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4"/>
  </p:sldMasterIdLst>
  <p:notesMasterIdLst>
    <p:notesMasterId r:id="rId43"/>
  </p:notesMasterIdLst>
  <p:sldIdLst>
    <p:sldId id="256" r:id="rId5"/>
    <p:sldId id="294" r:id="rId6"/>
    <p:sldId id="287" r:id="rId7"/>
    <p:sldId id="288" r:id="rId8"/>
    <p:sldId id="334" r:id="rId9"/>
    <p:sldId id="289" r:id="rId10"/>
    <p:sldId id="280" r:id="rId11"/>
    <p:sldId id="281" r:id="rId12"/>
    <p:sldId id="279" r:id="rId13"/>
    <p:sldId id="282" r:id="rId14"/>
    <p:sldId id="283" r:id="rId15"/>
    <p:sldId id="290" r:id="rId16"/>
    <p:sldId id="333" r:id="rId17"/>
    <p:sldId id="292" r:id="rId18"/>
    <p:sldId id="320" r:id="rId19"/>
    <p:sldId id="316" r:id="rId20"/>
    <p:sldId id="321" r:id="rId21"/>
    <p:sldId id="317" r:id="rId22"/>
    <p:sldId id="331" r:id="rId23"/>
    <p:sldId id="319" r:id="rId24"/>
    <p:sldId id="322" r:id="rId25"/>
    <p:sldId id="335" r:id="rId26"/>
    <p:sldId id="285" r:id="rId27"/>
    <p:sldId id="286" r:id="rId28"/>
    <p:sldId id="336" r:id="rId29"/>
    <p:sldId id="337" r:id="rId30"/>
    <p:sldId id="338" r:id="rId31"/>
    <p:sldId id="33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67" r:id="rId41"/>
    <p:sldId id="368" r:id="rId42"/>
  </p:sldIdLst>
  <p:sldSz cx="9144000" cy="6858000" type="screen4x3"/>
  <p:notesSz cx="7102475" cy="9388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Untitled Section" id="{1660CAEE-3761-4DD3-8812-5674C60106DD}">
          <p14:sldIdLst>
            <p14:sldId id="256"/>
            <p14:sldId id="294"/>
            <p14:sldId id="287"/>
            <p14:sldId id="288"/>
            <p14:sldId id="334"/>
            <p14:sldId id="289"/>
            <p14:sldId id="280"/>
            <p14:sldId id="281"/>
            <p14:sldId id="279"/>
            <p14:sldId id="282"/>
            <p14:sldId id="283"/>
            <p14:sldId id="290"/>
            <p14:sldId id="333"/>
            <p14:sldId id="292"/>
            <p14:sldId id="320"/>
            <p14:sldId id="316"/>
            <p14:sldId id="321"/>
            <p14:sldId id="317"/>
            <p14:sldId id="331"/>
            <p14:sldId id="319"/>
            <p14:sldId id="322"/>
            <p14:sldId id="335"/>
            <p14:sldId id="285"/>
            <p14:sldId id="286"/>
            <p14:sldId id="336"/>
            <p14:sldId id="337"/>
            <p14:sldId id="338"/>
            <p14:sldId id="33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67"/>
            <p14:sldId id="3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2BCA0F-AFB7-4A1A-8523-6D6FD889BB51}" v="4" dt="2020-03-08T18:28:47.837"/>
    <p1510:client id="{C997458E-22FE-47F8-A5D0-1585C3B00545}" v="120" dt="2020-03-09T15:25:36.7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383" cy="47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9" tIns="92449" rIns="92449" bIns="92449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2485" y="0"/>
            <a:ext cx="3078383" cy="47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9" tIns="92449" rIns="92449" bIns="92449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891" y="4517883"/>
            <a:ext cx="5680693" cy="369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9" tIns="92449" rIns="92449" bIns="92449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7128"/>
            <a:ext cx="3078383" cy="47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9" tIns="92449" rIns="92449" bIns="92449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2485" y="8917128"/>
            <a:ext cx="3078383" cy="47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9" tIns="46212" rIns="92449" bIns="46212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b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ts val="1200"/>
              </a:pPr>
              <a:t>‹#›</a:t>
            </a:fld>
            <a:endParaRPr lang="en-US" sz="1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710891" y="4517883"/>
            <a:ext cx="5680693" cy="369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49" tIns="92449" rIns="92449" bIns="92449" anchor="t" anchorCtr="0">
            <a:noAutofit/>
          </a:bodyPr>
          <a:lstStyle/>
          <a:p>
            <a:pPr marL="0" indent="0" defTabSz="924641">
              <a:defRPr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24994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b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>
                <a:buSzPts val="1200"/>
              </a:pPr>
              <a:t>10</a:t>
            </a:fld>
            <a:endParaRPr lang="en-US" sz="1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69065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62936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96720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1562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 rot="5400000">
            <a:off x="2352547" y="14160"/>
            <a:ext cx="443890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ebelem.com/the-challenge-of-fever-in-kids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eripal.org/2012/12/the-disconnect-between-advance-care.html" TargetMode="Externa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mssolutionsint.blogspot.com/2011/07/mas-riesgo-de-muerte-ingresado-en-un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lumaxart/2136954043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nancynwilson.com/building-an-online-business-2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calendar-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acgme.org/Designated-Institutional-Officials/Institutional-Review-Committee/Institutional-Self-Stud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Tool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ite.gjat.my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hristine@PartnersInMedEd.com" TargetMode="External"/><Relationship Id="rId5" Type="http://schemas.openxmlformats.org/officeDocument/2006/relationships/hyperlink" Target="mailto:Heather@PartnersInMedEd.com" TargetMode="External"/><Relationship Id="rId4" Type="http://schemas.openxmlformats.org/officeDocument/2006/relationships/hyperlink" Target="mailto:info@PartnersInMedEd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jm.org/coronavirus?query=main_nav_lg" TargetMode="External"/><Relationship Id="rId2" Type="http://schemas.openxmlformats.org/officeDocument/2006/relationships/hyperlink" Target="https://www.cdc.gov/coronavirus/2019-ncov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hyperlink" Target="http://commons.wikimedia.org/wiki/file:email_icon.sv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1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Heather Peters, M.Ed, Ph.D -- GME Consultant</a:t>
            </a:r>
            <a:endParaRPr dirty="0"/>
          </a:p>
        </p:txBody>
      </p:sp>
      <p:sp>
        <p:nvSpPr>
          <p:cNvPr id="71" name="Google Shape;71;p11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3600" dirty="0">
                <a:latin typeface="+mn-lt"/>
                <a:cs typeface="Calibri" panose="020F0502020204030204" pitchFamily="34" charset="0"/>
              </a:rPr>
              <a:t>ACGME Complaints &amp; Sponsoring Institution </a:t>
            </a:r>
            <a:br>
              <a:rPr lang="en-US" sz="3600" dirty="0">
                <a:latin typeface="+mn-lt"/>
                <a:cs typeface="Calibri" panose="020F0502020204030204" pitchFamily="34" charset="0"/>
              </a:rPr>
            </a:br>
            <a:r>
              <a:rPr lang="en-US" sz="3600" dirty="0">
                <a:latin typeface="+mn-lt"/>
                <a:cs typeface="Calibri" panose="020F0502020204030204" pitchFamily="34" charset="0"/>
              </a:rPr>
              <a:t>Self-Study</a:t>
            </a:r>
            <a:endParaRPr sz="4400" dirty="0">
              <a:latin typeface="+mn-lt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46"/>
    </mc:Choice>
    <mc:Fallback xmlns="">
      <p:transition spd="slow" advTm="2834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DC75E-0455-47FB-94E0-4131AE405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What happens next?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EC55C5-E391-4910-BFAD-8F8833F43F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ACD3B-C7F4-45DB-A180-497EE9413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2835"/>
            <a:ext cx="9144000" cy="408705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21DE42-3804-4CAD-9120-0B8E0BFAA42E}"/>
              </a:ext>
            </a:extLst>
          </p:cNvPr>
          <p:cNvSpPr/>
          <p:nvPr/>
        </p:nvSpPr>
        <p:spPr>
          <a:xfrm>
            <a:off x="514350" y="2916442"/>
            <a:ext cx="3279228" cy="214411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/>
              <a:t>Letter will discuss the issues and ask for an internal investigation with a follow-up report.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97C3AB1-E566-446B-B66C-2E9221181E24}"/>
              </a:ext>
            </a:extLst>
          </p:cNvPr>
          <p:cNvSpPr/>
          <p:nvPr/>
        </p:nvSpPr>
        <p:spPr>
          <a:xfrm>
            <a:off x="5143500" y="2921343"/>
            <a:ext cx="3279228" cy="215990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Varies: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Site Visit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Request for more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/>
              <a:t>Other</a:t>
            </a:r>
          </a:p>
          <a:p>
            <a:pPr algn="ctr"/>
            <a:endParaRPr lang="en-US" sz="2400" dirty="0"/>
          </a:p>
        </p:txBody>
      </p:sp>
      <p:sp>
        <p:nvSpPr>
          <p:cNvPr id="10" name="Google Shape;69;p11">
            <a:extLst>
              <a:ext uri="{FF2B5EF4-FFF2-40B4-BE49-F238E27FC236}">
                <a16:creationId xmlns:a16="http://schemas.microsoft.com/office/drawing/2014/main" id="{8CE08C28-D438-46EE-A5C7-4EA60E5E5D1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4576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18B31D-EEB7-476C-B24B-E8F25708E0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panic! Prepare!</a:t>
            </a:r>
          </a:p>
          <a:p>
            <a:r>
              <a:rPr lang="en-US" dirty="0"/>
              <a:t>Read ACGME website pages</a:t>
            </a:r>
          </a:p>
          <a:p>
            <a:r>
              <a:rPr lang="en-US" dirty="0"/>
              <a:t>Follow the directions on the email letter</a:t>
            </a:r>
          </a:p>
          <a:p>
            <a:r>
              <a:rPr lang="en-US" dirty="0"/>
              <a:t>Conduct a special review if the complaint warrants it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2A2E47-5184-4273-9E4F-E6BCF2B556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Google Shape;69;p11">
            <a:extLst>
              <a:ext uri="{FF2B5EF4-FFF2-40B4-BE49-F238E27FC236}">
                <a16:creationId xmlns:a16="http://schemas.microsoft.com/office/drawing/2014/main" id="{6A665386-9B2D-4BC7-B352-BF46A405EC7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 descr="A picture containing sign, stop, can, green&#10;&#10;Description automatically generated">
            <a:extLst>
              <a:ext uri="{FF2B5EF4-FFF2-40B4-BE49-F238E27FC236}">
                <a16:creationId xmlns:a16="http://schemas.microsoft.com/office/drawing/2014/main" id="{AC7D8A3A-6D31-4585-8EF1-FF60383E8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93819" y="110257"/>
            <a:ext cx="5144655" cy="1627801"/>
          </a:xfrm>
          <a:prstGeom prst="rect">
            <a:avLst/>
          </a:prstGeom>
        </p:spPr>
      </p:pic>
      <p:pic>
        <p:nvPicPr>
          <p:cNvPr id="12" name="Picture 11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C0F8ED2E-FAAE-4533-B4E6-772F7B355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08328" y="3864205"/>
            <a:ext cx="1976607" cy="19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61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/>
              <a:t>Christine Redovan, MBA, MLIS -- GME Consultant</a:t>
            </a:r>
            <a:endParaRPr/>
          </a:p>
        </p:txBody>
      </p:sp>
      <p:sp>
        <p:nvSpPr>
          <p:cNvPr id="63" name="Google Shape;63;p1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/>
              <a:t>Artificial Intelligence </a:t>
            </a:r>
            <a:endParaRPr sz="24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4258F7-5CA5-C446-A72D-8BB19962741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1C12DC-D4DF-4C26-B485-CC02FE04B0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/>
              <a:t>Inspired by closing plenary session, ACGME 2020 Annual Educational Conference.  February 29, 2020.</a:t>
            </a:r>
          </a:p>
          <a:p>
            <a:pPr marL="63500" indent="0">
              <a:buNone/>
            </a:pPr>
            <a:endParaRPr lang="en-US"/>
          </a:p>
          <a:p>
            <a:pPr marL="63500" indent="0">
              <a:buNone/>
            </a:pPr>
            <a:r>
              <a:rPr lang="en-US" b="1" i="1"/>
              <a:t>Towards High Performance Medicine with Deep Empathy</a:t>
            </a:r>
          </a:p>
          <a:p>
            <a:pPr marL="63500" indent="0">
              <a:buNone/>
            </a:pPr>
            <a:endParaRPr lang="en-US"/>
          </a:p>
          <a:p>
            <a:pPr marL="63500" indent="0">
              <a:buNone/>
            </a:pPr>
            <a:r>
              <a:rPr lang="en-US"/>
              <a:t>Presenter: Eric Topol, MD,  Founder &amp; Director, Scripps Research Translational Institute</a:t>
            </a:r>
          </a:p>
          <a:p>
            <a:pPr marL="63500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F99A62-B44C-454B-8A08-3AD1422F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Artificial Intelligence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7ADCC-2A86-4EBD-BC1E-F161BEE522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5" name="Google Shape;69;p11">
            <a:extLst>
              <a:ext uri="{FF2B5EF4-FFF2-40B4-BE49-F238E27FC236}">
                <a16:creationId xmlns:a16="http://schemas.microsoft.com/office/drawing/2014/main" id="{DE725438-445E-445F-B7C0-DCEA4DFF9E8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7928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535B5-0997-4DF4-A821-119F84FAF0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 algn="ctr">
              <a:buNone/>
            </a:pPr>
            <a:r>
              <a:rPr lang="en-US"/>
              <a:t>“It is the science and engineering of making intelligent machines, especially intelligent computer programs.” (John McCarthy)</a:t>
            </a:r>
          </a:p>
          <a:p>
            <a:pPr marL="63500" indent="0" algn="ctr">
              <a:buNone/>
            </a:pPr>
            <a:endParaRPr lang="en-US"/>
          </a:p>
          <a:p>
            <a:pPr marL="63500" indent="0" algn="ctr">
              <a:buNone/>
            </a:pPr>
            <a:r>
              <a:rPr lang="en-US"/>
              <a:t>“…these software ‘make decisions which normally require [a] human level of expertise’ and help people anticipate problems or deal with issues as they come up.” (Subhenda, S. &amp; Vijay, J.F., 2013)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FFC14A-2757-4996-AB9F-CFEECB7C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Artificial Intelligence (AI)?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8424D-2BA2-4EA3-8EA0-24551D0D73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5" name="Google Shape;69;p11">
            <a:extLst>
              <a:ext uri="{FF2B5EF4-FFF2-40B4-BE49-F238E27FC236}">
                <a16:creationId xmlns:a16="http://schemas.microsoft.com/office/drawing/2014/main" id="{FC52B63A-69A0-4C15-92E5-4D8FEF1CB92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5904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CC150A-630D-4F72-AFE2-BEB6C75D35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7850" indent="-514350">
              <a:buAutoNum type="arabicParenR"/>
            </a:pPr>
            <a:r>
              <a:rPr lang="en-US" sz="4000"/>
              <a:t>Intentionality </a:t>
            </a:r>
          </a:p>
          <a:p>
            <a:pPr marL="577850" indent="-514350">
              <a:buAutoNum type="arabicParenR"/>
            </a:pPr>
            <a:r>
              <a:rPr lang="en-US" sz="4000"/>
              <a:t>Intelligence </a:t>
            </a:r>
          </a:p>
          <a:p>
            <a:pPr marL="577850" indent="-514350">
              <a:buAutoNum type="arabicParenR"/>
            </a:pPr>
            <a:r>
              <a:rPr lang="en-US" sz="4000"/>
              <a:t>Adaptability  </a:t>
            </a:r>
          </a:p>
          <a:p>
            <a:pPr marL="577850" indent="-514350">
              <a:buAutoNum type="arabicParenR"/>
            </a:pPr>
            <a:endParaRPr lang="en-US"/>
          </a:p>
          <a:p>
            <a:pPr marL="63500" indent="0">
              <a:buNone/>
            </a:pPr>
            <a:endParaRPr lang="en-US"/>
          </a:p>
          <a:p>
            <a:pPr marL="63500" indent="0">
              <a:buNone/>
            </a:pPr>
            <a:endParaRPr lang="en-US"/>
          </a:p>
          <a:p>
            <a:pPr marL="63500" indent="0">
              <a:buNone/>
            </a:pPr>
            <a:r>
              <a:rPr lang="en-US" sz="1800"/>
              <a:t>(West. D. &amp; Allen, J. (2018, April 24). How artificial intelligence is transforming the world. Center for Technology Innovation; The Brookings Institution.  Retrieved from brookings.edu)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9156CC-4CE4-4F7C-B572-B723E2FC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Qualities of AI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FDAFF-B6AF-40EA-BB63-F78E9D6201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63CD56-4944-44DB-92D9-D2236C44D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512" y="1572029"/>
            <a:ext cx="3840876" cy="3473951"/>
          </a:xfrm>
          <a:prstGeom prst="rect">
            <a:avLst/>
          </a:prstGeom>
        </p:spPr>
      </p:pic>
      <p:sp>
        <p:nvSpPr>
          <p:cNvPr id="7" name="Google Shape;69;p11">
            <a:extLst>
              <a:ext uri="{FF2B5EF4-FFF2-40B4-BE49-F238E27FC236}">
                <a16:creationId xmlns:a16="http://schemas.microsoft.com/office/drawing/2014/main" id="{A54A9FE0-B323-430C-918E-8C52E60E29F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9949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54ABFE-9FC6-4EA8-9BC7-6C5D063210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 to assist physicians; </a:t>
            </a:r>
            <a:r>
              <a:rPr lang="en-US" u="sng" dirty="0"/>
              <a:t>not</a:t>
            </a:r>
            <a:r>
              <a:rPr lang="en-US" dirty="0"/>
              <a:t> replace them</a:t>
            </a:r>
          </a:p>
          <a:p>
            <a:pPr lvl="1"/>
            <a:r>
              <a:rPr lang="en-US" dirty="0"/>
              <a:t>Give more personal time with patients</a:t>
            </a:r>
          </a:p>
          <a:p>
            <a:pPr lvl="1"/>
            <a:r>
              <a:rPr lang="en-US" dirty="0"/>
              <a:t>Provide the compassion that hardware cannot</a:t>
            </a:r>
          </a:p>
          <a:p>
            <a:pPr marL="546100" lvl="1" indent="0">
              <a:buNone/>
            </a:pPr>
            <a:endParaRPr lang="en-US" dirty="0"/>
          </a:p>
          <a:p>
            <a:r>
              <a:rPr lang="en-US" dirty="0"/>
              <a:t>Detect Disease</a:t>
            </a:r>
          </a:p>
          <a:p>
            <a:pPr lvl="1"/>
            <a:r>
              <a:rPr lang="en-US" dirty="0"/>
              <a:t>Scans of everything</a:t>
            </a:r>
          </a:p>
          <a:p>
            <a:pPr lvl="1"/>
            <a:r>
              <a:rPr lang="en-US" dirty="0"/>
              <a:t>Fast, accurate and detailed</a:t>
            </a:r>
          </a:p>
          <a:p>
            <a:pPr marL="546100" lvl="1" indent="0">
              <a:buNone/>
            </a:pPr>
            <a:endParaRPr lang="en-US" dirty="0"/>
          </a:p>
          <a:p>
            <a:pPr marL="546100" indent="-457200"/>
            <a:r>
              <a:rPr lang="en-US" dirty="0"/>
              <a:t>Costly in the beginning</a:t>
            </a:r>
          </a:p>
          <a:p>
            <a:pPr marL="1003300" lvl="1" indent="-457200"/>
            <a:r>
              <a:rPr lang="en-US" dirty="0"/>
              <a:t>Decreases over time</a:t>
            </a:r>
          </a:p>
          <a:p>
            <a:pPr marL="1003300" lvl="1" indent="-457200"/>
            <a:r>
              <a:rPr lang="en-US" dirty="0"/>
              <a:t>Personal/in-home use </a:t>
            </a:r>
          </a:p>
          <a:p>
            <a:endParaRPr lang="en-US" dirty="0"/>
          </a:p>
          <a:p>
            <a:pPr marL="6350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FFC14A-2757-4996-AB9F-CFEECB7C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 and Medicine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8424D-2BA2-4EA3-8EA0-24551D0D73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 descr="A hand holding a cell phone&#10;&#10;Description automatically generated">
            <a:extLst>
              <a:ext uri="{FF2B5EF4-FFF2-40B4-BE49-F238E27FC236}">
                <a16:creationId xmlns:a16="http://schemas.microsoft.com/office/drawing/2014/main" id="{4E5F3D4F-CCD5-4E4E-8B7C-E4206A720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025" y="3011385"/>
            <a:ext cx="2486025" cy="2962275"/>
          </a:xfrm>
          <a:prstGeom prst="rect">
            <a:avLst/>
          </a:prstGeom>
        </p:spPr>
      </p:pic>
      <p:sp>
        <p:nvSpPr>
          <p:cNvPr id="8" name="Google Shape;69;p11">
            <a:extLst>
              <a:ext uri="{FF2B5EF4-FFF2-40B4-BE49-F238E27FC236}">
                <a16:creationId xmlns:a16="http://schemas.microsoft.com/office/drawing/2014/main" id="{D85777BD-4928-4AD8-8F30-C499F7989F5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8131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57968A-9C4D-451D-A500-7F8BEF575F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AI-assisted robotic surgery</a:t>
            </a:r>
          </a:p>
          <a:p>
            <a:r>
              <a:rPr lang="en-US"/>
              <a:t>Automated administrative tasks</a:t>
            </a:r>
          </a:p>
          <a:p>
            <a:r>
              <a:rPr lang="en-US"/>
              <a:t>Image analysis </a:t>
            </a:r>
          </a:p>
          <a:p>
            <a:r>
              <a:rPr lang="en-US"/>
              <a:t>Retinal scans</a:t>
            </a:r>
          </a:p>
          <a:p>
            <a:r>
              <a:rPr lang="en-US"/>
              <a:t>Facial scans</a:t>
            </a:r>
          </a:p>
          <a:p>
            <a:r>
              <a:rPr lang="en-US"/>
              <a:t>Fitness trackers</a:t>
            </a:r>
          </a:p>
          <a:p>
            <a:r>
              <a:rPr lang="en-US"/>
              <a:t>Personal scanners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34A421-38B4-427D-841A-FD60FFE41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 in Medicine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CEC20-F43A-4A1C-8383-6886EB0617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A picture containing road, sitting, cellphone, table&#10;&#10;Description automatically generated">
            <a:extLst>
              <a:ext uri="{FF2B5EF4-FFF2-40B4-BE49-F238E27FC236}">
                <a16:creationId xmlns:a16="http://schemas.microsoft.com/office/drawing/2014/main" id="{47DC5226-DAE5-4859-AB20-6796BF938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306" y="3780889"/>
            <a:ext cx="2500044" cy="1750031"/>
          </a:xfrm>
          <a:prstGeom prst="rect">
            <a:avLst/>
          </a:prstGeom>
        </p:spPr>
      </p:pic>
      <p:pic>
        <p:nvPicPr>
          <p:cNvPr id="9" name="Picture 8" descr="A picture containing chain, device&#10;&#10;Description automatically generated">
            <a:extLst>
              <a:ext uri="{FF2B5EF4-FFF2-40B4-BE49-F238E27FC236}">
                <a16:creationId xmlns:a16="http://schemas.microsoft.com/office/drawing/2014/main" id="{836FBE06-7ABD-4FF1-B648-67B16BEC9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706" y="1481890"/>
            <a:ext cx="2303766" cy="1311867"/>
          </a:xfrm>
          <a:prstGeom prst="rect">
            <a:avLst/>
          </a:prstGeom>
        </p:spPr>
      </p:pic>
      <p:sp>
        <p:nvSpPr>
          <p:cNvPr id="11" name="Google Shape;69;p11">
            <a:extLst>
              <a:ext uri="{FF2B5EF4-FFF2-40B4-BE49-F238E27FC236}">
                <a16:creationId xmlns:a16="http://schemas.microsoft.com/office/drawing/2014/main" id="{5BB2E5F7-2FBE-4CD0-B89A-214C95E8ECD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8666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298817-9E99-4F29-92E6-4E9BEABAFB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Effect on medical knowledge</a:t>
            </a:r>
          </a:p>
          <a:p>
            <a:r>
              <a:rPr lang="en-US"/>
              <a:t>Who is going to teach?</a:t>
            </a:r>
          </a:p>
          <a:p>
            <a:r>
              <a:rPr lang="en-US"/>
              <a:t>How to incorporate?</a:t>
            </a:r>
          </a:p>
          <a:p>
            <a:r>
              <a:rPr lang="en-US"/>
              <a:t>Social detriments of health</a:t>
            </a:r>
          </a:p>
          <a:p>
            <a:r>
              <a:rPr lang="en-US"/>
              <a:t>Medical education continuum</a:t>
            </a:r>
          </a:p>
          <a:p>
            <a:r>
              <a:rPr lang="en-US"/>
              <a:t>Regulation </a:t>
            </a:r>
          </a:p>
          <a:p>
            <a:r>
              <a:rPr lang="en-US"/>
              <a:t>Data management </a:t>
            </a:r>
          </a:p>
          <a:p>
            <a:pPr marL="63500" indent="0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FFC14A-2757-4996-AB9F-CFEECB7C4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Thoughts for GME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8424D-2BA2-4EA3-8EA0-24551D0D73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C7684D9-C6D0-4E0A-9DC6-9524BE814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903" y="2178121"/>
            <a:ext cx="3036013" cy="3036013"/>
          </a:xfrm>
          <a:prstGeom prst="rect">
            <a:avLst/>
          </a:prstGeom>
        </p:spPr>
      </p:pic>
      <p:sp>
        <p:nvSpPr>
          <p:cNvPr id="8" name="Google Shape;69;p11">
            <a:extLst>
              <a:ext uri="{FF2B5EF4-FFF2-40B4-BE49-F238E27FC236}">
                <a16:creationId xmlns:a16="http://schemas.microsoft.com/office/drawing/2014/main" id="{9435CAF6-8A76-4AC1-9D3A-3A990352F7E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0240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1AAA56-C26C-489A-8F42-7D744AA408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sz="3200"/>
              <a:t>Dr. Topol posed a question to the audience:</a:t>
            </a:r>
          </a:p>
          <a:p>
            <a:pPr marL="520700" lvl="1" indent="0">
              <a:buNone/>
            </a:pPr>
            <a:r>
              <a:rPr lang="en-US" sz="3600"/>
              <a:t>Why use a stethoscope (200-year-old technology) when you can use your smart phone to scan, share and interpret the data…with the patient…in real time?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9063BD-96D4-4485-80B3-9ED78D003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ponder…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725D2-113D-4F7D-A81A-34EE8FA813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5" name="Google Shape;69;p11">
            <a:extLst>
              <a:ext uri="{FF2B5EF4-FFF2-40B4-BE49-F238E27FC236}">
                <a16:creationId xmlns:a16="http://schemas.microsoft.com/office/drawing/2014/main" id="{B351295A-58F3-476C-8DA6-2EF75AC448A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51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467E52A-E82E-F647-B62F-8EE1418707D9}"/>
              </a:ext>
            </a:extLst>
          </p:cNvPr>
          <p:cNvSpPr txBox="1">
            <a:spLocks noChangeArrowheads="1"/>
          </p:cNvSpPr>
          <p:nvPr/>
        </p:nvSpPr>
        <p:spPr>
          <a:xfrm>
            <a:off x="2152676" y="216342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dirty="0"/>
              <a:t> Partners Consulting Team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3876707-B9E1-8C43-BADC-EE97B17DB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2331" y="1659844"/>
            <a:ext cx="1835456" cy="229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AFB355-4863-954C-BF14-2CCEBDAC85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84" y="1651353"/>
            <a:ext cx="1888158" cy="230051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84A9A3B-4C76-5747-9E12-A52FFA4B8855}"/>
              </a:ext>
            </a:extLst>
          </p:cNvPr>
          <p:cNvSpPr/>
          <p:nvPr/>
        </p:nvSpPr>
        <p:spPr>
          <a:xfrm>
            <a:off x="5423790" y="4054713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336750"/>
                </a:solidFill>
                <a:latin typeface="Lucida Bright" pitchFamily="18" charset="0"/>
              </a:rPr>
              <a:t>Christine Redovan, MBA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336750"/>
                </a:solidFill>
                <a:latin typeface="Lucida Bright" pitchFamily="18" charset="0"/>
              </a:rPr>
              <a:t>GME Consultant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1DAFC3-3B00-C74D-BB7D-4421A2F0E5FF}"/>
              </a:ext>
            </a:extLst>
          </p:cNvPr>
          <p:cNvSpPr/>
          <p:nvPr/>
        </p:nvSpPr>
        <p:spPr>
          <a:xfrm>
            <a:off x="1632857" y="3988300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336750"/>
                </a:solidFill>
                <a:latin typeface="Lucida Bright" pitchFamily="18" charset="0"/>
              </a:rPr>
              <a:t>Heather Peters, M.Ed, Ph.D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336750"/>
                </a:solidFill>
                <a:latin typeface="Lucida Bright" pitchFamily="18" charset="0"/>
              </a:rPr>
              <a:t>GME Consultant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FFFFB8-CFDC-5C47-8D01-6229E4CF8C94}"/>
              </a:ext>
            </a:extLst>
          </p:cNvPr>
          <p:cNvSpPr txBox="1"/>
          <p:nvPr/>
        </p:nvSpPr>
        <p:spPr>
          <a:xfrm>
            <a:off x="5341688" y="4517801"/>
            <a:ext cx="310798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1200" dirty="0">
              <a:solidFill>
                <a:srgbClr val="003300"/>
              </a:solidFill>
              <a:latin typeface="Lucida Bright" pitchFamily="18" charset="0"/>
              <a:ea typeface="+mn-ea"/>
              <a:cs typeface="+mn-cs"/>
            </a:endParaRP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100" dirty="0">
                <a:latin typeface="Lucida Bright" pitchFamily="18" charset="0"/>
                <a:ea typeface="+mn-ea"/>
                <a:cs typeface="+mn-cs"/>
              </a:rPr>
              <a:t> 15+ years GME Operations, Accreditation and Management success</a:t>
            </a:r>
            <a:br>
              <a:rPr lang="en-US" sz="1100" dirty="0">
                <a:latin typeface="Lucida Bright" pitchFamily="18" charset="0"/>
                <a:ea typeface="+mn-ea"/>
                <a:cs typeface="+mn-cs"/>
              </a:rPr>
            </a:br>
            <a:endParaRPr lang="en-US" sz="1100" dirty="0">
              <a:latin typeface="Lucida Bright" pitchFamily="18" charset="0"/>
              <a:ea typeface="+mn-ea"/>
              <a:cs typeface="+mn-cs"/>
            </a:endParaRP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100" dirty="0">
                <a:latin typeface="Lucida Bright" pitchFamily="18" charset="0"/>
                <a:ea typeface="+mn-ea"/>
                <a:cs typeface="+mn-cs"/>
              </a:rPr>
              <a:t> Focused on continual readiness and offering timely and useful GME resources</a:t>
            </a:r>
          </a:p>
          <a:p>
            <a:pPr>
              <a:defRPr/>
            </a:pPr>
            <a:endParaRPr lang="en-US" sz="1400" dirty="0">
              <a:solidFill>
                <a:srgbClr val="003300"/>
              </a:solidFill>
              <a:latin typeface="Lucida Bright" pitchFamily="18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1364C6-CD0E-944C-955F-EB2CEC9D7354}"/>
              </a:ext>
            </a:extLst>
          </p:cNvPr>
          <p:cNvSpPr txBox="1"/>
          <p:nvPr/>
        </p:nvSpPr>
        <p:spPr>
          <a:xfrm>
            <a:off x="943527" y="4239638"/>
            <a:ext cx="4399005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Lucida Bright" pitchFamily="18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100" dirty="0">
                <a:latin typeface="Lucida Bright" charset="0"/>
                <a:ea typeface="Lucida Bright" charset="0"/>
                <a:cs typeface="Lucida Bright" charset="0"/>
              </a:rPr>
              <a:t> GME Director &amp; DIO</a:t>
            </a:r>
          </a:p>
          <a:p>
            <a:pPr marL="171450" indent="-171450">
              <a:buFont typeface="Arial" charset="0"/>
              <a:buChar char="•"/>
            </a:pPr>
            <a:endParaRPr lang="en-US" sz="11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100" dirty="0">
                <a:latin typeface="Lucida Bright" charset="0"/>
                <a:ea typeface="Lucida Bright" charset="0"/>
                <a:cs typeface="Lucida Bright" charset="0"/>
              </a:rPr>
              <a:t> Seasoned speaker at ACGME &amp; sub-specialty national meetings</a:t>
            </a:r>
          </a:p>
          <a:p>
            <a:pPr marL="171450" indent="-171450">
              <a:buFont typeface="Arial" charset="0"/>
              <a:buChar char="•"/>
            </a:pPr>
            <a:endParaRPr lang="en-US" sz="11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100" dirty="0">
                <a:latin typeface="Lucida Bright" charset="0"/>
                <a:ea typeface="Lucida Bright" charset="0"/>
                <a:cs typeface="Lucida Bright" charset="0"/>
              </a:rPr>
              <a:t> Institutional and Program accreditation experience</a:t>
            </a:r>
          </a:p>
          <a:p>
            <a:pPr marL="171450" indent="-171450">
              <a:buFont typeface="Arial" charset="0"/>
              <a:buChar char="•"/>
            </a:pPr>
            <a:endParaRPr lang="en-US" sz="11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100" b="1" dirty="0">
                <a:latin typeface="Lucida Bright" charset="0"/>
                <a:ea typeface="Lucida Bright" charset="0"/>
                <a:cs typeface="Lucida Bright" charset="0"/>
              </a:rPr>
              <a:t> </a:t>
            </a:r>
            <a:r>
              <a:rPr lang="en-US" sz="1100" dirty="0">
                <a:latin typeface="Lucida Bright" charset="0"/>
                <a:ea typeface="Lucida Bright" charset="0"/>
                <a:cs typeface="Lucida Bright" charset="0"/>
              </a:rPr>
              <a:t>3 decades in education; Masters of Education in curriculum &amp; evaluations, PhD concentration in secondary education &amp; adult learning theories</a:t>
            </a:r>
          </a:p>
          <a:p>
            <a:pPr>
              <a:defRPr/>
            </a:pPr>
            <a:endParaRPr lang="en-US" sz="1400" dirty="0">
              <a:solidFill>
                <a:srgbClr val="003300"/>
              </a:solidFill>
              <a:latin typeface="Lucida Bright" charset="0"/>
              <a:ea typeface="Lucida Bright" charset="0"/>
              <a:cs typeface="Lucida Bright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3886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B73867-F8D7-47D3-86B7-B1D554B94E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McCarthy, J. (n.d.) What is AI? Retrieved from  http://jmc.stanford.edu/artificial-intelligence/what-is-ai/index.html</a:t>
            </a:r>
          </a:p>
          <a:p>
            <a:r>
              <a:rPr lang="en-US"/>
              <a:t>Fjeld, J., Achten, N., Hilligoss, H., Nagy, A., &amp; Srikumar, M.  (2020, January 15). Principled artificial intelligence: Mapping consensus in ethical and rights-based approaches to principles for AI. Berkman Klein Center Research Publication No. 2020-1. Retrieved from http://dx.doi.org/10.2139/ssrn.3518482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454D0A-777A-4524-AF95-09CC4CE1B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C4CEB-FCBD-4965-8FEA-A06EA6B552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5" name="Google Shape;69;p11">
            <a:extLst>
              <a:ext uri="{FF2B5EF4-FFF2-40B4-BE49-F238E27FC236}">
                <a16:creationId xmlns:a16="http://schemas.microsoft.com/office/drawing/2014/main" id="{41BCB195-9043-4ADE-9D89-AE9444CA595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7066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B73867-F8D7-47D3-86B7-B1D554B94E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Kornfield, M. (2020, February 24). The health 202: Artificial intelligence use is growing in the U.S. health-care system.  </a:t>
            </a:r>
            <a:r>
              <a:rPr lang="en-US" i="1"/>
              <a:t>The Washington Post.  </a:t>
            </a:r>
            <a:r>
              <a:rPr lang="en-US"/>
              <a:t>Retrieved from washingtonpost.com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454D0A-777A-4524-AF95-09CC4CE1B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C4CEB-FCBD-4965-8FEA-A06EA6B552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sp>
        <p:nvSpPr>
          <p:cNvPr id="5" name="Google Shape;69;p11">
            <a:extLst>
              <a:ext uri="{FF2B5EF4-FFF2-40B4-BE49-F238E27FC236}">
                <a16:creationId xmlns:a16="http://schemas.microsoft.com/office/drawing/2014/main" id="{2A3395D9-751F-405A-9536-53A7E213E52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2091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B2C795-EA6F-4BCE-9B48-92805430D1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Sponsoring Institution Self-Study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D59291B-8384-48A8-BF2A-60CF0B85BB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Heather Peters, M.Ed, Ph.D -- GME Consultant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97413-F51B-471B-94DC-6E7018BF05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sp>
        <p:nvSpPr>
          <p:cNvPr id="7" name="Google Shape;69;p11">
            <a:extLst>
              <a:ext uri="{FF2B5EF4-FFF2-40B4-BE49-F238E27FC236}">
                <a16:creationId xmlns:a16="http://schemas.microsoft.com/office/drawing/2014/main" id="{604BADE8-7253-1C4E-AFD6-26ADE1E0585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5123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DD5932-2BB1-4FCC-BEA9-F3AF068F2C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69DCA0-4C6E-4355-A75D-3273B3CEE2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8FD322-DB3C-4B10-8A29-55A877F2E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14" y="1666679"/>
            <a:ext cx="8607972" cy="4123271"/>
          </a:xfrm>
          <a:prstGeom prst="rect">
            <a:avLst/>
          </a:prstGeom>
        </p:spPr>
      </p:pic>
      <p:sp>
        <p:nvSpPr>
          <p:cNvPr id="6" name="Google Shape;69;p11">
            <a:extLst>
              <a:ext uri="{FF2B5EF4-FFF2-40B4-BE49-F238E27FC236}">
                <a16:creationId xmlns:a16="http://schemas.microsoft.com/office/drawing/2014/main" id="{59BBC67E-07FD-4EE2-B26E-A8A70A84C01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1112577-A40D-4B59-86FC-57BF9A06FCAD}"/>
              </a:ext>
            </a:extLst>
          </p:cNvPr>
          <p:cNvSpPr/>
          <p:nvPr/>
        </p:nvSpPr>
        <p:spPr>
          <a:xfrm>
            <a:off x="512041" y="3602182"/>
            <a:ext cx="5033818" cy="461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CBC7EA-FC82-4CC6-8A18-D170FAF989C6}"/>
              </a:ext>
            </a:extLst>
          </p:cNvPr>
          <p:cNvSpPr/>
          <p:nvPr/>
        </p:nvSpPr>
        <p:spPr>
          <a:xfrm>
            <a:off x="147204" y="4627418"/>
            <a:ext cx="8607971" cy="11625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7EB6F8C4-DBBA-4850-B44F-5E2EF1C5B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28682" y="191194"/>
            <a:ext cx="2226493" cy="215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71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58AF04-F8D9-4846-9E51-AD6F81319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Self-Study Committee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9940A5-6438-42CC-B11A-520970BEE3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Required:</a:t>
            </a:r>
          </a:p>
          <a:p>
            <a:pPr marL="6350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(1) the DIO; </a:t>
            </a:r>
          </a:p>
          <a:p>
            <a:pPr marL="6350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(2) one or more peer-selected residents/fellows; and </a:t>
            </a:r>
          </a:p>
          <a:p>
            <a:pPr marL="6350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(3) a representative of the Sponsoring Institution’s senior administration.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4C2B34-84F2-4DC1-B810-0949A29A77F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Other Members: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GMEC members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Program directors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Program coordinators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Central GME</a:t>
            </a:r>
          </a:p>
          <a:p>
            <a:pPr marL="63500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Other team members may be added to ensure that the Institutional Self-Study represents the perspectives of multiple institutional GME stakeholders.</a:t>
            </a:r>
          </a:p>
          <a:p>
            <a:pPr marL="6350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972EE-8EC6-4D56-8939-9697C32F9A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sp>
        <p:nvSpPr>
          <p:cNvPr id="7" name="Google Shape;69;p11">
            <a:extLst>
              <a:ext uri="{FF2B5EF4-FFF2-40B4-BE49-F238E27FC236}">
                <a16:creationId xmlns:a16="http://schemas.microsoft.com/office/drawing/2014/main" id="{24D34257-8460-41BE-8B12-E4D58CE25C6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 descr="A picture containing table, chair, toy&#10;&#10;Description automatically generated">
            <a:extLst>
              <a:ext uri="{FF2B5EF4-FFF2-40B4-BE49-F238E27FC236}">
                <a16:creationId xmlns:a16="http://schemas.microsoft.com/office/drawing/2014/main" id="{F44833AC-9D9D-43B3-8064-70C5622AF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46617" y="246466"/>
            <a:ext cx="1842789" cy="184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51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F01BE-0385-49F8-AF9F-20EA5C3DD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the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F0C36-BC24-4721-949A-C593439C8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pPr marL="63500" indent="0">
              <a:buNone/>
            </a:pPr>
            <a:r>
              <a:rPr lang="en-US" b="1" dirty="0"/>
              <a:t>Self-study – Phase 1</a:t>
            </a:r>
          </a:p>
          <a:p>
            <a:pPr lvl="1"/>
            <a:r>
              <a:rPr lang="en-US" dirty="0"/>
              <a:t>Analysis of Institutional Performance</a:t>
            </a:r>
          </a:p>
          <a:p>
            <a:pPr lvl="2"/>
            <a:r>
              <a:rPr lang="en-US" dirty="0"/>
              <a:t>AIR for past 3-5 years</a:t>
            </a:r>
          </a:p>
          <a:p>
            <a:pPr lvl="2"/>
            <a:r>
              <a:rPr lang="en-US" dirty="0"/>
              <a:t>CLER Reports</a:t>
            </a:r>
          </a:p>
          <a:p>
            <a:pPr lvl="2"/>
            <a:r>
              <a:rPr lang="en-US" dirty="0"/>
              <a:t>Program self-studies</a:t>
            </a:r>
          </a:p>
          <a:p>
            <a:pPr lvl="2"/>
            <a:r>
              <a:rPr lang="en-US" dirty="0"/>
              <a:t>SWOT (optional)</a:t>
            </a:r>
          </a:p>
          <a:p>
            <a:pPr lvl="1"/>
            <a:r>
              <a:rPr lang="en-US" dirty="0"/>
              <a:t>Institutional Aims</a:t>
            </a:r>
          </a:p>
          <a:p>
            <a:pPr lvl="1"/>
            <a:r>
              <a:rPr lang="en-US" dirty="0"/>
              <a:t>Self-study Summary </a:t>
            </a:r>
          </a:p>
          <a:p>
            <a:pPr lvl="1"/>
            <a:r>
              <a:rPr lang="en-US" dirty="0"/>
              <a:t>Summary of Achievements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E00A91-9C77-4543-94B6-C61F34992BD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pPr marL="63500" indent="0">
              <a:buNone/>
            </a:pPr>
            <a:r>
              <a:rPr lang="en-US" b="1" dirty="0"/>
              <a:t>Self-study – Phase 2</a:t>
            </a:r>
          </a:p>
          <a:p>
            <a:pPr lvl="1"/>
            <a:r>
              <a:rPr lang="en-US" dirty="0"/>
              <a:t>10-year Accreditation Site Visit</a:t>
            </a:r>
          </a:p>
          <a:p>
            <a:pPr lvl="2"/>
            <a:r>
              <a:rPr lang="en-US" dirty="0"/>
              <a:t>Summary of achievements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2CCD96-763C-40C5-9212-1C485D04F2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E4EB26-D9C2-4B2A-963F-65BC61960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66696" y="3694545"/>
            <a:ext cx="2328292" cy="1903106"/>
          </a:xfrm>
          <a:prstGeom prst="rect">
            <a:avLst/>
          </a:prstGeom>
        </p:spPr>
      </p:pic>
      <p:sp>
        <p:nvSpPr>
          <p:cNvPr id="9" name="Google Shape;69;p11">
            <a:extLst>
              <a:ext uri="{FF2B5EF4-FFF2-40B4-BE49-F238E27FC236}">
                <a16:creationId xmlns:a16="http://schemas.microsoft.com/office/drawing/2014/main" id="{36D28195-841A-4678-9959-0BB2432DA35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626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C1F67-371D-41DC-985B-1C09A00A8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Frame for SI Self-Study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8A82F-7820-4EEA-B0E3-BC2A1F0F9E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DFF7A5A-11A5-40C8-AE36-CA440C4CC67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960582" y="2567709"/>
            <a:ext cx="7222836" cy="108065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5F833C-9DF6-4ACA-8BEC-4C10564FA3DD}"/>
              </a:ext>
            </a:extLst>
          </p:cNvPr>
          <p:cNvSpPr txBox="1"/>
          <p:nvPr/>
        </p:nvSpPr>
        <p:spPr>
          <a:xfrm>
            <a:off x="478558" y="3454347"/>
            <a:ext cx="1028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Self-study Starts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20BD3F-BA30-4178-B0E1-1E0CC644F396}"/>
              </a:ext>
            </a:extLst>
          </p:cNvPr>
          <p:cNvSpPr txBox="1"/>
          <p:nvPr/>
        </p:nvSpPr>
        <p:spPr>
          <a:xfrm>
            <a:off x="2498436" y="3429000"/>
            <a:ext cx="157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Self-study summary form due – 6 months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FBB2A9-A09A-4B78-A7EC-6550E559AA32}"/>
              </a:ext>
            </a:extLst>
          </p:cNvPr>
          <p:cNvSpPr txBox="1"/>
          <p:nvPr/>
        </p:nvSpPr>
        <p:spPr>
          <a:xfrm>
            <a:off x="6093114" y="3428999"/>
            <a:ext cx="157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10-year Accreditation Site Visit – 24 months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3FE897A-458F-46E2-A909-ACAD9155135E}"/>
              </a:ext>
            </a:extLst>
          </p:cNvPr>
          <p:cNvSpPr/>
          <p:nvPr/>
        </p:nvSpPr>
        <p:spPr>
          <a:xfrm rot="5400000">
            <a:off x="120272" y="2128658"/>
            <a:ext cx="1680618" cy="951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1E8A495-2076-439C-8F4A-C78CE7E15EE8}"/>
              </a:ext>
            </a:extLst>
          </p:cNvPr>
          <p:cNvSpPr/>
          <p:nvPr/>
        </p:nvSpPr>
        <p:spPr>
          <a:xfrm rot="5400000">
            <a:off x="2093970" y="2138243"/>
            <a:ext cx="1680618" cy="951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1DCED7C-7E6D-48AD-9201-1A3F07E0B5B6}"/>
              </a:ext>
            </a:extLst>
          </p:cNvPr>
          <p:cNvSpPr/>
          <p:nvPr/>
        </p:nvSpPr>
        <p:spPr>
          <a:xfrm rot="5400000">
            <a:off x="6351810" y="2138243"/>
            <a:ext cx="1680618" cy="951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close up of a device&#10;&#10;Description automatically generated">
            <a:extLst>
              <a:ext uri="{FF2B5EF4-FFF2-40B4-BE49-F238E27FC236}">
                <a16:creationId xmlns:a16="http://schemas.microsoft.com/office/drawing/2014/main" id="{E3C8CA55-E704-4684-B714-2DF3F0DF3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597" y="3898167"/>
            <a:ext cx="3131128" cy="2348346"/>
          </a:xfrm>
          <a:prstGeom prst="rect">
            <a:avLst/>
          </a:prstGeom>
        </p:spPr>
      </p:pic>
      <p:sp>
        <p:nvSpPr>
          <p:cNvPr id="16" name="Google Shape;69;p11">
            <a:extLst>
              <a:ext uri="{FF2B5EF4-FFF2-40B4-BE49-F238E27FC236}">
                <a16:creationId xmlns:a16="http://schemas.microsoft.com/office/drawing/2014/main" id="{0BF0D9AA-BA43-4E0A-BD02-FB3593E9B3D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0441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97B6A-5E10-4913-A3FE-80ECE849A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>
                <a:hlinkClick r:id="rId2"/>
              </a:rPr>
              <a:t>https://www.acgme.org/Designated-Institutional-Officials/Institutional-Review-Committee/Institutional-Self-Study</a:t>
            </a:r>
            <a:r>
              <a:rPr lang="en-US" dirty="0"/>
              <a:t> </a:t>
            </a:r>
          </a:p>
          <a:p>
            <a:r>
              <a:rPr lang="en-US" dirty="0"/>
              <a:t>SI Self-study Summary Form</a:t>
            </a:r>
          </a:p>
          <a:p>
            <a:r>
              <a:rPr lang="en-US" dirty="0"/>
              <a:t>SI Self-Study Overview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42CAA-3615-4E0D-AF77-0D08D7C00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Hand-outs for SI Self-Study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CE826-B62C-48AA-A79F-73FC86E48B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 dirty="0"/>
          </a:p>
        </p:txBody>
      </p:sp>
      <p:pic>
        <p:nvPicPr>
          <p:cNvPr id="8" name="Picture 7" descr="A variety of items on a table&#10;&#10;Description automatically generated">
            <a:extLst>
              <a:ext uri="{FF2B5EF4-FFF2-40B4-BE49-F238E27FC236}">
                <a16:creationId xmlns:a16="http://schemas.microsoft.com/office/drawing/2014/main" id="{D6158CB4-B40A-4CE3-93DC-461AD314E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72729" y="3703782"/>
            <a:ext cx="2653913" cy="1990435"/>
          </a:xfrm>
          <a:prstGeom prst="rect">
            <a:avLst/>
          </a:prstGeom>
        </p:spPr>
      </p:pic>
      <p:sp>
        <p:nvSpPr>
          <p:cNvPr id="10" name="Google Shape;69;p11">
            <a:extLst>
              <a:ext uri="{FF2B5EF4-FFF2-40B4-BE49-F238E27FC236}">
                <a16:creationId xmlns:a16="http://schemas.microsoft.com/office/drawing/2014/main" id="{85D05D9A-191E-442B-931B-11A5E25D48B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0210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/>
              <a:t>Christine Redovan, MBA, MLIS -- GME Consultant</a:t>
            </a:r>
            <a:endParaRPr/>
          </a:p>
        </p:txBody>
      </p:sp>
      <p:sp>
        <p:nvSpPr>
          <p:cNvPr id="63" name="Google Shape;63;p1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/>
              <a:t>Diversity</a:t>
            </a:r>
            <a:endParaRPr sz="24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6FE91-B78A-F54B-BE4E-A28459FB1E3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491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3FAEED-788E-4C41-925A-4926EAB8F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/>
              <a:t>Inspired by plenary session, ACGME 2020 Annual Educational Conference.  February 28, 2020.</a:t>
            </a:r>
          </a:p>
          <a:p>
            <a:pPr marL="63500" indent="0">
              <a:buNone/>
            </a:pPr>
            <a:endParaRPr lang="en-US"/>
          </a:p>
          <a:p>
            <a:pPr marL="63500" indent="0">
              <a:buNone/>
            </a:pPr>
            <a:r>
              <a:rPr lang="en-US" b="1" i="1"/>
              <a:t>Does Diversity Matter for Health?</a:t>
            </a:r>
          </a:p>
          <a:p>
            <a:pPr marL="63500" indent="0">
              <a:buNone/>
            </a:pPr>
            <a:endParaRPr lang="en-US"/>
          </a:p>
          <a:p>
            <a:pPr marL="63500" indent="0">
              <a:buNone/>
            </a:pPr>
            <a:r>
              <a:rPr lang="en-US"/>
              <a:t>Presenter: Owen Garrick, MD,  Bridge Clinical Research</a:t>
            </a:r>
          </a:p>
          <a:p>
            <a:pPr marL="63500" indent="0">
              <a:buNone/>
            </a:pPr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8CDF67-20DC-4AA3-8CE0-AF72BAB93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in Diversity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A8DB0-BD36-4B05-951E-1351BBCCC4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  <p:sp>
        <p:nvSpPr>
          <p:cNvPr id="7" name="Google Shape;69;p11">
            <a:extLst>
              <a:ext uri="{FF2B5EF4-FFF2-40B4-BE49-F238E27FC236}">
                <a16:creationId xmlns:a16="http://schemas.microsoft.com/office/drawing/2014/main" id="{D0A79D8F-CD89-4720-931C-5490E5C897A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1328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2DF231-A817-4E94-981B-47B72736C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COVID-19: What does this mean for GME??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126DE-06FA-400D-9A3B-2385017AC7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CBB66C-2CF3-405E-A6BA-860775BC2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637" y="1481890"/>
            <a:ext cx="3514725" cy="2171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D686C4-EA0B-4522-99E6-5D55347F122F}"/>
              </a:ext>
            </a:extLst>
          </p:cNvPr>
          <p:cNvSpPr txBox="1"/>
          <p:nvPr/>
        </p:nvSpPr>
        <p:spPr>
          <a:xfrm>
            <a:off x="1006868" y="3832260"/>
            <a:ext cx="76850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Prolonged absenteeism among non-healthcare providers will cripple GME programs – are you ready?</a:t>
            </a:r>
          </a:p>
          <a:p>
            <a:endParaRPr lang="en-US" sz="1800"/>
          </a:p>
          <a:p>
            <a:r>
              <a:rPr lang="en-US" sz="1800"/>
              <a:t>How can you communicate with your trainees and program personnel in case of an emergency related to COVID-19?</a:t>
            </a:r>
          </a:p>
          <a:p>
            <a:endParaRPr lang="en-US" sz="1800"/>
          </a:p>
          <a:p>
            <a:r>
              <a:rPr lang="en-US" sz="1800"/>
              <a:t>Are your trainees prepared to deal with COVID-19 questions from their patients? Are your faculty? </a:t>
            </a:r>
          </a:p>
        </p:txBody>
      </p:sp>
      <p:pic>
        <p:nvPicPr>
          <p:cNvPr id="7" name="Picture 6" descr="A close up of a card&#10;&#10;Description automatically generated">
            <a:extLst>
              <a:ext uri="{FF2B5EF4-FFF2-40B4-BE49-F238E27FC236}">
                <a16:creationId xmlns:a16="http://schemas.microsoft.com/office/drawing/2014/main" id="{ACD9B1C5-78EB-4D5E-B328-DE58136D5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4736" y="1701511"/>
            <a:ext cx="1852806" cy="1643697"/>
          </a:xfrm>
          <a:prstGeom prst="rect">
            <a:avLst/>
          </a:prstGeom>
        </p:spPr>
      </p:pic>
      <p:sp>
        <p:nvSpPr>
          <p:cNvPr id="9" name="Google Shape;69;p11">
            <a:extLst>
              <a:ext uri="{FF2B5EF4-FFF2-40B4-BE49-F238E27FC236}">
                <a16:creationId xmlns:a16="http://schemas.microsoft.com/office/drawing/2014/main" id="{F095FC15-E290-4B6B-B788-7C3F65917B9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8241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720F06-3156-4C72-9938-9E24D5D59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518" y="171721"/>
            <a:ext cx="4496963" cy="924253"/>
          </a:xfrm>
        </p:spPr>
        <p:txBody>
          <a:bodyPr/>
          <a:lstStyle/>
          <a:p>
            <a:r>
              <a:rPr lang="en-US" sz="4000"/>
              <a:t>Main Question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6BA229-C2C8-4F4A-98C3-139170F937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/>
          </a:p>
          <a:p>
            <a:pPr marL="6350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F4C58-F581-4BB7-A783-B280F48A60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7188B5-4537-4A2C-9F9F-F0F710847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22" y="1754941"/>
            <a:ext cx="3107076" cy="38838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D85280-5135-41E5-ADE3-9A3F254D3F7D}"/>
              </a:ext>
            </a:extLst>
          </p:cNvPr>
          <p:cNvSpPr/>
          <p:nvPr/>
        </p:nvSpPr>
        <p:spPr>
          <a:xfrm>
            <a:off x="3827363" y="1705511"/>
            <a:ext cx="49165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indent="0">
              <a:buNone/>
            </a:pPr>
            <a:r>
              <a:rPr lang="en-US" sz="4000"/>
              <a:t>Do African American men increase preventive care when randomly assigned to a black, male doctor?</a:t>
            </a:r>
          </a:p>
        </p:txBody>
      </p:sp>
      <p:sp>
        <p:nvSpPr>
          <p:cNvPr id="8" name="Google Shape;69;p11">
            <a:extLst>
              <a:ext uri="{FF2B5EF4-FFF2-40B4-BE49-F238E27FC236}">
                <a16:creationId xmlns:a16="http://schemas.microsoft.com/office/drawing/2014/main" id="{387A1BE6-CA72-4B5E-BFAD-FCB29638FB5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2740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267DE5-634E-4673-A4CE-ABEB3603A5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Black men in the U.S. have highest burden of disease and death.  The gap is driven by </a:t>
            </a:r>
            <a:r>
              <a:rPr lang="en-US" u="sng"/>
              <a:t>preventable </a:t>
            </a:r>
            <a:r>
              <a:rPr lang="en-US"/>
              <a:t>measures.</a:t>
            </a:r>
          </a:p>
          <a:p>
            <a:pPr lvl="1"/>
            <a:r>
              <a:rPr lang="en-US"/>
              <a:t>Black men related better to other black men in the labor force and in education.</a:t>
            </a:r>
          </a:p>
          <a:p>
            <a:pPr lvl="1"/>
            <a:r>
              <a:rPr lang="en-US"/>
              <a:t>Mixed results in health care.</a:t>
            </a:r>
          </a:p>
          <a:p>
            <a:pPr lvl="1"/>
            <a:endParaRPr lang="en-US"/>
          </a:p>
          <a:p>
            <a:pPr>
              <a:lnSpc>
                <a:spcPct val="100000"/>
              </a:lnSpc>
            </a:pPr>
            <a:r>
              <a:rPr lang="en-US"/>
              <a:t>Recruited patients from the local                 barbershop and flea markets.  </a:t>
            </a:r>
          </a:p>
          <a:p>
            <a:pPr lvl="1"/>
            <a:r>
              <a:rPr lang="en-US"/>
              <a:t>Trusted space in the community</a:t>
            </a:r>
          </a:p>
          <a:p>
            <a:pPr lvl="1"/>
            <a:r>
              <a:rPr lang="en-US"/>
              <a:t>Provided incentives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937F49-579D-4B2A-A02D-598E0DF2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D022E-ACE5-47A5-AEEC-F123704238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AAFE496-01DE-4883-B8DB-C1E1D5729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592" y="3531859"/>
            <a:ext cx="2380248" cy="2380248"/>
          </a:xfrm>
          <a:prstGeom prst="rect">
            <a:avLst/>
          </a:prstGeom>
        </p:spPr>
      </p:pic>
      <p:sp>
        <p:nvSpPr>
          <p:cNvPr id="8" name="Google Shape;69;p11">
            <a:extLst>
              <a:ext uri="{FF2B5EF4-FFF2-40B4-BE49-F238E27FC236}">
                <a16:creationId xmlns:a16="http://schemas.microsoft.com/office/drawing/2014/main" id="{83D4ECE5-71E7-4274-A574-F879E9B4689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9298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measure, object, table, sitting&#10;&#10;Description automatically generated">
            <a:extLst>
              <a:ext uri="{FF2B5EF4-FFF2-40B4-BE49-F238E27FC236}">
                <a16:creationId xmlns:a16="http://schemas.microsoft.com/office/drawing/2014/main" id="{E8EE37C0-0744-4C6E-A231-95FD525C6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582" y="3297041"/>
            <a:ext cx="4222679" cy="281511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5D0B16-DC3F-42EA-BB51-2FC45C30DF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- Randomly assigned a non-black or a black doctor.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- Doctors to convince their patients to obtain preventive care:  BMI, BP, DIA, CHO, FLU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- Incentivized the flu vaccine.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FEF4C7-9261-43FB-A81E-399A504B0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F2F20-3F20-4F59-83FC-1B3A0A6199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  <p:sp>
        <p:nvSpPr>
          <p:cNvPr id="8" name="Google Shape;69;p11">
            <a:extLst>
              <a:ext uri="{FF2B5EF4-FFF2-40B4-BE49-F238E27FC236}">
                <a16:creationId xmlns:a16="http://schemas.microsoft.com/office/drawing/2014/main" id="{16C8A31E-336B-467D-BE83-0E6F4383D92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84137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measure, object, indoor, sitting&#10;&#10;Description automatically generated">
            <a:extLst>
              <a:ext uri="{FF2B5EF4-FFF2-40B4-BE49-F238E27FC236}">
                <a16:creationId xmlns:a16="http://schemas.microsoft.com/office/drawing/2014/main" id="{1364C444-711D-4A80-AA46-62B2C3250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24904">
            <a:off x="3162037" y="573852"/>
            <a:ext cx="3488504" cy="232841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2FD3E0-C8A2-493E-BD24-6D4550039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Communication (di-directional) – saw a difference</a:t>
            </a:r>
          </a:p>
          <a:p>
            <a:r>
              <a:rPr lang="en-US"/>
              <a:t>Quality (training, experience, ratings) – no difference</a:t>
            </a:r>
          </a:p>
          <a:p>
            <a:r>
              <a:rPr lang="en-US"/>
              <a:t>Effort (time spent w/patient) – no difference</a:t>
            </a:r>
          </a:p>
          <a:p>
            <a:r>
              <a:rPr lang="en-US"/>
              <a:t>Discrimination (selection difference) – no difference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515671-E53F-44EA-91EC-A1E22D709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Mechanisms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D1326-9942-4AEF-9594-61CD9D332F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/>
          </a:p>
        </p:txBody>
      </p:sp>
      <p:sp>
        <p:nvSpPr>
          <p:cNvPr id="9" name="Google Shape;69;p11">
            <a:extLst>
              <a:ext uri="{FF2B5EF4-FFF2-40B4-BE49-F238E27FC236}">
                <a16:creationId xmlns:a16="http://schemas.microsoft.com/office/drawing/2014/main" id="{D78F7EEC-38FD-1E46-B193-70AE8787E63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91866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F00839-BF0D-4FAA-A8F6-A23260A6F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0" y="421786"/>
            <a:ext cx="3638550" cy="204787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DB0EB6-111C-4287-8627-876E008C1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423" y="1977544"/>
            <a:ext cx="7886700" cy="4438905"/>
          </a:xfrm>
        </p:spPr>
        <p:txBody>
          <a:bodyPr/>
          <a:lstStyle/>
          <a:p>
            <a:r>
              <a:rPr lang="en-US" dirty="0"/>
              <a:t>Communication was key.</a:t>
            </a:r>
          </a:p>
          <a:p>
            <a:r>
              <a:rPr lang="en-US" dirty="0"/>
              <a:t>Black doctors tended to speak about non-health issues or personal issues</a:t>
            </a:r>
          </a:p>
          <a:p>
            <a:r>
              <a:rPr lang="en-US" dirty="0"/>
              <a:t>Black doctors took more notes</a:t>
            </a:r>
          </a:p>
          <a:p>
            <a:r>
              <a:rPr lang="en-US" dirty="0"/>
              <a:t>If patient was skeptical; black doctors tended to mitigate that skepticism or mistrust</a:t>
            </a:r>
          </a:p>
          <a:p>
            <a:r>
              <a:rPr lang="en-US" dirty="0"/>
              <a:t>Overall, black doctors were able to increase their patients agreeing to the tests</a:t>
            </a:r>
          </a:p>
          <a:p>
            <a:r>
              <a:rPr lang="en-US" dirty="0"/>
              <a:t>Value of diversity in health care is strengthened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B3B875-9BF6-4B12-A3E2-B284394D0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study showed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2CCCD-684C-4D9F-B8D9-C59799A89D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/>
          </a:p>
        </p:txBody>
      </p:sp>
      <p:sp>
        <p:nvSpPr>
          <p:cNvPr id="8" name="Google Shape;69;p11">
            <a:extLst>
              <a:ext uri="{FF2B5EF4-FFF2-40B4-BE49-F238E27FC236}">
                <a16:creationId xmlns:a16="http://schemas.microsoft.com/office/drawing/2014/main" id="{A9F5A486-68DF-4003-9BE1-84BC9A18C1B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8979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4C8033-4DA4-408F-A2D6-9BD4319171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 algn="ctr">
              <a:buNone/>
            </a:pPr>
            <a:endParaRPr lang="en-US" sz="3600" b="1">
              <a:solidFill>
                <a:srgbClr val="FF0000"/>
              </a:solidFill>
            </a:endParaRPr>
          </a:p>
          <a:p>
            <a:pPr marL="63500" indent="0" algn="ctr">
              <a:buNone/>
            </a:pPr>
            <a:r>
              <a:rPr lang="en-US" sz="3600" b="1">
                <a:solidFill>
                  <a:srgbClr val="FF0000"/>
                </a:solidFill>
              </a:rPr>
              <a:t>Recruitment</a:t>
            </a:r>
          </a:p>
          <a:p>
            <a:pPr marL="63500" indent="0">
              <a:buNone/>
            </a:pPr>
            <a:endParaRPr lang="en-US"/>
          </a:p>
          <a:p>
            <a:pPr marL="63500" indent="0">
              <a:buNone/>
            </a:pPr>
            <a:endParaRPr lang="en-US"/>
          </a:p>
          <a:p>
            <a:pPr marL="63500" indent="0">
              <a:buNone/>
            </a:pPr>
            <a:r>
              <a:rPr lang="en-US"/>
              <a:t>We know we need to match our residents to our community.  This study is showing that doctors who are like, familiar with and engaged in the community have a positive effect on their patients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F493D9-1A89-43E3-9911-26E9C11BE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this matters to GME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C1B73-D7A3-4C62-B785-5A7A6EB8F9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/>
          </a:p>
        </p:txBody>
      </p:sp>
      <p:sp>
        <p:nvSpPr>
          <p:cNvPr id="5" name="Google Shape;69;p11">
            <a:extLst>
              <a:ext uri="{FF2B5EF4-FFF2-40B4-BE49-F238E27FC236}">
                <a16:creationId xmlns:a16="http://schemas.microsoft.com/office/drawing/2014/main" id="{8FCAFB77-ED61-4322-A49C-5E093A52E4C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6293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B47758-70AB-43B7-A027-B17015596C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Early interactions with learners – grade school, middle school, high school, college</a:t>
            </a:r>
          </a:p>
          <a:p>
            <a:r>
              <a:rPr lang="en-US" dirty="0"/>
              <a:t>Become familiar with medical school admission standards</a:t>
            </a:r>
          </a:p>
          <a:p>
            <a:pPr lvl="1"/>
            <a:r>
              <a:rPr lang="en-US" dirty="0"/>
              <a:t>How can we remove some of the barriers?</a:t>
            </a:r>
          </a:p>
          <a:p>
            <a:r>
              <a:rPr lang="en-US" dirty="0"/>
              <a:t>Advocate for trust and communication</a:t>
            </a:r>
          </a:p>
          <a:p>
            <a:r>
              <a:rPr lang="en-US" dirty="0"/>
              <a:t>Do your own research; use the data to demonstrate better patient outcomes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C13556-3B2E-422E-82E7-9290DA5B7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 Involved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E0468F-5B24-4CDD-86DE-5B5F26FCE6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 descr="A picture containing object, game, drawing, ball&#10;&#10;Description automatically generated">
            <a:extLst>
              <a:ext uri="{FF2B5EF4-FFF2-40B4-BE49-F238E27FC236}">
                <a16:creationId xmlns:a16="http://schemas.microsoft.com/office/drawing/2014/main" id="{341C45F7-78F8-4CAB-803F-ACDA44CA3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400" y="3707982"/>
            <a:ext cx="1714500" cy="1562100"/>
          </a:xfrm>
          <a:prstGeom prst="rect">
            <a:avLst/>
          </a:prstGeom>
        </p:spPr>
      </p:pic>
      <p:sp>
        <p:nvSpPr>
          <p:cNvPr id="8" name="Google Shape;69;p11">
            <a:extLst>
              <a:ext uri="{FF2B5EF4-FFF2-40B4-BE49-F238E27FC236}">
                <a16:creationId xmlns:a16="http://schemas.microsoft.com/office/drawing/2014/main" id="{D8C35DBE-207F-4B3C-B856-75C849C0757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56040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22014" y="230396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On-Demand Webinars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986035" y="-1"/>
            <a:ext cx="5060092" cy="43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Upcoming Live Webinars</a:t>
            </a:r>
            <a:b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"/>
                <a:cs typeface="Arial" panose="020B0604020202020204" pitchFamily="34" charset="0"/>
                <a:sym typeface="Arial"/>
              </a:rPr>
            </a:b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"/>
              <a:cs typeface="Arial" panose="020B0604020202020204" pitchFamily="34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"/>
                <a:cs typeface="Arial" panose="020B0604020202020204" pitchFamily="34" charset="0"/>
                <a:sym typeface="Arial"/>
              </a:rPr>
              <a:t>     Lessons Learned: Accepting </a:t>
            </a:r>
            <a:b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"/>
                <a:cs typeface="Arial" panose="020B0604020202020204" pitchFamily="34" charset="0"/>
                <a:sym typeface="Arial"/>
              </a:rPr>
            </a:b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"/>
                <a:cs typeface="Arial" panose="020B0604020202020204" pitchFamily="34" charset="0"/>
                <a:sym typeface="Arial"/>
              </a:rPr>
              <a:t>Displaced Orphan Residents</a:t>
            </a:r>
            <a:b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"/>
                <a:cs typeface="Arial" panose="020B0604020202020204" pitchFamily="34" charset="0"/>
                <a:sym typeface="Arial"/>
              </a:rPr>
            </a:b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"/>
                <a:cs typeface="Arial" panose="020B0604020202020204" pitchFamily="34" charset="0"/>
                <a:sym typeface="Arial"/>
              </a:rPr>
              <a:t>Thursday, March 24, 2020</a:t>
            </a:r>
            <a:b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"/>
                <a:cs typeface="Arial" panose="020B0604020202020204" pitchFamily="34" charset="0"/>
                <a:sym typeface="Arial"/>
              </a:rPr>
            </a:b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"/>
                <a:cs typeface="Arial" panose="020B0604020202020204" pitchFamily="34" charset="0"/>
                <a:sym typeface="Arial"/>
              </a:rPr>
              <a:t>  12:00pm – 1:00pm EST</a:t>
            </a:r>
            <a:b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"/>
                <a:cs typeface="Arial" panose="020B0604020202020204" pitchFamily="34" charset="0"/>
                <a:sym typeface="Arial"/>
              </a:rPr>
            </a:b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"/>
              <a:cs typeface="Arial" panose="020B0604020202020204" pitchFamily="34" charset="0"/>
              <a:sym typeface="Arial"/>
            </a:endParaRPr>
          </a:p>
          <a:p>
            <a:pPr lvl="0"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Is your Coordinator Well Enough: Coordinators as Role Models of Wellness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April 9, 2020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Research Proposal Development: 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Tips for Success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April 23, 2020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"/>
              <a:cs typeface="Arial" panose="020B0604020202020204" pitchFamily="34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"/>
              <a:cs typeface="Arial" panose="020B0604020202020204" pitchFamily="34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"/>
              <a:cs typeface="Arial" panose="020B0604020202020204" pitchFamily="34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None/>
              <a:tabLst/>
              <a:defRPr/>
            </a:pPr>
            <a:endParaRPr kumimoji="0" lang="en-US" alt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None/>
              <a:tabLst/>
              <a:defRPr/>
            </a:pPr>
            <a:endParaRPr kumimoji="0" lang="en-US" alt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sym typeface="Arial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37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776" y="4259854"/>
            <a:ext cx="4322727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NEW Faculty Development Series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6172" y="5000874"/>
            <a:ext cx="4030517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15 Minutes to Effective Feedback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</a:b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Toolbox for Teaching Millennials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Taking Supervision to the Next Level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1" name="Google Shape;125;p17">
            <a:extLst>
              <a:ext uri="{FF2B5EF4-FFF2-40B4-BE49-F238E27FC236}">
                <a16:creationId xmlns:a16="http://schemas.microsoft.com/office/drawing/2014/main" id="{AFEB0180-462E-0A43-87FD-A7D4FD6AA57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431971" y="1004142"/>
            <a:ext cx="3712029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– From the Top Down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Evolving Resident Well-Being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All Need Scholar Activity, Including Coordinators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for the 10 Year Site Visit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the Experts – Fall Freebie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Jump Start Your GMEC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a Diverse Workforce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 Reconstructed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Digging for Data 101</a:t>
            </a:r>
            <a:b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PEC: Best Practices</a:t>
            </a: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90184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4902200"/>
            <a:ext cx="7677150" cy="13970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  <a:defRPr/>
            </a:pPr>
            <a:br>
              <a:rPr lang="en-US" sz="2000" dirty="0"/>
            </a:br>
            <a:br>
              <a:rPr lang="en-US" sz="2000" dirty="0"/>
            </a:br>
            <a:endParaRPr lang="en-US" sz="24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3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425" y="1674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125;p17">
            <a:extLst>
              <a:ext uri="{FF2B5EF4-FFF2-40B4-BE49-F238E27FC236}">
                <a16:creationId xmlns:a16="http://schemas.microsoft.com/office/drawing/2014/main" id="{CF21E81C-8B6A-0A4F-ACE2-D5EDE2D2CC96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2020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E4F8FAC5-AB43-CE42-A57E-2A542A1A125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38</a:t>
            </a:fld>
            <a:endParaRPr lang="en-US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EE56A181-71E1-AA43-8F38-5829897AB2B8}"/>
              </a:ext>
            </a:extLst>
          </p:cNvPr>
          <p:cNvSpPr txBox="1">
            <a:spLocks noChangeArrowheads="1"/>
          </p:cNvSpPr>
          <p:nvPr/>
        </p:nvSpPr>
        <p:spPr>
          <a:xfrm>
            <a:off x="-647700" y="1651000"/>
            <a:ext cx="10312400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  <a:buFont typeface="Arial"/>
              <a:buNone/>
              <a:defRPr/>
            </a:pPr>
            <a:r>
              <a:rPr lang="en-US" sz="1400" b="1" dirty="0"/>
              <a:t>    </a:t>
            </a:r>
            <a:r>
              <a:rPr lang="en-US" sz="1400" dirty="0"/>
              <a:t>Partners in Medical Education, Inc. provides comprehensive consulting services to the GME community.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81E483F-3B26-1241-BA29-D0E763B60D4B}"/>
              </a:ext>
            </a:extLst>
          </p:cNvPr>
          <p:cNvSpPr txBox="1">
            <a:spLocks noChangeArrowheads="1"/>
          </p:cNvSpPr>
          <p:nvPr/>
        </p:nvSpPr>
        <p:spPr>
          <a:xfrm>
            <a:off x="190500" y="2197100"/>
            <a:ext cx="9144000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  <a:buFont typeface="Arial"/>
              <a:buNone/>
              <a:defRPr/>
            </a:pPr>
            <a:br>
              <a:rPr lang="en-US" sz="2000" dirty="0"/>
            </a:br>
            <a:r>
              <a:rPr lang="en-US" sz="1900" b="1" dirty="0"/>
              <a:t>Partners in Medical Education</a:t>
            </a:r>
          </a:p>
          <a:p>
            <a:pPr algn="ctr">
              <a:lnSpc>
                <a:spcPct val="80000"/>
              </a:lnSpc>
              <a:buFont typeface="Arial"/>
              <a:buNone/>
              <a:defRPr/>
            </a:pPr>
            <a:r>
              <a:rPr lang="en-US" sz="1600" dirty="0"/>
              <a:t>724-864-7320  |  </a:t>
            </a:r>
            <a:r>
              <a:rPr lang="en-US" sz="1600" dirty="0">
                <a:solidFill>
                  <a:srgbClr val="FF0000"/>
                </a:solidFill>
                <a:hlinkClick r:id="rId4"/>
              </a:rPr>
              <a:t>info@PartnersInMedEd.com</a:t>
            </a:r>
            <a:endParaRPr lang="en-US" sz="16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6AE67082-5140-3549-8A15-3AD8BBE9FB6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75000"/>
            <a:ext cx="9144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  <a:buFont typeface="Arial"/>
              <a:buNone/>
              <a:defRPr/>
            </a:pPr>
            <a:br>
              <a:rPr lang="en-US" sz="2000" dirty="0"/>
            </a:br>
            <a:r>
              <a:rPr lang="en-US" sz="1600" dirty="0"/>
              <a:t> </a:t>
            </a:r>
            <a:r>
              <a:rPr lang="en-US" sz="1800" b="1" dirty="0"/>
              <a:t>Heather Peters, M.Ed, Ph.D</a:t>
            </a:r>
          </a:p>
          <a:p>
            <a:pPr algn="ctr">
              <a:lnSpc>
                <a:spcPct val="80000"/>
              </a:lnSpc>
              <a:buFont typeface="Arial"/>
              <a:buNone/>
              <a:defRPr/>
            </a:pPr>
            <a:r>
              <a:rPr lang="en-US" sz="1600" dirty="0"/>
              <a:t>          </a:t>
            </a:r>
            <a:r>
              <a:rPr lang="en-US" sz="1500" dirty="0">
                <a:solidFill>
                  <a:srgbClr val="FF0000"/>
                </a:solidFill>
                <a:hlinkClick r:id="rId5"/>
              </a:rPr>
              <a:t>Heather@PartnersInMedEd.com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B96CADCF-37B4-3C42-A0AB-1076D192276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191000"/>
            <a:ext cx="9144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0000"/>
              </a:lnSpc>
              <a:buFont typeface="Arial"/>
              <a:buNone/>
              <a:defRPr/>
            </a:pPr>
            <a:br>
              <a:rPr lang="en-US" sz="2000" dirty="0"/>
            </a:br>
            <a:r>
              <a:rPr lang="en-US" sz="1600" dirty="0"/>
              <a:t> </a:t>
            </a:r>
            <a:r>
              <a:rPr lang="en-US" sz="1800" b="1" dirty="0"/>
              <a:t>Christine Redovan, MBA, MLIS</a:t>
            </a:r>
          </a:p>
          <a:p>
            <a:pPr algn="ctr">
              <a:lnSpc>
                <a:spcPct val="80000"/>
              </a:lnSpc>
              <a:buFont typeface="Arial"/>
              <a:buNone/>
              <a:defRPr/>
            </a:pPr>
            <a:r>
              <a:rPr lang="en-US" sz="1600" dirty="0"/>
              <a:t>          </a:t>
            </a:r>
            <a:r>
              <a:rPr lang="en-US" sz="1500" dirty="0">
                <a:solidFill>
                  <a:srgbClr val="FF0000"/>
                </a:solidFill>
                <a:hlinkClick r:id="rId6"/>
              </a:rPr>
              <a:t>Christine@PartnersInMedEd.com</a:t>
            </a:r>
            <a:endParaRPr lang="en-US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968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9DA107-CB62-41FB-9859-68E467564D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5D085B-4D3A-446B-9000-C07747DA1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 of Sunday, March 8</a:t>
            </a:r>
            <a:r>
              <a:rPr lang="en-US" baseline="30000"/>
              <a:t>th</a:t>
            </a:r>
            <a:r>
              <a:rPr lang="en-US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EFBC9-0D6C-44D0-B36C-D0C8ACBB41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971639-8793-42DB-B6D9-17000C93D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0805"/>
            <a:ext cx="9144000" cy="3993409"/>
          </a:xfrm>
          <a:prstGeom prst="rect">
            <a:avLst/>
          </a:prstGeom>
        </p:spPr>
      </p:pic>
      <p:sp>
        <p:nvSpPr>
          <p:cNvPr id="6" name="Google Shape;69;p11">
            <a:extLst>
              <a:ext uri="{FF2B5EF4-FFF2-40B4-BE49-F238E27FC236}">
                <a16:creationId xmlns:a16="http://schemas.microsoft.com/office/drawing/2014/main" id="{86090BE9-F59D-40D9-937C-0C52D5E8278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7220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43B29E-5C4E-4A78-9518-BBE82E5BF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53178-DDE5-4476-B60A-7B23046AD6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595292-E2D6-42C6-8364-A9354AD5A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616" y="1262407"/>
            <a:ext cx="6539462" cy="4796855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108D665-E463-4DF8-A381-F2AD00DD5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59" y="4442085"/>
            <a:ext cx="1581411" cy="1749845"/>
          </a:xfrm>
          <a:prstGeom prst="rect">
            <a:avLst/>
          </a:prstGeom>
        </p:spPr>
      </p:pic>
      <p:sp>
        <p:nvSpPr>
          <p:cNvPr id="7" name="Google Shape;69;p11">
            <a:extLst>
              <a:ext uri="{FF2B5EF4-FFF2-40B4-BE49-F238E27FC236}">
                <a16:creationId xmlns:a16="http://schemas.microsoft.com/office/drawing/2014/main" id="{770E4CAE-EE3F-4B83-9901-88D576FEFBF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4814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75A5F7-D8D1-4BBD-BE34-7FD0A0A6C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83127"/>
            <a:ext cx="7886700" cy="4438905"/>
          </a:xfrm>
        </p:spPr>
        <p:txBody>
          <a:bodyPr/>
          <a:lstStyle/>
          <a:p>
            <a:r>
              <a:rPr lang="en-US" sz="2400"/>
              <a:t>Keep abreast of these two websites:</a:t>
            </a:r>
          </a:p>
          <a:p>
            <a:pPr lvl="1"/>
            <a:r>
              <a:rPr lang="en-US" sz="2000"/>
              <a:t>CDC (</a:t>
            </a:r>
            <a:r>
              <a:rPr lang="en-US" sz="2000">
                <a:hlinkClick r:id="rId2"/>
              </a:rPr>
              <a:t>https://www.cdc.gov/coronavirus/2019-ncov/index.html</a:t>
            </a:r>
            <a:r>
              <a:rPr lang="en-US" sz="2000"/>
              <a:t>)</a:t>
            </a:r>
          </a:p>
          <a:p>
            <a:pPr lvl="1"/>
            <a:r>
              <a:rPr lang="en-US" sz="2000"/>
              <a:t>NEJM (</a:t>
            </a:r>
            <a:r>
              <a:rPr lang="en-US" sz="2000">
                <a:hlinkClick r:id="rId3"/>
              </a:rPr>
              <a:t>https://www.nejm.org/coronavirus?query=main_nav_lg</a:t>
            </a:r>
            <a:r>
              <a:rPr lang="en-US" sz="2000"/>
              <a:t>)</a:t>
            </a:r>
          </a:p>
          <a:p>
            <a:pPr lvl="1"/>
            <a:endParaRPr lang="en-US" sz="2000"/>
          </a:p>
          <a:p>
            <a:r>
              <a:rPr lang="en-US" sz="2400"/>
              <a:t>Review your GME Disaster Policy &amp; Phone Trees for Emergencies</a:t>
            </a:r>
          </a:p>
          <a:p>
            <a:r>
              <a:rPr lang="en-US" sz="2400"/>
              <a:t>Provide simulation for responding to COVID-19 emergencies</a:t>
            </a:r>
          </a:p>
          <a:p>
            <a:r>
              <a:rPr lang="en-US" sz="2400"/>
              <a:t>Education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6BF69A-58E5-4957-839F-38C2F63FE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ACGME Advises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74849-217E-4CF7-8118-682560E1BB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5" name="Google Shape;69;p11">
            <a:extLst>
              <a:ext uri="{FF2B5EF4-FFF2-40B4-BE49-F238E27FC236}">
                <a16:creationId xmlns:a16="http://schemas.microsoft.com/office/drawing/2014/main" id="{8093498B-BBAD-40E1-85D1-18382DD60DE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365B910-70F0-4AAB-85BC-A63C25E73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656" y="246466"/>
            <a:ext cx="1581411" cy="174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6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988555-D1A8-40C5-B7F2-3A59F2150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582930"/>
            <a:ext cx="6526006" cy="830571"/>
          </a:xfrm>
        </p:spPr>
        <p:txBody>
          <a:bodyPr/>
          <a:lstStyle/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One Day an Email Arrives…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B0511-6D25-49B2-8062-5C85940C9A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 descr="A picture containing lamp, clock&#10;&#10;Description automatically generated">
            <a:extLst>
              <a:ext uri="{FF2B5EF4-FFF2-40B4-BE49-F238E27FC236}">
                <a16:creationId xmlns:a16="http://schemas.microsoft.com/office/drawing/2014/main" id="{8E9E5F52-B804-49CD-AB7F-3AC3FB439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818" y="1510300"/>
            <a:ext cx="4847832" cy="3585681"/>
          </a:xfrm>
          <a:prstGeom prst="rect">
            <a:avLst/>
          </a:prstGeom>
        </p:spPr>
      </p:pic>
      <p:pic>
        <p:nvPicPr>
          <p:cNvPr id="11" name="Picture 10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77C791DE-420F-490E-ADCE-9BD096A86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195700">
            <a:off x="699011" y="1209547"/>
            <a:ext cx="4438906" cy="4438906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F07237E-4FC2-4004-9B8B-443AFD460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50969">
            <a:off x="1919013" y="1861733"/>
            <a:ext cx="981508" cy="1086047"/>
          </a:xfrm>
          <a:prstGeom prst="rect">
            <a:avLst/>
          </a:prstGeom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50F9F39B-ECFC-4EF4-8F14-9DDB19B4A599}"/>
              </a:ext>
            </a:extLst>
          </p:cNvPr>
          <p:cNvSpPr txBox="1">
            <a:spLocks/>
          </p:cNvSpPr>
          <p:nvPr/>
        </p:nvSpPr>
        <p:spPr>
          <a:xfrm>
            <a:off x="230751" y="5221919"/>
            <a:ext cx="6526006" cy="830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40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complaint</a:t>
            </a:r>
            <a:r>
              <a:rPr lang="en-US" sz="4000">
                <a:latin typeface="Calibri" panose="020F0502020204030204" pitchFamily="34" charset="0"/>
                <a:cs typeface="Calibri" panose="020F0502020204030204" pitchFamily="34" charset="0"/>
              </a:rPr>
              <a:t> has been filed…</a:t>
            </a:r>
          </a:p>
        </p:txBody>
      </p:sp>
      <p:sp>
        <p:nvSpPr>
          <p:cNvPr id="9" name="Google Shape;69;p11">
            <a:extLst>
              <a:ext uri="{FF2B5EF4-FFF2-40B4-BE49-F238E27FC236}">
                <a16:creationId xmlns:a16="http://schemas.microsoft.com/office/drawing/2014/main" id="{BB38DA4F-B60C-4EA6-A6F2-3227FCE7ED8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9520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170C5C-40EC-4953-BD7F-36CE4A9D8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Where is this Information Located?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951E4-68B0-4AFA-B306-A908CD60BC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77E6E5-D478-4400-8120-0C5CDD81F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10" y="1819982"/>
            <a:ext cx="8430469" cy="360090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1185747-5196-4905-B1B3-270EE3FD936F}"/>
              </a:ext>
            </a:extLst>
          </p:cNvPr>
          <p:cNvSpPr/>
          <p:nvPr/>
        </p:nvSpPr>
        <p:spPr>
          <a:xfrm>
            <a:off x="5928853" y="3287858"/>
            <a:ext cx="2781037" cy="17594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69;p11">
            <a:extLst>
              <a:ext uri="{FF2B5EF4-FFF2-40B4-BE49-F238E27FC236}">
                <a16:creationId xmlns:a16="http://schemas.microsoft.com/office/drawing/2014/main" id="{3F43ED40-58C0-4704-BBF6-8D0E748FCA6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5441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F1CDFD-C990-4DF4-8591-429CDF6C2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Calibri" panose="020F0502020204030204" pitchFamily="34" charset="0"/>
                <a:cs typeface="Calibri" panose="020F0502020204030204" pitchFamily="34" charset="0"/>
              </a:rPr>
              <a:t>Types of Complaints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174A2C-878F-4051-BC5E-AFECEDCDA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665" y="1600385"/>
            <a:ext cx="3886200" cy="4351338"/>
          </a:xfrm>
        </p:spPr>
        <p:txBody>
          <a:bodyPr/>
          <a:lstStyle/>
          <a:p>
            <a:pPr marL="63500" indent="0">
              <a:buNone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Informal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E36966-B139-4BD5-994E-C32779FF8BD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29150" y="1600385"/>
            <a:ext cx="3886200" cy="4351338"/>
          </a:xfrm>
        </p:spPr>
        <p:txBody>
          <a:bodyPr/>
          <a:lstStyle/>
          <a:p>
            <a:pPr marL="63500" indent="0">
              <a:buNone/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Formal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B9221-009A-4ED9-8CDE-AF4F4C62F5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5F0E3F-16F5-45F9-A766-D42CF19D0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79" y="2253342"/>
            <a:ext cx="8675237" cy="3877533"/>
          </a:xfrm>
          <a:prstGeom prst="rect">
            <a:avLst/>
          </a:prstGeom>
        </p:spPr>
      </p:pic>
      <p:sp>
        <p:nvSpPr>
          <p:cNvPr id="8" name="Google Shape;69;p11">
            <a:extLst>
              <a:ext uri="{FF2B5EF4-FFF2-40B4-BE49-F238E27FC236}">
                <a16:creationId xmlns:a16="http://schemas.microsoft.com/office/drawing/2014/main" id="{9DF8C785-539F-4E3D-9958-C69469EA9593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2020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58755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ED30F97123084295FDF000082BD73D" ma:contentTypeVersion="12" ma:contentTypeDescription="Create a new document." ma:contentTypeScope="" ma:versionID="dae4186c22f994a9dc58ca7b631d80d7">
  <xsd:schema xmlns:xsd="http://www.w3.org/2001/XMLSchema" xmlns:xs="http://www.w3.org/2001/XMLSchema" xmlns:p="http://schemas.microsoft.com/office/2006/metadata/properties" xmlns:ns3="f053c616-09b9-4785-a1ca-dc3b45ffe6b2" xmlns:ns4="306e11f2-e9bc-4716-8e06-59762b0bc949" targetNamespace="http://schemas.microsoft.com/office/2006/metadata/properties" ma:root="true" ma:fieldsID="c4b922191cd3932f9c2e9476db988a13" ns3:_="" ns4:_="">
    <xsd:import namespace="f053c616-09b9-4785-a1ca-dc3b45ffe6b2"/>
    <xsd:import namespace="306e11f2-e9bc-4716-8e06-59762b0bc9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53c616-09b9-4785-a1ca-dc3b45ffe6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e11f2-e9bc-4716-8e06-59762b0bc94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3F018B-D07B-4C28-ACB6-7205C1904B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53c616-09b9-4785-a1ca-dc3b45ffe6b2"/>
    <ds:schemaRef ds:uri="306e11f2-e9bc-4716-8e06-59762b0bc9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08EED0-C90C-4490-A184-9DE3225E77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16C99C-9170-43AC-8916-FAC16462E3D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1795</Words>
  <Application>Microsoft Macintosh PowerPoint</Application>
  <PresentationFormat>On-screen Show (4:3)</PresentationFormat>
  <Paragraphs>352</Paragraphs>
  <Slides>38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Comic Sans MS</vt:lpstr>
      <vt:lpstr>Lucida Bright</vt:lpstr>
      <vt:lpstr>Wingdings</vt:lpstr>
      <vt:lpstr>PME-2016</vt:lpstr>
      <vt:lpstr>ACGME Complaints &amp; Sponsoring Institution  Self-Study</vt:lpstr>
      <vt:lpstr>PowerPoint Presentation</vt:lpstr>
      <vt:lpstr>COVID-19: What does this mean for GME??</vt:lpstr>
      <vt:lpstr>As of Sunday, March 8th…</vt:lpstr>
      <vt:lpstr>ACGME UPDATE</vt:lpstr>
      <vt:lpstr>ACGME Advises</vt:lpstr>
      <vt:lpstr>One Day an Email Arrives…</vt:lpstr>
      <vt:lpstr>Where is this Information Located? </vt:lpstr>
      <vt:lpstr>Types of Complaints</vt:lpstr>
      <vt:lpstr>What happens next?</vt:lpstr>
      <vt:lpstr>PowerPoint Presentation</vt:lpstr>
      <vt:lpstr>Artificial Intelligence </vt:lpstr>
      <vt:lpstr>Artificial Intelligence</vt:lpstr>
      <vt:lpstr>What is Artificial Intelligence (AI)?</vt:lpstr>
      <vt:lpstr>Three Qualities of AI</vt:lpstr>
      <vt:lpstr>AI and Medicine</vt:lpstr>
      <vt:lpstr>AI in Medicine Examples</vt:lpstr>
      <vt:lpstr>Thoughts for GME</vt:lpstr>
      <vt:lpstr>To ponder…</vt:lpstr>
      <vt:lpstr>References</vt:lpstr>
      <vt:lpstr>References</vt:lpstr>
      <vt:lpstr>Sponsoring Institution Self-Study</vt:lpstr>
      <vt:lpstr>PowerPoint Presentation</vt:lpstr>
      <vt:lpstr>Self-Study Committee</vt:lpstr>
      <vt:lpstr>Steps in the Process</vt:lpstr>
      <vt:lpstr>Time Frame for SI Self-Study</vt:lpstr>
      <vt:lpstr>Hand-outs for SI Self-Study</vt:lpstr>
      <vt:lpstr>Diversity</vt:lpstr>
      <vt:lpstr>Research in Diversity</vt:lpstr>
      <vt:lpstr>Main Question</vt:lpstr>
      <vt:lpstr>Background</vt:lpstr>
      <vt:lpstr>Measures </vt:lpstr>
      <vt:lpstr>Mechanisms </vt:lpstr>
      <vt:lpstr>What the study showed</vt:lpstr>
      <vt:lpstr>Why this matters to GME</vt:lpstr>
      <vt:lpstr>Get Involved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for Teaching Millenials</dc:title>
  <dc:creator>Heather Harvey</dc:creator>
  <cp:lastModifiedBy>Douglas Knox</cp:lastModifiedBy>
  <cp:revision>5</cp:revision>
  <cp:lastPrinted>2019-03-16T23:59:23Z</cp:lastPrinted>
  <dcterms:modified xsi:type="dcterms:W3CDTF">2020-03-09T16:15:45Z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0x010100C3ED30F97123084295FDF000082BD73D</vt:lpwstr>
  </property>
</Properties>
</file>