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7.jpg" ContentType="image/pn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368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66" r:id="rId15"/>
    <p:sldId id="271" r:id="rId16"/>
    <p:sldId id="272" r:id="rId17"/>
    <p:sldId id="267" r:id="rId18"/>
    <p:sldId id="273" r:id="rId19"/>
    <p:sldId id="432" r:id="rId20"/>
    <p:sldId id="401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42" r:id="rId31"/>
    <p:sldId id="443" r:id="rId32"/>
    <p:sldId id="444" r:id="rId33"/>
    <p:sldId id="447" r:id="rId34"/>
    <p:sldId id="448" r:id="rId35"/>
    <p:sldId id="449" r:id="rId36"/>
    <p:sldId id="450" r:id="rId37"/>
    <p:sldId id="445" r:id="rId38"/>
    <p:sldId id="446" r:id="rId39"/>
    <p:sldId id="451" r:id="rId40"/>
    <p:sldId id="335" r:id="rId41"/>
    <p:sldId id="452" r:id="rId42"/>
    <p:sldId id="287" r:id="rId43"/>
    <p:sldId id="453" r:id="rId44"/>
    <p:sldId id="336" r:id="rId45"/>
    <p:sldId id="454" r:id="rId46"/>
    <p:sldId id="455" r:id="rId47"/>
    <p:sldId id="276" r:id="rId48"/>
    <p:sldId id="431" r:id="rId49"/>
    <p:sldId id="402" r:id="rId50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="" r:id="rId52" roundtripDataSignature="AMtx7mgnrmepJ0I9pbTxRFzruV774XYnh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Peters" initials="HP" lastIdx="1" clrIdx="0">
    <p:extLst>
      <p:ext uri="{19B8F6BF-5375-455C-9EA6-DF929625EA0E}">
        <p15:presenceInfo xmlns:p15="http://schemas.microsoft.com/office/powerpoint/2012/main" userId="Heather Peters" providerId="None"/>
      </p:ext>
    </p:extLst>
  </p:cmAuthor>
  <p:cmAuthor id="2" name="Heather" initials="H" lastIdx="2" clrIdx="1">
    <p:extLst>
      <p:ext uri="{19B8F6BF-5375-455C-9EA6-DF929625EA0E}">
        <p15:presenceInfo xmlns:p15="http://schemas.microsoft.com/office/powerpoint/2012/main" userId="Heather" providerId="None"/>
      </p:ext>
    </p:extLst>
  </p:cmAuthor>
  <p:cmAuthor id="3" name="Guest User" initials="GU" lastIdx="1" clrIdx="2">
    <p:extLst>
      <p:ext uri="{19B8F6BF-5375-455C-9EA6-DF929625EA0E}">
        <p15:presenceInfo xmlns:p15="http://schemas.microsoft.com/office/powerpoint/2012/main" userId="S::urn:spo:anon#01351215e5d710cc632bbad6c6a2dee358575745ca5955ee2dd5129fecad57c3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237A54-658F-7840-87EB-DA5595D8FF27}" v="151" dt="2021-03-10T17:05:53.5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769" autoAdjust="0"/>
    <p:restoredTop sz="95481" autoAdjust="0"/>
  </p:normalViewPr>
  <p:slideViewPr>
    <p:cSldViewPr snapToGrid="0">
      <p:cViewPr>
        <p:scale>
          <a:sx n="100" d="100"/>
          <a:sy n="100" d="100"/>
        </p:scale>
        <p:origin x="1008" y="840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6EC318-0F0D-470F-AABD-F001ECFA114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FF5F987-45B6-4264-BEEB-49E003D5C2CD}">
      <dgm:prSet phldrT="[Text]"/>
      <dgm:spPr/>
      <dgm:t>
        <a:bodyPr/>
        <a:lstStyle/>
        <a:p>
          <a:r>
            <a:rPr lang="en-US" dirty="0"/>
            <a:t>Policies</a:t>
          </a:r>
        </a:p>
      </dgm:t>
    </dgm:pt>
    <dgm:pt modelId="{77075BC5-03AA-4764-A9CF-6E8796B6CAC4}" type="parTrans" cxnId="{B04168F7-294A-4500-BC49-4465BFC80D2D}">
      <dgm:prSet/>
      <dgm:spPr/>
      <dgm:t>
        <a:bodyPr/>
        <a:lstStyle/>
        <a:p>
          <a:endParaRPr lang="en-US"/>
        </a:p>
      </dgm:t>
    </dgm:pt>
    <dgm:pt modelId="{3F01F3DE-A883-4BE5-A7B9-97DAB97C5DD0}" type="sibTrans" cxnId="{B04168F7-294A-4500-BC49-4465BFC80D2D}">
      <dgm:prSet/>
      <dgm:spPr/>
      <dgm:t>
        <a:bodyPr/>
        <a:lstStyle/>
        <a:p>
          <a:endParaRPr lang="en-US"/>
        </a:p>
      </dgm:t>
    </dgm:pt>
    <dgm:pt modelId="{7F50EFF6-E851-44D1-A8AC-9CC0E6E1E1E2}">
      <dgm:prSet phldrT="[Text]"/>
      <dgm:spPr/>
      <dgm:t>
        <a:bodyPr/>
        <a:lstStyle/>
        <a:p>
          <a:r>
            <a:rPr lang="en-US" dirty="0"/>
            <a:t>Program-specific</a:t>
          </a:r>
        </a:p>
      </dgm:t>
    </dgm:pt>
    <dgm:pt modelId="{BD464325-01CF-4FB3-8FA8-33729B9BBD16}" type="parTrans" cxnId="{FB4D7B0E-7CFC-4F66-B744-EC235A7FE36F}">
      <dgm:prSet/>
      <dgm:spPr/>
      <dgm:t>
        <a:bodyPr/>
        <a:lstStyle/>
        <a:p>
          <a:endParaRPr lang="en-US"/>
        </a:p>
      </dgm:t>
    </dgm:pt>
    <dgm:pt modelId="{5C87E5FC-8326-484D-8251-D861F952EEC1}" type="sibTrans" cxnId="{FB4D7B0E-7CFC-4F66-B744-EC235A7FE36F}">
      <dgm:prSet/>
      <dgm:spPr/>
      <dgm:t>
        <a:bodyPr/>
        <a:lstStyle/>
        <a:p>
          <a:endParaRPr lang="en-US"/>
        </a:p>
      </dgm:t>
    </dgm:pt>
    <dgm:pt modelId="{80A4E5A9-345B-4944-A958-BA471179DC61}">
      <dgm:prSet phldrT="[Text]"/>
      <dgm:spPr/>
      <dgm:t>
        <a:bodyPr/>
        <a:lstStyle/>
        <a:p>
          <a:r>
            <a:rPr lang="en-US" dirty="0"/>
            <a:t>Updated w/ changes to requirements</a:t>
          </a:r>
        </a:p>
      </dgm:t>
    </dgm:pt>
    <dgm:pt modelId="{0534620A-24CC-4E1B-9541-9C0E7FC9C083}" type="parTrans" cxnId="{EBD36FB5-A8D9-4D05-B607-96483DDDA354}">
      <dgm:prSet/>
      <dgm:spPr/>
      <dgm:t>
        <a:bodyPr/>
        <a:lstStyle/>
        <a:p>
          <a:endParaRPr lang="en-US"/>
        </a:p>
      </dgm:t>
    </dgm:pt>
    <dgm:pt modelId="{82EB7A66-FF1E-4C50-8158-7F465CD8F24A}" type="sibTrans" cxnId="{EBD36FB5-A8D9-4D05-B607-96483DDDA354}">
      <dgm:prSet/>
      <dgm:spPr/>
      <dgm:t>
        <a:bodyPr/>
        <a:lstStyle/>
        <a:p>
          <a:endParaRPr lang="en-US"/>
        </a:p>
      </dgm:t>
    </dgm:pt>
    <dgm:pt modelId="{BD3C22A4-F9C9-4311-AEC6-1CB3C4CEBC50}">
      <dgm:prSet phldrT="[Text]"/>
      <dgm:spPr/>
      <dgm:t>
        <a:bodyPr/>
        <a:lstStyle/>
        <a:p>
          <a:r>
            <a:rPr lang="en-US" dirty="0"/>
            <a:t>PLAs</a:t>
          </a:r>
        </a:p>
      </dgm:t>
    </dgm:pt>
    <dgm:pt modelId="{39B22195-B2BC-48C8-A425-0D46245D4F46}" type="parTrans" cxnId="{5539CF37-0A15-4D3F-A0E7-634F1C564223}">
      <dgm:prSet/>
      <dgm:spPr/>
      <dgm:t>
        <a:bodyPr/>
        <a:lstStyle/>
        <a:p>
          <a:endParaRPr lang="en-US"/>
        </a:p>
      </dgm:t>
    </dgm:pt>
    <dgm:pt modelId="{30168747-28D8-4970-A617-688012062B44}" type="sibTrans" cxnId="{5539CF37-0A15-4D3F-A0E7-634F1C564223}">
      <dgm:prSet/>
      <dgm:spPr/>
      <dgm:t>
        <a:bodyPr/>
        <a:lstStyle/>
        <a:p>
          <a:endParaRPr lang="en-US"/>
        </a:p>
      </dgm:t>
    </dgm:pt>
    <dgm:pt modelId="{F0DD4061-6537-40B2-B984-CFA16F47BAD4}">
      <dgm:prSet phldrT="[Text]"/>
      <dgm:spPr/>
      <dgm:t>
        <a:bodyPr/>
        <a:lstStyle/>
        <a:p>
          <a:r>
            <a:rPr lang="en-US" dirty="0"/>
            <a:t>Update with change in PD, Site Director and content/duration of experience</a:t>
          </a:r>
        </a:p>
      </dgm:t>
    </dgm:pt>
    <dgm:pt modelId="{50AAB9EB-0F55-42AF-A250-D0408B3F8603}" type="parTrans" cxnId="{A41E4884-D6EB-4AA0-8AC7-7202AB6F1162}">
      <dgm:prSet/>
      <dgm:spPr/>
      <dgm:t>
        <a:bodyPr/>
        <a:lstStyle/>
        <a:p>
          <a:endParaRPr lang="en-US"/>
        </a:p>
      </dgm:t>
    </dgm:pt>
    <dgm:pt modelId="{D6BDB55D-1BDF-4CCB-B611-30929979CF9D}" type="sibTrans" cxnId="{A41E4884-D6EB-4AA0-8AC7-7202AB6F1162}">
      <dgm:prSet/>
      <dgm:spPr/>
      <dgm:t>
        <a:bodyPr/>
        <a:lstStyle/>
        <a:p>
          <a:endParaRPr lang="en-US"/>
        </a:p>
      </dgm:t>
    </dgm:pt>
    <dgm:pt modelId="{00722708-08A6-4945-8A1C-53C1CFF4117B}">
      <dgm:prSet phldrT="[Text]"/>
      <dgm:spPr/>
      <dgm:t>
        <a:bodyPr/>
        <a:lstStyle/>
        <a:p>
          <a:r>
            <a:rPr lang="en-US" dirty="0"/>
            <a:t>Includes DIO signature</a:t>
          </a:r>
        </a:p>
      </dgm:t>
    </dgm:pt>
    <dgm:pt modelId="{AF7DDADF-77D9-4EF1-BCD4-2872446D3642}" type="parTrans" cxnId="{F65D87C1-D26A-4B55-8D39-B67D4343D901}">
      <dgm:prSet/>
      <dgm:spPr/>
      <dgm:t>
        <a:bodyPr/>
        <a:lstStyle/>
        <a:p>
          <a:endParaRPr lang="en-US"/>
        </a:p>
      </dgm:t>
    </dgm:pt>
    <dgm:pt modelId="{0CB83BA8-3ABE-4A7C-A106-273C91FF32BE}" type="sibTrans" cxnId="{F65D87C1-D26A-4B55-8D39-B67D4343D901}">
      <dgm:prSet/>
      <dgm:spPr/>
      <dgm:t>
        <a:bodyPr/>
        <a:lstStyle/>
        <a:p>
          <a:endParaRPr lang="en-US"/>
        </a:p>
      </dgm:t>
    </dgm:pt>
    <dgm:pt modelId="{3D4736E1-E02A-4E2E-A6DD-D687F3641DEF}">
      <dgm:prSet phldrT="[Text]"/>
      <dgm:spPr/>
      <dgm:t>
        <a:bodyPr/>
        <a:lstStyle/>
        <a:p>
          <a:r>
            <a:rPr lang="en-US" dirty="0"/>
            <a:t>Evaluations</a:t>
          </a:r>
        </a:p>
      </dgm:t>
    </dgm:pt>
    <dgm:pt modelId="{D0E87880-50F1-4510-901F-19CAEAA581D7}" type="parTrans" cxnId="{E86CC1B4-9FBE-4B51-9A68-660AFA57E350}">
      <dgm:prSet/>
      <dgm:spPr/>
      <dgm:t>
        <a:bodyPr/>
        <a:lstStyle/>
        <a:p>
          <a:endParaRPr lang="en-US"/>
        </a:p>
      </dgm:t>
    </dgm:pt>
    <dgm:pt modelId="{7E106574-80DF-4BE2-8C64-29987CE58D69}" type="sibTrans" cxnId="{E86CC1B4-9FBE-4B51-9A68-660AFA57E350}">
      <dgm:prSet/>
      <dgm:spPr/>
      <dgm:t>
        <a:bodyPr/>
        <a:lstStyle/>
        <a:p>
          <a:endParaRPr lang="en-US"/>
        </a:p>
      </dgm:t>
    </dgm:pt>
    <dgm:pt modelId="{A1830994-EA2C-4B64-80C5-910EFA6C7594}">
      <dgm:prSet phldrT="[Text]"/>
      <dgm:spPr/>
      <dgm:t>
        <a:bodyPr/>
        <a:lstStyle/>
        <a:p>
          <a:r>
            <a:rPr lang="en-US" dirty="0"/>
            <a:t>Semi-annual must include review of Milestones, case logs, clinic patients</a:t>
          </a:r>
        </a:p>
      </dgm:t>
    </dgm:pt>
    <dgm:pt modelId="{E5D02069-5B66-44EF-89AD-12ED2CAD4EEE}" type="parTrans" cxnId="{5D477806-0B7E-476E-AF78-23926BA0355E}">
      <dgm:prSet/>
      <dgm:spPr/>
      <dgm:t>
        <a:bodyPr/>
        <a:lstStyle/>
        <a:p>
          <a:endParaRPr lang="en-US"/>
        </a:p>
      </dgm:t>
    </dgm:pt>
    <dgm:pt modelId="{257DA79C-FFA9-4FEC-8559-C3931C17C70C}" type="sibTrans" cxnId="{5D477806-0B7E-476E-AF78-23926BA0355E}">
      <dgm:prSet/>
      <dgm:spPr/>
      <dgm:t>
        <a:bodyPr/>
        <a:lstStyle/>
        <a:p>
          <a:endParaRPr lang="en-US"/>
        </a:p>
      </dgm:t>
    </dgm:pt>
    <dgm:pt modelId="{32136ACD-CFC7-404B-AA5D-1E4C21FF6F21}">
      <dgm:prSet phldrT="[Text]"/>
      <dgm:spPr/>
      <dgm:t>
        <a:bodyPr/>
        <a:lstStyle/>
        <a:p>
          <a:r>
            <a:rPr lang="en-US" dirty="0"/>
            <a:t>360 evaluation forms must include peer, patient, self, and other health care professionals (nursing, clinic staff, medical students, etc.)</a:t>
          </a:r>
        </a:p>
      </dgm:t>
    </dgm:pt>
    <dgm:pt modelId="{83D9EB7D-DBAE-42E2-B748-11FD2494D132}" type="parTrans" cxnId="{BD32FE1E-DC93-4BA1-9527-7D983C6AF787}">
      <dgm:prSet/>
      <dgm:spPr/>
      <dgm:t>
        <a:bodyPr/>
        <a:lstStyle/>
        <a:p>
          <a:endParaRPr lang="en-US"/>
        </a:p>
      </dgm:t>
    </dgm:pt>
    <dgm:pt modelId="{B4E79780-4450-4F5B-A120-96746271E689}" type="sibTrans" cxnId="{BD32FE1E-DC93-4BA1-9527-7D983C6AF787}">
      <dgm:prSet/>
      <dgm:spPr/>
      <dgm:t>
        <a:bodyPr/>
        <a:lstStyle/>
        <a:p>
          <a:endParaRPr lang="en-US"/>
        </a:p>
      </dgm:t>
    </dgm:pt>
    <dgm:pt modelId="{ABA2A92C-2107-462A-9E5E-C5357F43F372}">
      <dgm:prSet phldrT="[Text]"/>
      <dgm:spPr/>
      <dgm:t>
        <a:bodyPr/>
        <a:lstStyle/>
        <a:p>
          <a:r>
            <a:rPr lang="en-US" dirty="0"/>
            <a:t>Read specialty FAQs for further policy content</a:t>
          </a:r>
        </a:p>
      </dgm:t>
    </dgm:pt>
    <dgm:pt modelId="{52393FE8-C285-43AC-8012-EA5D826AD200}" type="parTrans" cxnId="{A051FBCA-BFD7-4C55-9E28-935C1F2604FE}">
      <dgm:prSet/>
      <dgm:spPr/>
      <dgm:t>
        <a:bodyPr/>
        <a:lstStyle/>
        <a:p>
          <a:endParaRPr lang="en-US"/>
        </a:p>
      </dgm:t>
    </dgm:pt>
    <dgm:pt modelId="{8CAD7379-9EEA-4413-A4A8-F24A3A2B4D80}" type="sibTrans" cxnId="{A051FBCA-BFD7-4C55-9E28-935C1F2604FE}">
      <dgm:prSet/>
      <dgm:spPr/>
      <dgm:t>
        <a:bodyPr/>
        <a:lstStyle/>
        <a:p>
          <a:endParaRPr lang="en-US"/>
        </a:p>
      </dgm:t>
    </dgm:pt>
    <dgm:pt modelId="{54779492-036E-4C63-A6E6-24A9651EE3C3}">
      <dgm:prSet phldrT="[Text]"/>
      <dgm:spPr/>
      <dgm:t>
        <a:bodyPr/>
        <a:lstStyle/>
        <a:p>
          <a:r>
            <a:rPr lang="en-US" dirty="0"/>
            <a:t>G&amp;O attached</a:t>
          </a:r>
        </a:p>
      </dgm:t>
    </dgm:pt>
    <dgm:pt modelId="{1C5CDB8C-3A66-41FC-8CCC-E2EAF614521A}" type="parTrans" cxnId="{6F8D85A5-3161-409F-8785-8902130F21DA}">
      <dgm:prSet/>
      <dgm:spPr/>
      <dgm:t>
        <a:bodyPr/>
        <a:lstStyle/>
        <a:p>
          <a:endParaRPr lang="en-US"/>
        </a:p>
      </dgm:t>
    </dgm:pt>
    <dgm:pt modelId="{5950D27F-3ED8-4A98-A107-1FDD1A8FBA54}" type="sibTrans" cxnId="{6F8D85A5-3161-409F-8785-8902130F21DA}">
      <dgm:prSet/>
      <dgm:spPr/>
      <dgm:t>
        <a:bodyPr/>
        <a:lstStyle/>
        <a:p>
          <a:endParaRPr lang="en-US"/>
        </a:p>
      </dgm:t>
    </dgm:pt>
    <dgm:pt modelId="{B9BF3747-6802-4104-A4B8-D050B8CB51F8}">
      <dgm:prSet phldrT="[Text]"/>
      <dgm:spPr/>
      <dgm:t>
        <a:bodyPr/>
        <a:lstStyle/>
        <a:p>
          <a:r>
            <a:rPr lang="en-US" dirty="0"/>
            <a:t>Final evaluation must include updated language, “demonstrated knowledge, skills, and behaviors necessary to enter autonomous practice”</a:t>
          </a:r>
        </a:p>
      </dgm:t>
    </dgm:pt>
    <dgm:pt modelId="{154A491C-C6CF-4C8F-AEB6-A47D4A85B059}" type="parTrans" cxnId="{9DA92E6D-AE82-4230-A667-B89B7B7D6897}">
      <dgm:prSet/>
      <dgm:spPr/>
      <dgm:t>
        <a:bodyPr/>
        <a:lstStyle/>
        <a:p>
          <a:endParaRPr lang="en-US"/>
        </a:p>
      </dgm:t>
    </dgm:pt>
    <dgm:pt modelId="{FB430564-6474-4A4E-BADB-CDA0D496D88C}" type="sibTrans" cxnId="{9DA92E6D-AE82-4230-A667-B89B7B7D6897}">
      <dgm:prSet/>
      <dgm:spPr/>
      <dgm:t>
        <a:bodyPr/>
        <a:lstStyle/>
        <a:p>
          <a:endParaRPr lang="en-US"/>
        </a:p>
      </dgm:t>
    </dgm:pt>
    <dgm:pt modelId="{24A7A5D9-0992-44B8-B0F2-F1FB02ED1A2C}">
      <dgm:prSet phldrT="[Text]"/>
      <dgm:spPr/>
      <dgm:t>
        <a:bodyPr/>
        <a:lstStyle/>
        <a:p>
          <a:r>
            <a:rPr lang="en-US" dirty="0"/>
            <a:t>Supervision policy – include circumstances in which residents must contact faculty</a:t>
          </a:r>
        </a:p>
      </dgm:t>
    </dgm:pt>
    <dgm:pt modelId="{C242D654-77EA-4079-A1FE-4F8853778327}" type="parTrans" cxnId="{3A5BAB44-D4DC-4809-989C-6F64D8DC35B6}">
      <dgm:prSet/>
      <dgm:spPr/>
      <dgm:t>
        <a:bodyPr/>
        <a:lstStyle/>
        <a:p>
          <a:endParaRPr lang="en-US"/>
        </a:p>
      </dgm:t>
    </dgm:pt>
    <dgm:pt modelId="{10DF8F6B-9221-4A92-BF84-073FAB4E186D}" type="sibTrans" cxnId="{3A5BAB44-D4DC-4809-989C-6F64D8DC35B6}">
      <dgm:prSet/>
      <dgm:spPr/>
      <dgm:t>
        <a:bodyPr/>
        <a:lstStyle/>
        <a:p>
          <a:endParaRPr lang="en-US"/>
        </a:p>
      </dgm:t>
    </dgm:pt>
    <dgm:pt modelId="{234EE7C4-B054-48D0-8E77-10564142130B}" type="pres">
      <dgm:prSet presAssocID="{0C6EC318-0F0D-470F-AABD-F001ECFA114E}" presName="Name0" presStyleCnt="0">
        <dgm:presLayoutVars>
          <dgm:dir/>
          <dgm:animLvl val="lvl"/>
          <dgm:resizeHandles val="exact"/>
        </dgm:presLayoutVars>
      </dgm:prSet>
      <dgm:spPr/>
    </dgm:pt>
    <dgm:pt modelId="{C20B7081-3467-402B-B827-E1343CD9BD08}" type="pres">
      <dgm:prSet presAssocID="{BFF5F987-45B6-4264-BEEB-49E003D5C2CD}" presName="linNode" presStyleCnt="0"/>
      <dgm:spPr/>
    </dgm:pt>
    <dgm:pt modelId="{1A59292E-155D-43B1-ACDB-819802C3AB90}" type="pres">
      <dgm:prSet presAssocID="{BFF5F987-45B6-4264-BEEB-49E003D5C2CD}" presName="parentText" presStyleLbl="node1" presStyleIdx="0" presStyleCnt="3" custScaleX="69082">
        <dgm:presLayoutVars>
          <dgm:chMax val="1"/>
          <dgm:bulletEnabled val="1"/>
        </dgm:presLayoutVars>
      </dgm:prSet>
      <dgm:spPr/>
    </dgm:pt>
    <dgm:pt modelId="{9D89F227-FBF1-444D-A317-571209E564F3}" type="pres">
      <dgm:prSet presAssocID="{BFF5F987-45B6-4264-BEEB-49E003D5C2CD}" presName="descendantText" presStyleLbl="alignAccFollowNode1" presStyleIdx="0" presStyleCnt="3">
        <dgm:presLayoutVars>
          <dgm:bulletEnabled val="1"/>
        </dgm:presLayoutVars>
      </dgm:prSet>
      <dgm:spPr/>
    </dgm:pt>
    <dgm:pt modelId="{55135C09-390A-445E-AF3E-FD55D0F7BD54}" type="pres">
      <dgm:prSet presAssocID="{3F01F3DE-A883-4BE5-A7B9-97DAB97C5DD0}" presName="sp" presStyleCnt="0"/>
      <dgm:spPr/>
    </dgm:pt>
    <dgm:pt modelId="{732C07C6-99FF-4CD8-81AF-132FC9A91077}" type="pres">
      <dgm:prSet presAssocID="{BD3C22A4-F9C9-4311-AEC6-1CB3C4CEBC50}" presName="linNode" presStyleCnt="0"/>
      <dgm:spPr/>
    </dgm:pt>
    <dgm:pt modelId="{77FA94C9-B734-4E99-B148-E9DDF5862FD3}" type="pres">
      <dgm:prSet presAssocID="{BD3C22A4-F9C9-4311-AEC6-1CB3C4CEBC50}" presName="parentText" presStyleLbl="node1" presStyleIdx="1" presStyleCnt="3" custScaleX="69082">
        <dgm:presLayoutVars>
          <dgm:chMax val="1"/>
          <dgm:bulletEnabled val="1"/>
        </dgm:presLayoutVars>
      </dgm:prSet>
      <dgm:spPr/>
    </dgm:pt>
    <dgm:pt modelId="{DD8805D9-C194-49EC-B5AE-ECFA20B558A3}" type="pres">
      <dgm:prSet presAssocID="{BD3C22A4-F9C9-4311-AEC6-1CB3C4CEBC50}" presName="descendantText" presStyleLbl="alignAccFollowNode1" presStyleIdx="1" presStyleCnt="3">
        <dgm:presLayoutVars>
          <dgm:bulletEnabled val="1"/>
        </dgm:presLayoutVars>
      </dgm:prSet>
      <dgm:spPr/>
    </dgm:pt>
    <dgm:pt modelId="{F3804399-1FB7-4FE8-BAE7-1DCADB20F1D9}" type="pres">
      <dgm:prSet presAssocID="{30168747-28D8-4970-A617-688012062B44}" presName="sp" presStyleCnt="0"/>
      <dgm:spPr/>
    </dgm:pt>
    <dgm:pt modelId="{A572AC1B-F32C-4E4F-A6EF-3F8961DE055D}" type="pres">
      <dgm:prSet presAssocID="{3D4736E1-E02A-4E2E-A6DD-D687F3641DEF}" presName="linNode" presStyleCnt="0"/>
      <dgm:spPr/>
    </dgm:pt>
    <dgm:pt modelId="{E7855244-E482-486E-8C87-A7856CB90E60}" type="pres">
      <dgm:prSet presAssocID="{3D4736E1-E02A-4E2E-A6DD-D687F3641DEF}" presName="parentText" presStyleLbl="node1" presStyleIdx="2" presStyleCnt="3" custScaleX="69082">
        <dgm:presLayoutVars>
          <dgm:chMax val="1"/>
          <dgm:bulletEnabled val="1"/>
        </dgm:presLayoutVars>
      </dgm:prSet>
      <dgm:spPr/>
    </dgm:pt>
    <dgm:pt modelId="{3F8DE1DA-5CCD-4500-9B1E-A870B03665A4}" type="pres">
      <dgm:prSet presAssocID="{3D4736E1-E02A-4E2E-A6DD-D687F3641DE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D477806-0B7E-476E-AF78-23926BA0355E}" srcId="{3D4736E1-E02A-4E2E-A6DD-D687F3641DEF}" destId="{A1830994-EA2C-4B64-80C5-910EFA6C7594}" srcOrd="0" destOrd="0" parTransId="{E5D02069-5B66-44EF-89AD-12ED2CAD4EEE}" sibTransId="{257DA79C-FFA9-4FEC-8559-C3931C17C70C}"/>
    <dgm:cxn modelId="{FB4D7B0E-7CFC-4F66-B744-EC235A7FE36F}" srcId="{BFF5F987-45B6-4264-BEEB-49E003D5C2CD}" destId="{7F50EFF6-E851-44D1-A8AC-9CC0E6E1E1E2}" srcOrd="0" destOrd="0" parTransId="{BD464325-01CF-4FB3-8FA8-33729B9BBD16}" sibTransId="{5C87E5FC-8326-484D-8251-D861F952EEC1}"/>
    <dgm:cxn modelId="{EF4EA416-AA8F-469C-90A8-C9B0B5DAE37F}" type="presOf" srcId="{F0DD4061-6537-40B2-B984-CFA16F47BAD4}" destId="{DD8805D9-C194-49EC-B5AE-ECFA20B558A3}" srcOrd="0" destOrd="0" presId="urn:microsoft.com/office/officeart/2005/8/layout/vList5"/>
    <dgm:cxn modelId="{BD32FE1E-DC93-4BA1-9527-7D983C6AF787}" srcId="{3D4736E1-E02A-4E2E-A6DD-D687F3641DEF}" destId="{32136ACD-CFC7-404B-AA5D-1E4C21FF6F21}" srcOrd="2" destOrd="0" parTransId="{83D9EB7D-DBAE-42E2-B748-11FD2494D132}" sibTransId="{B4E79780-4450-4F5B-A120-96746271E689}"/>
    <dgm:cxn modelId="{7A97332F-A903-4C4D-B3F3-8104636FABB4}" type="presOf" srcId="{00722708-08A6-4945-8A1C-53C1CFF4117B}" destId="{DD8805D9-C194-49EC-B5AE-ECFA20B558A3}" srcOrd="0" destOrd="1" presId="urn:microsoft.com/office/officeart/2005/8/layout/vList5"/>
    <dgm:cxn modelId="{5539CF37-0A15-4D3F-A0E7-634F1C564223}" srcId="{0C6EC318-0F0D-470F-AABD-F001ECFA114E}" destId="{BD3C22A4-F9C9-4311-AEC6-1CB3C4CEBC50}" srcOrd="1" destOrd="0" parTransId="{39B22195-B2BC-48C8-A425-0D46245D4F46}" sibTransId="{30168747-28D8-4970-A617-688012062B44}"/>
    <dgm:cxn modelId="{8C5BF23C-4F9A-4207-BFC0-A640F0143E0C}" type="presOf" srcId="{7F50EFF6-E851-44D1-A8AC-9CC0E6E1E1E2}" destId="{9D89F227-FBF1-444D-A317-571209E564F3}" srcOrd="0" destOrd="0" presId="urn:microsoft.com/office/officeart/2005/8/layout/vList5"/>
    <dgm:cxn modelId="{3A5BAB44-D4DC-4809-989C-6F64D8DC35B6}" srcId="{BFF5F987-45B6-4264-BEEB-49E003D5C2CD}" destId="{24A7A5D9-0992-44B8-B0F2-F1FB02ED1A2C}" srcOrd="3" destOrd="0" parTransId="{C242D654-77EA-4079-A1FE-4F8853778327}" sibTransId="{10DF8F6B-9221-4A92-BF84-073FAB4E186D}"/>
    <dgm:cxn modelId="{6F212749-580D-4576-8E47-1AA9B4FDC2BC}" type="presOf" srcId="{80A4E5A9-345B-4944-A958-BA471179DC61}" destId="{9D89F227-FBF1-444D-A317-571209E564F3}" srcOrd="0" destOrd="1" presId="urn:microsoft.com/office/officeart/2005/8/layout/vList5"/>
    <dgm:cxn modelId="{7F994B63-D092-4EF4-842C-ED4E74F9D127}" type="presOf" srcId="{24A7A5D9-0992-44B8-B0F2-F1FB02ED1A2C}" destId="{9D89F227-FBF1-444D-A317-571209E564F3}" srcOrd="0" destOrd="3" presId="urn:microsoft.com/office/officeart/2005/8/layout/vList5"/>
    <dgm:cxn modelId="{BD9BC469-69EB-4E91-8362-D7C8EAEABF7E}" type="presOf" srcId="{3D4736E1-E02A-4E2E-A6DD-D687F3641DEF}" destId="{E7855244-E482-486E-8C87-A7856CB90E60}" srcOrd="0" destOrd="0" presId="urn:microsoft.com/office/officeart/2005/8/layout/vList5"/>
    <dgm:cxn modelId="{C3F0B66A-7C37-431F-B070-8DE87A55E508}" type="presOf" srcId="{0C6EC318-0F0D-470F-AABD-F001ECFA114E}" destId="{234EE7C4-B054-48D0-8E77-10564142130B}" srcOrd="0" destOrd="0" presId="urn:microsoft.com/office/officeart/2005/8/layout/vList5"/>
    <dgm:cxn modelId="{9DA92E6D-AE82-4230-A667-B89B7B7D6897}" srcId="{3D4736E1-E02A-4E2E-A6DD-D687F3641DEF}" destId="{B9BF3747-6802-4104-A4B8-D050B8CB51F8}" srcOrd="1" destOrd="0" parTransId="{154A491C-C6CF-4C8F-AEB6-A47D4A85B059}" sibTransId="{FB430564-6474-4A4E-BADB-CDA0D496D88C}"/>
    <dgm:cxn modelId="{58A08B73-8978-4270-8784-50E60E0A37F0}" type="presOf" srcId="{BFF5F987-45B6-4264-BEEB-49E003D5C2CD}" destId="{1A59292E-155D-43B1-ACDB-819802C3AB90}" srcOrd="0" destOrd="0" presId="urn:microsoft.com/office/officeart/2005/8/layout/vList5"/>
    <dgm:cxn modelId="{A41E4884-D6EB-4AA0-8AC7-7202AB6F1162}" srcId="{BD3C22A4-F9C9-4311-AEC6-1CB3C4CEBC50}" destId="{F0DD4061-6537-40B2-B984-CFA16F47BAD4}" srcOrd="0" destOrd="0" parTransId="{50AAB9EB-0F55-42AF-A250-D0408B3F8603}" sibTransId="{D6BDB55D-1BDF-4CCB-B611-30929979CF9D}"/>
    <dgm:cxn modelId="{6F8D85A5-3161-409F-8785-8902130F21DA}" srcId="{BD3C22A4-F9C9-4311-AEC6-1CB3C4CEBC50}" destId="{54779492-036E-4C63-A6E6-24A9651EE3C3}" srcOrd="2" destOrd="0" parTransId="{1C5CDB8C-3A66-41FC-8CCC-E2EAF614521A}" sibTransId="{5950D27F-3ED8-4A98-A107-1FDD1A8FBA54}"/>
    <dgm:cxn modelId="{E86CC1B4-9FBE-4B51-9A68-660AFA57E350}" srcId="{0C6EC318-0F0D-470F-AABD-F001ECFA114E}" destId="{3D4736E1-E02A-4E2E-A6DD-D687F3641DEF}" srcOrd="2" destOrd="0" parTransId="{D0E87880-50F1-4510-901F-19CAEAA581D7}" sibTransId="{7E106574-80DF-4BE2-8C64-29987CE58D69}"/>
    <dgm:cxn modelId="{B2C9D5B4-A037-4E27-9F55-62DEB89EF75C}" type="presOf" srcId="{32136ACD-CFC7-404B-AA5D-1E4C21FF6F21}" destId="{3F8DE1DA-5CCD-4500-9B1E-A870B03665A4}" srcOrd="0" destOrd="2" presId="urn:microsoft.com/office/officeart/2005/8/layout/vList5"/>
    <dgm:cxn modelId="{EBD36FB5-A8D9-4D05-B607-96483DDDA354}" srcId="{BFF5F987-45B6-4264-BEEB-49E003D5C2CD}" destId="{80A4E5A9-345B-4944-A958-BA471179DC61}" srcOrd="1" destOrd="0" parTransId="{0534620A-24CC-4E1B-9541-9C0E7FC9C083}" sibTransId="{82EB7A66-FF1E-4C50-8158-7F465CD8F24A}"/>
    <dgm:cxn modelId="{D274E8BE-5F19-4F32-86E5-A52C31510381}" type="presOf" srcId="{B9BF3747-6802-4104-A4B8-D050B8CB51F8}" destId="{3F8DE1DA-5CCD-4500-9B1E-A870B03665A4}" srcOrd="0" destOrd="1" presId="urn:microsoft.com/office/officeart/2005/8/layout/vList5"/>
    <dgm:cxn modelId="{F65D87C1-D26A-4B55-8D39-B67D4343D901}" srcId="{BD3C22A4-F9C9-4311-AEC6-1CB3C4CEBC50}" destId="{00722708-08A6-4945-8A1C-53C1CFF4117B}" srcOrd="1" destOrd="0" parTransId="{AF7DDADF-77D9-4EF1-BCD4-2872446D3642}" sibTransId="{0CB83BA8-3ABE-4A7C-A106-273C91FF32BE}"/>
    <dgm:cxn modelId="{4C7BE9C4-AF59-4CF9-B278-E0EBD4DB47A4}" type="presOf" srcId="{A1830994-EA2C-4B64-80C5-910EFA6C7594}" destId="{3F8DE1DA-5CCD-4500-9B1E-A870B03665A4}" srcOrd="0" destOrd="0" presId="urn:microsoft.com/office/officeart/2005/8/layout/vList5"/>
    <dgm:cxn modelId="{647BDAC8-14DE-49C8-AA3C-2FFCEE4DD9E9}" type="presOf" srcId="{ABA2A92C-2107-462A-9E5E-C5357F43F372}" destId="{9D89F227-FBF1-444D-A317-571209E564F3}" srcOrd="0" destOrd="2" presId="urn:microsoft.com/office/officeart/2005/8/layout/vList5"/>
    <dgm:cxn modelId="{A051FBCA-BFD7-4C55-9E28-935C1F2604FE}" srcId="{BFF5F987-45B6-4264-BEEB-49E003D5C2CD}" destId="{ABA2A92C-2107-462A-9E5E-C5357F43F372}" srcOrd="2" destOrd="0" parTransId="{52393FE8-C285-43AC-8012-EA5D826AD200}" sibTransId="{8CAD7379-9EEA-4413-A4A8-F24A3A2B4D80}"/>
    <dgm:cxn modelId="{4ECF19E7-49CE-4012-8F21-7932893D6736}" type="presOf" srcId="{54779492-036E-4C63-A6E6-24A9651EE3C3}" destId="{DD8805D9-C194-49EC-B5AE-ECFA20B558A3}" srcOrd="0" destOrd="2" presId="urn:microsoft.com/office/officeart/2005/8/layout/vList5"/>
    <dgm:cxn modelId="{1078A3F0-A78E-4A39-BC3C-830DFF88F6F9}" type="presOf" srcId="{BD3C22A4-F9C9-4311-AEC6-1CB3C4CEBC50}" destId="{77FA94C9-B734-4E99-B148-E9DDF5862FD3}" srcOrd="0" destOrd="0" presId="urn:microsoft.com/office/officeart/2005/8/layout/vList5"/>
    <dgm:cxn modelId="{B04168F7-294A-4500-BC49-4465BFC80D2D}" srcId="{0C6EC318-0F0D-470F-AABD-F001ECFA114E}" destId="{BFF5F987-45B6-4264-BEEB-49E003D5C2CD}" srcOrd="0" destOrd="0" parTransId="{77075BC5-03AA-4764-A9CF-6E8796B6CAC4}" sibTransId="{3F01F3DE-A883-4BE5-A7B9-97DAB97C5DD0}"/>
    <dgm:cxn modelId="{67D9F641-698D-48CA-A619-6D804FD2DF8F}" type="presParOf" srcId="{234EE7C4-B054-48D0-8E77-10564142130B}" destId="{C20B7081-3467-402B-B827-E1343CD9BD08}" srcOrd="0" destOrd="0" presId="urn:microsoft.com/office/officeart/2005/8/layout/vList5"/>
    <dgm:cxn modelId="{B38721CF-ECC6-4809-A88D-5514D7698DC6}" type="presParOf" srcId="{C20B7081-3467-402B-B827-E1343CD9BD08}" destId="{1A59292E-155D-43B1-ACDB-819802C3AB90}" srcOrd="0" destOrd="0" presId="urn:microsoft.com/office/officeart/2005/8/layout/vList5"/>
    <dgm:cxn modelId="{2DD55E9B-2882-4356-94D5-C6DB2808FC05}" type="presParOf" srcId="{C20B7081-3467-402B-B827-E1343CD9BD08}" destId="{9D89F227-FBF1-444D-A317-571209E564F3}" srcOrd="1" destOrd="0" presId="urn:microsoft.com/office/officeart/2005/8/layout/vList5"/>
    <dgm:cxn modelId="{0CA62224-571B-4839-8211-956A68118E60}" type="presParOf" srcId="{234EE7C4-B054-48D0-8E77-10564142130B}" destId="{55135C09-390A-445E-AF3E-FD55D0F7BD54}" srcOrd="1" destOrd="0" presId="urn:microsoft.com/office/officeart/2005/8/layout/vList5"/>
    <dgm:cxn modelId="{E13C3635-EADB-4715-8B4E-1185724D2889}" type="presParOf" srcId="{234EE7C4-B054-48D0-8E77-10564142130B}" destId="{732C07C6-99FF-4CD8-81AF-132FC9A91077}" srcOrd="2" destOrd="0" presId="urn:microsoft.com/office/officeart/2005/8/layout/vList5"/>
    <dgm:cxn modelId="{0CB1F7FA-4C49-40FD-8C54-37B38EDE9609}" type="presParOf" srcId="{732C07C6-99FF-4CD8-81AF-132FC9A91077}" destId="{77FA94C9-B734-4E99-B148-E9DDF5862FD3}" srcOrd="0" destOrd="0" presId="urn:microsoft.com/office/officeart/2005/8/layout/vList5"/>
    <dgm:cxn modelId="{E10CD51A-3C76-4B68-A685-77B8E4BAD9C8}" type="presParOf" srcId="{732C07C6-99FF-4CD8-81AF-132FC9A91077}" destId="{DD8805D9-C194-49EC-B5AE-ECFA20B558A3}" srcOrd="1" destOrd="0" presId="urn:microsoft.com/office/officeart/2005/8/layout/vList5"/>
    <dgm:cxn modelId="{72CE1EB4-2F01-4B1E-8C51-0B9C5DBC2ACD}" type="presParOf" srcId="{234EE7C4-B054-48D0-8E77-10564142130B}" destId="{F3804399-1FB7-4FE8-BAE7-1DCADB20F1D9}" srcOrd="3" destOrd="0" presId="urn:microsoft.com/office/officeart/2005/8/layout/vList5"/>
    <dgm:cxn modelId="{974844A3-E070-4C48-A8C1-04B87EAE6CDC}" type="presParOf" srcId="{234EE7C4-B054-48D0-8E77-10564142130B}" destId="{A572AC1B-F32C-4E4F-A6EF-3F8961DE055D}" srcOrd="4" destOrd="0" presId="urn:microsoft.com/office/officeart/2005/8/layout/vList5"/>
    <dgm:cxn modelId="{387F774E-9C3B-480B-AB4E-4BE90CEE7FC8}" type="presParOf" srcId="{A572AC1B-F32C-4E4F-A6EF-3F8961DE055D}" destId="{E7855244-E482-486E-8C87-A7856CB90E60}" srcOrd="0" destOrd="0" presId="urn:microsoft.com/office/officeart/2005/8/layout/vList5"/>
    <dgm:cxn modelId="{65387FE3-7860-494D-B122-62216D6D1B50}" type="presParOf" srcId="{A572AC1B-F32C-4E4F-A6EF-3F8961DE055D}" destId="{3F8DE1DA-5CCD-4500-9B1E-A870B03665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E77D53-FBB2-4713-B00F-3B5261FCF73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DE4399-0638-4CFE-ACDD-38B42922B6B3}">
      <dgm:prSet phldrT="[Text]"/>
      <dgm:spPr>
        <a:noFill/>
        <a:ln>
          <a:solidFill>
            <a:srgbClr val="92D050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312 programs had a data prompted site visit (DPSV)</a:t>
          </a:r>
        </a:p>
      </dgm:t>
    </dgm:pt>
    <dgm:pt modelId="{E5083011-5A7C-420F-A415-FAB25DB9376F}" type="parTrans" cxnId="{0EFAE99F-9548-486E-9E86-818B1FC338B5}">
      <dgm:prSet/>
      <dgm:spPr/>
      <dgm:t>
        <a:bodyPr/>
        <a:lstStyle/>
        <a:p>
          <a:endParaRPr lang="en-US"/>
        </a:p>
      </dgm:t>
    </dgm:pt>
    <dgm:pt modelId="{538FF587-B140-4E3D-AEBA-8DD2E9B77661}" type="sibTrans" cxnId="{0EFAE99F-9548-486E-9E86-818B1FC338B5}">
      <dgm:prSet/>
      <dgm:spPr/>
      <dgm:t>
        <a:bodyPr/>
        <a:lstStyle/>
        <a:p>
          <a:endParaRPr lang="en-US"/>
        </a:p>
      </dgm:t>
    </dgm:pt>
    <dgm:pt modelId="{4988F411-6A4B-4D07-A8AA-C84CD7FDB702}">
      <dgm:prSet phldrT="[Text]"/>
      <dgm:spPr>
        <a:noFill/>
        <a:ln>
          <a:solidFill>
            <a:srgbClr val="92D050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131 surgery</a:t>
          </a:r>
        </a:p>
      </dgm:t>
    </dgm:pt>
    <dgm:pt modelId="{E7A28414-D44D-4C09-BFEA-78BBC2FAFDAC}" type="parTrans" cxnId="{D5711060-3761-4049-ACAD-0455D48486BC}">
      <dgm:prSet/>
      <dgm:spPr>
        <a:ln>
          <a:solidFill>
            <a:srgbClr val="92D050"/>
          </a:solidFill>
        </a:ln>
      </dgm:spPr>
      <dgm:t>
        <a:bodyPr/>
        <a:lstStyle/>
        <a:p>
          <a:endParaRPr lang="en-US"/>
        </a:p>
      </dgm:t>
    </dgm:pt>
    <dgm:pt modelId="{843EB079-CD12-4782-B99B-AB02D8B37E8B}" type="sibTrans" cxnId="{D5711060-3761-4049-ACAD-0455D48486BC}">
      <dgm:prSet/>
      <dgm:spPr/>
      <dgm:t>
        <a:bodyPr/>
        <a:lstStyle/>
        <a:p>
          <a:endParaRPr lang="en-US"/>
        </a:p>
      </dgm:t>
    </dgm:pt>
    <dgm:pt modelId="{BA8D4855-3FB6-4C6A-80CA-56AB0B8D92A9}">
      <dgm:prSet phldrT="[Text]"/>
      <dgm:spPr>
        <a:noFill/>
        <a:ln>
          <a:solidFill>
            <a:srgbClr val="92D050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122 medical</a:t>
          </a:r>
        </a:p>
      </dgm:t>
    </dgm:pt>
    <dgm:pt modelId="{301DE1A4-B1EE-4729-8597-8378366A63B6}" type="parTrans" cxnId="{3AF155E2-B842-480D-A829-3424E258786A}">
      <dgm:prSet/>
      <dgm:spPr>
        <a:ln>
          <a:solidFill>
            <a:srgbClr val="92D050"/>
          </a:solidFill>
        </a:ln>
      </dgm:spPr>
      <dgm:t>
        <a:bodyPr/>
        <a:lstStyle/>
        <a:p>
          <a:endParaRPr lang="en-US"/>
        </a:p>
      </dgm:t>
    </dgm:pt>
    <dgm:pt modelId="{37E36A39-180C-4F16-8D29-843690B4A802}" type="sibTrans" cxnId="{3AF155E2-B842-480D-A829-3424E258786A}">
      <dgm:prSet/>
      <dgm:spPr/>
      <dgm:t>
        <a:bodyPr/>
        <a:lstStyle/>
        <a:p>
          <a:endParaRPr lang="en-US"/>
        </a:p>
      </dgm:t>
    </dgm:pt>
    <dgm:pt modelId="{03A156C1-2E3F-409C-82B0-E6DB25A91356}">
      <dgm:prSet phldrT="[Text]"/>
      <dgm:spPr>
        <a:noFill/>
        <a:ln>
          <a:solidFill>
            <a:srgbClr val="92D050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59 hospital</a:t>
          </a:r>
        </a:p>
      </dgm:t>
    </dgm:pt>
    <dgm:pt modelId="{BF4DBF30-839F-4B47-B4AF-74681F0602AF}" type="parTrans" cxnId="{5393B717-D742-4D86-BF77-11CA56689C0C}">
      <dgm:prSet/>
      <dgm:spPr>
        <a:ln>
          <a:solidFill>
            <a:srgbClr val="92D050"/>
          </a:solidFill>
        </a:ln>
      </dgm:spPr>
      <dgm:t>
        <a:bodyPr/>
        <a:lstStyle/>
        <a:p>
          <a:endParaRPr lang="en-US"/>
        </a:p>
      </dgm:t>
    </dgm:pt>
    <dgm:pt modelId="{4C984931-2D15-4991-8250-A81D76A8E002}" type="sibTrans" cxnId="{5393B717-D742-4D86-BF77-11CA56689C0C}">
      <dgm:prSet/>
      <dgm:spPr/>
      <dgm:t>
        <a:bodyPr/>
        <a:lstStyle/>
        <a:p>
          <a:endParaRPr lang="en-US"/>
        </a:p>
      </dgm:t>
    </dgm:pt>
    <dgm:pt modelId="{E2EA6202-8921-42BE-B52D-BE1C08B6CBC1}" type="asst">
      <dgm:prSet phldrT="[Text]"/>
      <dgm:spPr>
        <a:noFill/>
        <a:ln>
          <a:solidFill>
            <a:srgbClr val="92D050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214 - one DPSV</a:t>
          </a:r>
        </a:p>
      </dgm:t>
    </dgm:pt>
    <dgm:pt modelId="{E7FBD467-7393-4F40-B4FF-A69454B9E563}" type="sibTrans" cxnId="{F2C3AD24-AF64-49A6-B3CA-59596B52926D}">
      <dgm:prSet/>
      <dgm:spPr/>
      <dgm:t>
        <a:bodyPr/>
        <a:lstStyle/>
        <a:p>
          <a:endParaRPr lang="en-US"/>
        </a:p>
      </dgm:t>
    </dgm:pt>
    <dgm:pt modelId="{1CFF0CC0-CE19-44A2-9EDD-D66D08C4F99A}" type="parTrans" cxnId="{F2C3AD24-AF64-49A6-B3CA-59596B52926D}">
      <dgm:prSet/>
      <dgm:spPr/>
      <dgm:t>
        <a:bodyPr/>
        <a:lstStyle/>
        <a:p>
          <a:endParaRPr lang="en-US"/>
        </a:p>
      </dgm:t>
    </dgm:pt>
    <dgm:pt modelId="{C57845E0-E92D-440F-A859-245F97FAEBD2}" type="asst">
      <dgm:prSet phldrT="[Text]"/>
      <dgm:spPr>
        <a:noFill/>
        <a:ln>
          <a:solidFill>
            <a:srgbClr val="92D050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98 – more than one</a:t>
          </a:r>
        </a:p>
      </dgm:t>
    </dgm:pt>
    <dgm:pt modelId="{2E6CAA75-A879-4F9F-B191-E767FE1DB78F}" type="parTrans" cxnId="{B053AE2E-92CF-4A26-8B07-280862749501}">
      <dgm:prSet/>
      <dgm:spPr/>
      <dgm:t>
        <a:bodyPr/>
        <a:lstStyle/>
        <a:p>
          <a:endParaRPr lang="en-US"/>
        </a:p>
      </dgm:t>
    </dgm:pt>
    <dgm:pt modelId="{0F539284-06DC-409D-A396-324AB4CE9BF2}" type="sibTrans" cxnId="{B053AE2E-92CF-4A26-8B07-280862749501}">
      <dgm:prSet/>
      <dgm:spPr/>
      <dgm:t>
        <a:bodyPr/>
        <a:lstStyle/>
        <a:p>
          <a:endParaRPr lang="en-US"/>
        </a:p>
      </dgm:t>
    </dgm:pt>
    <dgm:pt modelId="{FB68ACD8-5678-4070-8D28-590736962FF0}" type="pres">
      <dgm:prSet presAssocID="{66E77D53-FBB2-4713-B00F-3B5261FCF73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7FD00BF-2DE2-4A12-BEEF-8F5BC82FAD0F}" type="pres">
      <dgm:prSet presAssocID="{E4DE4399-0638-4CFE-ACDD-38B42922B6B3}" presName="hierRoot1" presStyleCnt="0">
        <dgm:presLayoutVars>
          <dgm:hierBranch val="init"/>
        </dgm:presLayoutVars>
      </dgm:prSet>
      <dgm:spPr/>
    </dgm:pt>
    <dgm:pt modelId="{51DA8A83-36E9-45B6-968B-D699C6B2F677}" type="pres">
      <dgm:prSet presAssocID="{E4DE4399-0638-4CFE-ACDD-38B42922B6B3}" presName="rootComposite1" presStyleCnt="0"/>
      <dgm:spPr/>
    </dgm:pt>
    <dgm:pt modelId="{A24DF358-705D-47AC-AF36-1EBB01CFADF8}" type="pres">
      <dgm:prSet presAssocID="{E4DE4399-0638-4CFE-ACDD-38B42922B6B3}" presName="rootText1" presStyleLbl="node0" presStyleIdx="0" presStyleCnt="1" custScaleX="298221">
        <dgm:presLayoutVars>
          <dgm:chPref val="3"/>
        </dgm:presLayoutVars>
      </dgm:prSet>
      <dgm:spPr/>
    </dgm:pt>
    <dgm:pt modelId="{04CFFD5C-5FDC-4A26-B31A-1DA99EF9752E}" type="pres">
      <dgm:prSet presAssocID="{E4DE4399-0638-4CFE-ACDD-38B42922B6B3}" presName="rootConnector1" presStyleLbl="node1" presStyleIdx="0" presStyleCnt="0"/>
      <dgm:spPr/>
    </dgm:pt>
    <dgm:pt modelId="{686F0E14-6C16-43E3-97F4-CE9CDFA41640}" type="pres">
      <dgm:prSet presAssocID="{E4DE4399-0638-4CFE-ACDD-38B42922B6B3}" presName="hierChild2" presStyleCnt="0"/>
      <dgm:spPr/>
    </dgm:pt>
    <dgm:pt modelId="{90177AD8-B4C8-4301-AE81-4C6879B94EF6}" type="pres">
      <dgm:prSet presAssocID="{E7A28414-D44D-4C09-BFEA-78BBC2FAFDAC}" presName="Name37" presStyleLbl="parChTrans1D2" presStyleIdx="0" presStyleCnt="5"/>
      <dgm:spPr/>
    </dgm:pt>
    <dgm:pt modelId="{BB7B365C-7130-43D5-AD7C-0E14E049B0EB}" type="pres">
      <dgm:prSet presAssocID="{4988F411-6A4B-4D07-A8AA-C84CD7FDB702}" presName="hierRoot2" presStyleCnt="0">
        <dgm:presLayoutVars>
          <dgm:hierBranch val="init"/>
        </dgm:presLayoutVars>
      </dgm:prSet>
      <dgm:spPr/>
    </dgm:pt>
    <dgm:pt modelId="{CF4B946E-BB9C-4BD6-B10D-2E580CE21CC2}" type="pres">
      <dgm:prSet presAssocID="{4988F411-6A4B-4D07-A8AA-C84CD7FDB702}" presName="rootComposite" presStyleCnt="0"/>
      <dgm:spPr/>
    </dgm:pt>
    <dgm:pt modelId="{7E0D121C-D41D-44E6-95F4-B12B7DA2F4B0}" type="pres">
      <dgm:prSet presAssocID="{4988F411-6A4B-4D07-A8AA-C84CD7FDB702}" presName="rootText" presStyleLbl="node2" presStyleIdx="0" presStyleCnt="3">
        <dgm:presLayoutVars>
          <dgm:chPref val="3"/>
        </dgm:presLayoutVars>
      </dgm:prSet>
      <dgm:spPr/>
    </dgm:pt>
    <dgm:pt modelId="{542DA7D8-1C7E-4149-A45A-0FFB304652D3}" type="pres">
      <dgm:prSet presAssocID="{4988F411-6A4B-4D07-A8AA-C84CD7FDB702}" presName="rootConnector" presStyleLbl="node2" presStyleIdx="0" presStyleCnt="3"/>
      <dgm:spPr/>
    </dgm:pt>
    <dgm:pt modelId="{1319C22F-BD69-466B-BD6C-5B55D409A59C}" type="pres">
      <dgm:prSet presAssocID="{4988F411-6A4B-4D07-A8AA-C84CD7FDB702}" presName="hierChild4" presStyleCnt="0"/>
      <dgm:spPr/>
    </dgm:pt>
    <dgm:pt modelId="{75CDC6F7-7669-4778-96BE-3347D16EDB48}" type="pres">
      <dgm:prSet presAssocID="{4988F411-6A4B-4D07-A8AA-C84CD7FDB702}" presName="hierChild5" presStyleCnt="0"/>
      <dgm:spPr/>
    </dgm:pt>
    <dgm:pt modelId="{E6776FC7-09B5-49C6-9A69-CE38CAAD8E3F}" type="pres">
      <dgm:prSet presAssocID="{301DE1A4-B1EE-4729-8597-8378366A63B6}" presName="Name37" presStyleLbl="parChTrans1D2" presStyleIdx="1" presStyleCnt="5"/>
      <dgm:spPr/>
    </dgm:pt>
    <dgm:pt modelId="{B960E488-8D66-42F1-BAEF-17B1633E4DE4}" type="pres">
      <dgm:prSet presAssocID="{BA8D4855-3FB6-4C6A-80CA-56AB0B8D92A9}" presName="hierRoot2" presStyleCnt="0">
        <dgm:presLayoutVars>
          <dgm:hierBranch val="init"/>
        </dgm:presLayoutVars>
      </dgm:prSet>
      <dgm:spPr/>
    </dgm:pt>
    <dgm:pt modelId="{BDAAB2DA-803E-4DE3-9CF0-A8F3447A36EF}" type="pres">
      <dgm:prSet presAssocID="{BA8D4855-3FB6-4C6A-80CA-56AB0B8D92A9}" presName="rootComposite" presStyleCnt="0"/>
      <dgm:spPr/>
    </dgm:pt>
    <dgm:pt modelId="{70A4FC58-0EB2-47B9-A561-AF6426062807}" type="pres">
      <dgm:prSet presAssocID="{BA8D4855-3FB6-4C6A-80CA-56AB0B8D92A9}" presName="rootText" presStyleLbl="node2" presStyleIdx="1" presStyleCnt="3">
        <dgm:presLayoutVars>
          <dgm:chPref val="3"/>
        </dgm:presLayoutVars>
      </dgm:prSet>
      <dgm:spPr/>
    </dgm:pt>
    <dgm:pt modelId="{6D7C5E10-B2DB-4D80-BD03-9158B6D98B7A}" type="pres">
      <dgm:prSet presAssocID="{BA8D4855-3FB6-4C6A-80CA-56AB0B8D92A9}" presName="rootConnector" presStyleLbl="node2" presStyleIdx="1" presStyleCnt="3"/>
      <dgm:spPr/>
    </dgm:pt>
    <dgm:pt modelId="{36B21EF3-3B51-4FE5-A8D8-9DDD02713CE9}" type="pres">
      <dgm:prSet presAssocID="{BA8D4855-3FB6-4C6A-80CA-56AB0B8D92A9}" presName="hierChild4" presStyleCnt="0"/>
      <dgm:spPr/>
    </dgm:pt>
    <dgm:pt modelId="{B478C220-DD9F-4404-9BFD-FC2797E768E6}" type="pres">
      <dgm:prSet presAssocID="{BA8D4855-3FB6-4C6A-80CA-56AB0B8D92A9}" presName="hierChild5" presStyleCnt="0"/>
      <dgm:spPr/>
    </dgm:pt>
    <dgm:pt modelId="{91A238DF-D13C-4D39-B74F-3B5102F69065}" type="pres">
      <dgm:prSet presAssocID="{BF4DBF30-839F-4B47-B4AF-74681F0602AF}" presName="Name37" presStyleLbl="parChTrans1D2" presStyleIdx="2" presStyleCnt="5"/>
      <dgm:spPr/>
    </dgm:pt>
    <dgm:pt modelId="{0BCD50C4-E96A-419A-ABC9-0C41C6F3E968}" type="pres">
      <dgm:prSet presAssocID="{03A156C1-2E3F-409C-82B0-E6DB25A91356}" presName="hierRoot2" presStyleCnt="0">
        <dgm:presLayoutVars>
          <dgm:hierBranch val="init"/>
        </dgm:presLayoutVars>
      </dgm:prSet>
      <dgm:spPr/>
    </dgm:pt>
    <dgm:pt modelId="{9A06C251-1211-4D1E-83DF-570BA3100E00}" type="pres">
      <dgm:prSet presAssocID="{03A156C1-2E3F-409C-82B0-E6DB25A91356}" presName="rootComposite" presStyleCnt="0"/>
      <dgm:spPr/>
    </dgm:pt>
    <dgm:pt modelId="{F193C15E-FCDE-4E4A-AF5B-2BBCFD5274C6}" type="pres">
      <dgm:prSet presAssocID="{03A156C1-2E3F-409C-82B0-E6DB25A91356}" presName="rootText" presStyleLbl="node2" presStyleIdx="2" presStyleCnt="3">
        <dgm:presLayoutVars>
          <dgm:chPref val="3"/>
        </dgm:presLayoutVars>
      </dgm:prSet>
      <dgm:spPr/>
    </dgm:pt>
    <dgm:pt modelId="{24D2FF1F-5D6C-4ECA-BC95-2F6D7D86D9EB}" type="pres">
      <dgm:prSet presAssocID="{03A156C1-2E3F-409C-82B0-E6DB25A91356}" presName="rootConnector" presStyleLbl="node2" presStyleIdx="2" presStyleCnt="3"/>
      <dgm:spPr/>
    </dgm:pt>
    <dgm:pt modelId="{F5599B10-1890-4290-8472-B839891F3B08}" type="pres">
      <dgm:prSet presAssocID="{03A156C1-2E3F-409C-82B0-E6DB25A91356}" presName="hierChild4" presStyleCnt="0"/>
      <dgm:spPr/>
    </dgm:pt>
    <dgm:pt modelId="{9EC33889-786B-44D2-AD53-2EE47670077E}" type="pres">
      <dgm:prSet presAssocID="{03A156C1-2E3F-409C-82B0-E6DB25A91356}" presName="hierChild5" presStyleCnt="0"/>
      <dgm:spPr/>
    </dgm:pt>
    <dgm:pt modelId="{BB97FCA8-B55C-463D-8E2A-C00A6FE92236}" type="pres">
      <dgm:prSet presAssocID="{E4DE4399-0638-4CFE-ACDD-38B42922B6B3}" presName="hierChild3" presStyleCnt="0"/>
      <dgm:spPr/>
    </dgm:pt>
    <dgm:pt modelId="{BE532D6D-7EFB-4327-815B-DB91508E497D}" type="pres">
      <dgm:prSet presAssocID="{1CFF0CC0-CE19-44A2-9EDD-D66D08C4F99A}" presName="Name111" presStyleLbl="parChTrans1D2" presStyleIdx="3" presStyleCnt="5"/>
      <dgm:spPr/>
    </dgm:pt>
    <dgm:pt modelId="{40FC94B6-EF57-446B-8BDB-DED656AA147F}" type="pres">
      <dgm:prSet presAssocID="{E2EA6202-8921-42BE-B52D-BE1C08B6CBC1}" presName="hierRoot3" presStyleCnt="0">
        <dgm:presLayoutVars>
          <dgm:hierBranch val="init"/>
        </dgm:presLayoutVars>
      </dgm:prSet>
      <dgm:spPr/>
    </dgm:pt>
    <dgm:pt modelId="{96983F04-2884-4FBD-B261-293E74857838}" type="pres">
      <dgm:prSet presAssocID="{E2EA6202-8921-42BE-B52D-BE1C08B6CBC1}" presName="rootComposite3" presStyleCnt="0"/>
      <dgm:spPr/>
    </dgm:pt>
    <dgm:pt modelId="{AECF18EE-8574-408C-A111-7C26BDEB3E82}" type="pres">
      <dgm:prSet presAssocID="{E2EA6202-8921-42BE-B52D-BE1C08B6CBC1}" presName="rootText3" presStyleLbl="asst1" presStyleIdx="0" presStyleCnt="2">
        <dgm:presLayoutVars>
          <dgm:chPref val="3"/>
        </dgm:presLayoutVars>
      </dgm:prSet>
      <dgm:spPr/>
    </dgm:pt>
    <dgm:pt modelId="{EEE989EF-4295-429E-8B62-7A8C4F7D9BCE}" type="pres">
      <dgm:prSet presAssocID="{E2EA6202-8921-42BE-B52D-BE1C08B6CBC1}" presName="rootConnector3" presStyleLbl="asst1" presStyleIdx="0" presStyleCnt="2"/>
      <dgm:spPr/>
    </dgm:pt>
    <dgm:pt modelId="{9829F181-3903-4391-B5D1-2E439A8D9A35}" type="pres">
      <dgm:prSet presAssocID="{E2EA6202-8921-42BE-B52D-BE1C08B6CBC1}" presName="hierChild6" presStyleCnt="0"/>
      <dgm:spPr/>
    </dgm:pt>
    <dgm:pt modelId="{201EAE6F-79CA-4F76-B5D1-F08ACC6A8DC7}" type="pres">
      <dgm:prSet presAssocID="{E2EA6202-8921-42BE-B52D-BE1C08B6CBC1}" presName="hierChild7" presStyleCnt="0"/>
      <dgm:spPr/>
    </dgm:pt>
    <dgm:pt modelId="{CB8FF3C7-E691-4D38-B55A-7DC42A9B9E47}" type="pres">
      <dgm:prSet presAssocID="{2E6CAA75-A879-4F9F-B191-E767FE1DB78F}" presName="Name111" presStyleLbl="parChTrans1D2" presStyleIdx="4" presStyleCnt="5"/>
      <dgm:spPr/>
    </dgm:pt>
    <dgm:pt modelId="{D2E44238-79CB-4424-A378-61F4B8990357}" type="pres">
      <dgm:prSet presAssocID="{C57845E0-E92D-440F-A859-245F97FAEBD2}" presName="hierRoot3" presStyleCnt="0">
        <dgm:presLayoutVars>
          <dgm:hierBranch val="init"/>
        </dgm:presLayoutVars>
      </dgm:prSet>
      <dgm:spPr/>
    </dgm:pt>
    <dgm:pt modelId="{443D0247-9EE2-4611-AE87-1999331D20A3}" type="pres">
      <dgm:prSet presAssocID="{C57845E0-E92D-440F-A859-245F97FAEBD2}" presName="rootComposite3" presStyleCnt="0"/>
      <dgm:spPr/>
    </dgm:pt>
    <dgm:pt modelId="{65642497-07B9-4B2A-8383-39526E392811}" type="pres">
      <dgm:prSet presAssocID="{C57845E0-E92D-440F-A859-245F97FAEBD2}" presName="rootText3" presStyleLbl="asst1" presStyleIdx="1" presStyleCnt="2">
        <dgm:presLayoutVars>
          <dgm:chPref val="3"/>
        </dgm:presLayoutVars>
      </dgm:prSet>
      <dgm:spPr/>
    </dgm:pt>
    <dgm:pt modelId="{6415CC16-73CB-4B4A-828E-C9FEB21DCC8E}" type="pres">
      <dgm:prSet presAssocID="{C57845E0-E92D-440F-A859-245F97FAEBD2}" presName="rootConnector3" presStyleLbl="asst1" presStyleIdx="1" presStyleCnt="2"/>
      <dgm:spPr/>
    </dgm:pt>
    <dgm:pt modelId="{E84B2F92-1543-4A21-958E-02F64A09B695}" type="pres">
      <dgm:prSet presAssocID="{C57845E0-E92D-440F-A859-245F97FAEBD2}" presName="hierChild6" presStyleCnt="0"/>
      <dgm:spPr/>
    </dgm:pt>
    <dgm:pt modelId="{F6DC82FE-548E-4C1B-BA1C-DFCB49E4E36F}" type="pres">
      <dgm:prSet presAssocID="{C57845E0-E92D-440F-A859-245F97FAEBD2}" presName="hierChild7" presStyleCnt="0"/>
      <dgm:spPr/>
    </dgm:pt>
  </dgm:ptLst>
  <dgm:cxnLst>
    <dgm:cxn modelId="{5393B717-D742-4D86-BF77-11CA56689C0C}" srcId="{E4DE4399-0638-4CFE-ACDD-38B42922B6B3}" destId="{03A156C1-2E3F-409C-82B0-E6DB25A91356}" srcOrd="4" destOrd="0" parTransId="{BF4DBF30-839F-4B47-B4AF-74681F0602AF}" sibTransId="{4C984931-2D15-4991-8250-A81D76A8E002}"/>
    <dgm:cxn modelId="{C1474721-FD1B-48A8-B8B8-07B35580F9C8}" type="presOf" srcId="{BA8D4855-3FB6-4C6A-80CA-56AB0B8D92A9}" destId="{70A4FC58-0EB2-47B9-A561-AF6426062807}" srcOrd="0" destOrd="0" presId="urn:microsoft.com/office/officeart/2005/8/layout/orgChart1"/>
    <dgm:cxn modelId="{F2C3AD24-AF64-49A6-B3CA-59596B52926D}" srcId="{E4DE4399-0638-4CFE-ACDD-38B42922B6B3}" destId="{E2EA6202-8921-42BE-B52D-BE1C08B6CBC1}" srcOrd="0" destOrd="0" parTransId="{1CFF0CC0-CE19-44A2-9EDD-D66D08C4F99A}" sibTransId="{E7FBD467-7393-4F40-B4FF-A69454B9E563}"/>
    <dgm:cxn modelId="{6943FB2B-9812-40AA-AC12-C93DD7080D7D}" type="presOf" srcId="{BF4DBF30-839F-4B47-B4AF-74681F0602AF}" destId="{91A238DF-D13C-4D39-B74F-3B5102F69065}" srcOrd="0" destOrd="0" presId="urn:microsoft.com/office/officeart/2005/8/layout/orgChart1"/>
    <dgm:cxn modelId="{B053AE2E-92CF-4A26-8B07-280862749501}" srcId="{E4DE4399-0638-4CFE-ACDD-38B42922B6B3}" destId="{C57845E0-E92D-440F-A859-245F97FAEBD2}" srcOrd="1" destOrd="0" parTransId="{2E6CAA75-A879-4F9F-B191-E767FE1DB78F}" sibTransId="{0F539284-06DC-409D-A396-324AB4CE9BF2}"/>
    <dgm:cxn modelId="{599DA433-844A-48A0-ADBD-9B130A52B64C}" type="presOf" srcId="{03A156C1-2E3F-409C-82B0-E6DB25A91356}" destId="{24D2FF1F-5D6C-4ECA-BC95-2F6D7D86D9EB}" srcOrd="1" destOrd="0" presId="urn:microsoft.com/office/officeart/2005/8/layout/orgChart1"/>
    <dgm:cxn modelId="{8EB06D48-841F-4DB0-A249-BC98359235DE}" type="presOf" srcId="{C57845E0-E92D-440F-A859-245F97FAEBD2}" destId="{6415CC16-73CB-4B4A-828E-C9FEB21DCC8E}" srcOrd="1" destOrd="0" presId="urn:microsoft.com/office/officeart/2005/8/layout/orgChart1"/>
    <dgm:cxn modelId="{5BBBB451-C8EF-49C8-AF9D-7962C168815C}" type="presOf" srcId="{301DE1A4-B1EE-4729-8597-8378366A63B6}" destId="{E6776FC7-09B5-49C6-9A69-CE38CAAD8E3F}" srcOrd="0" destOrd="0" presId="urn:microsoft.com/office/officeart/2005/8/layout/orgChart1"/>
    <dgm:cxn modelId="{D5711060-3761-4049-ACAD-0455D48486BC}" srcId="{E4DE4399-0638-4CFE-ACDD-38B42922B6B3}" destId="{4988F411-6A4B-4D07-A8AA-C84CD7FDB702}" srcOrd="2" destOrd="0" parTransId="{E7A28414-D44D-4C09-BFEA-78BBC2FAFDAC}" sibTransId="{843EB079-CD12-4782-B99B-AB02D8B37E8B}"/>
    <dgm:cxn modelId="{348A6C62-3966-425C-B51C-7C891E0FE607}" type="presOf" srcId="{E2EA6202-8921-42BE-B52D-BE1C08B6CBC1}" destId="{EEE989EF-4295-429E-8B62-7A8C4F7D9BCE}" srcOrd="1" destOrd="0" presId="urn:microsoft.com/office/officeart/2005/8/layout/orgChart1"/>
    <dgm:cxn modelId="{B4455D73-8351-4FDD-B19F-0BC6B8FDC1EE}" type="presOf" srcId="{E4DE4399-0638-4CFE-ACDD-38B42922B6B3}" destId="{04CFFD5C-5FDC-4A26-B31A-1DA99EF9752E}" srcOrd="1" destOrd="0" presId="urn:microsoft.com/office/officeart/2005/8/layout/orgChart1"/>
    <dgm:cxn modelId="{AD40187A-4601-4C8C-8DEE-696F6F68EADB}" type="presOf" srcId="{E4DE4399-0638-4CFE-ACDD-38B42922B6B3}" destId="{A24DF358-705D-47AC-AF36-1EBB01CFADF8}" srcOrd="0" destOrd="0" presId="urn:microsoft.com/office/officeart/2005/8/layout/orgChart1"/>
    <dgm:cxn modelId="{7810E080-E2FC-4E37-83B3-6054C40E10A4}" type="presOf" srcId="{66E77D53-FBB2-4713-B00F-3B5261FCF730}" destId="{FB68ACD8-5678-4070-8D28-590736962FF0}" srcOrd="0" destOrd="0" presId="urn:microsoft.com/office/officeart/2005/8/layout/orgChart1"/>
    <dgm:cxn modelId="{E3C3EE81-2A1A-4BBF-AC19-87EDE2E50602}" type="presOf" srcId="{4988F411-6A4B-4D07-A8AA-C84CD7FDB702}" destId="{542DA7D8-1C7E-4149-A45A-0FFB304652D3}" srcOrd="1" destOrd="0" presId="urn:microsoft.com/office/officeart/2005/8/layout/orgChart1"/>
    <dgm:cxn modelId="{8D5DE090-14F6-4487-B11B-FA04198F901A}" type="presOf" srcId="{2E6CAA75-A879-4F9F-B191-E767FE1DB78F}" destId="{CB8FF3C7-E691-4D38-B55A-7DC42A9B9E47}" srcOrd="0" destOrd="0" presId="urn:microsoft.com/office/officeart/2005/8/layout/orgChart1"/>
    <dgm:cxn modelId="{5BC0E394-8483-45C4-99AF-968620594962}" type="presOf" srcId="{C57845E0-E92D-440F-A859-245F97FAEBD2}" destId="{65642497-07B9-4B2A-8383-39526E392811}" srcOrd="0" destOrd="0" presId="urn:microsoft.com/office/officeart/2005/8/layout/orgChart1"/>
    <dgm:cxn modelId="{0EFAE99F-9548-486E-9E86-818B1FC338B5}" srcId="{66E77D53-FBB2-4713-B00F-3B5261FCF730}" destId="{E4DE4399-0638-4CFE-ACDD-38B42922B6B3}" srcOrd="0" destOrd="0" parTransId="{E5083011-5A7C-420F-A415-FAB25DB9376F}" sibTransId="{538FF587-B140-4E3D-AEBA-8DD2E9B77661}"/>
    <dgm:cxn modelId="{B478B7AB-C80A-4D17-9656-68379689C4D5}" type="presOf" srcId="{03A156C1-2E3F-409C-82B0-E6DB25A91356}" destId="{F193C15E-FCDE-4E4A-AF5B-2BBCFD5274C6}" srcOrd="0" destOrd="0" presId="urn:microsoft.com/office/officeart/2005/8/layout/orgChart1"/>
    <dgm:cxn modelId="{C326EAB9-FBA8-4671-ADD4-47B0C3790151}" type="presOf" srcId="{E2EA6202-8921-42BE-B52D-BE1C08B6CBC1}" destId="{AECF18EE-8574-408C-A111-7C26BDEB3E82}" srcOrd="0" destOrd="0" presId="urn:microsoft.com/office/officeart/2005/8/layout/orgChart1"/>
    <dgm:cxn modelId="{DA4FD6BE-F332-4D87-B1D8-F28357564BE7}" type="presOf" srcId="{BA8D4855-3FB6-4C6A-80CA-56AB0B8D92A9}" destId="{6D7C5E10-B2DB-4D80-BD03-9158B6D98B7A}" srcOrd="1" destOrd="0" presId="urn:microsoft.com/office/officeart/2005/8/layout/orgChart1"/>
    <dgm:cxn modelId="{4CD42FC5-D5A4-45C8-9AFF-42EEE190773A}" type="presOf" srcId="{1CFF0CC0-CE19-44A2-9EDD-D66D08C4F99A}" destId="{BE532D6D-7EFB-4327-815B-DB91508E497D}" srcOrd="0" destOrd="0" presId="urn:microsoft.com/office/officeart/2005/8/layout/orgChart1"/>
    <dgm:cxn modelId="{DA832AD6-A239-4656-8530-1AB4831B22F8}" type="presOf" srcId="{4988F411-6A4B-4D07-A8AA-C84CD7FDB702}" destId="{7E0D121C-D41D-44E6-95F4-B12B7DA2F4B0}" srcOrd="0" destOrd="0" presId="urn:microsoft.com/office/officeart/2005/8/layout/orgChart1"/>
    <dgm:cxn modelId="{B97194E1-7302-45B0-B514-898F0A351067}" type="presOf" srcId="{E7A28414-D44D-4C09-BFEA-78BBC2FAFDAC}" destId="{90177AD8-B4C8-4301-AE81-4C6879B94EF6}" srcOrd="0" destOrd="0" presId="urn:microsoft.com/office/officeart/2005/8/layout/orgChart1"/>
    <dgm:cxn modelId="{3AF155E2-B842-480D-A829-3424E258786A}" srcId="{E4DE4399-0638-4CFE-ACDD-38B42922B6B3}" destId="{BA8D4855-3FB6-4C6A-80CA-56AB0B8D92A9}" srcOrd="3" destOrd="0" parTransId="{301DE1A4-B1EE-4729-8597-8378366A63B6}" sibTransId="{37E36A39-180C-4F16-8D29-843690B4A802}"/>
    <dgm:cxn modelId="{D74A5637-8488-4196-8EC3-FC7EB68B37E2}" type="presParOf" srcId="{FB68ACD8-5678-4070-8D28-590736962FF0}" destId="{97FD00BF-2DE2-4A12-BEEF-8F5BC82FAD0F}" srcOrd="0" destOrd="0" presId="urn:microsoft.com/office/officeart/2005/8/layout/orgChart1"/>
    <dgm:cxn modelId="{4BFD32B5-B74E-48E8-851D-3CF9615B89A4}" type="presParOf" srcId="{97FD00BF-2DE2-4A12-BEEF-8F5BC82FAD0F}" destId="{51DA8A83-36E9-45B6-968B-D699C6B2F677}" srcOrd="0" destOrd="0" presId="urn:microsoft.com/office/officeart/2005/8/layout/orgChart1"/>
    <dgm:cxn modelId="{663B938E-5EFB-4D43-A544-5744B46F54C6}" type="presParOf" srcId="{51DA8A83-36E9-45B6-968B-D699C6B2F677}" destId="{A24DF358-705D-47AC-AF36-1EBB01CFADF8}" srcOrd="0" destOrd="0" presId="urn:microsoft.com/office/officeart/2005/8/layout/orgChart1"/>
    <dgm:cxn modelId="{BA74B2A3-D3D4-4903-AD00-36FCFDCD0F53}" type="presParOf" srcId="{51DA8A83-36E9-45B6-968B-D699C6B2F677}" destId="{04CFFD5C-5FDC-4A26-B31A-1DA99EF9752E}" srcOrd="1" destOrd="0" presId="urn:microsoft.com/office/officeart/2005/8/layout/orgChart1"/>
    <dgm:cxn modelId="{AD58B561-4093-4CDE-A66F-019946210EB8}" type="presParOf" srcId="{97FD00BF-2DE2-4A12-BEEF-8F5BC82FAD0F}" destId="{686F0E14-6C16-43E3-97F4-CE9CDFA41640}" srcOrd="1" destOrd="0" presId="urn:microsoft.com/office/officeart/2005/8/layout/orgChart1"/>
    <dgm:cxn modelId="{60AF88F6-C89E-4A46-A1F1-F4E027F100F0}" type="presParOf" srcId="{686F0E14-6C16-43E3-97F4-CE9CDFA41640}" destId="{90177AD8-B4C8-4301-AE81-4C6879B94EF6}" srcOrd="0" destOrd="0" presId="urn:microsoft.com/office/officeart/2005/8/layout/orgChart1"/>
    <dgm:cxn modelId="{486DD248-4AF4-4460-A10A-CFC1B8231C31}" type="presParOf" srcId="{686F0E14-6C16-43E3-97F4-CE9CDFA41640}" destId="{BB7B365C-7130-43D5-AD7C-0E14E049B0EB}" srcOrd="1" destOrd="0" presId="urn:microsoft.com/office/officeart/2005/8/layout/orgChart1"/>
    <dgm:cxn modelId="{45F076D8-8193-4B99-BACC-8FF9F4DF370E}" type="presParOf" srcId="{BB7B365C-7130-43D5-AD7C-0E14E049B0EB}" destId="{CF4B946E-BB9C-4BD6-B10D-2E580CE21CC2}" srcOrd="0" destOrd="0" presId="urn:microsoft.com/office/officeart/2005/8/layout/orgChart1"/>
    <dgm:cxn modelId="{253DEF12-E586-414E-9935-FA030E497805}" type="presParOf" srcId="{CF4B946E-BB9C-4BD6-B10D-2E580CE21CC2}" destId="{7E0D121C-D41D-44E6-95F4-B12B7DA2F4B0}" srcOrd="0" destOrd="0" presId="urn:microsoft.com/office/officeart/2005/8/layout/orgChart1"/>
    <dgm:cxn modelId="{4265EFD9-4575-43DD-9942-3693F824850F}" type="presParOf" srcId="{CF4B946E-BB9C-4BD6-B10D-2E580CE21CC2}" destId="{542DA7D8-1C7E-4149-A45A-0FFB304652D3}" srcOrd="1" destOrd="0" presId="urn:microsoft.com/office/officeart/2005/8/layout/orgChart1"/>
    <dgm:cxn modelId="{28AB81CA-72CD-43A2-A5AE-72F3B2BABC6E}" type="presParOf" srcId="{BB7B365C-7130-43D5-AD7C-0E14E049B0EB}" destId="{1319C22F-BD69-466B-BD6C-5B55D409A59C}" srcOrd="1" destOrd="0" presId="urn:microsoft.com/office/officeart/2005/8/layout/orgChart1"/>
    <dgm:cxn modelId="{620B6CDB-6CAC-49D0-806F-87B0B0314857}" type="presParOf" srcId="{BB7B365C-7130-43D5-AD7C-0E14E049B0EB}" destId="{75CDC6F7-7669-4778-96BE-3347D16EDB48}" srcOrd="2" destOrd="0" presId="urn:microsoft.com/office/officeart/2005/8/layout/orgChart1"/>
    <dgm:cxn modelId="{316D5801-C36B-4986-9D94-BFC5B068F70C}" type="presParOf" srcId="{686F0E14-6C16-43E3-97F4-CE9CDFA41640}" destId="{E6776FC7-09B5-49C6-9A69-CE38CAAD8E3F}" srcOrd="2" destOrd="0" presId="urn:microsoft.com/office/officeart/2005/8/layout/orgChart1"/>
    <dgm:cxn modelId="{0F72D660-35B2-475D-9A41-32420DAFCDEB}" type="presParOf" srcId="{686F0E14-6C16-43E3-97F4-CE9CDFA41640}" destId="{B960E488-8D66-42F1-BAEF-17B1633E4DE4}" srcOrd="3" destOrd="0" presId="urn:microsoft.com/office/officeart/2005/8/layout/orgChart1"/>
    <dgm:cxn modelId="{BC100CAE-D805-4943-A14E-4D4670325789}" type="presParOf" srcId="{B960E488-8D66-42F1-BAEF-17B1633E4DE4}" destId="{BDAAB2DA-803E-4DE3-9CF0-A8F3447A36EF}" srcOrd="0" destOrd="0" presId="urn:microsoft.com/office/officeart/2005/8/layout/orgChart1"/>
    <dgm:cxn modelId="{8DF1A495-DCF0-4927-BB87-A9BC447F55A5}" type="presParOf" srcId="{BDAAB2DA-803E-4DE3-9CF0-A8F3447A36EF}" destId="{70A4FC58-0EB2-47B9-A561-AF6426062807}" srcOrd="0" destOrd="0" presId="urn:microsoft.com/office/officeart/2005/8/layout/orgChart1"/>
    <dgm:cxn modelId="{5AEAA490-2DF0-4D28-9002-6A44C7EEAE25}" type="presParOf" srcId="{BDAAB2DA-803E-4DE3-9CF0-A8F3447A36EF}" destId="{6D7C5E10-B2DB-4D80-BD03-9158B6D98B7A}" srcOrd="1" destOrd="0" presId="urn:microsoft.com/office/officeart/2005/8/layout/orgChart1"/>
    <dgm:cxn modelId="{D4E31E71-3151-4491-9B10-336EE1351BFD}" type="presParOf" srcId="{B960E488-8D66-42F1-BAEF-17B1633E4DE4}" destId="{36B21EF3-3B51-4FE5-A8D8-9DDD02713CE9}" srcOrd="1" destOrd="0" presId="urn:microsoft.com/office/officeart/2005/8/layout/orgChart1"/>
    <dgm:cxn modelId="{53B0CAF9-2EDC-4D10-ACEA-F81E2630B1CF}" type="presParOf" srcId="{B960E488-8D66-42F1-BAEF-17B1633E4DE4}" destId="{B478C220-DD9F-4404-9BFD-FC2797E768E6}" srcOrd="2" destOrd="0" presId="urn:microsoft.com/office/officeart/2005/8/layout/orgChart1"/>
    <dgm:cxn modelId="{3FD18E22-C852-45F8-AFB0-F4FEBC4EB5DB}" type="presParOf" srcId="{686F0E14-6C16-43E3-97F4-CE9CDFA41640}" destId="{91A238DF-D13C-4D39-B74F-3B5102F69065}" srcOrd="4" destOrd="0" presId="urn:microsoft.com/office/officeart/2005/8/layout/orgChart1"/>
    <dgm:cxn modelId="{1EF1F553-5E7C-4310-8147-0B0FA15441F7}" type="presParOf" srcId="{686F0E14-6C16-43E3-97F4-CE9CDFA41640}" destId="{0BCD50C4-E96A-419A-ABC9-0C41C6F3E968}" srcOrd="5" destOrd="0" presId="urn:microsoft.com/office/officeart/2005/8/layout/orgChart1"/>
    <dgm:cxn modelId="{639F1AB4-4ADB-49B5-868E-07492DDBACBC}" type="presParOf" srcId="{0BCD50C4-E96A-419A-ABC9-0C41C6F3E968}" destId="{9A06C251-1211-4D1E-83DF-570BA3100E00}" srcOrd="0" destOrd="0" presId="urn:microsoft.com/office/officeart/2005/8/layout/orgChart1"/>
    <dgm:cxn modelId="{342B153E-DFA5-4B82-A2BF-2F1FBAFFD5F3}" type="presParOf" srcId="{9A06C251-1211-4D1E-83DF-570BA3100E00}" destId="{F193C15E-FCDE-4E4A-AF5B-2BBCFD5274C6}" srcOrd="0" destOrd="0" presId="urn:microsoft.com/office/officeart/2005/8/layout/orgChart1"/>
    <dgm:cxn modelId="{F80AFDD6-F884-4B91-9177-58670376C7DF}" type="presParOf" srcId="{9A06C251-1211-4D1E-83DF-570BA3100E00}" destId="{24D2FF1F-5D6C-4ECA-BC95-2F6D7D86D9EB}" srcOrd="1" destOrd="0" presId="urn:microsoft.com/office/officeart/2005/8/layout/orgChart1"/>
    <dgm:cxn modelId="{17EBCBB5-F3AE-4854-8E3D-1E6A03DA7BD8}" type="presParOf" srcId="{0BCD50C4-E96A-419A-ABC9-0C41C6F3E968}" destId="{F5599B10-1890-4290-8472-B839891F3B08}" srcOrd="1" destOrd="0" presId="urn:microsoft.com/office/officeart/2005/8/layout/orgChart1"/>
    <dgm:cxn modelId="{E86FE399-AE63-48A7-B269-F6D92E0B0257}" type="presParOf" srcId="{0BCD50C4-E96A-419A-ABC9-0C41C6F3E968}" destId="{9EC33889-786B-44D2-AD53-2EE47670077E}" srcOrd="2" destOrd="0" presId="urn:microsoft.com/office/officeart/2005/8/layout/orgChart1"/>
    <dgm:cxn modelId="{A40BC844-DE3F-4E74-85A0-FFDD06D0416C}" type="presParOf" srcId="{97FD00BF-2DE2-4A12-BEEF-8F5BC82FAD0F}" destId="{BB97FCA8-B55C-463D-8E2A-C00A6FE92236}" srcOrd="2" destOrd="0" presId="urn:microsoft.com/office/officeart/2005/8/layout/orgChart1"/>
    <dgm:cxn modelId="{FF51D33A-D210-4966-8410-ED08D8016967}" type="presParOf" srcId="{BB97FCA8-B55C-463D-8E2A-C00A6FE92236}" destId="{BE532D6D-7EFB-4327-815B-DB91508E497D}" srcOrd="0" destOrd="0" presId="urn:microsoft.com/office/officeart/2005/8/layout/orgChart1"/>
    <dgm:cxn modelId="{765203EA-9916-4E52-8820-FACB202ED9B3}" type="presParOf" srcId="{BB97FCA8-B55C-463D-8E2A-C00A6FE92236}" destId="{40FC94B6-EF57-446B-8BDB-DED656AA147F}" srcOrd="1" destOrd="0" presId="urn:microsoft.com/office/officeart/2005/8/layout/orgChart1"/>
    <dgm:cxn modelId="{9F88F797-C75F-44C6-9D7F-F28A662C2C31}" type="presParOf" srcId="{40FC94B6-EF57-446B-8BDB-DED656AA147F}" destId="{96983F04-2884-4FBD-B261-293E74857838}" srcOrd="0" destOrd="0" presId="urn:microsoft.com/office/officeart/2005/8/layout/orgChart1"/>
    <dgm:cxn modelId="{4E16FB77-E6EF-4067-B96F-29E1C371352A}" type="presParOf" srcId="{96983F04-2884-4FBD-B261-293E74857838}" destId="{AECF18EE-8574-408C-A111-7C26BDEB3E82}" srcOrd="0" destOrd="0" presId="urn:microsoft.com/office/officeart/2005/8/layout/orgChart1"/>
    <dgm:cxn modelId="{EC73DC54-CAD8-44D9-960B-845A3CF0B0CB}" type="presParOf" srcId="{96983F04-2884-4FBD-B261-293E74857838}" destId="{EEE989EF-4295-429E-8B62-7A8C4F7D9BCE}" srcOrd="1" destOrd="0" presId="urn:microsoft.com/office/officeart/2005/8/layout/orgChart1"/>
    <dgm:cxn modelId="{B11986BE-DC5B-4D56-BB15-EF81E2382851}" type="presParOf" srcId="{40FC94B6-EF57-446B-8BDB-DED656AA147F}" destId="{9829F181-3903-4391-B5D1-2E439A8D9A35}" srcOrd="1" destOrd="0" presId="urn:microsoft.com/office/officeart/2005/8/layout/orgChart1"/>
    <dgm:cxn modelId="{0C1E7F50-2D6D-4D76-BCC7-EF91C7BA6875}" type="presParOf" srcId="{40FC94B6-EF57-446B-8BDB-DED656AA147F}" destId="{201EAE6F-79CA-4F76-B5D1-F08ACC6A8DC7}" srcOrd="2" destOrd="0" presId="urn:microsoft.com/office/officeart/2005/8/layout/orgChart1"/>
    <dgm:cxn modelId="{F457BF78-4F05-4998-95EF-F635C757A66E}" type="presParOf" srcId="{BB97FCA8-B55C-463D-8E2A-C00A6FE92236}" destId="{CB8FF3C7-E691-4D38-B55A-7DC42A9B9E47}" srcOrd="2" destOrd="0" presId="urn:microsoft.com/office/officeart/2005/8/layout/orgChart1"/>
    <dgm:cxn modelId="{C7AC4D96-0617-4339-A2EF-CE2E2A928FDD}" type="presParOf" srcId="{BB97FCA8-B55C-463D-8E2A-C00A6FE92236}" destId="{D2E44238-79CB-4424-A378-61F4B8990357}" srcOrd="3" destOrd="0" presId="urn:microsoft.com/office/officeart/2005/8/layout/orgChart1"/>
    <dgm:cxn modelId="{BEF1E58E-94F5-44FC-96DD-E01875FF3969}" type="presParOf" srcId="{D2E44238-79CB-4424-A378-61F4B8990357}" destId="{443D0247-9EE2-4611-AE87-1999331D20A3}" srcOrd="0" destOrd="0" presId="urn:microsoft.com/office/officeart/2005/8/layout/orgChart1"/>
    <dgm:cxn modelId="{F343A02B-7145-4CE2-81B6-0E2E0D6F6ABD}" type="presParOf" srcId="{443D0247-9EE2-4611-AE87-1999331D20A3}" destId="{65642497-07B9-4B2A-8383-39526E392811}" srcOrd="0" destOrd="0" presId="urn:microsoft.com/office/officeart/2005/8/layout/orgChart1"/>
    <dgm:cxn modelId="{00AC8C19-7F20-417B-A90E-AD1FBBAE2FF6}" type="presParOf" srcId="{443D0247-9EE2-4611-AE87-1999331D20A3}" destId="{6415CC16-73CB-4B4A-828E-C9FEB21DCC8E}" srcOrd="1" destOrd="0" presId="urn:microsoft.com/office/officeart/2005/8/layout/orgChart1"/>
    <dgm:cxn modelId="{24A8D69E-2E30-45CB-A954-B7E8497387F4}" type="presParOf" srcId="{D2E44238-79CB-4424-A378-61F4B8990357}" destId="{E84B2F92-1543-4A21-958E-02F64A09B695}" srcOrd="1" destOrd="0" presId="urn:microsoft.com/office/officeart/2005/8/layout/orgChart1"/>
    <dgm:cxn modelId="{1BC4FF52-16B1-42FA-BDB0-D0A4ABD4D760}" type="presParOf" srcId="{D2E44238-79CB-4424-A378-61F4B8990357}" destId="{F6DC82FE-548E-4C1B-BA1C-DFCB49E4E3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9F227-FBF1-444D-A317-571209E564F3}">
      <dsp:nvSpPr>
        <dsp:cNvPr id="0" name=""/>
        <dsp:cNvSpPr/>
      </dsp:nvSpPr>
      <dsp:spPr>
        <a:xfrm rot="5400000">
          <a:off x="4351872" y="-1806364"/>
          <a:ext cx="1144339" cy="504748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Program-specific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Updated w/ changes to requirements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Read specialty FAQs for further policy content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Supervision policy – include circumstances in which residents must contact faculty</a:t>
          </a:r>
        </a:p>
      </dsp:txBody>
      <dsp:txXfrm rot="-5400000">
        <a:off x="2400298" y="201072"/>
        <a:ext cx="4991626" cy="1032615"/>
      </dsp:txXfrm>
    </dsp:sp>
    <dsp:sp modelId="{1A59292E-155D-43B1-ACDB-819802C3AB90}">
      <dsp:nvSpPr>
        <dsp:cNvPr id="0" name=""/>
        <dsp:cNvSpPr/>
      </dsp:nvSpPr>
      <dsp:spPr>
        <a:xfrm>
          <a:off x="438913" y="2167"/>
          <a:ext cx="1961384" cy="14304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Policies</a:t>
          </a:r>
        </a:p>
      </dsp:txBody>
      <dsp:txXfrm>
        <a:off x="508741" y="71995"/>
        <a:ext cx="1821728" cy="1290768"/>
      </dsp:txXfrm>
    </dsp:sp>
    <dsp:sp modelId="{DD8805D9-C194-49EC-B5AE-ECFA20B558A3}">
      <dsp:nvSpPr>
        <dsp:cNvPr id="0" name=""/>
        <dsp:cNvSpPr/>
      </dsp:nvSpPr>
      <dsp:spPr>
        <a:xfrm rot="5400000">
          <a:off x="4351872" y="-304419"/>
          <a:ext cx="1144339" cy="504748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Update with change in PD, Site Director and content/duration of experience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Includes DIO signature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G&amp;O attached</a:t>
          </a:r>
        </a:p>
      </dsp:txBody>
      <dsp:txXfrm rot="-5400000">
        <a:off x="2400298" y="1703017"/>
        <a:ext cx="4991626" cy="1032615"/>
      </dsp:txXfrm>
    </dsp:sp>
    <dsp:sp modelId="{77FA94C9-B734-4E99-B148-E9DDF5862FD3}">
      <dsp:nvSpPr>
        <dsp:cNvPr id="0" name=""/>
        <dsp:cNvSpPr/>
      </dsp:nvSpPr>
      <dsp:spPr>
        <a:xfrm>
          <a:off x="438913" y="1504112"/>
          <a:ext cx="1961384" cy="14304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PLAs</a:t>
          </a:r>
        </a:p>
      </dsp:txBody>
      <dsp:txXfrm>
        <a:off x="508741" y="1573940"/>
        <a:ext cx="1821728" cy="1290768"/>
      </dsp:txXfrm>
    </dsp:sp>
    <dsp:sp modelId="{3F8DE1DA-5CCD-4500-9B1E-A870B03665A4}">
      <dsp:nvSpPr>
        <dsp:cNvPr id="0" name=""/>
        <dsp:cNvSpPr/>
      </dsp:nvSpPr>
      <dsp:spPr>
        <a:xfrm rot="5400000">
          <a:off x="4351872" y="1197526"/>
          <a:ext cx="1144339" cy="504748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Semi-annual must include review of Milestones, case logs, clinic patients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Final evaluation must include updated language, “demonstrated knowledge, skills, and behaviors necessary to enter autonomous practice”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360 evaluation forms must include peer, patient, self, and other health care professionals (nursing, clinic staff, medical students, etc.)</a:t>
          </a:r>
        </a:p>
      </dsp:txBody>
      <dsp:txXfrm rot="-5400000">
        <a:off x="2400298" y="3204962"/>
        <a:ext cx="4991626" cy="1032615"/>
      </dsp:txXfrm>
    </dsp:sp>
    <dsp:sp modelId="{E7855244-E482-486E-8C87-A7856CB90E60}">
      <dsp:nvSpPr>
        <dsp:cNvPr id="0" name=""/>
        <dsp:cNvSpPr/>
      </dsp:nvSpPr>
      <dsp:spPr>
        <a:xfrm>
          <a:off x="438913" y="3006058"/>
          <a:ext cx="1961384" cy="14304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Evaluations</a:t>
          </a:r>
        </a:p>
      </dsp:txBody>
      <dsp:txXfrm>
        <a:off x="508741" y="3075886"/>
        <a:ext cx="1821728" cy="1290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FF3C7-E691-4D38-B55A-7DC42A9B9E47}">
      <dsp:nvSpPr>
        <dsp:cNvPr id="0" name=""/>
        <dsp:cNvSpPr/>
      </dsp:nvSpPr>
      <dsp:spPr>
        <a:xfrm>
          <a:off x="3048000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9819"/>
              </a:lnTo>
              <a:lnTo>
                <a:pt x="187132" y="8198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532D6D-7EFB-4327-815B-DB91508E497D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238DF-D13C-4D39-B74F-3B5102F69065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76FC7-09B5-49C6-9A69-CE38CAAD8E3F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177AD8-B4C8-4301-AE81-4C6879B94EF6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4DF358-705D-47AC-AF36-1EBB01CFADF8}">
      <dsp:nvSpPr>
        <dsp:cNvPr id="0" name=""/>
        <dsp:cNvSpPr/>
      </dsp:nvSpPr>
      <dsp:spPr>
        <a:xfrm>
          <a:off x="390527" y="321071"/>
          <a:ext cx="5314944" cy="891108"/>
        </a:xfrm>
        <a:prstGeom prst="rect">
          <a:avLst/>
        </a:pr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</a:rPr>
            <a:t>312 programs had a data prompted site visit (DPSV)</a:t>
          </a:r>
        </a:p>
      </dsp:txBody>
      <dsp:txXfrm>
        <a:off x="390527" y="321071"/>
        <a:ext cx="5314944" cy="891108"/>
      </dsp:txXfrm>
    </dsp:sp>
    <dsp:sp modelId="{7E0D121C-D41D-44E6-95F4-B12B7DA2F4B0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</a:rPr>
            <a:t>131 surgery</a:t>
          </a:r>
        </a:p>
      </dsp:txBody>
      <dsp:txXfrm>
        <a:off x="409" y="2851819"/>
        <a:ext cx="1782216" cy="891108"/>
      </dsp:txXfrm>
    </dsp:sp>
    <dsp:sp modelId="{70A4FC58-0EB2-47B9-A561-AF6426062807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</a:rPr>
            <a:t>122 medical</a:t>
          </a:r>
        </a:p>
      </dsp:txBody>
      <dsp:txXfrm>
        <a:off x="2156891" y="2851819"/>
        <a:ext cx="1782216" cy="891108"/>
      </dsp:txXfrm>
    </dsp:sp>
    <dsp:sp modelId="{F193C15E-FCDE-4E4A-AF5B-2BBCFD5274C6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</a:rPr>
            <a:t>59 hospital</a:t>
          </a:r>
        </a:p>
      </dsp:txBody>
      <dsp:txXfrm>
        <a:off x="4313373" y="2851819"/>
        <a:ext cx="1782216" cy="891108"/>
      </dsp:txXfrm>
    </dsp:sp>
    <dsp:sp modelId="{AECF18EE-8574-408C-A111-7C26BDEB3E82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</a:rPr>
            <a:t>214 - one DPSV</a:t>
          </a:r>
        </a:p>
      </dsp:txBody>
      <dsp:txXfrm>
        <a:off x="1078650" y="1586445"/>
        <a:ext cx="1782216" cy="891108"/>
      </dsp:txXfrm>
    </dsp:sp>
    <dsp:sp modelId="{65642497-07B9-4B2A-8383-39526E392811}">
      <dsp:nvSpPr>
        <dsp:cNvPr id="0" name=""/>
        <dsp:cNvSpPr/>
      </dsp:nvSpPr>
      <dsp:spPr>
        <a:xfrm>
          <a:off x="3235132" y="1586445"/>
          <a:ext cx="1782216" cy="891108"/>
        </a:xfrm>
        <a:prstGeom prst="rect">
          <a:avLst/>
        </a:pr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</a:rPr>
            <a:t>98 – more than one</a:t>
          </a:r>
        </a:p>
      </dsp:txBody>
      <dsp:txXfrm>
        <a:off x="3235132" y="1586445"/>
        <a:ext cx="1782216" cy="89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ED33C-9856-457D-A7D5-0A5C67DBEB3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91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71176-278A-4834-9F30-7D33DF09207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54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20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36700" y="660400"/>
            <a:ext cx="4410075" cy="33067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48162" y="4187970"/>
            <a:ext cx="5985285" cy="3967678"/>
          </a:xfrm>
          <a:prstGeom prst="rect">
            <a:avLst/>
          </a:prstGeom>
        </p:spPr>
        <p:txBody>
          <a:bodyPr lIns="96674" tIns="96674" rIns="96674" bIns="9667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1684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11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0" dirty="0">
                <a:solidFill>
                  <a:srgbClr val="000000"/>
                </a:solidFill>
                <a:latin typeface="Arial" charset="0"/>
              </a:rPr>
              <a:t>Partners in Medical Education, Inc.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defRPr/>
            </a:pPr>
            <a:fld id="{89F04476-255E-3041-B32A-315F2FF8FE96}" type="slidenum">
              <a:rPr lang="en-US" altLang="en-US" sz="1200" b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>
                <a:defRPr/>
              </a:pPr>
              <a:t>2</a:t>
            </a:fld>
            <a:endParaRPr lang="en-US" altLang="en-US" sz="1200" b="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9523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45468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77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32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0800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219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F4232-6489-4F0B-81FA-2C838A1DB63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67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388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F4232-6489-4F0B-81FA-2C838A1DB63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7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8" name="Google Shape;18;p3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2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3" name="Google Shape;23;p3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1" name="Google Shape;51;p3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8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6" name="Google Shape;56;p3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70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022B-4239-49E0-BB46-4C6E1B170B9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31F1-176E-45F8-987B-0798640E4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2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022B-4239-49E0-BB46-4C6E1B170B9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31F1-176E-45F8-987B-0798640E4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2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022B-4239-49E0-BB46-4C6E1B170B9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31F1-176E-45F8-987B-0798640E4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8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70" r:id="rId5"/>
    <p:sldLayoutId id="2147483671" r:id="rId6"/>
    <p:sldLayoutId id="2147483672" r:id="rId7"/>
    <p:sldLayoutId id="2147483673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strategic-hr/what-would-you-look-for-in-a-potential-hire-15946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ivateplay.com/2012/11/a-technical-note-for-game-analysts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loveisinallthings.files.wordpress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ute-pictures.blogspot.com/2011/08/75-free-stock-images-3d-human-character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veernaseer.com/looking-beyond-traditional-approaches-to-find-talented-employees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un_Star.sv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loveisinallthings.files.wordpress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veernaseer.com/looking-beyond-traditional-approaches-to-find-talented-employees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un_Star.sv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laei.org/remove-date-from-wp-url-and-redirect-old-urls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handwriting/c/criteria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handwriting/p/process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handwriting/t/teach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te.gjat.my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hristine@PartnersInMedEd.com" TargetMode="External"/><Relationship Id="rId4" Type="http://schemas.openxmlformats.org/officeDocument/2006/relationships/hyperlink" Target="mailto:ChriHeatherstine@PartnersInMedEd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139604" y="4543550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Tori Hanlon, MS, CHCP - GME Consultant</a:t>
            </a:r>
          </a:p>
        </p:txBody>
      </p:sp>
      <p:sp>
        <p:nvSpPr>
          <p:cNvPr id="63" name="Google Shape;63;p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dirty="0"/>
              <a:t>Nuggets of Knowledge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583EDF9-5D05-204F-BA24-FBFC9536FBD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applying for a new program, provide historical data if volumes due to COVID insufficient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DIO needs to review information entered into ADS in order to effectively demonstrate “oversight”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Keep good documentation of QI engagement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Nuggets</a:t>
            </a:r>
          </a:p>
        </p:txBody>
      </p:sp>
      <p:sp>
        <p:nvSpPr>
          <p:cNvPr id="6" name="Google Shape;61;p1">
            <a:extLst>
              <a:ext uri="{FF2B5EF4-FFF2-40B4-BE49-F238E27FC236}">
                <a16:creationId xmlns:a16="http://schemas.microsoft.com/office/drawing/2014/main" id="{88EFF57C-5A4B-1549-9F78-7C934F2E6A2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100A082-D713-4744-9348-DC48D6D41B5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626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871" r="4696" b="18255"/>
          <a:stretch/>
        </p:blipFill>
        <p:spPr>
          <a:xfrm>
            <a:off x="425161" y="1841973"/>
            <a:ext cx="8293677" cy="4170901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4729018" y="1265382"/>
            <a:ext cx="563418" cy="87745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17600" y="2909455"/>
            <a:ext cx="4784436" cy="120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17600" y="3029526"/>
            <a:ext cx="997527" cy="1754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61;p1">
            <a:extLst>
              <a:ext uri="{FF2B5EF4-FFF2-40B4-BE49-F238E27FC236}">
                <a16:creationId xmlns:a16="http://schemas.microsoft.com/office/drawing/2014/main" id="{00014E2A-4585-3B47-997C-51F4B952104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FD76B37-966D-AC48-B48F-80650381869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43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28650" y="1738313"/>
          <a:ext cx="7886700" cy="2936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24150">
                  <a:extLst>
                    <a:ext uri="{9D8B030D-6E8A-4147-A177-3AD203B41FA5}">
                      <a16:colId xmlns:a16="http://schemas.microsoft.com/office/drawing/2014/main" val="833283536"/>
                    </a:ext>
                  </a:extLst>
                </a:gridCol>
                <a:gridCol w="5162550">
                  <a:extLst>
                    <a:ext uri="{9D8B030D-6E8A-4147-A177-3AD203B41FA5}">
                      <a16:colId xmlns:a16="http://schemas.microsoft.com/office/drawing/2014/main" val="2003270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Benefit/Use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829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Program</a:t>
                      </a:r>
                      <a:r>
                        <a:rPr lang="en-US" baseline="0" dirty="0"/>
                        <a:t> Director</a:t>
                      </a:r>
                      <a:r>
                        <a:rPr lang="en-US" dirty="0"/>
                        <a:t>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ACGME looks at this; include in 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276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Program History Summary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Program</a:t>
                      </a:r>
                      <a:r>
                        <a:rPr lang="en-US" baseline="0" dirty="0"/>
                        <a:t> timeline by academic year of site visit, RC meeting, accreditation decision, and citation activity; useful for APE and self-study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675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List of Sites Affiliated with this Sponsor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</a:t>
                      </a:r>
                      <a:r>
                        <a:rPr lang="en-US" baseline="0" dirty="0"/>
                        <a:t> programs’ participating sites; GMEC oversight of participating sites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17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Program Case Log Graduate Statistics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National numbers of resident procedure/case volume; compare</a:t>
                      </a:r>
                      <a:r>
                        <a:rPr lang="en-US" baseline="0" dirty="0"/>
                        <a:t> your program to national data; “ideal” for establishing and assessing national policy related to resident practical experiences.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72934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in ADS</a:t>
            </a:r>
          </a:p>
        </p:txBody>
      </p:sp>
      <p:sp>
        <p:nvSpPr>
          <p:cNvPr id="6" name="Google Shape;61;p1">
            <a:extLst>
              <a:ext uri="{FF2B5EF4-FFF2-40B4-BE49-F238E27FC236}">
                <a16:creationId xmlns:a16="http://schemas.microsoft.com/office/drawing/2014/main" id="{BBB27F1E-5EDE-FD40-8395-DDD1D78936F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D60CFCD-E95B-F547-82C7-4013F02D64A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21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in ADS</a:t>
            </a: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/>
        </p:nvGraphicFramePr>
        <p:xfrm>
          <a:off x="628650" y="1738313"/>
          <a:ext cx="7886700" cy="2656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24150">
                  <a:extLst>
                    <a:ext uri="{9D8B030D-6E8A-4147-A177-3AD203B41FA5}">
                      <a16:colId xmlns:a16="http://schemas.microsoft.com/office/drawing/2014/main" val="833283536"/>
                    </a:ext>
                  </a:extLst>
                </a:gridCol>
                <a:gridCol w="5162550">
                  <a:extLst>
                    <a:ext uri="{9D8B030D-6E8A-4147-A177-3AD203B41FA5}">
                      <a16:colId xmlns:a16="http://schemas.microsoft.com/office/drawing/2014/main" val="2003270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Benefit/Use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829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List of Institutions and Programs Affiliated</a:t>
                      </a:r>
                      <a:r>
                        <a:rPr lang="en-US" baseline="0" dirty="0"/>
                        <a:t> with this Institution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</a:t>
                      </a:r>
                      <a:r>
                        <a:rPr lang="en-US" baseline="0" dirty="0"/>
                        <a:t> programs’ participating sites listed by site; GMEC oversight of participating sites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276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List of Programs Rotating Through an 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List</a:t>
                      </a:r>
                      <a:r>
                        <a:rPr lang="en-US" baseline="0" dirty="0"/>
                        <a:t> of other programs identifying your SI as a participating site in ADS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644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Program Citation Summary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Lists citation categories, # of citations</a:t>
                      </a:r>
                      <a:r>
                        <a:rPr lang="en-US" baseline="0" dirty="0"/>
                        <a:t> in each category and which programs have citation; LISTS ONLY CITATION CATEGORIES IRC WILL FOCUS ON; Use in AIR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675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Faculty &amp; Resident Scholarly Activity</a:t>
                      </a:r>
                      <a:r>
                        <a:rPr lang="en-US" baseline="0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separate</a:t>
                      </a:r>
                      <a:r>
                        <a:rPr lang="en-US" baseline="0" dirty="0"/>
                        <a:t> downloads; scholarly activity by faculty organized by scholarly activity type; use in APEs and AIR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17977"/>
                  </a:ext>
                </a:extLst>
              </a:tr>
            </a:tbl>
          </a:graphicData>
        </a:graphic>
      </p:graphicFrame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57E7B353-AD33-B54B-8AD3-AA71D7D373A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BD13AA8-7E45-574C-ABCB-9322E50935F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66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CLER Update</a:t>
            </a:r>
          </a:p>
        </p:txBody>
      </p:sp>
      <p:sp>
        <p:nvSpPr>
          <p:cNvPr id="6" name="Google Shape;61;p1">
            <a:extLst>
              <a:ext uri="{FF2B5EF4-FFF2-40B4-BE49-F238E27FC236}">
                <a16:creationId xmlns:a16="http://schemas.microsoft.com/office/drawing/2014/main" id="{DD70C387-52C5-FE4A-B0A5-500C1F9703EC}"/>
              </a:ext>
            </a:extLst>
          </p:cNvPr>
          <p:cNvSpPr txBox="1">
            <a:spLocks/>
          </p:cNvSpPr>
          <p:nvPr/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400"/>
            </a:pPr>
            <a:r>
              <a:rPr lang="en-US" sz="800" b="0"/>
              <a:t>Presented by Partners in Medical Education, Inc. 2021</a:t>
            </a:r>
            <a:endParaRPr lang="en-US" sz="800" b="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7B028D0-9C67-784A-A982-56D315D5641D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000" b="1" smtClean="0"/>
              <a:pPr algn="r"/>
              <a:t>14</a:t>
            </a:fld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481610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“Regular” CLER site visits on hold – expected to resume in 2022</a:t>
            </a:r>
          </a:p>
          <a:p>
            <a:r>
              <a:rPr lang="en-US" dirty="0"/>
              <a:t>Special CLER COVID virtual site visits being conducted in 2021 for a random sample of Sis</a:t>
            </a:r>
          </a:p>
          <a:p>
            <a:pPr lvl="1"/>
            <a:r>
              <a:rPr lang="en-US" dirty="0"/>
              <a:t>Approx. 300 SIs (representative of region and # of core programs)</a:t>
            </a:r>
          </a:p>
          <a:p>
            <a:pPr lvl="1"/>
            <a:r>
              <a:rPr lang="en-US" dirty="0"/>
              <a:t>Assess impact of COVID-19 on CLE and impacts likely to be sustained over next 2 years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CLER Site Visits</a:t>
            </a:r>
          </a:p>
        </p:txBody>
      </p:sp>
      <p:sp>
        <p:nvSpPr>
          <p:cNvPr id="6" name="Google Shape;61;p1">
            <a:extLst>
              <a:ext uri="{FF2B5EF4-FFF2-40B4-BE49-F238E27FC236}">
                <a16:creationId xmlns:a16="http://schemas.microsoft.com/office/drawing/2014/main" id="{4495BFE7-1410-A24E-BD4B-F06AA25F357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05C4490-793D-3B4B-8BB2-2FCD457768E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65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SI in ACGME Emergency Categorization will be contacted</a:t>
            </a:r>
          </a:p>
          <a:p>
            <a:r>
              <a:rPr lang="en-US" dirty="0"/>
              <a:t>4-8 weeks notice</a:t>
            </a:r>
          </a:p>
          <a:p>
            <a:r>
              <a:rPr lang="en-US" dirty="0"/>
              <a:t>Allowed 3 passes, 1 of which may be a “COVID surge pass” in which SI will not re-contacted for 2 months</a:t>
            </a:r>
          </a:p>
          <a:p>
            <a:r>
              <a:rPr lang="en-US" dirty="0"/>
              <a:t>CLER COVID site visit does not replace regular CLER visit </a:t>
            </a:r>
            <a:r>
              <a:rPr lang="en-US" b="1" dirty="0"/>
              <a:t>BUT </a:t>
            </a:r>
            <a:r>
              <a:rPr lang="en-US" dirty="0"/>
              <a:t>SIs will still have a minimum of 18 months between visits regardless of whether a COVID or regular site visit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CLER COVID Site Visit</a:t>
            </a:r>
          </a:p>
        </p:txBody>
      </p:sp>
      <p:sp>
        <p:nvSpPr>
          <p:cNvPr id="6" name="Google Shape;61;p1">
            <a:extLst>
              <a:ext uri="{FF2B5EF4-FFF2-40B4-BE49-F238E27FC236}">
                <a16:creationId xmlns:a16="http://schemas.microsoft.com/office/drawing/2014/main" id="{C9D1F890-F6E6-204A-A8E3-53EA324ADF4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AC63774-3BE6-554E-889E-60ECB4F5F95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15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&amp; Inclusion</a:t>
            </a:r>
          </a:p>
        </p:txBody>
      </p:sp>
      <p:sp>
        <p:nvSpPr>
          <p:cNvPr id="6" name="Google Shape;61;p1">
            <a:extLst>
              <a:ext uri="{FF2B5EF4-FFF2-40B4-BE49-F238E27FC236}">
                <a16:creationId xmlns:a16="http://schemas.microsoft.com/office/drawing/2014/main" id="{62A57E89-365B-CB4A-A2C6-0527A384BA21}"/>
              </a:ext>
            </a:extLst>
          </p:cNvPr>
          <p:cNvSpPr txBox="1">
            <a:spLocks/>
          </p:cNvSpPr>
          <p:nvPr/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400"/>
            </a:pPr>
            <a:r>
              <a:rPr lang="en-US" sz="800" b="0"/>
              <a:t>Presented by Partners in Medical Education, Inc. 2021</a:t>
            </a:r>
            <a:endParaRPr lang="en-US" sz="800" b="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6A8FF7A-39F2-6A48-9576-0B183F4AA22B}"/>
              </a:ext>
            </a:extLst>
          </p:cNvPr>
          <p:cNvSpPr txBox="1">
            <a:spLocks/>
          </p:cNvSpPr>
          <p:nvPr/>
        </p:nvSpPr>
        <p:spPr>
          <a:xfrm>
            <a:off x="6483350" y="6492875"/>
            <a:ext cx="20574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000" b="1" smtClean="0"/>
              <a:pPr algn="r"/>
              <a:t>17</a:t>
            </a:fld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753098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Have each of your GME programs set ONE diversity/inclusion/equity goal (action plan) as part of their next APE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D&amp;I Challenge</a:t>
            </a:r>
          </a:p>
        </p:txBody>
      </p:sp>
      <p:sp>
        <p:nvSpPr>
          <p:cNvPr id="6" name="Explosion 2 5"/>
          <p:cNvSpPr/>
          <p:nvPr/>
        </p:nvSpPr>
        <p:spPr>
          <a:xfrm>
            <a:off x="984739" y="3112477"/>
            <a:ext cx="1714500" cy="1538654"/>
          </a:xfrm>
          <a:prstGeom prst="irregularSeal2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What kind of goal?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7460" y="3295790"/>
            <a:ext cx="5513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  <a:latin typeface="+mn-lt"/>
              </a:rPr>
              <a:t>Provide DEI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  <a:latin typeface="+mn-lt"/>
              </a:rPr>
              <a:t>Measure trainee perceptions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  <a:latin typeface="+mn-lt"/>
              </a:rPr>
              <a:t>Collect data on applicants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  <a:latin typeface="+mn-lt"/>
              </a:rPr>
              <a:t>Start conversations/Town Halls </a:t>
            </a:r>
          </a:p>
        </p:txBody>
      </p:sp>
      <p:sp>
        <p:nvSpPr>
          <p:cNvPr id="8" name="Google Shape;61;p1">
            <a:extLst>
              <a:ext uri="{FF2B5EF4-FFF2-40B4-BE49-F238E27FC236}">
                <a16:creationId xmlns:a16="http://schemas.microsoft.com/office/drawing/2014/main" id="{9E551C5D-9DEB-0549-8E69-29759434CAA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54288C3-EEFF-D247-A94E-A6FD0D0C023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16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139604" y="4543550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dirty="0"/>
              <a:t>Christine Redovan, MBA, MLIS -- GME Consultant</a:t>
            </a:r>
            <a:endParaRPr dirty="0"/>
          </a:p>
        </p:txBody>
      </p:sp>
      <p:sp>
        <p:nvSpPr>
          <p:cNvPr id="63" name="Google Shape;63;p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Data Prompted Site Visits</a:t>
            </a:r>
          </a:p>
        </p:txBody>
      </p:sp>
      <p:sp>
        <p:nvSpPr>
          <p:cNvPr id="5" name="Google Shape;61;p1">
            <a:extLst>
              <a:ext uri="{FF2B5EF4-FFF2-40B4-BE49-F238E27FC236}">
                <a16:creationId xmlns:a16="http://schemas.microsoft.com/office/drawing/2014/main" id="{E267B741-BB75-0A45-B883-E08E8054B08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AC968D-F95A-604F-9FFF-B0DA35BE12F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60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Lucida Bright" charset="0"/>
                <a:ea typeface="ＭＳ Ｐゴシック" charset="-128"/>
              </a:rPr>
              <a:t> 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466060"/>
            <a:ext cx="8534400" cy="2209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3200" b="1" dirty="0">
                <a:latin typeface="Lucida Bright" charset="0"/>
                <a:ea typeface="ＭＳ Ｐゴシック" charset="-128"/>
              </a:rPr>
              <a:t>Introducing Your Presenter…</a:t>
            </a:r>
            <a:endParaRPr lang="en-US" altLang="en-US" sz="3200" b="1" i="1" dirty="0">
              <a:latin typeface="Lucida Bright" charset="0"/>
              <a:ea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7209" y="2270589"/>
            <a:ext cx="3476825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B050"/>
                </a:solidFill>
                <a:latin typeface="+mn-lt"/>
              </a:rPr>
              <a:t>Tori Hanlon, MS, CHCP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3300"/>
                </a:solidFill>
                <a:latin typeface="+mn-lt"/>
              </a:rPr>
              <a:t>GME Consultant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b="1" dirty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latin typeface="+mn-lt"/>
              </a:rPr>
              <a:t>Over 13 years working in Medical Education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latin typeface="+mn-lt"/>
              </a:rPr>
              <a:t>Bachelor’s in Health Services Administration</a:t>
            </a:r>
            <a:br>
              <a:rPr lang="en-US" sz="1200" b="1" dirty="0">
                <a:latin typeface="+mn-lt"/>
              </a:rPr>
            </a:br>
            <a:endParaRPr lang="en-US" sz="12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latin typeface="+mn-lt"/>
              </a:rPr>
              <a:t>Master’s in Health Administration and Policy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latin typeface="+mn-lt"/>
              </a:rPr>
              <a:t>Designated Institutional Official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latin typeface="+mn-lt"/>
              </a:rPr>
              <a:t>Experienced in GME at a large academic medical center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1" r="13888"/>
          <a:stretch/>
        </p:blipFill>
        <p:spPr>
          <a:xfrm>
            <a:off x="1284513" y="2372269"/>
            <a:ext cx="2301167" cy="2684694"/>
          </a:xfrm>
          <a:prstGeom prst="rect">
            <a:avLst/>
          </a:prstGeom>
        </p:spPr>
      </p:pic>
      <p:sp>
        <p:nvSpPr>
          <p:cNvPr id="10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30BDE1F-DB31-6249-9116-7A577254DE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</p:spTree>
    <p:extLst>
      <p:ext uri="{BB962C8B-B14F-4D97-AF65-F5344CB8AC3E}">
        <p14:creationId xmlns:p14="http://schemas.microsoft.com/office/powerpoint/2010/main" val="3400319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EB5A086-9859-467A-B39D-D369A78A8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  <a:latin typeface="Lucida Bright" charset="0"/>
                <a:ea typeface="ＭＳ Ｐゴシック" charset="-128"/>
              </a:rPr>
              <a:t>Introducing Your Presenter…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355914-DB31-4457-A287-395AEB52E06B}"/>
              </a:ext>
            </a:extLst>
          </p:cNvPr>
          <p:cNvSpPr txBox="1"/>
          <p:nvPr/>
        </p:nvSpPr>
        <p:spPr>
          <a:xfrm>
            <a:off x="4266141" y="2630184"/>
            <a:ext cx="418949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2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latin typeface="+mn-lt"/>
              </a:rPr>
              <a:t>Seasoned Director of Medical Education and GME Operations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latin typeface="+mn-lt"/>
              </a:rPr>
              <a:t>Accreditation and Management Expert For New and Established Institutions and Programs</a:t>
            </a:r>
            <a:br>
              <a:rPr lang="en-US" sz="1200" b="1" dirty="0">
                <a:latin typeface="+mn-lt"/>
              </a:rPr>
            </a:br>
            <a:endParaRPr lang="en-US" sz="12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latin typeface="+mn-lt"/>
              </a:rPr>
              <a:t>ACGME-I Accreditation Expert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latin typeface="+mn-lt"/>
              </a:rPr>
              <a:t>Successful GME Start-Up Implementation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latin typeface="+mn-lt"/>
              </a:rPr>
              <a:t>Focused on Continuous Accreditation Readiness. Data Mining, and Useful GME Resources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latin typeface="+mn-lt"/>
              </a:rPr>
              <a:t>20+ years GME experience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0FB7C16-75DF-4CC7-937D-1A5310D85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606" y="2202066"/>
            <a:ext cx="2260769" cy="30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8406A6-CDDA-0347-9075-3EC820DFF633}"/>
              </a:ext>
            </a:extLst>
          </p:cNvPr>
          <p:cNvSpPr txBox="1"/>
          <p:nvPr/>
        </p:nvSpPr>
        <p:spPr>
          <a:xfrm>
            <a:off x="4418359" y="1966893"/>
            <a:ext cx="36418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B050"/>
                </a:solidFill>
                <a:latin typeface="+mn-lt"/>
              </a:rPr>
              <a:t>Christine Redovan, MBA, MLIS</a:t>
            </a:r>
          </a:p>
          <a:p>
            <a:pPr algn="ctr">
              <a:defRPr/>
            </a:pPr>
            <a:r>
              <a:rPr lang="en-US" sz="1600" b="1" dirty="0">
                <a:latin typeface="Lucida Bright" panose="02040602050505020304" pitchFamily="18" charset="77"/>
              </a:rPr>
              <a:t>GME Consultant</a:t>
            </a:r>
          </a:p>
          <a:p>
            <a:pPr algn="ctr">
              <a:defRPr/>
            </a:pPr>
            <a:endParaRPr lang="en-US" sz="1200" b="1" dirty="0">
              <a:latin typeface="+mn-lt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13" name="Google Shape;70;p2">
            <a:extLst>
              <a:ext uri="{FF2B5EF4-FFF2-40B4-BE49-F238E27FC236}">
                <a16:creationId xmlns:a16="http://schemas.microsoft.com/office/drawing/2014/main" id="{7A572400-2B86-3041-8619-A44B704BF13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844" y="642897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  <p:sp>
        <p:nvSpPr>
          <p:cNvPr id="9" name="Google Shape;61;p1">
            <a:extLst>
              <a:ext uri="{FF2B5EF4-FFF2-40B4-BE49-F238E27FC236}">
                <a16:creationId xmlns:a16="http://schemas.microsoft.com/office/drawing/2014/main" id="{49DD2020-C205-E04B-B882-CEC89B712C2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3475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4815BE-11A4-4E4A-8147-F30BD3D87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1209547"/>
            <a:ext cx="7886700" cy="4438905"/>
          </a:xfrm>
        </p:spPr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b="0" i="0" u="none" strike="noStrike" baseline="0" dirty="0">
                <a:latin typeface="+mn-lt"/>
              </a:rPr>
              <a:t>Attrition of leadership, faculty, residents/fellows</a:t>
            </a:r>
          </a:p>
          <a:p>
            <a:r>
              <a:rPr lang="en-US" sz="2800" b="0" i="0" u="none" strike="noStrike" baseline="0" dirty="0">
                <a:latin typeface="+mn-lt"/>
              </a:rPr>
              <a:t>Resident and faculty annual surveys</a:t>
            </a:r>
          </a:p>
          <a:p>
            <a:r>
              <a:rPr lang="en-US" sz="2800" b="0" i="0" u="none" strike="noStrike" baseline="0" dirty="0">
                <a:latin typeface="+mn-lt"/>
              </a:rPr>
              <a:t>Faculty and resident/fellow scholarly activity</a:t>
            </a:r>
          </a:p>
          <a:p>
            <a:r>
              <a:rPr lang="en-US" sz="2800" b="0" i="0" u="none" strike="noStrike" baseline="0" dirty="0">
                <a:latin typeface="+mn-lt"/>
              </a:rPr>
              <a:t>First-time board pass rate</a:t>
            </a:r>
          </a:p>
          <a:p>
            <a:r>
              <a:rPr lang="en-US" sz="2800" b="0" i="0" u="none" strike="noStrike" baseline="0" dirty="0">
                <a:latin typeface="+mn-lt"/>
              </a:rPr>
              <a:t>Clinical experience; case logs</a:t>
            </a:r>
          </a:p>
          <a:p>
            <a:r>
              <a:rPr lang="en-US" sz="2800" b="0" i="0" u="none" strike="noStrike" baseline="0" dirty="0">
                <a:latin typeface="+mn-lt"/>
              </a:rPr>
              <a:t>Failure to enter complete updates</a:t>
            </a:r>
          </a:p>
          <a:p>
            <a:r>
              <a:rPr lang="en-US" sz="2800" b="0" i="0" u="none" strike="noStrike" baseline="0" dirty="0">
                <a:latin typeface="+mn-lt"/>
              </a:rPr>
              <a:t>Accuracy of updates, including faculty roster with board certification and licensure</a:t>
            </a:r>
            <a:endParaRPr lang="en-US" sz="36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7F2A43-0D25-490B-B4F3-3C6BF5C22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RC’s look at…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8E570-252C-44EB-B68B-E815FD59FC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80CFB82-F808-4CBA-A475-3A9AF193F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3063" y="182580"/>
            <a:ext cx="2787173" cy="1567785"/>
          </a:xfrm>
          <a:prstGeom prst="rect">
            <a:avLst/>
          </a:prstGeom>
        </p:spPr>
      </p:pic>
      <p:sp>
        <p:nvSpPr>
          <p:cNvPr id="8" name="Google Shape;61;p1">
            <a:extLst>
              <a:ext uri="{FF2B5EF4-FFF2-40B4-BE49-F238E27FC236}">
                <a16:creationId xmlns:a16="http://schemas.microsoft.com/office/drawing/2014/main" id="{84D4CE3D-ECB1-0C4D-BA69-AF53B7002B3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0955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C2307E-94CC-4B81-8AD5-C40A095267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RC sets its own threshold for compliance</a:t>
            </a:r>
          </a:p>
          <a:p>
            <a:r>
              <a:rPr lang="en-US" dirty="0"/>
              <a:t>Data, citations, or if no improvement seen in next data cycle </a:t>
            </a:r>
            <a:r>
              <a:rPr lang="en-US" i="1" dirty="0"/>
              <a:t>could</a:t>
            </a:r>
            <a:r>
              <a:rPr lang="en-US" dirty="0"/>
              <a:t> trigger a focused or full site visit</a:t>
            </a:r>
          </a:p>
          <a:p>
            <a:r>
              <a:rPr lang="en-US" dirty="0"/>
              <a:t>Resident and faculty survey results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Main trigger?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RESIDENT SURVEYS!!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CE3CF5-5A08-49C2-983E-361283D9B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triggers a site visit?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D0469-4552-437E-84AB-004348ABA9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 descr="Text, shape, arrow&#10;&#10;Description automatically generated">
            <a:extLst>
              <a:ext uri="{FF2B5EF4-FFF2-40B4-BE49-F238E27FC236}">
                <a16:creationId xmlns:a16="http://schemas.microsoft.com/office/drawing/2014/main" id="{D4D0D5EC-9F8C-45BF-976B-979BF3796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38700" y="3778386"/>
            <a:ext cx="3419475" cy="2564606"/>
          </a:xfrm>
          <a:prstGeom prst="rect">
            <a:avLst/>
          </a:prstGeom>
        </p:spPr>
      </p:pic>
      <p:sp>
        <p:nvSpPr>
          <p:cNvPr id="8" name="Google Shape;61;p1">
            <a:extLst>
              <a:ext uri="{FF2B5EF4-FFF2-40B4-BE49-F238E27FC236}">
                <a16:creationId xmlns:a16="http://schemas.microsoft.com/office/drawing/2014/main" id="{B6C27F05-EE78-1B45-87B6-29BDA644B79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221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21ADD9-44B7-4AAB-AF77-8DBE141C6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2015-2020 Field Staff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AF5E9-E7E2-41B6-B13D-19627E2528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CD56657-5786-49A1-B51D-ECCE01424E3D}"/>
              </a:ext>
            </a:extLst>
          </p:cNvPr>
          <p:cNvGraphicFramePr/>
          <p:nvPr/>
        </p:nvGraphicFramePr>
        <p:xfrm>
          <a:off x="1276350" y="1473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Google Shape;61;p1">
            <a:extLst>
              <a:ext uri="{FF2B5EF4-FFF2-40B4-BE49-F238E27FC236}">
                <a16:creationId xmlns:a16="http://schemas.microsoft.com/office/drawing/2014/main" id="{ECEBECFB-58F9-B94A-BABA-8E825D9C093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2156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CD47FA-A80E-45C9-8933-21795A2FE2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84% of RC’s listed </a:t>
            </a:r>
            <a:r>
              <a:rPr lang="en-US" b="1" u="sng" dirty="0"/>
              <a:t>Resident</a:t>
            </a:r>
            <a:r>
              <a:rPr lang="en-US" b="1" dirty="0"/>
              <a:t> </a:t>
            </a:r>
            <a:r>
              <a:rPr lang="en-US" b="1" u="sng" dirty="0"/>
              <a:t>Survey</a:t>
            </a:r>
            <a:r>
              <a:rPr lang="en-US" b="1" dirty="0"/>
              <a:t> </a:t>
            </a:r>
            <a:r>
              <a:rPr lang="en-US" dirty="0"/>
              <a:t>as the trigger</a:t>
            </a:r>
          </a:p>
          <a:p>
            <a:r>
              <a:rPr lang="en-US" dirty="0"/>
              <a:t>51% was sole reason</a:t>
            </a:r>
          </a:p>
          <a:p>
            <a:pPr marL="63500" indent="0">
              <a:buNone/>
            </a:pPr>
            <a:r>
              <a:rPr lang="en-US" dirty="0"/>
              <a:t>Other reasons:</a:t>
            </a:r>
          </a:p>
          <a:p>
            <a:r>
              <a:rPr lang="en-US" dirty="0"/>
              <a:t>Case logs (30% of surgery programs)</a:t>
            </a:r>
          </a:p>
          <a:p>
            <a:r>
              <a:rPr lang="en-US" dirty="0"/>
              <a:t>First-time board pass rate (28% of hospital programs)</a:t>
            </a:r>
          </a:p>
          <a:p>
            <a:r>
              <a:rPr lang="en-US" dirty="0"/>
              <a:t>Faculty survey (42 programs)</a:t>
            </a:r>
          </a:p>
          <a:p>
            <a:r>
              <a:rPr lang="en-US" dirty="0"/>
              <a:t>Resident, fellow and/or faculty scholarly activity (mainly hospital and surgery programs)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A0E991-5E94-4B22-B58B-FFC2AF0C8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DPSV’s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B0E69-5A21-445B-B2C3-725F742C50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3872380-F482-499C-A72C-B59653EB6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48350" y="134482"/>
            <a:ext cx="2971800" cy="1265534"/>
          </a:xfrm>
          <a:prstGeom prst="rect">
            <a:avLst/>
          </a:prstGeom>
        </p:spPr>
      </p:pic>
      <p:sp>
        <p:nvSpPr>
          <p:cNvPr id="8" name="Google Shape;61;p1">
            <a:extLst>
              <a:ext uri="{FF2B5EF4-FFF2-40B4-BE49-F238E27FC236}">
                <a16:creationId xmlns:a16="http://schemas.microsoft.com/office/drawing/2014/main" id="{51DAAD8B-30F1-7945-ACF3-C02B34D45E4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3037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3B59F9-B9D6-4D90-BF55-93E5C567BF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Duty hours</a:t>
            </a:r>
          </a:p>
          <a:p>
            <a:r>
              <a:rPr lang="en-US" dirty="0"/>
              <a:t>Faculty supervision</a:t>
            </a:r>
          </a:p>
          <a:p>
            <a:r>
              <a:rPr lang="en-US" dirty="0"/>
              <a:t>Feedback after assignments</a:t>
            </a:r>
          </a:p>
          <a:p>
            <a:r>
              <a:rPr lang="en-US" dirty="0"/>
              <a:t>Opportunities for scholarly activity</a:t>
            </a:r>
          </a:p>
          <a:p>
            <a:r>
              <a:rPr lang="en-US" dirty="0"/>
              <a:t>Raising concerns without fear</a:t>
            </a:r>
          </a:p>
          <a:p>
            <a:pPr marL="63500" indent="0">
              <a:buNone/>
            </a:pPr>
            <a:endParaRPr lang="en-US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6B8145-1FBC-4105-848A-ACFD65CA2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Frequent Areas of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2B398-25B6-42E2-8FD0-A13E87E16B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8145F8-4912-4090-AA36-CE8DD1081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96025" y="2378075"/>
            <a:ext cx="2409825" cy="321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4049A0-EAAE-4BE5-9A39-C8F74FC06B97}"/>
              </a:ext>
            </a:extLst>
          </p:cNvPr>
          <p:cNvSpPr txBox="1"/>
          <p:nvPr/>
        </p:nvSpPr>
        <p:spPr>
          <a:xfrm>
            <a:off x="752475" y="4944844"/>
            <a:ext cx="5238750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</a:rPr>
              <a:t>How many of your surveys show non-compliance or declining compliance in these areas?</a:t>
            </a:r>
          </a:p>
        </p:txBody>
      </p:sp>
      <p:sp>
        <p:nvSpPr>
          <p:cNvPr id="9" name="Google Shape;61;p1">
            <a:extLst>
              <a:ext uri="{FF2B5EF4-FFF2-40B4-BE49-F238E27FC236}">
                <a16:creationId xmlns:a16="http://schemas.microsoft.com/office/drawing/2014/main" id="{D5B9FAB3-0C84-F247-84C7-09C0F397FC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1982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5BD1E7-FB54-4DA4-B131-1B62ED415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Site visitor confirmed RC concerns in majority of programs</a:t>
            </a:r>
          </a:p>
          <a:p>
            <a:r>
              <a:rPr lang="en-US" dirty="0"/>
              <a:t>34% identified new/potential areas of concern</a:t>
            </a:r>
          </a:p>
          <a:p>
            <a:r>
              <a:rPr lang="en-US" dirty="0"/>
              <a:t>Average of 2.4 citations issued after DPSV</a:t>
            </a:r>
          </a:p>
          <a:p>
            <a:r>
              <a:rPr lang="en-US" dirty="0"/>
              <a:t>18% had a special review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134ABE-C44B-4F40-AFF1-04E8EFD30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DPSV Findings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9C4F1-565C-4B49-8BC3-036DE95BA3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C38AB58D-1E94-42E6-887F-E09505B2D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48275" y="3816350"/>
            <a:ext cx="2705100" cy="1803400"/>
          </a:xfrm>
          <a:prstGeom prst="rect">
            <a:avLst/>
          </a:prstGeom>
        </p:spPr>
      </p:pic>
      <p:sp>
        <p:nvSpPr>
          <p:cNvPr id="8" name="Google Shape;61;p1">
            <a:extLst>
              <a:ext uri="{FF2B5EF4-FFF2-40B4-BE49-F238E27FC236}">
                <a16:creationId xmlns:a16="http://schemas.microsoft.com/office/drawing/2014/main" id="{96C03509-E5D0-B843-AAF2-D69FCBDC8EF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1512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FCE29E-6CDA-4E63-BB82-D22EC6007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Of the 214 single DPSV programs: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167 – Continued Accreditation</a:t>
            </a:r>
          </a:p>
          <a:p>
            <a:pPr marL="63500" indent="0">
              <a:buNone/>
            </a:pPr>
            <a:r>
              <a:rPr lang="en-US" dirty="0"/>
              <a:t>37 – Continued Accreditation with warning</a:t>
            </a:r>
          </a:p>
          <a:p>
            <a:pPr marL="63500" indent="0">
              <a:buNone/>
            </a:pPr>
            <a:r>
              <a:rPr lang="en-US" dirty="0"/>
              <a:t>4 – Continued Accreditation without outcomes</a:t>
            </a:r>
          </a:p>
          <a:p>
            <a:pPr marL="63500" indent="0">
              <a:buNone/>
            </a:pPr>
            <a:r>
              <a:rPr lang="en-US" dirty="0"/>
              <a:t>3 – Probation</a:t>
            </a:r>
          </a:p>
          <a:p>
            <a:pPr marL="63500" indent="0">
              <a:buNone/>
            </a:pPr>
            <a:r>
              <a:rPr lang="en-US" dirty="0"/>
              <a:t>2 – Voluntary withdrawal</a:t>
            </a:r>
          </a:p>
          <a:p>
            <a:pPr marL="63500" indent="0">
              <a:buNone/>
            </a:pPr>
            <a:r>
              <a:rPr lang="en-US" dirty="0"/>
              <a:t>1 – Accreditation withdrawn by RC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02946D-3826-4FDE-AB9E-571612A94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6B76F-940B-493C-98F6-ABC9EB6970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07D65B37-0B3C-4173-95AB-5C7A6EBC5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91399" y="413973"/>
            <a:ext cx="2438251" cy="2316112"/>
          </a:xfrm>
          <a:prstGeom prst="rect">
            <a:avLst/>
          </a:prstGeom>
        </p:spPr>
      </p:pic>
      <p:sp>
        <p:nvSpPr>
          <p:cNvPr id="8" name="Google Shape;61;p1">
            <a:extLst>
              <a:ext uri="{FF2B5EF4-FFF2-40B4-BE49-F238E27FC236}">
                <a16:creationId xmlns:a16="http://schemas.microsoft.com/office/drawing/2014/main" id="{D146A959-205F-5845-A8E9-90E56922A89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5151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05DA93-5D1F-4FA1-9EBD-772C37FB5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  <a:p>
            <a:r>
              <a:rPr lang="en-US" dirty="0"/>
              <a:t>There were 98 programs that repeat DPSV.  </a:t>
            </a:r>
          </a:p>
          <a:p>
            <a:pPr marL="63500" indent="0">
              <a:buNone/>
            </a:pPr>
            <a:endParaRPr lang="en-US" dirty="0"/>
          </a:p>
          <a:p>
            <a:r>
              <a:rPr lang="en-US" dirty="0"/>
              <a:t>98% due to resident survey</a:t>
            </a:r>
          </a:p>
          <a:p>
            <a:pPr lvl="1"/>
            <a:r>
              <a:rPr lang="en-US" dirty="0"/>
              <a:t>45% listed as only reason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Other reasons</a:t>
            </a:r>
          </a:p>
          <a:p>
            <a:pPr>
              <a:buFontTx/>
              <a:buChar char="-"/>
            </a:pPr>
            <a:r>
              <a:rPr lang="en-US" dirty="0"/>
              <a:t>Same as first DPSV… but also:</a:t>
            </a:r>
          </a:p>
          <a:p>
            <a:pPr>
              <a:buFontTx/>
              <a:buChar char="-"/>
            </a:pPr>
            <a:r>
              <a:rPr lang="en-US" u="sng" dirty="0"/>
              <a:t>Attrition of faculty and/or residents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D40412-40A6-47CC-8CBC-26365722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repeat </a:t>
            </a:r>
            <a:br>
              <a:rPr lang="en-US" dirty="0"/>
            </a:br>
            <a:r>
              <a:rPr lang="en-US" dirty="0"/>
              <a:t>DPSV?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ED332-1E79-435C-B761-39348BA901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68C0E69-8ACB-4A6E-A540-B89E2CFE3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2200" y="306495"/>
            <a:ext cx="2971800" cy="1265534"/>
          </a:xfrm>
          <a:prstGeom prst="rect">
            <a:avLst/>
          </a:prstGeom>
        </p:spPr>
      </p:pic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C0DE8AA4-D7AB-0947-A7F3-513628CD6AE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6459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358B8B-3105-496B-B00F-70E9533B2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1553392"/>
            <a:ext cx="7886700" cy="3713933"/>
          </a:xfrm>
        </p:spPr>
        <p:txBody>
          <a:bodyPr/>
          <a:lstStyle/>
          <a:p>
            <a:r>
              <a:rPr lang="en-US" dirty="0"/>
              <a:t>51% of programs made a PD change</a:t>
            </a:r>
          </a:p>
          <a:p>
            <a:r>
              <a:rPr lang="en-US" dirty="0"/>
              <a:t>3% had a special review before first DPSV; 20% had a special review before second DPSV</a:t>
            </a:r>
          </a:p>
          <a:p>
            <a:r>
              <a:rPr lang="en-US" dirty="0"/>
              <a:t>Confirmed RC concerns</a:t>
            </a:r>
          </a:p>
          <a:p>
            <a:r>
              <a:rPr lang="en-US" dirty="0"/>
              <a:t>New issues identified in 56% of programs</a:t>
            </a:r>
          </a:p>
          <a:p>
            <a:pPr lvl="1"/>
            <a:r>
              <a:rPr lang="en-US" sz="2400" dirty="0"/>
              <a:t>Continued/chronic problems </a:t>
            </a:r>
          </a:p>
          <a:p>
            <a:pPr marL="520700" lvl="1" indent="0">
              <a:buNone/>
            </a:pPr>
            <a:r>
              <a:rPr lang="en-US" sz="2400" dirty="0"/>
              <a:t>    identified in 92% of programs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0A627-DFEF-4902-8A19-467B1A13F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DPSV Findings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BE3B5-3516-4178-A2AC-9FA116A1CB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9CC0C66C-7B65-4576-84AD-23CD1A763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57925" y="3975767"/>
            <a:ext cx="2343150" cy="1562100"/>
          </a:xfrm>
          <a:prstGeom prst="rect">
            <a:avLst/>
          </a:prstGeom>
        </p:spPr>
      </p:pic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39E50573-B6A3-2B4B-B65C-0208189AE89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4766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Focused revision review and comment by </a:t>
            </a:r>
            <a:r>
              <a:rPr lang="en-US" u="sng" dirty="0"/>
              <a:t>March 31, 2021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CPRs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8" name="Explosion 1 7"/>
          <p:cNvSpPr/>
          <p:nvPr/>
        </p:nvSpPr>
        <p:spPr>
          <a:xfrm>
            <a:off x="387927" y="2844528"/>
            <a:ext cx="2835564" cy="2225964"/>
          </a:xfrm>
          <a:prstGeom prst="irregularSeal1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Program Director Time/Support</a:t>
            </a:r>
          </a:p>
        </p:txBody>
      </p:sp>
      <p:sp>
        <p:nvSpPr>
          <p:cNvPr id="9" name="Explosion 1 8"/>
          <p:cNvSpPr/>
          <p:nvPr/>
        </p:nvSpPr>
        <p:spPr>
          <a:xfrm>
            <a:off x="3464214" y="4079083"/>
            <a:ext cx="2835564" cy="2225964"/>
          </a:xfrm>
          <a:prstGeom prst="irregularSeal1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Core Faculty Time/Support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781963" y="2426502"/>
            <a:ext cx="2835564" cy="2225964"/>
          </a:xfrm>
          <a:prstGeom prst="irregularSeal1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Program Coordinator Time/Support</a:t>
            </a:r>
          </a:p>
        </p:txBody>
      </p:sp>
      <p:sp>
        <p:nvSpPr>
          <p:cNvPr id="11" name="Shape 79">
            <a:extLst>
              <a:ext uri="{FF2B5EF4-FFF2-40B4-BE49-F238E27FC236}">
                <a16:creationId xmlns:a16="http://schemas.microsoft.com/office/drawing/2014/main" id="{D1EDC1BB-AD95-5843-BB7E-4CA2555C4FE4}"/>
              </a:ext>
            </a:extLst>
          </p:cNvPr>
          <p:cNvSpPr txBox="1">
            <a:spLocks/>
          </p:cNvSpPr>
          <p:nvPr/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53692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FCE29E-6CDA-4E63-BB82-D22EC6007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Of the 98 repeat DPSV programs: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69 – Continued Accreditation</a:t>
            </a:r>
          </a:p>
          <a:p>
            <a:pPr marL="63500" indent="0">
              <a:buNone/>
            </a:pPr>
            <a:r>
              <a:rPr lang="en-US" dirty="0"/>
              <a:t>19 – Continued Accreditation with warning</a:t>
            </a:r>
          </a:p>
          <a:p>
            <a:pPr marL="63500" indent="0">
              <a:buNone/>
            </a:pPr>
            <a:r>
              <a:rPr lang="en-US" dirty="0"/>
              <a:t>1 – Continued Accreditation without outcomes</a:t>
            </a:r>
          </a:p>
          <a:p>
            <a:pPr marL="63500" indent="0">
              <a:buNone/>
            </a:pPr>
            <a:r>
              <a:rPr lang="en-US" dirty="0"/>
              <a:t>2 – Probation</a:t>
            </a:r>
          </a:p>
          <a:p>
            <a:pPr marL="63500" indent="0">
              <a:buNone/>
            </a:pPr>
            <a:r>
              <a:rPr lang="en-US" dirty="0"/>
              <a:t>2 – Voluntary withdrawal</a:t>
            </a:r>
          </a:p>
          <a:p>
            <a:pPr marL="63500" indent="0">
              <a:buNone/>
            </a:pPr>
            <a:r>
              <a:rPr lang="en-US" dirty="0"/>
              <a:t>5 – Accreditation withdrawn by RC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02946D-3826-4FDE-AB9E-571612A94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6B76F-940B-493C-98F6-ABC9EB6970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3314A30-4568-4C5C-8B81-DEE920A07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91399" y="413973"/>
            <a:ext cx="2438251" cy="2316112"/>
          </a:xfrm>
          <a:prstGeom prst="rect">
            <a:avLst/>
          </a:prstGeom>
        </p:spPr>
      </p:pic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B2CADBC1-6702-D740-B7C0-04B02BC6F67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4020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FB0A54-25A3-400D-98E6-1779A8479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Resident Survey is the most frequent trigger for a DPSV</a:t>
            </a:r>
          </a:p>
          <a:p>
            <a:r>
              <a:rPr lang="en-US" dirty="0"/>
              <a:t>Successive years of not meeting requirements leads to less favorable accreditation status</a:t>
            </a:r>
          </a:p>
          <a:p>
            <a:r>
              <a:rPr lang="en-US" dirty="0"/>
              <a:t>Failure to resolve chronic issues has an impact on accreditation status</a:t>
            </a:r>
          </a:p>
          <a:p>
            <a:r>
              <a:rPr lang="en-US" dirty="0"/>
              <a:t>Attrition is noticed and taken seriously by RC’s</a:t>
            </a:r>
          </a:p>
          <a:p>
            <a:r>
              <a:rPr lang="en-US" u="sng" dirty="0"/>
              <a:t>GMEC oversight plays an important role in program accreditation</a:t>
            </a:r>
          </a:p>
          <a:p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ED09E0-5324-4AA5-AC23-5675796C9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all mean?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5C385-81E8-4494-8BB0-E7706273F8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Google Shape;61;p1">
            <a:extLst>
              <a:ext uri="{FF2B5EF4-FFF2-40B4-BE49-F238E27FC236}">
                <a16:creationId xmlns:a16="http://schemas.microsoft.com/office/drawing/2014/main" id="{6069F8FF-C179-E747-AD11-D43F1D770EE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885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xplosion: 14 Points 12">
            <a:extLst>
              <a:ext uri="{FF2B5EF4-FFF2-40B4-BE49-F238E27FC236}">
                <a16:creationId xmlns:a16="http://schemas.microsoft.com/office/drawing/2014/main" id="{B749C1B3-A7DD-4AFE-B062-9C36E29D1756}"/>
              </a:ext>
            </a:extLst>
          </p:cNvPr>
          <p:cNvSpPr/>
          <p:nvPr/>
        </p:nvSpPr>
        <p:spPr>
          <a:xfrm rot="713170">
            <a:off x="536297" y="4321023"/>
            <a:ext cx="2329626" cy="1825543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ACB10A-9740-4E1A-A0D3-AEA73D374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64862" y="3870028"/>
            <a:ext cx="3321927" cy="2312233"/>
          </a:xfrm>
          <a:prstGeom prst="rect">
            <a:avLst/>
          </a:prstGeom>
        </p:spPr>
      </p:pic>
      <p:sp>
        <p:nvSpPr>
          <p:cNvPr id="70" name="Google Shape;70;p2"/>
          <p:cNvSpPr txBox="1">
            <a:spLocks noGrp="1"/>
          </p:cNvSpPr>
          <p:nvPr>
            <p:ph type="sldNum" idx="12"/>
          </p:nvPr>
        </p:nvSpPr>
        <p:spPr>
          <a:xfrm>
            <a:off x="6457844" y="642897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 dirty="0"/>
          </a:p>
        </p:txBody>
      </p:sp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GMEC Oversight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419100" y="1362596"/>
            <a:ext cx="7886700" cy="447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6450" indent="-742950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No program is immune to having a site visit due to data review</a:t>
            </a:r>
          </a:p>
          <a:p>
            <a:pPr marL="1320800" lvl="2"/>
            <a:r>
              <a:rPr lang="en-US" sz="2000" dirty="0">
                <a:solidFill>
                  <a:schemeClr val="tx1"/>
                </a:solidFill>
              </a:rPr>
              <a:t>DIO review of annual data update</a:t>
            </a:r>
          </a:p>
          <a:p>
            <a:pPr marL="1320800" lvl="2"/>
            <a:r>
              <a:rPr lang="en-US" sz="2000" dirty="0">
                <a:solidFill>
                  <a:schemeClr val="tx1"/>
                </a:solidFill>
              </a:rPr>
              <a:t>GMEC review of resident/faculty survey</a:t>
            </a:r>
          </a:p>
          <a:p>
            <a:pPr marL="806450" indent="-742950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Special reviews appeared to improve the outcomes of data prompted site visits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EE6DB4-1F12-4EE2-B679-1282D653A06B}"/>
              </a:ext>
            </a:extLst>
          </p:cNvPr>
          <p:cNvSpPr txBox="1"/>
          <p:nvPr/>
        </p:nvSpPr>
        <p:spPr>
          <a:xfrm>
            <a:off x="1148771" y="4972184"/>
            <a:ext cx="101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GMEC Oversight</a:t>
            </a:r>
          </a:p>
        </p:txBody>
      </p:sp>
      <p:sp>
        <p:nvSpPr>
          <p:cNvPr id="18" name="Explosion: 14 Points 17">
            <a:extLst>
              <a:ext uri="{FF2B5EF4-FFF2-40B4-BE49-F238E27FC236}">
                <a16:creationId xmlns:a16="http://schemas.microsoft.com/office/drawing/2014/main" id="{B358C3E0-FE5A-4BE2-BF0D-281DB79F6035}"/>
              </a:ext>
            </a:extLst>
          </p:cNvPr>
          <p:cNvSpPr/>
          <p:nvPr/>
        </p:nvSpPr>
        <p:spPr>
          <a:xfrm rot="713170">
            <a:off x="6223620" y="4236728"/>
            <a:ext cx="2329626" cy="1825543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ED40E5-932B-4455-AF2E-BC8AE798F832}"/>
              </a:ext>
            </a:extLst>
          </p:cNvPr>
          <p:cNvSpPr txBox="1"/>
          <p:nvPr/>
        </p:nvSpPr>
        <p:spPr>
          <a:xfrm>
            <a:off x="6790264" y="4887889"/>
            <a:ext cx="1115486" cy="531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Program Success</a:t>
            </a:r>
          </a:p>
        </p:txBody>
      </p:sp>
      <p:sp>
        <p:nvSpPr>
          <p:cNvPr id="14" name="Google Shape;61;p1">
            <a:extLst>
              <a:ext uri="{FF2B5EF4-FFF2-40B4-BE49-F238E27FC236}">
                <a16:creationId xmlns:a16="http://schemas.microsoft.com/office/drawing/2014/main" id="{B208581A-7F39-6F41-BC62-2A6F9BFD654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2241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D717B6-48AF-4C7E-8A4B-83AD24E54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Caniano, D, Martinez, S, &amp; Nace, C.  (2021). Reasons for data-prompted site visits:  Field staff findings and review committee decisions. [Oral presentation]. ACGME Annual Educational Conference. [Virtual Experience.]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F8B8A7-7337-45F8-83BF-2589193F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AA6B3-ECC1-4C57-9144-714F37F794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Google Shape;61;p1">
            <a:extLst>
              <a:ext uri="{FF2B5EF4-FFF2-40B4-BE49-F238E27FC236}">
                <a16:creationId xmlns:a16="http://schemas.microsoft.com/office/drawing/2014/main" id="{FE35C94B-14DA-B24A-8B6E-9FB95B6C43B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86156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Reviews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sp>
        <p:nvSpPr>
          <p:cNvPr id="6" name="Google Shape;61;p1">
            <a:extLst>
              <a:ext uri="{FF2B5EF4-FFF2-40B4-BE49-F238E27FC236}">
                <a16:creationId xmlns:a16="http://schemas.microsoft.com/office/drawing/2014/main" id="{0A4E3240-3F49-F34F-ADF9-E2743A90FD28}"/>
              </a:ext>
            </a:extLst>
          </p:cNvPr>
          <p:cNvSpPr txBox="1">
            <a:spLocks/>
          </p:cNvSpPr>
          <p:nvPr/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400"/>
            </a:pPr>
            <a:r>
              <a:rPr lang="en-US" sz="800" b="0"/>
              <a:t>Presented by Partners in Medical Education, Inc. 2021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1097733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5BAB4B-0352-4401-87D7-FED4842D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IR Language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4017E-107A-4933-94A4-F52FBE93F8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A32AA5CB-D8BE-461C-AB72-3B685A782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06" y="1924050"/>
            <a:ext cx="8837694" cy="3724275"/>
          </a:xfrm>
          <a:prstGeom prst="rect">
            <a:avLst/>
          </a:prstGeom>
        </p:spPr>
      </p:pic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DBA55609-D404-451B-8BD3-6E447E79C1D1}"/>
              </a:ext>
            </a:extLst>
          </p:cNvPr>
          <p:cNvSpPr/>
          <p:nvPr/>
        </p:nvSpPr>
        <p:spPr>
          <a:xfrm>
            <a:off x="6372225" y="218295"/>
            <a:ext cx="2219325" cy="1819275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B19C1B-D97E-4CAE-9235-8CA9D7417915}"/>
              </a:ext>
            </a:extLst>
          </p:cNvPr>
          <p:cNvSpPr txBox="1"/>
          <p:nvPr/>
        </p:nvSpPr>
        <p:spPr>
          <a:xfrm rot="21108446">
            <a:off x="6778193" y="893082"/>
            <a:ext cx="1724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Effective 7/2021</a:t>
            </a:r>
          </a:p>
        </p:txBody>
      </p:sp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A372467D-C462-CB4D-AF3C-261735B2D86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1097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67B4B7-526F-49B3-9217-8A89A9C8D4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select what you can measure</a:t>
            </a:r>
          </a:p>
          <a:p>
            <a:r>
              <a:rPr lang="en-US" dirty="0"/>
              <a:t>Focus on high yield metrics</a:t>
            </a:r>
          </a:p>
          <a:p>
            <a:r>
              <a:rPr lang="en-US" dirty="0"/>
              <a:t>Tie to AIR indicators</a:t>
            </a:r>
          </a:p>
          <a:p>
            <a:r>
              <a:rPr lang="en-US" dirty="0"/>
              <a:t>Tie to APE reports</a:t>
            </a:r>
          </a:p>
          <a:p>
            <a:r>
              <a:rPr lang="en-US" dirty="0"/>
              <a:t>Identify problems early</a:t>
            </a:r>
          </a:p>
          <a:p>
            <a:r>
              <a:rPr lang="en-US" dirty="0"/>
              <a:t>Educate programs</a:t>
            </a:r>
          </a:p>
          <a:p>
            <a:r>
              <a:rPr lang="en-US" dirty="0"/>
              <a:t>Before a site visit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A64EF4-844D-4B46-B771-D342D9F43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E1F8F-596C-4B45-8C42-D579F453FD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 dirty="0"/>
          </a:p>
        </p:txBody>
      </p:sp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61A0320F-DF3C-44A6-917C-3F2DA2A12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24402" y="2857499"/>
            <a:ext cx="4062500" cy="2708333"/>
          </a:xfrm>
          <a:prstGeom prst="rect">
            <a:avLst/>
          </a:prstGeom>
        </p:spPr>
      </p:pic>
      <p:sp>
        <p:nvSpPr>
          <p:cNvPr id="8" name="Google Shape;61;p1">
            <a:extLst>
              <a:ext uri="{FF2B5EF4-FFF2-40B4-BE49-F238E27FC236}">
                <a16:creationId xmlns:a16="http://schemas.microsoft.com/office/drawing/2014/main" id="{B903EC97-ACAD-8D41-AEB9-6A231DC54E0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1933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E9E2C7-F8E0-456D-94BA-C3B1995AB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Streamline </a:t>
            </a:r>
          </a:p>
          <a:p>
            <a:pPr lvl="1"/>
            <a:r>
              <a:rPr lang="en-US" dirty="0"/>
              <a:t>Use of focused reviews</a:t>
            </a:r>
          </a:p>
          <a:p>
            <a:pPr lvl="1"/>
            <a:r>
              <a:rPr lang="en-US" dirty="0"/>
              <a:t>What is the best way to obtain information?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r>
              <a:rPr lang="en-US" dirty="0"/>
              <a:t>Follow up with difficult issues</a:t>
            </a:r>
          </a:p>
          <a:p>
            <a:r>
              <a:rPr lang="en-US" dirty="0"/>
              <a:t>Update your Special Review Policy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B5C3D-9A60-4DA1-9DA1-52B21E0FE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D18B4-31B9-4ECC-80C8-5F81C3A607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37</a:t>
            </a:fld>
            <a:endParaRPr lang="en-US" dirty="0"/>
          </a:p>
        </p:txBody>
      </p:sp>
      <p:pic>
        <p:nvPicPr>
          <p:cNvPr id="6" name="Picture 5" descr="Text, whiteboard&#10;&#10;Description automatically generated with medium confidence">
            <a:extLst>
              <a:ext uri="{FF2B5EF4-FFF2-40B4-BE49-F238E27FC236}">
                <a16:creationId xmlns:a16="http://schemas.microsoft.com/office/drawing/2014/main" id="{78406041-476F-4167-B5A3-15201C754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52600" y="3429000"/>
            <a:ext cx="4705350" cy="1581150"/>
          </a:xfrm>
          <a:prstGeom prst="rect">
            <a:avLst/>
          </a:prstGeom>
        </p:spPr>
      </p:pic>
      <p:sp>
        <p:nvSpPr>
          <p:cNvPr id="8" name="Google Shape;61;p1">
            <a:extLst>
              <a:ext uri="{FF2B5EF4-FFF2-40B4-BE49-F238E27FC236}">
                <a16:creationId xmlns:a16="http://schemas.microsoft.com/office/drawing/2014/main" id="{464D4285-0B44-9E4A-A950-46DE30B80FF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855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54DD3B-02CC-4F51-8BF2-25AB2BDAC6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tool for GME oversight</a:t>
            </a:r>
          </a:p>
          <a:p>
            <a:r>
              <a:rPr lang="en-US" dirty="0"/>
              <a:t>Helpful, not hurtful</a:t>
            </a:r>
          </a:p>
          <a:p>
            <a:r>
              <a:rPr lang="en-US" dirty="0"/>
              <a:t>Let programs request if feeling things are getting a little out of control or if they can’t find the source of concerns or issues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28FA92-E786-4DFB-9C02-0B2DB17FC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8F51A-65C2-4E60-934B-C99A47F584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38</a:t>
            </a:fld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D5ABDF5-0CD0-40C3-A4CF-E938B9B68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43050" y="4051798"/>
            <a:ext cx="5591175" cy="2125165"/>
          </a:xfrm>
          <a:prstGeom prst="rect">
            <a:avLst/>
          </a:prstGeom>
        </p:spPr>
      </p:pic>
      <p:sp>
        <p:nvSpPr>
          <p:cNvPr id="8" name="Google Shape;61;p1">
            <a:extLst>
              <a:ext uri="{FF2B5EF4-FFF2-40B4-BE49-F238E27FC236}">
                <a16:creationId xmlns:a16="http://schemas.microsoft.com/office/drawing/2014/main" id="{CA44032C-E40C-974E-A8AB-8D3A2E351DD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90401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D717B6-48AF-4C7E-8A4B-83AD24E54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Best, J, Rumack, C, &amp; Fair, J.  (2021). Special reviews:  When you still haven’t found what you’re looking for. [Oral presentation]. ACGME Annual Educational Conference. [Virtual Experience.]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F8B8A7-7337-45F8-83BF-2589193F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AA6B3-ECC1-4C57-9144-714F37F794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Google Shape;61;p1">
            <a:extLst>
              <a:ext uri="{FF2B5EF4-FFF2-40B4-BE49-F238E27FC236}">
                <a16:creationId xmlns:a16="http://schemas.microsoft.com/office/drawing/2014/main" id="{66B24368-5C69-FA48-95C4-F6A12349512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7915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Director Time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28650" y="1977867"/>
          <a:ext cx="7767204" cy="33557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89068">
                  <a:extLst>
                    <a:ext uri="{9D8B030D-6E8A-4147-A177-3AD203B41FA5}">
                      <a16:colId xmlns:a16="http://schemas.microsoft.com/office/drawing/2014/main" val="3054349777"/>
                    </a:ext>
                  </a:extLst>
                </a:gridCol>
                <a:gridCol w="2589068">
                  <a:extLst>
                    <a:ext uri="{9D8B030D-6E8A-4147-A177-3AD203B41FA5}">
                      <a16:colId xmlns:a16="http://schemas.microsoft.com/office/drawing/2014/main" val="907993710"/>
                    </a:ext>
                  </a:extLst>
                </a:gridCol>
                <a:gridCol w="2589068">
                  <a:extLst>
                    <a:ext uri="{9D8B030D-6E8A-4147-A177-3AD203B41FA5}">
                      <a16:colId xmlns:a16="http://schemas.microsoft.com/office/drawing/2014/main" val="2168394010"/>
                    </a:ext>
                  </a:extLst>
                </a:gridCol>
              </a:tblGrid>
              <a:tr h="407056">
                <a:tc>
                  <a:txBody>
                    <a:bodyPr/>
                    <a:lstStyle/>
                    <a:p>
                      <a:r>
                        <a:rPr lang="en-US" sz="1600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Proposed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Reasoning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17088"/>
                  </a:ext>
                </a:extLst>
              </a:tr>
              <a:tr h="1363758">
                <a:tc>
                  <a:txBody>
                    <a:bodyPr/>
                    <a:lstStyle/>
                    <a:p>
                      <a:r>
                        <a:rPr lang="en-US" sz="1600" dirty="0"/>
                        <a:t>PD minimum 0.2 FTE non-clinical</a:t>
                      </a:r>
                      <a:r>
                        <a:rPr lang="en-US" sz="1600" baseline="0" dirty="0"/>
                        <a:t> 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  <a:r>
                        <a:rPr lang="en-US" sz="1600" baseline="0" dirty="0"/>
                        <a:t> minimum FTE; </a:t>
                      </a:r>
                    </a:p>
                    <a:p>
                      <a:r>
                        <a:rPr lang="en-US" sz="1600" baseline="0" dirty="0"/>
                        <a:t>PD provided adequate support based on program size and configuration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0.2</a:t>
                      </a:r>
                      <a:r>
                        <a:rPr lang="en-US" sz="1600" baseline="0" dirty="0"/>
                        <a:t> FTE more than needed for small programs, so no minimum in CPRs across specialties.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173184"/>
                  </a:ext>
                </a:extLst>
              </a:tr>
              <a:tr h="703245">
                <a:tc gridSpan="3">
                  <a:txBody>
                    <a:bodyPr/>
                    <a:lstStyle/>
                    <a:p>
                      <a:r>
                        <a:rPr lang="en-US" sz="1400" b="1" dirty="0"/>
                        <a:t>*Each RC will determine appropriate minimum for each specialty,</a:t>
                      </a:r>
                      <a:r>
                        <a:rPr lang="en-US" sz="1400" b="1" baseline="0" dirty="0"/>
                        <a:t> based on factors including program size, # of participating sites, Case Log requirements, and other factors impacting administrative workload</a:t>
                      </a:r>
                    </a:p>
                    <a:p>
                      <a:endParaRPr lang="en-US" sz="1400" b="1" baseline="0" dirty="0"/>
                    </a:p>
                    <a:p>
                      <a:r>
                        <a:rPr lang="en-US" sz="1400" b="1" baseline="0" dirty="0"/>
                        <a:t>*Flexibility in how PD support is provided; </a:t>
                      </a:r>
                      <a:r>
                        <a:rPr lang="en-US" sz="1400" b="1" u="sng" baseline="0" dirty="0"/>
                        <a:t>Examples of support may include but are not limited to, salary support, supplemental compensation, EVUs, or relief time from other professional duties.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129465"/>
                  </a:ext>
                </a:extLst>
              </a:tr>
            </a:tbl>
          </a:graphicData>
        </a:graphic>
      </p:graphicFrame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98D8471B-3695-3C45-B284-1D3DA4DC763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79">
            <a:extLst>
              <a:ext uri="{FF2B5EF4-FFF2-40B4-BE49-F238E27FC236}">
                <a16:creationId xmlns:a16="http://schemas.microsoft.com/office/drawing/2014/main" id="{C27DA113-6085-9949-AB47-74CD326422D8}"/>
              </a:ext>
            </a:extLst>
          </p:cNvPr>
          <p:cNvSpPr txBox="1">
            <a:spLocks/>
          </p:cNvSpPr>
          <p:nvPr/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536362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Strategic Planning in GME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Heather Peters, MEd, PhD -- GME Consultant</a:t>
            </a:r>
          </a:p>
          <a:p>
            <a:endParaRPr lang="en-US" dirty="0"/>
          </a:p>
        </p:txBody>
      </p:sp>
      <p:sp>
        <p:nvSpPr>
          <p:cNvPr id="5" name="Google Shape;61;p1">
            <a:extLst>
              <a:ext uri="{FF2B5EF4-FFF2-40B4-BE49-F238E27FC236}">
                <a16:creationId xmlns:a16="http://schemas.microsoft.com/office/drawing/2014/main" id="{BB6FA7DE-7499-754E-9C61-6FD7F23463C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68E02B7-5F30-0D48-B104-77DF619FF29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34588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EB5A086-9859-467A-B39D-D369A78A8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  <a:latin typeface="Lucida Bright" charset="0"/>
                <a:ea typeface="ＭＳ Ｐゴシック" charset="-128"/>
              </a:rPr>
              <a:t>Introducing Your Presenter…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94D38D-1549-0141-8150-0CC16188230C}"/>
              </a:ext>
            </a:extLst>
          </p:cNvPr>
          <p:cNvSpPr txBox="1"/>
          <p:nvPr/>
        </p:nvSpPr>
        <p:spPr>
          <a:xfrm>
            <a:off x="3636084" y="2355926"/>
            <a:ext cx="47683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endParaRPr lang="en-US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Former GME Director &amp; DIO</a:t>
            </a:r>
          </a:p>
          <a:p>
            <a:pPr marL="342900" indent="-342900">
              <a:buFont typeface="Arial"/>
              <a:buChar char="•"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Seasoned speaker at ACGME &amp; subspecialty national meetings</a:t>
            </a:r>
          </a:p>
          <a:p>
            <a:pPr marL="342900" indent="-342900">
              <a:buFont typeface="Arial"/>
              <a:buChar char="•"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Areas of Expertise: GME Strategic Planning; Program Evaluation; and Faculty Development</a:t>
            </a:r>
          </a:p>
          <a:p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3 decades in education; Masters of Education in curriculum &amp; evaluations, PhD concentration in secondary education &amp; adult learning theories</a:t>
            </a:r>
            <a:endParaRPr lang="en-US" b="1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05EDBF-E8B7-5248-B710-7445615BB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41" y="2138079"/>
            <a:ext cx="2145770" cy="30040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D59BB0-A2F4-7B4B-ABB4-B880391765E0}"/>
              </a:ext>
            </a:extLst>
          </p:cNvPr>
          <p:cNvSpPr txBox="1"/>
          <p:nvPr/>
        </p:nvSpPr>
        <p:spPr>
          <a:xfrm>
            <a:off x="3691151" y="1924639"/>
            <a:ext cx="36418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B050"/>
                </a:solidFill>
                <a:latin typeface="Lucida Bright" panose="02040602050505020304" pitchFamily="18" charset="77"/>
              </a:rPr>
              <a:t>Heather Peters, M.Ed, Ph.D</a:t>
            </a:r>
          </a:p>
          <a:p>
            <a:pPr algn="ctr">
              <a:defRPr/>
            </a:pPr>
            <a:r>
              <a:rPr lang="en-US" sz="1600" b="1" dirty="0">
                <a:latin typeface="Lucida Bright" panose="02040602050505020304" pitchFamily="18" charset="77"/>
              </a:rPr>
              <a:t>GME Consultant</a:t>
            </a:r>
          </a:p>
          <a:p>
            <a:pPr algn="ctr">
              <a:defRPr/>
            </a:pPr>
            <a:endParaRPr lang="en-US" sz="1200" b="1" dirty="0">
              <a:latin typeface="+mn-lt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13" name="Google Shape;70;p2">
            <a:extLst>
              <a:ext uri="{FF2B5EF4-FFF2-40B4-BE49-F238E27FC236}">
                <a16:creationId xmlns:a16="http://schemas.microsoft.com/office/drawing/2014/main" id="{7A572400-2B86-3041-8619-A44B704BF13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844" y="642897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 dirty="0"/>
          </a:p>
        </p:txBody>
      </p:sp>
      <p:sp>
        <p:nvSpPr>
          <p:cNvPr id="8" name="Google Shape;61;p1">
            <a:extLst>
              <a:ext uri="{FF2B5EF4-FFF2-40B4-BE49-F238E27FC236}">
                <a16:creationId xmlns:a16="http://schemas.microsoft.com/office/drawing/2014/main" id="{29155F81-3249-E847-8ADD-2E49C7A3B5B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933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2DF231-A817-4E94-981B-47B72736C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COVID-19: What does this mean for GME??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BB66C-2CF3-405E-A6BA-860775BC2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37" y="1481890"/>
            <a:ext cx="3514725" cy="2171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D686C4-EA0B-4522-99E6-5D55347F122F}"/>
              </a:ext>
            </a:extLst>
          </p:cNvPr>
          <p:cNvSpPr txBox="1"/>
          <p:nvPr/>
        </p:nvSpPr>
        <p:spPr>
          <a:xfrm>
            <a:off x="1006868" y="3832260"/>
            <a:ext cx="76850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Prolonged absenteeism among non-healthcare providers will cripple GME programs – are you ready?</a:t>
            </a:r>
          </a:p>
          <a:p>
            <a:endParaRPr lang="en-US" sz="1800"/>
          </a:p>
          <a:p>
            <a:r>
              <a:rPr lang="en-US" sz="1800"/>
              <a:t>How can you communicate with your trainees and program personnel in case of an emergency related to COVID-19?</a:t>
            </a:r>
          </a:p>
          <a:p>
            <a:endParaRPr lang="en-US" sz="1800"/>
          </a:p>
          <a:p>
            <a:r>
              <a:rPr lang="en-US" sz="1800"/>
              <a:t>Are your trainees prepared to deal with COVID-19 questions from their patients? Are your faculty? </a:t>
            </a:r>
          </a:p>
        </p:txBody>
      </p:sp>
      <p:pic>
        <p:nvPicPr>
          <p:cNvPr id="7" name="Picture 6" descr="A close up of a card&#10;&#10;Description automatically generated">
            <a:extLst>
              <a:ext uri="{FF2B5EF4-FFF2-40B4-BE49-F238E27FC236}">
                <a16:creationId xmlns:a16="http://schemas.microsoft.com/office/drawing/2014/main" id="{ACD9B1C5-78EB-4D5E-B328-DE58136D5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4736" y="1701511"/>
            <a:ext cx="1852806" cy="1643697"/>
          </a:xfrm>
          <a:prstGeom prst="rect">
            <a:avLst/>
          </a:prstGeom>
        </p:spPr>
      </p:pic>
      <p:sp>
        <p:nvSpPr>
          <p:cNvPr id="10" name="Google Shape;61;p1">
            <a:extLst>
              <a:ext uri="{FF2B5EF4-FFF2-40B4-BE49-F238E27FC236}">
                <a16:creationId xmlns:a16="http://schemas.microsoft.com/office/drawing/2014/main" id="{66C8B656-7BB3-AF4B-8A9C-67C2ABB0D37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F9E87979-D135-AB49-8FEC-C810B4C893A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745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Long-term vision…really?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Putting out fires</a:t>
            </a:r>
          </a:p>
          <a:p>
            <a:r>
              <a:rPr lang="en-US" dirty="0"/>
              <a:t>Building excellent educational programs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HPeters\AppData\Local\Microsoft\Windows\Temporary Internet Files\Content.IE5\CRCDDVP0\how-to-draw-flames-2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61;p1">
            <a:extLst>
              <a:ext uri="{FF2B5EF4-FFF2-40B4-BE49-F238E27FC236}">
                <a16:creationId xmlns:a16="http://schemas.microsoft.com/office/drawing/2014/main" id="{E6596701-5212-BD4F-B1D2-3D77925439D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817FFBB-475E-B245-A9F5-AB94EDD2A80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2751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A68891-F00E-424B-B1C0-424F99CA7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Nasca Address about ACGME Strategic Planning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FF2CB-DCE6-4158-90B4-CB9497E254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34969" y="1552840"/>
            <a:ext cx="7184159" cy="45966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56E72E-4C41-4C6C-87DF-996496AFDDC3}"/>
              </a:ext>
            </a:extLst>
          </p:cNvPr>
          <p:cNvSpPr txBox="1"/>
          <p:nvPr/>
        </p:nvSpPr>
        <p:spPr>
          <a:xfrm>
            <a:off x="1989344" y="6013588"/>
            <a:ext cx="6280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Slide from ACGME Annual Education Conference Presentation - 2021</a:t>
            </a:r>
          </a:p>
        </p:txBody>
      </p:sp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EF8A4ECB-2558-FC40-8D3D-138D8E7798F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CA6B028-D910-AE41-8F18-8D084C44090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220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Continuous Compliance for Sponsoring Institutions</a:t>
            </a:r>
          </a:p>
        </p:txBody>
      </p:sp>
      <p:sp>
        <p:nvSpPr>
          <p:cNvPr id="7" name="Trapezoid 10"/>
          <p:cNvSpPr/>
          <p:nvPr/>
        </p:nvSpPr>
        <p:spPr>
          <a:xfrm>
            <a:off x="3685684" y="1952715"/>
            <a:ext cx="1543173" cy="1028782"/>
          </a:xfrm>
          <a:custGeom>
            <a:avLst/>
            <a:gdLst/>
            <a:ahLst/>
            <a:cxnLst/>
            <a:rect l="l" t="t" r="r" b="b"/>
            <a:pathLst>
              <a:path w="2053964" h="1369309">
                <a:moveTo>
                  <a:pt x="1026982" y="0"/>
                </a:moveTo>
                <a:lnTo>
                  <a:pt x="2053964" y="1369309"/>
                </a:lnTo>
                <a:lnTo>
                  <a:pt x="0" y="13693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  <p:sp>
        <p:nvSpPr>
          <p:cNvPr id="8" name="Trapezoid 8"/>
          <p:cNvSpPr/>
          <p:nvPr/>
        </p:nvSpPr>
        <p:spPr>
          <a:xfrm>
            <a:off x="2858082" y="3118897"/>
            <a:ext cx="3118516" cy="966069"/>
          </a:xfrm>
          <a:custGeom>
            <a:avLst/>
            <a:gdLst/>
            <a:ahLst/>
            <a:cxnLst/>
            <a:rect l="l" t="t" r="r" b="b"/>
            <a:pathLst>
              <a:path w="4257040" h="1285837">
                <a:moveTo>
                  <a:pt x="964378" y="0"/>
                </a:moveTo>
                <a:lnTo>
                  <a:pt x="3292662" y="0"/>
                </a:lnTo>
                <a:lnTo>
                  <a:pt x="4257040" y="1285837"/>
                </a:lnTo>
                <a:lnTo>
                  <a:pt x="0" y="12858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rapezoid 6"/>
          <p:cNvSpPr/>
          <p:nvPr/>
        </p:nvSpPr>
        <p:spPr>
          <a:xfrm>
            <a:off x="1981201" y="4222365"/>
            <a:ext cx="4952141" cy="1031776"/>
          </a:xfrm>
          <a:custGeom>
            <a:avLst/>
            <a:gdLst/>
            <a:ahLst/>
            <a:cxnLst/>
            <a:rect l="l" t="t" r="r" b="b"/>
            <a:pathLst>
              <a:path w="6591300" h="1373293">
                <a:moveTo>
                  <a:pt x="1029970" y="0"/>
                </a:moveTo>
                <a:lnTo>
                  <a:pt x="5561330" y="0"/>
                </a:lnTo>
                <a:lnTo>
                  <a:pt x="6591300" y="1373293"/>
                </a:lnTo>
                <a:lnTo>
                  <a:pt x="0" y="137329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3546220" y="3193634"/>
            <a:ext cx="56938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AIR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63608" y="2532107"/>
            <a:ext cx="64312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800" b="0" dirty="0"/>
              <a:t>CLER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5806" y="4611294"/>
            <a:ext cx="606256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050" b="0" dirty="0"/>
              <a:t>Surveys</a:t>
            </a:r>
            <a:endParaRPr lang="en-US" sz="18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5902733" y="4623149"/>
            <a:ext cx="450764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050" b="0" dirty="0"/>
              <a:t>APEs</a:t>
            </a:r>
            <a:endParaRPr lang="en-US" sz="1200" b="0" dirty="0"/>
          </a:p>
        </p:txBody>
      </p:sp>
      <p:sp>
        <p:nvSpPr>
          <p:cNvPr id="14" name="Rectangle 13"/>
          <p:cNvSpPr/>
          <p:nvPr/>
        </p:nvSpPr>
        <p:spPr>
          <a:xfrm>
            <a:off x="4933352" y="4269206"/>
            <a:ext cx="13740" cy="9618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85684" y="3052210"/>
            <a:ext cx="3863097" cy="0"/>
          </a:xfrm>
          <a:prstGeom prst="line">
            <a:avLst/>
          </a:prstGeom>
          <a:ln w="19050" cap="sq" cmpd="sng">
            <a:solidFill>
              <a:schemeClr val="bg1">
                <a:lumMod val="50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58082" y="4157580"/>
            <a:ext cx="4690699" cy="0"/>
          </a:xfrm>
          <a:prstGeom prst="line">
            <a:avLst/>
          </a:prstGeom>
          <a:ln w="19050" cap="sq" cmpd="sng">
            <a:solidFill>
              <a:schemeClr val="bg1">
                <a:lumMod val="50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-Right Arrow 19"/>
          <p:cNvSpPr/>
          <p:nvPr/>
        </p:nvSpPr>
        <p:spPr>
          <a:xfrm rot="18439016">
            <a:off x="563160" y="2999493"/>
            <a:ext cx="3110959" cy="424808"/>
          </a:xfrm>
          <a:prstGeom prst="leftRightArrow">
            <a:avLst>
              <a:gd name="adj1" fmla="val 57946"/>
              <a:gd name="adj2" fmla="val 133009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/>
              <a:t>Institutional Planning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28769" y="3155555"/>
            <a:ext cx="13740" cy="9618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TextBox 21"/>
          <p:cNvSpPr txBox="1"/>
          <p:nvPr/>
        </p:nvSpPr>
        <p:spPr>
          <a:xfrm>
            <a:off x="4614906" y="3464043"/>
            <a:ext cx="89479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800" b="0" dirty="0"/>
              <a:t>Special </a:t>
            </a:r>
          </a:p>
          <a:p>
            <a:pPr algn="ctr"/>
            <a:r>
              <a:rPr lang="en-US" sz="1800" b="0" dirty="0"/>
              <a:t>Review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11820" y="4269206"/>
            <a:ext cx="13740" cy="9618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Rectangle 23"/>
          <p:cNvSpPr/>
          <p:nvPr/>
        </p:nvSpPr>
        <p:spPr>
          <a:xfrm>
            <a:off x="5774567" y="4262165"/>
            <a:ext cx="13740" cy="9618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Rectangle 24"/>
          <p:cNvSpPr/>
          <p:nvPr/>
        </p:nvSpPr>
        <p:spPr>
          <a:xfrm>
            <a:off x="3106518" y="4242883"/>
            <a:ext cx="13740" cy="9618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TextBox 25"/>
          <p:cNvSpPr txBox="1"/>
          <p:nvPr/>
        </p:nvSpPr>
        <p:spPr>
          <a:xfrm>
            <a:off x="3914769" y="4551562"/>
            <a:ext cx="1137019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050" b="0" dirty="0"/>
              <a:t>Letters of Notification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97837" y="4623149"/>
            <a:ext cx="1137019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050" b="0" dirty="0"/>
              <a:t>Requirements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83750" y="4612236"/>
            <a:ext cx="737702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050" b="0" dirty="0"/>
              <a:t>Self-Study</a:t>
            </a:r>
            <a:endParaRPr lang="en-US" sz="18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5228857" y="2510023"/>
            <a:ext cx="18695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Institutional-level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25415" y="3422582"/>
            <a:ext cx="18695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GMEC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95895" y="4464521"/>
            <a:ext cx="18695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Program-level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D08B6FF9-B5ED-44EB-BFFB-581E93DCA82D}"/>
              </a:ext>
            </a:extLst>
          </p:cNvPr>
          <p:cNvSpPr/>
          <p:nvPr/>
        </p:nvSpPr>
        <p:spPr>
          <a:xfrm flipH="1">
            <a:off x="2232462" y="3457583"/>
            <a:ext cx="1465103" cy="876092"/>
          </a:xfrm>
          <a:prstGeom prst="arc">
            <a:avLst>
              <a:gd name="adj1" fmla="val 14442175"/>
              <a:gd name="adj2" fmla="val 363421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35BD2B2-A202-4224-9D89-C6F24E97C75A}"/>
              </a:ext>
            </a:extLst>
          </p:cNvPr>
          <p:cNvSpPr/>
          <p:nvPr/>
        </p:nvSpPr>
        <p:spPr>
          <a:xfrm rot="1151440">
            <a:off x="3072997" y="3340886"/>
            <a:ext cx="359487" cy="30008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72FD27-5D8D-4632-8BAB-85AFF9E44C5E}"/>
              </a:ext>
            </a:extLst>
          </p:cNvPr>
          <p:cNvSpPr txBox="1"/>
          <p:nvPr/>
        </p:nvSpPr>
        <p:spPr>
          <a:xfrm>
            <a:off x="3159233" y="3660270"/>
            <a:ext cx="124906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Self-Study</a:t>
            </a:r>
          </a:p>
        </p:txBody>
      </p:sp>
      <p:sp>
        <p:nvSpPr>
          <p:cNvPr id="32" name="Google Shape;61;p1">
            <a:extLst>
              <a:ext uri="{FF2B5EF4-FFF2-40B4-BE49-F238E27FC236}">
                <a16:creationId xmlns:a16="http://schemas.microsoft.com/office/drawing/2014/main" id="{BEE370BB-11A0-994D-8B98-2BEC9A26333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17242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3218" y="1641448"/>
            <a:ext cx="9144000" cy="14825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213614" y="1960391"/>
            <a:ext cx="70328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Strategic Planning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36177" y="2712946"/>
            <a:ext cx="1561328" cy="20876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2063757" y="2712946"/>
            <a:ext cx="1561328" cy="2087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3791337" y="2712946"/>
            <a:ext cx="1561328" cy="2087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5518917" y="2712946"/>
            <a:ext cx="1561328" cy="20876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7246497" y="2712946"/>
            <a:ext cx="1561328" cy="2087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Freeform 23"/>
          <p:cNvSpPr>
            <a:spLocks noEditPoints="1"/>
          </p:cNvSpPr>
          <p:nvPr/>
        </p:nvSpPr>
        <p:spPr bwMode="auto">
          <a:xfrm>
            <a:off x="5647253" y="3971784"/>
            <a:ext cx="658416" cy="671513"/>
          </a:xfrm>
          <a:custGeom>
            <a:avLst/>
            <a:gdLst>
              <a:gd name="T0" fmla="*/ 1053 w 3321"/>
              <a:gd name="T1" fmla="*/ 367 h 3387"/>
              <a:gd name="T2" fmla="*/ 788 w 3321"/>
              <a:gd name="T3" fmla="*/ 483 h 3387"/>
              <a:gd name="T4" fmla="*/ 562 w 3321"/>
              <a:gd name="T5" fmla="*/ 682 h 3387"/>
              <a:gd name="T6" fmla="*/ 408 w 3321"/>
              <a:gd name="T7" fmla="*/ 936 h 3387"/>
              <a:gd name="T8" fmla="*/ 335 w 3321"/>
              <a:gd name="T9" fmla="*/ 1216 h 3387"/>
              <a:gd name="T10" fmla="*/ 346 w 3321"/>
              <a:gd name="T11" fmla="*/ 1505 h 3387"/>
              <a:gd name="T12" fmla="*/ 438 w 3321"/>
              <a:gd name="T13" fmla="*/ 1781 h 3387"/>
              <a:gd name="T14" fmla="*/ 613 w 3321"/>
              <a:gd name="T15" fmla="*/ 2025 h 3387"/>
              <a:gd name="T16" fmla="*/ 852 w 3321"/>
              <a:gd name="T17" fmla="*/ 2204 h 3387"/>
              <a:gd name="T18" fmla="*/ 1123 w 3321"/>
              <a:gd name="T19" fmla="*/ 2297 h 3387"/>
              <a:gd name="T20" fmla="*/ 1406 w 3321"/>
              <a:gd name="T21" fmla="*/ 2308 h 3387"/>
              <a:gd name="T22" fmla="*/ 1681 w 3321"/>
              <a:gd name="T23" fmla="*/ 2235 h 3387"/>
              <a:gd name="T24" fmla="*/ 1930 w 3321"/>
              <a:gd name="T25" fmla="*/ 2078 h 3387"/>
              <a:gd name="T26" fmla="*/ 2124 w 3321"/>
              <a:gd name="T27" fmla="*/ 1846 h 3387"/>
              <a:gd name="T28" fmla="*/ 2237 w 3321"/>
              <a:gd name="T29" fmla="*/ 1576 h 3387"/>
              <a:gd name="T30" fmla="*/ 2268 w 3321"/>
              <a:gd name="T31" fmla="*/ 1289 h 3387"/>
              <a:gd name="T32" fmla="*/ 2216 w 3321"/>
              <a:gd name="T33" fmla="*/ 1004 h 3387"/>
              <a:gd name="T34" fmla="*/ 2083 w 3321"/>
              <a:gd name="T35" fmla="*/ 741 h 3387"/>
              <a:gd name="T36" fmla="*/ 1871 w 3321"/>
              <a:gd name="T37" fmla="*/ 525 h 3387"/>
              <a:gd name="T38" fmla="*/ 1614 w 3321"/>
              <a:gd name="T39" fmla="*/ 388 h 3387"/>
              <a:gd name="T40" fmla="*/ 1335 w 3321"/>
              <a:gd name="T41" fmla="*/ 336 h 3387"/>
              <a:gd name="T42" fmla="*/ 1466 w 3321"/>
              <a:gd name="T43" fmla="*/ 11 h 3387"/>
              <a:gd name="T44" fmla="*/ 1789 w 3321"/>
              <a:gd name="T45" fmla="*/ 97 h 3387"/>
              <a:gd name="T46" fmla="*/ 2085 w 3321"/>
              <a:gd name="T47" fmla="*/ 269 h 3387"/>
              <a:gd name="T48" fmla="*/ 2332 w 3321"/>
              <a:gd name="T49" fmla="*/ 518 h 3387"/>
              <a:gd name="T50" fmla="*/ 2497 w 3321"/>
              <a:gd name="T51" fmla="*/ 812 h 3387"/>
              <a:gd name="T52" fmla="*/ 2584 w 3321"/>
              <a:gd name="T53" fmla="*/ 1131 h 3387"/>
              <a:gd name="T54" fmla="*/ 2590 w 3321"/>
              <a:gd name="T55" fmla="*/ 1460 h 3387"/>
              <a:gd name="T56" fmla="*/ 2518 w 3321"/>
              <a:gd name="T57" fmla="*/ 1782 h 3387"/>
              <a:gd name="T58" fmla="*/ 2365 w 3321"/>
              <a:gd name="T59" fmla="*/ 2081 h 3387"/>
              <a:gd name="T60" fmla="*/ 2479 w 3321"/>
              <a:gd name="T61" fmla="*/ 2134 h 3387"/>
              <a:gd name="T62" fmla="*/ 3289 w 3321"/>
              <a:gd name="T63" fmla="*/ 2975 h 3387"/>
              <a:gd name="T64" fmla="*/ 3321 w 3321"/>
              <a:gd name="T65" fmla="*/ 3127 h 3387"/>
              <a:gd name="T66" fmla="*/ 3268 w 3321"/>
              <a:gd name="T67" fmla="*/ 3274 h 3387"/>
              <a:gd name="T68" fmla="*/ 3141 w 3321"/>
              <a:gd name="T69" fmla="*/ 3371 h 3387"/>
              <a:gd name="T70" fmla="*/ 2990 w 3321"/>
              <a:gd name="T71" fmla="*/ 3382 h 3387"/>
              <a:gd name="T72" fmla="*/ 2852 w 3321"/>
              <a:gd name="T73" fmla="*/ 3306 h 3387"/>
              <a:gd name="T74" fmla="*/ 2060 w 3321"/>
              <a:gd name="T75" fmla="*/ 2473 h 3387"/>
              <a:gd name="T76" fmla="*/ 1898 w 3321"/>
              <a:gd name="T77" fmla="*/ 2501 h 3387"/>
              <a:gd name="T78" fmla="*/ 1591 w 3321"/>
              <a:gd name="T79" fmla="*/ 2615 h 3387"/>
              <a:gd name="T80" fmla="*/ 1271 w 3321"/>
              <a:gd name="T81" fmla="*/ 2650 h 3387"/>
              <a:gd name="T82" fmla="*/ 951 w 3321"/>
              <a:gd name="T83" fmla="*/ 2602 h 3387"/>
              <a:gd name="T84" fmla="*/ 649 w 3321"/>
              <a:gd name="T85" fmla="*/ 2473 h 3387"/>
              <a:gd name="T86" fmla="*/ 381 w 3321"/>
              <a:gd name="T87" fmla="*/ 2262 h 3387"/>
              <a:gd name="T88" fmla="*/ 169 w 3321"/>
              <a:gd name="T89" fmla="*/ 1980 h 3387"/>
              <a:gd name="T90" fmla="*/ 42 w 3321"/>
              <a:gd name="T91" fmla="*/ 1662 h 3387"/>
              <a:gd name="T92" fmla="*/ 0 w 3321"/>
              <a:gd name="T93" fmla="*/ 1325 h 3387"/>
              <a:gd name="T94" fmla="*/ 42 w 3321"/>
              <a:gd name="T95" fmla="*/ 989 h 3387"/>
              <a:gd name="T96" fmla="*/ 169 w 3321"/>
              <a:gd name="T97" fmla="*/ 670 h 3387"/>
              <a:gd name="T98" fmla="*/ 381 w 3321"/>
              <a:gd name="T99" fmla="*/ 387 h 3387"/>
              <a:gd name="T100" fmla="*/ 658 w 3321"/>
              <a:gd name="T101" fmla="*/ 172 h 3387"/>
              <a:gd name="T102" fmla="*/ 969 w 3321"/>
              <a:gd name="T103" fmla="*/ 43 h 3387"/>
              <a:gd name="T104" fmla="*/ 1299 w 3321"/>
              <a:gd name="T105" fmla="*/ 0 h 3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21" h="3387">
                <a:moveTo>
                  <a:pt x="1263" y="336"/>
                </a:moveTo>
                <a:lnTo>
                  <a:pt x="1193" y="342"/>
                </a:lnTo>
                <a:lnTo>
                  <a:pt x="1123" y="352"/>
                </a:lnTo>
                <a:lnTo>
                  <a:pt x="1053" y="367"/>
                </a:lnTo>
                <a:lnTo>
                  <a:pt x="984" y="388"/>
                </a:lnTo>
                <a:lnTo>
                  <a:pt x="917" y="415"/>
                </a:lnTo>
                <a:lnTo>
                  <a:pt x="852" y="447"/>
                </a:lnTo>
                <a:lnTo>
                  <a:pt x="788" y="483"/>
                </a:lnTo>
                <a:lnTo>
                  <a:pt x="728" y="525"/>
                </a:lnTo>
                <a:lnTo>
                  <a:pt x="669" y="572"/>
                </a:lnTo>
                <a:lnTo>
                  <a:pt x="613" y="624"/>
                </a:lnTo>
                <a:lnTo>
                  <a:pt x="562" y="682"/>
                </a:lnTo>
                <a:lnTo>
                  <a:pt x="516" y="741"/>
                </a:lnTo>
                <a:lnTo>
                  <a:pt x="475" y="803"/>
                </a:lnTo>
                <a:lnTo>
                  <a:pt x="438" y="868"/>
                </a:lnTo>
                <a:lnTo>
                  <a:pt x="408" y="936"/>
                </a:lnTo>
                <a:lnTo>
                  <a:pt x="382" y="1004"/>
                </a:lnTo>
                <a:lnTo>
                  <a:pt x="361" y="1074"/>
                </a:lnTo>
                <a:lnTo>
                  <a:pt x="346" y="1144"/>
                </a:lnTo>
                <a:lnTo>
                  <a:pt x="335" y="1216"/>
                </a:lnTo>
                <a:lnTo>
                  <a:pt x="331" y="1289"/>
                </a:lnTo>
                <a:lnTo>
                  <a:pt x="331" y="1360"/>
                </a:lnTo>
                <a:lnTo>
                  <a:pt x="335" y="1433"/>
                </a:lnTo>
                <a:lnTo>
                  <a:pt x="346" y="1505"/>
                </a:lnTo>
                <a:lnTo>
                  <a:pt x="361" y="1576"/>
                </a:lnTo>
                <a:lnTo>
                  <a:pt x="382" y="1646"/>
                </a:lnTo>
                <a:lnTo>
                  <a:pt x="408" y="1715"/>
                </a:lnTo>
                <a:lnTo>
                  <a:pt x="438" y="1781"/>
                </a:lnTo>
                <a:lnTo>
                  <a:pt x="475" y="1846"/>
                </a:lnTo>
                <a:lnTo>
                  <a:pt x="516" y="1909"/>
                </a:lnTo>
                <a:lnTo>
                  <a:pt x="562" y="1969"/>
                </a:lnTo>
                <a:lnTo>
                  <a:pt x="613" y="2025"/>
                </a:lnTo>
                <a:lnTo>
                  <a:pt x="669" y="2078"/>
                </a:lnTo>
                <a:lnTo>
                  <a:pt x="728" y="2124"/>
                </a:lnTo>
                <a:lnTo>
                  <a:pt x="788" y="2166"/>
                </a:lnTo>
                <a:lnTo>
                  <a:pt x="852" y="2204"/>
                </a:lnTo>
                <a:lnTo>
                  <a:pt x="917" y="2235"/>
                </a:lnTo>
                <a:lnTo>
                  <a:pt x="984" y="2261"/>
                </a:lnTo>
                <a:lnTo>
                  <a:pt x="1053" y="2282"/>
                </a:lnTo>
                <a:lnTo>
                  <a:pt x="1123" y="2297"/>
                </a:lnTo>
                <a:lnTo>
                  <a:pt x="1193" y="2308"/>
                </a:lnTo>
                <a:lnTo>
                  <a:pt x="1263" y="2314"/>
                </a:lnTo>
                <a:lnTo>
                  <a:pt x="1335" y="2314"/>
                </a:lnTo>
                <a:lnTo>
                  <a:pt x="1406" y="2308"/>
                </a:lnTo>
                <a:lnTo>
                  <a:pt x="1476" y="2297"/>
                </a:lnTo>
                <a:lnTo>
                  <a:pt x="1546" y="2282"/>
                </a:lnTo>
                <a:lnTo>
                  <a:pt x="1614" y="2261"/>
                </a:lnTo>
                <a:lnTo>
                  <a:pt x="1681" y="2235"/>
                </a:lnTo>
                <a:lnTo>
                  <a:pt x="1747" y="2204"/>
                </a:lnTo>
                <a:lnTo>
                  <a:pt x="1809" y="2166"/>
                </a:lnTo>
                <a:lnTo>
                  <a:pt x="1871" y="2124"/>
                </a:lnTo>
                <a:lnTo>
                  <a:pt x="1930" y="2078"/>
                </a:lnTo>
                <a:lnTo>
                  <a:pt x="1985" y="2025"/>
                </a:lnTo>
                <a:lnTo>
                  <a:pt x="2037" y="1969"/>
                </a:lnTo>
                <a:lnTo>
                  <a:pt x="2083" y="1909"/>
                </a:lnTo>
                <a:lnTo>
                  <a:pt x="2124" y="1846"/>
                </a:lnTo>
                <a:lnTo>
                  <a:pt x="2160" y="1781"/>
                </a:lnTo>
                <a:lnTo>
                  <a:pt x="2191" y="1715"/>
                </a:lnTo>
                <a:lnTo>
                  <a:pt x="2216" y="1646"/>
                </a:lnTo>
                <a:lnTo>
                  <a:pt x="2237" y="1576"/>
                </a:lnTo>
                <a:lnTo>
                  <a:pt x="2253" y="1505"/>
                </a:lnTo>
                <a:lnTo>
                  <a:pt x="2263" y="1433"/>
                </a:lnTo>
                <a:lnTo>
                  <a:pt x="2268" y="1360"/>
                </a:lnTo>
                <a:lnTo>
                  <a:pt x="2268" y="1289"/>
                </a:lnTo>
                <a:lnTo>
                  <a:pt x="2263" y="1216"/>
                </a:lnTo>
                <a:lnTo>
                  <a:pt x="2253" y="1144"/>
                </a:lnTo>
                <a:lnTo>
                  <a:pt x="2237" y="1074"/>
                </a:lnTo>
                <a:lnTo>
                  <a:pt x="2216" y="1004"/>
                </a:lnTo>
                <a:lnTo>
                  <a:pt x="2191" y="936"/>
                </a:lnTo>
                <a:lnTo>
                  <a:pt x="2160" y="868"/>
                </a:lnTo>
                <a:lnTo>
                  <a:pt x="2124" y="803"/>
                </a:lnTo>
                <a:lnTo>
                  <a:pt x="2083" y="741"/>
                </a:lnTo>
                <a:lnTo>
                  <a:pt x="2037" y="682"/>
                </a:lnTo>
                <a:lnTo>
                  <a:pt x="1985" y="624"/>
                </a:lnTo>
                <a:lnTo>
                  <a:pt x="1930" y="572"/>
                </a:lnTo>
                <a:lnTo>
                  <a:pt x="1871" y="525"/>
                </a:lnTo>
                <a:lnTo>
                  <a:pt x="1809" y="483"/>
                </a:lnTo>
                <a:lnTo>
                  <a:pt x="1747" y="447"/>
                </a:lnTo>
                <a:lnTo>
                  <a:pt x="1681" y="415"/>
                </a:lnTo>
                <a:lnTo>
                  <a:pt x="1614" y="388"/>
                </a:lnTo>
                <a:lnTo>
                  <a:pt x="1546" y="367"/>
                </a:lnTo>
                <a:lnTo>
                  <a:pt x="1476" y="352"/>
                </a:lnTo>
                <a:lnTo>
                  <a:pt x="1406" y="342"/>
                </a:lnTo>
                <a:lnTo>
                  <a:pt x="1335" y="336"/>
                </a:lnTo>
                <a:lnTo>
                  <a:pt x="1263" y="336"/>
                </a:lnTo>
                <a:close/>
                <a:moveTo>
                  <a:pt x="1299" y="0"/>
                </a:moveTo>
                <a:lnTo>
                  <a:pt x="1382" y="2"/>
                </a:lnTo>
                <a:lnTo>
                  <a:pt x="1466" y="11"/>
                </a:lnTo>
                <a:lnTo>
                  <a:pt x="1548" y="24"/>
                </a:lnTo>
                <a:lnTo>
                  <a:pt x="1629" y="43"/>
                </a:lnTo>
                <a:lnTo>
                  <a:pt x="1710" y="67"/>
                </a:lnTo>
                <a:lnTo>
                  <a:pt x="1789" y="97"/>
                </a:lnTo>
                <a:lnTo>
                  <a:pt x="1866" y="131"/>
                </a:lnTo>
                <a:lnTo>
                  <a:pt x="1941" y="172"/>
                </a:lnTo>
                <a:lnTo>
                  <a:pt x="2015" y="217"/>
                </a:lnTo>
                <a:lnTo>
                  <a:pt x="2085" y="269"/>
                </a:lnTo>
                <a:lnTo>
                  <a:pt x="2153" y="325"/>
                </a:lnTo>
                <a:lnTo>
                  <a:pt x="2218" y="387"/>
                </a:lnTo>
                <a:lnTo>
                  <a:pt x="2278" y="451"/>
                </a:lnTo>
                <a:lnTo>
                  <a:pt x="2332" y="518"/>
                </a:lnTo>
                <a:lnTo>
                  <a:pt x="2381" y="589"/>
                </a:lnTo>
                <a:lnTo>
                  <a:pt x="2425" y="661"/>
                </a:lnTo>
                <a:lnTo>
                  <a:pt x="2464" y="736"/>
                </a:lnTo>
                <a:lnTo>
                  <a:pt x="2497" y="812"/>
                </a:lnTo>
                <a:lnTo>
                  <a:pt x="2527" y="889"/>
                </a:lnTo>
                <a:lnTo>
                  <a:pt x="2550" y="969"/>
                </a:lnTo>
                <a:lnTo>
                  <a:pt x="2570" y="1049"/>
                </a:lnTo>
                <a:lnTo>
                  <a:pt x="2584" y="1131"/>
                </a:lnTo>
                <a:lnTo>
                  <a:pt x="2593" y="1213"/>
                </a:lnTo>
                <a:lnTo>
                  <a:pt x="2597" y="1295"/>
                </a:lnTo>
                <a:lnTo>
                  <a:pt x="2597" y="1378"/>
                </a:lnTo>
                <a:lnTo>
                  <a:pt x="2590" y="1460"/>
                </a:lnTo>
                <a:lnTo>
                  <a:pt x="2580" y="1541"/>
                </a:lnTo>
                <a:lnTo>
                  <a:pt x="2564" y="1623"/>
                </a:lnTo>
                <a:lnTo>
                  <a:pt x="2544" y="1703"/>
                </a:lnTo>
                <a:lnTo>
                  <a:pt x="2518" y="1782"/>
                </a:lnTo>
                <a:lnTo>
                  <a:pt x="2488" y="1859"/>
                </a:lnTo>
                <a:lnTo>
                  <a:pt x="2452" y="1935"/>
                </a:lnTo>
                <a:lnTo>
                  <a:pt x="2411" y="2009"/>
                </a:lnTo>
                <a:lnTo>
                  <a:pt x="2365" y="2081"/>
                </a:lnTo>
                <a:lnTo>
                  <a:pt x="2396" y="2090"/>
                </a:lnTo>
                <a:lnTo>
                  <a:pt x="2424" y="2101"/>
                </a:lnTo>
                <a:lnTo>
                  <a:pt x="2452" y="2116"/>
                </a:lnTo>
                <a:lnTo>
                  <a:pt x="2479" y="2134"/>
                </a:lnTo>
                <a:lnTo>
                  <a:pt x="2503" y="2157"/>
                </a:lnTo>
                <a:lnTo>
                  <a:pt x="3240" y="2910"/>
                </a:lnTo>
                <a:lnTo>
                  <a:pt x="3268" y="2941"/>
                </a:lnTo>
                <a:lnTo>
                  <a:pt x="3289" y="2975"/>
                </a:lnTo>
                <a:lnTo>
                  <a:pt x="3304" y="3011"/>
                </a:lnTo>
                <a:lnTo>
                  <a:pt x="3315" y="3049"/>
                </a:lnTo>
                <a:lnTo>
                  <a:pt x="3321" y="3089"/>
                </a:lnTo>
                <a:lnTo>
                  <a:pt x="3321" y="3127"/>
                </a:lnTo>
                <a:lnTo>
                  <a:pt x="3315" y="3166"/>
                </a:lnTo>
                <a:lnTo>
                  <a:pt x="3304" y="3204"/>
                </a:lnTo>
                <a:lnTo>
                  <a:pt x="3289" y="3240"/>
                </a:lnTo>
                <a:lnTo>
                  <a:pt x="3268" y="3274"/>
                </a:lnTo>
                <a:lnTo>
                  <a:pt x="3240" y="3306"/>
                </a:lnTo>
                <a:lnTo>
                  <a:pt x="3210" y="3333"/>
                </a:lnTo>
                <a:lnTo>
                  <a:pt x="3177" y="3355"/>
                </a:lnTo>
                <a:lnTo>
                  <a:pt x="3141" y="3371"/>
                </a:lnTo>
                <a:lnTo>
                  <a:pt x="3104" y="3382"/>
                </a:lnTo>
                <a:lnTo>
                  <a:pt x="3066" y="3387"/>
                </a:lnTo>
                <a:lnTo>
                  <a:pt x="3027" y="3387"/>
                </a:lnTo>
                <a:lnTo>
                  <a:pt x="2990" y="3382"/>
                </a:lnTo>
                <a:lnTo>
                  <a:pt x="2953" y="3371"/>
                </a:lnTo>
                <a:lnTo>
                  <a:pt x="2917" y="3355"/>
                </a:lnTo>
                <a:lnTo>
                  <a:pt x="2884" y="3333"/>
                </a:lnTo>
                <a:lnTo>
                  <a:pt x="2852" y="3306"/>
                </a:lnTo>
                <a:lnTo>
                  <a:pt x="2114" y="2552"/>
                </a:lnTo>
                <a:lnTo>
                  <a:pt x="2093" y="2528"/>
                </a:lnTo>
                <a:lnTo>
                  <a:pt x="2074" y="2501"/>
                </a:lnTo>
                <a:lnTo>
                  <a:pt x="2060" y="2473"/>
                </a:lnTo>
                <a:lnTo>
                  <a:pt x="2049" y="2443"/>
                </a:lnTo>
                <a:lnTo>
                  <a:pt x="2040" y="2412"/>
                </a:lnTo>
                <a:lnTo>
                  <a:pt x="1971" y="2459"/>
                </a:lnTo>
                <a:lnTo>
                  <a:pt x="1898" y="2501"/>
                </a:lnTo>
                <a:lnTo>
                  <a:pt x="1824" y="2537"/>
                </a:lnTo>
                <a:lnTo>
                  <a:pt x="1748" y="2568"/>
                </a:lnTo>
                <a:lnTo>
                  <a:pt x="1670" y="2594"/>
                </a:lnTo>
                <a:lnTo>
                  <a:pt x="1591" y="2615"/>
                </a:lnTo>
                <a:lnTo>
                  <a:pt x="1512" y="2631"/>
                </a:lnTo>
                <a:lnTo>
                  <a:pt x="1432" y="2642"/>
                </a:lnTo>
                <a:lnTo>
                  <a:pt x="1351" y="2648"/>
                </a:lnTo>
                <a:lnTo>
                  <a:pt x="1271" y="2650"/>
                </a:lnTo>
                <a:lnTo>
                  <a:pt x="1190" y="2645"/>
                </a:lnTo>
                <a:lnTo>
                  <a:pt x="1110" y="2635"/>
                </a:lnTo>
                <a:lnTo>
                  <a:pt x="1030" y="2621"/>
                </a:lnTo>
                <a:lnTo>
                  <a:pt x="951" y="2602"/>
                </a:lnTo>
                <a:lnTo>
                  <a:pt x="873" y="2577"/>
                </a:lnTo>
                <a:lnTo>
                  <a:pt x="796" y="2547"/>
                </a:lnTo>
                <a:lnTo>
                  <a:pt x="721" y="2513"/>
                </a:lnTo>
                <a:lnTo>
                  <a:pt x="649" y="2473"/>
                </a:lnTo>
                <a:lnTo>
                  <a:pt x="578" y="2428"/>
                </a:lnTo>
                <a:lnTo>
                  <a:pt x="509" y="2378"/>
                </a:lnTo>
                <a:lnTo>
                  <a:pt x="443" y="2323"/>
                </a:lnTo>
                <a:lnTo>
                  <a:pt x="381" y="2262"/>
                </a:lnTo>
                <a:lnTo>
                  <a:pt x="319" y="2196"/>
                </a:lnTo>
                <a:lnTo>
                  <a:pt x="264" y="2126"/>
                </a:lnTo>
                <a:lnTo>
                  <a:pt x="214" y="2055"/>
                </a:lnTo>
                <a:lnTo>
                  <a:pt x="169" y="1980"/>
                </a:lnTo>
                <a:lnTo>
                  <a:pt x="130" y="1902"/>
                </a:lnTo>
                <a:lnTo>
                  <a:pt x="95" y="1824"/>
                </a:lnTo>
                <a:lnTo>
                  <a:pt x="66" y="1743"/>
                </a:lnTo>
                <a:lnTo>
                  <a:pt x="42" y="1662"/>
                </a:lnTo>
                <a:lnTo>
                  <a:pt x="24" y="1578"/>
                </a:lnTo>
                <a:lnTo>
                  <a:pt x="11" y="1494"/>
                </a:lnTo>
                <a:lnTo>
                  <a:pt x="3" y="1410"/>
                </a:lnTo>
                <a:lnTo>
                  <a:pt x="0" y="1325"/>
                </a:lnTo>
                <a:lnTo>
                  <a:pt x="3" y="1240"/>
                </a:lnTo>
                <a:lnTo>
                  <a:pt x="11" y="1155"/>
                </a:lnTo>
                <a:lnTo>
                  <a:pt x="24" y="1071"/>
                </a:lnTo>
                <a:lnTo>
                  <a:pt x="42" y="989"/>
                </a:lnTo>
                <a:lnTo>
                  <a:pt x="66" y="906"/>
                </a:lnTo>
                <a:lnTo>
                  <a:pt x="95" y="825"/>
                </a:lnTo>
                <a:lnTo>
                  <a:pt x="130" y="747"/>
                </a:lnTo>
                <a:lnTo>
                  <a:pt x="169" y="670"/>
                </a:lnTo>
                <a:lnTo>
                  <a:pt x="214" y="595"/>
                </a:lnTo>
                <a:lnTo>
                  <a:pt x="264" y="523"/>
                </a:lnTo>
                <a:lnTo>
                  <a:pt x="319" y="453"/>
                </a:lnTo>
                <a:lnTo>
                  <a:pt x="381" y="387"/>
                </a:lnTo>
                <a:lnTo>
                  <a:pt x="446" y="325"/>
                </a:lnTo>
                <a:lnTo>
                  <a:pt x="513" y="269"/>
                </a:lnTo>
                <a:lnTo>
                  <a:pt x="584" y="217"/>
                </a:lnTo>
                <a:lnTo>
                  <a:pt x="658" y="172"/>
                </a:lnTo>
                <a:lnTo>
                  <a:pt x="732" y="131"/>
                </a:lnTo>
                <a:lnTo>
                  <a:pt x="810" y="97"/>
                </a:lnTo>
                <a:lnTo>
                  <a:pt x="889" y="67"/>
                </a:lnTo>
                <a:lnTo>
                  <a:pt x="969" y="43"/>
                </a:lnTo>
                <a:lnTo>
                  <a:pt x="1051" y="24"/>
                </a:lnTo>
                <a:lnTo>
                  <a:pt x="1133" y="11"/>
                </a:lnTo>
                <a:lnTo>
                  <a:pt x="1216" y="2"/>
                </a:lnTo>
                <a:lnTo>
                  <a:pt x="12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62" name="Group 31"/>
          <p:cNvGrpSpPr>
            <a:grpSpLocks noChangeAspect="1"/>
          </p:cNvGrpSpPr>
          <p:nvPr/>
        </p:nvGrpSpPr>
        <p:grpSpPr bwMode="auto">
          <a:xfrm>
            <a:off x="2236114" y="3942018"/>
            <a:ext cx="709613" cy="701279"/>
            <a:chOff x="-545" y="1497"/>
            <a:chExt cx="596" cy="589"/>
          </a:xfrm>
          <a:solidFill>
            <a:schemeClr val="bg1"/>
          </a:solidFill>
        </p:grpSpPr>
        <p:sp>
          <p:nvSpPr>
            <p:cNvPr id="65" name="Freeform 33"/>
            <p:cNvSpPr>
              <a:spLocks noEditPoints="1"/>
            </p:cNvSpPr>
            <p:nvPr/>
          </p:nvSpPr>
          <p:spPr bwMode="auto">
            <a:xfrm>
              <a:off x="-545" y="1497"/>
              <a:ext cx="353" cy="353"/>
            </a:xfrm>
            <a:custGeom>
              <a:avLst/>
              <a:gdLst>
                <a:gd name="T0" fmla="*/ 928 w 2119"/>
                <a:gd name="T1" fmla="*/ 698 h 2118"/>
                <a:gd name="T2" fmla="*/ 781 w 2119"/>
                <a:gd name="T3" fmla="*/ 800 h 2118"/>
                <a:gd name="T4" fmla="*/ 697 w 2119"/>
                <a:gd name="T5" fmla="*/ 958 h 2118"/>
                <a:gd name="T6" fmla="*/ 697 w 2119"/>
                <a:gd name="T7" fmla="*/ 1143 h 2118"/>
                <a:gd name="T8" fmla="*/ 781 w 2119"/>
                <a:gd name="T9" fmla="*/ 1301 h 2118"/>
                <a:gd name="T10" fmla="*/ 928 w 2119"/>
                <a:gd name="T11" fmla="*/ 1403 h 2118"/>
                <a:gd name="T12" fmla="*/ 1112 w 2119"/>
                <a:gd name="T13" fmla="*/ 1426 h 2118"/>
                <a:gd name="T14" fmla="*/ 1280 w 2119"/>
                <a:gd name="T15" fmla="*/ 1361 h 2118"/>
                <a:gd name="T16" fmla="*/ 1398 w 2119"/>
                <a:gd name="T17" fmla="*/ 1229 h 2118"/>
                <a:gd name="T18" fmla="*/ 1442 w 2119"/>
                <a:gd name="T19" fmla="*/ 1051 h 2118"/>
                <a:gd name="T20" fmla="*/ 1398 w 2119"/>
                <a:gd name="T21" fmla="*/ 873 h 2118"/>
                <a:gd name="T22" fmla="*/ 1280 w 2119"/>
                <a:gd name="T23" fmla="*/ 740 h 2118"/>
                <a:gd name="T24" fmla="*/ 1112 w 2119"/>
                <a:gd name="T25" fmla="*/ 675 h 2118"/>
                <a:gd name="T26" fmla="*/ 1202 w 2119"/>
                <a:gd name="T27" fmla="*/ 4 h 2118"/>
                <a:gd name="T28" fmla="*/ 1269 w 2119"/>
                <a:gd name="T29" fmla="*/ 63 h 2118"/>
                <a:gd name="T30" fmla="*/ 1398 w 2119"/>
                <a:gd name="T31" fmla="*/ 255 h 2118"/>
                <a:gd name="T32" fmla="*/ 1620 w 2119"/>
                <a:gd name="T33" fmla="*/ 214 h 2118"/>
                <a:gd name="T34" fmla="*/ 1697 w 2119"/>
                <a:gd name="T35" fmla="*/ 210 h 2118"/>
                <a:gd name="T36" fmla="*/ 1907 w 2119"/>
                <a:gd name="T37" fmla="*/ 413 h 2118"/>
                <a:gd name="T38" fmla="*/ 1913 w 2119"/>
                <a:gd name="T39" fmla="*/ 502 h 2118"/>
                <a:gd name="T40" fmla="*/ 1877 w 2119"/>
                <a:gd name="T41" fmla="*/ 759 h 2118"/>
                <a:gd name="T42" fmla="*/ 2077 w 2119"/>
                <a:gd name="T43" fmla="*/ 860 h 2118"/>
                <a:gd name="T44" fmla="*/ 2119 w 2119"/>
                <a:gd name="T45" fmla="*/ 940 h 2118"/>
                <a:gd name="T46" fmla="*/ 2095 w 2119"/>
                <a:gd name="T47" fmla="*/ 1233 h 2118"/>
                <a:gd name="T48" fmla="*/ 1896 w 2119"/>
                <a:gd name="T49" fmla="*/ 1281 h 2118"/>
                <a:gd name="T50" fmla="*/ 1901 w 2119"/>
                <a:gd name="T51" fmla="*/ 1595 h 2118"/>
                <a:gd name="T52" fmla="*/ 1920 w 2119"/>
                <a:gd name="T53" fmla="*/ 1671 h 2118"/>
                <a:gd name="T54" fmla="*/ 1731 w 2119"/>
                <a:gd name="T55" fmla="*/ 1885 h 2118"/>
                <a:gd name="T56" fmla="*/ 1645 w 2119"/>
                <a:gd name="T57" fmla="*/ 1912 h 2118"/>
                <a:gd name="T58" fmla="*/ 1422 w 2119"/>
                <a:gd name="T59" fmla="*/ 1837 h 2118"/>
                <a:gd name="T60" fmla="*/ 1260 w 2119"/>
                <a:gd name="T61" fmla="*/ 2055 h 2118"/>
                <a:gd name="T62" fmla="*/ 1193 w 2119"/>
                <a:gd name="T63" fmla="*/ 2115 h 2118"/>
                <a:gd name="T64" fmla="*/ 895 w 2119"/>
                <a:gd name="T65" fmla="*/ 2106 h 2118"/>
                <a:gd name="T66" fmla="*/ 844 w 2119"/>
                <a:gd name="T67" fmla="*/ 2033 h 2118"/>
                <a:gd name="T68" fmla="*/ 634 w 2119"/>
                <a:gd name="T69" fmla="*/ 1800 h 2118"/>
                <a:gd name="T70" fmla="*/ 461 w 2119"/>
                <a:gd name="T71" fmla="*/ 1914 h 2118"/>
                <a:gd name="T72" fmla="*/ 388 w 2119"/>
                <a:gd name="T73" fmla="*/ 1885 h 2118"/>
                <a:gd name="T74" fmla="*/ 198 w 2119"/>
                <a:gd name="T75" fmla="*/ 1661 h 2118"/>
                <a:gd name="T76" fmla="*/ 312 w 2119"/>
                <a:gd name="T77" fmla="*/ 1476 h 2118"/>
                <a:gd name="T78" fmla="*/ 86 w 2119"/>
                <a:gd name="T79" fmla="*/ 1274 h 2118"/>
                <a:gd name="T80" fmla="*/ 11 w 2119"/>
                <a:gd name="T81" fmla="*/ 1223 h 2118"/>
                <a:gd name="T82" fmla="*/ 3 w 2119"/>
                <a:gd name="T83" fmla="*/ 925 h 2118"/>
                <a:gd name="T84" fmla="*/ 63 w 2119"/>
                <a:gd name="T85" fmla="*/ 858 h 2118"/>
                <a:gd name="T86" fmla="*/ 274 w 2119"/>
                <a:gd name="T87" fmla="*/ 700 h 2118"/>
                <a:gd name="T88" fmla="*/ 200 w 2119"/>
                <a:gd name="T89" fmla="*/ 487 h 2118"/>
                <a:gd name="T90" fmla="*/ 212 w 2119"/>
                <a:gd name="T91" fmla="*/ 411 h 2118"/>
                <a:gd name="T92" fmla="*/ 428 w 2119"/>
                <a:gd name="T93" fmla="*/ 208 h 2118"/>
                <a:gd name="T94" fmla="*/ 517 w 2119"/>
                <a:gd name="T95" fmla="*/ 226 h 2118"/>
                <a:gd name="T96" fmla="*/ 781 w 2119"/>
                <a:gd name="T97" fmla="*/ 234 h 2118"/>
                <a:gd name="T98" fmla="*/ 870 w 2119"/>
                <a:gd name="T99" fmla="*/ 43 h 2118"/>
                <a:gd name="T100" fmla="*/ 949 w 2119"/>
                <a:gd name="T101" fmla="*/ 0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19" h="2118">
                  <a:moveTo>
                    <a:pt x="1064" y="672"/>
                  </a:moveTo>
                  <a:lnTo>
                    <a:pt x="1016" y="675"/>
                  </a:lnTo>
                  <a:lnTo>
                    <a:pt x="971" y="684"/>
                  </a:lnTo>
                  <a:lnTo>
                    <a:pt x="928" y="698"/>
                  </a:lnTo>
                  <a:lnTo>
                    <a:pt x="886" y="716"/>
                  </a:lnTo>
                  <a:lnTo>
                    <a:pt x="848" y="740"/>
                  </a:lnTo>
                  <a:lnTo>
                    <a:pt x="813" y="768"/>
                  </a:lnTo>
                  <a:lnTo>
                    <a:pt x="781" y="800"/>
                  </a:lnTo>
                  <a:lnTo>
                    <a:pt x="753" y="834"/>
                  </a:lnTo>
                  <a:lnTo>
                    <a:pt x="730" y="873"/>
                  </a:lnTo>
                  <a:lnTo>
                    <a:pt x="711" y="915"/>
                  </a:lnTo>
                  <a:lnTo>
                    <a:pt x="697" y="958"/>
                  </a:lnTo>
                  <a:lnTo>
                    <a:pt x="688" y="1003"/>
                  </a:lnTo>
                  <a:lnTo>
                    <a:pt x="686" y="1051"/>
                  </a:lnTo>
                  <a:lnTo>
                    <a:pt x="688" y="1098"/>
                  </a:lnTo>
                  <a:lnTo>
                    <a:pt x="697" y="1143"/>
                  </a:lnTo>
                  <a:lnTo>
                    <a:pt x="711" y="1188"/>
                  </a:lnTo>
                  <a:lnTo>
                    <a:pt x="730" y="1229"/>
                  </a:lnTo>
                  <a:lnTo>
                    <a:pt x="753" y="1267"/>
                  </a:lnTo>
                  <a:lnTo>
                    <a:pt x="781" y="1301"/>
                  </a:lnTo>
                  <a:lnTo>
                    <a:pt x="813" y="1334"/>
                  </a:lnTo>
                  <a:lnTo>
                    <a:pt x="848" y="1361"/>
                  </a:lnTo>
                  <a:lnTo>
                    <a:pt x="886" y="1385"/>
                  </a:lnTo>
                  <a:lnTo>
                    <a:pt x="928" y="1403"/>
                  </a:lnTo>
                  <a:lnTo>
                    <a:pt x="971" y="1417"/>
                  </a:lnTo>
                  <a:lnTo>
                    <a:pt x="1016" y="1426"/>
                  </a:lnTo>
                  <a:lnTo>
                    <a:pt x="1064" y="1429"/>
                  </a:lnTo>
                  <a:lnTo>
                    <a:pt x="1112" y="1426"/>
                  </a:lnTo>
                  <a:lnTo>
                    <a:pt x="1157" y="1417"/>
                  </a:lnTo>
                  <a:lnTo>
                    <a:pt x="1201" y="1403"/>
                  </a:lnTo>
                  <a:lnTo>
                    <a:pt x="1242" y="1385"/>
                  </a:lnTo>
                  <a:lnTo>
                    <a:pt x="1280" y="1361"/>
                  </a:lnTo>
                  <a:lnTo>
                    <a:pt x="1316" y="1334"/>
                  </a:lnTo>
                  <a:lnTo>
                    <a:pt x="1347" y="1301"/>
                  </a:lnTo>
                  <a:lnTo>
                    <a:pt x="1375" y="1267"/>
                  </a:lnTo>
                  <a:lnTo>
                    <a:pt x="1398" y="1229"/>
                  </a:lnTo>
                  <a:lnTo>
                    <a:pt x="1417" y="1188"/>
                  </a:lnTo>
                  <a:lnTo>
                    <a:pt x="1431" y="1143"/>
                  </a:lnTo>
                  <a:lnTo>
                    <a:pt x="1440" y="1098"/>
                  </a:lnTo>
                  <a:lnTo>
                    <a:pt x="1442" y="1051"/>
                  </a:lnTo>
                  <a:lnTo>
                    <a:pt x="1440" y="1003"/>
                  </a:lnTo>
                  <a:lnTo>
                    <a:pt x="1431" y="958"/>
                  </a:lnTo>
                  <a:lnTo>
                    <a:pt x="1417" y="915"/>
                  </a:lnTo>
                  <a:lnTo>
                    <a:pt x="1398" y="873"/>
                  </a:lnTo>
                  <a:lnTo>
                    <a:pt x="1375" y="834"/>
                  </a:lnTo>
                  <a:lnTo>
                    <a:pt x="1347" y="800"/>
                  </a:lnTo>
                  <a:lnTo>
                    <a:pt x="1316" y="768"/>
                  </a:lnTo>
                  <a:lnTo>
                    <a:pt x="1280" y="740"/>
                  </a:lnTo>
                  <a:lnTo>
                    <a:pt x="1242" y="716"/>
                  </a:lnTo>
                  <a:lnTo>
                    <a:pt x="1201" y="698"/>
                  </a:lnTo>
                  <a:lnTo>
                    <a:pt x="1157" y="684"/>
                  </a:lnTo>
                  <a:lnTo>
                    <a:pt x="1112" y="675"/>
                  </a:lnTo>
                  <a:lnTo>
                    <a:pt x="1064" y="672"/>
                  </a:lnTo>
                  <a:close/>
                  <a:moveTo>
                    <a:pt x="949" y="0"/>
                  </a:moveTo>
                  <a:lnTo>
                    <a:pt x="1178" y="0"/>
                  </a:lnTo>
                  <a:lnTo>
                    <a:pt x="1202" y="4"/>
                  </a:lnTo>
                  <a:lnTo>
                    <a:pt x="1223" y="11"/>
                  </a:lnTo>
                  <a:lnTo>
                    <a:pt x="1243" y="25"/>
                  </a:lnTo>
                  <a:lnTo>
                    <a:pt x="1258" y="43"/>
                  </a:lnTo>
                  <a:lnTo>
                    <a:pt x="1269" y="63"/>
                  </a:lnTo>
                  <a:lnTo>
                    <a:pt x="1274" y="86"/>
                  </a:lnTo>
                  <a:lnTo>
                    <a:pt x="1290" y="218"/>
                  </a:lnTo>
                  <a:lnTo>
                    <a:pt x="1345" y="234"/>
                  </a:lnTo>
                  <a:lnTo>
                    <a:pt x="1398" y="255"/>
                  </a:lnTo>
                  <a:lnTo>
                    <a:pt x="1450" y="279"/>
                  </a:lnTo>
                  <a:lnTo>
                    <a:pt x="1501" y="306"/>
                  </a:lnTo>
                  <a:lnTo>
                    <a:pt x="1603" y="226"/>
                  </a:lnTo>
                  <a:lnTo>
                    <a:pt x="1620" y="214"/>
                  </a:lnTo>
                  <a:lnTo>
                    <a:pt x="1638" y="207"/>
                  </a:lnTo>
                  <a:lnTo>
                    <a:pt x="1658" y="204"/>
                  </a:lnTo>
                  <a:lnTo>
                    <a:pt x="1677" y="205"/>
                  </a:lnTo>
                  <a:lnTo>
                    <a:pt x="1697" y="210"/>
                  </a:lnTo>
                  <a:lnTo>
                    <a:pt x="1715" y="219"/>
                  </a:lnTo>
                  <a:lnTo>
                    <a:pt x="1731" y="232"/>
                  </a:lnTo>
                  <a:lnTo>
                    <a:pt x="1892" y="394"/>
                  </a:lnTo>
                  <a:lnTo>
                    <a:pt x="1907" y="413"/>
                  </a:lnTo>
                  <a:lnTo>
                    <a:pt x="1917" y="435"/>
                  </a:lnTo>
                  <a:lnTo>
                    <a:pt x="1920" y="457"/>
                  </a:lnTo>
                  <a:lnTo>
                    <a:pt x="1919" y="480"/>
                  </a:lnTo>
                  <a:lnTo>
                    <a:pt x="1913" y="502"/>
                  </a:lnTo>
                  <a:lnTo>
                    <a:pt x="1900" y="522"/>
                  </a:lnTo>
                  <a:lnTo>
                    <a:pt x="1817" y="628"/>
                  </a:lnTo>
                  <a:lnTo>
                    <a:pt x="1850" y="691"/>
                  </a:lnTo>
                  <a:lnTo>
                    <a:pt x="1877" y="759"/>
                  </a:lnTo>
                  <a:lnTo>
                    <a:pt x="1899" y="828"/>
                  </a:lnTo>
                  <a:lnTo>
                    <a:pt x="2033" y="843"/>
                  </a:lnTo>
                  <a:lnTo>
                    <a:pt x="2057" y="849"/>
                  </a:lnTo>
                  <a:lnTo>
                    <a:pt x="2077" y="860"/>
                  </a:lnTo>
                  <a:lnTo>
                    <a:pt x="2095" y="876"/>
                  </a:lnTo>
                  <a:lnTo>
                    <a:pt x="2108" y="894"/>
                  </a:lnTo>
                  <a:lnTo>
                    <a:pt x="2116" y="916"/>
                  </a:lnTo>
                  <a:lnTo>
                    <a:pt x="2119" y="940"/>
                  </a:lnTo>
                  <a:lnTo>
                    <a:pt x="2119" y="1168"/>
                  </a:lnTo>
                  <a:lnTo>
                    <a:pt x="2116" y="1192"/>
                  </a:lnTo>
                  <a:lnTo>
                    <a:pt x="2108" y="1214"/>
                  </a:lnTo>
                  <a:lnTo>
                    <a:pt x="2095" y="1233"/>
                  </a:lnTo>
                  <a:lnTo>
                    <a:pt x="2077" y="1248"/>
                  </a:lnTo>
                  <a:lnTo>
                    <a:pt x="2057" y="1259"/>
                  </a:lnTo>
                  <a:lnTo>
                    <a:pt x="2033" y="1265"/>
                  </a:lnTo>
                  <a:lnTo>
                    <a:pt x="1896" y="1281"/>
                  </a:lnTo>
                  <a:lnTo>
                    <a:pt x="1874" y="1350"/>
                  </a:lnTo>
                  <a:lnTo>
                    <a:pt x="1845" y="1417"/>
                  </a:lnTo>
                  <a:lnTo>
                    <a:pt x="1812" y="1482"/>
                  </a:lnTo>
                  <a:lnTo>
                    <a:pt x="1901" y="1595"/>
                  </a:lnTo>
                  <a:lnTo>
                    <a:pt x="1912" y="1612"/>
                  </a:lnTo>
                  <a:lnTo>
                    <a:pt x="1918" y="1632"/>
                  </a:lnTo>
                  <a:lnTo>
                    <a:pt x="1921" y="1651"/>
                  </a:lnTo>
                  <a:lnTo>
                    <a:pt x="1920" y="1671"/>
                  </a:lnTo>
                  <a:lnTo>
                    <a:pt x="1915" y="1690"/>
                  </a:lnTo>
                  <a:lnTo>
                    <a:pt x="1906" y="1708"/>
                  </a:lnTo>
                  <a:lnTo>
                    <a:pt x="1893" y="1724"/>
                  </a:lnTo>
                  <a:lnTo>
                    <a:pt x="1731" y="1885"/>
                  </a:lnTo>
                  <a:lnTo>
                    <a:pt x="1712" y="1901"/>
                  </a:lnTo>
                  <a:lnTo>
                    <a:pt x="1690" y="1910"/>
                  </a:lnTo>
                  <a:lnTo>
                    <a:pt x="1668" y="1914"/>
                  </a:lnTo>
                  <a:lnTo>
                    <a:pt x="1645" y="1912"/>
                  </a:lnTo>
                  <a:lnTo>
                    <a:pt x="1623" y="1906"/>
                  </a:lnTo>
                  <a:lnTo>
                    <a:pt x="1603" y="1893"/>
                  </a:lnTo>
                  <a:lnTo>
                    <a:pt x="1488" y="1803"/>
                  </a:lnTo>
                  <a:lnTo>
                    <a:pt x="1422" y="1837"/>
                  </a:lnTo>
                  <a:lnTo>
                    <a:pt x="1353" y="1865"/>
                  </a:lnTo>
                  <a:lnTo>
                    <a:pt x="1282" y="1886"/>
                  </a:lnTo>
                  <a:lnTo>
                    <a:pt x="1266" y="2033"/>
                  </a:lnTo>
                  <a:lnTo>
                    <a:pt x="1260" y="2055"/>
                  </a:lnTo>
                  <a:lnTo>
                    <a:pt x="1249" y="2076"/>
                  </a:lnTo>
                  <a:lnTo>
                    <a:pt x="1233" y="2093"/>
                  </a:lnTo>
                  <a:lnTo>
                    <a:pt x="1215" y="2106"/>
                  </a:lnTo>
                  <a:lnTo>
                    <a:pt x="1193" y="2115"/>
                  </a:lnTo>
                  <a:lnTo>
                    <a:pt x="1169" y="2118"/>
                  </a:lnTo>
                  <a:lnTo>
                    <a:pt x="941" y="2118"/>
                  </a:lnTo>
                  <a:lnTo>
                    <a:pt x="917" y="2115"/>
                  </a:lnTo>
                  <a:lnTo>
                    <a:pt x="895" y="2106"/>
                  </a:lnTo>
                  <a:lnTo>
                    <a:pt x="876" y="2093"/>
                  </a:lnTo>
                  <a:lnTo>
                    <a:pt x="860" y="2076"/>
                  </a:lnTo>
                  <a:lnTo>
                    <a:pt x="850" y="2055"/>
                  </a:lnTo>
                  <a:lnTo>
                    <a:pt x="844" y="2033"/>
                  </a:lnTo>
                  <a:lnTo>
                    <a:pt x="827" y="1881"/>
                  </a:lnTo>
                  <a:lnTo>
                    <a:pt x="761" y="1859"/>
                  </a:lnTo>
                  <a:lnTo>
                    <a:pt x="696" y="1832"/>
                  </a:lnTo>
                  <a:lnTo>
                    <a:pt x="634" y="1800"/>
                  </a:lnTo>
                  <a:lnTo>
                    <a:pt x="517" y="1893"/>
                  </a:lnTo>
                  <a:lnTo>
                    <a:pt x="500" y="1904"/>
                  </a:lnTo>
                  <a:lnTo>
                    <a:pt x="480" y="1910"/>
                  </a:lnTo>
                  <a:lnTo>
                    <a:pt x="461" y="1914"/>
                  </a:lnTo>
                  <a:lnTo>
                    <a:pt x="441" y="1912"/>
                  </a:lnTo>
                  <a:lnTo>
                    <a:pt x="422" y="1907"/>
                  </a:lnTo>
                  <a:lnTo>
                    <a:pt x="404" y="1898"/>
                  </a:lnTo>
                  <a:lnTo>
                    <a:pt x="388" y="1885"/>
                  </a:lnTo>
                  <a:lnTo>
                    <a:pt x="225" y="1724"/>
                  </a:lnTo>
                  <a:lnTo>
                    <a:pt x="211" y="1704"/>
                  </a:lnTo>
                  <a:lnTo>
                    <a:pt x="202" y="1684"/>
                  </a:lnTo>
                  <a:lnTo>
                    <a:pt x="198" y="1661"/>
                  </a:lnTo>
                  <a:lnTo>
                    <a:pt x="199" y="1637"/>
                  </a:lnTo>
                  <a:lnTo>
                    <a:pt x="206" y="1616"/>
                  </a:lnTo>
                  <a:lnTo>
                    <a:pt x="219" y="1595"/>
                  </a:lnTo>
                  <a:lnTo>
                    <a:pt x="312" y="1476"/>
                  </a:lnTo>
                  <a:lnTo>
                    <a:pt x="282" y="1417"/>
                  </a:lnTo>
                  <a:lnTo>
                    <a:pt x="256" y="1356"/>
                  </a:lnTo>
                  <a:lnTo>
                    <a:pt x="235" y="1292"/>
                  </a:lnTo>
                  <a:lnTo>
                    <a:pt x="86" y="1274"/>
                  </a:lnTo>
                  <a:lnTo>
                    <a:pt x="63" y="1269"/>
                  </a:lnTo>
                  <a:lnTo>
                    <a:pt x="42" y="1258"/>
                  </a:lnTo>
                  <a:lnTo>
                    <a:pt x="25" y="1243"/>
                  </a:lnTo>
                  <a:lnTo>
                    <a:pt x="11" y="1223"/>
                  </a:lnTo>
                  <a:lnTo>
                    <a:pt x="3" y="1202"/>
                  </a:lnTo>
                  <a:lnTo>
                    <a:pt x="0" y="1178"/>
                  </a:lnTo>
                  <a:lnTo>
                    <a:pt x="0" y="949"/>
                  </a:lnTo>
                  <a:lnTo>
                    <a:pt x="3" y="925"/>
                  </a:lnTo>
                  <a:lnTo>
                    <a:pt x="11" y="904"/>
                  </a:lnTo>
                  <a:lnTo>
                    <a:pt x="25" y="884"/>
                  </a:lnTo>
                  <a:lnTo>
                    <a:pt x="42" y="869"/>
                  </a:lnTo>
                  <a:lnTo>
                    <a:pt x="63" y="858"/>
                  </a:lnTo>
                  <a:lnTo>
                    <a:pt x="86" y="853"/>
                  </a:lnTo>
                  <a:lnTo>
                    <a:pt x="226" y="837"/>
                  </a:lnTo>
                  <a:lnTo>
                    <a:pt x="248" y="767"/>
                  </a:lnTo>
                  <a:lnTo>
                    <a:pt x="274" y="700"/>
                  </a:lnTo>
                  <a:lnTo>
                    <a:pt x="307" y="635"/>
                  </a:lnTo>
                  <a:lnTo>
                    <a:pt x="219" y="524"/>
                  </a:lnTo>
                  <a:lnTo>
                    <a:pt x="207" y="506"/>
                  </a:lnTo>
                  <a:lnTo>
                    <a:pt x="200" y="487"/>
                  </a:lnTo>
                  <a:lnTo>
                    <a:pt x="197" y="467"/>
                  </a:lnTo>
                  <a:lnTo>
                    <a:pt x="198" y="448"/>
                  </a:lnTo>
                  <a:lnTo>
                    <a:pt x="204" y="428"/>
                  </a:lnTo>
                  <a:lnTo>
                    <a:pt x="212" y="411"/>
                  </a:lnTo>
                  <a:lnTo>
                    <a:pt x="225" y="395"/>
                  </a:lnTo>
                  <a:lnTo>
                    <a:pt x="388" y="232"/>
                  </a:lnTo>
                  <a:lnTo>
                    <a:pt x="406" y="218"/>
                  </a:lnTo>
                  <a:lnTo>
                    <a:pt x="428" y="208"/>
                  </a:lnTo>
                  <a:lnTo>
                    <a:pt x="451" y="205"/>
                  </a:lnTo>
                  <a:lnTo>
                    <a:pt x="474" y="206"/>
                  </a:lnTo>
                  <a:lnTo>
                    <a:pt x="496" y="213"/>
                  </a:lnTo>
                  <a:lnTo>
                    <a:pt x="517" y="226"/>
                  </a:lnTo>
                  <a:lnTo>
                    <a:pt x="622" y="309"/>
                  </a:lnTo>
                  <a:lnTo>
                    <a:pt x="674" y="281"/>
                  </a:lnTo>
                  <a:lnTo>
                    <a:pt x="727" y="256"/>
                  </a:lnTo>
                  <a:lnTo>
                    <a:pt x="781" y="234"/>
                  </a:lnTo>
                  <a:lnTo>
                    <a:pt x="838" y="218"/>
                  </a:lnTo>
                  <a:lnTo>
                    <a:pt x="853" y="86"/>
                  </a:lnTo>
                  <a:lnTo>
                    <a:pt x="859" y="63"/>
                  </a:lnTo>
                  <a:lnTo>
                    <a:pt x="870" y="43"/>
                  </a:lnTo>
                  <a:lnTo>
                    <a:pt x="885" y="25"/>
                  </a:lnTo>
                  <a:lnTo>
                    <a:pt x="904" y="11"/>
                  </a:lnTo>
                  <a:lnTo>
                    <a:pt x="925" y="4"/>
                  </a:lnTo>
                  <a:lnTo>
                    <a:pt x="9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34"/>
            <p:cNvSpPr>
              <a:spLocks noEditPoints="1"/>
            </p:cNvSpPr>
            <p:nvPr/>
          </p:nvSpPr>
          <p:spPr bwMode="auto">
            <a:xfrm>
              <a:off x="-239" y="1677"/>
              <a:ext cx="290" cy="291"/>
            </a:xfrm>
            <a:custGeom>
              <a:avLst/>
              <a:gdLst>
                <a:gd name="T0" fmla="*/ 767 w 1741"/>
                <a:gd name="T1" fmla="*/ 573 h 1743"/>
                <a:gd name="T2" fmla="*/ 637 w 1741"/>
                <a:gd name="T3" fmla="*/ 664 h 1743"/>
                <a:gd name="T4" fmla="*/ 568 w 1741"/>
                <a:gd name="T5" fmla="*/ 807 h 1743"/>
                <a:gd name="T6" fmla="*/ 583 w 1741"/>
                <a:gd name="T7" fmla="*/ 972 h 1743"/>
                <a:gd name="T8" fmla="*/ 674 w 1741"/>
                <a:gd name="T9" fmla="*/ 1101 h 1743"/>
                <a:gd name="T10" fmla="*/ 817 w 1741"/>
                <a:gd name="T11" fmla="*/ 1169 h 1743"/>
                <a:gd name="T12" fmla="*/ 980 w 1741"/>
                <a:gd name="T13" fmla="*/ 1155 h 1743"/>
                <a:gd name="T14" fmla="*/ 1110 w 1741"/>
                <a:gd name="T15" fmla="*/ 1064 h 1743"/>
                <a:gd name="T16" fmla="*/ 1179 w 1741"/>
                <a:gd name="T17" fmla="*/ 921 h 1743"/>
                <a:gd name="T18" fmla="*/ 1164 w 1741"/>
                <a:gd name="T19" fmla="*/ 757 h 1743"/>
                <a:gd name="T20" fmla="*/ 1073 w 1741"/>
                <a:gd name="T21" fmla="*/ 627 h 1743"/>
                <a:gd name="T22" fmla="*/ 930 w 1741"/>
                <a:gd name="T23" fmla="*/ 560 h 1743"/>
                <a:gd name="T24" fmla="*/ 926 w 1741"/>
                <a:gd name="T25" fmla="*/ 7 h 1743"/>
                <a:gd name="T26" fmla="*/ 982 w 1741"/>
                <a:gd name="T27" fmla="*/ 77 h 1743"/>
                <a:gd name="T28" fmla="*/ 1179 w 1741"/>
                <a:gd name="T29" fmla="*/ 226 h 1743"/>
                <a:gd name="T30" fmla="*/ 1309 w 1741"/>
                <a:gd name="T31" fmla="*/ 137 h 1743"/>
                <a:gd name="T32" fmla="*/ 1494 w 1741"/>
                <a:gd name="T33" fmla="*/ 262 h 1743"/>
                <a:gd name="T34" fmla="*/ 1527 w 1741"/>
                <a:gd name="T35" fmla="*/ 331 h 1743"/>
                <a:gd name="T36" fmla="*/ 1458 w 1741"/>
                <a:gd name="T37" fmla="*/ 468 h 1743"/>
                <a:gd name="T38" fmla="*/ 1635 w 1741"/>
                <a:gd name="T39" fmla="*/ 628 h 1743"/>
                <a:gd name="T40" fmla="*/ 1712 w 1741"/>
                <a:gd name="T41" fmla="*/ 673 h 1743"/>
                <a:gd name="T42" fmla="*/ 1740 w 1741"/>
                <a:gd name="T43" fmla="*/ 898 h 1743"/>
                <a:gd name="T44" fmla="*/ 1687 w 1741"/>
                <a:gd name="T45" fmla="*/ 968 h 1743"/>
                <a:gd name="T46" fmla="*/ 1536 w 1741"/>
                <a:gd name="T47" fmla="*/ 1111 h 1743"/>
                <a:gd name="T48" fmla="*/ 1605 w 1741"/>
                <a:gd name="T49" fmla="*/ 1282 h 1743"/>
                <a:gd name="T50" fmla="*/ 1586 w 1741"/>
                <a:gd name="T51" fmla="*/ 1368 h 1743"/>
                <a:gd name="T52" fmla="*/ 1434 w 1741"/>
                <a:gd name="T53" fmla="*/ 1520 h 1743"/>
                <a:gd name="T54" fmla="*/ 1358 w 1741"/>
                <a:gd name="T55" fmla="*/ 1507 h 1743"/>
                <a:gd name="T56" fmla="*/ 1109 w 1741"/>
                <a:gd name="T57" fmla="*/ 1532 h 1743"/>
                <a:gd name="T58" fmla="*/ 1079 w 1741"/>
                <a:gd name="T59" fmla="*/ 1700 h 1743"/>
                <a:gd name="T60" fmla="*/ 860 w 1741"/>
                <a:gd name="T61" fmla="*/ 1743 h 1743"/>
                <a:gd name="T62" fmla="*/ 778 w 1741"/>
                <a:gd name="T63" fmla="*/ 1708 h 1743"/>
                <a:gd name="T64" fmla="*/ 681 w 1741"/>
                <a:gd name="T65" fmla="*/ 1545 h 1743"/>
                <a:gd name="T66" fmla="*/ 476 w 1741"/>
                <a:gd name="T67" fmla="*/ 1594 h 1743"/>
                <a:gd name="T68" fmla="*/ 387 w 1741"/>
                <a:gd name="T69" fmla="*/ 1596 h 1743"/>
                <a:gd name="T70" fmla="*/ 223 w 1741"/>
                <a:gd name="T71" fmla="*/ 1449 h 1743"/>
                <a:gd name="T72" fmla="*/ 219 w 1741"/>
                <a:gd name="T73" fmla="*/ 1373 h 1743"/>
                <a:gd name="T74" fmla="*/ 235 w 1741"/>
                <a:gd name="T75" fmla="*/ 1169 h 1743"/>
                <a:gd name="T76" fmla="*/ 60 w 1741"/>
                <a:gd name="T77" fmla="*/ 1102 h 1743"/>
                <a:gd name="T78" fmla="*/ 13 w 1741"/>
                <a:gd name="T79" fmla="*/ 1027 h 1743"/>
                <a:gd name="T80" fmla="*/ 18 w 1741"/>
                <a:gd name="T81" fmla="*/ 804 h 1743"/>
                <a:gd name="T82" fmla="*/ 175 w 1741"/>
                <a:gd name="T83" fmla="*/ 747 h 1743"/>
                <a:gd name="T84" fmla="*/ 157 w 1741"/>
                <a:gd name="T85" fmla="*/ 503 h 1743"/>
                <a:gd name="T86" fmla="*/ 133 w 1741"/>
                <a:gd name="T87" fmla="*/ 417 h 1743"/>
                <a:gd name="T88" fmla="*/ 270 w 1741"/>
                <a:gd name="T89" fmla="*/ 239 h 1743"/>
                <a:gd name="T90" fmla="*/ 344 w 1741"/>
                <a:gd name="T91" fmla="*/ 221 h 1743"/>
                <a:gd name="T92" fmla="*/ 515 w 1741"/>
                <a:gd name="T93" fmla="*/ 253 h 1743"/>
                <a:gd name="T94" fmla="*/ 638 w 1741"/>
                <a:gd name="T95" fmla="*/ 82 h 1743"/>
                <a:gd name="T96" fmla="*/ 700 w 1741"/>
                <a:gd name="T97" fmla="*/ 18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1" h="1743">
                  <a:moveTo>
                    <a:pt x="889" y="555"/>
                  </a:moveTo>
                  <a:lnTo>
                    <a:pt x="847" y="556"/>
                  </a:lnTo>
                  <a:lnTo>
                    <a:pt x="806" y="562"/>
                  </a:lnTo>
                  <a:lnTo>
                    <a:pt x="767" y="573"/>
                  </a:lnTo>
                  <a:lnTo>
                    <a:pt x="729" y="590"/>
                  </a:lnTo>
                  <a:lnTo>
                    <a:pt x="695" y="611"/>
                  </a:lnTo>
                  <a:lnTo>
                    <a:pt x="664" y="636"/>
                  </a:lnTo>
                  <a:lnTo>
                    <a:pt x="637" y="664"/>
                  </a:lnTo>
                  <a:lnTo>
                    <a:pt x="613" y="696"/>
                  </a:lnTo>
                  <a:lnTo>
                    <a:pt x="593" y="731"/>
                  </a:lnTo>
                  <a:lnTo>
                    <a:pt x="579" y="768"/>
                  </a:lnTo>
                  <a:lnTo>
                    <a:pt x="568" y="807"/>
                  </a:lnTo>
                  <a:lnTo>
                    <a:pt x="564" y="848"/>
                  </a:lnTo>
                  <a:lnTo>
                    <a:pt x="565" y="890"/>
                  </a:lnTo>
                  <a:lnTo>
                    <a:pt x="571" y="932"/>
                  </a:lnTo>
                  <a:lnTo>
                    <a:pt x="583" y="972"/>
                  </a:lnTo>
                  <a:lnTo>
                    <a:pt x="599" y="1008"/>
                  </a:lnTo>
                  <a:lnTo>
                    <a:pt x="620" y="1042"/>
                  </a:lnTo>
                  <a:lnTo>
                    <a:pt x="645" y="1073"/>
                  </a:lnTo>
                  <a:lnTo>
                    <a:pt x="674" y="1101"/>
                  </a:lnTo>
                  <a:lnTo>
                    <a:pt x="705" y="1124"/>
                  </a:lnTo>
                  <a:lnTo>
                    <a:pt x="740" y="1144"/>
                  </a:lnTo>
                  <a:lnTo>
                    <a:pt x="778" y="1159"/>
                  </a:lnTo>
                  <a:lnTo>
                    <a:pt x="817" y="1169"/>
                  </a:lnTo>
                  <a:lnTo>
                    <a:pt x="858" y="1173"/>
                  </a:lnTo>
                  <a:lnTo>
                    <a:pt x="900" y="1173"/>
                  </a:lnTo>
                  <a:lnTo>
                    <a:pt x="941" y="1167"/>
                  </a:lnTo>
                  <a:lnTo>
                    <a:pt x="980" y="1155"/>
                  </a:lnTo>
                  <a:lnTo>
                    <a:pt x="1017" y="1138"/>
                  </a:lnTo>
                  <a:lnTo>
                    <a:pt x="1052" y="1118"/>
                  </a:lnTo>
                  <a:lnTo>
                    <a:pt x="1083" y="1093"/>
                  </a:lnTo>
                  <a:lnTo>
                    <a:pt x="1110" y="1064"/>
                  </a:lnTo>
                  <a:lnTo>
                    <a:pt x="1134" y="1032"/>
                  </a:lnTo>
                  <a:lnTo>
                    <a:pt x="1154" y="998"/>
                  </a:lnTo>
                  <a:lnTo>
                    <a:pt x="1168" y="961"/>
                  </a:lnTo>
                  <a:lnTo>
                    <a:pt x="1179" y="921"/>
                  </a:lnTo>
                  <a:lnTo>
                    <a:pt x="1183" y="881"/>
                  </a:lnTo>
                  <a:lnTo>
                    <a:pt x="1182" y="838"/>
                  </a:lnTo>
                  <a:lnTo>
                    <a:pt x="1175" y="796"/>
                  </a:lnTo>
                  <a:lnTo>
                    <a:pt x="1164" y="757"/>
                  </a:lnTo>
                  <a:lnTo>
                    <a:pt x="1148" y="720"/>
                  </a:lnTo>
                  <a:lnTo>
                    <a:pt x="1126" y="686"/>
                  </a:lnTo>
                  <a:lnTo>
                    <a:pt x="1102" y="655"/>
                  </a:lnTo>
                  <a:lnTo>
                    <a:pt x="1073" y="627"/>
                  </a:lnTo>
                  <a:lnTo>
                    <a:pt x="1041" y="604"/>
                  </a:lnTo>
                  <a:lnTo>
                    <a:pt x="1006" y="585"/>
                  </a:lnTo>
                  <a:lnTo>
                    <a:pt x="969" y="570"/>
                  </a:lnTo>
                  <a:lnTo>
                    <a:pt x="930" y="560"/>
                  </a:lnTo>
                  <a:lnTo>
                    <a:pt x="889" y="555"/>
                  </a:lnTo>
                  <a:close/>
                  <a:moveTo>
                    <a:pt x="879" y="0"/>
                  </a:moveTo>
                  <a:lnTo>
                    <a:pt x="903" y="1"/>
                  </a:lnTo>
                  <a:lnTo>
                    <a:pt x="926" y="7"/>
                  </a:lnTo>
                  <a:lnTo>
                    <a:pt x="946" y="18"/>
                  </a:lnTo>
                  <a:lnTo>
                    <a:pt x="962" y="34"/>
                  </a:lnTo>
                  <a:lnTo>
                    <a:pt x="975" y="54"/>
                  </a:lnTo>
                  <a:lnTo>
                    <a:pt x="982" y="77"/>
                  </a:lnTo>
                  <a:lnTo>
                    <a:pt x="1001" y="169"/>
                  </a:lnTo>
                  <a:lnTo>
                    <a:pt x="1061" y="182"/>
                  </a:lnTo>
                  <a:lnTo>
                    <a:pt x="1121" y="201"/>
                  </a:lnTo>
                  <a:lnTo>
                    <a:pt x="1179" y="226"/>
                  </a:lnTo>
                  <a:lnTo>
                    <a:pt x="1246" y="163"/>
                  </a:lnTo>
                  <a:lnTo>
                    <a:pt x="1264" y="149"/>
                  </a:lnTo>
                  <a:lnTo>
                    <a:pt x="1286" y="141"/>
                  </a:lnTo>
                  <a:lnTo>
                    <a:pt x="1309" y="137"/>
                  </a:lnTo>
                  <a:lnTo>
                    <a:pt x="1331" y="140"/>
                  </a:lnTo>
                  <a:lnTo>
                    <a:pt x="1353" y="147"/>
                  </a:lnTo>
                  <a:lnTo>
                    <a:pt x="1372" y="160"/>
                  </a:lnTo>
                  <a:lnTo>
                    <a:pt x="1494" y="262"/>
                  </a:lnTo>
                  <a:lnTo>
                    <a:pt x="1508" y="277"/>
                  </a:lnTo>
                  <a:lnTo>
                    <a:pt x="1518" y="293"/>
                  </a:lnTo>
                  <a:lnTo>
                    <a:pt x="1524" y="312"/>
                  </a:lnTo>
                  <a:lnTo>
                    <a:pt x="1527" y="331"/>
                  </a:lnTo>
                  <a:lnTo>
                    <a:pt x="1526" y="351"/>
                  </a:lnTo>
                  <a:lnTo>
                    <a:pt x="1521" y="370"/>
                  </a:lnTo>
                  <a:lnTo>
                    <a:pt x="1511" y="389"/>
                  </a:lnTo>
                  <a:lnTo>
                    <a:pt x="1458" y="468"/>
                  </a:lnTo>
                  <a:lnTo>
                    <a:pt x="1490" y="518"/>
                  </a:lnTo>
                  <a:lnTo>
                    <a:pt x="1517" y="571"/>
                  </a:lnTo>
                  <a:lnTo>
                    <a:pt x="1538" y="625"/>
                  </a:lnTo>
                  <a:lnTo>
                    <a:pt x="1635" y="628"/>
                  </a:lnTo>
                  <a:lnTo>
                    <a:pt x="1659" y="633"/>
                  </a:lnTo>
                  <a:lnTo>
                    <a:pt x="1679" y="641"/>
                  </a:lnTo>
                  <a:lnTo>
                    <a:pt x="1698" y="655"/>
                  </a:lnTo>
                  <a:lnTo>
                    <a:pt x="1712" y="673"/>
                  </a:lnTo>
                  <a:lnTo>
                    <a:pt x="1722" y="693"/>
                  </a:lnTo>
                  <a:lnTo>
                    <a:pt x="1727" y="716"/>
                  </a:lnTo>
                  <a:lnTo>
                    <a:pt x="1741" y="874"/>
                  </a:lnTo>
                  <a:lnTo>
                    <a:pt x="1740" y="898"/>
                  </a:lnTo>
                  <a:lnTo>
                    <a:pt x="1733" y="920"/>
                  </a:lnTo>
                  <a:lnTo>
                    <a:pt x="1721" y="939"/>
                  </a:lnTo>
                  <a:lnTo>
                    <a:pt x="1705" y="955"/>
                  </a:lnTo>
                  <a:lnTo>
                    <a:pt x="1687" y="968"/>
                  </a:lnTo>
                  <a:lnTo>
                    <a:pt x="1664" y="976"/>
                  </a:lnTo>
                  <a:lnTo>
                    <a:pt x="1568" y="995"/>
                  </a:lnTo>
                  <a:lnTo>
                    <a:pt x="1555" y="1054"/>
                  </a:lnTo>
                  <a:lnTo>
                    <a:pt x="1536" y="1111"/>
                  </a:lnTo>
                  <a:lnTo>
                    <a:pt x="1512" y="1167"/>
                  </a:lnTo>
                  <a:lnTo>
                    <a:pt x="1583" y="1240"/>
                  </a:lnTo>
                  <a:lnTo>
                    <a:pt x="1597" y="1260"/>
                  </a:lnTo>
                  <a:lnTo>
                    <a:pt x="1605" y="1282"/>
                  </a:lnTo>
                  <a:lnTo>
                    <a:pt x="1609" y="1303"/>
                  </a:lnTo>
                  <a:lnTo>
                    <a:pt x="1607" y="1326"/>
                  </a:lnTo>
                  <a:lnTo>
                    <a:pt x="1599" y="1348"/>
                  </a:lnTo>
                  <a:lnTo>
                    <a:pt x="1586" y="1368"/>
                  </a:lnTo>
                  <a:lnTo>
                    <a:pt x="1484" y="1488"/>
                  </a:lnTo>
                  <a:lnTo>
                    <a:pt x="1470" y="1503"/>
                  </a:lnTo>
                  <a:lnTo>
                    <a:pt x="1453" y="1513"/>
                  </a:lnTo>
                  <a:lnTo>
                    <a:pt x="1434" y="1520"/>
                  </a:lnTo>
                  <a:lnTo>
                    <a:pt x="1415" y="1523"/>
                  </a:lnTo>
                  <a:lnTo>
                    <a:pt x="1395" y="1522"/>
                  </a:lnTo>
                  <a:lnTo>
                    <a:pt x="1376" y="1517"/>
                  </a:lnTo>
                  <a:lnTo>
                    <a:pt x="1358" y="1507"/>
                  </a:lnTo>
                  <a:lnTo>
                    <a:pt x="1271" y="1449"/>
                  </a:lnTo>
                  <a:lnTo>
                    <a:pt x="1220" y="1481"/>
                  </a:lnTo>
                  <a:lnTo>
                    <a:pt x="1166" y="1509"/>
                  </a:lnTo>
                  <a:lnTo>
                    <a:pt x="1109" y="1532"/>
                  </a:lnTo>
                  <a:lnTo>
                    <a:pt x="1106" y="1637"/>
                  </a:lnTo>
                  <a:lnTo>
                    <a:pt x="1102" y="1661"/>
                  </a:lnTo>
                  <a:lnTo>
                    <a:pt x="1093" y="1682"/>
                  </a:lnTo>
                  <a:lnTo>
                    <a:pt x="1079" y="1700"/>
                  </a:lnTo>
                  <a:lnTo>
                    <a:pt x="1061" y="1715"/>
                  </a:lnTo>
                  <a:lnTo>
                    <a:pt x="1041" y="1725"/>
                  </a:lnTo>
                  <a:lnTo>
                    <a:pt x="1018" y="1730"/>
                  </a:lnTo>
                  <a:lnTo>
                    <a:pt x="860" y="1743"/>
                  </a:lnTo>
                  <a:lnTo>
                    <a:pt x="836" y="1742"/>
                  </a:lnTo>
                  <a:lnTo>
                    <a:pt x="814" y="1735"/>
                  </a:lnTo>
                  <a:lnTo>
                    <a:pt x="795" y="1724"/>
                  </a:lnTo>
                  <a:lnTo>
                    <a:pt x="778" y="1708"/>
                  </a:lnTo>
                  <a:lnTo>
                    <a:pt x="766" y="1689"/>
                  </a:lnTo>
                  <a:lnTo>
                    <a:pt x="758" y="1666"/>
                  </a:lnTo>
                  <a:lnTo>
                    <a:pt x="736" y="1558"/>
                  </a:lnTo>
                  <a:lnTo>
                    <a:pt x="681" y="1545"/>
                  </a:lnTo>
                  <a:lnTo>
                    <a:pt x="627" y="1527"/>
                  </a:lnTo>
                  <a:lnTo>
                    <a:pt x="574" y="1506"/>
                  </a:lnTo>
                  <a:lnTo>
                    <a:pt x="495" y="1579"/>
                  </a:lnTo>
                  <a:lnTo>
                    <a:pt x="476" y="1594"/>
                  </a:lnTo>
                  <a:lnTo>
                    <a:pt x="455" y="1602"/>
                  </a:lnTo>
                  <a:lnTo>
                    <a:pt x="432" y="1605"/>
                  </a:lnTo>
                  <a:lnTo>
                    <a:pt x="409" y="1603"/>
                  </a:lnTo>
                  <a:lnTo>
                    <a:pt x="387" y="1596"/>
                  </a:lnTo>
                  <a:lnTo>
                    <a:pt x="368" y="1583"/>
                  </a:lnTo>
                  <a:lnTo>
                    <a:pt x="247" y="1481"/>
                  </a:lnTo>
                  <a:lnTo>
                    <a:pt x="232" y="1466"/>
                  </a:lnTo>
                  <a:lnTo>
                    <a:pt x="223" y="1449"/>
                  </a:lnTo>
                  <a:lnTo>
                    <a:pt x="215" y="1431"/>
                  </a:lnTo>
                  <a:lnTo>
                    <a:pt x="213" y="1412"/>
                  </a:lnTo>
                  <a:lnTo>
                    <a:pt x="214" y="1392"/>
                  </a:lnTo>
                  <a:lnTo>
                    <a:pt x="219" y="1373"/>
                  </a:lnTo>
                  <a:lnTo>
                    <a:pt x="229" y="1354"/>
                  </a:lnTo>
                  <a:lnTo>
                    <a:pt x="289" y="1264"/>
                  </a:lnTo>
                  <a:lnTo>
                    <a:pt x="260" y="1218"/>
                  </a:lnTo>
                  <a:lnTo>
                    <a:pt x="235" y="1169"/>
                  </a:lnTo>
                  <a:lnTo>
                    <a:pt x="213" y="1118"/>
                  </a:lnTo>
                  <a:lnTo>
                    <a:pt x="105" y="1115"/>
                  </a:lnTo>
                  <a:lnTo>
                    <a:pt x="82" y="1111"/>
                  </a:lnTo>
                  <a:lnTo>
                    <a:pt x="60" y="1102"/>
                  </a:lnTo>
                  <a:lnTo>
                    <a:pt x="42" y="1089"/>
                  </a:lnTo>
                  <a:lnTo>
                    <a:pt x="28" y="1070"/>
                  </a:lnTo>
                  <a:lnTo>
                    <a:pt x="18" y="1050"/>
                  </a:lnTo>
                  <a:lnTo>
                    <a:pt x="13" y="1027"/>
                  </a:lnTo>
                  <a:lnTo>
                    <a:pt x="0" y="869"/>
                  </a:lnTo>
                  <a:lnTo>
                    <a:pt x="1" y="846"/>
                  </a:lnTo>
                  <a:lnTo>
                    <a:pt x="7" y="823"/>
                  </a:lnTo>
                  <a:lnTo>
                    <a:pt x="18" y="804"/>
                  </a:lnTo>
                  <a:lnTo>
                    <a:pt x="34" y="787"/>
                  </a:lnTo>
                  <a:lnTo>
                    <a:pt x="54" y="774"/>
                  </a:lnTo>
                  <a:lnTo>
                    <a:pt x="75" y="767"/>
                  </a:lnTo>
                  <a:lnTo>
                    <a:pt x="175" y="747"/>
                  </a:lnTo>
                  <a:lnTo>
                    <a:pt x="188" y="689"/>
                  </a:lnTo>
                  <a:lnTo>
                    <a:pt x="205" y="631"/>
                  </a:lnTo>
                  <a:lnTo>
                    <a:pt x="227" y="576"/>
                  </a:lnTo>
                  <a:lnTo>
                    <a:pt x="157" y="503"/>
                  </a:lnTo>
                  <a:lnTo>
                    <a:pt x="143" y="483"/>
                  </a:lnTo>
                  <a:lnTo>
                    <a:pt x="134" y="461"/>
                  </a:lnTo>
                  <a:lnTo>
                    <a:pt x="131" y="440"/>
                  </a:lnTo>
                  <a:lnTo>
                    <a:pt x="133" y="417"/>
                  </a:lnTo>
                  <a:lnTo>
                    <a:pt x="140" y="395"/>
                  </a:lnTo>
                  <a:lnTo>
                    <a:pt x="153" y="375"/>
                  </a:lnTo>
                  <a:lnTo>
                    <a:pt x="255" y="253"/>
                  </a:lnTo>
                  <a:lnTo>
                    <a:pt x="270" y="239"/>
                  </a:lnTo>
                  <a:lnTo>
                    <a:pt x="288" y="228"/>
                  </a:lnTo>
                  <a:lnTo>
                    <a:pt x="306" y="222"/>
                  </a:lnTo>
                  <a:lnTo>
                    <a:pt x="325" y="220"/>
                  </a:lnTo>
                  <a:lnTo>
                    <a:pt x="344" y="221"/>
                  </a:lnTo>
                  <a:lnTo>
                    <a:pt x="364" y="226"/>
                  </a:lnTo>
                  <a:lnTo>
                    <a:pt x="382" y="235"/>
                  </a:lnTo>
                  <a:lnTo>
                    <a:pt x="461" y="288"/>
                  </a:lnTo>
                  <a:lnTo>
                    <a:pt x="515" y="253"/>
                  </a:lnTo>
                  <a:lnTo>
                    <a:pt x="572" y="223"/>
                  </a:lnTo>
                  <a:lnTo>
                    <a:pt x="631" y="199"/>
                  </a:lnTo>
                  <a:lnTo>
                    <a:pt x="635" y="105"/>
                  </a:lnTo>
                  <a:lnTo>
                    <a:pt x="638" y="82"/>
                  </a:lnTo>
                  <a:lnTo>
                    <a:pt x="648" y="60"/>
                  </a:lnTo>
                  <a:lnTo>
                    <a:pt x="661" y="42"/>
                  </a:lnTo>
                  <a:lnTo>
                    <a:pt x="679" y="28"/>
                  </a:lnTo>
                  <a:lnTo>
                    <a:pt x="700" y="18"/>
                  </a:lnTo>
                  <a:lnTo>
                    <a:pt x="722" y="13"/>
                  </a:lnTo>
                  <a:lnTo>
                    <a:pt x="8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35"/>
            <p:cNvSpPr>
              <a:spLocks noEditPoints="1"/>
            </p:cNvSpPr>
            <p:nvPr/>
          </p:nvSpPr>
          <p:spPr bwMode="auto">
            <a:xfrm>
              <a:off x="-429" y="1851"/>
              <a:ext cx="236" cy="235"/>
            </a:xfrm>
            <a:custGeom>
              <a:avLst/>
              <a:gdLst>
                <a:gd name="T0" fmla="*/ 634 w 1414"/>
                <a:gd name="T1" fmla="*/ 460 h 1413"/>
                <a:gd name="T2" fmla="*/ 534 w 1414"/>
                <a:gd name="T3" fmla="*/ 520 h 1413"/>
                <a:gd name="T4" fmla="*/ 471 w 1414"/>
                <a:gd name="T5" fmla="*/ 618 h 1413"/>
                <a:gd name="T6" fmla="*/ 460 w 1414"/>
                <a:gd name="T7" fmla="*/ 739 h 1413"/>
                <a:gd name="T8" fmla="*/ 505 w 1414"/>
                <a:gd name="T9" fmla="*/ 847 h 1413"/>
                <a:gd name="T10" fmla="*/ 592 w 1414"/>
                <a:gd name="T11" fmla="*/ 923 h 1413"/>
                <a:gd name="T12" fmla="*/ 708 w 1414"/>
                <a:gd name="T13" fmla="*/ 953 h 1413"/>
                <a:gd name="T14" fmla="*/ 824 w 1414"/>
                <a:gd name="T15" fmla="*/ 926 h 1413"/>
                <a:gd name="T16" fmla="*/ 912 w 1414"/>
                <a:gd name="T17" fmla="*/ 851 h 1413"/>
                <a:gd name="T18" fmla="*/ 959 w 1414"/>
                <a:gd name="T19" fmla="*/ 744 h 1413"/>
                <a:gd name="T20" fmla="*/ 950 w 1414"/>
                <a:gd name="T21" fmla="*/ 624 h 1413"/>
                <a:gd name="T22" fmla="*/ 891 w 1414"/>
                <a:gd name="T23" fmla="*/ 524 h 1413"/>
                <a:gd name="T24" fmla="*/ 793 w 1414"/>
                <a:gd name="T25" fmla="*/ 462 h 1413"/>
                <a:gd name="T26" fmla="*/ 671 w 1414"/>
                <a:gd name="T27" fmla="*/ 0 h 1413"/>
                <a:gd name="T28" fmla="*/ 813 w 1414"/>
                <a:gd name="T29" fmla="*/ 12 h 1413"/>
                <a:gd name="T30" fmla="*/ 856 w 1414"/>
                <a:gd name="T31" fmla="*/ 64 h 1413"/>
                <a:gd name="T32" fmla="*/ 917 w 1414"/>
                <a:gd name="T33" fmla="*/ 162 h 1413"/>
                <a:gd name="T34" fmla="*/ 1054 w 1414"/>
                <a:gd name="T35" fmla="*/ 171 h 1413"/>
                <a:gd name="T36" fmla="*/ 1119 w 1414"/>
                <a:gd name="T37" fmla="*/ 151 h 1413"/>
                <a:gd name="T38" fmla="*/ 1181 w 1414"/>
                <a:gd name="T39" fmla="*/ 181 h 1413"/>
                <a:gd name="T40" fmla="*/ 1272 w 1414"/>
                <a:gd name="T41" fmla="*/ 290 h 1413"/>
                <a:gd name="T42" fmla="*/ 1268 w 1414"/>
                <a:gd name="T43" fmla="*/ 356 h 1413"/>
                <a:gd name="T44" fmla="*/ 1237 w 1414"/>
                <a:gd name="T45" fmla="*/ 468 h 1413"/>
                <a:gd name="T46" fmla="*/ 1331 w 1414"/>
                <a:gd name="T47" fmla="*/ 566 h 1413"/>
                <a:gd name="T48" fmla="*/ 1391 w 1414"/>
                <a:gd name="T49" fmla="*/ 599 h 1413"/>
                <a:gd name="T50" fmla="*/ 1414 w 1414"/>
                <a:gd name="T51" fmla="*/ 663 h 1413"/>
                <a:gd name="T52" fmla="*/ 1401 w 1414"/>
                <a:gd name="T53" fmla="*/ 805 h 1413"/>
                <a:gd name="T54" fmla="*/ 1350 w 1414"/>
                <a:gd name="T55" fmla="*/ 849 h 1413"/>
                <a:gd name="T56" fmla="*/ 1248 w 1414"/>
                <a:gd name="T57" fmla="*/ 908 h 1413"/>
                <a:gd name="T58" fmla="*/ 1246 w 1414"/>
                <a:gd name="T59" fmla="*/ 1049 h 1413"/>
                <a:gd name="T60" fmla="*/ 1267 w 1414"/>
                <a:gd name="T61" fmla="*/ 1114 h 1413"/>
                <a:gd name="T62" fmla="*/ 1237 w 1414"/>
                <a:gd name="T63" fmla="*/ 1175 h 1413"/>
                <a:gd name="T64" fmla="*/ 1128 w 1414"/>
                <a:gd name="T65" fmla="*/ 1267 h 1413"/>
                <a:gd name="T66" fmla="*/ 1061 w 1414"/>
                <a:gd name="T67" fmla="*/ 1262 h 1413"/>
                <a:gd name="T68" fmla="*/ 943 w 1414"/>
                <a:gd name="T69" fmla="*/ 1227 h 1413"/>
                <a:gd name="T70" fmla="*/ 841 w 1414"/>
                <a:gd name="T71" fmla="*/ 1329 h 1413"/>
                <a:gd name="T72" fmla="*/ 808 w 1414"/>
                <a:gd name="T73" fmla="*/ 1390 h 1413"/>
                <a:gd name="T74" fmla="*/ 744 w 1414"/>
                <a:gd name="T75" fmla="*/ 1413 h 1413"/>
                <a:gd name="T76" fmla="*/ 602 w 1414"/>
                <a:gd name="T77" fmla="*/ 1400 h 1413"/>
                <a:gd name="T78" fmla="*/ 558 w 1414"/>
                <a:gd name="T79" fmla="*/ 1349 h 1413"/>
                <a:gd name="T80" fmla="*/ 502 w 1414"/>
                <a:gd name="T81" fmla="*/ 1237 h 1413"/>
                <a:gd name="T82" fmla="*/ 361 w 1414"/>
                <a:gd name="T83" fmla="*/ 1240 h 1413"/>
                <a:gd name="T84" fmla="*/ 295 w 1414"/>
                <a:gd name="T85" fmla="*/ 1261 h 1413"/>
                <a:gd name="T86" fmla="*/ 233 w 1414"/>
                <a:gd name="T87" fmla="*/ 1232 h 1413"/>
                <a:gd name="T88" fmla="*/ 142 w 1414"/>
                <a:gd name="T89" fmla="*/ 1122 h 1413"/>
                <a:gd name="T90" fmla="*/ 147 w 1414"/>
                <a:gd name="T91" fmla="*/ 1055 h 1413"/>
                <a:gd name="T92" fmla="*/ 185 w 1414"/>
                <a:gd name="T93" fmla="*/ 939 h 1413"/>
                <a:gd name="T94" fmla="*/ 83 w 1414"/>
                <a:gd name="T95" fmla="*/ 846 h 1413"/>
                <a:gd name="T96" fmla="*/ 24 w 1414"/>
                <a:gd name="T97" fmla="*/ 813 h 1413"/>
                <a:gd name="T98" fmla="*/ 0 w 1414"/>
                <a:gd name="T99" fmla="*/ 750 h 1413"/>
                <a:gd name="T100" fmla="*/ 13 w 1414"/>
                <a:gd name="T101" fmla="*/ 608 h 1413"/>
                <a:gd name="T102" fmla="*/ 64 w 1414"/>
                <a:gd name="T103" fmla="*/ 563 h 1413"/>
                <a:gd name="T104" fmla="*/ 169 w 1414"/>
                <a:gd name="T105" fmla="*/ 505 h 1413"/>
                <a:gd name="T106" fmla="*/ 168 w 1414"/>
                <a:gd name="T107" fmla="*/ 364 h 1413"/>
                <a:gd name="T108" fmla="*/ 148 w 1414"/>
                <a:gd name="T109" fmla="*/ 299 h 1413"/>
                <a:gd name="T110" fmla="*/ 177 w 1414"/>
                <a:gd name="T111" fmla="*/ 237 h 1413"/>
                <a:gd name="T112" fmla="*/ 287 w 1414"/>
                <a:gd name="T113" fmla="*/ 145 h 1413"/>
                <a:gd name="T114" fmla="*/ 354 w 1414"/>
                <a:gd name="T115" fmla="*/ 150 h 1413"/>
                <a:gd name="T116" fmla="*/ 468 w 1414"/>
                <a:gd name="T117" fmla="*/ 177 h 1413"/>
                <a:gd name="T118" fmla="*/ 574 w 1414"/>
                <a:gd name="T119" fmla="*/ 83 h 1413"/>
                <a:gd name="T120" fmla="*/ 607 w 1414"/>
                <a:gd name="T121" fmla="*/ 23 h 1413"/>
                <a:gd name="T122" fmla="*/ 671 w 1414"/>
                <a:gd name="T123" fmla="*/ 0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4" h="1413">
                  <a:moveTo>
                    <a:pt x="713" y="448"/>
                  </a:moveTo>
                  <a:lnTo>
                    <a:pt x="673" y="452"/>
                  </a:lnTo>
                  <a:lnTo>
                    <a:pt x="634" y="460"/>
                  </a:lnTo>
                  <a:lnTo>
                    <a:pt x="597" y="475"/>
                  </a:lnTo>
                  <a:lnTo>
                    <a:pt x="563" y="495"/>
                  </a:lnTo>
                  <a:lnTo>
                    <a:pt x="534" y="520"/>
                  </a:lnTo>
                  <a:lnTo>
                    <a:pt x="508" y="549"/>
                  </a:lnTo>
                  <a:lnTo>
                    <a:pt x="488" y="582"/>
                  </a:lnTo>
                  <a:lnTo>
                    <a:pt x="471" y="618"/>
                  </a:lnTo>
                  <a:lnTo>
                    <a:pt x="462" y="656"/>
                  </a:lnTo>
                  <a:lnTo>
                    <a:pt x="458" y="698"/>
                  </a:lnTo>
                  <a:lnTo>
                    <a:pt x="460" y="739"/>
                  </a:lnTo>
                  <a:lnTo>
                    <a:pt x="470" y="778"/>
                  </a:lnTo>
                  <a:lnTo>
                    <a:pt x="484" y="813"/>
                  </a:lnTo>
                  <a:lnTo>
                    <a:pt x="505" y="847"/>
                  </a:lnTo>
                  <a:lnTo>
                    <a:pt x="530" y="876"/>
                  </a:lnTo>
                  <a:lnTo>
                    <a:pt x="559" y="902"/>
                  </a:lnTo>
                  <a:lnTo>
                    <a:pt x="592" y="923"/>
                  </a:lnTo>
                  <a:lnTo>
                    <a:pt x="627" y="939"/>
                  </a:lnTo>
                  <a:lnTo>
                    <a:pt x="666" y="949"/>
                  </a:lnTo>
                  <a:lnTo>
                    <a:pt x="708" y="953"/>
                  </a:lnTo>
                  <a:lnTo>
                    <a:pt x="748" y="950"/>
                  </a:lnTo>
                  <a:lnTo>
                    <a:pt x="787" y="941"/>
                  </a:lnTo>
                  <a:lnTo>
                    <a:pt x="824" y="926"/>
                  </a:lnTo>
                  <a:lnTo>
                    <a:pt x="857" y="906"/>
                  </a:lnTo>
                  <a:lnTo>
                    <a:pt x="886" y="881"/>
                  </a:lnTo>
                  <a:lnTo>
                    <a:pt x="912" y="851"/>
                  </a:lnTo>
                  <a:lnTo>
                    <a:pt x="933" y="819"/>
                  </a:lnTo>
                  <a:lnTo>
                    <a:pt x="949" y="783"/>
                  </a:lnTo>
                  <a:lnTo>
                    <a:pt x="959" y="744"/>
                  </a:lnTo>
                  <a:lnTo>
                    <a:pt x="962" y="704"/>
                  </a:lnTo>
                  <a:lnTo>
                    <a:pt x="960" y="663"/>
                  </a:lnTo>
                  <a:lnTo>
                    <a:pt x="950" y="624"/>
                  </a:lnTo>
                  <a:lnTo>
                    <a:pt x="936" y="587"/>
                  </a:lnTo>
                  <a:lnTo>
                    <a:pt x="916" y="555"/>
                  </a:lnTo>
                  <a:lnTo>
                    <a:pt x="891" y="524"/>
                  </a:lnTo>
                  <a:lnTo>
                    <a:pt x="861" y="498"/>
                  </a:lnTo>
                  <a:lnTo>
                    <a:pt x="829" y="478"/>
                  </a:lnTo>
                  <a:lnTo>
                    <a:pt x="793" y="462"/>
                  </a:lnTo>
                  <a:lnTo>
                    <a:pt x="754" y="452"/>
                  </a:lnTo>
                  <a:lnTo>
                    <a:pt x="713" y="448"/>
                  </a:lnTo>
                  <a:close/>
                  <a:moveTo>
                    <a:pt x="671" y="0"/>
                  </a:moveTo>
                  <a:lnTo>
                    <a:pt x="767" y="1"/>
                  </a:lnTo>
                  <a:lnTo>
                    <a:pt x="791" y="3"/>
                  </a:lnTo>
                  <a:lnTo>
                    <a:pt x="813" y="12"/>
                  </a:lnTo>
                  <a:lnTo>
                    <a:pt x="831" y="26"/>
                  </a:lnTo>
                  <a:lnTo>
                    <a:pt x="846" y="43"/>
                  </a:lnTo>
                  <a:lnTo>
                    <a:pt x="856" y="64"/>
                  </a:lnTo>
                  <a:lnTo>
                    <a:pt x="861" y="86"/>
                  </a:lnTo>
                  <a:lnTo>
                    <a:pt x="868" y="146"/>
                  </a:lnTo>
                  <a:lnTo>
                    <a:pt x="917" y="162"/>
                  </a:lnTo>
                  <a:lnTo>
                    <a:pt x="963" y="183"/>
                  </a:lnTo>
                  <a:lnTo>
                    <a:pt x="1008" y="207"/>
                  </a:lnTo>
                  <a:lnTo>
                    <a:pt x="1054" y="171"/>
                  </a:lnTo>
                  <a:lnTo>
                    <a:pt x="1075" y="159"/>
                  </a:lnTo>
                  <a:lnTo>
                    <a:pt x="1097" y="153"/>
                  </a:lnTo>
                  <a:lnTo>
                    <a:pt x="1119" y="151"/>
                  </a:lnTo>
                  <a:lnTo>
                    <a:pt x="1142" y="156"/>
                  </a:lnTo>
                  <a:lnTo>
                    <a:pt x="1163" y="166"/>
                  </a:lnTo>
                  <a:lnTo>
                    <a:pt x="1181" y="181"/>
                  </a:lnTo>
                  <a:lnTo>
                    <a:pt x="1249" y="250"/>
                  </a:lnTo>
                  <a:lnTo>
                    <a:pt x="1263" y="269"/>
                  </a:lnTo>
                  <a:lnTo>
                    <a:pt x="1272" y="290"/>
                  </a:lnTo>
                  <a:lnTo>
                    <a:pt x="1276" y="312"/>
                  </a:lnTo>
                  <a:lnTo>
                    <a:pt x="1274" y="335"/>
                  </a:lnTo>
                  <a:lnTo>
                    <a:pt x="1268" y="356"/>
                  </a:lnTo>
                  <a:lnTo>
                    <a:pt x="1255" y="377"/>
                  </a:lnTo>
                  <a:lnTo>
                    <a:pt x="1216" y="425"/>
                  </a:lnTo>
                  <a:lnTo>
                    <a:pt x="1237" y="468"/>
                  </a:lnTo>
                  <a:lnTo>
                    <a:pt x="1255" y="512"/>
                  </a:lnTo>
                  <a:lnTo>
                    <a:pt x="1269" y="559"/>
                  </a:lnTo>
                  <a:lnTo>
                    <a:pt x="1331" y="566"/>
                  </a:lnTo>
                  <a:lnTo>
                    <a:pt x="1353" y="573"/>
                  </a:lnTo>
                  <a:lnTo>
                    <a:pt x="1374" y="584"/>
                  </a:lnTo>
                  <a:lnTo>
                    <a:pt x="1391" y="599"/>
                  </a:lnTo>
                  <a:lnTo>
                    <a:pt x="1403" y="617"/>
                  </a:lnTo>
                  <a:lnTo>
                    <a:pt x="1412" y="639"/>
                  </a:lnTo>
                  <a:lnTo>
                    <a:pt x="1414" y="663"/>
                  </a:lnTo>
                  <a:lnTo>
                    <a:pt x="1413" y="760"/>
                  </a:lnTo>
                  <a:lnTo>
                    <a:pt x="1410" y="783"/>
                  </a:lnTo>
                  <a:lnTo>
                    <a:pt x="1401" y="805"/>
                  </a:lnTo>
                  <a:lnTo>
                    <a:pt x="1388" y="823"/>
                  </a:lnTo>
                  <a:lnTo>
                    <a:pt x="1371" y="838"/>
                  </a:lnTo>
                  <a:lnTo>
                    <a:pt x="1350" y="849"/>
                  </a:lnTo>
                  <a:lnTo>
                    <a:pt x="1327" y="855"/>
                  </a:lnTo>
                  <a:lnTo>
                    <a:pt x="1263" y="861"/>
                  </a:lnTo>
                  <a:lnTo>
                    <a:pt x="1248" y="908"/>
                  </a:lnTo>
                  <a:lnTo>
                    <a:pt x="1229" y="952"/>
                  </a:lnTo>
                  <a:lnTo>
                    <a:pt x="1205" y="995"/>
                  </a:lnTo>
                  <a:lnTo>
                    <a:pt x="1246" y="1049"/>
                  </a:lnTo>
                  <a:lnTo>
                    <a:pt x="1258" y="1069"/>
                  </a:lnTo>
                  <a:lnTo>
                    <a:pt x="1266" y="1091"/>
                  </a:lnTo>
                  <a:lnTo>
                    <a:pt x="1267" y="1114"/>
                  </a:lnTo>
                  <a:lnTo>
                    <a:pt x="1262" y="1136"/>
                  </a:lnTo>
                  <a:lnTo>
                    <a:pt x="1253" y="1157"/>
                  </a:lnTo>
                  <a:lnTo>
                    <a:pt x="1237" y="1175"/>
                  </a:lnTo>
                  <a:lnTo>
                    <a:pt x="1168" y="1244"/>
                  </a:lnTo>
                  <a:lnTo>
                    <a:pt x="1150" y="1258"/>
                  </a:lnTo>
                  <a:lnTo>
                    <a:pt x="1128" y="1267"/>
                  </a:lnTo>
                  <a:lnTo>
                    <a:pt x="1105" y="1271"/>
                  </a:lnTo>
                  <a:lnTo>
                    <a:pt x="1082" y="1268"/>
                  </a:lnTo>
                  <a:lnTo>
                    <a:pt x="1061" y="1262"/>
                  </a:lnTo>
                  <a:lnTo>
                    <a:pt x="1041" y="1249"/>
                  </a:lnTo>
                  <a:lnTo>
                    <a:pt x="987" y="1206"/>
                  </a:lnTo>
                  <a:lnTo>
                    <a:pt x="943" y="1227"/>
                  </a:lnTo>
                  <a:lnTo>
                    <a:pt x="897" y="1246"/>
                  </a:lnTo>
                  <a:lnTo>
                    <a:pt x="850" y="1260"/>
                  </a:lnTo>
                  <a:lnTo>
                    <a:pt x="841" y="1329"/>
                  </a:lnTo>
                  <a:lnTo>
                    <a:pt x="834" y="1352"/>
                  </a:lnTo>
                  <a:lnTo>
                    <a:pt x="824" y="1372"/>
                  </a:lnTo>
                  <a:lnTo>
                    <a:pt x="808" y="1390"/>
                  </a:lnTo>
                  <a:lnTo>
                    <a:pt x="789" y="1403"/>
                  </a:lnTo>
                  <a:lnTo>
                    <a:pt x="767" y="1410"/>
                  </a:lnTo>
                  <a:lnTo>
                    <a:pt x="744" y="1413"/>
                  </a:lnTo>
                  <a:lnTo>
                    <a:pt x="647" y="1411"/>
                  </a:lnTo>
                  <a:lnTo>
                    <a:pt x="623" y="1408"/>
                  </a:lnTo>
                  <a:lnTo>
                    <a:pt x="602" y="1400"/>
                  </a:lnTo>
                  <a:lnTo>
                    <a:pt x="583" y="1387"/>
                  </a:lnTo>
                  <a:lnTo>
                    <a:pt x="569" y="1369"/>
                  </a:lnTo>
                  <a:lnTo>
                    <a:pt x="558" y="1349"/>
                  </a:lnTo>
                  <a:lnTo>
                    <a:pt x="553" y="1326"/>
                  </a:lnTo>
                  <a:lnTo>
                    <a:pt x="545" y="1252"/>
                  </a:lnTo>
                  <a:lnTo>
                    <a:pt x="502" y="1237"/>
                  </a:lnTo>
                  <a:lnTo>
                    <a:pt x="458" y="1219"/>
                  </a:lnTo>
                  <a:lnTo>
                    <a:pt x="418" y="1197"/>
                  </a:lnTo>
                  <a:lnTo>
                    <a:pt x="361" y="1240"/>
                  </a:lnTo>
                  <a:lnTo>
                    <a:pt x="340" y="1253"/>
                  </a:lnTo>
                  <a:lnTo>
                    <a:pt x="317" y="1260"/>
                  </a:lnTo>
                  <a:lnTo>
                    <a:pt x="295" y="1261"/>
                  </a:lnTo>
                  <a:lnTo>
                    <a:pt x="273" y="1257"/>
                  </a:lnTo>
                  <a:lnTo>
                    <a:pt x="251" y="1247"/>
                  </a:lnTo>
                  <a:lnTo>
                    <a:pt x="233" y="1232"/>
                  </a:lnTo>
                  <a:lnTo>
                    <a:pt x="166" y="1162"/>
                  </a:lnTo>
                  <a:lnTo>
                    <a:pt x="151" y="1144"/>
                  </a:lnTo>
                  <a:lnTo>
                    <a:pt x="142" y="1122"/>
                  </a:lnTo>
                  <a:lnTo>
                    <a:pt x="139" y="1101"/>
                  </a:lnTo>
                  <a:lnTo>
                    <a:pt x="140" y="1078"/>
                  </a:lnTo>
                  <a:lnTo>
                    <a:pt x="147" y="1055"/>
                  </a:lnTo>
                  <a:lnTo>
                    <a:pt x="159" y="1036"/>
                  </a:lnTo>
                  <a:lnTo>
                    <a:pt x="206" y="978"/>
                  </a:lnTo>
                  <a:lnTo>
                    <a:pt x="185" y="939"/>
                  </a:lnTo>
                  <a:lnTo>
                    <a:pt x="169" y="897"/>
                  </a:lnTo>
                  <a:lnTo>
                    <a:pt x="155" y="855"/>
                  </a:lnTo>
                  <a:lnTo>
                    <a:pt x="83" y="846"/>
                  </a:lnTo>
                  <a:lnTo>
                    <a:pt x="61" y="839"/>
                  </a:lnTo>
                  <a:lnTo>
                    <a:pt x="40" y="829"/>
                  </a:lnTo>
                  <a:lnTo>
                    <a:pt x="24" y="813"/>
                  </a:lnTo>
                  <a:lnTo>
                    <a:pt x="11" y="794"/>
                  </a:lnTo>
                  <a:lnTo>
                    <a:pt x="3" y="773"/>
                  </a:lnTo>
                  <a:lnTo>
                    <a:pt x="0" y="750"/>
                  </a:lnTo>
                  <a:lnTo>
                    <a:pt x="1" y="652"/>
                  </a:lnTo>
                  <a:lnTo>
                    <a:pt x="4" y="628"/>
                  </a:lnTo>
                  <a:lnTo>
                    <a:pt x="13" y="608"/>
                  </a:lnTo>
                  <a:lnTo>
                    <a:pt x="26" y="589"/>
                  </a:lnTo>
                  <a:lnTo>
                    <a:pt x="43" y="574"/>
                  </a:lnTo>
                  <a:lnTo>
                    <a:pt x="64" y="563"/>
                  </a:lnTo>
                  <a:lnTo>
                    <a:pt x="87" y="558"/>
                  </a:lnTo>
                  <a:lnTo>
                    <a:pt x="154" y="551"/>
                  </a:lnTo>
                  <a:lnTo>
                    <a:pt x="169" y="505"/>
                  </a:lnTo>
                  <a:lnTo>
                    <a:pt x="187" y="460"/>
                  </a:lnTo>
                  <a:lnTo>
                    <a:pt x="209" y="417"/>
                  </a:lnTo>
                  <a:lnTo>
                    <a:pt x="168" y="364"/>
                  </a:lnTo>
                  <a:lnTo>
                    <a:pt x="156" y="343"/>
                  </a:lnTo>
                  <a:lnTo>
                    <a:pt x="149" y="322"/>
                  </a:lnTo>
                  <a:lnTo>
                    <a:pt x="148" y="299"/>
                  </a:lnTo>
                  <a:lnTo>
                    <a:pt x="153" y="276"/>
                  </a:lnTo>
                  <a:lnTo>
                    <a:pt x="162" y="256"/>
                  </a:lnTo>
                  <a:lnTo>
                    <a:pt x="177" y="237"/>
                  </a:lnTo>
                  <a:lnTo>
                    <a:pt x="247" y="169"/>
                  </a:lnTo>
                  <a:lnTo>
                    <a:pt x="265" y="154"/>
                  </a:lnTo>
                  <a:lnTo>
                    <a:pt x="287" y="145"/>
                  </a:lnTo>
                  <a:lnTo>
                    <a:pt x="309" y="141"/>
                  </a:lnTo>
                  <a:lnTo>
                    <a:pt x="332" y="143"/>
                  </a:lnTo>
                  <a:lnTo>
                    <a:pt x="354" y="150"/>
                  </a:lnTo>
                  <a:lnTo>
                    <a:pt x="374" y="162"/>
                  </a:lnTo>
                  <a:lnTo>
                    <a:pt x="421" y="201"/>
                  </a:lnTo>
                  <a:lnTo>
                    <a:pt x="468" y="177"/>
                  </a:lnTo>
                  <a:lnTo>
                    <a:pt x="517" y="158"/>
                  </a:lnTo>
                  <a:lnTo>
                    <a:pt x="567" y="143"/>
                  </a:lnTo>
                  <a:lnTo>
                    <a:pt x="574" y="83"/>
                  </a:lnTo>
                  <a:lnTo>
                    <a:pt x="580" y="59"/>
                  </a:lnTo>
                  <a:lnTo>
                    <a:pt x="591" y="40"/>
                  </a:lnTo>
                  <a:lnTo>
                    <a:pt x="607" y="23"/>
                  </a:lnTo>
                  <a:lnTo>
                    <a:pt x="625" y="10"/>
                  </a:lnTo>
                  <a:lnTo>
                    <a:pt x="647" y="2"/>
                  </a:lnTo>
                  <a:lnTo>
                    <a:pt x="6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69" name="Group 38"/>
          <p:cNvGrpSpPr>
            <a:grpSpLocks noChangeAspect="1"/>
          </p:cNvGrpSpPr>
          <p:nvPr/>
        </p:nvGrpSpPr>
        <p:grpSpPr bwMode="auto">
          <a:xfrm>
            <a:off x="7408003" y="3933582"/>
            <a:ext cx="537375" cy="709715"/>
            <a:chOff x="-677" y="1396"/>
            <a:chExt cx="396" cy="523"/>
          </a:xfrm>
          <a:solidFill>
            <a:schemeClr val="bg1"/>
          </a:solidFill>
        </p:grpSpPr>
        <p:sp>
          <p:nvSpPr>
            <p:cNvPr id="72" name="Freeform 40"/>
            <p:cNvSpPr>
              <a:spLocks/>
            </p:cNvSpPr>
            <p:nvPr/>
          </p:nvSpPr>
          <p:spPr bwMode="auto">
            <a:xfrm>
              <a:off x="-677" y="1396"/>
              <a:ext cx="352" cy="316"/>
            </a:xfrm>
            <a:custGeom>
              <a:avLst/>
              <a:gdLst>
                <a:gd name="T0" fmla="*/ 988 w 2466"/>
                <a:gd name="T1" fmla="*/ 3 h 2209"/>
                <a:gd name="T2" fmla="*/ 2445 w 2466"/>
                <a:gd name="T3" fmla="*/ 570 h 2209"/>
                <a:gd name="T4" fmla="*/ 2461 w 2466"/>
                <a:gd name="T5" fmla="*/ 590 h 2209"/>
                <a:gd name="T6" fmla="*/ 2466 w 2466"/>
                <a:gd name="T7" fmla="*/ 617 h 2209"/>
                <a:gd name="T8" fmla="*/ 2456 w 2466"/>
                <a:gd name="T9" fmla="*/ 641 h 2209"/>
                <a:gd name="T10" fmla="*/ 1237 w 2466"/>
                <a:gd name="T11" fmla="*/ 1621 h 2209"/>
                <a:gd name="T12" fmla="*/ 1214 w 2466"/>
                <a:gd name="T13" fmla="*/ 1631 h 2209"/>
                <a:gd name="T14" fmla="*/ 1187 w 2466"/>
                <a:gd name="T15" fmla="*/ 1629 h 2209"/>
                <a:gd name="T16" fmla="*/ 1160 w 2466"/>
                <a:gd name="T17" fmla="*/ 1605 h 2209"/>
                <a:gd name="T18" fmla="*/ 1095 w 2466"/>
                <a:gd name="T19" fmla="*/ 1207 h 2209"/>
                <a:gd name="T20" fmla="*/ 998 w 2466"/>
                <a:gd name="T21" fmla="*/ 1246 h 2209"/>
                <a:gd name="T22" fmla="*/ 830 w 2466"/>
                <a:gd name="T23" fmla="*/ 1334 h 2209"/>
                <a:gd name="T24" fmla="*/ 672 w 2466"/>
                <a:gd name="T25" fmla="*/ 1442 h 2209"/>
                <a:gd name="T26" fmla="*/ 523 w 2466"/>
                <a:gd name="T27" fmla="*/ 1571 h 2209"/>
                <a:gd name="T28" fmla="*/ 391 w 2466"/>
                <a:gd name="T29" fmla="*/ 1713 h 2209"/>
                <a:gd name="T30" fmla="*/ 277 w 2466"/>
                <a:gd name="T31" fmla="*/ 1861 h 2209"/>
                <a:gd name="T32" fmla="*/ 201 w 2466"/>
                <a:gd name="T33" fmla="*/ 1978 h 2209"/>
                <a:gd name="T34" fmla="*/ 148 w 2466"/>
                <a:gd name="T35" fmla="*/ 2073 h 2209"/>
                <a:gd name="T36" fmla="*/ 99 w 2466"/>
                <a:gd name="T37" fmla="*/ 2177 h 2209"/>
                <a:gd name="T38" fmla="*/ 80 w 2466"/>
                <a:gd name="T39" fmla="*/ 2199 h 2209"/>
                <a:gd name="T40" fmla="*/ 55 w 2466"/>
                <a:gd name="T41" fmla="*/ 2209 h 2209"/>
                <a:gd name="T42" fmla="*/ 25 w 2466"/>
                <a:gd name="T43" fmla="*/ 2201 h 2209"/>
                <a:gd name="T44" fmla="*/ 2 w 2466"/>
                <a:gd name="T45" fmla="*/ 2174 h 2209"/>
                <a:gd name="T46" fmla="*/ 4 w 2466"/>
                <a:gd name="T47" fmla="*/ 2082 h 2209"/>
                <a:gd name="T48" fmla="*/ 25 w 2466"/>
                <a:gd name="T49" fmla="*/ 1938 h 2209"/>
                <a:gd name="T50" fmla="*/ 64 w 2466"/>
                <a:gd name="T51" fmla="*/ 1757 h 2209"/>
                <a:gd name="T52" fmla="*/ 134 w 2466"/>
                <a:gd name="T53" fmla="*/ 1535 h 2209"/>
                <a:gd name="T54" fmla="*/ 226 w 2466"/>
                <a:gd name="T55" fmla="*/ 1324 h 2209"/>
                <a:gd name="T56" fmla="*/ 331 w 2466"/>
                <a:gd name="T57" fmla="*/ 1138 h 2209"/>
                <a:gd name="T58" fmla="*/ 445 w 2466"/>
                <a:gd name="T59" fmla="*/ 973 h 2209"/>
                <a:gd name="T60" fmla="*/ 578 w 2466"/>
                <a:gd name="T61" fmla="*/ 814 h 2209"/>
                <a:gd name="T62" fmla="*/ 719 w 2466"/>
                <a:gd name="T63" fmla="*/ 674 h 2209"/>
                <a:gd name="T64" fmla="*/ 833 w 2466"/>
                <a:gd name="T65" fmla="*/ 579 h 2209"/>
                <a:gd name="T66" fmla="*/ 910 w 2466"/>
                <a:gd name="T67" fmla="*/ 521 h 2209"/>
                <a:gd name="T68" fmla="*/ 982 w 2466"/>
                <a:gd name="T69" fmla="*/ 471 h 2209"/>
                <a:gd name="T70" fmla="*/ 918 w 2466"/>
                <a:gd name="T71" fmla="*/ 45 h 2209"/>
                <a:gd name="T72" fmla="*/ 928 w 2466"/>
                <a:gd name="T73" fmla="*/ 21 h 2209"/>
                <a:gd name="T74" fmla="*/ 949 w 2466"/>
                <a:gd name="T75" fmla="*/ 4 h 2209"/>
                <a:gd name="T76" fmla="*/ 975 w 2466"/>
                <a:gd name="T77" fmla="*/ 0 h 2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66" h="2209">
                  <a:moveTo>
                    <a:pt x="975" y="0"/>
                  </a:moveTo>
                  <a:lnTo>
                    <a:pt x="988" y="3"/>
                  </a:lnTo>
                  <a:lnTo>
                    <a:pt x="2433" y="563"/>
                  </a:lnTo>
                  <a:lnTo>
                    <a:pt x="2445" y="570"/>
                  </a:lnTo>
                  <a:lnTo>
                    <a:pt x="2455" y="579"/>
                  </a:lnTo>
                  <a:lnTo>
                    <a:pt x="2461" y="590"/>
                  </a:lnTo>
                  <a:lnTo>
                    <a:pt x="2466" y="603"/>
                  </a:lnTo>
                  <a:lnTo>
                    <a:pt x="2466" y="617"/>
                  </a:lnTo>
                  <a:lnTo>
                    <a:pt x="2462" y="630"/>
                  </a:lnTo>
                  <a:lnTo>
                    <a:pt x="2456" y="641"/>
                  </a:lnTo>
                  <a:lnTo>
                    <a:pt x="2447" y="651"/>
                  </a:lnTo>
                  <a:lnTo>
                    <a:pt x="1237" y="1621"/>
                  </a:lnTo>
                  <a:lnTo>
                    <a:pt x="1226" y="1628"/>
                  </a:lnTo>
                  <a:lnTo>
                    <a:pt x="1214" y="1631"/>
                  </a:lnTo>
                  <a:lnTo>
                    <a:pt x="1200" y="1631"/>
                  </a:lnTo>
                  <a:lnTo>
                    <a:pt x="1187" y="1629"/>
                  </a:lnTo>
                  <a:lnTo>
                    <a:pt x="1171" y="1619"/>
                  </a:lnTo>
                  <a:lnTo>
                    <a:pt x="1160" y="1605"/>
                  </a:lnTo>
                  <a:lnTo>
                    <a:pt x="1155" y="1589"/>
                  </a:lnTo>
                  <a:lnTo>
                    <a:pt x="1095" y="1207"/>
                  </a:lnTo>
                  <a:lnTo>
                    <a:pt x="1047" y="1226"/>
                  </a:lnTo>
                  <a:lnTo>
                    <a:pt x="998" y="1246"/>
                  </a:lnTo>
                  <a:lnTo>
                    <a:pt x="913" y="1287"/>
                  </a:lnTo>
                  <a:lnTo>
                    <a:pt x="830" y="1334"/>
                  </a:lnTo>
                  <a:lnTo>
                    <a:pt x="750" y="1385"/>
                  </a:lnTo>
                  <a:lnTo>
                    <a:pt x="672" y="1442"/>
                  </a:lnTo>
                  <a:lnTo>
                    <a:pt x="596" y="1504"/>
                  </a:lnTo>
                  <a:lnTo>
                    <a:pt x="523" y="1571"/>
                  </a:lnTo>
                  <a:lnTo>
                    <a:pt x="454" y="1642"/>
                  </a:lnTo>
                  <a:lnTo>
                    <a:pt x="391" y="1713"/>
                  </a:lnTo>
                  <a:lnTo>
                    <a:pt x="332" y="1786"/>
                  </a:lnTo>
                  <a:lnTo>
                    <a:pt x="277" y="1861"/>
                  </a:lnTo>
                  <a:lnTo>
                    <a:pt x="226" y="1938"/>
                  </a:lnTo>
                  <a:lnTo>
                    <a:pt x="201" y="1978"/>
                  </a:lnTo>
                  <a:lnTo>
                    <a:pt x="174" y="2024"/>
                  </a:lnTo>
                  <a:lnTo>
                    <a:pt x="148" y="2073"/>
                  </a:lnTo>
                  <a:lnTo>
                    <a:pt x="122" y="2123"/>
                  </a:lnTo>
                  <a:lnTo>
                    <a:pt x="99" y="2177"/>
                  </a:lnTo>
                  <a:lnTo>
                    <a:pt x="92" y="2189"/>
                  </a:lnTo>
                  <a:lnTo>
                    <a:pt x="80" y="2199"/>
                  </a:lnTo>
                  <a:lnTo>
                    <a:pt x="68" y="2206"/>
                  </a:lnTo>
                  <a:lnTo>
                    <a:pt x="55" y="2209"/>
                  </a:lnTo>
                  <a:lnTo>
                    <a:pt x="41" y="2208"/>
                  </a:lnTo>
                  <a:lnTo>
                    <a:pt x="25" y="2201"/>
                  </a:lnTo>
                  <a:lnTo>
                    <a:pt x="11" y="2189"/>
                  </a:lnTo>
                  <a:lnTo>
                    <a:pt x="2" y="2174"/>
                  </a:lnTo>
                  <a:lnTo>
                    <a:pt x="0" y="2156"/>
                  </a:lnTo>
                  <a:lnTo>
                    <a:pt x="4" y="2082"/>
                  </a:lnTo>
                  <a:lnTo>
                    <a:pt x="12" y="2008"/>
                  </a:lnTo>
                  <a:lnTo>
                    <a:pt x="25" y="1938"/>
                  </a:lnTo>
                  <a:lnTo>
                    <a:pt x="37" y="1872"/>
                  </a:lnTo>
                  <a:lnTo>
                    <a:pt x="64" y="1757"/>
                  </a:lnTo>
                  <a:lnTo>
                    <a:pt x="96" y="1645"/>
                  </a:lnTo>
                  <a:lnTo>
                    <a:pt x="134" y="1535"/>
                  </a:lnTo>
                  <a:lnTo>
                    <a:pt x="177" y="1429"/>
                  </a:lnTo>
                  <a:lnTo>
                    <a:pt x="226" y="1324"/>
                  </a:lnTo>
                  <a:lnTo>
                    <a:pt x="279" y="1224"/>
                  </a:lnTo>
                  <a:lnTo>
                    <a:pt x="331" y="1138"/>
                  </a:lnTo>
                  <a:lnTo>
                    <a:pt x="386" y="1054"/>
                  </a:lnTo>
                  <a:lnTo>
                    <a:pt x="445" y="973"/>
                  </a:lnTo>
                  <a:lnTo>
                    <a:pt x="506" y="895"/>
                  </a:lnTo>
                  <a:lnTo>
                    <a:pt x="578" y="814"/>
                  </a:lnTo>
                  <a:lnTo>
                    <a:pt x="648" y="741"/>
                  </a:lnTo>
                  <a:lnTo>
                    <a:pt x="719" y="674"/>
                  </a:lnTo>
                  <a:lnTo>
                    <a:pt x="790" y="613"/>
                  </a:lnTo>
                  <a:lnTo>
                    <a:pt x="833" y="579"/>
                  </a:lnTo>
                  <a:lnTo>
                    <a:pt x="872" y="549"/>
                  </a:lnTo>
                  <a:lnTo>
                    <a:pt x="910" y="521"/>
                  </a:lnTo>
                  <a:lnTo>
                    <a:pt x="946" y="495"/>
                  </a:lnTo>
                  <a:lnTo>
                    <a:pt x="982" y="471"/>
                  </a:lnTo>
                  <a:lnTo>
                    <a:pt x="919" y="59"/>
                  </a:lnTo>
                  <a:lnTo>
                    <a:pt x="918" y="45"/>
                  </a:lnTo>
                  <a:lnTo>
                    <a:pt x="921" y="32"/>
                  </a:lnTo>
                  <a:lnTo>
                    <a:pt x="928" y="21"/>
                  </a:lnTo>
                  <a:lnTo>
                    <a:pt x="937" y="11"/>
                  </a:lnTo>
                  <a:lnTo>
                    <a:pt x="949" y="4"/>
                  </a:lnTo>
                  <a:lnTo>
                    <a:pt x="961" y="0"/>
                  </a:lnTo>
                  <a:lnTo>
                    <a:pt x="9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-634" y="1604"/>
              <a:ext cx="353" cy="315"/>
            </a:xfrm>
            <a:custGeom>
              <a:avLst/>
              <a:gdLst>
                <a:gd name="T0" fmla="*/ 2424 w 2466"/>
                <a:gd name="T1" fmla="*/ 1 h 2208"/>
                <a:gd name="T2" fmla="*/ 2455 w 2466"/>
                <a:gd name="T3" fmla="*/ 19 h 2208"/>
                <a:gd name="T4" fmla="*/ 2466 w 2466"/>
                <a:gd name="T5" fmla="*/ 52 h 2208"/>
                <a:gd name="T6" fmla="*/ 2453 w 2466"/>
                <a:gd name="T7" fmla="*/ 200 h 2208"/>
                <a:gd name="T8" fmla="*/ 2429 w 2466"/>
                <a:gd name="T9" fmla="*/ 335 h 2208"/>
                <a:gd name="T10" fmla="*/ 2370 w 2466"/>
                <a:gd name="T11" fmla="*/ 563 h 2208"/>
                <a:gd name="T12" fmla="*/ 2289 w 2466"/>
                <a:gd name="T13" fmla="*/ 780 h 2208"/>
                <a:gd name="T14" fmla="*/ 2186 w 2466"/>
                <a:gd name="T15" fmla="*/ 985 h 2208"/>
                <a:gd name="T16" fmla="*/ 2080 w 2466"/>
                <a:gd name="T17" fmla="*/ 1153 h 2208"/>
                <a:gd name="T18" fmla="*/ 1959 w 2466"/>
                <a:gd name="T19" fmla="*/ 1314 h 2208"/>
                <a:gd name="T20" fmla="*/ 1817 w 2466"/>
                <a:gd name="T21" fmla="*/ 1468 h 2208"/>
                <a:gd name="T22" fmla="*/ 1676 w 2466"/>
                <a:gd name="T23" fmla="*/ 1595 h 2208"/>
                <a:gd name="T24" fmla="*/ 1593 w 2466"/>
                <a:gd name="T25" fmla="*/ 1660 h 2208"/>
                <a:gd name="T26" fmla="*/ 1520 w 2466"/>
                <a:gd name="T27" fmla="*/ 1712 h 2208"/>
                <a:gd name="T28" fmla="*/ 1547 w 2466"/>
                <a:gd name="T29" fmla="*/ 2150 h 2208"/>
                <a:gd name="T30" fmla="*/ 1545 w 2466"/>
                <a:gd name="T31" fmla="*/ 2175 h 2208"/>
                <a:gd name="T32" fmla="*/ 1529 w 2466"/>
                <a:gd name="T33" fmla="*/ 2198 h 2208"/>
                <a:gd name="T34" fmla="*/ 1505 w 2466"/>
                <a:gd name="T35" fmla="*/ 2208 h 2208"/>
                <a:gd name="T36" fmla="*/ 1478 w 2466"/>
                <a:gd name="T37" fmla="*/ 2205 h 2208"/>
                <a:gd name="T38" fmla="*/ 21 w 2466"/>
                <a:gd name="T39" fmla="*/ 1638 h 2208"/>
                <a:gd name="T40" fmla="*/ 4 w 2466"/>
                <a:gd name="T41" fmla="*/ 1617 h 2208"/>
                <a:gd name="T42" fmla="*/ 0 w 2466"/>
                <a:gd name="T43" fmla="*/ 1591 h 2208"/>
                <a:gd name="T44" fmla="*/ 10 w 2466"/>
                <a:gd name="T45" fmla="*/ 1566 h 2208"/>
                <a:gd name="T46" fmla="*/ 1228 w 2466"/>
                <a:gd name="T47" fmla="*/ 588 h 2208"/>
                <a:gd name="T48" fmla="*/ 1252 w 2466"/>
                <a:gd name="T49" fmla="*/ 576 h 2208"/>
                <a:gd name="T50" fmla="*/ 1279 w 2466"/>
                <a:gd name="T51" fmla="*/ 580 h 2208"/>
                <a:gd name="T52" fmla="*/ 1300 w 2466"/>
                <a:gd name="T53" fmla="*/ 595 h 2208"/>
                <a:gd name="T54" fmla="*/ 1311 w 2466"/>
                <a:gd name="T55" fmla="*/ 620 h 2208"/>
                <a:gd name="T56" fmla="*/ 1418 w 2466"/>
                <a:gd name="T57" fmla="*/ 983 h 2208"/>
                <a:gd name="T58" fmla="*/ 1551 w 2466"/>
                <a:gd name="T59" fmla="*/ 921 h 2208"/>
                <a:gd name="T60" fmla="*/ 1716 w 2466"/>
                <a:gd name="T61" fmla="*/ 823 h 2208"/>
                <a:gd name="T62" fmla="*/ 1870 w 2466"/>
                <a:gd name="T63" fmla="*/ 704 h 2208"/>
                <a:gd name="T64" fmla="*/ 2012 w 2466"/>
                <a:gd name="T65" fmla="*/ 566 h 2208"/>
                <a:gd name="T66" fmla="*/ 2134 w 2466"/>
                <a:gd name="T67" fmla="*/ 421 h 2208"/>
                <a:gd name="T68" fmla="*/ 2240 w 2466"/>
                <a:gd name="T69" fmla="*/ 271 h 2208"/>
                <a:gd name="T70" fmla="*/ 2291 w 2466"/>
                <a:gd name="T71" fmla="*/ 184 h 2208"/>
                <a:gd name="T72" fmla="*/ 2344 w 2466"/>
                <a:gd name="T73" fmla="*/ 84 h 2208"/>
                <a:gd name="T74" fmla="*/ 2374 w 2466"/>
                <a:gd name="T75" fmla="*/ 19 h 2208"/>
                <a:gd name="T76" fmla="*/ 2398 w 2466"/>
                <a:gd name="T77" fmla="*/ 2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66" h="2208">
                  <a:moveTo>
                    <a:pt x="2411" y="0"/>
                  </a:moveTo>
                  <a:lnTo>
                    <a:pt x="2424" y="1"/>
                  </a:lnTo>
                  <a:lnTo>
                    <a:pt x="2441" y="7"/>
                  </a:lnTo>
                  <a:lnTo>
                    <a:pt x="2455" y="19"/>
                  </a:lnTo>
                  <a:lnTo>
                    <a:pt x="2462" y="34"/>
                  </a:lnTo>
                  <a:lnTo>
                    <a:pt x="2466" y="52"/>
                  </a:lnTo>
                  <a:lnTo>
                    <a:pt x="2461" y="127"/>
                  </a:lnTo>
                  <a:lnTo>
                    <a:pt x="2453" y="200"/>
                  </a:lnTo>
                  <a:lnTo>
                    <a:pt x="2441" y="270"/>
                  </a:lnTo>
                  <a:lnTo>
                    <a:pt x="2429" y="335"/>
                  </a:lnTo>
                  <a:lnTo>
                    <a:pt x="2402" y="450"/>
                  </a:lnTo>
                  <a:lnTo>
                    <a:pt x="2370" y="563"/>
                  </a:lnTo>
                  <a:lnTo>
                    <a:pt x="2332" y="672"/>
                  </a:lnTo>
                  <a:lnTo>
                    <a:pt x="2289" y="780"/>
                  </a:lnTo>
                  <a:lnTo>
                    <a:pt x="2240" y="883"/>
                  </a:lnTo>
                  <a:lnTo>
                    <a:pt x="2186" y="985"/>
                  </a:lnTo>
                  <a:lnTo>
                    <a:pt x="2135" y="1070"/>
                  </a:lnTo>
                  <a:lnTo>
                    <a:pt x="2080" y="1153"/>
                  </a:lnTo>
                  <a:lnTo>
                    <a:pt x="2021" y="1235"/>
                  </a:lnTo>
                  <a:lnTo>
                    <a:pt x="1959" y="1314"/>
                  </a:lnTo>
                  <a:lnTo>
                    <a:pt x="1888" y="1394"/>
                  </a:lnTo>
                  <a:lnTo>
                    <a:pt x="1817" y="1468"/>
                  </a:lnTo>
                  <a:lnTo>
                    <a:pt x="1747" y="1534"/>
                  </a:lnTo>
                  <a:lnTo>
                    <a:pt x="1676" y="1595"/>
                  </a:lnTo>
                  <a:lnTo>
                    <a:pt x="1633" y="1629"/>
                  </a:lnTo>
                  <a:lnTo>
                    <a:pt x="1593" y="1660"/>
                  </a:lnTo>
                  <a:lnTo>
                    <a:pt x="1556" y="1688"/>
                  </a:lnTo>
                  <a:lnTo>
                    <a:pt x="1520" y="1712"/>
                  </a:lnTo>
                  <a:lnTo>
                    <a:pt x="1483" y="1737"/>
                  </a:lnTo>
                  <a:lnTo>
                    <a:pt x="1547" y="2150"/>
                  </a:lnTo>
                  <a:lnTo>
                    <a:pt x="1547" y="2163"/>
                  </a:lnTo>
                  <a:lnTo>
                    <a:pt x="1545" y="2175"/>
                  </a:lnTo>
                  <a:lnTo>
                    <a:pt x="1538" y="2188"/>
                  </a:lnTo>
                  <a:lnTo>
                    <a:pt x="1529" y="2198"/>
                  </a:lnTo>
                  <a:lnTo>
                    <a:pt x="1517" y="2204"/>
                  </a:lnTo>
                  <a:lnTo>
                    <a:pt x="1505" y="2208"/>
                  </a:lnTo>
                  <a:lnTo>
                    <a:pt x="1491" y="2208"/>
                  </a:lnTo>
                  <a:lnTo>
                    <a:pt x="1478" y="2205"/>
                  </a:lnTo>
                  <a:lnTo>
                    <a:pt x="32" y="1644"/>
                  </a:lnTo>
                  <a:lnTo>
                    <a:pt x="21" y="1638"/>
                  </a:lnTo>
                  <a:lnTo>
                    <a:pt x="11" y="1629"/>
                  </a:lnTo>
                  <a:lnTo>
                    <a:pt x="4" y="1617"/>
                  </a:lnTo>
                  <a:lnTo>
                    <a:pt x="0" y="1604"/>
                  </a:lnTo>
                  <a:lnTo>
                    <a:pt x="0" y="1591"/>
                  </a:lnTo>
                  <a:lnTo>
                    <a:pt x="3" y="1578"/>
                  </a:lnTo>
                  <a:lnTo>
                    <a:pt x="10" y="1566"/>
                  </a:lnTo>
                  <a:lnTo>
                    <a:pt x="19" y="1556"/>
                  </a:lnTo>
                  <a:lnTo>
                    <a:pt x="1228" y="588"/>
                  </a:lnTo>
                  <a:lnTo>
                    <a:pt x="1240" y="581"/>
                  </a:lnTo>
                  <a:lnTo>
                    <a:pt x="1252" y="576"/>
                  </a:lnTo>
                  <a:lnTo>
                    <a:pt x="1265" y="576"/>
                  </a:lnTo>
                  <a:lnTo>
                    <a:pt x="1279" y="580"/>
                  </a:lnTo>
                  <a:lnTo>
                    <a:pt x="1291" y="587"/>
                  </a:lnTo>
                  <a:lnTo>
                    <a:pt x="1300" y="595"/>
                  </a:lnTo>
                  <a:lnTo>
                    <a:pt x="1307" y="607"/>
                  </a:lnTo>
                  <a:lnTo>
                    <a:pt x="1311" y="620"/>
                  </a:lnTo>
                  <a:lnTo>
                    <a:pt x="1369" y="1002"/>
                  </a:lnTo>
                  <a:lnTo>
                    <a:pt x="1418" y="983"/>
                  </a:lnTo>
                  <a:lnTo>
                    <a:pt x="1468" y="961"/>
                  </a:lnTo>
                  <a:lnTo>
                    <a:pt x="1551" y="921"/>
                  </a:lnTo>
                  <a:lnTo>
                    <a:pt x="1635" y="874"/>
                  </a:lnTo>
                  <a:lnTo>
                    <a:pt x="1716" y="823"/>
                  </a:lnTo>
                  <a:lnTo>
                    <a:pt x="1794" y="765"/>
                  </a:lnTo>
                  <a:lnTo>
                    <a:pt x="1870" y="704"/>
                  </a:lnTo>
                  <a:lnTo>
                    <a:pt x="1943" y="637"/>
                  </a:lnTo>
                  <a:lnTo>
                    <a:pt x="2012" y="566"/>
                  </a:lnTo>
                  <a:lnTo>
                    <a:pt x="2075" y="495"/>
                  </a:lnTo>
                  <a:lnTo>
                    <a:pt x="2134" y="421"/>
                  </a:lnTo>
                  <a:lnTo>
                    <a:pt x="2189" y="347"/>
                  </a:lnTo>
                  <a:lnTo>
                    <a:pt x="2240" y="271"/>
                  </a:lnTo>
                  <a:lnTo>
                    <a:pt x="2265" y="229"/>
                  </a:lnTo>
                  <a:lnTo>
                    <a:pt x="2291" y="184"/>
                  </a:lnTo>
                  <a:lnTo>
                    <a:pt x="2318" y="136"/>
                  </a:lnTo>
                  <a:lnTo>
                    <a:pt x="2344" y="84"/>
                  </a:lnTo>
                  <a:lnTo>
                    <a:pt x="2366" y="32"/>
                  </a:lnTo>
                  <a:lnTo>
                    <a:pt x="2374" y="19"/>
                  </a:lnTo>
                  <a:lnTo>
                    <a:pt x="2385" y="9"/>
                  </a:lnTo>
                  <a:lnTo>
                    <a:pt x="2398" y="2"/>
                  </a:lnTo>
                  <a:lnTo>
                    <a:pt x="24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2063757" y="2757817"/>
            <a:ext cx="8899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36177" y="2757817"/>
            <a:ext cx="8899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518917" y="2757817"/>
            <a:ext cx="8899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791337" y="2757817"/>
            <a:ext cx="8899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246497" y="2757817"/>
            <a:ext cx="8899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02676" y="3203810"/>
            <a:ext cx="9093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Reduces Risk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216268" y="3203810"/>
            <a:ext cx="136869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Improves processes and outcomes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914111" y="3203810"/>
            <a:ext cx="13686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Improves communication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647253" y="3203810"/>
            <a:ext cx="15825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Identifies </a:t>
            </a:r>
          </a:p>
          <a:p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early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95954" y="3203810"/>
            <a:ext cx="15825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time </a:t>
            </a:r>
          </a:p>
          <a:p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correction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879511" y="3966880"/>
            <a:ext cx="1143123" cy="664340"/>
            <a:chOff x="3376613" y="2005013"/>
            <a:chExt cx="1584325" cy="920750"/>
          </a:xfrm>
          <a:solidFill>
            <a:schemeClr val="bg1"/>
          </a:solidFill>
        </p:grpSpPr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3376613" y="2024063"/>
              <a:ext cx="546100" cy="657225"/>
            </a:xfrm>
            <a:custGeom>
              <a:avLst/>
              <a:gdLst>
                <a:gd name="T0" fmla="*/ 208 w 344"/>
                <a:gd name="T1" fmla="*/ 6 h 414"/>
                <a:gd name="T2" fmla="*/ 242 w 344"/>
                <a:gd name="T3" fmla="*/ 24 h 414"/>
                <a:gd name="T4" fmla="*/ 265 w 344"/>
                <a:gd name="T5" fmla="*/ 56 h 414"/>
                <a:gd name="T6" fmla="*/ 271 w 344"/>
                <a:gd name="T7" fmla="*/ 96 h 414"/>
                <a:gd name="T8" fmla="*/ 267 w 344"/>
                <a:gd name="T9" fmla="*/ 132 h 414"/>
                <a:gd name="T10" fmla="*/ 267 w 344"/>
                <a:gd name="T11" fmla="*/ 142 h 414"/>
                <a:gd name="T12" fmla="*/ 271 w 344"/>
                <a:gd name="T13" fmla="*/ 160 h 414"/>
                <a:gd name="T14" fmla="*/ 263 w 344"/>
                <a:gd name="T15" fmla="*/ 194 h 414"/>
                <a:gd name="T16" fmla="*/ 251 w 344"/>
                <a:gd name="T17" fmla="*/ 214 h 414"/>
                <a:gd name="T18" fmla="*/ 240 w 344"/>
                <a:gd name="T19" fmla="*/ 252 h 414"/>
                <a:gd name="T20" fmla="*/ 235 w 344"/>
                <a:gd name="T21" fmla="*/ 270 h 414"/>
                <a:gd name="T22" fmla="*/ 233 w 344"/>
                <a:gd name="T23" fmla="*/ 284 h 414"/>
                <a:gd name="T24" fmla="*/ 235 w 344"/>
                <a:gd name="T25" fmla="*/ 290 h 414"/>
                <a:gd name="T26" fmla="*/ 237 w 344"/>
                <a:gd name="T27" fmla="*/ 291 h 414"/>
                <a:gd name="T28" fmla="*/ 281 w 344"/>
                <a:gd name="T29" fmla="*/ 306 h 414"/>
                <a:gd name="T30" fmla="*/ 328 w 344"/>
                <a:gd name="T31" fmla="*/ 322 h 414"/>
                <a:gd name="T32" fmla="*/ 344 w 344"/>
                <a:gd name="T33" fmla="*/ 329 h 414"/>
                <a:gd name="T34" fmla="*/ 0 w 344"/>
                <a:gd name="T35" fmla="*/ 414 h 414"/>
                <a:gd name="T36" fmla="*/ 0 w 344"/>
                <a:gd name="T37" fmla="*/ 329 h 414"/>
                <a:gd name="T38" fmla="*/ 38 w 344"/>
                <a:gd name="T39" fmla="*/ 315 h 414"/>
                <a:gd name="T40" fmla="*/ 86 w 344"/>
                <a:gd name="T41" fmla="*/ 299 h 414"/>
                <a:gd name="T42" fmla="*/ 109 w 344"/>
                <a:gd name="T43" fmla="*/ 291 h 414"/>
                <a:gd name="T44" fmla="*/ 111 w 344"/>
                <a:gd name="T45" fmla="*/ 288 h 414"/>
                <a:gd name="T46" fmla="*/ 111 w 344"/>
                <a:gd name="T47" fmla="*/ 279 h 414"/>
                <a:gd name="T48" fmla="*/ 109 w 344"/>
                <a:gd name="T49" fmla="*/ 259 h 414"/>
                <a:gd name="T50" fmla="*/ 100 w 344"/>
                <a:gd name="T51" fmla="*/ 234 h 414"/>
                <a:gd name="T52" fmla="*/ 90 w 344"/>
                <a:gd name="T53" fmla="*/ 207 h 414"/>
                <a:gd name="T54" fmla="*/ 79 w 344"/>
                <a:gd name="T55" fmla="*/ 175 h 414"/>
                <a:gd name="T56" fmla="*/ 79 w 344"/>
                <a:gd name="T57" fmla="*/ 150 h 414"/>
                <a:gd name="T58" fmla="*/ 81 w 344"/>
                <a:gd name="T59" fmla="*/ 141 h 414"/>
                <a:gd name="T60" fmla="*/ 81 w 344"/>
                <a:gd name="T61" fmla="*/ 114 h 414"/>
                <a:gd name="T62" fmla="*/ 77 w 344"/>
                <a:gd name="T63" fmla="*/ 78 h 414"/>
                <a:gd name="T64" fmla="*/ 95 w 344"/>
                <a:gd name="T65" fmla="*/ 35 h 414"/>
                <a:gd name="T66" fmla="*/ 120 w 344"/>
                <a:gd name="T67" fmla="*/ 13 h 414"/>
                <a:gd name="T68" fmla="*/ 163 w 344"/>
                <a:gd name="T69" fmla="*/ 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4" h="414">
                  <a:moveTo>
                    <a:pt x="185" y="0"/>
                  </a:moveTo>
                  <a:lnTo>
                    <a:pt x="208" y="6"/>
                  </a:lnTo>
                  <a:lnTo>
                    <a:pt x="228" y="13"/>
                  </a:lnTo>
                  <a:lnTo>
                    <a:pt x="242" y="24"/>
                  </a:lnTo>
                  <a:lnTo>
                    <a:pt x="253" y="35"/>
                  </a:lnTo>
                  <a:lnTo>
                    <a:pt x="265" y="56"/>
                  </a:lnTo>
                  <a:lnTo>
                    <a:pt x="271" y="78"/>
                  </a:lnTo>
                  <a:lnTo>
                    <a:pt x="271" y="96"/>
                  </a:lnTo>
                  <a:lnTo>
                    <a:pt x="267" y="114"/>
                  </a:lnTo>
                  <a:lnTo>
                    <a:pt x="267" y="132"/>
                  </a:lnTo>
                  <a:lnTo>
                    <a:pt x="267" y="141"/>
                  </a:lnTo>
                  <a:lnTo>
                    <a:pt x="267" y="142"/>
                  </a:lnTo>
                  <a:lnTo>
                    <a:pt x="269" y="150"/>
                  </a:lnTo>
                  <a:lnTo>
                    <a:pt x="271" y="160"/>
                  </a:lnTo>
                  <a:lnTo>
                    <a:pt x="267" y="175"/>
                  </a:lnTo>
                  <a:lnTo>
                    <a:pt x="263" y="194"/>
                  </a:lnTo>
                  <a:lnTo>
                    <a:pt x="256" y="207"/>
                  </a:lnTo>
                  <a:lnTo>
                    <a:pt x="251" y="214"/>
                  </a:lnTo>
                  <a:lnTo>
                    <a:pt x="247" y="234"/>
                  </a:lnTo>
                  <a:lnTo>
                    <a:pt x="240" y="252"/>
                  </a:lnTo>
                  <a:lnTo>
                    <a:pt x="237" y="259"/>
                  </a:lnTo>
                  <a:lnTo>
                    <a:pt x="235" y="270"/>
                  </a:lnTo>
                  <a:lnTo>
                    <a:pt x="233" y="279"/>
                  </a:lnTo>
                  <a:lnTo>
                    <a:pt x="233" y="284"/>
                  </a:lnTo>
                  <a:lnTo>
                    <a:pt x="233" y="288"/>
                  </a:lnTo>
                  <a:lnTo>
                    <a:pt x="235" y="290"/>
                  </a:lnTo>
                  <a:lnTo>
                    <a:pt x="235" y="291"/>
                  </a:lnTo>
                  <a:lnTo>
                    <a:pt x="237" y="291"/>
                  </a:lnTo>
                  <a:lnTo>
                    <a:pt x="258" y="299"/>
                  </a:lnTo>
                  <a:lnTo>
                    <a:pt x="281" y="306"/>
                  </a:lnTo>
                  <a:lnTo>
                    <a:pt x="307" y="315"/>
                  </a:lnTo>
                  <a:lnTo>
                    <a:pt x="328" y="322"/>
                  </a:lnTo>
                  <a:lnTo>
                    <a:pt x="344" y="329"/>
                  </a:lnTo>
                  <a:lnTo>
                    <a:pt x="344" y="329"/>
                  </a:lnTo>
                  <a:lnTo>
                    <a:pt x="344" y="414"/>
                  </a:lnTo>
                  <a:lnTo>
                    <a:pt x="0" y="414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16" y="324"/>
                  </a:lnTo>
                  <a:lnTo>
                    <a:pt x="38" y="315"/>
                  </a:lnTo>
                  <a:lnTo>
                    <a:pt x="61" y="308"/>
                  </a:lnTo>
                  <a:lnTo>
                    <a:pt x="86" y="299"/>
                  </a:lnTo>
                  <a:lnTo>
                    <a:pt x="108" y="291"/>
                  </a:lnTo>
                  <a:lnTo>
                    <a:pt x="109" y="291"/>
                  </a:lnTo>
                  <a:lnTo>
                    <a:pt x="111" y="290"/>
                  </a:lnTo>
                  <a:lnTo>
                    <a:pt x="111" y="288"/>
                  </a:lnTo>
                  <a:lnTo>
                    <a:pt x="111" y="284"/>
                  </a:lnTo>
                  <a:lnTo>
                    <a:pt x="111" y="279"/>
                  </a:lnTo>
                  <a:lnTo>
                    <a:pt x="111" y="268"/>
                  </a:lnTo>
                  <a:lnTo>
                    <a:pt x="109" y="259"/>
                  </a:lnTo>
                  <a:lnTo>
                    <a:pt x="108" y="252"/>
                  </a:lnTo>
                  <a:lnTo>
                    <a:pt x="100" y="234"/>
                  </a:lnTo>
                  <a:lnTo>
                    <a:pt x="95" y="214"/>
                  </a:lnTo>
                  <a:lnTo>
                    <a:pt x="90" y="207"/>
                  </a:lnTo>
                  <a:lnTo>
                    <a:pt x="84" y="194"/>
                  </a:lnTo>
                  <a:lnTo>
                    <a:pt x="79" y="175"/>
                  </a:lnTo>
                  <a:lnTo>
                    <a:pt x="77" y="160"/>
                  </a:lnTo>
                  <a:lnTo>
                    <a:pt x="79" y="150"/>
                  </a:lnTo>
                  <a:lnTo>
                    <a:pt x="81" y="142"/>
                  </a:lnTo>
                  <a:lnTo>
                    <a:pt x="81" y="141"/>
                  </a:lnTo>
                  <a:lnTo>
                    <a:pt x="81" y="132"/>
                  </a:lnTo>
                  <a:lnTo>
                    <a:pt x="81" y="114"/>
                  </a:lnTo>
                  <a:lnTo>
                    <a:pt x="77" y="96"/>
                  </a:lnTo>
                  <a:lnTo>
                    <a:pt x="77" y="78"/>
                  </a:lnTo>
                  <a:lnTo>
                    <a:pt x="82" y="56"/>
                  </a:lnTo>
                  <a:lnTo>
                    <a:pt x="95" y="35"/>
                  </a:lnTo>
                  <a:lnTo>
                    <a:pt x="106" y="24"/>
                  </a:lnTo>
                  <a:lnTo>
                    <a:pt x="120" y="13"/>
                  </a:lnTo>
                  <a:lnTo>
                    <a:pt x="138" y="6"/>
                  </a:lnTo>
                  <a:lnTo>
                    <a:pt x="163" y="2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4414838" y="2024063"/>
              <a:ext cx="546100" cy="657225"/>
            </a:xfrm>
            <a:custGeom>
              <a:avLst/>
              <a:gdLst>
                <a:gd name="T0" fmla="*/ 210 w 344"/>
                <a:gd name="T1" fmla="*/ 6 h 414"/>
                <a:gd name="T2" fmla="*/ 242 w 344"/>
                <a:gd name="T3" fmla="*/ 24 h 414"/>
                <a:gd name="T4" fmla="*/ 266 w 344"/>
                <a:gd name="T5" fmla="*/ 56 h 414"/>
                <a:gd name="T6" fmla="*/ 271 w 344"/>
                <a:gd name="T7" fmla="*/ 96 h 414"/>
                <a:gd name="T8" fmla="*/ 267 w 344"/>
                <a:gd name="T9" fmla="*/ 132 h 414"/>
                <a:gd name="T10" fmla="*/ 267 w 344"/>
                <a:gd name="T11" fmla="*/ 142 h 414"/>
                <a:gd name="T12" fmla="*/ 271 w 344"/>
                <a:gd name="T13" fmla="*/ 160 h 414"/>
                <a:gd name="T14" fmla="*/ 264 w 344"/>
                <a:gd name="T15" fmla="*/ 194 h 414"/>
                <a:gd name="T16" fmla="*/ 251 w 344"/>
                <a:gd name="T17" fmla="*/ 214 h 414"/>
                <a:gd name="T18" fmla="*/ 241 w 344"/>
                <a:gd name="T19" fmla="*/ 252 h 414"/>
                <a:gd name="T20" fmla="*/ 235 w 344"/>
                <a:gd name="T21" fmla="*/ 270 h 414"/>
                <a:gd name="T22" fmla="*/ 233 w 344"/>
                <a:gd name="T23" fmla="*/ 284 h 414"/>
                <a:gd name="T24" fmla="*/ 235 w 344"/>
                <a:gd name="T25" fmla="*/ 290 h 414"/>
                <a:gd name="T26" fmla="*/ 237 w 344"/>
                <a:gd name="T27" fmla="*/ 291 h 414"/>
                <a:gd name="T28" fmla="*/ 282 w 344"/>
                <a:gd name="T29" fmla="*/ 306 h 414"/>
                <a:gd name="T30" fmla="*/ 328 w 344"/>
                <a:gd name="T31" fmla="*/ 322 h 414"/>
                <a:gd name="T32" fmla="*/ 344 w 344"/>
                <a:gd name="T33" fmla="*/ 329 h 414"/>
                <a:gd name="T34" fmla="*/ 0 w 344"/>
                <a:gd name="T35" fmla="*/ 414 h 414"/>
                <a:gd name="T36" fmla="*/ 0 w 344"/>
                <a:gd name="T37" fmla="*/ 329 h 414"/>
                <a:gd name="T38" fmla="*/ 38 w 344"/>
                <a:gd name="T39" fmla="*/ 315 h 414"/>
                <a:gd name="T40" fmla="*/ 86 w 344"/>
                <a:gd name="T41" fmla="*/ 299 h 414"/>
                <a:gd name="T42" fmla="*/ 110 w 344"/>
                <a:gd name="T43" fmla="*/ 291 h 414"/>
                <a:gd name="T44" fmla="*/ 111 w 344"/>
                <a:gd name="T45" fmla="*/ 288 h 414"/>
                <a:gd name="T46" fmla="*/ 111 w 344"/>
                <a:gd name="T47" fmla="*/ 279 h 414"/>
                <a:gd name="T48" fmla="*/ 110 w 344"/>
                <a:gd name="T49" fmla="*/ 259 h 414"/>
                <a:gd name="T50" fmla="*/ 101 w 344"/>
                <a:gd name="T51" fmla="*/ 234 h 414"/>
                <a:gd name="T52" fmla="*/ 90 w 344"/>
                <a:gd name="T53" fmla="*/ 207 h 414"/>
                <a:gd name="T54" fmla="*/ 81 w 344"/>
                <a:gd name="T55" fmla="*/ 175 h 414"/>
                <a:gd name="T56" fmla="*/ 79 w 344"/>
                <a:gd name="T57" fmla="*/ 150 h 414"/>
                <a:gd name="T58" fmla="*/ 81 w 344"/>
                <a:gd name="T59" fmla="*/ 141 h 414"/>
                <a:gd name="T60" fmla="*/ 81 w 344"/>
                <a:gd name="T61" fmla="*/ 114 h 414"/>
                <a:gd name="T62" fmla="*/ 77 w 344"/>
                <a:gd name="T63" fmla="*/ 78 h 414"/>
                <a:gd name="T64" fmla="*/ 95 w 344"/>
                <a:gd name="T65" fmla="*/ 35 h 414"/>
                <a:gd name="T66" fmla="*/ 120 w 344"/>
                <a:gd name="T67" fmla="*/ 13 h 414"/>
                <a:gd name="T68" fmla="*/ 163 w 344"/>
                <a:gd name="T69" fmla="*/ 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4" h="414">
                  <a:moveTo>
                    <a:pt x="185" y="0"/>
                  </a:moveTo>
                  <a:lnTo>
                    <a:pt x="210" y="6"/>
                  </a:lnTo>
                  <a:lnTo>
                    <a:pt x="228" y="13"/>
                  </a:lnTo>
                  <a:lnTo>
                    <a:pt x="242" y="24"/>
                  </a:lnTo>
                  <a:lnTo>
                    <a:pt x="253" y="35"/>
                  </a:lnTo>
                  <a:lnTo>
                    <a:pt x="266" y="56"/>
                  </a:lnTo>
                  <a:lnTo>
                    <a:pt x="271" y="78"/>
                  </a:lnTo>
                  <a:lnTo>
                    <a:pt x="271" y="96"/>
                  </a:lnTo>
                  <a:lnTo>
                    <a:pt x="267" y="114"/>
                  </a:lnTo>
                  <a:lnTo>
                    <a:pt x="267" y="132"/>
                  </a:lnTo>
                  <a:lnTo>
                    <a:pt x="267" y="141"/>
                  </a:lnTo>
                  <a:lnTo>
                    <a:pt x="267" y="142"/>
                  </a:lnTo>
                  <a:lnTo>
                    <a:pt x="269" y="150"/>
                  </a:lnTo>
                  <a:lnTo>
                    <a:pt x="271" y="160"/>
                  </a:lnTo>
                  <a:lnTo>
                    <a:pt x="267" y="175"/>
                  </a:lnTo>
                  <a:lnTo>
                    <a:pt x="264" y="194"/>
                  </a:lnTo>
                  <a:lnTo>
                    <a:pt x="257" y="207"/>
                  </a:lnTo>
                  <a:lnTo>
                    <a:pt x="251" y="214"/>
                  </a:lnTo>
                  <a:lnTo>
                    <a:pt x="248" y="234"/>
                  </a:lnTo>
                  <a:lnTo>
                    <a:pt x="241" y="252"/>
                  </a:lnTo>
                  <a:lnTo>
                    <a:pt x="237" y="259"/>
                  </a:lnTo>
                  <a:lnTo>
                    <a:pt x="235" y="270"/>
                  </a:lnTo>
                  <a:lnTo>
                    <a:pt x="233" y="279"/>
                  </a:lnTo>
                  <a:lnTo>
                    <a:pt x="233" y="284"/>
                  </a:lnTo>
                  <a:lnTo>
                    <a:pt x="233" y="288"/>
                  </a:lnTo>
                  <a:lnTo>
                    <a:pt x="235" y="290"/>
                  </a:lnTo>
                  <a:lnTo>
                    <a:pt x="235" y="291"/>
                  </a:lnTo>
                  <a:lnTo>
                    <a:pt x="237" y="291"/>
                  </a:lnTo>
                  <a:lnTo>
                    <a:pt x="258" y="299"/>
                  </a:lnTo>
                  <a:lnTo>
                    <a:pt x="282" y="306"/>
                  </a:lnTo>
                  <a:lnTo>
                    <a:pt x="307" y="315"/>
                  </a:lnTo>
                  <a:lnTo>
                    <a:pt x="328" y="322"/>
                  </a:lnTo>
                  <a:lnTo>
                    <a:pt x="344" y="329"/>
                  </a:lnTo>
                  <a:lnTo>
                    <a:pt x="344" y="329"/>
                  </a:lnTo>
                  <a:lnTo>
                    <a:pt x="344" y="414"/>
                  </a:lnTo>
                  <a:lnTo>
                    <a:pt x="0" y="414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16" y="324"/>
                  </a:lnTo>
                  <a:lnTo>
                    <a:pt x="38" y="315"/>
                  </a:lnTo>
                  <a:lnTo>
                    <a:pt x="61" y="308"/>
                  </a:lnTo>
                  <a:lnTo>
                    <a:pt x="86" y="299"/>
                  </a:lnTo>
                  <a:lnTo>
                    <a:pt x="108" y="291"/>
                  </a:lnTo>
                  <a:lnTo>
                    <a:pt x="110" y="291"/>
                  </a:lnTo>
                  <a:lnTo>
                    <a:pt x="111" y="290"/>
                  </a:lnTo>
                  <a:lnTo>
                    <a:pt x="111" y="288"/>
                  </a:lnTo>
                  <a:lnTo>
                    <a:pt x="111" y="284"/>
                  </a:lnTo>
                  <a:lnTo>
                    <a:pt x="111" y="279"/>
                  </a:lnTo>
                  <a:lnTo>
                    <a:pt x="111" y="268"/>
                  </a:lnTo>
                  <a:lnTo>
                    <a:pt x="110" y="259"/>
                  </a:lnTo>
                  <a:lnTo>
                    <a:pt x="108" y="252"/>
                  </a:lnTo>
                  <a:lnTo>
                    <a:pt x="101" y="234"/>
                  </a:lnTo>
                  <a:lnTo>
                    <a:pt x="95" y="214"/>
                  </a:lnTo>
                  <a:lnTo>
                    <a:pt x="90" y="207"/>
                  </a:lnTo>
                  <a:lnTo>
                    <a:pt x="85" y="194"/>
                  </a:lnTo>
                  <a:lnTo>
                    <a:pt x="81" y="175"/>
                  </a:lnTo>
                  <a:lnTo>
                    <a:pt x="77" y="160"/>
                  </a:lnTo>
                  <a:lnTo>
                    <a:pt x="79" y="150"/>
                  </a:lnTo>
                  <a:lnTo>
                    <a:pt x="81" y="142"/>
                  </a:lnTo>
                  <a:lnTo>
                    <a:pt x="81" y="141"/>
                  </a:lnTo>
                  <a:lnTo>
                    <a:pt x="81" y="132"/>
                  </a:lnTo>
                  <a:lnTo>
                    <a:pt x="81" y="114"/>
                  </a:lnTo>
                  <a:lnTo>
                    <a:pt x="77" y="96"/>
                  </a:lnTo>
                  <a:lnTo>
                    <a:pt x="77" y="78"/>
                  </a:lnTo>
                  <a:lnTo>
                    <a:pt x="83" y="56"/>
                  </a:lnTo>
                  <a:lnTo>
                    <a:pt x="95" y="35"/>
                  </a:lnTo>
                  <a:lnTo>
                    <a:pt x="106" y="24"/>
                  </a:lnTo>
                  <a:lnTo>
                    <a:pt x="120" y="13"/>
                  </a:lnTo>
                  <a:lnTo>
                    <a:pt x="138" y="6"/>
                  </a:lnTo>
                  <a:lnTo>
                    <a:pt x="163" y="2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43"/>
            <p:cNvSpPr>
              <a:spLocks/>
            </p:cNvSpPr>
            <p:nvPr/>
          </p:nvSpPr>
          <p:spPr bwMode="auto">
            <a:xfrm>
              <a:off x="3781426" y="2005013"/>
              <a:ext cx="768350" cy="920750"/>
            </a:xfrm>
            <a:custGeom>
              <a:avLst/>
              <a:gdLst>
                <a:gd name="T0" fmla="*/ 286 w 484"/>
                <a:gd name="T1" fmla="*/ 3 h 580"/>
                <a:gd name="T2" fmla="*/ 329 w 484"/>
                <a:gd name="T3" fmla="*/ 21 h 580"/>
                <a:gd name="T4" fmla="*/ 354 w 484"/>
                <a:gd name="T5" fmla="*/ 47 h 580"/>
                <a:gd name="T6" fmla="*/ 378 w 484"/>
                <a:gd name="T7" fmla="*/ 93 h 580"/>
                <a:gd name="T8" fmla="*/ 380 w 484"/>
                <a:gd name="T9" fmla="*/ 131 h 580"/>
                <a:gd name="T10" fmla="*/ 374 w 484"/>
                <a:gd name="T11" fmla="*/ 171 h 580"/>
                <a:gd name="T12" fmla="*/ 374 w 484"/>
                <a:gd name="T13" fmla="*/ 196 h 580"/>
                <a:gd name="T14" fmla="*/ 378 w 484"/>
                <a:gd name="T15" fmla="*/ 205 h 580"/>
                <a:gd name="T16" fmla="*/ 378 w 484"/>
                <a:gd name="T17" fmla="*/ 226 h 580"/>
                <a:gd name="T18" fmla="*/ 369 w 484"/>
                <a:gd name="T19" fmla="*/ 269 h 580"/>
                <a:gd name="T20" fmla="*/ 353 w 484"/>
                <a:gd name="T21" fmla="*/ 298 h 580"/>
                <a:gd name="T22" fmla="*/ 344 w 484"/>
                <a:gd name="T23" fmla="*/ 336 h 580"/>
                <a:gd name="T24" fmla="*/ 331 w 484"/>
                <a:gd name="T25" fmla="*/ 370 h 580"/>
                <a:gd name="T26" fmla="*/ 328 w 484"/>
                <a:gd name="T27" fmla="*/ 397 h 580"/>
                <a:gd name="T28" fmla="*/ 328 w 484"/>
                <a:gd name="T29" fmla="*/ 404 h 580"/>
                <a:gd name="T30" fmla="*/ 329 w 484"/>
                <a:gd name="T31" fmla="*/ 406 h 580"/>
                <a:gd name="T32" fmla="*/ 362 w 484"/>
                <a:gd name="T33" fmla="*/ 417 h 580"/>
                <a:gd name="T34" fmla="*/ 430 w 484"/>
                <a:gd name="T35" fmla="*/ 440 h 580"/>
                <a:gd name="T36" fmla="*/ 484 w 484"/>
                <a:gd name="T37" fmla="*/ 460 h 580"/>
                <a:gd name="T38" fmla="*/ 484 w 484"/>
                <a:gd name="T39" fmla="*/ 580 h 580"/>
                <a:gd name="T40" fmla="*/ 0 w 484"/>
                <a:gd name="T41" fmla="*/ 460 h 580"/>
                <a:gd name="T42" fmla="*/ 17 w 484"/>
                <a:gd name="T43" fmla="*/ 454 h 580"/>
                <a:gd name="T44" fmla="*/ 68 w 484"/>
                <a:gd name="T45" fmla="*/ 435 h 580"/>
                <a:gd name="T46" fmla="*/ 125 w 484"/>
                <a:gd name="T47" fmla="*/ 415 h 580"/>
                <a:gd name="T48" fmla="*/ 154 w 484"/>
                <a:gd name="T49" fmla="*/ 408 h 580"/>
                <a:gd name="T50" fmla="*/ 155 w 484"/>
                <a:gd name="T51" fmla="*/ 404 h 580"/>
                <a:gd name="T52" fmla="*/ 155 w 484"/>
                <a:gd name="T53" fmla="*/ 397 h 580"/>
                <a:gd name="T54" fmla="*/ 154 w 484"/>
                <a:gd name="T55" fmla="*/ 366 h 580"/>
                <a:gd name="T56" fmla="*/ 143 w 484"/>
                <a:gd name="T57" fmla="*/ 336 h 580"/>
                <a:gd name="T58" fmla="*/ 134 w 484"/>
                <a:gd name="T59" fmla="*/ 298 h 580"/>
                <a:gd name="T60" fmla="*/ 118 w 484"/>
                <a:gd name="T61" fmla="*/ 269 h 580"/>
                <a:gd name="T62" fmla="*/ 109 w 484"/>
                <a:gd name="T63" fmla="*/ 226 h 580"/>
                <a:gd name="T64" fmla="*/ 111 w 484"/>
                <a:gd name="T65" fmla="*/ 205 h 580"/>
                <a:gd name="T66" fmla="*/ 112 w 484"/>
                <a:gd name="T67" fmla="*/ 196 h 580"/>
                <a:gd name="T68" fmla="*/ 112 w 484"/>
                <a:gd name="T69" fmla="*/ 171 h 580"/>
                <a:gd name="T70" fmla="*/ 109 w 484"/>
                <a:gd name="T71" fmla="*/ 131 h 580"/>
                <a:gd name="T72" fmla="*/ 111 w 484"/>
                <a:gd name="T73" fmla="*/ 93 h 580"/>
                <a:gd name="T74" fmla="*/ 132 w 484"/>
                <a:gd name="T75" fmla="*/ 47 h 580"/>
                <a:gd name="T76" fmla="*/ 159 w 484"/>
                <a:gd name="T77" fmla="*/ 21 h 580"/>
                <a:gd name="T78" fmla="*/ 200 w 484"/>
                <a:gd name="T79" fmla="*/ 3 h 580"/>
                <a:gd name="T80" fmla="*/ 258 w 484"/>
                <a:gd name="T81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4" h="580">
                  <a:moveTo>
                    <a:pt x="258" y="0"/>
                  </a:moveTo>
                  <a:lnTo>
                    <a:pt x="286" y="3"/>
                  </a:lnTo>
                  <a:lnTo>
                    <a:pt x="310" y="12"/>
                  </a:lnTo>
                  <a:lnTo>
                    <a:pt x="329" y="21"/>
                  </a:lnTo>
                  <a:lnTo>
                    <a:pt x="344" y="34"/>
                  </a:lnTo>
                  <a:lnTo>
                    <a:pt x="354" y="47"/>
                  </a:lnTo>
                  <a:lnTo>
                    <a:pt x="369" y="70"/>
                  </a:lnTo>
                  <a:lnTo>
                    <a:pt x="378" y="93"/>
                  </a:lnTo>
                  <a:lnTo>
                    <a:pt x="380" y="115"/>
                  </a:lnTo>
                  <a:lnTo>
                    <a:pt x="380" y="131"/>
                  </a:lnTo>
                  <a:lnTo>
                    <a:pt x="376" y="151"/>
                  </a:lnTo>
                  <a:lnTo>
                    <a:pt x="374" y="171"/>
                  </a:lnTo>
                  <a:lnTo>
                    <a:pt x="374" y="187"/>
                  </a:lnTo>
                  <a:lnTo>
                    <a:pt x="374" y="196"/>
                  </a:lnTo>
                  <a:lnTo>
                    <a:pt x="376" y="197"/>
                  </a:lnTo>
                  <a:lnTo>
                    <a:pt x="378" y="205"/>
                  </a:lnTo>
                  <a:lnTo>
                    <a:pt x="380" y="214"/>
                  </a:lnTo>
                  <a:lnTo>
                    <a:pt x="378" y="226"/>
                  </a:lnTo>
                  <a:lnTo>
                    <a:pt x="376" y="244"/>
                  </a:lnTo>
                  <a:lnTo>
                    <a:pt x="369" y="269"/>
                  </a:lnTo>
                  <a:lnTo>
                    <a:pt x="362" y="287"/>
                  </a:lnTo>
                  <a:lnTo>
                    <a:pt x="353" y="298"/>
                  </a:lnTo>
                  <a:lnTo>
                    <a:pt x="349" y="318"/>
                  </a:lnTo>
                  <a:lnTo>
                    <a:pt x="344" y="336"/>
                  </a:lnTo>
                  <a:lnTo>
                    <a:pt x="338" y="350"/>
                  </a:lnTo>
                  <a:lnTo>
                    <a:pt x="331" y="370"/>
                  </a:lnTo>
                  <a:lnTo>
                    <a:pt x="328" y="390"/>
                  </a:lnTo>
                  <a:lnTo>
                    <a:pt x="328" y="397"/>
                  </a:lnTo>
                  <a:lnTo>
                    <a:pt x="328" y="400"/>
                  </a:lnTo>
                  <a:lnTo>
                    <a:pt x="328" y="404"/>
                  </a:lnTo>
                  <a:lnTo>
                    <a:pt x="329" y="406"/>
                  </a:lnTo>
                  <a:lnTo>
                    <a:pt x="329" y="406"/>
                  </a:lnTo>
                  <a:lnTo>
                    <a:pt x="331" y="408"/>
                  </a:lnTo>
                  <a:lnTo>
                    <a:pt x="362" y="417"/>
                  </a:lnTo>
                  <a:lnTo>
                    <a:pt x="396" y="427"/>
                  </a:lnTo>
                  <a:lnTo>
                    <a:pt x="430" y="440"/>
                  </a:lnTo>
                  <a:lnTo>
                    <a:pt x="460" y="451"/>
                  </a:lnTo>
                  <a:lnTo>
                    <a:pt x="484" y="460"/>
                  </a:lnTo>
                  <a:lnTo>
                    <a:pt x="484" y="460"/>
                  </a:lnTo>
                  <a:lnTo>
                    <a:pt x="484" y="580"/>
                  </a:lnTo>
                  <a:lnTo>
                    <a:pt x="0" y="580"/>
                  </a:lnTo>
                  <a:lnTo>
                    <a:pt x="0" y="460"/>
                  </a:lnTo>
                  <a:lnTo>
                    <a:pt x="0" y="461"/>
                  </a:lnTo>
                  <a:lnTo>
                    <a:pt x="17" y="454"/>
                  </a:lnTo>
                  <a:lnTo>
                    <a:pt x="41" y="445"/>
                  </a:lnTo>
                  <a:lnTo>
                    <a:pt x="68" y="435"/>
                  </a:lnTo>
                  <a:lnTo>
                    <a:pt x="98" y="426"/>
                  </a:lnTo>
                  <a:lnTo>
                    <a:pt x="125" y="415"/>
                  </a:lnTo>
                  <a:lnTo>
                    <a:pt x="152" y="408"/>
                  </a:lnTo>
                  <a:lnTo>
                    <a:pt x="154" y="408"/>
                  </a:lnTo>
                  <a:lnTo>
                    <a:pt x="154" y="406"/>
                  </a:lnTo>
                  <a:lnTo>
                    <a:pt x="155" y="404"/>
                  </a:lnTo>
                  <a:lnTo>
                    <a:pt x="155" y="400"/>
                  </a:lnTo>
                  <a:lnTo>
                    <a:pt x="155" y="397"/>
                  </a:lnTo>
                  <a:lnTo>
                    <a:pt x="155" y="390"/>
                  </a:lnTo>
                  <a:lnTo>
                    <a:pt x="154" y="366"/>
                  </a:lnTo>
                  <a:lnTo>
                    <a:pt x="150" y="350"/>
                  </a:lnTo>
                  <a:lnTo>
                    <a:pt x="143" y="336"/>
                  </a:lnTo>
                  <a:lnTo>
                    <a:pt x="138" y="318"/>
                  </a:lnTo>
                  <a:lnTo>
                    <a:pt x="134" y="298"/>
                  </a:lnTo>
                  <a:lnTo>
                    <a:pt x="127" y="287"/>
                  </a:lnTo>
                  <a:lnTo>
                    <a:pt x="118" y="269"/>
                  </a:lnTo>
                  <a:lnTo>
                    <a:pt x="111" y="244"/>
                  </a:lnTo>
                  <a:lnTo>
                    <a:pt x="109" y="226"/>
                  </a:lnTo>
                  <a:lnTo>
                    <a:pt x="109" y="214"/>
                  </a:lnTo>
                  <a:lnTo>
                    <a:pt x="111" y="205"/>
                  </a:lnTo>
                  <a:lnTo>
                    <a:pt x="112" y="197"/>
                  </a:lnTo>
                  <a:lnTo>
                    <a:pt x="112" y="196"/>
                  </a:lnTo>
                  <a:lnTo>
                    <a:pt x="114" y="187"/>
                  </a:lnTo>
                  <a:lnTo>
                    <a:pt x="112" y="171"/>
                  </a:lnTo>
                  <a:lnTo>
                    <a:pt x="111" y="151"/>
                  </a:lnTo>
                  <a:lnTo>
                    <a:pt x="109" y="131"/>
                  </a:lnTo>
                  <a:lnTo>
                    <a:pt x="107" y="115"/>
                  </a:lnTo>
                  <a:lnTo>
                    <a:pt x="111" y="93"/>
                  </a:lnTo>
                  <a:lnTo>
                    <a:pt x="118" y="70"/>
                  </a:lnTo>
                  <a:lnTo>
                    <a:pt x="132" y="47"/>
                  </a:lnTo>
                  <a:lnTo>
                    <a:pt x="143" y="34"/>
                  </a:lnTo>
                  <a:lnTo>
                    <a:pt x="159" y="21"/>
                  </a:lnTo>
                  <a:lnTo>
                    <a:pt x="177" y="12"/>
                  </a:lnTo>
                  <a:lnTo>
                    <a:pt x="200" y="3"/>
                  </a:lnTo>
                  <a:lnTo>
                    <a:pt x="229" y="0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42550" y="3871287"/>
            <a:ext cx="885405" cy="772010"/>
            <a:chOff x="5832476" y="1930401"/>
            <a:chExt cx="1227138" cy="1069975"/>
          </a:xfrm>
          <a:solidFill>
            <a:schemeClr val="bg1"/>
          </a:solidFill>
        </p:grpSpPr>
        <p:sp>
          <p:nvSpPr>
            <p:cNvPr id="70" name="Freeform 7"/>
            <p:cNvSpPr>
              <a:spLocks/>
            </p:cNvSpPr>
            <p:nvPr/>
          </p:nvSpPr>
          <p:spPr bwMode="auto">
            <a:xfrm>
              <a:off x="5832476" y="2532063"/>
              <a:ext cx="269875" cy="468313"/>
            </a:xfrm>
            <a:custGeom>
              <a:avLst/>
              <a:gdLst>
                <a:gd name="T0" fmla="*/ 170 w 170"/>
                <a:gd name="T1" fmla="*/ 0 h 295"/>
                <a:gd name="T2" fmla="*/ 170 w 170"/>
                <a:gd name="T3" fmla="*/ 295 h 295"/>
                <a:gd name="T4" fmla="*/ 0 w 170"/>
                <a:gd name="T5" fmla="*/ 295 h 295"/>
                <a:gd name="T6" fmla="*/ 0 w 170"/>
                <a:gd name="T7" fmla="*/ 140 h 295"/>
                <a:gd name="T8" fmla="*/ 14 w 170"/>
                <a:gd name="T9" fmla="*/ 155 h 295"/>
                <a:gd name="T10" fmla="*/ 170 w 170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295">
                  <a:moveTo>
                    <a:pt x="170" y="0"/>
                  </a:moveTo>
                  <a:lnTo>
                    <a:pt x="170" y="295"/>
                  </a:lnTo>
                  <a:lnTo>
                    <a:pt x="0" y="295"/>
                  </a:lnTo>
                  <a:lnTo>
                    <a:pt x="0" y="140"/>
                  </a:lnTo>
                  <a:lnTo>
                    <a:pt x="14" y="155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8"/>
            <p:cNvSpPr>
              <a:spLocks/>
            </p:cNvSpPr>
            <p:nvPr/>
          </p:nvSpPr>
          <p:spPr bwMode="auto">
            <a:xfrm>
              <a:off x="6151563" y="2395538"/>
              <a:ext cx="269875" cy="604838"/>
            </a:xfrm>
            <a:custGeom>
              <a:avLst/>
              <a:gdLst>
                <a:gd name="T0" fmla="*/ 46 w 170"/>
                <a:gd name="T1" fmla="*/ 0 h 381"/>
                <a:gd name="T2" fmla="*/ 170 w 170"/>
                <a:gd name="T3" fmla="*/ 135 h 381"/>
                <a:gd name="T4" fmla="*/ 170 w 170"/>
                <a:gd name="T5" fmla="*/ 381 h 381"/>
                <a:gd name="T6" fmla="*/ 0 w 170"/>
                <a:gd name="T7" fmla="*/ 381 h 381"/>
                <a:gd name="T8" fmla="*/ 0 w 170"/>
                <a:gd name="T9" fmla="*/ 45 h 381"/>
                <a:gd name="T10" fmla="*/ 46 w 170"/>
                <a:gd name="T11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381">
                  <a:moveTo>
                    <a:pt x="46" y="0"/>
                  </a:moveTo>
                  <a:lnTo>
                    <a:pt x="170" y="135"/>
                  </a:lnTo>
                  <a:lnTo>
                    <a:pt x="170" y="381"/>
                  </a:lnTo>
                  <a:lnTo>
                    <a:pt x="0" y="381"/>
                  </a:lnTo>
                  <a:lnTo>
                    <a:pt x="0" y="45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9"/>
            <p:cNvSpPr>
              <a:spLocks/>
            </p:cNvSpPr>
            <p:nvPr/>
          </p:nvSpPr>
          <p:spPr bwMode="auto">
            <a:xfrm>
              <a:off x="6470651" y="2492376"/>
              <a:ext cx="269875" cy="508000"/>
            </a:xfrm>
            <a:custGeom>
              <a:avLst/>
              <a:gdLst>
                <a:gd name="T0" fmla="*/ 170 w 170"/>
                <a:gd name="T1" fmla="*/ 0 h 320"/>
                <a:gd name="T2" fmla="*/ 170 w 170"/>
                <a:gd name="T3" fmla="*/ 320 h 320"/>
                <a:gd name="T4" fmla="*/ 0 w 170"/>
                <a:gd name="T5" fmla="*/ 320 h 320"/>
                <a:gd name="T6" fmla="*/ 0 w 170"/>
                <a:gd name="T7" fmla="*/ 106 h 320"/>
                <a:gd name="T8" fmla="*/ 25 w 170"/>
                <a:gd name="T9" fmla="*/ 133 h 320"/>
                <a:gd name="T10" fmla="*/ 170 w 170"/>
                <a:gd name="T1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320">
                  <a:moveTo>
                    <a:pt x="170" y="0"/>
                  </a:moveTo>
                  <a:lnTo>
                    <a:pt x="170" y="320"/>
                  </a:lnTo>
                  <a:lnTo>
                    <a:pt x="0" y="320"/>
                  </a:lnTo>
                  <a:lnTo>
                    <a:pt x="0" y="106"/>
                  </a:lnTo>
                  <a:lnTo>
                    <a:pt x="25" y="133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10"/>
            <p:cNvSpPr>
              <a:spLocks/>
            </p:cNvSpPr>
            <p:nvPr/>
          </p:nvSpPr>
          <p:spPr bwMode="auto">
            <a:xfrm>
              <a:off x="6788151" y="2198688"/>
              <a:ext cx="271463" cy="801688"/>
            </a:xfrm>
            <a:custGeom>
              <a:avLst/>
              <a:gdLst>
                <a:gd name="T0" fmla="*/ 171 w 171"/>
                <a:gd name="T1" fmla="*/ 0 h 505"/>
                <a:gd name="T2" fmla="*/ 171 w 171"/>
                <a:gd name="T3" fmla="*/ 505 h 505"/>
                <a:gd name="T4" fmla="*/ 0 w 171"/>
                <a:gd name="T5" fmla="*/ 505 h 505"/>
                <a:gd name="T6" fmla="*/ 0 w 171"/>
                <a:gd name="T7" fmla="*/ 156 h 505"/>
                <a:gd name="T8" fmla="*/ 171 w 171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505">
                  <a:moveTo>
                    <a:pt x="171" y="0"/>
                  </a:moveTo>
                  <a:lnTo>
                    <a:pt x="171" y="505"/>
                  </a:lnTo>
                  <a:lnTo>
                    <a:pt x="0" y="505"/>
                  </a:lnTo>
                  <a:lnTo>
                    <a:pt x="0" y="156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11"/>
            <p:cNvSpPr>
              <a:spLocks/>
            </p:cNvSpPr>
            <p:nvPr/>
          </p:nvSpPr>
          <p:spPr bwMode="auto">
            <a:xfrm>
              <a:off x="5832476" y="1930401"/>
              <a:ext cx="1227138" cy="736600"/>
            </a:xfrm>
            <a:custGeom>
              <a:avLst/>
              <a:gdLst>
                <a:gd name="T0" fmla="*/ 767 w 773"/>
                <a:gd name="T1" fmla="*/ 0 h 464"/>
                <a:gd name="T2" fmla="*/ 773 w 773"/>
                <a:gd name="T3" fmla="*/ 4 h 464"/>
                <a:gd name="T4" fmla="*/ 773 w 773"/>
                <a:gd name="T5" fmla="*/ 97 h 464"/>
                <a:gd name="T6" fmla="*/ 457 w 773"/>
                <a:gd name="T7" fmla="*/ 385 h 464"/>
                <a:gd name="T8" fmla="*/ 445 w 773"/>
                <a:gd name="T9" fmla="*/ 392 h 464"/>
                <a:gd name="T10" fmla="*/ 430 w 773"/>
                <a:gd name="T11" fmla="*/ 394 h 464"/>
                <a:gd name="T12" fmla="*/ 416 w 773"/>
                <a:gd name="T13" fmla="*/ 392 h 464"/>
                <a:gd name="T14" fmla="*/ 405 w 773"/>
                <a:gd name="T15" fmla="*/ 383 h 464"/>
                <a:gd name="T16" fmla="*/ 249 w 773"/>
                <a:gd name="T17" fmla="*/ 223 h 464"/>
                <a:gd name="T18" fmla="*/ 14 w 773"/>
                <a:gd name="T19" fmla="*/ 464 h 464"/>
                <a:gd name="T20" fmla="*/ 0 w 773"/>
                <a:gd name="T21" fmla="*/ 449 h 464"/>
                <a:gd name="T22" fmla="*/ 0 w 773"/>
                <a:gd name="T23" fmla="*/ 370 h 464"/>
                <a:gd name="T24" fmla="*/ 224 w 773"/>
                <a:gd name="T25" fmla="*/ 144 h 464"/>
                <a:gd name="T26" fmla="*/ 230 w 773"/>
                <a:gd name="T27" fmla="*/ 138 h 464"/>
                <a:gd name="T28" fmla="*/ 235 w 773"/>
                <a:gd name="T29" fmla="*/ 135 h 464"/>
                <a:gd name="T30" fmla="*/ 242 w 773"/>
                <a:gd name="T31" fmla="*/ 133 h 464"/>
                <a:gd name="T32" fmla="*/ 251 w 773"/>
                <a:gd name="T33" fmla="*/ 131 h 464"/>
                <a:gd name="T34" fmla="*/ 258 w 773"/>
                <a:gd name="T35" fmla="*/ 133 h 464"/>
                <a:gd name="T36" fmla="*/ 265 w 773"/>
                <a:gd name="T37" fmla="*/ 135 h 464"/>
                <a:gd name="T38" fmla="*/ 271 w 773"/>
                <a:gd name="T39" fmla="*/ 138 h 464"/>
                <a:gd name="T40" fmla="*/ 278 w 773"/>
                <a:gd name="T41" fmla="*/ 144 h 464"/>
                <a:gd name="T42" fmla="*/ 434 w 773"/>
                <a:gd name="T43" fmla="*/ 304 h 464"/>
                <a:gd name="T44" fmla="*/ 767 w 773"/>
                <a:gd name="T45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3" h="464">
                  <a:moveTo>
                    <a:pt x="767" y="0"/>
                  </a:moveTo>
                  <a:lnTo>
                    <a:pt x="773" y="4"/>
                  </a:lnTo>
                  <a:lnTo>
                    <a:pt x="773" y="97"/>
                  </a:lnTo>
                  <a:lnTo>
                    <a:pt x="457" y="385"/>
                  </a:lnTo>
                  <a:lnTo>
                    <a:pt x="445" y="392"/>
                  </a:lnTo>
                  <a:lnTo>
                    <a:pt x="430" y="394"/>
                  </a:lnTo>
                  <a:lnTo>
                    <a:pt x="416" y="392"/>
                  </a:lnTo>
                  <a:lnTo>
                    <a:pt x="405" y="383"/>
                  </a:lnTo>
                  <a:lnTo>
                    <a:pt x="249" y="223"/>
                  </a:lnTo>
                  <a:lnTo>
                    <a:pt x="14" y="464"/>
                  </a:lnTo>
                  <a:lnTo>
                    <a:pt x="0" y="449"/>
                  </a:lnTo>
                  <a:lnTo>
                    <a:pt x="0" y="370"/>
                  </a:lnTo>
                  <a:lnTo>
                    <a:pt x="224" y="144"/>
                  </a:lnTo>
                  <a:lnTo>
                    <a:pt x="230" y="138"/>
                  </a:lnTo>
                  <a:lnTo>
                    <a:pt x="235" y="135"/>
                  </a:lnTo>
                  <a:lnTo>
                    <a:pt x="242" y="133"/>
                  </a:lnTo>
                  <a:lnTo>
                    <a:pt x="251" y="131"/>
                  </a:lnTo>
                  <a:lnTo>
                    <a:pt x="258" y="133"/>
                  </a:lnTo>
                  <a:lnTo>
                    <a:pt x="265" y="135"/>
                  </a:lnTo>
                  <a:lnTo>
                    <a:pt x="271" y="138"/>
                  </a:lnTo>
                  <a:lnTo>
                    <a:pt x="278" y="144"/>
                  </a:lnTo>
                  <a:lnTo>
                    <a:pt x="434" y="304"/>
                  </a:lnTo>
                  <a:lnTo>
                    <a:pt x="7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8" name="Google Shape;61;p1">
            <a:extLst>
              <a:ext uri="{FF2B5EF4-FFF2-40B4-BE49-F238E27FC236}">
                <a16:creationId xmlns:a16="http://schemas.microsoft.com/office/drawing/2014/main" id="{58B5B86E-7413-594B-9654-EC4B0F54F43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617AA046-F92E-6048-9A54-84DA3947697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98437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4EF5D4A-D6ED-45B4-AD02-73CF18F21B4A}"/>
              </a:ext>
            </a:extLst>
          </p:cNvPr>
          <p:cNvCxnSpPr>
            <a:cxnSpLocks/>
          </p:cNvCxnSpPr>
          <p:nvPr/>
        </p:nvCxnSpPr>
        <p:spPr>
          <a:xfrm flipH="1" flipV="1">
            <a:off x="2319470" y="5087870"/>
            <a:ext cx="891635" cy="1"/>
          </a:xfrm>
          <a:prstGeom prst="straightConnector1">
            <a:avLst/>
          </a:prstGeom>
          <a:ln>
            <a:solidFill>
              <a:schemeClr val="tx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522C90A-FC05-4959-BAC5-12CED0BD1266}"/>
              </a:ext>
            </a:extLst>
          </p:cNvPr>
          <p:cNvCxnSpPr>
            <a:cxnSpLocks/>
          </p:cNvCxnSpPr>
          <p:nvPr/>
        </p:nvCxnSpPr>
        <p:spPr>
          <a:xfrm flipH="1">
            <a:off x="2319470" y="3412466"/>
            <a:ext cx="407373" cy="1"/>
          </a:xfrm>
          <a:prstGeom prst="straightConnector1">
            <a:avLst/>
          </a:prstGeom>
          <a:ln>
            <a:solidFill>
              <a:schemeClr val="tx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D34F9DF-2A96-4AB2-9D75-561557859664}"/>
              </a:ext>
            </a:extLst>
          </p:cNvPr>
          <p:cNvCxnSpPr>
            <a:cxnSpLocks/>
          </p:cNvCxnSpPr>
          <p:nvPr/>
        </p:nvCxnSpPr>
        <p:spPr>
          <a:xfrm flipV="1">
            <a:off x="5940012" y="5087871"/>
            <a:ext cx="891635" cy="1"/>
          </a:xfrm>
          <a:prstGeom prst="straightConnector1">
            <a:avLst/>
          </a:prstGeom>
          <a:ln>
            <a:solidFill>
              <a:schemeClr val="tx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DF305C-5C6F-4D18-B605-0433B368AE73}"/>
              </a:ext>
            </a:extLst>
          </p:cNvPr>
          <p:cNvCxnSpPr>
            <a:cxnSpLocks/>
          </p:cNvCxnSpPr>
          <p:nvPr/>
        </p:nvCxnSpPr>
        <p:spPr>
          <a:xfrm>
            <a:off x="6425267" y="3412466"/>
            <a:ext cx="407373" cy="1"/>
          </a:xfrm>
          <a:prstGeom prst="straightConnector1">
            <a:avLst/>
          </a:prstGeom>
          <a:ln>
            <a:solidFill>
              <a:schemeClr val="tx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AAB827C-730E-4C0D-BBC7-C321081C0FE2}"/>
              </a:ext>
            </a:extLst>
          </p:cNvPr>
          <p:cNvCxnSpPr>
            <a:cxnSpLocks/>
          </p:cNvCxnSpPr>
          <p:nvPr/>
        </p:nvCxnSpPr>
        <p:spPr>
          <a:xfrm flipV="1">
            <a:off x="5416913" y="1581421"/>
            <a:ext cx="177033" cy="401255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Strategic Plan Cycle</a:t>
            </a: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9E03526C-087C-4AB4-8552-37BCECA90E12}"/>
              </a:ext>
            </a:extLst>
          </p:cNvPr>
          <p:cNvSpPr/>
          <p:nvPr/>
        </p:nvSpPr>
        <p:spPr>
          <a:xfrm>
            <a:off x="4035123" y="2578114"/>
            <a:ext cx="1084032" cy="454426"/>
          </a:xfrm>
          <a:custGeom>
            <a:avLst/>
            <a:gdLst>
              <a:gd name="connsiteX0" fmla="*/ 789834 w 1567413"/>
              <a:gd name="connsiteY0" fmla="*/ 0 h 657058"/>
              <a:gd name="connsiteX1" fmla="*/ 1558231 w 1567413"/>
              <a:gd name="connsiteY1" fmla="*/ 194565 h 657058"/>
              <a:gd name="connsiteX2" fmla="*/ 1567413 w 1567413"/>
              <a:gd name="connsiteY2" fmla="*/ 200143 h 657058"/>
              <a:gd name="connsiteX3" fmla="*/ 1245008 w 1567413"/>
              <a:gd name="connsiteY3" fmla="*/ 650759 h 657058"/>
              <a:gd name="connsiteX4" fmla="*/ 1204223 w 1567413"/>
              <a:gd name="connsiteY4" fmla="*/ 631112 h 657058"/>
              <a:gd name="connsiteX5" fmla="*/ 789834 w 1567413"/>
              <a:gd name="connsiteY5" fmla="*/ 547451 h 657058"/>
              <a:gd name="connsiteX6" fmla="*/ 375445 w 1567413"/>
              <a:gd name="connsiteY6" fmla="*/ 631112 h 657058"/>
              <a:gd name="connsiteX7" fmla="*/ 321585 w 1567413"/>
              <a:gd name="connsiteY7" fmla="*/ 657058 h 657058"/>
              <a:gd name="connsiteX8" fmla="*/ 0 w 1567413"/>
              <a:gd name="connsiteY8" fmla="*/ 207589 h 657058"/>
              <a:gd name="connsiteX9" fmla="*/ 21437 w 1567413"/>
              <a:gd name="connsiteY9" fmla="*/ 194565 h 657058"/>
              <a:gd name="connsiteX10" fmla="*/ 789834 w 1567413"/>
              <a:gd name="connsiteY10" fmla="*/ 0 h 65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7413" h="657058">
                <a:moveTo>
                  <a:pt x="789834" y="0"/>
                </a:moveTo>
                <a:cubicBezTo>
                  <a:pt x="1068055" y="0"/>
                  <a:pt x="1329815" y="70482"/>
                  <a:pt x="1558231" y="194565"/>
                </a:cubicBezTo>
                <a:lnTo>
                  <a:pt x="1567413" y="200143"/>
                </a:lnTo>
                <a:lnTo>
                  <a:pt x="1245008" y="650759"/>
                </a:lnTo>
                <a:lnTo>
                  <a:pt x="1204223" y="631112"/>
                </a:lnTo>
                <a:cubicBezTo>
                  <a:pt x="1076856" y="577241"/>
                  <a:pt x="936824" y="547451"/>
                  <a:pt x="789834" y="547451"/>
                </a:cubicBezTo>
                <a:cubicBezTo>
                  <a:pt x="642844" y="547451"/>
                  <a:pt x="502812" y="577241"/>
                  <a:pt x="375445" y="631112"/>
                </a:cubicBezTo>
                <a:lnTo>
                  <a:pt x="321585" y="657058"/>
                </a:lnTo>
                <a:lnTo>
                  <a:pt x="0" y="207589"/>
                </a:lnTo>
                <a:lnTo>
                  <a:pt x="21437" y="194565"/>
                </a:lnTo>
                <a:cubicBezTo>
                  <a:pt x="249854" y="70482"/>
                  <a:pt x="511613" y="0"/>
                  <a:pt x="789834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C1AE2C1B-5177-4401-903C-14145FEB9BE9}"/>
              </a:ext>
            </a:extLst>
          </p:cNvPr>
          <p:cNvSpPr/>
          <p:nvPr/>
        </p:nvSpPr>
        <p:spPr>
          <a:xfrm>
            <a:off x="5102886" y="2863576"/>
            <a:ext cx="593391" cy="1050622"/>
          </a:xfrm>
          <a:custGeom>
            <a:avLst/>
            <a:gdLst>
              <a:gd name="connsiteX0" fmla="*/ 320471 w 857990"/>
              <a:gd name="connsiteY0" fmla="*/ 0 h 1519104"/>
              <a:gd name="connsiteX1" fmla="*/ 385832 w 857990"/>
              <a:gd name="connsiteY1" fmla="*/ 59405 h 1519104"/>
              <a:gd name="connsiteX2" fmla="*/ 857990 w 857990"/>
              <a:gd name="connsiteY2" fmla="*/ 1199293 h 1519104"/>
              <a:gd name="connsiteX3" fmla="*/ 849667 w 857990"/>
              <a:gd name="connsiteY3" fmla="*/ 1364115 h 1519104"/>
              <a:gd name="connsiteX4" fmla="*/ 826013 w 857990"/>
              <a:gd name="connsiteY4" fmla="*/ 1519104 h 1519104"/>
              <a:gd name="connsiteX5" fmla="*/ 299702 w 857990"/>
              <a:gd name="connsiteY5" fmla="*/ 1343136 h 1519104"/>
              <a:gd name="connsiteX6" fmla="*/ 305043 w 857990"/>
              <a:gd name="connsiteY6" fmla="*/ 1308142 h 1519104"/>
              <a:gd name="connsiteX7" fmla="*/ 310539 w 857990"/>
              <a:gd name="connsiteY7" fmla="*/ 1199293 h 1519104"/>
              <a:gd name="connsiteX8" fmla="*/ 67437 w 857990"/>
              <a:gd name="connsiteY8" fmla="*/ 522112 h 1519104"/>
              <a:gd name="connsiteX9" fmla="*/ 0 w 857990"/>
              <a:gd name="connsiteY9" fmla="*/ 447913 h 1519104"/>
              <a:gd name="connsiteX10" fmla="*/ 320471 w 857990"/>
              <a:gd name="connsiteY10" fmla="*/ 0 h 151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7990" h="1519104">
                <a:moveTo>
                  <a:pt x="320471" y="0"/>
                </a:moveTo>
                <a:lnTo>
                  <a:pt x="385832" y="59405"/>
                </a:lnTo>
                <a:cubicBezTo>
                  <a:pt x="677556" y="351128"/>
                  <a:pt x="857990" y="754139"/>
                  <a:pt x="857990" y="1199293"/>
                </a:cubicBezTo>
                <a:cubicBezTo>
                  <a:pt x="857990" y="1254937"/>
                  <a:pt x="855171" y="1309923"/>
                  <a:pt x="849667" y="1364115"/>
                </a:cubicBezTo>
                <a:lnTo>
                  <a:pt x="826013" y="1519104"/>
                </a:lnTo>
                <a:lnTo>
                  <a:pt x="299702" y="1343136"/>
                </a:lnTo>
                <a:lnTo>
                  <a:pt x="305043" y="1308142"/>
                </a:lnTo>
                <a:cubicBezTo>
                  <a:pt x="308677" y="1272353"/>
                  <a:pt x="310539" y="1236041"/>
                  <a:pt x="310539" y="1199293"/>
                </a:cubicBezTo>
                <a:cubicBezTo>
                  <a:pt x="310539" y="942061"/>
                  <a:pt x="219308" y="706136"/>
                  <a:pt x="67437" y="522112"/>
                </a:cubicBezTo>
                <a:lnTo>
                  <a:pt x="0" y="447913"/>
                </a:lnTo>
                <a:lnTo>
                  <a:pt x="32047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271B9207-D4E9-4A2D-AA7D-A7DAD8202D30}"/>
              </a:ext>
            </a:extLst>
          </p:cNvPr>
          <p:cNvSpPr/>
          <p:nvPr/>
        </p:nvSpPr>
        <p:spPr>
          <a:xfrm>
            <a:off x="3466475" y="2870273"/>
            <a:ext cx="586588" cy="1032203"/>
          </a:xfrm>
          <a:custGeom>
            <a:avLst/>
            <a:gdLst>
              <a:gd name="connsiteX0" fmla="*/ 526865 w 848152"/>
              <a:gd name="connsiteY0" fmla="*/ 0 h 1492472"/>
              <a:gd name="connsiteX1" fmla="*/ 848152 w 848152"/>
              <a:gd name="connsiteY1" fmla="*/ 449054 h 1492472"/>
              <a:gd name="connsiteX2" fmla="*/ 790553 w 848152"/>
              <a:gd name="connsiteY2" fmla="*/ 512428 h 1492472"/>
              <a:gd name="connsiteX3" fmla="*/ 547451 w 848152"/>
              <a:gd name="connsiteY3" fmla="*/ 1189609 h 1492472"/>
              <a:gd name="connsiteX4" fmla="*/ 552947 w 848152"/>
              <a:gd name="connsiteY4" fmla="*/ 1298458 h 1492472"/>
              <a:gd name="connsiteX5" fmla="*/ 555701 w 848152"/>
              <a:gd name="connsiteY5" fmla="*/ 1316504 h 1492472"/>
              <a:gd name="connsiteX6" fmla="*/ 29391 w 848152"/>
              <a:gd name="connsiteY6" fmla="*/ 1492472 h 1492472"/>
              <a:gd name="connsiteX7" fmla="*/ 8323 w 848152"/>
              <a:gd name="connsiteY7" fmla="*/ 1354431 h 1492472"/>
              <a:gd name="connsiteX8" fmla="*/ 0 w 848152"/>
              <a:gd name="connsiteY8" fmla="*/ 1189609 h 1492472"/>
              <a:gd name="connsiteX9" fmla="*/ 472158 w 848152"/>
              <a:gd name="connsiteY9" fmla="*/ 49721 h 1492472"/>
              <a:gd name="connsiteX10" fmla="*/ 526865 w 848152"/>
              <a:gd name="connsiteY10" fmla="*/ 0 h 149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8152" h="1492472">
                <a:moveTo>
                  <a:pt x="526865" y="0"/>
                </a:moveTo>
                <a:lnTo>
                  <a:pt x="848152" y="449054"/>
                </a:lnTo>
                <a:lnTo>
                  <a:pt x="790553" y="512428"/>
                </a:lnTo>
                <a:cubicBezTo>
                  <a:pt x="638682" y="696452"/>
                  <a:pt x="547451" y="932377"/>
                  <a:pt x="547451" y="1189609"/>
                </a:cubicBezTo>
                <a:cubicBezTo>
                  <a:pt x="547451" y="1226357"/>
                  <a:pt x="549313" y="1262669"/>
                  <a:pt x="552947" y="1298458"/>
                </a:cubicBezTo>
                <a:lnTo>
                  <a:pt x="555701" y="1316504"/>
                </a:lnTo>
                <a:lnTo>
                  <a:pt x="29391" y="1492472"/>
                </a:lnTo>
                <a:lnTo>
                  <a:pt x="8323" y="1354431"/>
                </a:lnTo>
                <a:cubicBezTo>
                  <a:pt x="2820" y="1300239"/>
                  <a:pt x="0" y="1245253"/>
                  <a:pt x="0" y="1189609"/>
                </a:cubicBezTo>
                <a:cubicBezTo>
                  <a:pt x="0" y="744455"/>
                  <a:pt x="180435" y="341444"/>
                  <a:pt x="472158" y="49721"/>
                </a:cubicBezTo>
                <a:lnTo>
                  <a:pt x="52686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4EDCEF4A-BB27-4271-8F92-D1E8344B54EA}"/>
              </a:ext>
            </a:extLst>
          </p:cNvPr>
          <p:cNvSpPr/>
          <p:nvPr/>
        </p:nvSpPr>
        <p:spPr>
          <a:xfrm>
            <a:off x="3562108" y="4022723"/>
            <a:ext cx="889683" cy="777057"/>
          </a:xfrm>
          <a:custGeom>
            <a:avLst/>
            <a:gdLst>
              <a:gd name="connsiteX0" fmla="*/ 522868 w 1286401"/>
              <a:gd name="connsiteY0" fmla="*/ 0 h 1123554"/>
              <a:gd name="connsiteX1" fmla="*/ 537667 w 1286401"/>
              <a:gd name="connsiteY1" fmla="*/ 30721 h 1123554"/>
              <a:gd name="connsiteX2" fmla="*/ 1259218 w 1286401"/>
              <a:gd name="connsiteY2" fmla="*/ 566238 h 1123554"/>
              <a:gd name="connsiteX3" fmla="*/ 1286401 w 1286401"/>
              <a:gd name="connsiteY3" fmla="*/ 570387 h 1123554"/>
              <a:gd name="connsiteX4" fmla="*/ 1286401 w 1286401"/>
              <a:gd name="connsiteY4" fmla="*/ 1123554 h 1123554"/>
              <a:gd name="connsiteX5" fmla="*/ 1148888 w 1286401"/>
              <a:gd name="connsiteY5" fmla="*/ 1102567 h 1123554"/>
              <a:gd name="connsiteX6" fmla="*/ 56290 w 1286401"/>
              <a:gd name="connsiteY6" fmla="*/ 291669 h 1123554"/>
              <a:gd name="connsiteX7" fmla="*/ 0 w 1286401"/>
              <a:gd name="connsiteY7" fmla="*/ 174816 h 1123554"/>
              <a:gd name="connsiteX8" fmla="*/ 522868 w 1286401"/>
              <a:gd name="connsiteY8" fmla="*/ 0 h 112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6401" h="1123554">
                <a:moveTo>
                  <a:pt x="522868" y="0"/>
                </a:moveTo>
                <a:lnTo>
                  <a:pt x="537667" y="30721"/>
                </a:lnTo>
                <a:cubicBezTo>
                  <a:pt x="685167" y="302244"/>
                  <a:pt x="947356" y="502422"/>
                  <a:pt x="1259218" y="566238"/>
                </a:cubicBezTo>
                <a:lnTo>
                  <a:pt x="1286401" y="570387"/>
                </a:lnTo>
                <a:lnTo>
                  <a:pt x="1286401" y="1123554"/>
                </a:lnTo>
                <a:lnTo>
                  <a:pt x="1148888" y="1102567"/>
                </a:lnTo>
                <a:cubicBezTo>
                  <a:pt x="676657" y="1005935"/>
                  <a:pt x="279640" y="702818"/>
                  <a:pt x="56290" y="291669"/>
                </a:cubicBezTo>
                <a:lnTo>
                  <a:pt x="0" y="174816"/>
                </a:lnTo>
                <a:lnTo>
                  <a:pt x="52286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72D7865-81F4-4537-968F-4BBA084B6A77}"/>
              </a:ext>
            </a:extLst>
          </p:cNvPr>
          <p:cNvSpPr/>
          <p:nvPr/>
        </p:nvSpPr>
        <p:spPr>
          <a:xfrm>
            <a:off x="4704375" y="4033333"/>
            <a:ext cx="891160" cy="767452"/>
          </a:xfrm>
          <a:custGeom>
            <a:avLst/>
            <a:gdLst>
              <a:gd name="connsiteX0" fmla="*/ 765669 w 1288537"/>
              <a:gd name="connsiteY0" fmla="*/ 0 h 1109666"/>
              <a:gd name="connsiteX1" fmla="*/ 1288537 w 1288537"/>
              <a:gd name="connsiteY1" fmla="*/ 174816 h 1109666"/>
              <a:gd name="connsiteX2" fmla="*/ 1239637 w 1288537"/>
              <a:gd name="connsiteY2" fmla="*/ 276327 h 1109666"/>
              <a:gd name="connsiteX3" fmla="*/ 147039 w 1288537"/>
              <a:gd name="connsiteY3" fmla="*/ 1087225 h 1109666"/>
              <a:gd name="connsiteX4" fmla="*/ 0 w 1288537"/>
              <a:gd name="connsiteY4" fmla="*/ 1109666 h 1109666"/>
              <a:gd name="connsiteX5" fmla="*/ 0 w 1288537"/>
              <a:gd name="connsiteY5" fmla="*/ 556499 h 1109666"/>
              <a:gd name="connsiteX6" fmla="*/ 36709 w 1288537"/>
              <a:gd name="connsiteY6" fmla="*/ 550896 h 1109666"/>
              <a:gd name="connsiteX7" fmla="*/ 758260 w 1288537"/>
              <a:gd name="connsiteY7" fmla="*/ 15379 h 1109666"/>
              <a:gd name="connsiteX8" fmla="*/ 765669 w 1288537"/>
              <a:gd name="connsiteY8" fmla="*/ 0 h 110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8537" h="1109666">
                <a:moveTo>
                  <a:pt x="765669" y="0"/>
                </a:moveTo>
                <a:lnTo>
                  <a:pt x="1288537" y="174816"/>
                </a:lnTo>
                <a:lnTo>
                  <a:pt x="1239637" y="276327"/>
                </a:lnTo>
                <a:cubicBezTo>
                  <a:pt x="1016287" y="687476"/>
                  <a:pt x="619271" y="990593"/>
                  <a:pt x="147039" y="1087225"/>
                </a:cubicBezTo>
                <a:lnTo>
                  <a:pt x="0" y="1109666"/>
                </a:lnTo>
                <a:lnTo>
                  <a:pt x="0" y="556499"/>
                </a:lnTo>
                <a:lnTo>
                  <a:pt x="36709" y="550896"/>
                </a:lnTo>
                <a:cubicBezTo>
                  <a:pt x="348571" y="487080"/>
                  <a:pt x="610761" y="286902"/>
                  <a:pt x="758260" y="15379"/>
                </a:cubicBezTo>
                <a:lnTo>
                  <a:pt x="7656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D563852-3911-446C-9D3A-E8D2C29571B0}"/>
              </a:ext>
            </a:extLst>
          </p:cNvPr>
          <p:cNvSpPr/>
          <p:nvPr/>
        </p:nvSpPr>
        <p:spPr>
          <a:xfrm>
            <a:off x="4010703" y="3130828"/>
            <a:ext cx="1279667" cy="112464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27000" dist="63500" dir="360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MISSION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EA63BCC-FCB3-435A-800F-040302812B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7900" y="2650386"/>
            <a:ext cx="218479" cy="21847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7333717-265C-40B8-A7EC-0038A86F87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8550" y="3253284"/>
            <a:ext cx="266181" cy="26618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5002B15-1951-4A94-9F71-AC2FBD3655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60262" y="4276575"/>
            <a:ext cx="322826" cy="32282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D78B0CD-95A6-4C22-8E35-BB9BE6E5A1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87991" y="4303459"/>
            <a:ext cx="246580" cy="24658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75C9039-F017-4AF4-8D86-D428C648D10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70846" y="3278692"/>
            <a:ext cx="262463" cy="262463"/>
          </a:xfrm>
          <a:prstGeom prst="rect">
            <a:avLst/>
          </a:prstGeom>
        </p:spPr>
      </p:pic>
      <p:sp>
        <p:nvSpPr>
          <p:cNvPr id="137" name="TextBox 136">
            <a:extLst>
              <a:ext uri="{FF2B5EF4-FFF2-40B4-BE49-F238E27FC236}">
                <a16:creationId xmlns:a16="http://schemas.microsoft.com/office/drawing/2014/main" id="{DD2919C0-D092-498E-8C4D-3620E5FB8703}"/>
              </a:ext>
            </a:extLst>
          </p:cNvPr>
          <p:cNvSpPr txBox="1"/>
          <p:nvPr/>
        </p:nvSpPr>
        <p:spPr>
          <a:xfrm>
            <a:off x="836193" y="3106489"/>
            <a:ext cx="1520389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itchFamily="34" charset="0"/>
              </a:rPr>
              <a:t>Annually, review goals, measures, contingency plans, and strategies. 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DDF576F-26E4-4CD0-B9EF-04CDE93F901F}"/>
              </a:ext>
            </a:extLst>
          </p:cNvPr>
          <p:cNvSpPr txBox="1"/>
          <p:nvPr/>
        </p:nvSpPr>
        <p:spPr>
          <a:xfrm>
            <a:off x="6986953" y="3106489"/>
            <a:ext cx="152038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itchFamily="34" charset="0"/>
              </a:rPr>
              <a:t>GOALS take work and time</a:t>
            </a:r>
          </a:p>
          <a:p>
            <a:endParaRPr lang="en-US" sz="1050" dirty="0">
              <a:latin typeface="Arial" panose="020B0604020202020204" pitchFamily="34" charset="0"/>
              <a:cs typeface="Arial" pitchFamily="34" charset="0"/>
            </a:endParaRPr>
          </a:p>
          <a:p>
            <a:r>
              <a:rPr lang="en-US" sz="1050" dirty="0">
                <a:latin typeface="Arial" panose="020B0604020202020204" pitchFamily="34" charset="0"/>
                <a:cs typeface="Arial" pitchFamily="34" charset="0"/>
              </a:rPr>
              <a:t>They must be measurable in order to track in your AIR</a:t>
            </a:r>
          </a:p>
          <a:p>
            <a:endParaRPr lang="en-US" sz="1050" dirty="0">
              <a:latin typeface="Arial" panose="020B0604020202020204" pitchFamily="34" charset="0"/>
              <a:cs typeface="Arial" pitchFamily="34" charset="0"/>
            </a:endParaRPr>
          </a:p>
          <a:p>
            <a:endParaRPr lang="en-US" sz="105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507A789-3164-4BE0-9814-731F95682DF0}"/>
              </a:ext>
            </a:extLst>
          </p:cNvPr>
          <p:cNvSpPr txBox="1"/>
          <p:nvPr/>
        </p:nvSpPr>
        <p:spPr>
          <a:xfrm>
            <a:off x="836193" y="4773889"/>
            <a:ext cx="152038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itchFamily="34" charset="0"/>
              </a:rPr>
              <a:t>What if there is another pandemic? Natural disaster? The GME system breaks down?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F80770FD-BCC3-461C-B864-C35AA1ABFC2A}"/>
              </a:ext>
            </a:extLst>
          </p:cNvPr>
          <p:cNvSpPr txBox="1"/>
          <p:nvPr/>
        </p:nvSpPr>
        <p:spPr>
          <a:xfrm>
            <a:off x="6986953" y="4773889"/>
            <a:ext cx="1520389" cy="807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itchFamily="34" charset="0"/>
              </a:rPr>
              <a:t>Imagining different futures is difficult, but a necessary part of developing agile strategies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C68739C5-7B81-4F1D-A17B-6A147D924356}"/>
              </a:ext>
            </a:extLst>
          </p:cNvPr>
          <p:cNvSpPr txBox="1"/>
          <p:nvPr/>
        </p:nvSpPr>
        <p:spPr>
          <a:xfrm>
            <a:off x="6986953" y="1439087"/>
            <a:ext cx="1520389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itchFamily="34" charset="0"/>
              </a:rPr>
              <a:t>What kind of graduates do we desire? Traits? Skills? Attitudes?</a:t>
            </a:r>
          </a:p>
          <a:p>
            <a:endParaRPr lang="en-US" sz="1050" dirty="0">
              <a:latin typeface="Arial" panose="020B0604020202020204" pitchFamily="34" charset="0"/>
              <a:cs typeface="Arial" pitchFamily="34" charset="0"/>
            </a:endParaRPr>
          </a:p>
          <a:p>
            <a:r>
              <a:rPr lang="en-US" sz="1050" dirty="0">
                <a:latin typeface="Arial" panose="020B0604020202020204" pitchFamily="34" charset="0"/>
                <a:cs typeface="Arial" pitchFamily="34" charset="0"/>
              </a:rPr>
              <a:t>Tool: Quality Measures for GME Programs  </a:t>
            </a: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45F05CC1-58AC-49F3-8F28-5BB8FA841770}"/>
              </a:ext>
            </a:extLst>
          </p:cNvPr>
          <p:cNvSpPr/>
          <p:nvPr/>
        </p:nvSpPr>
        <p:spPr>
          <a:xfrm>
            <a:off x="3403136" y="1596063"/>
            <a:ext cx="2346116" cy="1178310"/>
          </a:xfrm>
          <a:custGeom>
            <a:avLst/>
            <a:gdLst>
              <a:gd name="connsiteX0" fmla="*/ 1703629 w 3392272"/>
              <a:gd name="connsiteY0" fmla="*/ 0 h 1703730"/>
              <a:gd name="connsiteX1" fmla="*/ 3148862 w 3392272"/>
              <a:gd name="connsiteY1" fmla="*/ 365946 h 1703730"/>
              <a:gd name="connsiteX2" fmla="*/ 3392272 w 3392272"/>
              <a:gd name="connsiteY2" fmla="*/ 513821 h 1703730"/>
              <a:gd name="connsiteX3" fmla="*/ 2547540 w 3392272"/>
              <a:gd name="connsiteY3" fmla="*/ 1694268 h 1703730"/>
              <a:gd name="connsiteX4" fmla="*/ 2458214 w 3392272"/>
              <a:gd name="connsiteY4" fmla="*/ 1640002 h 1703730"/>
              <a:gd name="connsiteX5" fmla="*/ 1703629 w 3392272"/>
              <a:gd name="connsiteY5" fmla="*/ 1448934 h 1703730"/>
              <a:gd name="connsiteX6" fmla="*/ 949044 w 3392272"/>
              <a:gd name="connsiteY6" fmla="*/ 1640002 h 1703730"/>
              <a:gd name="connsiteX7" fmla="*/ 844143 w 3392272"/>
              <a:gd name="connsiteY7" fmla="*/ 1703730 h 1703730"/>
              <a:gd name="connsiteX8" fmla="*/ 0 w 3392272"/>
              <a:gd name="connsiteY8" fmla="*/ 524105 h 1703730"/>
              <a:gd name="connsiteX9" fmla="*/ 8407 w 3392272"/>
              <a:gd name="connsiteY9" fmla="*/ 517818 h 1703730"/>
              <a:gd name="connsiteX10" fmla="*/ 1703629 w 3392272"/>
              <a:gd name="connsiteY10" fmla="*/ 0 h 170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92272" h="1703730">
                <a:moveTo>
                  <a:pt x="1703629" y="0"/>
                </a:moveTo>
                <a:cubicBezTo>
                  <a:pt x="2226920" y="0"/>
                  <a:pt x="2719248" y="132566"/>
                  <a:pt x="3148862" y="365946"/>
                </a:cubicBezTo>
                <a:lnTo>
                  <a:pt x="3392272" y="513821"/>
                </a:lnTo>
                <a:lnTo>
                  <a:pt x="2547540" y="1694268"/>
                </a:lnTo>
                <a:lnTo>
                  <a:pt x="2458214" y="1640002"/>
                </a:lnTo>
                <a:cubicBezTo>
                  <a:pt x="2233904" y="1518149"/>
                  <a:pt x="1976850" y="1448934"/>
                  <a:pt x="1703629" y="1448934"/>
                </a:cubicBezTo>
                <a:cubicBezTo>
                  <a:pt x="1430408" y="1448934"/>
                  <a:pt x="1173354" y="1518149"/>
                  <a:pt x="949044" y="1640002"/>
                </a:cubicBezTo>
                <a:lnTo>
                  <a:pt x="844143" y="1703730"/>
                </a:lnTo>
                <a:lnTo>
                  <a:pt x="0" y="524105"/>
                </a:lnTo>
                <a:lnTo>
                  <a:pt x="8407" y="517818"/>
                </a:lnTo>
                <a:cubicBezTo>
                  <a:pt x="492317" y="190895"/>
                  <a:pt x="1075680" y="0"/>
                  <a:pt x="1703629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826EA22-9DC7-4AA7-ACE3-DDB5C504376A}"/>
              </a:ext>
            </a:extLst>
          </p:cNvPr>
          <p:cNvSpPr/>
          <p:nvPr/>
        </p:nvSpPr>
        <p:spPr>
          <a:xfrm>
            <a:off x="5268886" y="2027278"/>
            <a:ext cx="1409442" cy="2249297"/>
          </a:xfrm>
          <a:custGeom>
            <a:avLst/>
            <a:gdLst>
              <a:gd name="connsiteX0" fmla="*/ 842468 w 2037926"/>
              <a:gd name="connsiteY0" fmla="*/ 0 h 3252280"/>
              <a:gd name="connsiteX1" fmla="*/ 934558 w 2037926"/>
              <a:gd name="connsiteY1" fmla="*/ 68864 h 3252280"/>
              <a:gd name="connsiteX2" fmla="*/ 2037926 w 2037926"/>
              <a:gd name="connsiteY2" fmla="*/ 2408505 h 3252280"/>
              <a:gd name="connsiteX3" fmla="*/ 1976326 w 2037926"/>
              <a:gd name="connsiteY3" fmla="*/ 3019559 h 3252280"/>
              <a:gd name="connsiteX4" fmla="*/ 1916488 w 2037926"/>
              <a:gd name="connsiteY4" fmla="*/ 3252280 h 3252280"/>
              <a:gd name="connsiteX5" fmla="*/ 542351 w 2037926"/>
              <a:gd name="connsiteY5" fmla="*/ 2783860 h 3252280"/>
              <a:gd name="connsiteX6" fmla="*/ 556830 w 2037926"/>
              <a:gd name="connsiteY6" fmla="*/ 2727549 h 3252280"/>
              <a:gd name="connsiteX7" fmla="*/ 588992 w 2037926"/>
              <a:gd name="connsiteY7" fmla="*/ 2408505 h 3252280"/>
              <a:gd name="connsiteX8" fmla="*/ 12901 w 2037926"/>
              <a:gd name="connsiteY8" fmla="*/ 1186932 h 3252280"/>
              <a:gd name="connsiteX9" fmla="*/ 0 w 2037926"/>
              <a:gd name="connsiteY9" fmla="*/ 1177284 h 3252280"/>
              <a:gd name="connsiteX10" fmla="*/ 842468 w 2037926"/>
              <a:gd name="connsiteY10" fmla="*/ 0 h 325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7926" h="3252280">
                <a:moveTo>
                  <a:pt x="842468" y="0"/>
                </a:moveTo>
                <a:lnTo>
                  <a:pt x="934558" y="68864"/>
                </a:lnTo>
                <a:cubicBezTo>
                  <a:pt x="1608413" y="624978"/>
                  <a:pt x="2037926" y="1466582"/>
                  <a:pt x="2037926" y="2408505"/>
                </a:cubicBezTo>
                <a:cubicBezTo>
                  <a:pt x="2037926" y="2617821"/>
                  <a:pt x="2016715" y="2822183"/>
                  <a:pt x="1976326" y="3019559"/>
                </a:cubicBezTo>
                <a:lnTo>
                  <a:pt x="1916488" y="3252280"/>
                </a:lnTo>
                <a:lnTo>
                  <a:pt x="542351" y="2783860"/>
                </a:lnTo>
                <a:lnTo>
                  <a:pt x="556830" y="2727549"/>
                </a:lnTo>
                <a:cubicBezTo>
                  <a:pt x="577918" y="2624495"/>
                  <a:pt x="588992" y="2517793"/>
                  <a:pt x="588992" y="2408505"/>
                </a:cubicBezTo>
                <a:cubicBezTo>
                  <a:pt x="588992" y="1916708"/>
                  <a:pt x="364735" y="1477290"/>
                  <a:pt x="12901" y="1186932"/>
                </a:cubicBezTo>
                <a:lnTo>
                  <a:pt x="0" y="1177284"/>
                </a:lnTo>
                <a:lnTo>
                  <a:pt x="842468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DC89DAFC-563D-4E92-A071-97A7525A0E63}"/>
              </a:ext>
            </a:extLst>
          </p:cNvPr>
          <p:cNvSpPr/>
          <p:nvPr/>
        </p:nvSpPr>
        <p:spPr>
          <a:xfrm>
            <a:off x="2465673" y="2032947"/>
            <a:ext cx="1399455" cy="2237958"/>
          </a:xfrm>
          <a:custGeom>
            <a:avLst/>
            <a:gdLst>
              <a:gd name="connsiteX0" fmla="*/ 1180902 w 2023486"/>
              <a:gd name="connsiteY0" fmla="*/ 0 h 3235885"/>
              <a:gd name="connsiteX1" fmla="*/ 2023486 w 2023486"/>
              <a:gd name="connsiteY1" fmla="*/ 1177446 h 3235885"/>
              <a:gd name="connsiteX2" fmla="*/ 1912605 w 2023486"/>
              <a:gd name="connsiteY2" fmla="*/ 1278221 h 3235885"/>
              <a:gd name="connsiteX3" fmla="*/ 1448934 w 2023486"/>
              <a:gd name="connsiteY3" fmla="*/ 2397620 h 3235885"/>
              <a:gd name="connsiteX4" fmla="*/ 1481096 w 2023486"/>
              <a:gd name="connsiteY4" fmla="*/ 2716664 h 3235885"/>
              <a:gd name="connsiteX5" fmla="*/ 1494158 w 2023486"/>
              <a:gd name="connsiteY5" fmla="*/ 2767464 h 3235885"/>
              <a:gd name="connsiteX6" fmla="*/ 120021 w 2023486"/>
              <a:gd name="connsiteY6" fmla="*/ 3235885 h 3235885"/>
              <a:gd name="connsiteX7" fmla="*/ 61600 w 2023486"/>
              <a:gd name="connsiteY7" fmla="*/ 3008674 h 3235885"/>
              <a:gd name="connsiteX8" fmla="*/ 0 w 2023486"/>
              <a:gd name="connsiteY8" fmla="*/ 2397620 h 3235885"/>
              <a:gd name="connsiteX9" fmla="*/ 1103368 w 2023486"/>
              <a:gd name="connsiteY9" fmla="*/ 57979 h 3235885"/>
              <a:gd name="connsiteX10" fmla="*/ 1180902 w 2023486"/>
              <a:gd name="connsiteY10" fmla="*/ 0 h 323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3486" h="3235885">
                <a:moveTo>
                  <a:pt x="1180902" y="0"/>
                </a:moveTo>
                <a:lnTo>
                  <a:pt x="2023486" y="1177446"/>
                </a:lnTo>
                <a:lnTo>
                  <a:pt x="1912605" y="1278221"/>
                </a:lnTo>
                <a:cubicBezTo>
                  <a:pt x="1626125" y="1564700"/>
                  <a:pt x="1448934" y="1960467"/>
                  <a:pt x="1448934" y="2397620"/>
                </a:cubicBezTo>
                <a:cubicBezTo>
                  <a:pt x="1448934" y="2506908"/>
                  <a:pt x="1460008" y="2613610"/>
                  <a:pt x="1481096" y="2716664"/>
                </a:cubicBezTo>
                <a:lnTo>
                  <a:pt x="1494158" y="2767464"/>
                </a:lnTo>
                <a:lnTo>
                  <a:pt x="120021" y="3235885"/>
                </a:lnTo>
                <a:lnTo>
                  <a:pt x="61600" y="3008674"/>
                </a:lnTo>
                <a:cubicBezTo>
                  <a:pt x="21210" y="2811298"/>
                  <a:pt x="0" y="2606936"/>
                  <a:pt x="0" y="2397620"/>
                </a:cubicBezTo>
                <a:cubicBezTo>
                  <a:pt x="0" y="1455697"/>
                  <a:pt x="429513" y="614093"/>
                  <a:pt x="1103368" y="57979"/>
                </a:cubicBezTo>
                <a:lnTo>
                  <a:pt x="1180902" y="0"/>
                </a:lnTo>
                <a:close/>
              </a:path>
            </a:pathLst>
          </a:custGeom>
          <a:solidFill>
            <a:schemeClr val="accent5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B465E28D-4585-40FF-82A7-29D8ADE038B3}"/>
              </a:ext>
            </a:extLst>
          </p:cNvPr>
          <p:cNvSpPr/>
          <p:nvPr/>
        </p:nvSpPr>
        <p:spPr>
          <a:xfrm>
            <a:off x="2606964" y="4070705"/>
            <a:ext cx="1899159" cy="1717360"/>
          </a:xfrm>
          <a:custGeom>
            <a:avLst/>
            <a:gdLst>
              <a:gd name="connsiteX0" fmla="*/ 1370502 w 2746013"/>
              <a:gd name="connsiteY0" fmla="*/ 0 h 2483147"/>
              <a:gd name="connsiteX1" fmla="*/ 1396158 w 2746013"/>
              <a:gd name="connsiteY1" fmla="*/ 70097 h 2483147"/>
              <a:gd name="connsiteX2" fmla="*/ 2692962 w 2746013"/>
              <a:gd name="connsiteY2" fmla="*/ 1028791 h 2483147"/>
              <a:gd name="connsiteX3" fmla="*/ 2746013 w 2746013"/>
              <a:gd name="connsiteY3" fmla="*/ 1031470 h 2483147"/>
              <a:gd name="connsiteX4" fmla="*/ 2746013 w 2746013"/>
              <a:gd name="connsiteY4" fmla="*/ 2483147 h 2483147"/>
              <a:gd name="connsiteX5" fmla="*/ 2698795 w 2746013"/>
              <a:gd name="connsiteY5" fmla="*/ 2481953 h 2483147"/>
              <a:gd name="connsiteX6" fmla="*/ 61088 w 2746013"/>
              <a:gd name="connsiteY6" fmla="*/ 634087 h 2483147"/>
              <a:gd name="connsiteX7" fmla="*/ 0 w 2746013"/>
              <a:gd name="connsiteY7" fmla="*/ 467183 h 2483147"/>
              <a:gd name="connsiteX8" fmla="*/ 1370502 w 2746013"/>
              <a:gd name="connsiteY8" fmla="*/ 0 h 248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6013" h="2483147">
                <a:moveTo>
                  <a:pt x="1370502" y="0"/>
                </a:moveTo>
                <a:lnTo>
                  <a:pt x="1396158" y="70097"/>
                </a:lnTo>
                <a:cubicBezTo>
                  <a:pt x="1616454" y="590935"/>
                  <a:pt x="2107562" y="969340"/>
                  <a:pt x="2692962" y="1028791"/>
                </a:cubicBezTo>
                <a:lnTo>
                  <a:pt x="2746013" y="1031470"/>
                </a:lnTo>
                <a:lnTo>
                  <a:pt x="2746013" y="2483147"/>
                </a:lnTo>
                <a:lnTo>
                  <a:pt x="2698795" y="2481953"/>
                </a:lnTo>
                <a:cubicBezTo>
                  <a:pt x="1510200" y="2421703"/>
                  <a:pt x="502192" y="1676976"/>
                  <a:pt x="61088" y="634087"/>
                </a:cubicBezTo>
                <a:lnTo>
                  <a:pt x="0" y="467183"/>
                </a:lnTo>
                <a:lnTo>
                  <a:pt x="1370502" y="0"/>
                </a:lnTo>
                <a:close/>
              </a:path>
            </a:pathLst>
          </a:custGeom>
          <a:solidFill>
            <a:schemeClr val="accent3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D276D24A-EF58-46F6-A206-1859E753A4D3}"/>
              </a:ext>
            </a:extLst>
          </p:cNvPr>
          <p:cNvSpPr/>
          <p:nvPr/>
        </p:nvSpPr>
        <p:spPr>
          <a:xfrm>
            <a:off x="4633451" y="4074390"/>
            <a:ext cx="1920988" cy="1714260"/>
          </a:xfrm>
          <a:custGeom>
            <a:avLst/>
            <a:gdLst>
              <a:gd name="connsiteX0" fmla="*/ 1407074 w 2777575"/>
              <a:gd name="connsiteY0" fmla="*/ 0 h 2478665"/>
              <a:gd name="connsiteX1" fmla="*/ 2777575 w 2777575"/>
              <a:gd name="connsiteY1" fmla="*/ 467182 h 2478665"/>
              <a:gd name="connsiteX2" fmla="*/ 2718438 w 2777575"/>
              <a:gd name="connsiteY2" fmla="*/ 628758 h 2478665"/>
              <a:gd name="connsiteX3" fmla="*/ 80731 w 2777575"/>
              <a:gd name="connsiteY3" fmla="*/ 2476624 h 2478665"/>
              <a:gd name="connsiteX4" fmla="*/ 0 w 2777575"/>
              <a:gd name="connsiteY4" fmla="*/ 2478665 h 2478665"/>
              <a:gd name="connsiteX5" fmla="*/ 0 w 2777575"/>
              <a:gd name="connsiteY5" fmla="*/ 1027833 h 2478665"/>
              <a:gd name="connsiteX6" fmla="*/ 86564 w 2777575"/>
              <a:gd name="connsiteY6" fmla="*/ 1023462 h 2478665"/>
              <a:gd name="connsiteX7" fmla="*/ 1383368 w 2777575"/>
              <a:gd name="connsiteY7" fmla="*/ 64768 h 2478665"/>
              <a:gd name="connsiteX8" fmla="*/ 1407074 w 2777575"/>
              <a:gd name="connsiteY8" fmla="*/ 0 h 247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7575" h="2478665">
                <a:moveTo>
                  <a:pt x="1407074" y="0"/>
                </a:moveTo>
                <a:lnTo>
                  <a:pt x="2777575" y="467182"/>
                </a:lnTo>
                <a:lnTo>
                  <a:pt x="2718438" y="628758"/>
                </a:lnTo>
                <a:cubicBezTo>
                  <a:pt x="2277333" y="1671647"/>
                  <a:pt x="1269326" y="2416374"/>
                  <a:pt x="80731" y="2476624"/>
                </a:cubicBezTo>
                <a:lnTo>
                  <a:pt x="0" y="2478665"/>
                </a:lnTo>
                <a:lnTo>
                  <a:pt x="0" y="1027833"/>
                </a:lnTo>
                <a:lnTo>
                  <a:pt x="86564" y="1023462"/>
                </a:lnTo>
                <a:cubicBezTo>
                  <a:pt x="671964" y="964011"/>
                  <a:pt x="1163072" y="585606"/>
                  <a:pt x="1383368" y="64768"/>
                </a:cubicBezTo>
                <a:lnTo>
                  <a:pt x="1407074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D684E6-FDF9-43A7-8EEF-FA13261A16A1}"/>
              </a:ext>
            </a:extLst>
          </p:cNvPr>
          <p:cNvSpPr txBox="1"/>
          <p:nvPr/>
        </p:nvSpPr>
        <p:spPr>
          <a:xfrm>
            <a:off x="4026381" y="2027278"/>
            <a:ext cx="1099626" cy="34633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050" b="1" dirty="0"/>
              <a:t>Desired Outcomes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4E461A1-D03B-4EC7-9118-13BA129189E3}"/>
              </a:ext>
            </a:extLst>
          </p:cNvPr>
          <p:cNvSpPr txBox="1"/>
          <p:nvPr/>
        </p:nvSpPr>
        <p:spPr>
          <a:xfrm rot="4431414">
            <a:off x="5183657" y="3048170"/>
            <a:ext cx="1099626" cy="34633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050" b="1" dirty="0"/>
              <a:t>Articulated Goals</a:t>
            </a:r>
          </a:p>
          <a:p>
            <a:pPr algn="ctr"/>
            <a:r>
              <a:rPr lang="en-US" sz="1050" b="1" dirty="0"/>
              <a:t>AND</a:t>
            </a:r>
          </a:p>
          <a:p>
            <a:pPr algn="ctr"/>
            <a:r>
              <a:rPr lang="en-US" sz="1050" b="1" dirty="0"/>
              <a:t>Measures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7E57C3D-CD39-49D4-B64B-411DC066B9C2}"/>
              </a:ext>
            </a:extLst>
          </p:cNvPr>
          <p:cNvSpPr txBox="1"/>
          <p:nvPr/>
        </p:nvSpPr>
        <p:spPr>
          <a:xfrm rot="19378055">
            <a:off x="4784708" y="4483210"/>
            <a:ext cx="1099626" cy="346339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1050" b="1" dirty="0"/>
              <a:t>Scenarios</a:t>
            </a:r>
          </a:p>
          <a:p>
            <a:pPr algn="ctr"/>
            <a:r>
              <a:rPr lang="en-US" sz="1050" b="1" dirty="0"/>
              <a:t>AND</a:t>
            </a:r>
          </a:p>
          <a:p>
            <a:pPr algn="ctr"/>
            <a:r>
              <a:rPr lang="en-US" sz="1050" b="1" dirty="0"/>
              <a:t>Strategies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876D38E-28C9-49E7-901E-AC2DA26F2F29}"/>
              </a:ext>
            </a:extLst>
          </p:cNvPr>
          <p:cNvSpPr txBox="1"/>
          <p:nvPr/>
        </p:nvSpPr>
        <p:spPr>
          <a:xfrm rot="2677863">
            <a:off x="3329186" y="4630950"/>
            <a:ext cx="1099626" cy="346339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Down">
              <a:avLst/>
            </a:prstTxWarp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sz="1050" b="1" dirty="0"/>
              <a:t>Contingency </a:t>
            </a:r>
          </a:p>
          <a:p>
            <a:r>
              <a:rPr lang="en-US" sz="1050" b="1" dirty="0"/>
              <a:t>Plans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0526C9D-64CA-4A8F-9142-6BBB30B788DA}"/>
              </a:ext>
            </a:extLst>
          </p:cNvPr>
          <p:cNvSpPr txBox="1"/>
          <p:nvPr/>
        </p:nvSpPr>
        <p:spPr>
          <a:xfrm rot="17307302">
            <a:off x="2586085" y="3089884"/>
            <a:ext cx="1099626" cy="34633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Recalibrate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A821F7D-FFD1-4BF8-925C-63D21738D136}"/>
              </a:ext>
            </a:extLst>
          </p:cNvPr>
          <p:cNvCxnSpPr>
            <a:cxnSpLocks/>
          </p:cNvCxnSpPr>
          <p:nvPr/>
        </p:nvCxnSpPr>
        <p:spPr>
          <a:xfrm flipV="1">
            <a:off x="5595001" y="1581422"/>
            <a:ext cx="1236645" cy="1"/>
          </a:xfrm>
          <a:prstGeom prst="straightConnector1">
            <a:avLst/>
          </a:prstGeom>
          <a:ln>
            <a:solidFill>
              <a:schemeClr val="tx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Aspiration with solid fill">
            <a:extLst>
              <a:ext uri="{FF2B5EF4-FFF2-40B4-BE49-F238E27FC236}">
                <a16:creationId xmlns:a16="http://schemas.microsoft.com/office/drawing/2014/main" id="{E3C72EEA-CED3-4A99-84D9-61B2CFEC40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14800" y="2971800"/>
            <a:ext cx="914400" cy="914400"/>
          </a:xfrm>
          <a:prstGeom prst="rect">
            <a:avLst/>
          </a:prstGeom>
        </p:spPr>
      </p:pic>
      <p:pic>
        <p:nvPicPr>
          <p:cNvPr id="15" name="Graphic 14" descr="Mining tools with solid fill">
            <a:extLst>
              <a:ext uri="{FF2B5EF4-FFF2-40B4-BE49-F238E27FC236}">
                <a16:creationId xmlns:a16="http://schemas.microsoft.com/office/drawing/2014/main" id="{E5D45683-CF05-49A9-83CD-252E3D7A8A2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448002" y="1999264"/>
            <a:ext cx="502489" cy="502489"/>
          </a:xfrm>
          <a:prstGeom prst="rect">
            <a:avLst/>
          </a:prstGeom>
        </p:spPr>
      </p:pic>
      <p:sp>
        <p:nvSpPr>
          <p:cNvPr id="39" name="Google Shape;61;p1">
            <a:extLst>
              <a:ext uri="{FF2B5EF4-FFF2-40B4-BE49-F238E27FC236}">
                <a16:creationId xmlns:a16="http://schemas.microsoft.com/office/drawing/2014/main" id="{3800C819-7A64-A04A-AA11-F5C323FBA2A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94DAB854-1FAD-8442-80CE-3699F289ADB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649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208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74714" y="286406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Upcoming Live Webinar</a:t>
            </a:r>
            <a:r>
              <a:rPr lang="en-US" sz="1400" dirty="0">
                <a:latin typeface="+mn-lt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lang="en-US" sz="1400" dirty="0">
                <a:latin typeface="+mn-lt"/>
              </a:rPr>
              <a:t>      </a:t>
            </a: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  </a:t>
            </a: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         Lessons Learned from the Pandemic: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Planning for the Next Disaster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April 8,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Other Approaches to CCC &amp; Evaluation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April 27,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        ACGME Surveys – What Now?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May 6,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 dirty="0"/>
              <a:t> </a:t>
            </a:r>
            <a:r>
              <a:rPr lang="en-US" sz="1400" dirty="0">
                <a:latin typeface="+mn-lt"/>
              </a:rPr>
              <a:t>GMEC Checkups – QIPS Edition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May 25,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None/>
              <a:tabLst/>
              <a:defRPr/>
            </a:pPr>
            <a:r>
              <a:rPr kumimoji="0" lang="en-US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/>
              </a:rPr>
              <a:t> 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48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22" y="4297954"/>
            <a:ext cx="5022581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NEW 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86" y="5000874"/>
            <a:ext cx="4846104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638800" y="725880"/>
            <a:ext cx="3505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ADS Annual Update: Best Practices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Graduate Medical Education Financing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Artificial Intelligence in Medicine:</a:t>
            </a:r>
            <a:br>
              <a:rPr lang="en-US" sz="1200" dirty="0">
                <a:solidFill>
                  <a:srgbClr val="0070C0"/>
                </a:solidFill>
                <a:latin typeface="+mn-lt"/>
              </a:rPr>
            </a:br>
            <a:r>
              <a:rPr lang="en-US" sz="1200" dirty="0">
                <a:solidFill>
                  <a:srgbClr val="0070C0"/>
                </a:solidFill>
                <a:latin typeface="+mn-lt"/>
              </a:rPr>
              <a:t> Its Impact on GME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GME Workforce Planning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Working with a Statistician on your Research Project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Quality Improvement in GME: 5 years later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An Interdisciplinary Approach – Breaking Down the Wall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Meet the Experts – Fall Freebie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Working with Struggling Learners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DIO Role and Responsibilities: Keys to Success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3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2" name="Google Shape;61;p1">
            <a:extLst>
              <a:ext uri="{FF2B5EF4-FFF2-40B4-BE49-F238E27FC236}">
                <a16:creationId xmlns:a16="http://schemas.microsoft.com/office/drawing/2014/main" id="{3D26C4B7-698E-9F4E-94AE-790122D180E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96810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12980" y="1970867"/>
            <a:ext cx="9034220" cy="4530597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400" b="1" dirty="0"/>
              <a:t>    </a:t>
            </a:r>
            <a:r>
              <a:rPr lang="en-US" sz="24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2400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400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400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   </a:t>
            </a: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53FA2A0E-ED5B-3649-A65A-EA691F7D433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656088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  <a:buFont typeface="Arial"/>
              <a:buNone/>
              <a:defRPr/>
            </a:pP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b="1" dirty="0"/>
              <a:t>Heather Peters, Med, PhD</a:t>
            </a:r>
          </a:p>
          <a:p>
            <a:pPr algn="ctr">
              <a:lnSpc>
                <a:spcPct val="80000"/>
              </a:lnSpc>
              <a:buFont typeface="Arial"/>
              <a:buNone/>
              <a:defRPr/>
            </a:pPr>
            <a:r>
              <a:rPr lang="en-US" sz="2000" dirty="0"/>
              <a:t>          </a:t>
            </a:r>
            <a:r>
              <a:rPr lang="en-US" sz="2000" dirty="0">
                <a:solidFill>
                  <a:srgbClr val="FF0000"/>
                </a:solidFill>
                <a:hlinkClick r:id="rId4"/>
              </a:rPr>
              <a:t>Heather@PartnersInMedEd.com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AD8DED7-7BE7-9741-B7A1-1CB0ACF41D3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49</a:t>
            </a:fld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57F5D5C-1D21-EF4E-A367-BCA5D26AC66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808238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  <a:buFont typeface="Arial"/>
              <a:buNone/>
              <a:defRPr/>
            </a:pP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b="1" dirty="0"/>
              <a:t>Tori Hanlon, MS, CHCP</a:t>
            </a:r>
          </a:p>
          <a:p>
            <a:pPr algn="ctr">
              <a:lnSpc>
                <a:spcPct val="80000"/>
              </a:lnSpc>
              <a:buFont typeface="Arial"/>
              <a:buNone/>
              <a:defRPr/>
            </a:pPr>
            <a:r>
              <a:rPr lang="en-US" sz="2000" dirty="0"/>
              <a:t>          </a:t>
            </a:r>
            <a:r>
              <a:rPr lang="en-US" sz="2000" dirty="0" err="1">
                <a:solidFill>
                  <a:srgbClr val="FF0000"/>
                </a:solidFill>
                <a:hlinkClick r:id="rId5"/>
              </a:rPr>
              <a:t>Tori</a:t>
            </a:r>
            <a:r>
              <a:rPr lang="en-US" sz="2000" dirty="0" err="1">
                <a:solidFill>
                  <a:srgbClr val="FF0000"/>
                </a:solidFill>
                <a:hlinkClick r:id="rId5"/>
              </a:rPr>
              <a:t>@PartnersInMedEd.com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A678F1E-9717-D143-BBB4-BD06B482319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684538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  <a:buFont typeface="Arial"/>
              <a:buNone/>
              <a:defRPr/>
            </a:pP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b="1" dirty="0"/>
              <a:t>Christine Redovan, MBA, MLIS</a:t>
            </a:r>
          </a:p>
          <a:p>
            <a:pPr algn="ctr">
              <a:lnSpc>
                <a:spcPct val="80000"/>
              </a:lnSpc>
              <a:buFont typeface="Arial"/>
              <a:buNone/>
              <a:defRPr/>
            </a:pPr>
            <a:r>
              <a:rPr lang="en-US" sz="2000" dirty="0"/>
              <a:t>          </a:t>
            </a:r>
            <a:r>
              <a:rPr lang="en-US" sz="2000" dirty="0">
                <a:solidFill>
                  <a:srgbClr val="FF0000"/>
                </a:solidFill>
                <a:hlinkClick r:id="rId5"/>
              </a:rPr>
              <a:t>Christine@PartnersInMedEd.com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Google Shape;61;p1">
            <a:extLst>
              <a:ext uri="{FF2B5EF4-FFF2-40B4-BE49-F238E27FC236}">
                <a16:creationId xmlns:a16="http://schemas.microsoft.com/office/drawing/2014/main" id="{EABC28C2-CE33-BA47-B5F1-9EC3F2ADE40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706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Faculty Time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03565" y="1953260"/>
          <a:ext cx="7546107" cy="28865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15369">
                  <a:extLst>
                    <a:ext uri="{9D8B030D-6E8A-4147-A177-3AD203B41FA5}">
                      <a16:colId xmlns:a16="http://schemas.microsoft.com/office/drawing/2014/main" val="3874365513"/>
                    </a:ext>
                  </a:extLst>
                </a:gridCol>
                <a:gridCol w="2515369">
                  <a:extLst>
                    <a:ext uri="{9D8B030D-6E8A-4147-A177-3AD203B41FA5}">
                      <a16:colId xmlns:a16="http://schemas.microsoft.com/office/drawing/2014/main" val="3835420086"/>
                    </a:ext>
                  </a:extLst>
                </a:gridCol>
                <a:gridCol w="2515369">
                  <a:extLst>
                    <a:ext uri="{9D8B030D-6E8A-4147-A177-3AD203B41FA5}">
                      <a16:colId xmlns:a16="http://schemas.microsoft.com/office/drawing/2014/main" val="3128164610"/>
                    </a:ext>
                  </a:extLst>
                </a:gridCol>
              </a:tblGrid>
              <a:tr h="448195">
                <a:tc>
                  <a:txBody>
                    <a:bodyPr/>
                    <a:lstStyle/>
                    <a:p>
                      <a:r>
                        <a:rPr lang="en-US" sz="1600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Proposed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Reasoning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73991"/>
                  </a:ext>
                </a:extLst>
              </a:tr>
              <a:tr h="946804">
                <a:tc>
                  <a:txBody>
                    <a:bodyPr/>
                    <a:lstStyle/>
                    <a:p>
                      <a:r>
                        <a:rPr lang="en-US" sz="1600" dirty="0"/>
                        <a:t>RC may</a:t>
                      </a:r>
                      <a:r>
                        <a:rPr lang="en-US" sz="1600" baseline="0" dirty="0"/>
                        <a:t> further specify requirements regarding </a:t>
                      </a:r>
                      <a:r>
                        <a:rPr lang="en-US" sz="1600" b="1" u="sng" baseline="0" dirty="0"/>
                        <a:t>support</a:t>
                      </a:r>
                      <a:r>
                        <a:rPr lang="en-US" sz="1600" b="0" u="none" baseline="0" dirty="0"/>
                        <a:t> for CF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RC</a:t>
                      </a:r>
                      <a:r>
                        <a:rPr lang="en-US" sz="1600" baseline="0" dirty="0"/>
                        <a:t> may further specify requirements regarding </a:t>
                      </a:r>
                      <a:r>
                        <a:rPr lang="en-US" sz="1600" b="1" u="sng" baseline="0" dirty="0"/>
                        <a:t>dedicated time</a:t>
                      </a:r>
                      <a:r>
                        <a:rPr lang="en-US" sz="1600" b="0" u="none" baseline="0" dirty="0"/>
                        <a:t> for CF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Lack</a:t>
                      </a:r>
                      <a:r>
                        <a:rPr lang="en-US" sz="1600" baseline="0" dirty="0"/>
                        <a:t> of consensus among specialties regarding need to define “dedicated time” for CF.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630604"/>
                  </a:ext>
                </a:extLst>
              </a:tr>
              <a:tr h="946804">
                <a:tc gridSpan="3">
                  <a:txBody>
                    <a:bodyPr/>
                    <a:lstStyle/>
                    <a:p>
                      <a:r>
                        <a:rPr lang="en-US" sz="1400" b="1" dirty="0"/>
                        <a:t>*ACGME Committee on Requirements to develop guidance for RCs</a:t>
                      </a:r>
                      <a:r>
                        <a:rPr lang="en-US" sz="1400" b="1" baseline="0" dirty="0"/>
                        <a:t> to use in creation of specialty-specific requirements related to dedicated time for CF</a:t>
                      </a:r>
                    </a:p>
                    <a:p>
                      <a:endParaRPr lang="en-US" sz="1400" b="1" baseline="0" dirty="0"/>
                    </a:p>
                    <a:p>
                      <a:r>
                        <a:rPr lang="en-US" sz="1400" b="1" baseline="0" dirty="0"/>
                        <a:t>*CF participate in clinical and non-clinical activities.  </a:t>
                      </a:r>
                      <a:r>
                        <a:rPr lang="en-US" sz="1400" b="1" u="sng" baseline="0" dirty="0"/>
                        <a:t>Examples of non-clinical activities include, but are not limited to, resident recruitment/interviews, didactic instruction, mentorship, simulation, ACGME Faculty Survey, committee participation (CCC, PEC)</a:t>
                      </a:r>
                      <a:endParaRPr lang="en-US" sz="1400" b="1" u="sn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808672"/>
                  </a:ext>
                </a:extLst>
              </a:tr>
            </a:tbl>
          </a:graphicData>
        </a:graphic>
      </p:graphicFrame>
      <p:sp>
        <p:nvSpPr>
          <p:cNvPr id="6" name="Google Shape;61;p1">
            <a:extLst>
              <a:ext uri="{FF2B5EF4-FFF2-40B4-BE49-F238E27FC236}">
                <a16:creationId xmlns:a16="http://schemas.microsoft.com/office/drawing/2014/main" id="{994CB549-8837-5E49-A7B7-81AC07D61DE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9">
            <a:extLst>
              <a:ext uri="{FF2B5EF4-FFF2-40B4-BE49-F238E27FC236}">
                <a16:creationId xmlns:a16="http://schemas.microsoft.com/office/drawing/2014/main" id="{A2B9B99A-C3D5-7B4F-B42F-D6AF8066438A}"/>
              </a:ext>
            </a:extLst>
          </p:cNvPr>
          <p:cNvSpPr txBox="1">
            <a:spLocks/>
          </p:cNvSpPr>
          <p:nvPr/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412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Coordinator Time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03565" y="1953260"/>
          <a:ext cx="7546107" cy="34371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15369">
                  <a:extLst>
                    <a:ext uri="{9D8B030D-6E8A-4147-A177-3AD203B41FA5}">
                      <a16:colId xmlns:a16="http://schemas.microsoft.com/office/drawing/2014/main" val="3874365513"/>
                    </a:ext>
                  </a:extLst>
                </a:gridCol>
                <a:gridCol w="2515369">
                  <a:extLst>
                    <a:ext uri="{9D8B030D-6E8A-4147-A177-3AD203B41FA5}">
                      <a16:colId xmlns:a16="http://schemas.microsoft.com/office/drawing/2014/main" val="3835420086"/>
                    </a:ext>
                  </a:extLst>
                </a:gridCol>
                <a:gridCol w="2515369">
                  <a:extLst>
                    <a:ext uri="{9D8B030D-6E8A-4147-A177-3AD203B41FA5}">
                      <a16:colId xmlns:a16="http://schemas.microsoft.com/office/drawing/2014/main" val="3128164610"/>
                    </a:ext>
                  </a:extLst>
                </a:gridCol>
              </a:tblGrid>
              <a:tr h="448195">
                <a:tc>
                  <a:txBody>
                    <a:bodyPr/>
                    <a:lstStyle/>
                    <a:p>
                      <a:r>
                        <a:rPr lang="en-US" sz="1600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Proposed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Reasoning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73991"/>
                  </a:ext>
                </a:extLst>
              </a:tr>
              <a:tr h="946804">
                <a:tc>
                  <a:txBody>
                    <a:bodyPr/>
                    <a:lstStyle/>
                    <a:p>
                      <a:r>
                        <a:rPr lang="en-US" sz="1600" dirty="0"/>
                        <a:t>PC minimum 0.5 FTE for administration of program; </a:t>
                      </a:r>
                    </a:p>
                    <a:p>
                      <a:r>
                        <a:rPr lang="en-US" sz="1600" dirty="0"/>
                        <a:t>RC </a:t>
                      </a:r>
                      <a:r>
                        <a:rPr lang="en-US" sz="1600" b="1" u="sng" dirty="0"/>
                        <a:t>may</a:t>
                      </a:r>
                      <a:r>
                        <a:rPr lang="en-US" sz="1600" u="none" baseline="0" dirty="0"/>
                        <a:t> further specify minimum dedicated time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PC</a:t>
                      </a:r>
                      <a:r>
                        <a:rPr lang="en-US" sz="1600" baseline="0" dirty="0"/>
                        <a:t> provided </a:t>
                      </a:r>
                      <a:r>
                        <a:rPr lang="en-US" sz="1600" b="1" u="sng" baseline="0" dirty="0"/>
                        <a:t>dedicated time and support </a:t>
                      </a:r>
                      <a:r>
                        <a:rPr lang="en-US" sz="1600" baseline="0" dirty="0"/>
                        <a:t>adequate for administration of program based upon size and configuration;</a:t>
                      </a:r>
                    </a:p>
                    <a:p>
                      <a:r>
                        <a:rPr lang="en-US" sz="1600" baseline="0" dirty="0"/>
                        <a:t>RC </a:t>
                      </a:r>
                      <a:r>
                        <a:rPr lang="en-US" sz="1600" b="1" u="sng" baseline="0" dirty="0"/>
                        <a:t>must</a:t>
                      </a:r>
                      <a:r>
                        <a:rPr lang="en-US" sz="1600" b="0" u="none" baseline="0" dirty="0"/>
                        <a:t> further specify minimum dedicated 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0.5</a:t>
                      </a:r>
                      <a:r>
                        <a:rPr lang="en-US" sz="1600" baseline="0" dirty="0"/>
                        <a:t> FTE more than needed for small programs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630604"/>
                  </a:ext>
                </a:extLst>
              </a:tr>
              <a:tr h="946804">
                <a:tc gridSpan="3">
                  <a:txBody>
                    <a:bodyPr/>
                    <a:lstStyle/>
                    <a:p>
                      <a:r>
                        <a:rPr lang="en-US" sz="1400" b="1" dirty="0"/>
                        <a:t>*ACGME Committee on Requirements to develop guidance for RCs</a:t>
                      </a:r>
                      <a:r>
                        <a:rPr lang="en-US" sz="1400" b="1" baseline="0" dirty="0"/>
                        <a:t> to use in creation of specialty-specific requirements related to PC minimum dedicated time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808672"/>
                  </a:ext>
                </a:extLst>
              </a:tr>
            </a:tbl>
          </a:graphicData>
        </a:graphic>
      </p:graphicFrame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677F08AB-C689-8A44-9530-248D0D19C10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79">
            <a:extLst>
              <a:ext uri="{FF2B5EF4-FFF2-40B4-BE49-F238E27FC236}">
                <a16:creationId xmlns:a16="http://schemas.microsoft.com/office/drawing/2014/main" id="{1336CC2A-3BA4-614A-A8D4-753182B98338}"/>
              </a:ext>
            </a:extLst>
          </p:cNvPr>
          <p:cNvSpPr txBox="1">
            <a:spLocks/>
          </p:cNvSpPr>
          <p:nvPr/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692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Faculty Roster</a:t>
            </a:r>
          </a:p>
          <a:p>
            <a:pPr lvl="1"/>
            <a:r>
              <a:rPr lang="en-US" dirty="0"/>
              <a:t>Changes coming this month to Non-Physician Faculty data collection</a:t>
            </a:r>
          </a:p>
          <a:p>
            <a:pPr lvl="1"/>
            <a:r>
              <a:rPr lang="en-US" dirty="0"/>
              <a:t>Review faculty roster</a:t>
            </a:r>
          </a:p>
          <a:p>
            <a:pPr lvl="2"/>
            <a:r>
              <a:rPr lang="en-US" dirty="0"/>
              <a:t>Board certification and license dates</a:t>
            </a:r>
          </a:p>
          <a:p>
            <a:pPr lvl="2"/>
            <a:r>
              <a:rPr lang="en-US" dirty="0"/>
              <a:t>Faculty assigned to correct site</a:t>
            </a:r>
          </a:p>
          <a:p>
            <a:pPr lvl="2"/>
            <a:r>
              <a:rPr lang="en-US" dirty="0"/>
              <a:t>Minimum # CF + Site Directors + faculty for core content areas</a:t>
            </a:r>
          </a:p>
          <a:p>
            <a:pPr lvl="2"/>
            <a:r>
              <a:rPr lang="en-US" dirty="0"/>
              <a:t>Scholarly activity</a:t>
            </a:r>
          </a:p>
          <a:p>
            <a:pPr lvl="2"/>
            <a:r>
              <a:rPr lang="en-US" dirty="0"/>
              <a:t>Board-eligible faculty CANNOT be core faculty</a:t>
            </a:r>
          </a:p>
          <a:p>
            <a:pPr lvl="2"/>
            <a:r>
              <a:rPr lang="en-US" dirty="0"/>
              <a:t>Check faculty requirements, faculty roster instructions in ADS &amp; specialty FAQs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Accreditation Data System</a:t>
            </a:r>
          </a:p>
        </p:txBody>
      </p:sp>
      <p:sp>
        <p:nvSpPr>
          <p:cNvPr id="6" name="Google Shape;61;p1">
            <a:extLst>
              <a:ext uri="{FF2B5EF4-FFF2-40B4-BE49-F238E27FC236}">
                <a16:creationId xmlns:a16="http://schemas.microsoft.com/office/drawing/2014/main" id="{7FC86CD5-D608-7D41-A424-9588C6E0C7D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02CF730-9326-6045-918E-0CADB37D83C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4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28650" y="1738313"/>
          <a:ext cx="7886700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 Documents</a:t>
            </a:r>
          </a:p>
        </p:txBody>
      </p:sp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8DA8C1B6-4351-C247-8C04-24F3EB26F02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1E26333-89F9-5E4E-8627-D00C8643637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most current specialty template from ACGME website</a:t>
            </a:r>
          </a:p>
          <a:p>
            <a:r>
              <a:rPr lang="en-US" dirty="0"/>
              <a:t>Must have a key if using abbreviations</a:t>
            </a:r>
          </a:p>
          <a:p>
            <a:r>
              <a:rPr lang="en-US" dirty="0"/>
              <a:t>Make sure block diagram includes all curricular and rotational experiences as written in your specialty requirements.  </a:t>
            </a:r>
            <a:r>
              <a:rPr lang="en-US" u="sng" dirty="0"/>
              <a:t>It must be clear to site visitor and RC.</a:t>
            </a:r>
          </a:p>
          <a:p>
            <a:r>
              <a:rPr lang="en-US" dirty="0"/>
              <a:t>Be careful of vacation time and impact on time requirement of educational experiences.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Diagram</a:t>
            </a:r>
          </a:p>
        </p:txBody>
      </p:sp>
      <p:sp>
        <p:nvSpPr>
          <p:cNvPr id="6" name="Google Shape;61;p1">
            <a:extLst>
              <a:ext uri="{FF2B5EF4-FFF2-40B4-BE49-F238E27FC236}">
                <a16:creationId xmlns:a16="http://schemas.microsoft.com/office/drawing/2014/main" id="{A36B0F47-9A23-5F4D-95ED-ABDF89D014D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B366CEB-B00C-914B-BBDC-E018C555920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5043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3235</TotalTime>
  <Words>2959</Words>
  <Application>Microsoft Macintosh PowerPoint</Application>
  <PresentationFormat>On-screen Show (4:3)</PresentationFormat>
  <Paragraphs>555</Paragraphs>
  <Slides>49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Comic Sans MS</vt:lpstr>
      <vt:lpstr>Lucida Bright</vt:lpstr>
      <vt:lpstr>Wingdings</vt:lpstr>
      <vt:lpstr>PME-2016</vt:lpstr>
      <vt:lpstr>Nuggets of Knowledge</vt:lpstr>
      <vt:lpstr> </vt:lpstr>
      <vt:lpstr>ACGME CPRs</vt:lpstr>
      <vt:lpstr>Program Director Time</vt:lpstr>
      <vt:lpstr>Core Faculty Time</vt:lpstr>
      <vt:lpstr>Program Coordinator Time</vt:lpstr>
      <vt:lpstr>Accreditation Data System</vt:lpstr>
      <vt:lpstr>ADS Documents</vt:lpstr>
      <vt:lpstr>Block Diagram</vt:lpstr>
      <vt:lpstr>Random Nuggets</vt:lpstr>
      <vt:lpstr>PowerPoint Presentation</vt:lpstr>
      <vt:lpstr>Reports in ADS</vt:lpstr>
      <vt:lpstr>Reports in ADS</vt:lpstr>
      <vt:lpstr>CLER Update</vt:lpstr>
      <vt:lpstr>CLER Site Visits</vt:lpstr>
      <vt:lpstr>CLER COVID Site Visit</vt:lpstr>
      <vt:lpstr>Diversity &amp; Inclusion</vt:lpstr>
      <vt:lpstr>D&amp;I Challenge</vt:lpstr>
      <vt:lpstr>Data Prompted Site Visits</vt:lpstr>
      <vt:lpstr>Introducing Your Presenter…</vt:lpstr>
      <vt:lpstr>All RC’s look at…</vt:lpstr>
      <vt:lpstr>What triggers a site visit?</vt:lpstr>
      <vt:lpstr>2015-2020 Field Staff Study</vt:lpstr>
      <vt:lpstr>Single DPSV’s</vt:lpstr>
      <vt:lpstr>Most Frequent Areas of Survey</vt:lpstr>
      <vt:lpstr>Single DPSV Findings</vt:lpstr>
      <vt:lpstr>Status Today</vt:lpstr>
      <vt:lpstr>What about repeat  DPSV?</vt:lpstr>
      <vt:lpstr>2nd DPSV Findings</vt:lpstr>
      <vt:lpstr>Status Today</vt:lpstr>
      <vt:lpstr>What does this all mean?</vt:lpstr>
      <vt:lpstr>GMEC Oversight</vt:lpstr>
      <vt:lpstr>Reference</vt:lpstr>
      <vt:lpstr>Special Reviews</vt:lpstr>
      <vt:lpstr>New IR Language</vt:lpstr>
      <vt:lpstr>Criteria </vt:lpstr>
      <vt:lpstr>Process</vt:lpstr>
      <vt:lpstr>Educate </vt:lpstr>
      <vt:lpstr>Reference</vt:lpstr>
      <vt:lpstr>Strategic Planning in GME</vt:lpstr>
      <vt:lpstr>Introducing Your Presenter…</vt:lpstr>
      <vt:lpstr>COVID-19: What does this mean for GME??</vt:lpstr>
      <vt:lpstr>Long-term vision…really?</vt:lpstr>
      <vt:lpstr>Nasca Address about ACGME Strategic Planning</vt:lpstr>
      <vt:lpstr>Continuous Compliance for Sponsoring Institutions</vt:lpstr>
      <vt:lpstr>PowerPoint Presentation</vt:lpstr>
      <vt:lpstr>Strategic Plan Cycle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Program Requirements Part 4</dc:title>
  <dc:creator>christine</dc:creator>
  <cp:lastModifiedBy>Douglas Knox</cp:lastModifiedBy>
  <cp:revision>644</cp:revision>
  <dcterms:modified xsi:type="dcterms:W3CDTF">2021-03-10T17:06:34Z</dcterms:modified>
</cp:coreProperties>
</file>