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1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2"/>
  </p:notesMasterIdLst>
  <p:sldIdLst>
    <p:sldId id="256" r:id="rId2"/>
    <p:sldId id="257" r:id="rId3"/>
    <p:sldId id="32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400" r:id="rId40"/>
    <p:sldId id="293" r:id="rId41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866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8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sz="1200" b="1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fld>
            <a:endParaRPr sz="1200" b="1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23ae813ba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23ae813bad_0_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123ae813bad_0_1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23ae813ba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23ae813bad_0_9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123ae813bad_0_9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23ae813ba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23ae813bad_0_20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123ae813bad_0_20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23ae813ba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23ae813bad_0_3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123ae813bad_0_31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23ae813ba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23ae813bad_0_38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123ae813bad_0_38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23ae813bad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23ae813bad_0_6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123ae813bad_0_6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23ae813bad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23ae813bad_0_47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123ae813bad_0_47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6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23b8b956a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23b8b956ae_0_7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123b8b956ae_0_7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23b8b956a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23b8b956ae_0_13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123b8b956ae_0_13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23b8b956a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23b8b956ae_0_19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123b8b956ae_0_19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23b8b956a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23b8b956ae_0_25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g123b8b956ae_0_25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23b8b956ae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23b8b956ae_0_7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123b8b956ae_0_71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23b8b956ae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23b8b956ae_0_38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g123b8b956ae_0_38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23b8b956ae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23b8b956ae_0_45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g123b8b956ae_0_45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23b8b956ae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23b8b956ae_0_5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123b8b956ae_0_5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23b8b956ae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23b8b956ae_0_83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g123b8b956ae_0_83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7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22d7a11c8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122d7a11c8e_0_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g122d7a11c8e_0_1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22d7a11c8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122d7a11c8e_0_9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g122d7a11c8e_0_9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22d7a11c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122d7a11c8e_0_16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g122d7a11c8e_0_16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232947d53e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1232947d53e_0_26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g1232947d53e_0_26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22d7a11c8e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122d7a11c8e_0_44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g122d7a11c8e_0_44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22d7a11c8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122d7a11c8e_0_30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g122d7a11c8e_0_30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232947d53e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1232947d53e_0_178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g1232947d53e_0_178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22d7a11c8e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122d7a11c8e_0_5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g122d7a11c8e_0_51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232947d53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1232947d53e_0_13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g1232947d53e_0_13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122d7a11c8e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122d7a11c8e_0_58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g122d7a11c8e_0_58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557338" y="665163"/>
            <a:ext cx="4440237" cy="3330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55278" y="4218007"/>
            <a:ext cx="6042210" cy="3996135"/>
          </a:xfrm>
          <a:prstGeom prst="rect">
            <a:avLst/>
          </a:prstGeom>
        </p:spPr>
        <p:txBody>
          <a:bodyPr lIns="97457" tIns="97457" rIns="97457" bIns="97457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04906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" name="Google Shape;417;p8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8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216ef43756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216ef43756_1_1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1216ef43756_1_1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216ef43756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216ef43756_1_2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1216ef43756_1_21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216ef43756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216ef43756_1_48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1216ef43756_1_48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216ef43756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216ef43756_1_3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1216ef43756_1_3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Presented by Partners in Medical Education, Inc. 2022</a:t>
            </a:r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 rot="5400000">
            <a:off x="2352548" y="14161"/>
            <a:ext cx="4438905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Presented by Partners in Medical Education, Inc. 2022</a:t>
            </a:r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Presented by Partners in Medical Education, Inc. 2022</a:t>
            </a:r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Presented by Partners in Medical Education, Inc. 2022</a:t>
            </a: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Presented by Partners in Medical Education, Inc. 2022</a:t>
            </a:r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Presented by Partners in Medical Education, Inc. 2022</a:t>
            </a:r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Presented by Partners in Medical Education, Inc. 2022</a:t>
            </a:r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Presented by Partners in Medical Education, Inc. 2022</a:t>
            </a:r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Presented by Partners in Medical Education, Inc. 2022</a:t>
            </a:r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Presented by Partners in Medical Education, Inc. 2022</a:t>
            </a:r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Presented by Partners in Medical Education, Inc. 2022</a:t>
            </a:r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/>
              <a:t>Presented by Partners in Medical Education, Inc. 2022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blogs.lse.ac.uk/impactofsocialsciences/2014/08/24/book-review-managing-and-sharing-research-data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www.aliem.com/2013/02/does-assessment-drive-learning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thebluediamondgallery.com/wooden-tile/f/future.html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thebluediamondgallery.com/wooden-tile/f/future.html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picserver.org/photo/32177/Example.html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hyperlink" Target="mailto:info@PartnersInMedEd.com" TargetMode="External"/><Relationship Id="rId7" Type="http://schemas.openxmlformats.org/officeDocument/2006/relationships/hyperlink" Target="mailto:Christine@partnersinmeded.com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heryl@partnersinmeded.com" TargetMode="External"/><Relationship Id="rId5" Type="http://schemas.openxmlformats.org/officeDocument/2006/relationships/hyperlink" Target="mailto:Carmela@partnersinmeded.com" TargetMode="External"/><Relationship Id="rId4" Type="http://schemas.openxmlformats.org/officeDocument/2006/relationships/hyperlink" Target="mailto:Heather@partnersinmeded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2022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3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3421931" y="1451998"/>
            <a:ext cx="5288436" cy="4678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Please make sure your Start Video is OFF when logging into the WebEx platform.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Here is what it should look like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It is NORMAL to not hear any sound until the webinar starts at 12:00 noon EST.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phone line is muted, but you can always chat to the host, BJ Schwartz, if you have any questions or concerns during this time.</a:t>
            </a:r>
            <a:br>
              <a:rPr lang="en-US" sz="24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/>
              <a:t>Please Note…</a:t>
            </a:r>
            <a:endParaRPr/>
          </a:p>
        </p:txBody>
      </p:sp>
      <p:pic>
        <p:nvPicPr>
          <p:cNvPr id="81" name="Google Shape;81;p13" descr="No Video Icons - Download Free Vector Icons | Noun Projec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757" y="1762812"/>
            <a:ext cx="1904999" cy="1559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 descr="Audio, mic, microphone, mute, sound icon - Free downloa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0170" y="3648173"/>
            <a:ext cx="1904999" cy="1559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59337" y="2493870"/>
            <a:ext cx="5028571" cy="828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2973600" y="2565500"/>
            <a:ext cx="6114900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r>
              <a:rPr lang="en-US" sz="4800">
                <a:latin typeface="Arial"/>
                <a:ea typeface="Arial"/>
                <a:cs typeface="Arial"/>
                <a:sym typeface="Arial"/>
              </a:rPr>
              <a:t>Public Policy</a:t>
            </a:r>
            <a:br>
              <a:rPr lang="en-US" sz="4800">
                <a:latin typeface="Arial"/>
                <a:ea typeface="Arial"/>
                <a:cs typeface="Arial"/>
                <a:sym typeface="Arial"/>
              </a:rPr>
            </a:br>
            <a:br>
              <a:rPr lang="en-US" sz="4800"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Presented by Partners in Medical Education, Inc. 2022</a:t>
            </a:r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body" idx="1"/>
          </p:nvPr>
        </p:nvSpPr>
        <p:spPr>
          <a:xfrm>
            <a:off x="2973519" y="3503160"/>
            <a:ext cx="61149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Carmela Meyer, MBA, Ed.D</a:t>
            </a:r>
            <a:endParaRPr sz="2400"/>
          </a:p>
        </p:txBody>
      </p:sp>
      <p:pic>
        <p:nvPicPr>
          <p:cNvPr id="152" name="Google Shape;15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88133">
            <a:off x="550628" y="3592746"/>
            <a:ext cx="3526194" cy="2338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Consolidated Appropriations Act of 2021</a:t>
            </a:r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60" name="Google Shape;160;p22"/>
          <p:cNvSpPr txBox="1"/>
          <p:nvPr/>
        </p:nvSpPr>
        <p:spPr>
          <a:xfrm>
            <a:off x="1028200" y="2206150"/>
            <a:ext cx="73272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★"/>
            </a:pPr>
            <a:r>
              <a:rPr lang="en-US" sz="2400"/>
              <a:t>Fix for artificially low Medicare cap due to resident rotations - reset cap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Reset PRA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★"/>
            </a:pPr>
            <a:r>
              <a:rPr lang="en-US" sz="2400"/>
              <a:t>Change in rural training track rules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★"/>
            </a:pPr>
            <a:r>
              <a:rPr lang="en-US" sz="2400"/>
              <a:t>1,000 new Medicare-funded residency positions</a:t>
            </a:r>
            <a:endParaRPr sz="24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89CC26-E90E-4D01-A697-42B1D5ADBC3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>
            <a:spLocks noGrp="1"/>
          </p:cNvSpPr>
          <p:nvPr>
            <p:ph type="title"/>
          </p:nvPr>
        </p:nvSpPr>
        <p:spPr>
          <a:xfrm>
            <a:off x="1989450" y="456096"/>
            <a:ext cx="6525900" cy="731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CAA of 2021 - New slots</a:t>
            </a:r>
            <a:endParaRPr/>
          </a:p>
        </p:txBody>
      </p:sp>
      <p:sp>
        <p:nvSpPr>
          <p:cNvPr id="167" name="Google Shape;167;p23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68" name="Google Shape;168;p23"/>
          <p:cNvSpPr txBox="1"/>
          <p:nvPr/>
        </p:nvSpPr>
        <p:spPr>
          <a:xfrm>
            <a:off x="1753746" y="1893575"/>
            <a:ext cx="6288900" cy="24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★"/>
            </a:pPr>
            <a:r>
              <a:rPr lang="en-US" sz="1900" dirty="0"/>
              <a:t>GME cap raised to provide for 1,000 new residency positions, effective FY 2023</a:t>
            </a:r>
            <a:endParaRPr sz="1900"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★"/>
            </a:pPr>
            <a:r>
              <a:rPr lang="en-US" sz="1900" dirty="0"/>
              <a:t>Separate round of applications for each year</a:t>
            </a:r>
            <a:endParaRPr sz="1900"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★"/>
            </a:pPr>
            <a:r>
              <a:rPr lang="en-US" sz="1900" dirty="0"/>
              <a:t>Applications submitted through </a:t>
            </a:r>
            <a:r>
              <a:rPr lang="en-US" sz="1900" dirty="0" err="1"/>
              <a:t>MEARiS</a:t>
            </a:r>
            <a:endParaRPr sz="1900"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★"/>
            </a:pPr>
            <a:r>
              <a:rPr lang="en-US" sz="1900" dirty="0"/>
              <a:t>Hospitals must be over the cap</a:t>
            </a:r>
            <a:endParaRPr sz="1900"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★"/>
            </a:pPr>
            <a:r>
              <a:rPr lang="en-US" sz="1900" dirty="0"/>
              <a:t>Must increase # positions by # slots awarded</a:t>
            </a:r>
            <a:endParaRPr sz="1900"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★"/>
            </a:pPr>
            <a:r>
              <a:rPr lang="en-US" sz="1900" dirty="0"/>
              <a:t>Must demonstrate likelihood of filling slots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23"/>
          <p:cNvSpPr txBox="1"/>
          <p:nvPr/>
        </p:nvSpPr>
        <p:spPr>
          <a:xfrm>
            <a:off x="1883496" y="1250850"/>
            <a:ext cx="6029400" cy="5388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/>
              <a:t>Overview</a:t>
            </a:r>
            <a:endParaRPr sz="2300" b="1" dirty="0"/>
          </a:p>
        </p:txBody>
      </p:sp>
      <p:sp>
        <p:nvSpPr>
          <p:cNvPr id="170" name="Google Shape;170;p23"/>
          <p:cNvSpPr txBox="1"/>
          <p:nvPr/>
        </p:nvSpPr>
        <p:spPr>
          <a:xfrm>
            <a:off x="3376750" y="4155341"/>
            <a:ext cx="5397900" cy="5388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/>
              <a:t>Payment</a:t>
            </a:r>
            <a:endParaRPr sz="2300" b="1"/>
          </a:p>
        </p:txBody>
      </p:sp>
      <p:sp>
        <p:nvSpPr>
          <p:cNvPr id="171" name="Google Shape;171;p23"/>
          <p:cNvSpPr txBox="1"/>
          <p:nvPr/>
        </p:nvSpPr>
        <p:spPr>
          <a:xfrm>
            <a:off x="3376750" y="4694141"/>
            <a:ext cx="5397900" cy="16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★"/>
            </a:pPr>
            <a:r>
              <a:rPr lang="en-US" sz="1900" dirty="0"/>
              <a:t>Reimbursed using hospital’s PRA for DGME and adjustment factor for IME</a:t>
            </a:r>
            <a:endParaRPr sz="1900"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★"/>
            </a:pPr>
            <a:r>
              <a:rPr lang="en-US" sz="1900" dirty="0"/>
              <a:t>CMS is studying the distribution of positions and where the residents go beyond residency - reporting requirements ???</a:t>
            </a:r>
            <a:endParaRPr sz="19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FD475A-0D24-49FE-877F-E562E91A603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CAA of 2021 -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Changes to rural training</a:t>
            </a:r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79" name="Google Shape;179;p24"/>
          <p:cNvSpPr txBox="1"/>
          <p:nvPr/>
        </p:nvSpPr>
        <p:spPr>
          <a:xfrm>
            <a:off x="369350" y="2375850"/>
            <a:ext cx="7986000" cy="19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en-US" sz="2000"/>
              <a:t>Added flexibility for hospitals to develop rural-urban partnerships</a:t>
            </a:r>
            <a:endParaRPr sz="200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★"/>
            </a:pPr>
            <a:r>
              <a:rPr lang="en-US" sz="2000"/>
              <a:t>Requirement that the program be newly established has been removed</a:t>
            </a:r>
            <a:endParaRPr sz="2000"/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SzPts val="2000"/>
              <a:buChar char="★"/>
            </a:pPr>
            <a:r>
              <a:rPr lang="en-US" sz="2000"/>
              <a:t>Hospitals are eligible for temporary exemption from 3-year rolling average rule for hospitals creating new programs</a:t>
            </a:r>
            <a:endParaRPr sz="20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866C1F-E343-4A90-A23F-1D700EF5507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186" name="Google Shape;18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3779" y="1624518"/>
            <a:ext cx="7383294" cy="44118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3F849E-2007-4D85-AB50-D68BF5DBD54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193" name="Google Shape;19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7591" y="1734551"/>
            <a:ext cx="7627034" cy="450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6"/>
          <p:cNvSpPr txBox="1"/>
          <p:nvPr/>
        </p:nvSpPr>
        <p:spPr>
          <a:xfrm>
            <a:off x="3194725" y="1849291"/>
            <a:ext cx="5589900" cy="42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500 new VA residency positions</a:t>
            </a:r>
            <a:endParaRPr sz="1800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4,000 new CMS-funded residency slots </a:t>
            </a:r>
            <a:endParaRPr sz="1800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Additional THCGME funding opportunities </a:t>
            </a:r>
            <a:endParaRPr sz="1800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             (expansion and increase the PRA)</a:t>
            </a:r>
            <a:endParaRPr sz="1800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Additional CHGME funding</a:t>
            </a:r>
            <a:endParaRPr sz="1800"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b="1" dirty="0"/>
              <a:t>Establishing new medical schools in underserved areas</a:t>
            </a:r>
            <a:endParaRPr sz="1800"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b="1" dirty="0"/>
              <a:t>Palliative Care Medicine residency programs</a:t>
            </a:r>
            <a:endParaRPr sz="1800"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b="1" dirty="0">
                <a:solidFill>
                  <a:schemeClr val="dk1"/>
                </a:solidFill>
              </a:rPr>
              <a:t>Maternal health - high priority right now</a:t>
            </a:r>
            <a:endParaRPr sz="1800" b="1" dirty="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 b="1" dirty="0"/>
              <a:t>Maternal health equity grants </a:t>
            </a:r>
            <a:endParaRPr sz="1800" b="1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 b="1" dirty="0">
                <a:solidFill>
                  <a:schemeClr val="dk1"/>
                </a:solidFill>
              </a:rPr>
              <a:t>Collaborative learning models to improve health outcomes</a:t>
            </a:r>
            <a:endParaRPr sz="1800" b="1" dirty="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 b="1" dirty="0">
                <a:solidFill>
                  <a:schemeClr val="dk1"/>
                </a:solidFill>
              </a:rPr>
              <a:t>Digital tools to improve maternal health outcomes</a:t>
            </a:r>
            <a:endParaRPr sz="1800" b="1" dirty="0">
              <a:solidFill>
                <a:schemeClr val="dk1"/>
              </a:solidFill>
            </a:endParaRPr>
          </a:p>
        </p:txBody>
      </p:sp>
      <p:sp>
        <p:nvSpPr>
          <p:cNvPr id="195" name="Google Shape;195;p26"/>
          <p:cNvSpPr txBox="1"/>
          <p:nvPr/>
        </p:nvSpPr>
        <p:spPr>
          <a:xfrm>
            <a:off x="2247090" y="498313"/>
            <a:ext cx="59994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/>
              <a:t>What’s on the Horizon</a:t>
            </a:r>
            <a:endParaRPr sz="25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/>
              <a:t>Build Back Better Act (BBB)</a:t>
            </a:r>
            <a:endParaRPr sz="25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174B41-5F64-4790-B6FE-71FA50DDC41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>
            <a:spLocks noGrp="1"/>
          </p:cNvSpPr>
          <p:nvPr>
            <p:ph type="title"/>
          </p:nvPr>
        </p:nvSpPr>
        <p:spPr>
          <a:xfrm>
            <a:off x="1989450" y="374060"/>
            <a:ext cx="65259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4,000 new CMS-funded residency positions</a:t>
            </a:r>
            <a:endParaRPr dirty="0"/>
          </a:p>
        </p:txBody>
      </p:sp>
      <p:sp>
        <p:nvSpPr>
          <p:cNvPr id="202" name="Google Shape;202;p27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203" name="Google Shape;20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64535">
            <a:off x="1341542" y="4320577"/>
            <a:ext cx="2412780" cy="1777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82246">
            <a:off x="5210610" y="1883187"/>
            <a:ext cx="3324225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7"/>
          <p:cNvSpPr txBox="1"/>
          <p:nvPr/>
        </p:nvSpPr>
        <p:spPr>
          <a:xfrm>
            <a:off x="741492" y="2359267"/>
            <a:ext cx="7227300" cy="20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</a:rPr>
              <a:t>Specialty Prioritization: </a:t>
            </a:r>
            <a:endParaRPr sz="2200" dirty="0">
              <a:solidFill>
                <a:schemeClr val="dk1"/>
              </a:solidFill>
            </a:endParaRPr>
          </a:p>
          <a:p>
            <a:pPr marL="9144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❖"/>
            </a:pPr>
            <a:r>
              <a:rPr lang="en-US" sz="2200" dirty="0">
                <a:solidFill>
                  <a:schemeClr val="dk1"/>
                </a:solidFill>
              </a:rPr>
              <a:t>25% PC or OB/Gyn </a:t>
            </a:r>
            <a:endParaRPr sz="2200" dirty="0">
              <a:solidFill>
                <a:schemeClr val="dk1"/>
              </a:solidFill>
            </a:endParaRPr>
          </a:p>
          <a:p>
            <a:pPr marL="9144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❖"/>
            </a:pPr>
            <a:r>
              <a:rPr lang="en-US" sz="2200" dirty="0">
                <a:solidFill>
                  <a:schemeClr val="dk1"/>
                </a:solidFill>
              </a:rPr>
              <a:t>15% Psychiatry, Palliative Care, Pain, Sleep</a:t>
            </a: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</a:rPr>
              <a:t>2,000 positions per year - separate round of applications</a:t>
            </a: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</a:rPr>
              <a:t>Similar prioritizations for qualifying hospitals as RTTs</a:t>
            </a:r>
            <a:endParaRPr sz="2200" dirty="0">
              <a:solidFill>
                <a:schemeClr val="dk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1D47CD-2427-4C44-ADB2-982C7416333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8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J-1 Visa Bill</a:t>
            </a:r>
            <a:endParaRPr/>
          </a:p>
        </p:txBody>
      </p:sp>
      <p:sp>
        <p:nvSpPr>
          <p:cNvPr id="212" name="Google Shape;212;p28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13" name="Google Shape;213;p28"/>
          <p:cNvSpPr txBox="1"/>
          <p:nvPr/>
        </p:nvSpPr>
        <p:spPr>
          <a:xfrm>
            <a:off x="1157975" y="1826825"/>
            <a:ext cx="6658500" cy="29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en-US" sz="2000"/>
              <a:t>Grant Residency for Additional Doctors (GRAD) Act – Directs the State Department to establish a position March-June whose sole purpose is to address J-1 GME visa applications.</a:t>
            </a:r>
            <a:endParaRPr sz="2000"/>
          </a:p>
          <a:p>
            <a:pPr marL="457200" lvl="0" indent="-355600" algn="l" rtl="0">
              <a:spcBef>
                <a:spcPts val="2000"/>
              </a:spcBef>
              <a:spcAft>
                <a:spcPts val="2000"/>
              </a:spcAft>
              <a:buSzPts val="2000"/>
              <a:buChar char="★"/>
            </a:pPr>
            <a:r>
              <a:rPr lang="en-US" sz="2000"/>
              <a:t>Conrad State 30* and Physician Access Reauthorization Act – Extends the Conrad State 30 program, which allows states to request J-1 visa waivers for foreign physicians</a:t>
            </a:r>
            <a:endParaRPr sz="2000"/>
          </a:p>
        </p:txBody>
      </p:sp>
      <p:sp>
        <p:nvSpPr>
          <p:cNvPr id="214" name="Google Shape;214;p28"/>
          <p:cNvSpPr txBox="1"/>
          <p:nvPr/>
        </p:nvSpPr>
        <p:spPr>
          <a:xfrm>
            <a:off x="978300" y="5370600"/>
            <a:ext cx="7536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44444"/>
                </a:solidFill>
                <a:highlight>
                  <a:srgbClr val="FFFFFF"/>
                </a:highlight>
              </a:rPr>
              <a:t>The Conrad 30 waiver program allows J-1 foreign medical graduates (FMGs) to apply for a waiver of the 2-year foreign residence requirement upon completion of the J-1 exchange visitor program.</a:t>
            </a:r>
            <a:endParaRPr sz="16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0ABB02-7154-4ED1-843F-8BCF4F7C3BD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 txBox="1">
            <a:spLocks noGrp="1"/>
          </p:cNvSpPr>
          <p:nvPr>
            <p:ph type="title"/>
          </p:nvPr>
        </p:nvSpPr>
        <p:spPr>
          <a:xfrm>
            <a:off x="2914848" y="2156539"/>
            <a:ext cx="6115049" cy="242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/>
              <a:t>Site Visits: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/>
              <a:t>Lessons Learned</a:t>
            </a:r>
            <a:endParaRPr/>
          </a:p>
        </p:txBody>
      </p:sp>
      <p:sp>
        <p:nvSpPr>
          <p:cNvPr id="220" name="Google Shape;220;p29"/>
          <p:cNvSpPr txBox="1"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Cheryl Haynes, BA</a:t>
            </a:r>
            <a:endParaRPr sz="2400"/>
          </a:p>
        </p:txBody>
      </p:sp>
      <p:sp>
        <p:nvSpPr>
          <p:cNvPr id="221" name="Google Shape;221;p29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Presented by Partners in Medical Education, Inc. 2022</a:t>
            </a:r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pic>
        <p:nvPicPr>
          <p:cNvPr id="223" name="Google Shape;22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325" y="3709900"/>
            <a:ext cx="3153975" cy="221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0"/>
          <p:cNvSpPr txBox="1">
            <a:spLocks noGrp="1"/>
          </p:cNvSpPr>
          <p:nvPr>
            <p:ph type="title"/>
          </p:nvPr>
        </p:nvSpPr>
        <p:spPr>
          <a:xfrm>
            <a:off x="1989444" y="225266"/>
            <a:ext cx="65259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When??</a:t>
            </a:r>
            <a:endParaRPr/>
          </a:p>
        </p:txBody>
      </p:sp>
      <p:sp>
        <p:nvSpPr>
          <p:cNvPr id="230" name="Google Shape;230;p30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31" name="Google Shape;231;p30"/>
          <p:cNvSpPr txBox="1"/>
          <p:nvPr/>
        </p:nvSpPr>
        <p:spPr>
          <a:xfrm>
            <a:off x="690600" y="2045750"/>
            <a:ext cx="7890000" cy="3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/>
              <a:t>Institutional </a:t>
            </a:r>
            <a:r>
              <a:rPr lang="en-US" sz="3200"/>
              <a:t>Self-Study and 10-Year Site Visits are on track.</a:t>
            </a: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/>
              <a:t>Program </a:t>
            </a:r>
            <a:r>
              <a:rPr lang="en-US" sz="3200"/>
              <a:t>Self Study and 10-Year Site Visits are postponed.</a:t>
            </a: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pic>
        <p:nvPicPr>
          <p:cNvPr id="232" name="Google Shape;23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1050" y="4339275"/>
            <a:ext cx="1684643" cy="16846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00F522-92AB-4403-B2C1-B19FF391746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dirty="0"/>
              <a:t>Ask Partners - Spring Freebie</a:t>
            </a:r>
            <a:endParaRPr dirty="0"/>
          </a:p>
        </p:txBody>
      </p:sp>
      <p:sp>
        <p:nvSpPr>
          <p:cNvPr id="89" name="Google Shape;89;p14"/>
          <p:cNvSpPr txBox="1">
            <a:spLocks noGrp="1"/>
          </p:cNvSpPr>
          <p:nvPr>
            <p:ph type="subTitle" idx="1"/>
          </p:nvPr>
        </p:nvSpPr>
        <p:spPr>
          <a:xfrm>
            <a:off x="243913" y="4548883"/>
            <a:ext cx="7773035" cy="1315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lang="en-US" sz="16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1600" dirty="0"/>
              <a:t>Presented by: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1400" dirty="0"/>
              <a:t>Heather Peters, </a:t>
            </a:r>
            <a:r>
              <a:rPr lang="en-US" sz="1400" dirty="0" err="1"/>
              <a:t>M.Ed</a:t>
            </a:r>
            <a:r>
              <a:rPr lang="en-US" sz="1400" dirty="0"/>
              <a:t>, </a:t>
            </a:r>
            <a:r>
              <a:rPr lang="en-US" sz="1400" dirty="0" err="1"/>
              <a:t>Ph.D</a:t>
            </a:r>
            <a:endParaRPr lang="en-US" sz="1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1400" dirty="0"/>
              <a:t>Carmela Meyer, MBA, Ed.D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1400" dirty="0"/>
              <a:t>Cheryl Haynes, BA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1400" dirty="0"/>
              <a:t>Christine Redovan, MBA, MLIS			</a:t>
            </a:r>
            <a:endParaRPr sz="1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C27056-72D2-40BE-B185-849A662119D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02F6CD-AB1B-429C-B39B-F9A21A5640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How??</a:t>
            </a:r>
            <a:endParaRPr/>
          </a:p>
        </p:txBody>
      </p:sp>
      <p:sp>
        <p:nvSpPr>
          <p:cNvPr id="239" name="Google Shape;239;p3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240" name="Google Shape;240;p31"/>
          <p:cNvSpPr txBox="1"/>
          <p:nvPr/>
        </p:nvSpPr>
        <p:spPr>
          <a:xfrm>
            <a:off x="455775" y="2130550"/>
            <a:ext cx="78225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</a:rPr>
              <a:t>Site visits may be on </a:t>
            </a:r>
            <a:r>
              <a:rPr lang="en-US" sz="2700" b="1">
                <a:solidFill>
                  <a:schemeClr val="dk1"/>
                </a:solidFill>
              </a:rPr>
              <a:t>zoom</a:t>
            </a:r>
            <a:r>
              <a:rPr lang="en-US" sz="2700">
                <a:solidFill>
                  <a:schemeClr val="dk1"/>
                </a:solidFill>
              </a:rPr>
              <a:t> or </a:t>
            </a:r>
            <a:r>
              <a:rPr lang="en-US" sz="2700" b="1">
                <a:solidFill>
                  <a:schemeClr val="dk1"/>
                </a:solidFill>
              </a:rPr>
              <a:t>in person</a:t>
            </a:r>
            <a:r>
              <a:rPr lang="en-US" sz="2700">
                <a:solidFill>
                  <a:schemeClr val="dk1"/>
                </a:solidFill>
              </a:rPr>
              <a:t>, ACGME will determine and include in your notification.</a:t>
            </a:r>
            <a:endParaRPr sz="2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</a:rPr>
              <a:t>If your institution does not allow zoom, </a:t>
            </a:r>
            <a:r>
              <a:rPr lang="en-US" sz="2700" b="1">
                <a:solidFill>
                  <a:schemeClr val="dk1"/>
                </a:solidFill>
              </a:rPr>
              <a:t>notify ACGME when you submit blackout dates for alternatives.</a:t>
            </a:r>
            <a:endParaRPr sz="2700" b="1">
              <a:solidFill>
                <a:schemeClr val="dk1"/>
              </a:solidFill>
            </a:endParaRPr>
          </a:p>
        </p:txBody>
      </p:sp>
      <p:pic>
        <p:nvPicPr>
          <p:cNvPr id="241" name="Google Shape;2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9450" y="4494675"/>
            <a:ext cx="2574390" cy="17445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F8D5A4-776C-4F14-8644-17089AC1246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2022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Who?</a:t>
            </a:r>
            <a:endParaRPr/>
          </a:p>
        </p:txBody>
      </p:sp>
      <p:sp>
        <p:nvSpPr>
          <p:cNvPr id="248" name="Google Shape;248;p3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249" name="Google Shape;249;p32"/>
          <p:cNvSpPr txBox="1"/>
          <p:nvPr/>
        </p:nvSpPr>
        <p:spPr>
          <a:xfrm>
            <a:off x="402800" y="1747800"/>
            <a:ext cx="8437500" cy="4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Letter of Notification</a:t>
            </a: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Choose your Team</a:t>
            </a: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Plan and prepare</a:t>
            </a: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pic>
        <p:nvPicPr>
          <p:cNvPr id="250" name="Google Shape;25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7425" y="4359400"/>
            <a:ext cx="2540400" cy="16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E96112-D551-495E-A911-A08FB363204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3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/>
              <a:t>Coaching is not only allowed, but recommended</a:t>
            </a:r>
            <a:endParaRPr/>
          </a:p>
        </p:txBody>
      </p:sp>
      <p:sp>
        <p:nvSpPr>
          <p:cNvPr id="257" name="Google Shape;257;p33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258" name="Google Shape;258;p33"/>
          <p:cNvSpPr txBox="1"/>
          <p:nvPr/>
        </p:nvSpPr>
        <p:spPr>
          <a:xfrm>
            <a:off x="508800" y="2098725"/>
            <a:ext cx="8511600" cy="5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Review program requirements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Share survey results &amp; action plan from PEC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Consider how faculty and residents will respond - don’t assume they know anything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Do a Mock Site Visit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5E3EF9-7C37-4987-8860-90409F3047B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4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Make Certain the Pieces Fit</a:t>
            </a:r>
            <a:endParaRPr/>
          </a:p>
        </p:txBody>
      </p:sp>
      <p:sp>
        <p:nvSpPr>
          <p:cNvPr id="265" name="Google Shape;265;p34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266" name="Google Shape;266;p34"/>
          <p:cNvSpPr txBox="1"/>
          <p:nvPr/>
        </p:nvSpPr>
        <p:spPr>
          <a:xfrm>
            <a:off x="996375" y="2119950"/>
            <a:ext cx="610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4"/>
          <p:cNvSpPr txBox="1"/>
          <p:nvPr/>
        </p:nvSpPr>
        <p:spPr>
          <a:xfrm>
            <a:off x="763175" y="1937125"/>
            <a:ext cx="7833300" cy="3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Info in common application matches the specialty application</a:t>
            </a: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Descriptions match Block Diagram</a:t>
            </a: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Faculty match sites</a:t>
            </a: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8" name="Google Shape;26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9275" y="4412175"/>
            <a:ext cx="1713026" cy="17130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714C71-486B-4E0C-9173-B94987D5577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5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Common Errors</a:t>
            </a:r>
            <a:endParaRPr/>
          </a:p>
        </p:txBody>
      </p:sp>
      <p:sp>
        <p:nvSpPr>
          <p:cNvPr id="275" name="Google Shape;275;p35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276" name="Google Shape;276;p35"/>
          <p:cNvSpPr txBox="1"/>
          <p:nvPr/>
        </p:nvSpPr>
        <p:spPr>
          <a:xfrm>
            <a:off x="636000" y="1863050"/>
            <a:ext cx="7879200" cy="29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Make sure you follow instructions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Faculty certifications should be up to date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Faculty Scholarly Activity - include activities only within the last 5 years.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7" name="Google Shape;27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845647" y="296800"/>
            <a:ext cx="1982152" cy="19821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64CB0A-6958-49B2-A27D-02D51985824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2022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6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Common Errors</a:t>
            </a:r>
            <a:endParaRPr/>
          </a:p>
        </p:txBody>
      </p:sp>
      <p:sp>
        <p:nvSpPr>
          <p:cNvPr id="284" name="Google Shape;284;p3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285" name="Google Shape;285;p36"/>
          <p:cNvSpPr txBox="1"/>
          <p:nvPr/>
        </p:nvSpPr>
        <p:spPr>
          <a:xfrm>
            <a:off x="328600" y="1770150"/>
            <a:ext cx="7843800" cy="3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Supervision Policy -</a:t>
            </a:r>
            <a:endParaRPr sz="320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progressive responsibility per PGY</a:t>
            </a:r>
            <a:endParaRPr sz="320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/>
              <a:t>how</a:t>
            </a:r>
            <a:r>
              <a:rPr lang="en-US" sz="3200"/>
              <a:t> to contact supervising physicians,    </a:t>
            </a:r>
            <a:endParaRPr sz="320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not just </a:t>
            </a:r>
            <a:r>
              <a:rPr lang="en-US" sz="3200" u="sng"/>
              <a:t>when</a:t>
            </a:r>
            <a:r>
              <a:rPr lang="en-US" sz="3200"/>
              <a:t> </a:t>
            </a:r>
            <a:endParaRPr sz="320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pic>
        <p:nvPicPr>
          <p:cNvPr id="286" name="Google Shape;28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4500" y="699600"/>
            <a:ext cx="1702648" cy="15864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82E6A8-65A9-4182-9DCC-E5735F7EC96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2022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7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Common Errors</a:t>
            </a:r>
            <a:endParaRPr/>
          </a:p>
        </p:txBody>
      </p:sp>
      <p:sp>
        <p:nvSpPr>
          <p:cNvPr id="293" name="Google Shape;293;p37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294" name="Google Shape;294;p37"/>
          <p:cNvSpPr txBox="1"/>
          <p:nvPr/>
        </p:nvSpPr>
        <p:spPr>
          <a:xfrm>
            <a:off x="445175" y="2225925"/>
            <a:ext cx="80133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Institutional Level - </a:t>
            </a:r>
            <a:r>
              <a:rPr lang="en-US" sz="3200" b="1"/>
              <a:t>more than 50%</a:t>
            </a:r>
            <a:r>
              <a:rPr lang="en-US" sz="3200"/>
              <a:t> of citations from IR 1.B  Graduate Medical Education Committee</a:t>
            </a:r>
            <a:endParaRPr sz="32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8E7C56-C59C-4062-9EFD-640C541357D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8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pic>
        <p:nvPicPr>
          <p:cNvPr id="301" name="Google Shape;30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6888" y="1742775"/>
            <a:ext cx="5550226" cy="41572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D476FF-2C3C-43BD-81E1-69AD50F8C08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2022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9"/>
          <p:cNvSpPr txBox="1">
            <a:spLocks noGrp="1"/>
          </p:cNvSpPr>
          <p:nvPr>
            <p:ph type="title"/>
          </p:nvPr>
        </p:nvSpPr>
        <p:spPr>
          <a:xfrm>
            <a:off x="2914848" y="2156539"/>
            <a:ext cx="6115049" cy="242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GME Diversity Data</a:t>
            </a:r>
            <a:endParaRPr/>
          </a:p>
        </p:txBody>
      </p:sp>
      <p:sp>
        <p:nvSpPr>
          <p:cNvPr id="307" name="Google Shape;307;p39"/>
          <p:cNvSpPr txBox="1"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Christine Redovan, MBA, MLIS</a:t>
            </a:r>
            <a:endParaRPr/>
          </a:p>
        </p:txBody>
      </p:sp>
      <p:sp>
        <p:nvSpPr>
          <p:cNvPr id="308" name="Google Shape;308;p39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Presented by Partners in Medical Education, Inc. 2022</a:t>
            </a:r>
            <a:endParaRPr/>
          </a:p>
        </p:txBody>
      </p:sp>
      <p:sp>
        <p:nvSpPr>
          <p:cNvPr id="309" name="Google Shape;309;p39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pic>
        <p:nvPicPr>
          <p:cNvPr id="310" name="Google Shape;31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050" y="3910352"/>
            <a:ext cx="3286850" cy="218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0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Inspiration</a:t>
            </a:r>
            <a:endParaRPr/>
          </a:p>
        </p:txBody>
      </p:sp>
      <p:sp>
        <p:nvSpPr>
          <p:cNvPr id="317" name="Google Shape;317;p40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318" name="Google Shape;318;p40"/>
          <p:cNvSpPr txBox="1">
            <a:spLocks noGrp="1"/>
          </p:cNvSpPr>
          <p:nvPr>
            <p:ph type="body" idx="1"/>
          </p:nvPr>
        </p:nvSpPr>
        <p:spPr>
          <a:xfrm>
            <a:off x="628650" y="1572175"/>
            <a:ext cx="7886700" cy="460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Based on SES 030 Converting Data to Information in GME Diversity, virtual presentation, April 2022 ACGME Educational Conference. 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i="1"/>
              <a:t>ACGME DEI Data</a:t>
            </a:r>
            <a:r>
              <a:rPr lang="en-US"/>
              <a:t> by William McDade, MD, Phd, Chief Diversity, Equity and Inclusion, ACGME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i="1"/>
              <a:t>One Institution's Experience</a:t>
            </a:r>
            <a:r>
              <a:rPr lang="en-US"/>
              <a:t> by Anita K. Blanchard, MD, former Associate Dean for Graduate Medical Education/DIO, University of Chicago Medicine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i="1"/>
              <a:t>Converting Data to Information in GME Diversity</a:t>
            </a:r>
            <a:r>
              <a:rPr lang="en-US"/>
              <a:t> by Donna L. Lamb, DHSc, MBA, BSN, President &amp; CEO, NRMP.</a:t>
            </a:r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7DC386-7EC0-4B3D-AC74-C8D8CA9DDB6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51D3DD89-1226-8741-BD3E-C14DD0C7B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altLang="en-US" sz="3200" dirty="0"/>
              <a:t>Introducing Your Presenters…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C8450E-D3B2-974D-AE41-005ECC294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47" y="1711731"/>
            <a:ext cx="1480297" cy="1675101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F035D00B-D16D-F443-A6DC-90FA301FB3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Presented by Partners in Medical Education, Inc. 2022</a:t>
            </a:r>
            <a:endParaRPr lang="en-US" dirty="0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C89B050B-0025-8D4D-A2F1-0BD183BD3F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0FF55E1C-96FA-426C-9656-C68B5EA39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4162" y="1711731"/>
            <a:ext cx="1458000" cy="169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FBE81C7-EA43-413B-B28E-88FD9A46B6A6}"/>
              </a:ext>
            </a:extLst>
          </p:cNvPr>
          <p:cNvSpPr txBox="1"/>
          <p:nvPr/>
        </p:nvSpPr>
        <p:spPr>
          <a:xfrm>
            <a:off x="509047" y="3547755"/>
            <a:ext cx="14802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B050"/>
                </a:solidFill>
                <a:latin typeface="+mn-lt"/>
              </a:rPr>
              <a:t>Heather Peters, M.Ed., PhD</a:t>
            </a:r>
          </a:p>
          <a:p>
            <a:r>
              <a:rPr lang="en-US" sz="1100" b="0" dirty="0">
                <a:latin typeface="+mn-lt"/>
              </a:rPr>
              <a:t>GME Consultant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C2D622-352D-40B6-BE62-7DB67271FC00}"/>
              </a:ext>
            </a:extLst>
          </p:cNvPr>
          <p:cNvSpPr txBox="1"/>
          <p:nvPr/>
        </p:nvSpPr>
        <p:spPr>
          <a:xfrm>
            <a:off x="3028950" y="3520177"/>
            <a:ext cx="14802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B050"/>
                </a:solidFill>
                <a:latin typeface="+mn-lt"/>
              </a:rPr>
              <a:t>Carmela Meyer, MBA, Ed.D</a:t>
            </a:r>
          </a:p>
          <a:p>
            <a:r>
              <a:rPr lang="en-US" sz="1100" b="0" dirty="0">
                <a:latin typeface="+mn-lt"/>
              </a:rPr>
              <a:t>GME Consultant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08E4D8-B306-4E66-9FBE-5F7B4B1967D8}"/>
              </a:ext>
            </a:extLst>
          </p:cNvPr>
          <p:cNvSpPr txBox="1"/>
          <p:nvPr/>
        </p:nvSpPr>
        <p:spPr>
          <a:xfrm>
            <a:off x="5252347" y="3520177"/>
            <a:ext cx="14802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B050"/>
                </a:solidFill>
                <a:latin typeface="+mn-lt"/>
              </a:rPr>
              <a:t>Cheryl Haynes, BA</a:t>
            </a:r>
          </a:p>
          <a:p>
            <a:endParaRPr lang="en-US" sz="1100" dirty="0">
              <a:solidFill>
                <a:srgbClr val="00B050"/>
              </a:solidFill>
              <a:latin typeface="+mn-lt"/>
            </a:endParaRPr>
          </a:p>
          <a:p>
            <a:r>
              <a:rPr lang="en-US" sz="1100" b="0" dirty="0">
                <a:latin typeface="+mn-lt"/>
              </a:rPr>
              <a:t>GME Consultant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678B77-32DC-41A7-BF8C-EE62D7028F5B}"/>
              </a:ext>
            </a:extLst>
          </p:cNvPr>
          <p:cNvSpPr txBox="1"/>
          <p:nvPr/>
        </p:nvSpPr>
        <p:spPr>
          <a:xfrm>
            <a:off x="7255059" y="3520795"/>
            <a:ext cx="14802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B050"/>
                </a:solidFill>
                <a:latin typeface="+mn-lt"/>
              </a:rPr>
              <a:t>Christine Redovan, MBA, MLIS</a:t>
            </a:r>
          </a:p>
          <a:p>
            <a:r>
              <a:rPr lang="en-US" sz="1100" b="0" dirty="0">
                <a:latin typeface="+mn-lt"/>
              </a:rPr>
              <a:t>GME Consultant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B6D3B5-ABC4-4250-B8E6-3648CB20BB4E}"/>
              </a:ext>
            </a:extLst>
          </p:cNvPr>
          <p:cNvSpPr txBox="1"/>
          <p:nvPr/>
        </p:nvSpPr>
        <p:spPr>
          <a:xfrm>
            <a:off x="2944847" y="4154769"/>
            <a:ext cx="1617803" cy="2179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Carmela is a seasoned GME professional and consultant with over 25 years of experience in medical education, with a strong background in GME finance.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Carmela will be providing her key takeaways related to federal policy.</a:t>
            </a:r>
            <a:endParaRPr lang="en-US" sz="11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398C18-8A8B-45F3-A7F7-7039B2882EA9}"/>
              </a:ext>
            </a:extLst>
          </p:cNvPr>
          <p:cNvSpPr txBox="1"/>
          <p:nvPr/>
        </p:nvSpPr>
        <p:spPr>
          <a:xfrm>
            <a:off x="509047" y="4205887"/>
            <a:ext cx="1617803" cy="1817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Heather is a seasoned 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GME consultant with 3 decades of education experience.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Heather will be providing her key takeaways related to considerations for GME strategic planning.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204AAF-0B4A-442B-B860-C5009F71DECB}"/>
              </a:ext>
            </a:extLst>
          </p:cNvPr>
          <p:cNvSpPr txBox="1"/>
          <p:nvPr/>
        </p:nvSpPr>
        <p:spPr>
          <a:xfrm>
            <a:off x="5183594" y="4096444"/>
            <a:ext cx="1703589" cy="1998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Cheryl is a seasoned GME professional &amp; consultant with 18 years of program administration experience, &amp;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 years in developing education curriculum for coordinators.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Cheryl will provide her key takeaways and updates for site visits.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D8C9858-9C02-424F-BCD9-788C10E653A8}"/>
              </a:ext>
            </a:extLst>
          </p:cNvPr>
          <p:cNvSpPr txBox="1"/>
          <p:nvPr/>
        </p:nvSpPr>
        <p:spPr>
          <a:xfrm>
            <a:off x="7255059" y="4205887"/>
            <a:ext cx="1617803" cy="1636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Christine is a seasoned GME consultant with 25 years of experience in medical education.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 will be providing her key takeaways related to using data in GME.</a:t>
            </a:r>
            <a:endParaRPr lang="en-US" sz="11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 descr="A picture containing person&#10;&#10;Description automatically generated">
            <a:extLst>
              <a:ext uri="{FF2B5EF4-FFF2-40B4-BE49-F238E27FC236}">
                <a16:creationId xmlns:a16="http://schemas.microsoft.com/office/drawing/2014/main" id="{B96CEA58-998B-4BEF-BC3A-E7A2EF5B00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611" y="1706736"/>
            <a:ext cx="1525910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 descr="A picture containing person, wall&#10;&#10;Description automatically generated">
            <a:extLst>
              <a:ext uri="{FF2B5EF4-FFF2-40B4-BE49-F238E27FC236}">
                <a16:creationId xmlns:a16="http://schemas.microsoft.com/office/drawing/2014/main" id="{711BCC55-D181-48BA-9FD8-2CD786D08E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04" y="1713754"/>
            <a:ext cx="1394460" cy="1692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8496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CPR I.C</a:t>
            </a:r>
            <a:endParaRPr sz="3800"/>
          </a:p>
        </p:txBody>
      </p:sp>
      <p:sp>
        <p:nvSpPr>
          <p:cNvPr id="325" name="Google Shape;325;p41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ACGME  Diversity Standards</a:t>
            </a:r>
            <a:endParaRPr/>
          </a:p>
        </p:txBody>
      </p:sp>
      <p:sp>
        <p:nvSpPr>
          <p:cNvPr id="326" name="Google Shape;326;p4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327" name="Google Shape;327;p4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b="1"/>
              <a:t>The program, in partnership with its Sponsoring Institution, must engage in practices that focus on mission-driven, ongoing, systematic recruitment and retention of a diverse and inclusive workforce of residents, fellows (if present), faculty members, senior administrative staff members, and other relevant members of its academic community. (Core)</a:t>
            </a:r>
            <a:endParaRPr/>
          </a:p>
        </p:txBody>
      </p:sp>
      <p:sp>
        <p:nvSpPr>
          <p:cNvPr id="328" name="Google Shape;328;p4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IR III.B.8</a:t>
            </a:r>
            <a:endParaRPr/>
          </a:p>
        </p:txBody>
      </p:sp>
      <p:sp>
        <p:nvSpPr>
          <p:cNvPr id="329" name="Google Shape;329;p4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35"/>
              <a:buNone/>
            </a:pPr>
            <a:r>
              <a:rPr lang="en-US" sz="2010" b="1"/>
              <a:t>The Sponsoring Institution, in partnership with each of its programs, must engage in practices that focus on ongoing, mission-driven, systematic recruitment and retention of a diverse and inclusive workforce of residents/fellows, faculty members, senior administrative staff members, and other relevant members of its GME community. (Core)</a:t>
            </a:r>
            <a:endParaRPr sz="2010" b="1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BEE790-2597-4BF5-9070-FFBD24CCC6D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2022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2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Annual program update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Resident roster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Resident/faculty surveys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Complaints/concerns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Cause of incomplete/unsuccessful training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Milestones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Board certification rate</a:t>
            </a:r>
            <a:endParaRPr sz="2800"/>
          </a:p>
        </p:txBody>
      </p:sp>
      <p:sp>
        <p:nvSpPr>
          <p:cNvPr id="336" name="Google Shape;336;p4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provide data…</a:t>
            </a:r>
            <a:endParaRPr/>
          </a:p>
        </p:txBody>
      </p:sp>
      <p:sp>
        <p:nvSpPr>
          <p:cNvPr id="337" name="Google Shape;337;p4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pic>
        <p:nvPicPr>
          <p:cNvPr id="338" name="Google Shape;33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8400" y="3933274"/>
            <a:ext cx="3787251" cy="1895575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2"/>
          <p:cNvSpPr txBox="1"/>
          <p:nvPr/>
        </p:nvSpPr>
        <p:spPr>
          <a:xfrm>
            <a:off x="5281700" y="5828850"/>
            <a:ext cx="3233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900" u="sng">
                <a:solidFill>
                  <a:schemeClr val="hlink"/>
                </a:solidFill>
                <a:hlinkClick r:id="rId4"/>
              </a:rPr>
              <a:t>This Photo</a:t>
            </a:r>
            <a:r>
              <a:rPr lang="en-US" sz="900">
                <a:solidFill>
                  <a:schemeClr val="dk1"/>
                </a:solidFill>
              </a:rPr>
              <a:t> by Unknown Author is licensed under</a:t>
            </a:r>
            <a:r>
              <a:rPr lang="en-US" sz="900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900" u="sng">
                <a:solidFill>
                  <a:schemeClr val="hlink"/>
                </a:solidFill>
                <a:hlinkClick r:id="rId5"/>
              </a:rPr>
              <a:t>CC BY</a:t>
            </a:r>
            <a:endParaRPr sz="900" u="sng">
              <a:solidFill>
                <a:schemeClr val="hlink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C163B8-230D-44C4-8120-F3820986F3E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2022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3"/>
          <p:cNvSpPr txBox="1">
            <a:spLocks noGrp="1"/>
          </p:cNvSpPr>
          <p:nvPr>
            <p:ph type="body" idx="1"/>
          </p:nvPr>
        </p:nvSpPr>
        <p:spPr>
          <a:xfrm>
            <a:off x="629800" y="1674275"/>
            <a:ext cx="3444000" cy="444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9306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2800"/>
              <a:t>Generate resources for the GME community</a:t>
            </a:r>
            <a:endParaRPr sz="2800"/>
          </a:p>
          <a:p>
            <a:pPr marL="457200" lvl="0" indent="-3930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800"/>
              <a:t>Support RC is assessing compliance</a:t>
            </a:r>
            <a:endParaRPr sz="2800"/>
          </a:p>
          <a:p>
            <a:pPr marL="457200" lvl="0" indent="-3930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800"/>
              <a:t>Improve survey and application questions</a:t>
            </a:r>
            <a:endParaRPr sz="2800"/>
          </a:p>
          <a:p>
            <a:pPr marL="457200" lvl="0" indent="-3930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800"/>
              <a:t>Trend data</a:t>
            </a:r>
            <a:endParaRPr sz="2800"/>
          </a:p>
          <a:p>
            <a:pPr marL="457200" lvl="0" indent="-3930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800"/>
              <a:t>Data mine</a:t>
            </a:r>
            <a:endParaRPr sz="2800"/>
          </a:p>
          <a:p>
            <a:pPr marL="457200" lvl="0" indent="-3930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800"/>
              <a:t>Hypothesis-driven research</a:t>
            </a:r>
            <a:endParaRPr sz="2800"/>
          </a:p>
        </p:txBody>
      </p:sp>
      <p:sp>
        <p:nvSpPr>
          <p:cNvPr id="346" name="Google Shape;346;p43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pic>
        <p:nvPicPr>
          <p:cNvPr id="347" name="Google Shape;34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6900" y="1940388"/>
            <a:ext cx="4955300" cy="297722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43"/>
          <p:cNvSpPr txBox="1">
            <a:spLocks noGrp="1"/>
          </p:cNvSpPr>
          <p:nvPr>
            <p:ph type="title"/>
          </p:nvPr>
        </p:nvSpPr>
        <p:spPr>
          <a:xfrm>
            <a:off x="2346300" y="246198"/>
            <a:ext cx="6525900" cy="961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…that ACGME assesses</a:t>
            </a:r>
            <a:endParaRPr/>
          </a:p>
        </p:txBody>
      </p:sp>
      <p:sp>
        <p:nvSpPr>
          <p:cNvPr id="349" name="Google Shape;349;p43"/>
          <p:cNvSpPr txBox="1"/>
          <p:nvPr/>
        </p:nvSpPr>
        <p:spPr>
          <a:xfrm>
            <a:off x="5097425" y="4917625"/>
            <a:ext cx="3444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900" u="sng">
                <a:solidFill>
                  <a:schemeClr val="hlink"/>
                </a:solidFill>
                <a:hlinkClick r:id="rId4"/>
              </a:rPr>
              <a:t>This Photo</a:t>
            </a:r>
            <a:r>
              <a:rPr lang="en-US" sz="900">
                <a:solidFill>
                  <a:schemeClr val="dk1"/>
                </a:solidFill>
              </a:rPr>
              <a:t> by Unknown Author is licensed under</a:t>
            </a:r>
            <a:r>
              <a:rPr lang="en-US" sz="900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900" u="sng">
                <a:solidFill>
                  <a:schemeClr val="hlink"/>
                </a:solidFill>
                <a:hlinkClick r:id="rId5"/>
              </a:rPr>
              <a:t>CC BY-NC-ND</a:t>
            </a:r>
            <a:endParaRPr sz="900" u="sng">
              <a:solidFill>
                <a:schemeClr val="hlink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7C900C-D46B-4A76-BF3F-D1075166043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2022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4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Future directions @ ACGME</a:t>
            </a:r>
            <a:endParaRPr/>
          </a:p>
        </p:txBody>
      </p:sp>
      <p:sp>
        <p:nvSpPr>
          <p:cNvPr id="356" name="Google Shape;356;p44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pic>
        <p:nvPicPr>
          <p:cNvPr id="357" name="Google Shape;35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150" y="1738050"/>
            <a:ext cx="3408600" cy="22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44"/>
          <p:cNvSpPr txBox="1"/>
          <p:nvPr/>
        </p:nvSpPr>
        <p:spPr>
          <a:xfrm>
            <a:off x="306150" y="4010450"/>
            <a:ext cx="3306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900" u="sng">
                <a:solidFill>
                  <a:schemeClr val="hlink"/>
                </a:solidFill>
                <a:hlinkClick r:id="rId4"/>
              </a:rPr>
              <a:t>This Photo</a:t>
            </a:r>
            <a:r>
              <a:rPr lang="en-US" sz="900">
                <a:solidFill>
                  <a:schemeClr val="dk1"/>
                </a:solidFill>
              </a:rPr>
              <a:t> by Unknown Author is licensed under</a:t>
            </a:r>
            <a:r>
              <a:rPr lang="en-US" sz="900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900" u="sng">
                <a:solidFill>
                  <a:schemeClr val="hlink"/>
                </a:solidFill>
                <a:hlinkClick r:id="rId5"/>
              </a:rPr>
              <a:t>CC BY-SA</a:t>
            </a:r>
            <a:endParaRPr sz="900" u="sng">
              <a:solidFill>
                <a:schemeClr val="hlink"/>
              </a:solidFill>
            </a:endParaRPr>
          </a:p>
        </p:txBody>
      </p:sp>
      <p:sp>
        <p:nvSpPr>
          <p:cNvPr id="359" name="Google Shape;359;p44"/>
          <p:cNvSpPr txBox="1"/>
          <p:nvPr/>
        </p:nvSpPr>
        <p:spPr>
          <a:xfrm>
            <a:off x="4061750" y="1738050"/>
            <a:ext cx="4592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Updating to a standard demographic nomenclature</a:t>
            </a:r>
            <a:endParaRPr sz="2400"/>
          </a:p>
        </p:txBody>
      </p:sp>
      <p:sp>
        <p:nvSpPr>
          <p:cNvPr id="360" name="Google Shape;360;p44"/>
          <p:cNvSpPr txBox="1"/>
          <p:nvPr/>
        </p:nvSpPr>
        <p:spPr>
          <a:xfrm>
            <a:off x="4061750" y="2874250"/>
            <a:ext cx="4592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Faculty demographics</a:t>
            </a:r>
            <a:endParaRPr sz="2400"/>
          </a:p>
        </p:txBody>
      </p:sp>
      <p:sp>
        <p:nvSpPr>
          <p:cNvPr id="361" name="Google Shape;361;p44"/>
          <p:cNvSpPr txBox="1"/>
          <p:nvPr/>
        </p:nvSpPr>
        <p:spPr>
          <a:xfrm>
            <a:off x="4061750" y="3779275"/>
            <a:ext cx="4592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Learning what matters and how to measure </a:t>
            </a:r>
            <a:endParaRPr sz="2400"/>
          </a:p>
        </p:txBody>
      </p:sp>
      <p:sp>
        <p:nvSpPr>
          <p:cNvPr id="362" name="Google Shape;362;p44"/>
          <p:cNvSpPr txBox="1"/>
          <p:nvPr/>
        </p:nvSpPr>
        <p:spPr>
          <a:xfrm>
            <a:off x="212300" y="5053600"/>
            <a:ext cx="4592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More shared resources</a:t>
            </a:r>
            <a:endParaRPr sz="2400"/>
          </a:p>
        </p:txBody>
      </p:sp>
      <p:sp>
        <p:nvSpPr>
          <p:cNvPr id="363" name="Google Shape;363;p44"/>
          <p:cNvSpPr txBox="1"/>
          <p:nvPr/>
        </p:nvSpPr>
        <p:spPr>
          <a:xfrm>
            <a:off x="4061750" y="5053600"/>
            <a:ext cx="4592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 Funded initiatives</a:t>
            </a:r>
            <a:endParaRPr sz="24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9FF371-647A-42C4-9E9E-45B3F25515C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2022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5"/>
          <p:cNvSpPr txBox="1">
            <a:spLocks noGrp="1"/>
          </p:cNvSpPr>
          <p:nvPr>
            <p:ph type="body" idx="1"/>
          </p:nvPr>
        </p:nvSpPr>
        <p:spPr>
          <a:xfrm>
            <a:off x="628650" y="1572166"/>
            <a:ext cx="7886700" cy="4438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NRMP Data Book</a:t>
            </a:r>
            <a:endParaRPr dirty="0"/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Characteristics of applicants - broad and by specialty (2014 professional profile began)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Characteristics of programs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January 2020 - introduced primary source demographics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September 2021 - primary source voluntary data collection (86% opted in)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February 2022 - fellowships 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                   </a:t>
            </a:r>
            <a:endParaRPr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0" name="Google Shape;370;p45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NRMP and diversity</a:t>
            </a:r>
            <a:endParaRPr dirty="0"/>
          </a:p>
        </p:txBody>
      </p:sp>
      <p:sp>
        <p:nvSpPr>
          <p:cNvPr id="371" name="Google Shape;371;p45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pic>
        <p:nvPicPr>
          <p:cNvPr id="372" name="Google Shape;37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6688" y="4433763"/>
            <a:ext cx="261937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9E15196-6200-43D5-9279-4DB7DE03501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2022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6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Future directions @ NRMP</a:t>
            </a:r>
            <a:endParaRPr/>
          </a:p>
        </p:txBody>
      </p:sp>
      <p:sp>
        <p:nvSpPr>
          <p:cNvPr id="379" name="Google Shape;379;p4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pic>
        <p:nvPicPr>
          <p:cNvPr id="380" name="Google Shape;38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150" y="1738050"/>
            <a:ext cx="3408600" cy="22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46"/>
          <p:cNvSpPr txBox="1"/>
          <p:nvPr/>
        </p:nvSpPr>
        <p:spPr>
          <a:xfrm>
            <a:off x="306150" y="4010450"/>
            <a:ext cx="3306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900" u="sng">
                <a:solidFill>
                  <a:schemeClr val="hlink"/>
                </a:solidFill>
                <a:hlinkClick r:id="rId4"/>
              </a:rPr>
              <a:t>This Photo</a:t>
            </a:r>
            <a:r>
              <a:rPr lang="en-US" sz="900">
                <a:solidFill>
                  <a:schemeClr val="dk1"/>
                </a:solidFill>
              </a:rPr>
              <a:t> by Unknown Author is licensed under</a:t>
            </a:r>
            <a:r>
              <a:rPr lang="en-US" sz="900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900" u="sng">
                <a:solidFill>
                  <a:schemeClr val="hlink"/>
                </a:solidFill>
                <a:hlinkClick r:id="rId5"/>
              </a:rPr>
              <a:t>CC BY-SA</a:t>
            </a:r>
            <a:endParaRPr sz="900" u="sng">
              <a:solidFill>
                <a:schemeClr val="hlink"/>
              </a:solidFill>
            </a:endParaRPr>
          </a:p>
        </p:txBody>
      </p:sp>
      <p:sp>
        <p:nvSpPr>
          <p:cNvPr id="382" name="Google Shape;382;p46"/>
          <p:cNvSpPr txBox="1"/>
          <p:nvPr/>
        </p:nvSpPr>
        <p:spPr>
          <a:xfrm>
            <a:off x="4061750" y="1631756"/>
            <a:ext cx="4592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Pair demographic data w/ranking and match data</a:t>
            </a:r>
            <a:endParaRPr sz="2400" dirty="0"/>
          </a:p>
        </p:txBody>
      </p:sp>
      <p:sp>
        <p:nvSpPr>
          <p:cNvPr id="383" name="Google Shape;383;p46"/>
          <p:cNvSpPr txBox="1"/>
          <p:nvPr/>
        </p:nvSpPr>
        <p:spPr>
          <a:xfrm>
            <a:off x="4072696" y="2641013"/>
            <a:ext cx="45924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Provide high level reports, released after a minimum of two match cycles</a:t>
            </a:r>
            <a:endParaRPr sz="2400" dirty="0"/>
          </a:p>
        </p:txBody>
      </p:sp>
      <p:sp>
        <p:nvSpPr>
          <p:cNvPr id="384" name="Google Shape;384;p46"/>
          <p:cNvSpPr txBox="1"/>
          <p:nvPr/>
        </p:nvSpPr>
        <p:spPr>
          <a:xfrm>
            <a:off x="3812128" y="4063682"/>
            <a:ext cx="4592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Why does this matter?</a:t>
            </a:r>
            <a:endParaRPr sz="2400" dirty="0"/>
          </a:p>
        </p:txBody>
      </p:sp>
      <p:sp>
        <p:nvSpPr>
          <p:cNvPr id="385" name="Google Shape;385;p46"/>
          <p:cNvSpPr txBox="1"/>
          <p:nvPr/>
        </p:nvSpPr>
        <p:spPr>
          <a:xfrm>
            <a:off x="306150" y="4728213"/>
            <a:ext cx="4592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 Assess the extent of DEI</a:t>
            </a:r>
            <a:endParaRPr sz="2400" dirty="0"/>
          </a:p>
        </p:txBody>
      </p:sp>
      <p:sp>
        <p:nvSpPr>
          <p:cNvPr id="386" name="Google Shape;386;p46"/>
          <p:cNvSpPr txBox="1"/>
          <p:nvPr/>
        </p:nvSpPr>
        <p:spPr>
          <a:xfrm>
            <a:off x="4572000" y="4733010"/>
            <a:ext cx="4592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See relationship between applicants and decisions</a:t>
            </a:r>
            <a:endParaRPr sz="2400" dirty="0"/>
          </a:p>
        </p:txBody>
      </p:sp>
      <p:sp>
        <p:nvSpPr>
          <p:cNvPr id="387" name="Google Shape;387;p46"/>
          <p:cNvSpPr txBox="1"/>
          <p:nvPr/>
        </p:nvSpPr>
        <p:spPr>
          <a:xfrm>
            <a:off x="422882" y="5273541"/>
            <a:ext cx="4592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Look at patterns across specialties</a:t>
            </a:r>
            <a:endParaRPr sz="2400" dirty="0"/>
          </a:p>
        </p:txBody>
      </p:sp>
      <p:sp>
        <p:nvSpPr>
          <p:cNvPr id="388" name="Google Shape;388;p46"/>
          <p:cNvSpPr txBox="1"/>
          <p:nvPr/>
        </p:nvSpPr>
        <p:spPr>
          <a:xfrm>
            <a:off x="4572000" y="5464976"/>
            <a:ext cx="4592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Link demographics to match outcomes</a:t>
            </a:r>
            <a:endParaRPr sz="2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56F12C-6BC6-42FA-8E02-F0435F75BA6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2022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7"/>
          <p:cNvSpPr txBox="1">
            <a:spLocks noGrp="1"/>
          </p:cNvSpPr>
          <p:nvPr>
            <p:ph type="body" idx="1"/>
          </p:nvPr>
        </p:nvSpPr>
        <p:spPr>
          <a:xfrm>
            <a:off x="628650" y="1541300"/>
            <a:ext cx="7886700" cy="4438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Dr. Blanchard used ERAS &amp; NRMP data to create a dashboard for each program</a:t>
            </a:r>
            <a:endParaRPr sz="28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800" dirty="0"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Looked at non-</a:t>
            </a:r>
            <a:r>
              <a:rPr lang="en-US" sz="2800" dirty="0" err="1"/>
              <a:t>UiM</a:t>
            </a:r>
            <a:r>
              <a:rPr lang="en-US" sz="2800" dirty="0"/>
              <a:t> and </a:t>
            </a:r>
            <a:r>
              <a:rPr lang="en-US" sz="2800" dirty="0" err="1"/>
              <a:t>UiM</a:t>
            </a:r>
            <a:r>
              <a:rPr lang="en-US" sz="2800" dirty="0"/>
              <a:t> applicants; produced a heat map of ranks:</a:t>
            </a:r>
            <a:endParaRPr sz="2800"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 dirty="0" err="1"/>
              <a:t>UiM</a:t>
            </a:r>
            <a:r>
              <a:rPr lang="en-US" sz="2400" dirty="0"/>
              <a:t> vs. non-</a:t>
            </a:r>
            <a:r>
              <a:rPr lang="en-US" sz="2400" dirty="0" err="1"/>
              <a:t>UiM</a:t>
            </a:r>
            <a:endParaRPr sz="2400"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 dirty="0"/>
              <a:t>Matched or not</a:t>
            </a:r>
            <a:endParaRPr sz="2400"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 dirty="0"/>
              <a:t>Medical school or affiliate</a:t>
            </a:r>
            <a:endParaRPr sz="2400"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 dirty="0"/>
              <a:t>Top 25 medical schools</a:t>
            </a:r>
            <a:endParaRPr sz="2400" dirty="0"/>
          </a:p>
        </p:txBody>
      </p:sp>
      <p:sp>
        <p:nvSpPr>
          <p:cNvPr id="395" name="Google Shape;395;p47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Real world application</a:t>
            </a:r>
            <a:endParaRPr/>
          </a:p>
        </p:txBody>
      </p:sp>
      <p:sp>
        <p:nvSpPr>
          <p:cNvPr id="396" name="Google Shape;396;p47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pic>
        <p:nvPicPr>
          <p:cNvPr id="397" name="Google Shape;39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2294" y="3897531"/>
            <a:ext cx="3508274" cy="233885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47"/>
          <p:cNvSpPr txBox="1"/>
          <p:nvPr/>
        </p:nvSpPr>
        <p:spPr>
          <a:xfrm>
            <a:off x="5489827" y="6176850"/>
            <a:ext cx="3508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900" u="sng">
                <a:solidFill>
                  <a:schemeClr val="hlink"/>
                </a:solidFill>
                <a:hlinkClick r:id="rId4"/>
              </a:rPr>
              <a:t>This Photo</a:t>
            </a:r>
            <a:r>
              <a:rPr lang="en-US" sz="900">
                <a:solidFill>
                  <a:schemeClr val="dk1"/>
                </a:solidFill>
              </a:rPr>
              <a:t> by Unknown Author is licensed under</a:t>
            </a:r>
            <a:r>
              <a:rPr lang="en-US" sz="900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900" u="sng">
                <a:solidFill>
                  <a:schemeClr val="hlink"/>
                </a:solidFill>
                <a:hlinkClick r:id="rId5"/>
              </a:rPr>
              <a:t>CC BY-SA</a:t>
            </a:r>
            <a:endParaRPr sz="900" u="sng">
              <a:solidFill>
                <a:schemeClr val="hlink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9B5918C-8EDD-422E-BA92-D58F3D8AEDF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2022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8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12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 sz="2900"/>
              <a:t>Tracked where the non-matched went</a:t>
            </a:r>
            <a:endParaRPr sz="2900"/>
          </a:p>
          <a:p>
            <a:pPr marL="45720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-US" sz="2900"/>
              <a:t>Incorporated GME and program level initiatives</a:t>
            </a:r>
            <a:endParaRPr sz="2900"/>
          </a:p>
          <a:p>
            <a:pPr marL="45720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-US" sz="2900"/>
              <a:t>In one year increased UiM from 14% to 24%</a:t>
            </a:r>
            <a:endParaRPr sz="2900"/>
          </a:p>
          <a:p>
            <a:pPr marL="45720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-US" sz="2900"/>
              <a:t>Paper accepted by </a:t>
            </a:r>
            <a:r>
              <a:rPr lang="en-US" sz="2900" i="1"/>
              <a:t>JGME</a:t>
            </a:r>
            <a:endParaRPr sz="2900"/>
          </a:p>
        </p:txBody>
      </p:sp>
      <p:sp>
        <p:nvSpPr>
          <p:cNvPr id="405" name="Google Shape;405;p48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Real world application</a:t>
            </a:r>
            <a:endParaRPr/>
          </a:p>
        </p:txBody>
      </p:sp>
      <p:sp>
        <p:nvSpPr>
          <p:cNvPr id="406" name="Google Shape;406;p48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BE5C57-9B18-4758-B809-D5B38DEE841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2022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9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700"/>
              <a:t>Accreditation for Graduate Medical Education - acgme.org</a:t>
            </a:r>
            <a:endParaRPr sz="2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700"/>
              <a:t>National Resident Matching Program - nrmp.org</a:t>
            </a:r>
            <a:endParaRPr sz="2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700"/>
              <a:t>Journal of Graduate Medical Education - jgme.org</a:t>
            </a:r>
            <a:endParaRPr sz="2700"/>
          </a:p>
        </p:txBody>
      </p:sp>
      <p:sp>
        <p:nvSpPr>
          <p:cNvPr id="413" name="Google Shape;413;p49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Resources</a:t>
            </a:r>
            <a:endParaRPr/>
          </a:p>
        </p:txBody>
      </p:sp>
      <p:sp>
        <p:nvSpPr>
          <p:cNvPr id="414" name="Google Shape;414;p49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DF5624-3CE8-456F-9E5C-D6F0AB5DECD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2022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41759" y="220871"/>
            <a:ext cx="3702241" cy="7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Latest On-Demand Webinars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199" y="5584371"/>
            <a:ext cx="3479801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Contact us today to learn how our Educational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Passports can save you time &amp; money!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724-864-7320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www.PartnersInMedEd.com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42852" y="220871"/>
            <a:ext cx="5060092" cy="436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Upcoming Live Webinar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r>
              <a:rPr lang="en-US" altLang="en-US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        </a:t>
            </a:r>
            <a:endParaRPr lang="en-US" altLang="en-US" sz="1400" b="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en-US" altLang="en-US" sz="1400" kern="0" dirty="0">
              <a:solidFill>
                <a:prstClr val="black"/>
              </a:solidFill>
              <a:latin typeface="+mn-lt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ADS 2022: Part I</a:t>
            </a: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  <a:sym typeface="Arial"/>
              </a:rPr>
              <a:t>Thursday, April 28, 2022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  <a:sym typeface="Arial"/>
              </a:rPr>
              <a:t>The ABCs of GMEC: Part II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Thursday, May 19, 2022</a:t>
            </a:r>
          </a:p>
          <a:p>
            <a:pPr algn="ctr">
              <a:lnSpc>
                <a:spcPct val="80000"/>
              </a:lnSpc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charset="0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Here We Grow Again – And With Our Community</a:t>
            </a: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  <a:sym typeface="Arial"/>
              </a:rPr>
              <a:t>Tuesday, May 24</a:t>
            </a:r>
            <a:r>
              <a:rPr lang="en-US" altLang="en-US" sz="1400" b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, 2022</a:t>
            </a:r>
          </a:p>
          <a:p>
            <a:pPr algn="ctr">
              <a:lnSpc>
                <a:spcPct val="80000"/>
              </a:lnSpc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charset="0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ACGME Complaint Letter: Now What?</a:t>
            </a: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  <a:sym typeface="Arial"/>
              </a:rPr>
              <a:t>Thursday, June 9, 2022</a:t>
            </a:r>
          </a:p>
          <a:p>
            <a:pPr algn="ctr">
              <a:lnSpc>
                <a:spcPct val="80000"/>
              </a:lnSpc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charset="0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JEDI Warriors in GME: Guardians of Justice, Equity, Diversity, and Inclusion</a:t>
            </a: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  <a:sym typeface="Arial"/>
              </a:rPr>
              <a:t>Thursday, June 23, 2022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AD68910-38FE-C240-95D4-C063CA8D3DE6}" type="slidenum">
              <a:rPr kumimoji="0" lang="en-US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  <a:sym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39</a:t>
            </a:fld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Arial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396" y="4312703"/>
            <a:ext cx="5022581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Faculty Development Series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396" y="5003730"/>
            <a:ext cx="4846104" cy="12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15 Minutes to Effective Feedback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</a:b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Toolbox for Teaching Millennials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Taking Supervision to the Next Level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18BD8-A5B9-3741-B6AD-A994C0913D2D}"/>
              </a:ext>
            </a:extLst>
          </p:cNvPr>
          <p:cNvSpPr txBox="1"/>
          <p:nvPr/>
        </p:nvSpPr>
        <p:spPr>
          <a:xfrm>
            <a:off x="5638800" y="725880"/>
            <a:ext cx="3505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Moral Injury in Healthcare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Streamlining Your Special Review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Getting to the Next Stage - Program Improvement I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Digging for Data IV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Back to Basics – GME for New Coordinators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Leveraging RMS Technology for the Medicare Cost Report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Meet the Experts – Fall Freebie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A Successful Coordinator? You Must Be C-C-Crazy!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Planning and Tracking Scholarly Activity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GME Financing: The Basics, the Strategies, and the Upcoming Changes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The Role of Coaching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1C1B05A-8258-2A47-BB75-5DA517CF0AB6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800" b="0" i="0" u="none" strike="noStrike" kern="1200" cap="none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defRPr>
            </a:lvl1pPr>
            <a:lvl2pPr marL="457200" marR="0" lvl="1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2pPr>
            <a:lvl3pPr marL="914400" marR="0" lvl="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3pPr>
            <a:lvl4pPr marL="1371600" marR="0" lvl="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4pPr>
            <a:lvl5pPr marL="1828800" marR="0" lvl="4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9pPr>
          </a:lstStyle>
          <a:p>
            <a:pPr>
              <a:defRPr/>
            </a:pPr>
            <a:r>
              <a:rPr lang="en-US" dirty="0"/>
              <a:t>Presented by Partners in Medical Education, Inc.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D2BAC2-4600-4528-8015-7D2D7D5691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39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2BF277-F4CC-4466-BDE4-85B0CDD5694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4785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452870" y="1994232"/>
            <a:ext cx="8238300" cy="44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Discuss how the ACGME Strategic Planning will affect GME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Review the funding opportunities that are on the horizon for GME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Review best practices for successful site visits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Understand how diversity data is collected and used by ACGME &amp; NRMP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Presented by Partners in Medical Education, Inc. 2022</a:t>
            </a:r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0"/>
          <p:cNvSpPr txBox="1">
            <a:spLocks noGrp="1"/>
          </p:cNvSpPr>
          <p:nvPr>
            <p:ph type="body" idx="1"/>
          </p:nvPr>
        </p:nvSpPr>
        <p:spPr>
          <a:xfrm>
            <a:off x="838200" y="1891117"/>
            <a:ext cx="7677150" cy="408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22860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000" b="1"/>
              <a:t>    </a:t>
            </a:r>
            <a:endParaRPr/>
          </a:p>
          <a:p>
            <a:pPr marL="22860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800"/>
              <a:t>Partners in Medical Education, Inc. provides comprehensive consulting services to the GME community.</a:t>
            </a:r>
            <a:endParaRPr/>
          </a:p>
          <a:p>
            <a:pPr marL="22860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400"/>
              <a:t>  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6400" b="1"/>
              <a:t>Partners in Medical Education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6400"/>
              <a:t>724-864-7320  |  </a:t>
            </a:r>
            <a:r>
              <a:rPr lang="en-US" sz="6400" b="1" u="sng">
                <a:solidFill>
                  <a:schemeClr val="hlink"/>
                </a:solidFill>
                <a:hlinkClick r:id="rId3"/>
              </a:rPr>
              <a:t>info@PartnersInMedEd.com</a:t>
            </a:r>
            <a:endParaRPr sz="6400" b="1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640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6400" b="1"/>
              <a:t>Heather Peters, M.Ed., PhD</a:t>
            </a:r>
            <a:endParaRPr/>
          </a:p>
          <a:p>
            <a:pPr marL="0" lvl="0" indent="0" algn="ctr" rtl="0">
              <a:lnSpc>
                <a:spcPct val="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6400" b="1" u="sng">
              <a:solidFill>
                <a:schemeClr val="hlink"/>
              </a:solidFill>
              <a:hlinkClick r:id="rId4"/>
            </a:endParaRPr>
          </a:p>
          <a:p>
            <a:pPr marL="0" lvl="0" indent="0" algn="ctr" rtl="0">
              <a:lnSpc>
                <a:spcPct val="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6400" b="1" u="sng">
                <a:solidFill>
                  <a:schemeClr val="hlink"/>
                </a:solidFill>
                <a:hlinkClick r:id="rId4"/>
              </a:rPr>
              <a:t>Heather@partnersinmeded.com</a:t>
            </a:r>
            <a:endParaRPr sz="6400" b="1"/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6400" b="1"/>
          </a:p>
          <a:p>
            <a:pPr marL="0" lvl="0" indent="0" algn="ctr" rtl="0">
              <a:lnSpc>
                <a:spcPct val="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6400" b="1"/>
              <a:t>Carmela Meyer, EdD</a:t>
            </a:r>
            <a:endParaRPr/>
          </a:p>
          <a:p>
            <a:pPr marL="0" lvl="0" indent="0" algn="ctr" rtl="0">
              <a:lnSpc>
                <a:spcPct val="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6400" b="1" u="sng">
              <a:solidFill>
                <a:schemeClr val="hlink"/>
              </a:solidFill>
              <a:hlinkClick r:id="rId5"/>
            </a:endParaRPr>
          </a:p>
          <a:p>
            <a:pPr marL="0" lvl="0" indent="0" algn="ctr" rtl="0">
              <a:lnSpc>
                <a:spcPct val="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6400" b="1" u="sng">
                <a:solidFill>
                  <a:schemeClr val="hlink"/>
                </a:solidFill>
                <a:hlinkClick r:id="rId5"/>
              </a:rPr>
              <a:t>Carmela@partnersinmeded.com</a:t>
            </a:r>
            <a:endParaRPr sz="6400" b="1"/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6400" b="1"/>
          </a:p>
          <a:p>
            <a:pPr marL="0" lvl="0" indent="0" algn="ctr" rtl="0">
              <a:lnSpc>
                <a:spcPct val="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6400" b="1"/>
              <a:t>Cheryl Haynes</a:t>
            </a:r>
            <a:endParaRPr/>
          </a:p>
          <a:p>
            <a:pPr marL="0" lvl="0" indent="0" algn="ctr" rtl="0">
              <a:lnSpc>
                <a:spcPct val="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6400"/>
              <a:t> </a:t>
            </a:r>
            <a:r>
              <a:rPr lang="en-US" sz="6400" b="1"/>
              <a:t> </a:t>
            </a:r>
            <a:endParaRPr/>
          </a:p>
          <a:p>
            <a:pPr marL="0" lvl="0" indent="0" algn="ctr" rtl="0">
              <a:lnSpc>
                <a:spcPct val="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6400" b="1" u="sng">
                <a:solidFill>
                  <a:schemeClr val="hlink"/>
                </a:solidFill>
                <a:hlinkClick r:id="rId6"/>
              </a:rPr>
              <a:t>Cheryl@partnersinmeded.com</a:t>
            </a:r>
            <a:endParaRPr sz="6400" b="1"/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6400"/>
          </a:p>
          <a:p>
            <a:pPr marL="0" lvl="0" indent="0" algn="ctr" rtl="0">
              <a:lnSpc>
                <a:spcPct val="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6400" b="1"/>
              <a:t>Christine Redovan, MBA, MLIS</a:t>
            </a:r>
            <a:endParaRPr/>
          </a:p>
          <a:p>
            <a:pPr marL="0" lvl="0" indent="0" algn="ctr" rtl="0">
              <a:lnSpc>
                <a:spcPct val="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6400" b="1" u="sng">
              <a:solidFill>
                <a:schemeClr val="hlink"/>
              </a:solidFill>
              <a:hlinkClick r:id="rId7"/>
            </a:endParaRPr>
          </a:p>
          <a:p>
            <a:pPr marL="0" lvl="0" indent="0" algn="ctr" rtl="0">
              <a:lnSpc>
                <a:spcPct val="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6400" b="1" u="sng">
                <a:solidFill>
                  <a:schemeClr val="hlink"/>
                </a:solidFill>
                <a:hlinkClick r:id="rId7"/>
              </a:rPr>
              <a:t>Christine@partnersinmeded.com</a:t>
            </a:r>
            <a:endParaRPr sz="6400" b="1"/>
          </a:p>
          <a:p>
            <a:pPr marL="22860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6400" b="1"/>
          </a:p>
          <a:p>
            <a:pPr marL="22860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6400" b="1"/>
              <a:t>www.PartnersInMedEd.com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b="1"/>
          </a:p>
        </p:txBody>
      </p:sp>
      <p:pic>
        <p:nvPicPr>
          <p:cNvPr id="421" name="Google Shape;421;p5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50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</a:t>
            </a:fld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50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2022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2973588" y="2009676"/>
            <a:ext cx="6115049" cy="242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br>
              <a:rPr lang="en-US" sz="3600">
                <a:latin typeface="Arial"/>
                <a:ea typeface="Arial"/>
                <a:cs typeface="Arial"/>
                <a:sym typeface="Arial"/>
              </a:rPr>
            </a:br>
            <a:br>
              <a:rPr lang="en-US" sz="3600">
                <a:latin typeface="Arial"/>
                <a:ea typeface="Arial"/>
                <a:cs typeface="Arial"/>
                <a:sym typeface="Arial"/>
              </a:rPr>
            </a:br>
            <a:r>
              <a:rPr lang="en-US" sz="4400"/>
              <a:t>ACGME </a:t>
            </a:r>
            <a:r>
              <a:rPr lang="en-US" sz="4400">
                <a:latin typeface="Arial"/>
                <a:ea typeface="Arial"/>
                <a:cs typeface="Arial"/>
                <a:sym typeface="Arial"/>
              </a:rPr>
              <a:t>Strategic Planning and </a:t>
            </a:r>
            <a:r>
              <a:rPr lang="en-US" sz="4400"/>
              <a:t>its Impact on Local GME</a:t>
            </a:r>
            <a:br>
              <a:rPr lang="en-US" sz="3600">
                <a:latin typeface="Arial"/>
                <a:ea typeface="Arial"/>
                <a:cs typeface="Arial"/>
                <a:sym typeface="Arial"/>
              </a:rPr>
            </a:br>
            <a:br>
              <a:rPr lang="en-US" sz="3600">
                <a:latin typeface="Arial"/>
                <a:ea typeface="Arial"/>
                <a:cs typeface="Arial"/>
                <a:sym typeface="Arial"/>
              </a:rPr>
            </a:br>
            <a:endParaRPr sz="3600"/>
          </a:p>
        </p:txBody>
      </p:sp>
      <p:sp>
        <p:nvSpPr>
          <p:cNvPr id="104" name="Google Shape;104;p16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Presented by Partners in Medical Education, Inc. 2022</a:t>
            </a:r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Heather Peters, M.Ed, PhD</a:t>
            </a:r>
            <a:endParaRPr sz="2400"/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825" y="3906875"/>
            <a:ext cx="2136775" cy="213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Nasca Address about ACGME Strategic Planning</a:t>
            </a:r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175" y="1572175"/>
            <a:ext cx="7456251" cy="477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Presented by Partners in Medical Education, Inc. 2022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Continuous Compliance for Sponsoring Institutions</a:t>
            </a:r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24" name="Google Shape;12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800" y="1642441"/>
            <a:ext cx="6843446" cy="455616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Presented by Partners in Medical Education, Inc. 2022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Local GME Implications</a:t>
            </a:r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33" name="Google Shape;13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0300" y="1648373"/>
            <a:ext cx="9144001" cy="4823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Presented by Partners in Medical Education, Inc. 2022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Strategic Plan Cycle</a:t>
            </a:r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142" name="Google Shape;14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475" y="1724566"/>
            <a:ext cx="7884956" cy="455616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0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Presented by Partners in Medical Education, Inc. 2022</a:t>
            </a:r>
            <a:endParaRPr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2265</Words>
  <Application>Microsoft Office PowerPoint</Application>
  <PresentationFormat>On-screen Show (4:3)</PresentationFormat>
  <Paragraphs>453</Paragraphs>
  <Slides>40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Comic Sans MS</vt:lpstr>
      <vt:lpstr>Noto Sans Symbols</vt:lpstr>
      <vt:lpstr>Wingdings</vt:lpstr>
      <vt:lpstr>PME-2016</vt:lpstr>
      <vt:lpstr>Please Note…</vt:lpstr>
      <vt:lpstr>Ask Partners - Spring Freebie</vt:lpstr>
      <vt:lpstr>Introducing Your Presenters…</vt:lpstr>
      <vt:lpstr>Learning Objectives</vt:lpstr>
      <vt:lpstr>  ACGME Strategic Planning and its Impact on Local GME  </vt:lpstr>
      <vt:lpstr>Nasca Address about ACGME Strategic Planning</vt:lpstr>
      <vt:lpstr>Continuous Compliance for Sponsoring Institutions</vt:lpstr>
      <vt:lpstr>Local GME Implications</vt:lpstr>
      <vt:lpstr>Strategic Plan Cycle</vt:lpstr>
      <vt:lpstr>  Public Policy  </vt:lpstr>
      <vt:lpstr>Consolidated Appropriations Act of 2021</vt:lpstr>
      <vt:lpstr>CAA of 2021 - New slots</vt:lpstr>
      <vt:lpstr>CAA of 2021 -  Changes to rural training</vt:lpstr>
      <vt:lpstr>PowerPoint Presentation</vt:lpstr>
      <vt:lpstr>PowerPoint Presentation</vt:lpstr>
      <vt:lpstr>4,000 new CMS-funded residency positions</vt:lpstr>
      <vt:lpstr>J-1 Visa Bill</vt:lpstr>
      <vt:lpstr>Site Visits: Lessons Learned</vt:lpstr>
      <vt:lpstr>When??</vt:lpstr>
      <vt:lpstr>How??</vt:lpstr>
      <vt:lpstr>Who?</vt:lpstr>
      <vt:lpstr>Coaching is not only allowed, but recommended</vt:lpstr>
      <vt:lpstr>Make Certain the Pieces Fit</vt:lpstr>
      <vt:lpstr>Common Errors</vt:lpstr>
      <vt:lpstr>Common Errors</vt:lpstr>
      <vt:lpstr>Common Errors</vt:lpstr>
      <vt:lpstr>PowerPoint Presentation</vt:lpstr>
      <vt:lpstr>GME Diversity Data</vt:lpstr>
      <vt:lpstr>Inspiration</vt:lpstr>
      <vt:lpstr>ACGME  Diversity Standards</vt:lpstr>
      <vt:lpstr>We provide data…</vt:lpstr>
      <vt:lpstr>…that ACGME assesses</vt:lpstr>
      <vt:lpstr>Future directions @ ACGME</vt:lpstr>
      <vt:lpstr>NRMP and diversity</vt:lpstr>
      <vt:lpstr>Future directions @ NRMP</vt:lpstr>
      <vt:lpstr>Real world application</vt:lpstr>
      <vt:lpstr>Real world application</vt:lpstr>
      <vt:lpstr>Resources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Note…</dc:title>
  <dc:creator>BJ Couch</dc:creator>
  <cp:lastModifiedBy>BJ Schwartz</cp:lastModifiedBy>
  <cp:revision>4</cp:revision>
  <dcterms:modified xsi:type="dcterms:W3CDTF">2022-04-08T21:30:59Z</dcterms:modified>
</cp:coreProperties>
</file>