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8"/>
  </p:notesMasterIdLst>
  <p:handoutMasterIdLst>
    <p:handoutMasterId r:id="rId49"/>
  </p:handoutMasterIdLst>
  <p:sldIdLst>
    <p:sldId id="307" r:id="rId2"/>
    <p:sldId id="308" r:id="rId3"/>
    <p:sldId id="283" r:id="rId4"/>
    <p:sldId id="257" r:id="rId5"/>
    <p:sldId id="258" r:id="rId6"/>
    <p:sldId id="275" r:id="rId7"/>
    <p:sldId id="277" r:id="rId8"/>
    <p:sldId id="270" r:id="rId9"/>
    <p:sldId id="278" r:id="rId10"/>
    <p:sldId id="263" r:id="rId11"/>
    <p:sldId id="279" r:id="rId12"/>
    <p:sldId id="272" r:id="rId13"/>
    <p:sldId id="260" r:id="rId14"/>
    <p:sldId id="262" r:id="rId15"/>
    <p:sldId id="282" r:id="rId16"/>
    <p:sldId id="264" r:id="rId17"/>
    <p:sldId id="265" r:id="rId18"/>
    <p:sldId id="266" r:id="rId19"/>
    <p:sldId id="281" r:id="rId20"/>
    <p:sldId id="259" r:id="rId21"/>
    <p:sldId id="280"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9" r:id="rId46"/>
    <p:sldId id="310" r:id="rId47"/>
  </p:sldIdLst>
  <p:sldSz cx="9144000" cy="6858000" type="screen4x3"/>
  <p:notesSz cx="7102475" cy="9388475"/>
  <p:custDataLst>
    <p:tags r:id="rId50"/>
  </p:custDataLst>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A7F30E"/>
    <a:srgbClr val="2EE71C"/>
    <a:srgbClr val="29DB80"/>
    <a:srgbClr val="37C6C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57"/>
    <p:restoredTop sz="85808" autoAdjust="0"/>
  </p:normalViewPr>
  <p:slideViewPr>
    <p:cSldViewPr snapToGrid="0" snapToObjects="1">
      <p:cViewPr varScale="1">
        <p:scale>
          <a:sx n="85" d="100"/>
          <a:sy n="85" d="100"/>
        </p:scale>
        <p:origin x="776"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tags" Target="tags/tag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Programs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Programs</c:v>
                </c:pt>
                <c:pt idx="1">
                  <c:v>1 Program</c:v>
                </c:pt>
                <c:pt idx="2">
                  <c:v>2 to 5 Programs</c:v>
                </c:pt>
                <c:pt idx="3">
                  <c:v>6 to 25 Programs</c:v>
                </c:pt>
                <c:pt idx="4">
                  <c:v>26 to 50 Programs</c:v>
                </c:pt>
                <c:pt idx="5">
                  <c:v>to 75 Programs</c:v>
                </c:pt>
                <c:pt idx="6">
                  <c:v>76 to 100 Programs</c:v>
                </c:pt>
                <c:pt idx="7">
                  <c:v>&gt;100 Programs</c:v>
                </c:pt>
              </c:strCache>
            </c:strRef>
          </c:cat>
          <c:val>
            <c:numRef>
              <c:f>Sheet1!$B$2:$B$9</c:f>
              <c:numCache>
                <c:formatCode>General</c:formatCode>
                <c:ptCount val="8"/>
                <c:pt idx="0">
                  <c:v>77.0</c:v>
                </c:pt>
                <c:pt idx="1">
                  <c:v>265.0</c:v>
                </c:pt>
                <c:pt idx="2">
                  <c:v>192.0</c:v>
                </c:pt>
                <c:pt idx="3">
                  <c:v>136.0</c:v>
                </c:pt>
                <c:pt idx="4">
                  <c:v>47.0</c:v>
                </c:pt>
                <c:pt idx="5">
                  <c:v>42.0</c:v>
                </c:pt>
                <c:pt idx="6">
                  <c:v>27.0</c:v>
                </c:pt>
                <c:pt idx="7">
                  <c:v>6.0</c:v>
                </c:pt>
              </c:numCache>
            </c:numRef>
          </c:val>
          <c:extLst xmlns:c16r2="http://schemas.microsoft.com/office/drawing/2015/06/chart">
            <c:ext xmlns:c16="http://schemas.microsoft.com/office/drawing/2014/chart" uri="{C3380CC4-5D6E-409C-BE32-E72D297353CC}">
              <c16:uniqueId val="{00000000-EE1E-4BD2-B4E3-9CE36D207CF9}"/>
            </c:ext>
          </c:extLst>
        </c:ser>
        <c:dLbls>
          <c:showLegendKey val="0"/>
          <c:showVal val="0"/>
          <c:showCatName val="0"/>
          <c:showSerName val="0"/>
          <c:showPercent val="0"/>
          <c:showBubbleSize val="0"/>
        </c:dLbls>
        <c:gapWidth val="219"/>
        <c:overlap val="-27"/>
        <c:axId val="2128238304"/>
        <c:axId val="2131777984"/>
      </c:barChart>
      <c:catAx>
        <c:axId val="212823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1777984"/>
        <c:crosses val="autoZero"/>
        <c:auto val="1"/>
        <c:lblAlgn val="ctr"/>
        <c:lblOffset val="100"/>
        <c:noMultiLvlLbl val="0"/>
      </c:catAx>
      <c:valAx>
        <c:axId val="213177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23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FD2F0-642A-47E6-A619-64907553395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A703FAA-D900-4E75-9ECC-24C384317808}">
      <dgm:prSet phldrT="[Text]"/>
      <dgm:spPr>
        <a:solidFill>
          <a:schemeClr val="accent6">
            <a:lumMod val="50000"/>
          </a:schemeClr>
        </a:solidFill>
        <a:ln>
          <a:solidFill>
            <a:schemeClr val="accent6">
              <a:lumMod val="50000"/>
            </a:schemeClr>
          </a:solidFill>
        </a:ln>
      </dgm:spPr>
      <dgm:t>
        <a:bodyPr/>
        <a:lstStyle/>
        <a:p>
          <a:r>
            <a:rPr lang="en-US" dirty="0"/>
            <a:t>July</a:t>
          </a:r>
        </a:p>
      </dgm:t>
    </dgm:pt>
    <dgm:pt modelId="{C15B8163-0281-4789-A09F-F32166D54D53}" type="parTrans" cxnId="{425C05D1-9FD1-427D-BC08-249A01F757B5}">
      <dgm:prSet/>
      <dgm:spPr/>
      <dgm:t>
        <a:bodyPr/>
        <a:lstStyle/>
        <a:p>
          <a:endParaRPr lang="en-US"/>
        </a:p>
      </dgm:t>
    </dgm:pt>
    <dgm:pt modelId="{54C129F7-8761-458E-A0E4-0336407F08F7}" type="sibTrans" cxnId="{425C05D1-9FD1-427D-BC08-249A01F757B5}">
      <dgm:prSet/>
      <dgm:spPr>
        <a:solidFill>
          <a:schemeClr val="accent1">
            <a:hueOff val="0"/>
            <a:satOff val="0"/>
            <a:lumOff val="0"/>
          </a:schemeClr>
        </a:solidFill>
        <a:ln>
          <a:solidFill>
            <a:schemeClr val="accent6">
              <a:lumMod val="50000"/>
            </a:schemeClr>
          </a:solidFill>
        </a:ln>
      </dgm:spPr>
      <dgm:t>
        <a:bodyPr/>
        <a:lstStyle/>
        <a:p>
          <a:endParaRPr lang="en-US"/>
        </a:p>
      </dgm:t>
    </dgm:pt>
    <dgm:pt modelId="{3E4D30F8-FC67-43E1-B7EB-A2BF417DDC7B}">
      <dgm:prSet phldrT="[Text]"/>
      <dgm:spPr>
        <a:solidFill>
          <a:schemeClr val="accent6">
            <a:lumMod val="50000"/>
          </a:schemeClr>
        </a:solidFill>
        <a:ln>
          <a:solidFill>
            <a:schemeClr val="accent6">
              <a:lumMod val="50000"/>
            </a:schemeClr>
          </a:solidFill>
        </a:ln>
      </dgm:spPr>
      <dgm:t>
        <a:bodyPr/>
        <a:lstStyle/>
        <a:p>
          <a:r>
            <a:rPr lang="en-US" dirty="0"/>
            <a:t>Nov</a:t>
          </a:r>
        </a:p>
      </dgm:t>
    </dgm:pt>
    <dgm:pt modelId="{3A44FA5C-472B-4981-82F0-2004FA75C437}" type="parTrans" cxnId="{15A2DEA9-4996-46AD-B499-3FBB7CBCA64A}">
      <dgm:prSet/>
      <dgm:spPr/>
      <dgm:t>
        <a:bodyPr/>
        <a:lstStyle/>
        <a:p>
          <a:endParaRPr lang="en-US"/>
        </a:p>
      </dgm:t>
    </dgm:pt>
    <dgm:pt modelId="{3D91302D-4486-4A16-99A9-1AC8DF4FEB12}" type="sibTrans" cxnId="{15A2DEA9-4996-46AD-B499-3FBB7CBCA64A}">
      <dgm:prSet/>
      <dgm:spPr>
        <a:solidFill>
          <a:schemeClr val="accent1">
            <a:hueOff val="0"/>
            <a:satOff val="0"/>
            <a:lumOff val="0"/>
          </a:schemeClr>
        </a:solidFill>
        <a:ln>
          <a:solidFill>
            <a:schemeClr val="accent6">
              <a:lumMod val="50000"/>
            </a:schemeClr>
          </a:solidFill>
        </a:ln>
      </dgm:spPr>
      <dgm:t>
        <a:bodyPr/>
        <a:lstStyle/>
        <a:p>
          <a:endParaRPr lang="en-US"/>
        </a:p>
      </dgm:t>
    </dgm:pt>
    <dgm:pt modelId="{5C5C843C-2C4D-4DC5-9543-6454B2CE82C0}">
      <dgm:prSet phldrT="[Text]"/>
      <dgm:spPr>
        <a:solidFill>
          <a:schemeClr val="accent6">
            <a:lumMod val="50000"/>
          </a:schemeClr>
        </a:solidFill>
        <a:ln>
          <a:solidFill>
            <a:schemeClr val="accent6">
              <a:lumMod val="50000"/>
            </a:schemeClr>
          </a:solidFill>
        </a:ln>
      </dgm:spPr>
      <dgm:t>
        <a:bodyPr/>
        <a:lstStyle/>
        <a:p>
          <a:r>
            <a:rPr lang="en-US" dirty="0"/>
            <a:t>Dec</a:t>
          </a:r>
        </a:p>
      </dgm:t>
    </dgm:pt>
    <dgm:pt modelId="{802D68D6-36D2-4C1F-BB0A-5A8B38353259}" type="parTrans" cxnId="{F6634A63-43A4-4BDD-8493-A35FEF14FE49}">
      <dgm:prSet/>
      <dgm:spPr/>
      <dgm:t>
        <a:bodyPr/>
        <a:lstStyle/>
        <a:p>
          <a:endParaRPr lang="en-US"/>
        </a:p>
      </dgm:t>
    </dgm:pt>
    <dgm:pt modelId="{F922EF1E-5ADE-4738-A7DA-F0F79BEC55DF}" type="sibTrans" cxnId="{F6634A63-43A4-4BDD-8493-A35FEF14FE49}">
      <dgm:prSet/>
      <dgm:spPr>
        <a:solidFill>
          <a:schemeClr val="accent1">
            <a:hueOff val="0"/>
            <a:satOff val="0"/>
            <a:lumOff val="0"/>
          </a:schemeClr>
        </a:solidFill>
        <a:ln>
          <a:solidFill>
            <a:schemeClr val="accent6">
              <a:lumMod val="50000"/>
            </a:schemeClr>
          </a:solidFill>
        </a:ln>
      </dgm:spPr>
      <dgm:t>
        <a:bodyPr/>
        <a:lstStyle/>
        <a:p>
          <a:endParaRPr lang="en-US"/>
        </a:p>
      </dgm:t>
    </dgm:pt>
    <dgm:pt modelId="{3D8F91A2-9C8C-4EE2-A4EF-C697DF0ECBE3}">
      <dgm:prSet phldrT="[Text]"/>
      <dgm:spPr>
        <a:solidFill>
          <a:schemeClr val="accent6">
            <a:lumMod val="50000"/>
          </a:schemeClr>
        </a:solidFill>
        <a:ln>
          <a:solidFill>
            <a:schemeClr val="accent6">
              <a:lumMod val="50000"/>
            </a:schemeClr>
          </a:solidFill>
        </a:ln>
      </dgm:spPr>
      <dgm:t>
        <a:bodyPr/>
        <a:lstStyle/>
        <a:p>
          <a:r>
            <a:rPr lang="en-US" dirty="0"/>
            <a:t>Jan</a:t>
          </a:r>
        </a:p>
      </dgm:t>
    </dgm:pt>
    <dgm:pt modelId="{B502DE39-300A-495A-8ABB-D37761A54985}" type="parTrans" cxnId="{3969098B-8717-4F60-A969-10507531CE3A}">
      <dgm:prSet/>
      <dgm:spPr/>
      <dgm:t>
        <a:bodyPr/>
        <a:lstStyle/>
        <a:p>
          <a:endParaRPr lang="en-US"/>
        </a:p>
      </dgm:t>
    </dgm:pt>
    <dgm:pt modelId="{803F3D8F-CAE1-4E69-BD37-ABA1334D0DB3}" type="sibTrans" cxnId="{3969098B-8717-4F60-A969-10507531CE3A}">
      <dgm:prSet/>
      <dgm:spPr>
        <a:solidFill>
          <a:schemeClr val="accent1">
            <a:hueOff val="0"/>
            <a:satOff val="0"/>
            <a:lumOff val="0"/>
          </a:schemeClr>
        </a:solidFill>
        <a:ln>
          <a:solidFill>
            <a:schemeClr val="accent6">
              <a:lumMod val="50000"/>
            </a:schemeClr>
          </a:solidFill>
        </a:ln>
      </dgm:spPr>
      <dgm:t>
        <a:bodyPr/>
        <a:lstStyle/>
        <a:p>
          <a:endParaRPr lang="en-US"/>
        </a:p>
      </dgm:t>
    </dgm:pt>
    <dgm:pt modelId="{B5C7593D-2531-4E5E-8D28-EDCB85E6B19A}">
      <dgm:prSet phldrT="[Text]"/>
      <dgm:spPr>
        <a:solidFill>
          <a:schemeClr val="accent6">
            <a:lumMod val="50000"/>
          </a:schemeClr>
        </a:solidFill>
        <a:ln>
          <a:solidFill>
            <a:schemeClr val="accent6">
              <a:lumMod val="50000"/>
            </a:schemeClr>
          </a:solidFill>
        </a:ln>
      </dgm:spPr>
      <dgm:t>
        <a:bodyPr/>
        <a:lstStyle/>
        <a:p>
          <a:r>
            <a:rPr lang="en-US" dirty="0"/>
            <a:t>Feb</a:t>
          </a:r>
        </a:p>
      </dgm:t>
    </dgm:pt>
    <dgm:pt modelId="{C5E438F9-4E8D-4E01-A6D0-C8A387C474A7}" type="parTrans" cxnId="{8BB488B9-153F-49A0-974A-34F0A6A17888}">
      <dgm:prSet/>
      <dgm:spPr/>
      <dgm:t>
        <a:bodyPr/>
        <a:lstStyle/>
        <a:p>
          <a:endParaRPr lang="en-US"/>
        </a:p>
      </dgm:t>
    </dgm:pt>
    <dgm:pt modelId="{9C705C28-3E69-4594-9406-E23F61240DA8}" type="sibTrans" cxnId="{8BB488B9-153F-49A0-974A-34F0A6A17888}">
      <dgm:prSet/>
      <dgm:spPr>
        <a:solidFill>
          <a:schemeClr val="accent1">
            <a:hueOff val="0"/>
            <a:satOff val="0"/>
            <a:lumOff val="0"/>
          </a:schemeClr>
        </a:solidFill>
        <a:ln>
          <a:solidFill>
            <a:schemeClr val="accent6">
              <a:lumMod val="50000"/>
            </a:schemeClr>
          </a:solidFill>
        </a:ln>
      </dgm:spPr>
      <dgm:t>
        <a:bodyPr/>
        <a:lstStyle/>
        <a:p>
          <a:endParaRPr lang="en-US"/>
        </a:p>
      </dgm:t>
    </dgm:pt>
    <dgm:pt modelId="{39952E16-4E48-4C98-BF20-EAC7429F48D3}">
      <dgm:prSet phldrT="[Text]"/>
      <dgm:spPr>
        <a:solidFill>
          <a:schemeClr val="accent6">
            <a:lumMod val="50000"/>
          </a:schemeClr>
        </a:solidFill>
        <a:ln>
          <a:solidFill>
            <a:schemeClr val="accent6">
              <a:lumMod val="50000"/>
            </a:schemeClr>
          </a:solidFill>
        </a:ln>
      </dgm:spPr>
      <dgm:t>
        <a:bodyPr/>
        <a:lstStyle/>
        <a:p>
          <a:r>
            <a:rPr lang="en-US" dirty="0"/>
            <a:t>Aug/Sept/Oct</a:t>
          </a:r>
        </a:p>
      </dgm:t>
    </dgm:pt>
    <dgm:pt modelId="{2D50230A-C56F-4012-A073-FE23E07B718D}" type="parTrans" cxnId="{BDC0B78A-A6D3-45F4-9991-3DD3BC83FEB8}">
      <dgm:prSet/>
      <dgm:spPr/>
      <dgm:t>
        <a:bodyPr/>
        <a:lstStyle/>
        <a:p>
          <a:endParaRPr lang="en-US"/>
        </a:p>
      </dgm:t>
    </dgm:pt>
    <dgm:pt modelId="{51CDA092-ECE7-4CF6-82A6-D312AA49E5D8}" type="sibTrans" cxnId="{BDC0B78A-A6D3-45F4-9991-3DD3BC83FEB8}">
      <dgm:prSet/>
      <dgm:spPr>
        <a:solidFill>
          <a:schemeClr val="accent1">
            <a:hueOff val="0"/>
            <a:satOff val="0"/>
            <a:lumOff val="0"/>
          </a:schemeClr>
        </a:solidFill>
        <a:ln>
          <a:solidFill>
            <a:schemeClr val="accent6">
              <a:lumMod val="50000"/>
            </a:schemeClr>
          </a:solidFill>
        </a:ln>
      </dgm:spPr>
      <dgm:t>
        <a:bodyPr/>
        <a:lstStyle/>
        <a:p>
          <a:endParaRPr lang="en-US"/>
        </a:p>
      </dgm:t>
    </dgm:pt>
    <dgm:pt modelId="{F6C7C5C3-0D30-4353-BFC8-97AD1D5308BD}">
      <dgm:prSet phldrT="[Text]"/>
      <dgm:spPr>
        <a:solidFill>
          <a:schemeClr val="accent6">
            <a:lumMod val="50000"/>
          </a:schemeClr>
        </a:solidFill>
        <a:ln>
          <a:solidFill>
            <a:schemeClr val="accent6">
              <a:lumMod val="50000"/>
            </a:schemeClr>
          </a:solidFill>
        </a:ln>
      </dgm:spPr>
      <dgm:t>
        <a:bodyPr/>
        <a:lstStyle/>
        <a:p>
          <a:r>
            <a:rPr lang="en-US" dirty="0"/>
            <a:t>March</a:t>
          </a:r>
        </a:p>
      </dgm:t>
    </dgm:pt>
    <dgm:pt modelId="{FE27E409-3102-49EE-9EF1-95AC626DC1B4}" type="parTrans" cxnId="{ADF93A3B-EA92-4B46-80EE-2C3C8E019DFC}">
      <dgm:prSet/>
      <dgm:spPr/>
      <dgm:t>
        <a:bodyPr/>
        <a:lstStyle/>
        <a:p>
          <a:endParaRPr lang="en-US"/>
        </a:p>
      </dgm:t>
    </dgm:pt>
    <dgm:pt modelId="{49797173-A5D6-48AA-A20D-E237BD7EAD03}" type="sibTrans" cxnId="{ADF93A3B-EA92-4B46-80EE-2C3C8E019DFC}">
      <dgm:prSet/>
      <dgm:spPr>
        <a:solidFill>
          <a:schemeClr val="accent1">
            <a:hueOff val="0"/>
            <a:satOff val="0"/>
            <a:lumOff val="0"/>
          </a:schemeClr>
        </a:solidFill>
        <a:ln>
          <a:solidFill>
            <a:schemeClr val="accent6">
              <a:lumMod val="50000"/>
            </a:schemeClr>
          </a:solidFill>
        </a:ln>
      </dgm:spPr>
      <dgm:t>
        <a:bodyPr/>
        <a:lstStyle/>
        <a:p>
          <a:endParaRPr lang="en-US"/>
        </a:p>
      </dgm:t>
    </dgm:pt>
    <dgm:pt modelId="{047969C8-5EC5-4D81-9AAD-C3AFDB6DA3CD}">
      <dgm:prSet phldrT="[Text]"/>
      <dgm:spPr>
        <a:solidFill>
          <a:schemeClr val="accent6">
            <a:lumMod val="50000"/>
          </a:schemeClr>
        </a:solidFill>
        <a:ln>
          <a:solidFill>
            <a:schemeClr val="accent6">
              <a:lumMod val="50000"/>
            </a:schemeClr>
          </a:solidFill>
        </a:ln>
      </dgm:spPr>
      <dgm:t>
        <a:bodyPr/>
        <a:lstStyle/>
        <a:p>
          <a:r>
            <a:rPr lang="en-US" dirty="0"/>
            <a:t>April</a:t>
          </a:r>
        </a:p>
      </dgm:t>
    </dgm:pt>
    <dgm:pt modelId="{A68D80D3-25D6-4C49-A430-DE639A73CD7C}" type="parTrans" cxnId="{D5D16473-F6C5-4060-9946-3131F68B0E56}">
      <dgm:prSet/>
      <dgm:spPr/>
      <dgm:t>
        <a:bodyPr/>
        <a:lstStyle/>
        <a:p>
          <a:endParaRPr lang="en-US"/>
        </a:p>
      </dgm:t>
    </dgm:pt>
    <dgm:pt modelId="{0586E127-727A-457E-9754-CB243E7AE45C}" type="sibTrans" cxnId="{D5D16473-F6C5-4060-9946-3131F68B0E56}">
      <dgm:prSet/>
      <dgm:spPr>
        <a:solidFill>
          <a:schemeClr val="accent1">
            <a:hueOff val="0"/>
            <a:satOff val="0"/>
            <a:lumOff val="0"/>
          </a:schemeClr>
        </a:solidFill>
        <a:ln>
          <a:solidFill>
            <a:schemeClr val="accent6">
              <a:lumMod val="50000"/>
            </a:schemeClr>
          </a:solidFill>
        </a:ln>
      </dgm:spPr>
      <dgm:t>
        <a:bodyPr/>
        <a:lstStyle/>
        <a:p>
          <a:endParaRPr lang="en-US"/>
        </a:p>
      </dgm:t>
    </dgm:pt>
    <dgm:pt modelId="{83801675-0085-44C0-B3DC-85B614475C3C}">
      <dgm:prSet phldrT="[Text]"/>
      <dgm:spPr>
        <a:solidFill>
          <a:schemeClr val="accent6">
            <a:lumMod val="50000"/>
          </a:schemeClr>
        </a:solidFill>
        <a:ln>
          <a:solidFill>
            <a:schemeClr val="accent6">
              <a:lumMod val="50000"/>
            </a:schemeClr>
          </a:solidFill>
        </a:ln>
      </dgm:spPr>
      <dgm:t>
        <a:bodyPr/>
        <a:lstStyle/>
        <a:p>
          <a:r>
            <a:rPr lang="en-US" dirty="0"/>
            <a:t>May</a:t>
          </a:r>
        </a:p>
      </dgm:t>
    </dgm:pt>
    <dgm:pt modelId="{06CCCEEF-6101-4F9A-BC0A-C3000BC3AB39}" type="parTrans" cxnId="{3BF20FC1-6E7E-4664-AADC-2871728FA77E}">
      <dgm:prSet/>
      <dgm:spPr/>
      <dgm:t>
        <a:bodyPr/>
        <a:lstStyle/>
        <a:p>
          <a:endParaRPr lang="en-US"/>
        </a:p>
      </dgm:t>
    </dgm:pt>
    <dgm:pt modelId="{B40435D3-CEF4-4C44-91BA-94CAA274BDF8}" type="sibTrans" cxnId="{3BF20FC1-6E7E-4664-AADC-2871728FA77E}">
      <dgm:prSet/>
      <dgm:spPr>
        <a:solidFill>
          <a:schemeClr val="accent1">
            <a:hueOff val="0"/>
            <a:satOff val="0"/>
            <a:lumOff val="0"/>
          </a:schemeClr>
        </a:solidFill>
        <a:ln>
          <a:solidFill>
            <a:schemeClr val="accent6">
              <a:lumMod val="50000"/>
            </a:schemeClr>
          </a:solidFill>
        </a:ln>
      </dgm:spPr>
      <dgm:t>
        <a:bodyPr/>
        <a:lstStyle/>
        <a:p>
          <a:endParaRPr lang="en-US"/>
        </a:p>
      </dgm:t>
    </dgm:pt>
    <dgm:pt modelId="{AB4CD588-E156-42BC-8AD6-CE0DE0D9981E}">
      <dgm:prSet phldrT="[Text]"/>
      <dgm:spPr>
        <a:solidFill>
          <a:schemeClr val="accent6">
            <a:lumMod val="50000"/>
          </a:schemeClr>
        </a:solidFill>
        <a:ln>
          <a:solidFill>
            <a:schemeClr val="accent6">
              <a:lumMod val="50000"/>
            </a:schemeClr>
          </a:solidFill>
        </a:ln>
      </dgm:spPr>
      <dgm:t>
        <a:bodyPr/>
        <a:lstStyle/>
        <a:p>
          <a:r>
            <a:rPr lang="en-US" dirty="0"/>
            <a:t>June</a:t>
          </a:r>
        </a:p>
      </dgm:t>
    </dgm:pt>
    <dgm:pt modelId="{8D1721B3-3DC3-4B8E-A746-5E22EF931D38}" type="parTrans" cxnId="{B3F89E99-5F39-4370-973C-F137A8ED35DA}">
      <dgm:prSet/>
      <dgm:spPr/>
      <dgm:t>
        <a:bodyPr/>
        <a:lstStyle/>
        <a:p>
          <a:endParaRPr lang="en-US"/>
        </a:p>
      </dgm:t>
    </dgm:pt>
    <dgm:pt modelId="{586CD92A-5E4F-445C-AF83-7C0ED301F980}" type="sibTrans" cxnId="{B3F89E99-5F39-4370-973C-F137A8ED35DA}">
      <dgm:prSet/>
      <dgm:spPr>
        <a:solidFill>
          <a:schemeClr val="accent1">
            <a:hueOff val="0"/>
            <a:satOff val="0"/>
            <a:lumOff val="0"/>
          </a:schemeClr>
        </a:solidFill>
        <a:ln>
          <a:solidFill>
            <a:schemeClr val="accent6">
              <a:lumMod val="50000"/>
            </a:schemeClr>
          </a:solidFill>
        </a:ln>
      </dgm:spPr>
      <dgm:t>
        <a:bodyPr/>
        <a:lstStyle/>
        <a:p>
          <a:endParaRPr lang="en-US"/>
        </a:p>
      </dgm:t>
    </dgm:pt>
    <dgm:pt modelId="{4578ACF2-8DBF-48F3-93C9-682A46534F23}" type="pres">
      <dgm:prSet presAssocID="{6DAFD2F0-642A-47E6-A619-64907553395E}" presName="cycle" presStyleCnt="0">
        <dgm:presLayoutVars>
          <dgm:dir/>
          <dgm:resizeHandles val="exact"/>
        </dgm:presLayoutVars>
      </dgm:prSet>
      <dgm:spPr/>
      <dgm:t>
        <a:bodyPr/>
        <a:lstStyle/>
        <a:p>
          <a:endParaRPr lang="en-US"/>
        </a:p>
      </dgm:t>
    </dgm:pt>
    <dgm:pt modelId="{9A314F8D-447B-4E4D-8269-1A1BCE6DD1CA}" type="pres">
      <dgm:prSet presAssocID="{AA703FAA-D900-4E75-9ECC-24C384317808}" presName="node" presStyleLbl="node1" presStyleIdx="0" presStyleCnt="10">
        <dgm:presLayoutVars>
          <dgm:bulletEnabled val="1"/>
        </dgm:presLayoutVars>
      </dgm:prSet>
      <dgm:spPr/>
      <dgm:t>
        <a:bodyPr/>
        <a:lstStyle/>
        <a:p>
          <a:endParaRPr lang="en-US"/>
        </a:p>
      </dgm:t>
    </dgm:pt>
    <dgm:pt modelId="{A948282B-7C7B-4899-B549-91259C1B9411}" type="pres">
      <dgm:prSet presAssocID="{AA703FAA-D900-4E75-9ECC-24C384317808}" presName="spNode" presStyleCnt="0"/>
      <dgm:spPr/>
    </dgm:pt>
    <dgm:pt modelId="{A0730E99-BC29-4E32-A78C-7290CBB4A503}" type="pres">
      <dgm:prSet presAssocID="{54C129F7-8761-458E-A0E4-0336407F08F7}" presName="sibTrans" presStyleLbl="sibTrans1D1" presStyleIdx="0" presStyleCnt="10"/>
      <dgm:spPr/>
      <dgm:t>
        <a:bodyPr/>
        <a:lstStyle/>
        <a:p>
          <a:endParaRPr lang="en-US"/>
        </a:p>
      </dgm:t>
    </dgm:pt>
    <dgm:pt modelId="{A7B749E1-EA16-4A48-B899-D5E825EDCA7F}" type="pres">
      <dgm:prSet presAssocID="{39952E16-4E48-4C98-BF20-EAC7429F48D3}" presName="node" presStyleLbl="node1" presStyleIdx="1" presStyleCnt="10">
        <dgm:presLayoutVars>
          <dgm:bulletEnabled val="1"/>
        </dgm:presLayoutVars>
      </dgm:prSet>
      <dgm:spPr/>
      <dgm:t>
        <a:bodyPr/>
        <a:lstStyle/>
        <a:p>
          <a:endParaRPr lang="en-US"/>
        </a:p>
      </dgm:t>
    </dgm:pt>
    <dgm:pt modelId="{2DC0DEF6-FBB8-4865-9EEE-6ACEE76181FA}" type="pres">
      <dgm:prSet presAssocID="{39952E16-4E48-4C98-BF20-EAC7429F48D3}" presName="spNode" presStyleCnt="0"/>
      <dgm:spPr/>
    </dgm:pt>
    <dgm:pt modelId="{CF98052C-1A6E-41CA-A1D2-9DACC925E043}" type="pres">
      <dgm:prSet presAssocID="{51CDA092-ECE7-4CF6-82A6-D312AA49E5D8}" presName="sibTrans" presStyleLbl="sibTrans1D1" presStyleIdx="1" presStyleCnt="10"/>
      <dgm:spPr/>
      <dgm:t>
        <a:bodyPr/>
        <a:lstStyle/>
        <a:p>
          <a:endParaRPr lang="en-US"/>
        </a:p>
      </dgm:t>
    </dgm:pt>
    <dgm:pt modelId="{1DE25FB3-A8A2-4419-B092-71D741DEE2DE}" type="pres">
      <dgm:prSet presAssocID="{3E4D30F8-FC67-43E1-B7EB-A2BF417DDC7B}" presName="node" presStyleLbl="node1" presStyleIdx="2" presStyleCnt="10">
        <dgm:presLayoutVars>
          <dgm:bulletEnabled val="1"/>
        </dgm:presLayoutVars>
      </dgm:prSet>
      <dgm:spPr/>
      <dgm:t>
        <a:bodyPr/>
        <a:lstStyle/>
        <a:p>
          <a:endParaRPr lang="en-US"/>
        </a:p>
      </dgm:t>
    </dgm:pt>
    <dgm:pt modelId="{911C842A-5622-4141-98DE-ED5D2DB501BF}" type="pres">
      <dgm:prSet presAssocID="{3E4D30F8-FC67-43E1-B7EB-A2BF417DDC7B}" presName="spNode" presStyleCnt="0"/>
      <dgm:spPr/>
    </dgm:pt>
    <dgm:pt modelId="{A03E532E-6F0C-47E6-9B00-A4308EFD32AB}" type="pres">
      <dgm:prSet presAssocID="{3D91302D-4486-4A16-99A9-1AC8DF4FEB12}" presName="sibTrans" presStyleLbl="sibTrans1D1" presStyleIdx="2" presStyleCnt="10"/>
      <dgm:spPr/>
      <dgm:t>
        <a:bodyPr/>
        <a:lstStyle/>
        <a:p>
          <a:endParaRPr lang="en-US"/>
        </a:p>
      </dgm:t>
    </dgm:pt>
    <dgm:pt modelId="{49648286-4AEC-41E2-88BB-E3A4C1D5D346}" type="pres">
      <dgm:prSet presAssocID="{5C5C843C-2C4D-4DC5-9543-6454B2CE82C0}" presName="node" presStyleLbl="node1" presStyleIdx="3" presStyleCnt="10">
        <dgm:presLayoutVars>
          <dgm:bulletEnabled val="1"/>
        </dgm:presLayoutVars>
      </dgm:prSet>
      <dgm:spPr/>
      <dgm:t>
        <a:bodyPr/>
        <a:lstStyle/>
        <a:p>
          <a:endParaRPr lang="en-US"/>
        </a:p>
      </dgm:t>
    </dgm:pt>
    <dgm:pt modelId="{BF0EBD9F-BB05-4B67-B4D7-66AB63549BA1}" type="pres">
      <dgm:prSet presAssocID="{5C5C843C-2C4D-4DC5-9543-6454B2CE82C0}" presName="spNode" presStyleCnt="0"/>
      <dgm:spPr/>
    </dgm:pt>
    <dgm:pt modelId="{95FC15CE-9454-4328-A3FC-BEB633EFF642}" type="pres">
      <dgm:prSet presAssocID="{F922EF1E-5ADE-4738-A7DA-F0F79BEC55DF}" presName="sibTrans" presStyleLbl="sibTrans1D1" presStyleIdx="3" presStyleCnt="10"/>
      <dgm:spPr/>
      <dgm:t>
        <a:bodyPr/>
        <a:lstStyle/>
        <a:p>
          <a:endParaRPr lang="en-US"/>
        </a:p>
      </dgm:t>
    </dgm:pt>
    <dgm:pt modelId="{0C2BF314-784B-4632-AC02-0F1A5DA66998}" type="pres">
      <dgm:prSet presAssocID="{3D8F91A2-9C8C-4EE2-A4EF-C697DF0ECBE3}" presName="node" presStyleLbl="node1" presStyleIdx="4" presStyleCnt="10">
        <dgm:presLayoutVars>
          <dgm:bulletEnabled val="1"/>
        </dgm:presLayoutVars>
      </dgm:prSet>
      <dgm:spPr/>
      <dgm:t>
        <a:bodyPr/>
        <a:lstStyle/>
        <a:p>
          <a:endParaRPr lang="en-US"/>
        </a:p>
      </dgm:t>
    </dgm:pt>
    <dgm:pt modelId="{D51BBE68-4F63-4E1E-8ED0-117945030D7E}" type="pres">
      <dgm:prSet presAssocID="{3D8F91A2-9C8C-4EE2-A4EF-C697DF0ECBE3}" presName="spNode" presStyleCnt="0"/>
      <dgm:spPr/>
    </dgm:pt>
    <dgm:pt modelId="{E2B1939E-0CC1-4AF2-9BF7-A7F523237959}" type="pres">
      <dgm:prSet presAssocID="{803F3D8F-CAE1-4E69-BD37-ABA1334D0DB3}" presName="sibTrans" presStyleLbl="sibTrans1D1" presStyleIdx="4" presStyleCnt="10"/>
      <dgm:spPr/>
      <dgm:t>
        <a:bodyPr/>
        <a:lstStyle/>
        <a:p>
          <a:endParaRPr lang="en-US"/>
        </a:p>
      </dgm:t>
    </dgm:pt>
    <dgm:pt modelId="{2F570532-D580-4CEF-8194-E28A6253E58F}" type="pres">
      <dgm:prSet presAssocID="{B5C7593D-2531-4E5E-8D28-EDCB85E6B19A}" presName="node" presStyleLbl="node1" presStyleIdx="5" presStyleCnt="10">
        <dgm:presLayoutVars>
          <dgm:bulletEnabled val="1"/>
        </dgm:presLayoutVars>
      </dgm:prSet>
      <dgm:spPr/>
      <dgm:t>
        <a:bodyPr/>
        <a:lstStyle/>
        <a:p>
          <a:endParaRPr lang="en-US"/>
        </a:p>
      </dgm:t>
    </dgm:pt>
    <dgm:pt modelId="{0131B948-AE86-42F0-8913-C683A9E5D10F}" type="pres">
      <dgm:prSet presAssocID="{B5C7593D-2531-4E5E-8D28-EDCB85E6B19A}" presName="spNode" presStyleCnt="0"/>
      <dgm:spPr/>
    </dgm:pt>
    <dgm:pt modelId="{AC4D47F2-44DC-403B-85B6-974EEB3D185E}" type="pres">
      <dgm:prSet presAssocID="{9C705C28-3E69-4594-9406-E23F61240DA8}" presName="sibTrans" presStyleLbl="sibTrans1D1" presStyleIdx="5" presStyleCnt="10"/>
      <dgm:spPr/>
      <dgm:t>
        <a:bodyPr/>
        <a:lstStyle/>
        <a:p>
          <a:endParaRPr lang="en-US"/>
        </a:p>
      </dgm:t>
    </dgm:pt>
    <dgm:pt modelId="{DA9A05EF-18D3-4125-B40B-65B56A80983F}" type="pres">
      <dgm:prSet presAssocID="{F6C7C5C3-0D30-4353-BFC8-97AD1D5308BD}" presName="node" presStyleLbl="node1" presStyleIdx="6" presStyleCnt="10">
        <dgm:presLayoutVars>
          <dgm:bulletEnabled val="1"/>
        </dgm:presLayoutVars>
      </dgm:prSet>
      <dgm:spPr/>
      <dgm:t>
        <a:bodyPr/>
        <a:lstStyle/>
        <a:p>
          <a:endParaRPr lang="en-US"/>
        </a:p>
      </dgm:t>
    </dgm:pt>
    <dgm:pt modelId="{FDB71EBD-4BB8-4856-94C2-5C3103608F96}" type="pres">
      <dgm:prSet presAssocID="{F6C7C5C3-0D30-4353-BFC8-97AD1D5308BD}" presName="spNode" presStyleCnt="0"/>
      <dgm:spPr/>
    </dgm:pt>
    <dgm:pt modelId="{D63D3C9E-7672-42C2-9308-45B6D0ECE7F2}" type="pres">
      <dgm:prSet presAssocID="{49797173-A5D6-48AA-A20D-E237BD7EAD03}" presName="sibTrans" presStyleLbl="sibTrans1D1" presStyleIdx="6" presStyleCnt="10"/>
      <dgm:spPr/>
      <dgm:t>
        <a:bodyPr/>
        <a:lstStyle/>
        <a:p>
          <a:endParaRPr lang="en-US"/>
        </a:p>
      </dgm:t>
    </dgm:pt>
    <dgm:pt modelId="{1A317135-F5CC-4B70-8ADB-318986C7BB9F}" type="pres">
      <dgm:prSet presAssocID="{047969C8-5EC5-4D81-9AAD-C3AFDB6DA3CD}" presName="node" presStyleLbl="node1" presStyleIdx="7" presStyleCnt="10">
        <dgm:presLayoutVars>
          <dgm:bulletEnabled val="1"/>
        </dgm:presLayoutVars>
      </dgm:prSet>
      <dgm:spPr/>
      <dgm:t>
        <a:bodyPr/>
        <a:lstStyle/>
        <a:p>
          <a:endParaRPr lang="en-US"/>
        </a:p>
      </dgm:t>
    </dgm:pt>
    <dgm:pt modelId="{33CE94C5-711B-4FB4-8A28-1DE37C61140F}" type="pres">
      <dgm:prSet presAssocID="{047969C8-5EC5-4D81-9AAD-C3AFDB6DA3CD}" presName="spNode" presStyleCnt="0"/>
      <dgm:spPr/>
    </dgm:pt>
    <dgm:pt modelId="{F8608B84-E1B2-4CBE-984B-C6F9ED35CD60}" type="pres">
      <dgm:prSet presAssocID="{0586E127-727A-457E-9754-CB243E7AE45C}" presName="sibTrans" presStyleLbl="sibTrans1D1" presStyleIdx="7" presStyleCnt="10"/>
      <dgm:spPr/>
      <dgm:t>
        <a:bodyPr/>
        <a:lstStyle/>
        <a:p>
          <a:endParaRPr lang="en-US"/>
        </a:p>
      </dgm:t>
    </dgm:pt>
    <dgm:pt modelId="{16D91211-4F72-42D6-B89D-DFD024437F76}" type="pres">
      <dgm:prSet presAssocID="{83801675-0085-44C0-B3DC-85B614475C3C}" presName="node" presStyleLbl="node1" presStyleIdx="8" presStyleCnt="10">
        <dgm:presLayoutVars>
          <dgm:bulletEnabled val="1"/>
        </dgm:presLayoutVars>
      </dgm:prSet>
      <dgm:spPr/>
      <dgm:t>
        <a:bodyPr/>
        <a:lstStyle/>
        <a:p>
          <a:endParaRPr lang="en-US"/>
        </a:p>
      </dgm:t>
    </dgm:pt>
    <dgm:pt modelId="{994027A5-88CA-4BEA-B784-B1ECE59B11FB}" type="pres">
      <dgm:prSet presAssocID="{83801675-0085-44C0-B3DC-85B614475C3C}" presName="spNode" presStyleCnt="0"/>
      <dgm:spPr/>
    </dgm:pt>
    <dgm:pt modelId="{47ACFA29-7699-4F76-8169-5AAACAB9F907}" type="pres">
      <dgm:prSet presAssocID="{B40435D3-CEF4-4C44-91BA-94CAA274BDF8}" presName="sibTrans" presStyleLbl="sibTrans1D1" presStyleIdx="8" presStyleCnt="10"/>
      <dgm:spPr/>
      <dgm:t>
        <a:bodyPr/>
        <a:lstStyle/>
        <a:p>
          <a:endParaRPr lang="en-US"/>
        </a:p>
      </dgm:t>
    </dgm:pt>
    <dgm:pt modelId="{CB791D6A-2FF8-46B6-96EE-FACB7C7D930D}" type="pres">
      <dgm:prSet presAssocID="{AB4CD588-E156-42BC-8AD6-CE0DE0D9981E}" presName="node" presStyleLbl="node1" presStyleIdx="9" presStyleCnt="10">
        <dgm:presLayoutVars>
          <dgm:bulletEnabled val="1"/>
        </dgm:presLayoutVars>
      </dgm:prSet>
      <dgm:spPr/>
      <dgm:t>
        <a:bodyPr/>
        <a:lstStyle/>
        <a:p>
          <a:endParaRPr lang="en-US"/>
        </a:p>
      </dgm:t>
    </dgm:pt>
    <dgm:pt modelId="{653AE6D0-D93B-4212-B8E0-E1948C2798A8}" type="pres">
      <dgm:prSet presAssocID="{AB4CD588-E156-42BC-8AD6-CE0DE0D9981E}" presName="spNode" presStyleCnt="0"/>
      <dgm:spPr/>
    </dgm:pt>
    <dgm:pt modelId="{FFB61E9A-B7AE-422C-9A8B-570C8CB1C355}" type="pres">
      <dgm:prSet presAssocID="{586CD92A-5E4F-445C-AF83-7C0ED301F980}" presName="sibTrans" presStyleLbl="sibTrans1D1" presStyleIdx="9" presStyleCnt="10"/>
      <dgm:spPr/>
      <dgm:t>
        <a:bodyPr/>
        <a:lstStyle/>
        <a:p>
          <a:endParaRPr lang="en-US"/>
        </a:p>
      </dgm:t>
    </dgm:pt>
  </dgm:ptLst>
  <dgm:cxnLst>
    <dgm:cxn modelId="{15A2DEA9-4996-46AD-B499-3FBB7CBCA64A}" srcId="{6DAFD2F0-642A-47E6-A619-64907553395E}" destId="{3E4D30F8-FC67-43E1-B7EB-A2BF417DDC7B}" srcOrd="2" destOrd="0" parTransId="{3A44FA5C-472B-4981-82F0-2004FA75C437}" sibTransId="{3D91302D-4486-4A16-99A9-1AC8DF4FEB12}"/>
    <dgm:cxn modelId="{BC221953-D1C5-401B-A706-50FE416396D7}" type="presOf" srcId="{047969C8-5EC5-4D81-9AAD-C3AFDB6DA3CD}" destId="{1A317135-F5CC-4B70-8ADB-318986C7BB9F}" srcOrd="0" destOrd="0" presId="urn:microsoft.com/office/officeart/2005/8/layout/cycle5"/>
    <dgm:cxn modelId="{467CE944-F6EC-4BEA-A72D-6B3152DF2384}" type="presOf" srcId="{83801675-0085-44C0-B3DC-85B614475C3C}" destId="{16D91211-4F72-42D6-B89D-DFD024437F76}" srcOrd="0" destOrd="0" presId="urn:microsoft.com/office/officeart/2005/8/layout/cycle5"/>
    <dgm:cxn modelId="{CBB86063-98D4-413A-BE84-0A54335244FA}" type="presOf" srcId="{0586E127-727A-457E-9754-CB243E7AE45C}" destId="{F8608B84-E1B2-4CBE-984B-C6F9ED35CD60}" srcOrd="0" destOrd="0" presId="urn:microsoft.com/office/officeart/2005/8/layout/cycle5"/>
    <dgm:cxn modelId="{AB6CFF33-C1C3-4997-89D4-A8E89B8FD541}" type="presOf" srcId="{3E4D30F8-FC67-43E1-B7EB-A2BF417DDC7B}" destId="{1DE25FB3-A8A2-4419-B092-71D741DEE2DE}" srcOrd="0" destOrd="0" presId="urn:microsoft.com/office/officeart/2005/8/layout/cycle5"/>
    <dgm:cxn modelId="{36B34F45-7BD7-4FD6-BD0B-B28C615CC633}" type="presOf" srcId="{AB4CD588-E156-42BC-8AD6-CE0DE0D9981E}" destId="{CB791D6A-2FF8-46B6-96EE-FACB7C7D930D}" srcOrd="0" destOrd="0" presId="urn:microsoft.com/office/officeart/2005/8/layout/cycle5"/>
    <dgm:cxn modelId="{D22614A5-2101-4BB3-9A77-7CE249B89878}" type="presOf" srcId="{803F3D8F-CAE1-4E69-BD37-ABA1334D0DB3}" destId="{E2B1939E-0CC1-4AF2-9BF7-A7F523237959}" srcOrd="0" destOrd="0" presId="urn:microsoft.com/office/officeart/2005/8/layout/cycle5"/>
    <dgm:cxn modelId="{8C6B6596-FA70-4A63-B8BB-7E92D5187F85}" type="presOf" srcId="{F922EF1E-5ADE-4738-A7DA-F0F79BEC55DF}" destId="{95FC15CE-9454-4328-A3FC-BEB633EFF642}" srcOrd="0" destOrd="0" presId="urn:microsoft.com/office/officeart/2005/8/layout/cycle5"/>
    <dgm:cxn modelId="{64F34F82-A183-40DD-A607-0DB995CA839B}" type="presOf" srcId="{AA703FAA-D900-4E75-9ECC-24C384317808}" destId="{9A314F8D-447B-4E4D-8269-1A1BCE6DD1CA}" srcOrd="0" destOrd="0" presId="urn:microsoft.com/office/officeart/2005/8/layout/cycle5"/>
    <dgm:cxn modelId="{AB9CE189-3715-498D-831B-0566DC9B2F83}" type="presOf" srcId="{3D91302D-4486-4A16-99A9-1AC8DF4FEB12}" destId="{A03E532E-6F0C-47E6-9B00-A4308EFD32AB}" srcOrd="0" destOrd="0" presId="urn:microsoft.com/office/officeart/2005/8/layout/cycle5"/>
    <dgm:cxn modelId="{3BF20FC1-6E7E-4664-AADC-2871728FA77E}" srcId="{6DAFD2F0-642A-47E6-A619-64907553395E}" destId="{83801675-0085-44C0-B3DC-85B614475C3C}" srcOrd="8" destOrd="0" parTransId="{06CCCEEF-6101-4F9A-BC0A-C3000BC3AB39}" sibTransId="{B40435D3-CEF4-4C44-91BA-94CAA274BDF8}"/>
    <dgm:cxn modelId="{B3F89E99-5F39-4370-973C-F137A8ED35DA}" srcId="{6DAFD2F0-642A-47E6-A619-64907553395E}" destId="{AB4CD588-E156-42BC-8AD6-CE0DE0D9981E}" srcOrd="9" destOrd="0" parTransId="{8D1721B3-3DC3-4B8E-A746-5E22EF931D38}" sibTransId="{586CD92A-5E4F-445C-AF83-7C0ED301F980}"/>
    <dgm:cxn modelId="{425C05D1-9FD1-427D-BC08-249A01F757B5}" srcId="{6DAFD2F0-642A-47E6-A619-64907553395E}" destId="{AA703FAA-D900-4E75-9ECC-24C384317808}" srcOrd="0" destOrd="0" parTransId="{C15B8163-0281-4789-A09F-F32166D54D53}" sibTransId="{54C129F7-8761-458E-A0E4-0336407F08F7}"/>
    <dgm:cxn modelId="{A64E958B-D3A5-4A6E-846E-AA2251D47CB4}" type="presOf" srcId="{3D8F91A2-9C8C-4EE2-A4EF-C697DF0ECBE3}" destId="{0C2BF314-784B-4632-AC02-0F1A5DA66998}" srcOrd="0" destOrd="0" presId="urn:microsoft.com/office/officeart/2005/8/layout/cycle5"/>
    <dgm:cxn modelId="{F83B88B2-80CF-4677-B420-D47B12EAC634}" type="presOf" srcId="{5C5C843C-2C4D-4DC5-9543-6454B2CE82C0}" destId="{49648286-4AEC-41E2-88BB-E3A4C1D5D346}" srcOrd="0" destOrd="0" presId="urn:microsoft.com/office/officeart/2005/8/layout/cycle5"/>
    <dgm:cxn modelId="{BDC0B78A-A6D3-45F4-9991-3DD3BC83FEB8}" srcId="{6DAFD2F0-642A-47E6-A619-64907553395E}" destId="{39952E16-4E48-4C98-BF20-EAC7429F48D3}" srcOrd="1" destOrd="0" parTransId="{2D50230A-C56F-4012-A073-FE23E07B718D}" sibTransId="{51CDA092-ECE7-4CF6-82A6-D312AA49E5D8}"/>
    <dgm:cxn modelId="{3969098B-8717-4F60-A969-10507531CE3A}" srcId="{6DAFD2F0-642A-47E6-A619-64907553395E}" destId="{3D8F91A2-9C8C-4EE2-A4EF-C697DF0ECBE3}" srcOrd="4" destOrd="0" parTransId="{B502DE39-300A-495A-8ABB-D37761A54985}" sibTransId="{803F3D8F-CAE1-4E69-BD37-ABA1334D0DB3}"/>
    <dgm:cxn modelId="{D3CF6C0D-B4D2-409D-BC0E-A401B595ADB0}" type="presOf" srcId="{6DAFD2F0-642A-47E6-A619-64907553395E}" destId="{4578ACF2-8DBF-48F3-93C9-682A46534F23}" srcOrd="0" destOrd="0" presId="urn:microsoft.com/office/officeart/2005/8/layout/cycle5"/>
    <dgm:cxn modelId="{D39A76EA-C555-46EC-8B41-994DEEB9FDFE}" type="presOf" srcId="{9C705C28-3E69-4594-9406-E23F61240DA8}" destId="{AC4D47F2-44DC-403B-85B6-974EEB3D185E}" srcOrd="0" destOrd="0" presId="urn:microsoft.com/office/officeart/2005/8/layout/cycle5"/>
    <dgm:cxn modelId="{21FD46CF-0AA3-4F63-A28D-BC4A6D034DCB}" type="presOf" srcId="{49797173-A5D6-48AA-A20D-E237BD7EAD03}" destId="{D63D3C9E-7672-42C2-9308-45B6D0ECE7F2}" srcOrd="0" destOrd="0" presId="urn:microsoft.com/office/officeart/2005/8/layout/cycle5"/>
    <dgm:cxn modelId="{3B818272-86BE-4164-8088-8885EA93D74E}" type="presOf" srcId="{B40435D3-CEF4-4C44-91BA-94CAA274BDF8}" destId="{47ACFA29-7699-4F76-8169-5AAACAB9F907}" srcOrd="0" destOrd="0" presId="urn:microsoft.com/office/officeart/2005/8/layout/cycle5"/>
    <dgm:cxn modelId="{5FC34B26-EFA3-4B40-9B1E-DBF0334F48BA}" type="presOf" srcId="{B5C7593D-2531-4E5E-8D28-EDCB85E6B19A}" destId="{2F570532-D580-4CEF-8194-E28A6253E58F}" srcOrd="0" destOrd="0" presId="urn:microsoft.com/office/officeart/2005/8/layout/cycle5"/>
    <dgm:cxn modelId="{C030961F-410A-4BEB-A299-AA9E4176B2D9}" type="presOf" srcId="{39952E16-4E48-4C98-BF20-EAC7429F48D3}" destId="{A7B749E1-EA16-4A48-B899-D5E825EDCA7F}" srcOrd="0" destOrd="0" presId="urn:microsoft.com/office/officeart/2005/8/layout/cycle5"/>
    <dgm:cxn modelId="{AFAA9C24-76A8-4839-9001-A0A34F64DAFE}" type="presOf" srcId="{F6C7C5C3-0D30-4353-BFC8-97AD1D5308BD}" destId="{DA9A05EF-18D3-4125-B40B-65B56A80983F}" srcOrd="0" destOrd="0" presId="urn:microsoft.com/office/officeart/2005/8/layout/cycle5"/>
    <dgm:cxn modelId="{D5D16473-F6C5-4060-9946-3131F68B0E56}" srcId="{6DAFD2F0-642A-47E6-A619-64907553395E}" destId="{047969C8-5EC5-4D81-9AAD-C3AFDB6DA3CD}" srcOrd="7" destOrd="0" parTransId="{A68D80D3-25D6-4C49-A430-DE639A73CD7C}" sibTransId="{0586E127-727A-457E-9754-CB243E7AE45C}"/>
    <dgm:cxn modelId="{4157591F-1C51-4586-B336-CE25AEC239E6}" type="presOf" srcId="{54C129F7-8761-458E-A0E4-0336407F08F7}" destId="{A0730E99-BC29-4E32-A78C-7290CBB4A503}" srcOrd="0" destOrd="0" presId="urn:microsoft.com/office/officeart/2005/8/layout/cycle5"/>
    <dgm:cxn modelId="{F6634A63-43A4-4BDD-8493-A35FEF14FE49}" srcId="{6DAFD2F0-642A-47E6-A619-64907553395E}" destId="{5C5C843C-2C4D-4DC5-9543-6454B2CE82C0}" srcOrd="3" destOrd="0" parTransId="{802D68D6-36D2-4C1F-BB0A-5A8B38353259}" sibTransId="{F922EF1E-5ADE-4738-A7DA-F0F79BEC55DF}"/>
    <dgm:cxn modelId="{ADF93A3B-EA92-4B46-80EE-2C3C8E019DFC}" srcId="{6DAFD2F0-642A-47E6-A619-64907553395E}" destId="{F6C7C5C3-0D30-4353-BFC8-97AD1D5308BD}" srcOrd="6" destOrd="0" parTransId="{FE27E409-3102-49EE-9EF1-95AC626DC1B4}" sibTransId="{49797173-A5D6-48AA-A20D-E237BD7EAD03}"/>
    <dgm:cxn modelId="{B838CC2E-A1EC-4631-A585-43A9403228A2}" type="presOf" srcId="{586CD92A-5E4F-445C-AF83-7C0ED301F980}" destId="{FFB61E9A-B7AE-422C-9A8B-570C8CB1C355}" srcOrd="0" destOrd="0" presId="urn:microsoft.com/office/officeart/2005/8/layout/cycle5"/>
    <dgm:cxn modelId="{8BB488B9-153F-49A0-974A-34F0A6A17888}" srcId="{6DAFD2F0-642A-47E6-A619-64907553395E}" destId="{B5C7593D-2531-4E5E-8D28-EDCB85E6B19A}" srcOrd="5" destOrd="0" parTransId="{C5E438F9-4E8D-4E01-A6D0-C8A387C474A7}" sibTransId="{9C705C28-3E69-4594-9406-E23F61240DA8}"/>
    <dgm:cxn modelId="{5A2217F0-0388-474E-A83D-B15285A8F668}" type="presOf" srcId="{51CDA092-ECE7-4CF6-82A6-D312AA49E5D8}" destId="{CF98052C-1A6E-41CA-A1D2-9DACC925E043}" srcOrd="0" destOrd="0" presId="urn:microsoft.com/office/officeart/2005/8/layout/cycle5"/>
    <dgm:cxn modelId="{81EC583C-8198-4A94-BD65-956140048ED6}" type="presParOf" srcId="{4578ACF2-8DBF-48F3-93C9-682A46534F23}" destId="{9A314F8D-447B-4E4D-8269-1A1BCE6DD1CA}" srcOrd="0" destOrd="0" presId="urn:microsoft.com/office/officeart/2005/8/layout/cycle5"/>
    <dgm:cxn modelId="{0A4728DA-872A-4FCD-B59C-6C97F3614F70}" type="presParOf" srcId="{4578ACF2-8DBF-48F3-93C9-682A46534F23}" destId="{A948282B-7C7B-4899-B549-91259C1B9411}" srcOrd="1" destOrd="0" presId="urn:microsoft.com/office/officeart/2005/8/layout/cycle5"/>
    <dgm:cxn modelId="{A9E52FF8-1EFE-4634-A7FD-94777DEAB8FC}" type="presParOf" srcId="{4578ACF2-8DBF-48F3-93C9-682A46534F23}" destId="{A0730E99-BC29-4E32-A78C-7290CBB4A503}" srcOrd="2" destOrd="0" presId="urn:microsoft.com/office/officeart/2005/8/layout/cycle5"/>
    <dgm:cxn modelId="{510534CC-CDAA-4AF3-9924-AA137FBBC7EC}" type="presParOf" srcId="{4578ACF2-8DBF-48F3-93C9-682A46534F23}" destId="{A7B749E1-EA16-4A48-B899-D5E825EDCA7F}" srcOrd="3" destOrd="0" presId="urn:microsoft.com/office/officeart/2005/8/layout/cycle5"/>
    <dgm:cxn modelId="{B8673F59-DDCD-47C6-BC80-FABE9AEAD0C0}" type="presParOf" srcId="{4578ACF2-8DBF-48F3-93C9-682A46534F23}" destId="{2DC0DEF6-FBB8-4865-9EEE-6ACEE76181FA}" srcOrd="4" destOrd="0" presId="urn:microsoft.com/office/officeart/2005/8/layout/cycle5"/>
    <dgm:cxn modelId="{D91F21E7-F75D-4222-BC96-BBCF8E261C59}" type="presParOf" srcId="{4578ACF2-8DBF-48F3-93C9-682A46534F23}" destId="{CF98052C-1A6E-41CA-A1D2-9DACC925E043}" srcOrd="5" destOrd="0" presId="urn:microsoft.com/office/officeart/2005/8/layout/cycle5"/>
    <dgm:cxn modelId="{155D5CF1-E13D-4A30-B029-40176CE16BB3}" type="presParOf" srcId="{4578ACF2-8DBF-48F3-93C9-682A46534F23}" destId="{1DE25FB3-A8A2-4419-B092-71D741DEE2DE}" srcOrd="6" destOrd="0" presId="urn:microsoft.com/office/officeart/2005/8/layout/cycle5"/>
    <dgm:cxn modelId="{9BED1BC1-18C3-4FB4-9F15-B7423B4C5078}" type="presParOf" srcId="{4578ACF2-8DBF-48F3-93C9-682A46534F23}" destId="{911C842A-5622-4141-98DE-ED5D2DB501BF}" srcOrd="7" destOrd="0" presId="urn:microsoft.com/office/officeart/2005/8/layout/cycle5"/>
    <dgm:cxn modelId="{BEFF5E3D-FF44-4110-B34C-9FB6A1CCCF47}" type="presParOf" srcId="{4578ACF2-8DBF-48F3-93C9-682A46534F23}" destId="{A03E532E-6F0C-47E6-9B00-A4308EFD32AB}" srcOrd="8" destOrd="0" presId="urn:microsoft.com/office/officeart/2005/8/layout/cycle5"/>
    <dgm:cxn modelId="{A994BACC-D7DC-40B7-A0C5-7C3D225CD84A}" type="presParOf" srcId="{4578ACF2-8DBF-48F3-93C9-682A46534F23}" destId="{49648286-4AEC-41E2-88BB-E3A4C1D5D346}" srcOrd="9" destOrd="0" presId="urn:microsoft.com/office/officeart/2005/8/layout/cycle5"/>
    <dgm:cxn modelId="{AF2E2EE1-4BB8-4C9D-9770-438EE987F85B}" type="presParOf" srcId="{4578ACF2-8DBF-48F3-93C9-682A46534F23}" destId="{BF0EBD9F-BB05-4B67-B4D7-66AB63549BA1}" srcOrd="10" destOrd="0" presId="urn:microsoft.com/office/officeart/2005/8/layout/cycle5"/>
    <dgm:cxn modelId="{AD90BD89-B5AD-45B3-ADAD-8D238FB36D15}" type="presParOf" srcId="{4578ACF2-8DBF-48F3-93C9-682A46534F23}" destId="{95FC15CE-9454-4328-A3FC-BEB633EFF642}" srcOrd="11" destOrd="0" presId="urn:microsoft.com/office/officeart/2005/8/layout/cycle5"/>
    <dgm:cxn modelId="{5DE903F5-70EE-447C-9899-318ABDBDC1B7}" type="presParOf" srcId="{4578ACF2-8DBF-48F3-93C9-682A46534F23}" destId="{0C2BF314-784B-4632-AC02-0F1A5DA66998}" srcOrd="12" destOrd="0" presId="urn:microsoft.com/office/officeart/2005/8/layout/cycle5"/>
    <dgm:cxn modelId="{3418B1A2-B27F-4EC0-B89E-4DFE2FBB56DA}" type="presParOf" srcId="{4578ACF2-8DBF-48F3-93C9-682A46534F23}" destId="{D51BBE68-4F63-4E1E-8ED0-117945030D7E}" srcOrd="13" destOrd="0" presId="urn:microsoft.com/office/officeart/2005/8/layout/cycle5"/>
    <dgm:cxn modelId="{EEFD8829-267E-4100-8FED-1FEBBCCAD91F}" type="presParOf" srcId="{4578ACF2-8DBF-48F3-93C9-682A46534F23}" destId="{E2B1939E-0CC1-4AF2-9BF7-A7F523237959}" srcOrd="14" destOrd="0" presId="urn:microsoft.com/office/officeart/2005/8/layout/cycle5"/>
    <dgm:cxn modelId="{4B9069BE-43CC-4BE3-A5A6-080194FF1821}" type="presParOf" srcId="{4578ACF2-8DBF-48F3-93C9-682A46534F23}" destId="{2F570532-D580-4CEF-8194-E28A6253E58F}" srcOrd="15" destOrd="0" presId="urn:microsoft.com/office/officeart/2005/8/layout/cycle5"/>
    <dgm:cxn modelId="{67D8B2E2-7AD8-4E46-ADBE-320C7BDC6D85}" type="presParOf" srcId="{4578ACF2-8DBF-48F3-93C9-682A46534F23}" destId="{0131B948-AE86-42F0-8913-C683A9E5D10F}" srcOrd="16" destOrd="0" presId="urn:microsoft.com/office/officeart/2005/8/layout/cycle5"/>
    <dgm:cxn modelId="{258DFDB9-811C-4F6B-86A9-A6C4C43D1BDE}" type="presParOf" srcId="{4578ACF2-8DBF-48F3-93C9-682A46534F23}" destId="{AC4D47F2-44DC-403B-85B6-974EEB3D185E}" srcOrd="17" destOrd="0" presId="urn:microsoft.com/office/officeart/2005/8/layout/cycle5"/>
    <dgm:cxn modelId="{E451FA15-2F1E-460D-9AA9-7644C9FF31F0}" type="presParOf" srcId="{4578ACF2-8DBF-48F3-93C9-682A46534F23}" destId="{DA9A05EF-18D3-4125-B40B-65B56A80983F}" srcOrd="18" destOrd="0" presId="urn:microsoft.com/office/officeart/2005/8/layout/cycle5"/>
    <dgm:cxn modelId="{ACEFA685-8B8B-4525-A4C0-F145B4D671B6}" type="presParOf" srcId="{4578ACF2-8DBF-48F3-93C9-682A46534F23}" destId="{FDB71EBD-4BB8-4856-94C2-5C3103608F96}" srcOrd="19" destOrd="0" presId="urn:microsoft.com/office/officeart/2005/8/layout/cycle5"/>
    <dgm:cxn modelId="{104630EC-F9CC-436E-B323-658525C0AD3E}" type="presParOf" srcId="{4578ACF2-8DBF-48F3-93C9-682A46534F23}" destId="{D63D3C9E-7672-42C2-9308-45B6D0ECE7F2}" srcOrd="20" destOrd="0" presId="urn:microsoft.com/office/officeart/2005/8/layout/cycle5"/>
    <dgm:cxn modelId="{203D008F-78C2-4DE7-948A-641098B5E1D8}" type="presParOf" srcId="{4578ACF2-8DBF-48F3-93C9-682A46534F23}" destId="{1A317135-F5CC-4B70-8ADB-318986C7BB9F}" srcOrd="21" destOrd="0" presId="urn:microsoft.com/office/officeart/2005/8/layout/cycle5"/>
    <dgm:cxn modelId="{81255D41-DB89-4E92-8C93-BCE68A2B7E4F}" type="presParOf" srcId="{4578ACF2-8DBF-48F3-93C9-682A46534F23}" destId="{33CE94C5-711B-4FB4-8A28-1DE37C61140F}" srcOrd="22" destOrd="0" presId="urn:microsoft.com/office/officeart/2005/8/layout/cycle5"/>
    <dgm:cxn modelId="{5F843E22-0808-4455-B2A9-2BE87B9201C8}" type="presParOf" srcId="{4578ACF2-8DBF-48F3-93C9-682A46534F23}" destId="{F8608B84-E1B2-4CBE-984B-C6F9ED35CD60}" srcOrd="23" destOrd="0" presId="urn:microsoft.com/office/officeart/2005/8/layout/cycle5"/>
    <dgm:cxn modelId="{44D5B6D1-9F65-44E2-98E5-19B718BFE9A2}" type="presParOf" srcId="{4578ACF2-8DBF-48F3-93C9-682A46534F23}" destId="{16D91211-4F72-42D6-B89D-DFD024437F76}" srcOrd="24" destOrd="0" presId="urn:microsoft.com/office/officeart/2005/8/layout/cycle5"/>
    <dgm:cxn modelId="{57EA2676-517A-4157-A73E-CAC3FAAD1CB6}" type="presParOf" srcId="{4578ACF2-8DBF-48F3-93C9-682A46534F23}" destId="{994027A5-88CA-4BEA-B784-B1ECE59B11FB}" srcOrd="25" destOrd="0" presId="urn:microsoft.com/office/officeart/2005/8/layout/cycle5"/>
    <dgm:cxn modelId="{0A8533B6-009F-4803-A687-2756FBCE6482}" type="presParOf" srcId="{4578ACF2-8DBF-48F3-93C9-682A46534F23}" destId="{47ACFA29-7699-4F76-8169-5AAACAB9F907}" srcOrd="26" destOrd="0" presId="urn:microsoft.com/office/officeart/2005/8/layout/cycle5"/>
    <dgm:cxn modelId="{73E910A9-A24E-4697-BF71-352E9808213A}" type="presParOf" srcId="{4578ACF2-8DBF-48F3-93C9-682A46534F23}" destId="{CB791D6A-2FF8-46B6-96EE-FACB7C7D930D}" srcOrd="27" destOrd="0" presId="urn:microsoft.com/office/officeart/2005/8/layout/cycle5"/>
    <dgm:cxn modelId="{E8202FB1-75E6-42CB-ADBA-3E130A909F2C}" type="presParOf" srcId="{4578ACF2-8DBF-48F3-93C9-682A46534F23}" destId="{653AE6D0-D93B-4212-B8E0-E1948C2798A8}" srcOrd="28" destOrd="0" presId="urn:microsoft.com/office/officeart/2005/8/layout/cycle5"/>
    <dgm:cxn modelId="{712031F8-9E34-4C02-9A80-DCB30D395E1C}" type="presParOf" srcId="{4578ACF2-8DBF-48F3-93C9-682A46534F23}" destId="{FFB61E9A-B7AE-422C-9A8B-570C8CB1C355}" srcOrd="29"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3B519-4917-41E4-81C8-A9B402EF991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89CE89F-74F8-4680-8C27-B0229D9AE185}">
      <dgm:prSet phldrT="[Text]"/>
      <dgm:spPr/>
      <dgm:t>
        <a:bodyPr/>
        <a:lstStyle/>
        <a:p>
          <a:r>
            <a:rPr lang="en-US" dirty="0" smtClean="0"/>
            <a:t>Patient Safety/Quality Improvement</a:t>
          </a:r>
          <a:endParaRPr lang="en-US" dirty="0"/>
        </a:p>
      </dgm:t>
    </dgm:pt>
    <dgm:pt modelId="{86CA26DA-620E-47DA-9343-996983E96D32}" type="parTrans" cxnId="{605B81C9-A7A1-4613-9A1B-E4B83A4D63E5}">
      <dgm:prSet/>
      <dgm:spPr/>
      <dgm:t>
        <a:bodyPr/>
        <a:lstStyle/>
        <a:p>
          <a:endParaRPr lang="en-US"/>
        </a:p>
      </dgm:t>
    </dgm:pt>
    <dgm:pt modelId="{8DD4C4E0-D975-48EB-A16C-C993AAAFBA6B}" type="sibTrans" cxnId="{605B81C9-A7A1-4613-9A1B-E4B83A4D63E5}">
      <dgm:prSet/>
      <dgm:spPr/>
      <dgm:t>
        <a:bodyPr/>
        <a:lstStyle/>
        <a:p>
          <a:endParaRPr lang="en-US"/>
        </a:p>
      </dgm:t>
    </dgm:pt>
    <dgm:pt modelId="{979C50D3-3532-452F-9A8C-DB35F1714611}">
      <dgm:prSet phldrT="[Text]"/>
      <dgm:spPr/>
      <dgm:t>
        <a:bodyPr/>
        <a:lstStyle/>
        <a:p>
          <a:r>
            <a:rPr lang="en-US" dirty="0" smtClean="0"/>
            <a:t>Professionalism</a:t>
          </a:r>
          <a:endParaRPr lang="en-US" dirty="0"/>
        </a:p>
      </dgm:t>
    </dgm:pt>
    <dgm:pt modelId="{AA00E6F7-0301-4B37-9F52-039F4F1C955E}" type="parTrans" cxnId="{0CF9C76A-AA73-4E08-99EA-4875167A2AB6}">
      <dgm:prSet/>
      <dgm:spPr/>
      <dgm:t>
        <a:bodyPr/>
        <a:lstStyle/>
        <a:p>
          <a:endParaRPr lang="en-US"/>
        </a:p>
      </dgm:t>
    </dgm:pt>
    <dgm:pt modelId="{6B1061BD-A0DF-481A-AC13-449A3CE857CA}" type="sibTrans" cxnId="{0CF9C76A-AA73-4E08-99EA-4875167A2AB6}">
      <dgm:prSet/>
      <dgm:spPr/>
      <dgm:t>
        <a:bodyPr/>
        <a:lstStyle/>
        <a:p>
          <a:endParaRPr lang="en-US"/>
        </a:p>
      </dgm:t>
    </dgm:pt>
    <dgm:pt modelId="{CB471806-3517-410F-BB29-1F200B190DA6}">
      <dgm:prSet phldrT="[Text]"/>
      <dgm:spPr/>
      <dgm:t>
        <a:bodyPr/>
        <a:lstStyle/>
        <a:p>
          <a:r>
            <a:rPr lang="en-US" dirty="0" smtClean="0"/>
            <a:t>Well-being &amp; Fatigue Mitigation</a:t>
          </a:r>
          <a:endParaRPr lang="en-US" dirty="0"/>
        </a:p>
      </dgm:t>
    </dgm:pt>
    <dgm:pt modelId="{84A15AE1-68B5-400F-9DCC-8C247F6351CF}" type="parTrans" cxnId="{691AAEF0-D708-48F3-92D1-5C440C70BA02}">
      <dgm:prSet/>
      <dgm:spPr/>
      <dgm:t>
        <a:bodyPr/>
        <a:lstStyle/>
        <a:p>
          <a:endParaRPr lang="en-US"/>
        </a:p>
      </dgm:t>
    </dgm:pt>
    <dgm:pt modelId="{BC964B20-300B-4049-A4A8-AEE8BB9A952A}" type="sibTrans" cxnId="{691AAEF0-D708-48F3-92D1-5C440C70BA02}">
      <dgm:prSet/>
      <dgm:spPr/>
      <dgm:t>
        <a:bodyPr/>
        <a:lstStyle/>
        <a:p>
          <a:endParaRPr lang="en-US"/>
        </a:p>
      </dgm:t>
    </dgm:pt>
    <dgm:pt modelId="{4199DC8B-4DD0-4235-BB2B-886226F46B74}">
      <dgm:prSet phldrT="[Text]"/>
      <dgm:spPr/>
      <dgm:t>
        <a:bodyPr/>
        <a:lstStyle/>
        <a:p>
          <a:r>
            <a:rPr lang="en-US" dirty="0" smtClean="0"/>
            <a:t>Teamwork</a:t>
          </a:r>
          <a:endParaRPr lang="en-US" dirty="0"/>
        </a:p>
      </dgm:t>
    </dgm:pt>
    <dgm:pt modelId="{63C64A78-E680-49BF-B6E1-376EAF0E8A21}" type="parTrans" cxnId="{645981C9-0E19-4DEE-8FA7-C49156BDB5E2}">
      <dgm:prSet/>
      <dgm:spPr/>
      <dgm:t>
        <a:bodyPr/>
        <a:lstStyle/>
        <a:p>
          <a:endParaRPr lang="en-US"/>
        </a:p>
      </dgm:t>
    </dgm:pt>
    <dgm:pt modelId="{8296AF41-B05D-4B56-9743-A0A2D58FD18A}" type="sibTrans" cxnId="{645981C9-0E19-4DEE-8FA7-C49156BDB5E2}">
      <dgm:prSet/>
      <dgm:spPr/>
      <dgm:t>
        <a:bodyPr/>
        <a:lstStyle/>
        <a:p>
          <a:endParaRPr lang="en-US"/>
        </a:p>
      </dgm:t>
    </dgm:pt>
    <dgm:pt modelId="{E3C8A9D2-945F-4064-BAC4-988E90F75B44}">
      <dgm:prSet phldrT="[Text]"/>
      <dgm:spPr/>
      <dgm:t>
        <a:bodyPr/>
        <a:lstStyle/>
        <a:p>
          <a:r>
            <a:rPr lang="en-US" dirty="0" smtClean="0"/>
            <a:t>Transitions in Care</a:t>
          </a:r>
          <a:endParaRPr lang="en-US" dirty="0"/>
        </a:p>
      </dgm:t>
    </dgm:pt>
    <dgm:pt modelId="{F78F187D-96F6-4B23-A972-CA77FDFC12BC}" type="parTrans" cxnId="{AA0DBD1F-D835-44A9-8CFE-0F0884FE805A}">
      <dgm:prSet/>
      <dgm:spPr/>
      <dgm:t>
        <a:bodyPr/>
        <a:lstStyle/>
        <a:p>
          <a:endParaRPr lang="en-US"/>
        </a:p>
      </dgm:t>
    </dgm:pt>
    <dgm:pt modelId="{8307C658-2171-4818-9799-9F34EABE4BC3}" type="sibTrans" cxnId="{AA0DBD1F-D835-44A9-8CFE-0F0884FE805A}">
      <dgm:prSet/>
      <dgm:spPr/>
      <dgm:t>
        <a:bodyPr/>
        <a:lstStyle/>
        <a:p>
          <a:endParaRPr lang="en-US"/>
        </a:p>
      </dgm:t>
    </dgm:pt>
    <dgm:pt modelId="{90042AD4-3C16-4D48-ABF5-D25D2AE778A0}">
      <dgm:prSet phldrT="[Text]"/>
      <dgm:spPr/>
      <dgm:t>
        <a:bodyPr/>
        <a:lstStyle/>
        <a:p>
          <a:r>
            <a:rPr lang="en-US" dirty="0" smtClean="0"/>
            <a:t>Clinical Experience and Education</a:t>
          </a:r>
          <a:endParaRPr lang="en-US" dirty="0"/>
        </a:p>
      </dgm:t>
    </dgm:pt>
    <dgm:pt modelId="{01277E38-0F82-4E71-97AC-27DA63C792D1}" type="parTrans" cxnId="{8F5B781E-782B-4ED7-9A78-BFC146B33038}">
      <dgm:prSet/>
      <dgm:spPr/>
      <dgm:t>
        <a:bodyPr/>
        <a:lstStyle/>
        <a:p>
          <a:endParaRPr lang="en-US"/>
        </a:p>
      </dgm:t>
    </dgm:pt>
    <dgm:pt modelId="{419D20A8-3142-47BD-AD89-74A0EC69D68C}" type="sibTrans" cxnId="{8F5B781E-782B-4ED7-9A78-BFC146B33038}">
      <dgm:prSet/>
      <dgm:spPr/>
      <dgm:t>
        <a:bodyPr/>
        <a:lstStyle/>
        <a:p>
          <a:endParaRPr lang="en-US"/>
        </a:p>
      </dgm:t>
    </dgm:pt>
    <dgm:pt modelId="{7AC3A53E-FCFD-4DA2-9A80-5FA29D523A67}">
      <dgm:prSet phldrT="[Text]"/>
      <dgm:spPr/>
      <dgm:t>
        <a:bodyPr/>
        <a:lstStyle/>
        <a:p>
          <a:endParaRPr lang="en-US" dirty="0"/>
        </a:p>
      </dgm:t>
    </dgm:pt>
    <dgm:pt modelId="{2E50D5B2-B2F8-4705-8374-6B58E22A2F6E}" type="parTrans" cxnId="{1FC43F79-A91D-488D-8159-F872B23A5222}">
      <dgm:prSet/>
      <dgm:spPr/>
      <dgm:t>
        <a:bodyPr/>
        <a:lstStyle/>
        <a:p>
          <a:endParaRPr lang="en-US"/>
        </a:p>
      </dgm:t>
    </dgm:pt>
    <dgm:pt modelId="{EAA49416-12BE-4F2E-AA57-D931CA5C02C7}" type="sibTrans" cxnId="{1FC43F79-A91D-488D-8159-F872B23A5222}">
      <dgm:prSet/>
      <dgm:spPr/>
      <dgm:t>
        <a:bodyPr/>
        <a:lstStyle/>
        <a:p>
          <a:endParaRPr lang="en-US"/>
        </a:p>
      </dgm:t>
    </dgm:pt>
    <dgm:pt modelId="{2A84AB72-45A6-414B-A1C0-B39C5FFE1ABB}">
      <dgm:prSet phldrT="[Text]"/>
      <dgm:spPr/>
      <dgm:t>
        <a:bodyPr/>
        <a:lstStyle/>
        <a:p>
          <a:r>
            <a:rPr lang="en-US" dirty="0" smtClean="0"/>
            <a:t>Supervision</a:t>
          </a:r>
          <a:endParaRPr lang="en-US" dirty="0"/>
        </a:p>
      </dgm:t>
    </dgm:pt>
    <dgm:pt modelId="{D83C05CE-1FB6-4700-934D-3536B95D74EF}" type="parTrans" cxnId="{7B7F5186-A430-4E6D-822E-0A05D2EFA13D}">
      <dgm:prSet/>
      <dgm:spPr/>
    </dgm:pt>
    <dgm:pt modelId="{15A80874-8D81-42D1-B337-8A71654FCC27}" type="sibTrans" cxnId="{7B7F5186-A430-4E6D-822E-0A05D2EFA13D}">
      <dgm:prSet/>
      <dgm:spPr/>
    </dgm:pt>
    <dgm:pt modelId="{D81594E9-DF05-4570-972A-68ECEA4D0D20}" type="pres">
      <dgm:prSet presAssocID="{AD63B519-4917-41E4-81C8-A9B402EF991F}" presName="Name0" presStyleCnt="0">
        <dgm:presLayoutVars>
          <dgm:chMax val="7"/>
          <dgm:chPref val="7"/>
          <dgm:dir/>
        </dgm:presLayoutVars>
      </dgm:prSet>
      <dgm:spPr/>
      <dgm:t>
        <a:bodyPr/>
        <a:lstStyle/>
        <a:p>
          <a:endParaRPr lang="en-US"/>
        </a:p>
      </dgm:t>
    </dgm:pt>
    <dgm:pt modelId="{3AED050A-EAF1-4E49-9EF3-C42CDFD62976}" type="pres">
      <dgm:prSet presAssocID="{AD63B519-4917-41E4-81C8-A9B402EF991F}" presName="Name1" presStyleCnt="0"/>
      <dgm:spPr/>
    </dgm:pt>
    <dgm:pt modelId="{10F0395C-23CA-42E8-B4C4-8FC280849644}" type="pres">
      <dgm:prSet presAssocID="{AD63B519-4917-41E4-81C8-A9B402EF991F}" presName="cycle" presStyleCnt="0"/>
      <dgm:spPr/>
    </dgm:pt>
    <dgm:pt modelId="{FF50308A-4976-4F3E-8E81-67C0232AA024}" type="pres">
      <dgm:prSet presAssocID="{AD63B519-4917-41E4-81C8-A9B402EF991F}" presName="srcNode" presStyleLbl="node1" presStyleIdx="0" presStyleCnt="7"/>
      <dgm:spPr/>
    </dgm:pt>
    <dgm:pt modelId="{1FF91664-3E89-42BC-A935-F69325A0F9A5}" type="pres">
      <dgm:prSet presAssocID="{AD63B519-4917-41E4-81C8-A9B402EF991F}" presName="conn" presStyleLbl="parChTrans1D2" presStyleIdx="0" presStyleCnt="1"/>
      <dgm:spPr/>
      <dgm:t>
        <a:bodyPr/>
        <a:lstStyle/>
        <a:p>
          <a:endParaRPr lang="en-US"/>
        </a:p>
      </dgm:t>
    </dgm:pt>
    <dgm:pt modelId="{C7D5FAE2-4E88-44E6-8111-A7C7FE60B176}" type="pres">
      <dgm:prSet presAssocID="{AD63B519-4917-41E4-81C8-A9B402EF991F}" presName="extraNode" presStyleLbl="node1" presStyleIdx="0" presStyleCnt="7"/>
      <dgm:spPr/>
    </dgm:pt>
    <dgm:pt modelId="{6FBF533A-81D8-4257-A09C-63729170945A}" type="pres">
      <dgm:prSet presAssocID="{AD63B519-4917-41E4-81C8-A9B402EF991F}" presName="dstNode" presStyleLbl="node1" presStyleIdx="0" presStyleCnt="7"/>
      <dgm:spPr/>
    </dgm:pt>
    <dgm:pt modelId="{3C644975-EA1E-496A-A14C-90316003B6EC}" type="pres">
      <dgm:prSet presAssocID="{889CE89F-74F8-4680-8C27-B0229D9AE185}" presName="text_1" presStyleLbl="node1" presStyleIdx="0" presStyleCnt="7">
        <dgm:presLayoutVars>
          <dgm:bulletEnabled val="1"/>
        </dgm:presLayoutVars>
      </dgm:prSet>
      <dgm:spPr/>
      <dgm:t>
        <a:bodyPr/>
        <a:lstStyle/>
        <a:p>
          <a:endParaRPr lang="en-US"/>
        </a:p>
      </dgm:t>
    </dgm:pt>
    <dgm:pt modelId="{B39E8B8A-B029-4F9F-881C-6F4B4D2F939B}" type="pres">
      <dgm:prSet presAssocID="{889CE89F-74F8-4680-8C27-B0229D9AE185}" presName="accent_1" presStyleCnt="0"/>
      <dgm:spPr/>
    </dgm:pt>
    <dgm:pt modelId="{A031B0FA-D1E0-4C57-BFCB-7AC961226071}" type="pres">
      <dgm:prSet presAssocID="{889CE89F-74F8-4680-8C27-B0229D9AE185}" presName="accentRepeatNode" presStyleLbl="solidFgAcc1" presStyleIdx="0" presStyleCnt="7"/>
      <dgm:spPr/>
    </dgm:pt>
    <dgm:pt modelId="{E207815B-A862-476D-ACE2-82E01CF5A5CA}" type="pres">
      <dgm:prSet presAssocID="{2A84AB72-45A6-414B-A1C0-B39C5FFE1ABB}" presName="text_2" presStyleLbl="node1" presStyleIdx="1" presStyleCnt="7">
        <dgm:presLayoutVars>
          <dgm:bulletEnabled val="1"/>
        </dgm:presLayoutVars>
      </dgm:prSet>
      <dgm:spPr/>
      <dgm:t>
        <a:bodyPr/>
        <a:lstStyle/>
        <a:p>
          <a:endParaRPr lang="en-US"/>
        </a:p>
      </dgm:t>
    </dgm:pt>
    <dgm:pt modelId="{76D9B688-4F6D-457F-B1F2-6CF1AF8BF9A4}" type="pres">
      <dgm:prSet presAssocID="{2A84AB72-45A6-414B-A1C0-B39C5FFE1ABB}" presName="accent_2" presStyleCnt="0"/>
      <dgm:spPr/>
    </dgm:pt>
    <dgm:pt modelId="{B97ACC66-5071-4450-935E-CC4F700A8DF4}" type="pres">
      <dgm:prSet presAssocID="{2A84AB72-45A6-414B-A1C0-B39C5FFE1ABB}" presName="accentRepeatNode" presStyleLbl="solidFgAcc1" presStyleIdx="1" presStyleCnt="7"/>
      <dgm:spPr/>
    </dgm:pt>
    <dgm:pt modelId="{9C8935EA-7A8F-4215-9DE7-628214FD71FC}" type="pres">
      <dgm:prSet presAssocID="{979C50D3-3532-452F-9A8C-DB35F1714611}" presName="text_3" presStyleLbl="node1" presStyleIdx="2" presStyleCnt="7">
        <dgm:presLayoutVars>
          <dgm:bulletEnabled val="1"/>
        </dgm:presLayoutVars>
      </dgm:prSet>
      <dgm:spPr/>
      <dgm:t>
        <a:bodyPr/>
        <a:lstStyle/>
        <a:p>
          <a:endParaRPr lang="en-US"/>
        </a:p>
      </dgm:t>
    </dgm:pt>
    <dgm:pt modelId="{E3D950F7-5EB2-475C-967B-2C828563CFD9}" type="pres">
      <dgm:prSet presAssocID="{979C50D3-3532-452F-9A8C-DB35F1714611}" presName="accent_3" presStyleCnt="0"/>
      <dgm:spPr/>
    </dgm:pt>
    <dgm:pt modelId="{02212C01-5AB0-464B-AD22-178604759C1A}" type="pres">
      <dgm:prSet presAssocID="{979C50D3-3532-452F-9A8C-DB35F1714611}" presName="accentRepeatNode" presStyleLbl="solidFgAcc1" presStyleIdx="2" presStyleCnt="7"/>
      <dgm:spPr/>
    </dgm:pt>
    <dgm:pt modelId="{CB67AA8E-4851-4E6D-9831-078EECA5FA07}" type="pres">
      <dgm:prSet presAssocID="{CB471806-3517-410F-BB29-1F200B190DA6}" presName="text_4" presStyleLbl="node1" presStyleIdx="3" presStyleCnt="7">
        <dgm:presLayoutVars>
          <dgm:bulletEnabled val="1"/>
        </dgm:presLayoutVars>
      </dgm:prSet>
      <dgm:spPr/>
      <dgm:t>
        <a:bodyPr/>
        <a:lstStyle/>
        <a:p>
          <a:endParaRPr lang="en-US"/>
        </a:p>
      </dgm:t>
    </dgm:pt>
    <dgm:pt modelId="{97E4B85B-9913-4B88-86E1-114EB466330A}" type="pres">
      <dgm:prSet presAssocID="{CB471806-3517-410F-BB29-1F200B190DA6}" presName="accent_4" presStyleCnt="0"/>
      <dgm:spPr/>
    </dgm:pt>
    <dgm:pt modelId="{A09757BD-4EDA-467B-8DF5-2FFE501A5BB4}" type="pres">
      <dgm:prSet presAssocID="{CB471806-3517-410F-BB29-1F200B190DA6}" presName="accentRepeatNode" presStyleLbl="solidFgAcc1" presStyleIdx="3" presStyleCnt="7"/>
      <dgm:spPr/>
    </dgm:pt>
    <dgm:pt modelId="{1338895E-4EE1-425D-904A-A3380028100C}" type="pres">
      <dgm:prSet presAssocID="{4199DC8B-4DD0-4235-BB2B-886226F46B74}" presName="text_5" presStyleLbl="node1" presStyleIdx="4" presStyleCnt="7">
        <dgm:presLayoutVars>
          <dgm:bulletEnabled val="1"/>
        </dgm:presLayoutVars>
      </dgm:prSet>
      <dgm:spPr/>
      <dgm:t>
        <a:bodyPr/>
        <a:lstStyle/>
        <a:p>
          <a:endParaRPr lang="en-US"/>
        </a:p>
      </dgm:t>
    </dgm:pt>
    <dgm:pt modelId="{22F42292-BA5E-4B82-9723-D7A70B48F17D}" type="pres">
      <dgm:prSet presAssocID="{4199DC8B-4DD0-4235-BB2B-886226F46B74}" presName="accent_5" presStyleCnt="0"/>
      <dgm:spPr/>
    </dgm:pt>
    <dgm:pt modelId="{8950BE3E-2D74-48B1-9925-3E34168733D8}" type="pres">
      <dgm:prSet presAssocID="{4199DC8B-4DD0-4235-BB2B-886226F46B74}" presName="accentRepeatNode" presStyleLbl="solidFgAcc1" presStyleIdx="4" presStyleCnt="7"/>
      <dgm:spPr/>
    </dgm:pt>
    <dgm:pt modelId="{53D2C6DE-5CD9-4159-936C-766AB926737D}" type="pres">
      <dgm:prSet presAssocID="{E3C8A9D2-945F-4064-BAC4-988E90F75B44}" presName="text_6" presStyleLbl="node1" presStyleIdx="5" presStyleCnt="7">
        <dgm:presLayoutVars>
          <dgm:bulletEnabled val="1"/>
        </dgm:presLayoutVars>
      </dgm:prSet>
      <dgm:spPr/>
      <dgm:t>
        <a:bodyPr/>
        <a:lstStyle/>
        <a:p>
          <a:endParaRPr lang="en-US"/>
        </a:p>
      </dgm:t>
    </dgm:pt>
    <dgm:pt modelId="{9B7309EB-B2BC-426D-BE97-EE6EB35474DD}" type="pres">
      <dgm:prSet presAssocID="{E3C8A9D2-945F-4064-BAC4-988E90F75B44}" presName="accent_6" presStyleCnt="0"/>
      <dgm:spPr/>
    </dgm:pt>
    <dgm:pt modelId="{4EBE008C-070C-43BB-960D-7B33061C294C}" type="pres">
      <dgm:prSet presAssocID="{E3C8A9D2-945F-4064-BAC4-988E90F75B44}" presName="accentRepeatNode" presStyleLbl="solidFgAcc1" presStyleIdx="5" presStyleCnt="7"/>
      <dgm:spPr/>
    </dgm:pt>
    <dgm:pt modelId="{2EBEF7C7-EB82-4493-9934-1BA4F53FBAB2}" type="pres">
      <dgm:prSet presAssocID="{90042AD4-3C16-4D48-ABF5-D25D2AE778A0}" presName="text_7" presStyleLbl="node1" presStyleIdx="6" presStyleCnt="7">
        <dgm:presLayoutVars>
          <dgm:bulletEnabled val="1"/>
        </dgm:presLayoutVars>
      </dgm:prSet>
      <dgm:spPr/>
      <dgm:t>
        <a:bodyPr/>
        <a:lstStyle/>
        <a:p>
          <a:endParaRPr lang="en-US"/>
        </a:p>
      </dgm:t>
    </dgm:pt>
    <dgm:pt modelId="{9A79FD5D-BD27-402D-9AFA-CA39215A0536}" type="pres">
      <dgm:prSet presAssocID="{90042AD4-3C16-4D48-ABF5-D25D2AE778A0}" presName="accent_7" presStyleCnt="0"/>
      <dgm:spPr/>
    </dgm:pt>
    <dgm:pt modelId="{94F74240-5747-421A-8D37-1366A515144B}" type="pres">
      <dgm:prSet presAssocID="{90042AD4-3C16-4D48-ABF5-D25D2AE778A0}" presName="accentRepeatNode" presStyleLbl="solidFgAcc1" presStyleIdx="6" presStyleCnt="7"/>
      <dgm:spPr/>
    </dgm:pt>
  </dgm:ptLst>
  <dgm:cxnLst>
    <dgm:cxn modelId="{7408919C-3F7A-4057-8A73-BF4B881DAE2C}" type="presOf" srcId="{E3C8A9D2-945F-4064-BAC4-988E90F75B44}" destId="{53D2C6DE-5CD9-4159-936C-766AB926737D}" srcOrd="0" destOrd="0" presId="urn:microsoft.com/office/officeart/2008/layout/VerticalCurvedList"/>
    <dgm:cxn modelId="{605B81C9-A7A1-4613-9A1B-E4B83A4D63E5}" srcId="{AD63B519-4917-41E4-81C8-A9B402EF991F}" destId="{889CE89F-74F8-4680-8C27-B0229D9AE185}" srcOrd="0" destOrd="0" parTransId="{86CA26DA-620E-47DA-9343-996983E96D32}" sibTransId="{8DD4C4E0-D975-48EB-A16C-C993AAAFBA6B}"/>
    <dgm:cxn modelId="{AA0DBD1F-D835-44A9-8CFE-0F0884FE805A}" srcId="{AD63B519-4917-41E4-81C8-A9B402EF991F}" destId="{E3C8A9D2-945F-4064-BAC4-988E90F75B44}" srcOrd="5" destOrd="0" parTransId="{F78F187D-96F6-4B23-A972-CA77FDFC12BC}" sibTransId="{8307C658-2171-4818-9799-9F34EABE4BC3}"/>
    <dgm:cxn modelId="{0CF9C76A-AA73-4E08-99EA-4875167A2AB6}" srcId="{AD63B519-4917-41E4-81C8-A9B402EF991F}" destId="{979C50D3-3532-452F-9A8C-DB35F1714611}" srcOrd="2" destOrd="0" parTransId="{AA00E6F7-0301-4B37-9F52-039F4F1C955E}" sibTransId="{6B1061BD-A0DF-481A-AC13-449A3CE857CA}"/>
    <dgm:cxn modelId="{FC265F62-4F91-4075-8C36-A3879D4C681D}" type="presOf" srcId="{CB471806-3517-410F-BB29-1F200B190DA6}" destId="{CB67AA8E-4851-4E6D-9831-078EECA5FA07}" srcOrd="0" destOrd="0" presId="urn:microsoft.com/office/officeart/2008/layout/VerticalCurvedList"/>
    <dgm:cxn modelId="{645981C9-0E19-4DEE-8FA7-C49156BDB5E2}" srcId="{AD63B519-4917-41E4-81C8-A9B402EF991F}" destId="{4199DC8B-4DD0-4235-BB2B-886226F46B74}" srcOrd="4" destOrd="0" parTransId="{63C64A78-E680-49BF-B6E1-376EAF0E8A21}" sibTransId="{8296AF41-B05D-4B56-9743-A0A2D58FD18A}"/>
    <dgm:cxn modelId="{A765A846-0534-498F-8F8F-2E169A3E126C}" type="presOf" srcId="{889CE89F-74F8-4680-8C27-B0229D9AE185}" destId="{3C644975-EA1E-496A-A14C-90316003B6EC}" srcOrd="0" destOrd="0" presId="urn:microsoft.com/office/officeart/2008/layout/VerticalCurvedList"/>
    <dgm:cxn modelId="{1FC43F79-A91D-488D-8159-F872B23A5222}" srcId="{AD63B519-4917-41E4-81C8-A9B402EF991F}" destId="{7AC3A53E-FCFD-4DA2-9A80-5FA29D523A67}" srcOrd="7" destOrd="0" parTransId="{2E50D5B2-B2F8-4705-8374-6B58E22A2F6E}" sibTransId="{EAA49416-12BE-4F2E-AA57-D931CA5C02C7}"/>
    <dgm:cxn modelId="{44CD6052-56A7-4A26-A56C-8A544FE1AC17}" type="presOf" srcId="{AD63B519-4917-41E4-81C8-A9B402EF991F}" destId="{D81594E9-DF05-4570-972A-68ECEA4D0D20}" srcOrd="0" destOrd="0" presId="urn:microsoft.com/office/officeart/2008/layout/VerticalCurvedList"/>
    <dgm:cxn modelId="{401D1986-8CC2-4358-B8BF-CE0683FA0431}" type="presOf" srcId="{979C50D3-3532-452F-9A8C-DB35F1714611}" destId="{9C8935EA-7A8F-4215-9DE7-628214FD71FC}" srcOrd="0" destOrd="0" presId="urn:microsoft.com/office/officeart/2008/layout/VerticalCurvedList"/>
    <dgm:cxn modelId="{691AAEF0-D708-48F3-92D1-5C440C70BA02}" srcId="{AD63B519-4917-41E4-81C8-A9B402EF991F}" destId="{CB471806-3517-410F-BB29-1F200B190DA6}" srcOrd="3" destOrd="0" parTransId="{84A15AE1-68B5-400F-9DCC-8C247F6351CF}" sibTransId="{BC964B20-300B-4049-A4A8-AEE8BB9A952A}"/>
    <dgm:cxn modelId="{6A024939-1074-459E-B17A-B856991A82EA}" type="presOf" srcId="{90042AD4-3C16-4D48-ABF5-D25D2AE778A0}" destId="{2EBEF7C7-EB82-4493-9934-1BA4F53FBAB2}" srcOrd="0" destOrd="0" presId="urn:microsoft.com/office/officeart/2008/layout/VerticalCurvedList"/>
    <dgm:cxn modelId="{6E5F3229-22D8-4A75-B861-EDBFB3E7A05D}" type="presOf" srcId="{4199DC8B-4DD0-4235-BB2B-886226F46B74}" destId="{1338895E-4EE1-425D-904A-A3380028100C}" srcOrd="0" destOrd="0" presId="urn:microsoft.com/office/officeart/2008/layout/VerticalCurvedList"/>
    <dgm:cxn modelId="{8F5B781E-782B-4ED7-9A78-BFC146B33038}" srcId="{AD63B519-4917-41E4-81C8-A9B402EF991F}" destId="{90042AD4-3C16-4D48-ABF5-D25D2AE778A0}" srcOrd="6" destOrd="0" parTransId="{01277E38-0F82-4E71-97AC-27DA63C792D1}" sibTransId="{419D20A8-3142-47BD-AD89-74A0EC69D68C}"/>
    <dgm:cxn modelId="{7B7F5186-A430-4E6D-822E-0A05D2EFA13D}" srcId="{AD63B519-4917-41E4-81C8-A9B402EF991F}" destId="{2A84AB72-45A6-414B-A1C0-B39C5FFE1ABB}" srcOrd="1" destOrd="0" parTransId="{D83C05CE-1FB6-4700-934D-3536B95D74EF}" sibTransId="{15A80874-8D81-42D1-B337-8A71654FCC27}"/>
    <dgm:cxn modelId="{8152556F-4EF3-4F55-9ADB-452C149B0659}" type="presOf" srcId="{8DD4C4E0-D975-48EB-A16C-C993AAAFBA6B}" destId="{1FF91664-3E89-42BC-A935-F69325A0F9A5}" srcOrd="0" destOrd="0" presId="urn:microsoft.com/office/officeart/2008/layout/VerticalCurvedList"/>
    <dgm:cxn modelId="{48B1F675-217C-4999-9FDB-2BC9A5EB5D0B}" type="presOf" srcId="{2A84AB72-45A6-414B-A1C0-B39C5FFE1ABB}" destId="{E207815B-A862-476D-ACE2-82E01CF5A5CA}" srcOrd="0" destOrd="0" presId="urn:microsoft.com/office/officeart/2008/layout/VerticalCurvedList"/>
    <dgm:cxn modelId="{80D80B3A-D2E7-49A7-9872-93CD304C7F6C}" type="presParOf" srcId="{D81594E9-DF05-4570-972A-68ECEA4D0D20}" destId="{3AED050A-EAF1-4E49-9EF3-C42CDFD62976}" srcOrd="0" destOrd="0" presId="urn:microsoft.com/office/officeart/2008/layout/VerticalCurvedList"/>
    <dgm:cxn modelId="{D44D1E1D-3123-4CE2-BE6E-99C1BB363E3D}" type="presParOf" srcId="{3AED050A-EAF1-4E49-9EF3-C42CDFD62976}" destId="{10F0395C-23CA-42E8-B4C4-8FC280849644}" srcOrd="0" destOrd="0" presId="urn:microsoft.com/office/officeart/2008/layout/VerticalCurvedList"/>
    <dgm:cxn modelId="{B3AA6550-3434-486C-A230-5C5565628916}" type="presParOf" srcId="{10F0395C-23CA-42E8-B4C4-8FC280849644}" destId="{FF50308A-4976-4F3E-8E81-67C0232AA024}" srcOrd="0" destOrd="0" presId="urn:microsoft.com/office/officeart/2008/layout/VerticalCurvedList"/>
    <dgm:cxn modelId="{36AD6A86-7D6B-430E-AEE7-582754B56FD5}" type="presParOf" srcId="{10F0395C-23CA-42E8-B4C4-8FC280849644}" destId="{1FF91664-3E89-42BC-A935-F69325A0F9A5}" srcOrd="1" destOrd="0" presId="urn:microsoft.com/office/officeart/2008/layout/VerticalCurvedList"/>
    <dgm:cxn modelId="{98C43927-3DCF-449C-AF5B-BDD6BEC92E53}" type="presParOf" srcId="{10F0395C-23CA-42E8-B4C4-8FC280849644}" destId="{C7D5FAE2-4E88-44E6-8111-A7C7FE60B176}" srcOrd="2" destOrd="0" presId="urn:microsoft.com/office/officeart/2008/layout/VerticalCurvedList"/>
    <dgm:cxn modelId="{EC1DD3F5-1E80-4185-9E82-DC291C37A1B1}" type="presParOf" srcId="{10F0395C-23CA-42E8-B4C4-8FC280849644}" destId="{6FBF533A-81D8-4257-A09C-63729170945A}" srcOrd="3" destOrd="0" presId="urn:microsoft.com/office/officeart/2008/layout/VerticalCurvedList"/>
    <dgm:cxn modelId="{B81823D6-13C9-4013-949D-A67AE9836E8D}" type="presParOf" srcId="{3AED050A-EAF1-4E49-9EF3-C42CDFD62976}" destId="{3C644975-EA1E-496A-A14C-90316003B6EC}" srcOrd="1" destOrd="0" presId="urn:microsoft.com/office/officeart/2008/layout/VerticalCurvedList"/>
    <dgm:cxn modelId="{F1C60160-54B0-4DF3-A2A4-9BA3AE61B849}" type="presParOf" srcId="{3AED050A-EAF1-4E49-9EF3-C42CDFD62976}" destId="{B39E8B8A-B029-4F9F-881C-6F4B4D2F939B}" srcOrd="2" destOrd="0" presId="urn:microsoft.com/office/officeart/2008/layout/VerticalCurvedList"/>
    <dgm:cxn modelId="{7E6E1861-BA6A-4C8A-B64A-A1C86EE4254A}" type="presParOf" srcId="{B39E8B8A-B029-4F9F-881C-6F4B4D2F939B}" destId="{A031B0FA-D1E0-4C57-BFCB-7AC961226071}" srcOrd="0" destOrd="0" presId="urn:microsoft.com/office/officeart/2008/layout/VerticalCurvedList"/>
    <dgm:cxn modelId="{F9B5B11D-7598-4D2C-9C39-F45C1ABC2249}" type="presParOf" srcId="{3AED050A-EAF1-4E49-9EF3-C42CDFD62976}" destId="{E207815B-A862-476D-ACE2-82E01CF5A5CA}" srcOrd="3" destOrd="0" presId="urn:microsoft.com/office/officeart/2008/layout/VerticalCurvedList"/>
    <dgm:cxn modelId="{0459FCF9-2EDC-4B34-8165-7490CD06D3C7}" type="presParOf" srcId="{3AED050A-EAF1-4E49-9EF3-C42CDFD62976}" destId="{76D9B688-4F6D-457F-B1F2-6CF1AF8BF9A4}" srcOrd="4" destOrd="0" presId="urn:microsoft.com/office/officeart/2008/layout/VerticalCurvedList"/>
    <dgm:cxn modelId="{9C09880E-B133-4943-B9A9-41CEBFFF804C}" type="presParOf" srcId="{76D9B688-4F6D-457F-B1F2-6CF1AF8BF9A4}" destId="{B97ACC66-5071-4450-935E-CC4F700A8DF4}" srcOrd="0" destOrd="0" presId="urn:microsoft.com/office/officeart/2008/layout/VerticalCurvedList"/>
    <dgm:cxn modelId="{3E49157A-D88F-44C1-872E-B3AC47CD4B34}" type="presParOf" srcId="{3AED050A-EAF1-4E49-9EF3-C42CDFD62976}" destId="{9C8935EA-7A8F-4215-9DE7-628214FD71FC}" srcOrd="5" destOrd="0" presId="urn:microsoft.com/office/officeart/2008/layout/VerticalCurvedList"/>
    <dgm:cxn modelId="{7E685BDD-4AB4-4E85-B2BA-C1606A38B522}" type="presParOf" srcId="{3AED050A-EAF1-4E49-9EF3-C42CDFD62976}" destId="{E3D950F7-5EB2-475C-967B-2C828563CFD9}" srcOrd="6" destOrd="0" presId="urn:microsoft.com/office/officeart/2008/layout/VerticalCurvedList"/>
    <dgm:cxn modelId="{E1AD6A6D-4D2D-4607-ACAF-144D05B2F03E}" type="presParOf" srcId="{E3D950F7-5EB2-475C-967B-2C828563CFD9}" destId="{02212C01-5AB0-464B-AD22-178604759C1A}" srcOrd="0" destOrd="0" presId="urn:microsoft.com/office/officeart/2008/layout/VerticalCurvedList"/>
    <dgm:cxn modelId="{AF42DC17-1020-4C3B-B129-79647994B0DF}" type="presParOf" srcId="{3AED050A-EAF1-4E49-9EF3-C42CDFD62976}" destId="{CB67AA8E-4851-4E6D-9831-078EECA5FA07}" srcOrd="7" destOrd="0" presId="urn:microsoft.com/office/officeart/2008/layout/VerticalCurvedList"/>
    <dgm:cxn modelId="{59D82423-98C3-4C30-BAA7-CB7BC26B7370}" type="presParOf" srcId="{3AED050A-EAF1-4E49-9EF3-C42CDFD62976}" destId="{97E4B85B-9913-4B88-86E1-114EB466330A}" srcOrd="8" destOrd="0" presId="urn:microsoft.com/office/officeart/2008/layout/VerticalCurvedList"/>
    <dgm:cxn modelId="{C38509AE-4678-4CF2-B01B-C25E3F7A934A}" type="presParOf" srcId="{97E4B85B-9913-4B88-86E1-114EB466330A}" destId="{A09757BD-4EDA-467B-8DF5-2FFE501A5BB4}" srcOrd="0" destOrd="0" presId="urn:microsoft.com/office/officeart/2008/layout/VerticalCurvedList"/>
    <dgm:cxn modelId="{EA50011D-9F48-4B74-8043-231F73063E60}" type="presParOf" srcId="{3AED050A-EAF1-4E49-9EF3-C42CDFD62976}" destId="{1338895E-4EE1-425D-904A-A3380028100C}" srcOrd="9" destOrd="0" presId="urn:microsoft.com/office/officeart/2008/layout/VerticalCurvedList"/>
    <dgm:cxn modelId="{73F237E9-449E-4073-8007-143C62865156}" type="presParOf" srcId="{3AED050A-EAF1-4E49-9EF3-C42CDFD62976}" destId="{22F42292-BA5E-4B82-9723-D7A70B48F17D}" srcOrd="10" destOrd="0" presId="urn:microsoft.com/office/officeart/2008/layout/VerticalCurvedList"/>
    <dgm:cxn modelId="{14B703F3-F1BD-4C29-A349-01C47E3093C9}" type="presParOf" srcId="{22F42292-BA5E-4B82-9723-D7A70B48F17D}" destId="{8950BE3E-2D74-48B1-9925-3E34168733D8}" srcOrd="0" destOrd="0" presId="urn:microsoft.com/office/officeart/2008/layout/VerticalCurvedList"/>
    <dgm:cxn modelId="{3C75DC02-1F30-439E-B113-180711327AC8}" type="presParOf" srcId="{3AED050A-EAF1-4E49-9EF3-C42CDFD62976}" destId="{53D2C6DE-5CD9-4159-936C-766AB926737D}" srcOrd="11" destOrd="0" presId="urn:microsoft.com/office/officeart/2008/layout/VerticalCurvedList"/>
    <dgm:cxn modelId="{870575A3-D24C-4F49-9BD9-25007080EA13}" type="presParOf" srcId="{3AED050A-EAF1-4E49-9EF3-C42CDFD62976}" destId="{9B7309EB-B2BC-426D-BE97-EE6EB35474DD}" srcOrd="12" destOrd="0" presId="urn:microsoft.com/office/officeart/2008/layout/VerticalCurvedList"/>
    <dgm:cxn modelId="{06074332-D5EA-4D2D-861A-68AA76E25E56}" type="presParOf" srcId="{9B7309EB-B2BC-426D-BE97-EE6EB35474DD}" destId="{4EBE008C-070C-43BB-960D-7B33061C294C}" srcOrd="0" destOrd="0" presId="urn:microsoft.com/office/officeart/2008/layout/VerticalCurvedList"/>
    <dgm:cxn modelId="{9133F7E4-B324-4A92-BBF0-993743757E20}" type="presParOf" srcId="{3AED050A-EAF1-4E49-9EF3-C42CDFD62976}" destId="{2EBEF7C7-EB82-4493-9934-1BA4F53FBAB2}" srcOrd="13" destOrd="0" presId="urn:microsoft.com/office/officeart/2008/layout/VerticalCurvedList"/>
    <dgm:cxn modelId="{B6D239D1-54C5-4E3D-B607-F16FF75D4B04}" type="presParOf" srcId="{3AED050A-EAF1-4E49-9EF3-C42CDFD62976}" destId="{9A79FD5D-BD27-402D-9AFA-CA39215A0536}" srcOrd="14" destOrd="0" presId="urn:microsoft.com/office/officeart/2008/layout/VerticalCurvedList"/>
    <dgm:cxn modelId="{AC436892-B09E-4D3A-8FC2-83609DD59FBE}" type="presParOf" srcId="{9A79FD5D-BD27-402D-9AFA-CA39215A0536}" destId="{94F74240-5747-421A-8D37-1366A515144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374EC2-C732-044A-864C-A0B0D8453F6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208CF805-F847-C344-B0F4-F5626ADD94D4}">
      <dgm:prSet phldrT="[Text]"/>
      <dgm:spPr/>
      <dgm:t>
        <a:bodyPr/>
        <a:lstStyle/>
        <a:p>
          <a:r>
            <a:rPr lang="en-US" dirty="0" smtClean="0"/>
            <a:t>July 2017</a:t>
          </a:r>
          <a:endParaRPr lang="en-US" dirty="0"/>
        </a:p>
      </dgm:t>
    </dgm:pt>
    <dgm:pt modelId="{55525F90-3093-3D4C-9409-A7134924ABA0}" type="parTrans" cxnId="{60DD3270-5B2A-A547-9481-A8F06E86C732}">
      <dgm:prSet/>
      <dgm:spPr/>
      <dgm:t>
        <a:bodyPr/>
        <a:lstStyle/>
        <a:p>
          <a:endParaRPr lang="en-US"/>
        </a:p>
      </dgm:t>
    </dgm:pt>
    <dgm:pt modelId="{229A8600-61CC-9744-A658-1DAC645FEFA5}" type="sibTrans" cxnId="{60DD3270-5B2A-A547-9481-A8F06E86C732}">
      <dgm:prSet/>
      <dgm:spPr/>
      <dgm:t>
        <a:bodyPr/>
        <a:lstStyle/>
        <a:p>
          <a:endParaRPr lang="en-US"/>
        </a:p>
      </dgm:t>
    </dgm:pt>
    <dgm:pt modelId="{FE1AE0CF-712B-0845-95B8-E4942922C748}">
      <dgm:prSet phldrT="[Text]"/>
      <dgm:spPr/>
      <dgm:t>
        <a:bodyPr/>
        <a:lstStyle/>
        <a:p>
          <a:r>
            <a:rPr lang="en-US" dirty="0" smtClean="0"/>
            <a:t>Begin self-study prep</a:t>
          </a:r>
          <a:endParaRPr lang="en-US" dirty="0"/>
        </a:p>
      </dgm:t>
    </dgm:pt>
    <dgm:pt modelId="{6E169843-139A-5144-BAFA-925DDEF06EDD}" type="parTrans" cxnId="{BAF1250B-85AC-C741-BF4E-7F63866A1B40}">
      <dgm:prSet/>
      <dgm:spPr/>
      <dgm:t>
        <a:bodyPr/>
        <a:lstStyle/>
        <a:p>
          <a:endParaRPr lang="en-US"/>
        </a:p>
      </dgm:t>
    </dgm:pt>
    <dgm:pt modelId="{F6A513AB-7E7D-E743-AD87-21E6A9A59BAF}" type="sibTrans" cxnId="{BAF1250B-85AC-C741-BF4E-7F63866A1B40}">
      <dgm:prSet/>
      <dgm:spPr/>
      <dgm:t>
        <a:bodyPr/>
        <a:lstStyle/>
        <a:p>
          <a:endParaRPr lang="en-US"/>
        </a:p>
      </dgm:t>
    </dgm:pt>
    <dgm:pt modelId="{FBA2EA94-8B08-604C-AF82-5D178A22316B}">
      <dgm:prSet phldrT="[Text]"/>
      <dgm:spPr/>
      <dgm:t>
        <a:bodyPr/>
        <a:lstStyle/>
        <a:p>
          <a:r>
            <a:rPr lang="en-US" dirty="0" smtClean="0"/>
            <a:t>July 2018</a:t>
          </a:r>
          <a:endParaRPr lang="en-US" dirty="0"/>
        </a:p>
      </dgm:t>
    </dgm:pt>
    <dgm:pt modelId="{45506192-2317-1542-B653-1512FD2EBA28}" type="parTrans" cxnId="{F3D60077-EADE-9440-90BF-0170FD6139F2}">
      <dgm:prSet/>
      <dgm:spPr/>
      <dgm:t>
        <a:bodyPr/>
        <a:lstStyle/>
        <a:p>
          <a:endParaRPr lang="en-US"/>
        </a:p>
      </dgm:t>
    </dgm:pt>
    <dgm:pt modelId="{CF49B3D8-A71D-4E49-8385-273721E3E0CC}" type="sibTrans" cxnId="{F3D60077-EADE-9440-90BF-0170FD6139F2}">
      <dgm:prSet/>
      <dgm:spPr/>
      <dgm:t>
        <a:bodyPr/>
        <a:lstStyle/>
        <a:p>
          <a:endParaRPr lang="en-US"/>
        </a:p>
      </dgm:t>
    </dgm:pt>
    <dgm:pt modelId="{01DB2859-A9FF-9D4B-BDEC-1CDB8B5D8EA0}">
      <dgm:prSet phldrT="[Text]"/>
      <dgm:spPr/>
      <dgm:t>
        <a:bodyPr/>
        <a:lstStyle/>
        <a:p>
          <a:r>
            <a:rPr lang="en-US" dirty="0" smtClean="0"/>
            <a:t>Self- study due</a:t>
          </a:r>
          <a:endParaRPr lang="en-US" dirty="0"/>
        </a:p>
      </dgm:t>
    </dgm:pt>
    <dgm:pt modelId="{84DB0284-12DA-D54A-8A07-65F9718BC178}" type="parTrans" cxnId="{0DF9F5E2-EDF5-9A42-9E4A-0217E37EC17F}">
      <dgm:prSet/>
      <dgm:spPr/>
      <dgm:t>
        <a:bodyPr/>
        <a:lstStyle/>
        <a:p>
          <a:endParaRPr lang="en-US"/>
        </a:p>
      </dgm:t>
    </dgm:pt>
    <dgm:pt modelId="{78184001-4C85-CB49-8492-8EC0DCA5EB9A}" type="sibTrans" cxnId="{0DF9F5E2-EDF5-9A42-9E4A-0217E37EC17F}">
      <dgm:prSet/>
      <dgm:spPr/>
      <dgm:t>
        <a:bodyPr/>
        <a:lstStyle/>
        <a:p>
          <a:endParaRPr lang="en-US"/>
        </a:p>
      </dgm:t>
    </dgm:pt>
    <dgm:pt modelId="{106B888B-5213-404D-947E-7194AA446D0A}">
      <dgm:prSet phldrT="[Text]"/>
      <dgm:spPr/>
      <dgm:t>
        <a:bodyPr/>
        <a:lstStyle/>
        <a:p>
          <a:r>
            <a:rPr lang="en-US" dirty="0" smtClean="0"/>
            <a:t>Nov 2019</a:t>
          </a:r>
          <a:endParaRPr lang="en-US" dirty="0"/>
        </a:p>
      </dgm:t>
    </dgm:pt>
    <dgm:pt modelId="{1F26979B-3401-EB40-A798-B5B6E74DF053}" type="parTrans" cxnId="{DEC95C95-1C2E-C544-97C8-4CAB177ED11C}">
      <dgm:prSet/>
      <dgm:spPr/>
      <dgm:t>
        <a:bodyPr/>
        <a:lstStyle/>
        <a:p>
          <a:endParaRPr lang="en-US"/>
        </a:p>
      </dgm:t>
    </dgm:pt>
    <dgm:pt modelId="{2FEE0FF7-E677-F94B-8F1A-E1A107D3F46D}" type="sibTrans" cxnId="{DEC95C95-1C2E-C544-97C8-4CAB177ED11C}">
      <dgm:prSet/>
      <dgm:spPr/>
      <dgm:t>
        <a:bodyPr/>
        <a:lstStyle/>
        <a:p>
          <a:endParaRPr lang="en-US"/>
        </a:p>
      </dgm:t>
    </dgm:pt>
    <dgm:pt modelId="{AE91303A-1D9F-514E-948C-45AFCD27FC8A}">
      <dgm:prSet phldrT="[Text]"/>
      <dgm:spPr/>
      <dgm:t>
        <a:bodyPr/>
        <a:lstStyle/>
        <a:p>
          <a:r>
            <a:rPr lang="en-US" dirty="0" smtClean="0"/>
            <a:t>10 year SV</a:t>
          </a:r>
          <a:endParaRPr lang="en-US" dirty="0"/>
        </a:p>
      </dgm:t>
    </dgm:pt>
    <dgm:pt modelId="{000E12A0-BDA8-834D-9475-C5A41EE59E12}" type="parTrans" cxnId="{8B9A1C90-63DC-3F4A-ABEF-565E83EC911A}">
      <dgm:prSet/>
      <dgm:spPr/>
      <dgm:t>
        <a:bodyPr/>
        <a:lstStyle/>
        <a:p>
          <a:endParaRPr lang="en-US"/>
        </a:p>
      </dgm:t>
    </dgm:pt>
    <dgm:pt modelId="{E2097D97-2E6C-754A-AFE4-5AB5B9CD1E0D}" type="sibTrans" cxnId="{8B9A1C90-63DC-3F4A-ABEF-565E83EC911A}">
      <dgm:prSet/>
      <dgm:spPr/>
      <dgm:t>
        <a:bodyPr/>
        <a:lstStyle/>
        <a:p>
          <a:endParaRPr lang="en-US"/>
        </a:p>
      </dgm:t>
    </dgm:pt>
    <dgm:pt modelId="{4509AFB9-9D3F-8E44-A1CA-0C4EB0BEAB32}" type="pres">
      <dgm:prSet presAssocID="{CD374EC2-C732-044A-864C-A0B0D8453F69}" presName="linearFlow" presStyleCnt="0">
        <dgm:presLayoutVars>
          <dgm:dir/>
          <dgm:animLvl val="lvl"/>
          <dgm:resizeHandles val="exact"/>
        </dgm:presLayoutVars>
      </dgm:prSet>
      <dgm:spPr/>
      <dgm:t>
        <a:bodyPr/>
        <a:lstStyle/>
        <a:p>
          <a:endParaRPr lang="en-US"/>
        </a:p>
      </dgm:t>
    </dgm:pt>
    <dgm:pt modelId="{3E363F59-895A-2646-96D5-8FF962EB818B}" type="pres">
      <dgm:prSet presAssocID="{208CF805-F847-C344-B0F4-F5626ADD94D4}" presName="composite" presStyleCnt="0"/>
      <dgm:spPr/>
    </dgm:pt>
    <dgm:pt modelId="{B021F357-AD03-8043-A2B7-B7F731778465}" type="pres">
      <dgm:prSet presAssocID="{208CF805-F847-C344-B0F4-F5626ADD94D4}" presName="parTx" presStyleLbl="node1" presStyleIdx="0" presStyleCnt="3">
        <dgm:presLayoutVars>
          <dgm:chMax val="0"/>
          <dgm:chPref val="0"/>
          <dgm:bulletEnabled val="1"/>
        </dgm:presLayoutVars>
      </dgm:prSet>
      <dgm:spPr/>
      <dgm:t>
        <a:bodyPr/>
        <a:lstStyle/>
        <a:p>
          <a:endParaRPr lang="en-US"/>
        </a:p>
      </dgm:t>
    </dgm:pt>
    <dgm:pt modelId="{9E5C0D35-0A56-E044-A838-E92752BA9FAE}" type="pres">
      <dgm:prSet presAssocID="{208CF805-F847-C344-B0F4-F5626ADD94D4}" presName="parSh" presStyleLbl="node1" presStyleIdx="0" presStyleCnt="3"/>
      <dgm:spPr/>
      <dgm:t>
        <a:bodyPr/>
        <a:lstStyle/>
        <a:p>
          <a:endParaRPr lang="en-US"/>
        </a:p>
      </dgm:t>
    </dgm:pt>
    <dgm:pt modelId="{0EFA6E06-D083-D745-AC69-7DD8E92A4408}" type="pres">
      <dgm:prSet presAssocID="{208CF805-F847-C344-B0F4-F5626ADD94D4}" presName="desTx" presStyleLbl="fgAcc1" presStyleIdx="0" presStyleCnt="3">
        <dgm:presLayoutVars>
          <dgm:bulletEnabled val="1"/>
        </dgm:presLayoutVars>
      </dgm:prSet>
      <dgm:spPr/>
      <dgm:t>
        <a:bodyPr/>
        <a:lstStyle/>
        <a:p>
          <a:endParaRPr lang="en-US"/>
        </a:p>
      </dgm:t>
    </dgm:pt>
    <dgm:pt modelId="{CE53166A-2430-304D-A13B-A81D88F234F8}" type="pres">
      <dgm:prSet presAssocID="{229A8600-61CC-9744-A658-1DAC645FEFA5}" presName="sibTrans" presStyleLbl="sibTrans2D1" presStyleIdx="0" presStyleCnt="2"/>
      <dgm:spPr/>
      <dgm:t>
        <a:bodyPr/>
        <a:lstStyle/>
        <a:p>
          <a:endParaRPr lang="en-US"/>
        </a:p>
      </dgm:t>
    </dgm:pt>
    <dgm:pt modelId="{9DF4DBAB-5BEC-2540-984C-44BE1A94A976}" type="pres">
      <dgm:prSet presAssocID="{229A8600-61CC-9744-A658-1DAC645FEFA5}" presName="connTx" presStyleLbl="sibTrans2D1" presStyleIdx="0" presStyleCnt="2"/>
      <dgm:spPr/>
      <dgm:t>
        <a:bodyPr/>
        <a:lstStyle/>
        <a:p>
          <a:endParaRPr lang="en-US"/>
        </a:p>
      </dgm:t>
    </dgm:pt>
    <dgm:pt modelId="{3DFAC9C5-E92B-794D-A796-2B894E32C086}" type="pres">
      <dgm:prSet presAssocID="{FBA2EA94-8B08-604C-AF82-5D178A22316B}" presName="composite" presStyleCnt="0"/>
      <dgm:spPr/>
    </dgm:pt>
    <dgm:pt modelId="{1EF42820-0A83-9749-8E68-AC86CC4653B1}" type="pres">
      <dgm:prSet presAssocID="{FBA2EA94-8B08-604C-AF82-5D178A22316B}" presName="parTx" presStyleLbl="node1" presStyleIdx="0" presStyleCnt="3">
        <dgm:presLayoutVars>
          <dgm:chMax val="0"/>
          <dgm:chPref val="0"/>
          <dgm:bulletEnabled val="1"/>
        </dgm:presLayoutVars>
      </dgm:prSet>
      <dgm:spPr/>
      <dgm:t>
        <a:bodyPr/>
        <a:lstStyle/>
        <a:p>
          <a:endParaRPr lang="en-US"/>
        </a:p>
      </dgm:t>
    </dgm:pt>
    <dgm:pt modelId="{A6D19513-E202-7F4E-9183-9D96CB67CC42}" type="pres">
      <dgm:prSet presAssocID="{FBA2EA94-8B08-604C-AF82-5D178A22316B}" presName="parSh" presStyleLbl="node1" presStyleIdx="1" presStyleCnt="3"/>
      <dgm:spPr/>
      <dgm:t>
        <a:bodyPr/>
        <a:lstStyle/>
        <a:p>
          <a:endParaRPr lang="en-US"/>
        </a:p>
      </dgm:t>
    </dgm:pt>
    <dgm:pt modelId="{1ED06B40-EA25-FB46-AC6E-41657C0C3C4F}" type="pres">
      <dgm:prSet presAssocID="{FBA2EA94-8B08-604C-AF82-5D178A22316B}" presName="desTx" presStyleLbl="fgAcc1" presStyleIdx="1" presStyleCnt="3">
        <dgm:presLayoutVars>
          <dgm:bulletEnabled val="1"/>
        </dgm:presLayoutVars>
      </dgm:prSet>
      <dgm:spPr/>
      <dgm:t>
        <a:bodyPr/>
        <a:lstStyle/>
        <a:p>
          <a:endParaRPr lang="en-US"/>
        </a:p>
      </dgm:t>
    </dgm:pt>
    <dgm:pt modelId="{33E62992-19C4-D441-9B17-AF303FA3C41F}" type="pres">
      <dgm:prSet presAssocID="{CF49B3D8-A71D-4E49-8385-273721E3E0CC}" presName="sibTrans" presStyleLbl="sibTrans2D1" presStyleIdx="1" presStyleCnt="2"/>
      <dgm:spPr/>
      <dgm:t>
        <a:bodyPr/>
        <a:lstStyle/>
        <a:p>
          <a:endParaRPr lang="en-US"/>
        </a:p>
      </dgm:t>
    </dgm:pt>
    <dgm:pt modelId="{004074C6-EEBB-864E-AAB4-7FA1747E2354}" type="pres">
      <dgm:prSet presAssocID="{CF49B3D8-A71D-4E49-8385-273721E3E0CC}" presName="connTx" presStyleLbl="sibTrans2D1" presStyleIdx="1" presStyleCnt="2"/>
      <dgm:spPr/>
      <dgm:t>
        <a:bodyPr/>
        <a:lstStyle/>
        <a:p>
          <a:endParaRPr lang="en-US"/>
        </a:p>
      </dgm:t>
    </dgm:pt>
    <dgm:pt modelId="{834832C8-7DF9-814F-AE63-71F15FE4A3B3}" type="pres">
      <dgm:prSet presAssocID="{106B888B-5213-404D-947E-7194AA446D0A}" presName="composite" presStyleCnt="0"/>
      <dgm:spPr/>
    </dgm:pt>
    <dgm:pt modelId="{E76AD555-8236-794F-8B33-3BEB91EEAB02}" type="pres">
      <dgm:prSet presAssocID="{106B888B-5213-404D-947E-7194AA446D0A}" presName="parTx" presStyleLbl="node1" presStyleIdx="1" presStyleCnt="3">
        <dgm:presLayoutVars>
          <dgm:chMax val="0"/>
          <dgm:chPref val="0"/>
          <dgm:bulletEnabled val="1"/>
        </dgm:presLayoutVars>
      </dgm:prSet>
      <dgm:spPr/>
      <dgm:t>
        <a:bodyPr/>
        <a:lstStyle/>
        <a:p>
          <a:endParaRPr lang="en-US"/>
        </a:p>
      </dgm:t>
    </dgm:pt>
    <dgm:pt modelId="{7A41DF65-DDB6-EE4F-8DD3-0BD22495E3AA}" type="pres">
      <dgm:prSet presAssocID="{106B888B-5213-404D-947E-7194AA446D0A}" presName="parSh" presStyleLbl="node1" presStyleIdx="2" presStyleCnt="3"/>
      <dgm:spPr/>
      <dgm:t>
        <a:bodyPr/>
        <a:lstStyle/>
        <a:p>
          <a:endParaRPr lang="en-US"/>
        </a:p>
      </dgm:t>
    </dgm:pt>
    <dgm:pt modelId="{A0606773-2021-4048-B614-4AFCCC74CEA7}" type="pres">
      <dgm:prSet presAssocID="{106B888B-5213-404D-947E-7194AA446D0A}" presName="desTx" presStyleLbl="fgAcc1" presStyleIdx="2" presStyleCnt="3">
        <dgm:presLayoutVars>
          <dgm:bulletEnabled val="1"/>
        </dgm:presLayoutVars>
      </dgm:prSet>
      <dgm:spPr/>
      <dgm:t>
        <a:bodyPr/>
        <a:lstStyle/>
        <a:p>
          <a:endParaRPr lang="en-US"/>
        </a:p>
      </dgm:t>
    </dgm:pt>
  </dgm:ptLst>
  <dgm:cxnLst>
    <dgm:cxn modelId="{231D7A6B-9D1E-5444-994A-AAB5D9E5A31A}" type="presOf" srcId="{208CF805-F847-C344-B0F4-F5626ADD94D4}" destId="{B021F357-AD03-8043-A2B7-B7F731778465}" srcOrd="0" destOrd="0" presId="urn:microsoft.com/office/officeart/2005/8/layout/process3"/>
    <dgm:cxn modelId="{0A8E2E25-8A85-624B-AE27-11ABDF496AE7}" type="presOf" srcId="{FE1AE0CF-712B-0845-95B8-E4942922C748}" destId="{0EFA6E06-D083-D745-AC69-7DD8E92A4408}" srcOrd="0" destOrd="0" presId="urn:microsoft.com/office/officeart/2005/8/layout/process3"/>
    <dgm:cxn modelId="{78D7BFE7-F7BF-5941-BA41-270FAEC05181}" type="presOf" srcId="{FBA2EA94-8B08-604C-AF82-5D178A22316B}" destId="{1EF42820-0A83-9749-8E68-AC86CC4653B1}" srcOrd="0" destOrd="0" presId="urn:microsoft.com/office/officeart/2005/8/layout/process3"/>
    <dgm:cxn modelId="{6EB5121E-35F6-0C4D-AD04-F68B156FBD4F}" type="presOf" srcId="{AE91303A-1D9F-514E-948C-45AFCD27FC8A}" destId="{A0606773-2021-4048-B614-4AFCCC74CEA7}" srcOrd="0" destOrd="0" presId="urn:microsoft.com/office/officeart/2005/8/layout/process3"/>
    <dgm:cxn modelId="{BAF1250B-85AC-C741-BF4E-7F63866A1B40}" srcId="{208CF805-F847-C344-B0F4-F5626ADD94D4}" destId="{FE1AE0CF-712B-0845-95B8-E4942922C748}" srcOrd="0" destOrd="0" parTransId="{6E169843-139A-5144-BAFA-925DDEF06EDD}" sibTransId="{F6A513AB-7E7D-E743-AD87-21E6A9A59BAF}"/>
    <dgm:cxn modelId="{707C6D1F-4CE5-C847-BD46-74D8E01EE4A0}" type="presOf" srcId="{229A8600-61CC-9744-A658-1DAC645FEFA5}" destId="{CE53166A-2430-304D-A13B-A81D88F234F8}" srcOrd="0" destOrd="0" presId="urn:microsoft.com/office/officeart/2005/8/layout/process3"/>
    <dgm:cxn modelId="{EF99A48A-4994-9943-BA57-5F8D971EC962}" type="presOf" srcId="{229A8600-61CC-9744-A658-1DAC645FEFA5}" destId="{9DF4DBAB-5BEC-2540-984C-44BE1A94A976}" srcOrd="1" destOrd="0" presId="urn:microsoft.com/office/officeart/2005/8/layout/process3"/>
    <dgm:cxn modelId="{2ABD07D7-EE0E-7A43-8CB1-0304BE6D6861}" type="presOf" srcId="{CD374EC2-C732-044A-864C-A0B0D8453F69}" destId="{4509AFB9-9D3F-8E44-A1CA-0C4EB0BEAB32}" srcOrd="0" destOrd="0" presId="urn:microsoft.com/office/officeart/2005/8/layout/process3"/>
    <dgm:cxn modelId="{27676B5A-C1A2-4845-8D55-9C9968D36EA6}" type="presOf" srcId="{CF49B3D8-A71D-4E49-8385-273721E3E0CC}" destId="{004074C6-EEBB-864E-AAB4-7FA1747E2354}" srcOrd="1" destOrd="0" presId="urn:microsoft.com/office/officeart/2005/8/layout/process3"/>
    <dgm:cxn modelId="{ED361E7D-E49E-2F4F-B271-106C29A723E0}" type="presOf" srcId="{106B888B-5213-404D-947E-7194AA446D0A}" destId="{7A41DF65-DDB6-EE4F-8DD3-0BD22495E3AA}" srcOrd="1" destOrd="0" presId="urn:microsoft.com/office/officeart/2005/8/layout/process3"/>
    <dgm:cxn modelId="{F3D60077-EADE-9440-90BF-0170FD6139F2}" srcId="{CD374EC2-C732-044A-864C-A0B0D8453F69}" destId="{FBA2EA94-8B08-604C-AF82-5D178A22316B}" srcOrd="1" destOrd="0" parTransId="{45506192-2317-1542-B653-1512FD2EBA28}" sibTransId="{CF49B3D8-A71D-4E49-8385-273721E3E0CC}"/>
    <dgm:cxn modelId="{826D35D6-1ADF-3644-9EAD-61D2A84D2FA8}" type="presOf" srcId="{CF49B3D8-A71D-4E49-8385-273721E3E0CC}" destId="{33E62992-19C4-D441-9B17-AF303FA3C41F}" srcOrd="0" destOrd="0" presId="urn:microsoft.com/office/officeart/2005/8/layout/process3"/>
    <dgm:cxn modelId="{8B9A1C90-63DC-3F4A-ABEF-565E83EC911A}" srcId="{106B888B-5213-404D-947E-7194AA446D0A}" destId="{AE91303A-1D9F-514E-948C-45AFCD27FC8A}" srcOrd="0" destOrd="0" parTransId="{000E12A0-BDA8-834D-9475-C5A41EE59E12}" sibTransId="{E2097D97-2E6C-754A-AFE4-5AB5B9CD1E0D}"/>
    <dgm:cxn modelId="{DEC95C95-1C2E-C544-97C8-4CAB177ED11C}" srcId="{CD374EC2-C732-044A-864C-A0B0D8453F69}" destId="{106B888B-5213-404D-947E-7194AA446D0A}" srcOrd="2" destOrd="0" parTransId="{1F26979B-3401-EB40-A798-B5B6E74DF053}" sibTransId="{2FEE0FF7-E677-F94B-8F1A-E1A107D3F46D}"/>
    <dgm:cxn modelId="{0DF9F5E2-EDF5-9A42-9E4A-0217E37EC17F}" srcId="{FBA2EA94-8B08-604C-AF82-5D178A22316B}" destId="{01DB2859-A9FF-9D4B-BDEC-1CDB8B5D8EA0}" srcOrd="0" destOrd="0" parTransId="{84DB0284-12DA-D54A-8A07-65F9718BC178}" sibTransId="{78184001-4C85-CB49-8492-8EC0DCA5EB9A}"/>
    <dgm:cxn modelId="{67CA55D7-F6E2-5141-914E-EA4505EEF56E}" type="presOf" srcId="{FBA2EA94-8B08-604C-AF82-5D178A22316B}" destId="{A6D19513-E202-7F4E-9183-9D96CB67CC42}" srcOrd="1" destOrd="0" presId="urn:microsoft.com/office/officeart/2005/8/layout/process3"/>
    <dgm:cxn modelId="{8CFE0DCC-E560-C540-8434-CBBFC2163CEB}" type="presOf" srcId="{01DB2859-A9FF-9D4B-BDEC-1CDB8B5D8EA0}" destId="{1ED06B40-EA25-FB46-AC6E-41657C0C3C4F}" srcOrd="0" destOrd="0" presId="urn:microsoft.com/office/officeart/2005/8/layout/process3"/>
    <dgm:cxn modelId="{F61C6F5E-F9A7-C342-A310-E7A17901ADEC}" type="presOf" srcId="{208CF805-F847-C344-B0F4-F5626ADD94D4}" destId="{9E5C0D35-0A56-E044-A838-E92752BA9FAE}" srcOrd="1" destOrd="0" presId="urn:microsoft.com/office/officeart/2005/8/layout/process3"/>
    <dgm:cxn modelId="{B1410354-594D-5F4C-808B-892906A53228}" type="presOf" srcId="{106B888B-5213-404D-947E-7194AA446D0A}" destId="{E76AD555-8236-794F-8B33-3BEB91EEAB02}" srcOrd="0" destOrd="0" presId="urn:microsoft.com/office/officeart/2005/8/layout/process3"/>
    <dgm:cxn modelId="{60DD3270-5B2A-A547-9481-A8F06E86C732}" srcId="{CD374EC2-C732-044A-864C-A0B0D8453F69}" destId="{208CF805-F847-C344-B0F4-F5626ADD94D4}" srcOrd="0" destOrd="0" parTransId="{55525F90-3093-3D4C-9409-A7134924ABA0}" sibTransId="{229A8600-61CC-9744-A658-1DAC645FEFA5}"/>
    <dgm:cxn modelId="{7933DC3A-5529-164A-A26A-F90C9A3798CA}" type="presParOf" srcId="{4509AFB9-9D3F-8E44-A1CA-0C4EB0BEAB32}" destId="{3E363F59-895A-2646-96D5-8FF962EB818B}" srcOrd="0" destOrd="0" presId="urn:microsoft.com/office/officeart/2005/8/layout/process3"/>
    <dgm:cxn modelId="{4DC62A83-4F4A-2247-B699-DA1396F6E05C}" type="presParOf" srcId="{3E363F59-895A-2646-96D5-8FF962EB818B}" destId="{B021F357-AD03-8043-A2B7-B7F731778465}" srcOrd="0" destOrd="0" presId="urn:microsoft.com/office/officeart/2005/8/layout/process3"/>
    <dgm:cxn modelId="{88126982-29C5-7F47-9DF7-C828566AA3F3}" type="presParOf" srcId="{3E363F59-895A-2646-96D5-8FF962EB818B}" destId="{9E5C0D35-0A56-E044-A838-E92752BA9FAE}" srcOrd="1" destOrd="0" presId="urn:microsoft.com/office/officeart/2005/8/layout/process3"/>
    <dgm:cxn modelId="{6B216C35-AF4E-8849-9181-1F6190E4FD4F}" type="presParOf" srcId="{3E363F59-895A-2646-96D5-8FF962EB818B}" destId="{0EFA6E06-D083-D745-AC69-7DD8E92A4408}" srcOrd="2" destOrd="0" presId="urn:microsoft.com/office/officeart/2005/8/layout/process3"/>
    <dgm:cxn modelId="{BBD1379D-63F7-3E4A-BE25-7C03EEC5DB34}" type="presParOf" srcId="{4509AFB9-9D3F-8E44-A1CA-0C4EB0BEAB32}" destId="{CE53166A-2430-304D-A13B-A81D88F234F8}" srcOrd="1" destOrd="0" presId="urn:microsoft.com/office/officeart/2005/8/layout/process3"/>
    <dgm:cxn modelId="{E2519384-4089-D048-9C98-A9B126BF8CF6}" type="presParOf" srcId="{CE53166A-2430-304D-A13B-A81D88F234F8}" destId="{9DF4DBAB-5BEC-2540-984C-44BE1A94A976}" srcOrd="0" destOrd="0" presId="urn:microsoft.com/office/officeart/2005/8/layout/process3"/>
    <dgm:cxn modelId="{B8D4D649-ADDB-C642-9EAF-055C48C24C5D}" type="presParOf" srcId="{4509AFB9-9D3F-8E44-A1CA-0C4EB0BEAB32}" destId="{3DFAC9C5-E92B-794D-A796-2B894E32C086}" srcOrd="2" destOrd="0" presId="urn:microsoft.com/office/officeart/2005/8/layout/process3"/>
    <dgm:cxn modelId="{418A7752-4ACD-9C42-81DC-4EA7B792FF00}" type="presParOf" srcId="{3DFAC9C5-E92B-794D-A796-2B894E32C086}" destId="{1EF42820-0A83-9749-8E68-AC86CC4653B1}" srcOrd="0" destOrd="0" presId="urn:microsoft.com/office/officeart/2005/8/layout/process3"/>
    <dgm:cxn modelId="{EE1C5FC5-8D45-134B-8F7A-0CE25A2B2EF7}" type="presParOf" srcId="{3DFAC9C5-E92B-794D-A796-2B894E32C086}" destId="{A6D19513-E202-7F4E-9183-9D96CB67CC42}" srcOrd="1" destOrd="0" presId="urn:microsoft.com/office/officeart/2005/8/layout/process3"/>
    <dgm:cxn modelId="{72ACCC4F-AEE2-A44A-9BDA-9432C805DD75}" type="presParOf" srcId="{3DFAC9C5-E92B-794D-A796-2B894E32C086}" destId="{1ED06B40-EA25-FB46-AC6E-41657C0C3C4F}" srcOrd="2" destOrd="0" presId="urn:microsoft.com/office/officeart/2005/8/layout/process3"/>
    <dgm:cxn modelId="{2C63CC0A-DB02-AB42-9045-C4107D732167}" type="presParOf" srcId="{4509AFB9-9D3F-8E44-A1CA-0C4EB0BEAB32}" destId="{33E62992-19C4-D441-9B17-AF303FA3C41F}" srcOrd="3" destOrd="0" presId="urn:microsoft.com/office/officeart/2005/8/layout/process3"/>
    <dgm:cxn modelId="{006C9301-800D-CE42-85AB-D37E32307BCD}" type="presParOf" srcId="{33E62992-19C4-D441-9B17-AF303FA3C41F}" destId="{004074C6-EEBB-864E-AAB4-7FA1747E2354}" srcOrd="0" destOrd="0" presId="urn:microsoft.com/office/officeart/2005/8/layout/process3"/>
    <dgm:cxn modelId="{72D20DBF-9494-AD49-B82C-5622FA3D7FD3}" type="presParOf" srcId="{4509AFB9-9D3F-8E44-A1CA-0C4EB0BEAB32}" destId="{834832C8-7DF9-814F-AE63-71F15FE4A3B3}" srcOrd="4" destOrd="0" presId="urn:microsoft.com/office/officeart/2005/8/layout/process3"/>
    <dgm:cxn modelId="{05D142C3-480B-584E-8EA4-D34EAA56BD8D}" type="presParOf" srcId="{834832C8-7DF9-814F-AE63-71F15FE4A3B3}" destId="{E76AD555-8236-794F-8B33-3BEB91EEAB02}" srcOrd="0" destOrd="0" presId="urn:microsoft.com/office/officeart/2005/8/layout/process3"/>
    <dgm:cxn modelId="{22DC24A6-0385-5E45-9F81-0235547722B8}" type="presParOf" srcId="{834832C8-7DF9-814F-AE63-71F15FE4A3B3}" destId="{7A41DF65-DDB6-EE4F-8DD3-0BD22495E3AA}" srcOrd="1" destOrd="0" presId="urn:microsoft.com/office/officeart/2005/8/layout/process3"/>
    <dgm:cxn modelId="{D226AC38-4C11-B444-87FB-BA312F3DE4B3}" type="presParOf" srcId="{834832C8-7DF9-814F-AE63-71F15FE4A3B3}" destId="{A0606773-2021-4048-B614-4AFCCC74CEA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14F8D-447B-4E4D-8269-1A1BCE6DD1CA}">
      <dsp:nvSpPr>
        <dsp:cNvPr id="0" name=""/>
        <dsp:cNvSpPr/>
      </dsp:nvSpPr>
      <dsp:spPr>
        <a:xfrm>
          <a:off x="3503862" y="3833"/>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July</a:t>
          </a:r>
        </a:p>
      </dsp:txBody>
      <dsp:txXfrm>
        <a:off x="3531752" y="31723"/>
        <a:ext cx="823194" cy="515553"/>
      </dsp:txXfrm>
    </dsp:sp>
    <dsp:sp modelId="{A0730E99-BC29-4E32-A78C-7290CBB4A503}">
      <dsp:nvSpPr>
        <dsp:cNvPr id="0" name=""/>
        <dsp:cNvSpPr/>
      </dsp:nvSpPr>
      <dsp:spPr>
        <a:xfrm>
          <a:off x="1565474" y="289500"/>
          <a:ext cx="4755751" cy="4755751"/>
        </a:xfrm>
        <a:custGeom>
          <a:avLst/>
          <a:gdLst/>
          <a:ahLst/>
          <a:cxnLst/>
          <a:rect l="0" t="0" r="0" b="0"/>
          <a:pathLst>
            <a:path>
              <a:moveTo>
                <a:pt x="2923598" y="63468"/>
              </a:moveTo>
              <a:arcTo wR="2377875" hR="2377875" stAng="16996059" swAng="472741"/>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B749E1-EA16-4A48-B899-D5E825EDCA7F}">
      <dsp:nvSpPr>
        <dsp:cNvPr id="0" name=""/>
        <dsp:cNvSpPr/>
      </dsp:nvSpPr>
      <dsp:spPr>
        <a:xfrm>
          <a:off x="4901543" y="457967"/>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Aug/Sept/Oct</a:t>
          </a:r>
        </a:p>
      </dsp:txBody>
      <dsp:txXfrm>
        <a:off x="4929433" y="485857"/>
        <a:ext cx="823194" cy="515553"/>
      </dsp:txXfrm>
    </dsp:sp>
    <dsp:sp modelId="{CF98052C-1A6E-41CA-A1D2-9DACC925E043}">
      <dsp:nvSpPr>
        <dsp:cNvPr id="0" name=""/>
        <dsp:cNvSpPr/>
      </dsp:nvSpPr>
      <dsp:spPr>
        <a:xfrm>
          <a:off x="1565474" y="289500"/>
          <a:ext cx="4755751" cy="4755751"/>
        </a:xfrm>
        <a:custGeom>
          <a:avLst/>
          <a:gdLst/>
          <a:ahLst/>
          <a:cxnLst/>
          <a:rect l="0" t="0" r="0" b="0"/>
          <a:pathLst>
            <a:path>
              <a:moveTo>
                <a:pt x="4201269" y="851595"/>
              </a:moveTo>
              <a:arcTo wR="2377875" hR="2377875" stAng="19204129" swAng="654416"/>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DE25FB3-A8A2-4419-B092-71D741DEE2DE}">
      <dsp:nvSpPr>
        <dsp:cNvPr id="0" name=""/>
        <dsp:cNvSpPr/>
      </dsp:nvSpPr>
      <dsp:spPr>
        <a:xfrm>
          <a:off x="5765357" y="1646905"/>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Nov</a:t>
          </a:r>
        </a:p>
      </dsp:txBody>
      <dsp:txXfrm>
        <a:off x="5793247" y="1674795"/>
        <a:ext cx="823194" cy="515553"/>
      </dsp:txXfrm>
    </dsp:sp>
    <dsp:sp modelId="{A03E532E-6F0C-47E6-9B00-A4308EFD32AB}">
      <dsp:nvSpPr>
        <dsp:cNvPr id="0" name=""/>
        <dsp:cNvSpPr/>
      </dsp:nvSpPr>
      <dsp:spPr>
        <a:xfrm>
          <a:off x="1565474" y="289500"/>
          <a:ext cx="4755751" cy="4755751"/>
        </a:xfrm>
        <a:custGeom>
          <a:avLst/>
          <a:gdLst/>
          <a:ahLst/>
          <a:cxnLst/>
          <a:rect l="0" t="0" r="0" b="0"/>
          <a:pathLst>
            <a:path>
              <a:moveTo>
                <a:pt x="4740189" y="2106273"/>
              </a:moveTo>
              <a:arcTo wR="2377875" hR="2377875" stAng="21206479" swAng="787042"/>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9648286-4AEC-41E2-88BB-E3A4C1D5D346}">
      <dsp:nvSpPr>
        <dsp:cNvPr id="0" name=""/>
        <dsp:cNvSpPr/>
      </dsp:nvSpPr>
      <dsp:spPr>
        <a:xfrm>
          <a:off x="5765357" y="3116513"/>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Dec</a:t>
          </a:r>
        </a:p>
      </dsp:txBody>
      <dsp:txXfrm>
        <a:off x="5793247" y="3144403"/>
        <a:ext cx="823194" cy="515553"/>
      </dsp:txXfrm>
    </dsp:sp>
    <dsp:sp modelId="{95FC15CE-9454-4328-A3FC-BEB633EFF642}">
      <dsp:nvSpPr>
        <dsp:cNvPr id="0" name=""/>
        <dsp:cNvSpPr/>
      </dsp:nvSpPr>
      <dsp:spPr>
        <a:xfrm>
          <a:off x="1565474" y="289500"/>
          <a:ext cx="4755751" cy="4755751"/>
        </a:xfrm>
        <a:custGeom>
          <a:avLst/>
          <a:gdLst/>
          <a:ahLst/>
          <a:cxnLst/>
          <a:rect l="0" t="0" r="0" b="0"/>
          <a:pathLst>
            <a:path>
              <a:moveTo>
                <a:pt x="4457125" y="3531572"/>
              </a:moveTo>
              <a:arcTo wR="2377875" hR="2377875" stAng="1741455" swAng="654416"/>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C2BF314-784B-4632-AC02-0F1A5DA66998}">
      <dsp:nvSpPr>
        <dsp:cNvPr id="0" name=""/>
        <dsp:cNvSpPr/>
      </dsp:nvSpPr>
      <dsp:spPr>
        <a:xfrm>
          <a:off x="4901543" y="4305451"/>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Jan</a:t>
          </a:r>
        </a:p>
      </dsp:txBody>
      <dsp:txXfrm>
        <a:off x="4929433" y="4333341"/>
        <a:ext cx="823194" cy="515553"/>
      </dsp:txXfrm>
    </dsp:sp>
    <dsp:sp modelId="{E2B1939E-0CC1-4AF2-9BF7-A7F523237959}">
      <dsp:nvSpPr>
        <dsp:cNvPr id="0" name=""/>
        <dsp:cNvSpPr/>
      </dsp:nvSpPr>
      <dsp:spPr>
        <a:xfrm>
          <a:off x="1565474" y="289500"/>
          <a:ext cx="4755751" cy="4755751"/>
        </a:xfrm>
        <a:custGeom>
          <a:avLst/>
          <a:gdLst/>
          <a:ahLst/>
          <a:cxnLst/>
          <a:rect l="0" t="0" r="0" b="0"/>
          <a:pathLst>
            <a:path>
              <a:moveTo>
                <a:pt x="3235710" y="4595625"/>
              </a:moveTo>
              <a:arcTo wR="2377875" hR="2377875" stAng="4131200" swAng="472741"/>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570532-D580-4CEF-8194-E28A6253E58F}">
      <dsp:nvSpPr>
        <dsp:cNvPr id="0" name=""/>
        <dsp:cNvSpPr/>
      </dsp:nvSpPr>
      <dsp:spPr>
        <a:xfrm>
          <a:off x="3503862" y="4759585"/>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Feb</a:t>
          </a:r>
        </a:p>
      </dsp:txBody>
      <dsp:txXfrm>
        <a:off x="3531752" y="4787475"/>
        <a:ext cx="823194" cy="515553"/>
      </dsp:txXfrm>
    </dsp:sp>
    <dsp:sp modelId="{AC4D47F2-44DC-403B-85B6-974EEB3D185E}">
      <dsp:nvSpPr>
        <dsp:cNvPr id="0" name=""/>
        <dsp:cNvSpPr/>
      </dsp:nvSpPr>
      <dsp:spPr>
        <a:xfrm>
          <a:off x="1565474" y="289500"/>
          <a:ext cx="4755751" cy="4755751"/>
        </a:xfrm>
        <a:custGeom>
          <a:avLst/>
          <a:gdLst/>
          <a:ahLst/>
          <a:cxnLst/>
          <a:rect l="0" t="0" r="0" b="0"/>
          <a:pathLst>
            <a:path>
              <a:moveTo>
                <a:pt x="1832153" y="4692283"/>
              </a:moveTo>
              <a:arcTo wR="2377875" hR="2377875" stAng="6196059" swAng="472741"/>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A9A05EF-18D3-4125-B40B-65B56A80983F}">
      <dsp:nvSpPr>
        <dsp:cNvPr id="0" name=""/>
        <dsp:cNvSpPr/>
      </dsp:nvSpPr>
      <dsp:spPr>
        <a:xfrm>
          <a:off x="2106182" y="4305451"/>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March</a:t>
          </a:r>
        </a:p>
      </dsp:txBody>
      <dsp:txXfrm>
        <a:off x="2134072" y="4333341"/>
        <a:ext cx="823194" cy="515553"/>
      </dsp:txXfrm>
    </dsp:sp>
    <dsp:sp modelId="{D63D3C9E-7672-42C2-9308-45B6D0ECE7F2}">
      <dsp:nvSpPr>
        <dsp:cNvPr id="0" name=""/>
        <dsp:cNvSpPr/>
      </dsp:nvSpPr>
      <dsp:spPr>
        <a:xfrm>
          <a:off x="1565474" y="289500"/>
          <a:ext cx="4755751" cy="4755751"/>
        </a:xfrm>
        <a:custGeom>
          <a:avLst/>
          <a:gdLst/>
          <a:ahLst/>
          <a:cxnLst/>
          <a:rect l="0" t="0" r="0" b="0"/>
          <a:pathLst>
            <a:path>
              <a:moveTo>
                <a:pt x="554482" y="3904156"/>
              </a:moveTo>
              <a:arcTo wR="2377875" hR="2377875" stAng="8404129" swAng="654416"/>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317135-F5CC-4B70-8ADB-318986C7BB9F}">
      <dsp:nvSpPr>
        <dsp:cNvPr id="0" name=""/>
        <dsp:cNvSpPr/>
      </dsp:nvSpPr>
      <dsp:spPr>
        <a:xfrm>
          <a:off x="1242368" y="3116513"/>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April</a:t>
          </a:r>
        </a:p>
      </dsp:txBody>
      <dsp:txXfrm>
        <a:off x="1270258" y="3144403"/>
        <a:ext cx="823194" cy="515553"/>
      </dsp:txXfrm>
    </dsp:sp>
    <dsp:sp modelId="{F8608B84-E1B2-4CBE-984B-C6F9ED35CD60}">
      <dsp:nvSpPr>
        <dsp:cNvPr id="0" name=""/>
        <dsp:cNvSpPr/>
      </dsp:nvSpPr>
      <dsp:spPr>
        <a:xfrm>
          <a:off x="1565474" y="289500"/>
          <a:ext cx="4755751" cy="4755751"/>
        </a:xfrm>
        <a:custGeom>
          <a:avLst/>
          <a:gdLst/>
          <a:ahLst/>
          <a:cxnLst/>
          <a:rect l="0" t="0" r="0" b="0"/>
          <a:pathLst>
            <a:path>
              <a:moveTo>
                <a:pt x="15562" y="2649478"/>
              </a:moveTo>
              <a:arcTo wR="2377875" hR="2377875" stAng="10406479" swAng="787042"/>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D91211-4F72-42D6-B89D-DFD024437F76}">
      <dsp:nvSpPr>
        <dsp:cNvPr id="0" name=""/>
        <dsp:cNvSpPr/>
      </dsp:nvSpPr>
      <dsp:spPr>
        <a:xfrm>
          <a:off x="1242368" y="1646905"/>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May</a:t>
          </a:r>
        </a:p>
      </dsp:txBody>
      <dsp:txXfrm>
        <a:off x="1270258" y="1674795"/>
        <a:ext cx="823194" cy="515553"/>
      </dsp:txXfrm>
    </dsp:sp>
    <dsp:sp modelId="{47ACFA29-7699-4F76-8169-5AAACAB9F907}">
      <dsp:nvSpPr>
        <dsp:cNvPr id="0" name=""/>
        <dsp:cNvSpPr/>
      </dsp:nvSpPr>
      <dsp:spPr>
        <a:xfrm>
          <a:off x="1565474" y="289500"/>
          <a:ext cx="4755751" cy="4755751"/>
        </a:xfrm>
        <a:custGeom>
          <a:avLst/>
          <a:gdLst/>
          <a:ahLst/>
          <a:cxnLst/>
          <a:rect l="0" t="0" r="0" b="0"/>
          <a:pathLst>
            <a:path>
              <a:moveTo>
                <a:pt x="298626" y="1224178"/>
              </a:moveTo>
              <a:arcTo wR="2377875" hR="2377875" stAng="12541455" swAng="654416"/>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791D6A-2FF8-46B6-96EE-FACB7C7D930D}">
      <dsp:nvSpPr>
        <dsp:cNvPr id="0" name=""/>
        <dsp:cNvSpPr/>
      </dsp:nvSpPr>
      <dsp:spPr>
        <a:xfrm>
          <a:off x="2106182" y="457967"/>
          <a:ext cx="878974" cy="571333"/>
        </a:xfrm>
        <a:prstGeom prst="round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June</a:t>
          </a:r>
        </a:p>
      </dsp:txBody>
      <dsp:txXfrm>
        <a:off x="2134072" y="485857"/>
        <a:ext cx="823194" cy="515553"/>
      </dsp:txXfrm>
    </dsp:sp>
    <dsp:sp modelId="{FFB61E9A-B7AE-422C-9A8B-570C8CB1C355}">
      <dsp:nvSpPr>
        <dsp:cNvPr id="0" name=""/>
        <dsp:cNvSpPr/>
      </dsp:nvSpPr>
      <dsp:spPr>
        <a:xfrm>
          <a:off x="1565474" y="289500"/>
          <a:ext cx="4755751" cy="4755751"/>
        </a:xfrm>
        <a:custGeom>
          <a:avLst/>
          <a:gdLst/>
          <a:ahLst/>
          <a:cxnLst/>
          <a:rect l="0" t="0" r="0" b="0"/>
          <a:pathLst>
            <a:path>
              <a:moveTo>
                <a:pt x="1520041" y="160126"/>
              </a:moveTo>
              <a:arcTo wR="2377875" hR="2377875" stAng="14931200" swAng="472741"/>
            </a:path>
          </a:pathLst>
        </a:custGeom>
        <a:noFill/>
        <a:ln w="6350" cap="flat" cmpd="sng" algn="ctr">
          <a:solidFill>
            <a:schemeClr val="accent6">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91664-3E89-42BC-A935-F69325A0F9A5}">
      <dsp:nvSpPr>
        <dsp:cNvPr id="0" name=""/>
        <dsp:cNvSpPr/>
      </dsp:nvSpPr>
      <dsp:spPr>
        <a:xfrm>
          <a:off x="-4593403" y="-704407"/>
          <a:ext cx="5472816" cy="5472816"/>
        </a:xfrm>
        <a:prstGeom prst="blockArc">
          <a:avLst>
            <a:gd name="adj1" fmla="val 18900000"/>
            <a:gd name="adj2" fmla="val 2700000"/>
            <a:gd name="adj3" fmla="val 39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644975-EA1E-496A-A14C-90316003B6EC}">
      <dsp:nvSpPr>
        <dsp:cNvPr id="0" name=""/>
        <dsp:cNvSpPr/>
      </dsp:nvSpPr>
      <dsp:spPr>
        <a:xfrm>
          <a:off x="285089" y="184749"/>
          <a:ext cx="5756656" cy="3693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Patient Safety/Quality Improvement</a:t>
          </a:r>
          <a:endParaRPr lang="en-US" sz="2000" kern="1200" dirty="0"/>
        </a:p>
      </dsp:txBody>
      <dsp:txXfrm>
        <a:off x="285089" y="184749"/>
        <a:ext cx="5756656" cy="369336"/>
      </dsp:txXfrm>
    </dsp:sp>
    <dsp:sp modelId="{A031B0FA-D1E0-4C57-BFCB-7AC961226071}">
      <dsp:nvSpPr>
        <dsp:cNvPr id="0" name=""/>
        <dsp:cNvSpPr/>
      </dsp:nvSpPr>
      <dsp:spPr>
        <a:xfrm>
          <a:off x="54254" y="138582"/>
          <a:ext cx="461670" cy="46167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07815B-A862-476D-ACE2-82E01CF5A5CA}">
      <dsp:nvSpPr>
        <dsp:cNvPr id="0" name=""/>
        <dsp:cNvSpPr/>
      </dsp:nvSpPr>
      <dsp:spPr>
        <a:xfrm>
          <a:off x="619556" y="739079"/>
          <a:ext cx="5422188" cy="369336"/>
        </a:xfrm>
        <a:prstGeom prst="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Supervision</a:t>
          </a:r>
          <a:endParaRPr lang="en-US" sz="2000" kern="1200" dirty="0"/>
        </a:p>
      </dsp:txBody>
      <dsp:txXfrm>
        <a:off x="619556" y="739079"/>
        <a:ext cx="5422188" cy="369336"/>
      </dsp:txXfrm>
    </dsp:sp>
    <dsp:sp modelId="{B97ACC66-5071-4450-935E-CC4F700A8DF4}">
      <dsp:nvSpPr>
        <dsp:cNvPr id="0" name=""/>
        <dsp:cNvSpPr/>
      </dsp:nvSpPr>
      <dsp:spPr>
        <a:xfrm>
          <a:off x="388721" y="692912"/>
          <a:ext cx="461670" cy="461670"/>
        </a:xfrm>
        <a:prstGeom prst="ellipse">
          <a:avLst/>
        </a:prstGeom>
        <a:solidFill>
          <a:schemeClr val="lt1">
            <a:hueOff val="0"/>
            <a:satOff val="0"/>
            <a:lumOff val="0"/>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8935EA-7A8F-4215-9DE7-628214FD71FC}">
      <dsp:nvSpPr>
        <dsp:cNvPr id="0" name=""/>
        <dsp:cNvSpPr/>
      </dsp:nvSpPr>
      <dsp:spPr>
        <a:xfrm>
          <a:off x="802843" y="1293002"/>
          <a:ext cx="5238902" cy="369336"/>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Professionalism</a:t>
          </a:r>
          <a:endParaRPr lang="en-US" sz="2000" kern="1200" dirty="0"/>
        </a:p>
      </dsp:txBody>
      <dsp:txXfrm>
        <a:off x="802843" y="1293002"/>
        <a:ext cx="5238902" cy="369336"/>
      </dsp:txXfrm>
    </dsp:sp>
    <dsp:sp modelId="{02212C01-5AB0-464B-AD22-178604759C1A}">
      <dsp:nvSpPr>
        <dsp:cNvPr id="0" name=""/>
        <dsp:cNvSpPr/>
      </dsp:nvSpPr>
      <dsp:spPr>
        <a:xfrm>
          <a:off x="572007" y="1246835"/>
          <a:ext cx="461670" cy="461670"/>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7AA8E-4851-4E6D-9831-078EECA5FA07}">
      <dsp:nvSpPr>
        <dsp:cNvPr id="0" name=""/>
        <dsp:cNvSpPr/>
      </dsp:nvSpPr>
      <dsp:spPr>
        <a:xfrm>
          <a:off x="861364" y="1847331"/>
          <a:ext cx="5180380" cy="36933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Well-being &amp; Fatigue Mitigation</a:t>
          </a:r>
          <a:endParaRPr lang="en-US" sz="2000" kern="1200" dirty="0"/>
        </a:p>
      </dsp:txBody>
      <dsp:txXfrm>
        <a:off x="861364" y="1847331"/>
        <a:ext cx="5180380" cy="369336"/>
      </dsp:txXfrm>
    </dsp:sp>
    <dsp:sp modelId="{A09757BD-4EDA-467B-8DF5-2FFE501A5BB4}">
      <dsp:nvSpPr>
        <dsp:cNvPr id="0" name=""/>
        <dsp:cNvSpPr/>
      </dsp:nvSpPr>
      <dsp:spPr>
        <a:xfrm>
          <a:off x="630529" y="1801164"/>
          <a:ext cx="461670" cy="461670"/>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8895E-4EE1-425D-904A-A3380028100C}">
      <dsp:nvSpPr>
        <dsp:cNvPr id="0" name=""/>
        <dsp:cNvSpPr/>
      </dsp:nvSpPr>
      <dsp:spPr>
        <a:xfrm>
          <a:off x="802843" y="2401661"/>
          <a:ext cx="5238902" cy="369336"/>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Teamwork</a:t>
          </a:r>
          <a:endParaRPr lang="en-US" sz="2000" kern="1200" dirty="0"/>
        </a:p>
      </dsp:txBody>
      <dsp:txXfrm>
        <a:off x="802843" y="2401661"/>
        <a:ext cx="5238902" cy="369336"/>
      </dsp:txXfrm>
    </dsp:sp>
    <dsp:sp modelId="{8950BE3E-2D74-48B1-9925-3E34168733D8}">
      <dsp:nvSpPr>
        <dsp:cNvPr id="0" name=""/>
        <dsp:cNvSpPr/>
      </dsp:nvSpPr>
      <dsp:spPr>
        <a:xfrm>
          <a:off x="572007" y="2355494"/>
          <a:ext cx="461670" cy="461670"/>
        </a:xfrm>
        <a:prstGeom prst="ellipse">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2C6DE-5CD9-4159-936C-766AB926737D}">
      <dsp:nvSpPr>
        <dsp:cNvPr id="0" name=""/>
        <dsp:cNvSpPr/>
      </dsp:nvSpPr>
      <dsp:spPr>
        <a:xfrm>
          <a:off x="619556" y="2955584"/>
          <a:ext cx="5422188" cy="369336"/>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Transitions in Care</a:t>
          </a:r>
          <a:endParaRPr lang="en-US" sz="2000" kern="1200" dirty="0"/>
        </a:p>
      </dsp:txBody>
      <dsp:txXfrm>
        <a:off x="619556" y="2955584"/>
        <a:ext cx="5422188" cy="369336"/>
      </dsp:txXfrm>
    </dsp:sp>
    <dsp:sp modelId="{4EBE008C-070C-43BB-960D-7B33061C294C}">
      <dsp:nvSpPr>
        <dsp:cNvPr id="0" name=""/>
        <dsp:cNvSpPr/>
      </dsp:nvSpPr>
      <dsp:spPr>
        <a:xfrm>
          <a:off x="388721" y="2909417"/>
          <a:ext cx="461670" cy="461670"/>
        </a:xfrm>
        <a:prstGeom prst="ellipse">
          <a:avLst/>
        </a:prstGeom>
        <a:solidFill>
          <a:schemeClr val="lt1">
            <a:hueOff val="0"/>
            <a:satOff val="0"/>
            <a:lumOff val="0"/>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EF7C7-EB82-4493-9934-1BA4F53FBAB2}">
      <dsp:nvSpPr>
        <dsp:cNvPr id="0" name=""/>
        <dsp:cNvSpPr/>
      </dsp:nvSpPr>
      <dsp:spPr>
        <a:xfrm>
          <a:off x="285089" y="3509914"/>
          <a:ext cx="5756656" cy="36933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Clinical Experience and Education</a:t>
          </a:r>
          <a:endParaRPr lang="en-US" sz="2000" kern="1200" dirty="0"/>
        </a:p>
      </dsp:txBody>
      <dsp:txXfrm>
        <a:off x="285089" y="3509914"/>
        <a:ext cx="5756656" cy="369336"/>
      </dsp:txXfrm>
    </dsp:sp>
    <dsp:sp modelId="{94F74240-5747-421A-8D37-1366A515144B}">
      <dsp:nvSpPr>
        <dsp:cNvPr id="0" name=""/>
        <dsp:cNvSpPr/>
      </dsp:nvSpPr>
      <dsp:spPr>
        <a:xfrm>
          <a:off x="54254" y="3463747"/>
          <a:ext cx="461670" cy="461670"/>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C0D35-0A56-E044-A838-E92752BA9FAE}">
      <dsp:nvSpPr>
        <dsp:cNvPr id="0" name=""/>
        <dsp:cNvSpPr/>
      </dsp:nvSpPr>
      <dsp:spPr>
        <a:xfrm>
          <a:off x="3922" y="926748"/>
          <a:ext cx="1783518" cy="11232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a:lnSpc>
              <a:spcPct val="90000"/>
            </a:lnSpc>
            <a:spcBef>
              <a:spcPct val="0"/>
            </a:spcBef>
            <a:spcAft>
              <a:spcPct val="35000"/>
            </a:spcAft>
          </a:pPr>
          <a:r>
            <a:rPr lang="en-US" sz="2600" kern="1200" dirty="0" smtClean="0"/>
            <a:t>July 2017</a:t>
          </a:r>
          <a:endParaRPr lang="en-US" sz="2600" kern="1200" dirty="0"/>
        </a:p>
      </dsp:txBody>
      <dsp:txXfrm>
        <a:off x="3922" y="926748"/>
        <a:ext cx="1783518" cy="713407"/>
      </dsp:txXfrm>
    </dsp:sp>
    <dsp:sp modelId="{0EFA6E06-D083-D745-AC69-7DD8E92A4408}">
      <dsp:nvSpPr>
        <dsp:cNvPr id="0" name=""/>
        <dsp:cNvSpPr/>
      </dsp:nvSpPr>
      <dsp:spPr>
        <a:xfrm>
          <a:off x="369221" y="1640156"/>
          <a:ext cx="1783518" cy="18720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Begin self-study prep</a:t>
          </a:r>
          <a:endParaRPr lang="en-US" sz="2600" kern="1200" dirty="0"/>
        </a:p>
      </dsp:txBody>
      <dsp:txXfrm>
        <a:off x="421458" y="1692393"/>
        <a:ext cx="1679044" cy="1767526"/>
      </dsp:txXfrm>
    </dsp:sp>
    <dsp:sp modelId="{CE53166A-2430-304D-A13B-A81D88F234F8}">
      <dsp:nvSpPr>
        <dsp:cNvPr id="0" name=""/>
        <dsp:cNvSpPr/>
      </dsp:nvSpPr>
      <dsp:spPr>
        <a:xfrm>
          <a:off x="2057816" y="1061430"/>
          <a:ext cx="573194" cy="44404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57816" y="1150239"/>
        <a:ext cx="439981" cy="266426"/>
      </dsp:txXfrm>
    </dsp:sp>
    <dsp:sp modelId="{A6D19513-E202-7F4E-9183-9D96CB67CC42}">
      <dsp:nvSpPr>
        <dsp:cNvPr id="0" name=""/>
        <dsp:cNvSpPr/>
      </dsp:nvSpPr>
      <dsp:spPr>
        <a:xfrm>
          <a:off x="2868941" y="926748"/>
          <a:ext cx="1783518" cy="11232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a:lnSpc>
              <a:spcPct val="90000"/>
            </a:lnSpc>
            <a:spcBef>
              <a:spcPct val="0"/>
            </a:spcBef>
            <a:spcAft>
              <a:spcPct val="35000"/>
            </a:spcAft>
          </a:pPr>
          <a:r>
            <a:rPr lang="en-US" sz="2600" kern="1200" dirty="0" smtClean="0"/>
            <a:t>July 2018</a:t>
          </a:r>
          <a:endParaRPr lang="en-US" sz="2600" kern="1200" dirty="0"/>
        </a:p>
      </dsp:txBody>
      <dsp:txXfrm>
        <a:off x="2868941" y="926748"/>
        <a:ext cx="1783518" cy="713407"/>
      </dsp:txXfrm>
    </dsp:sp>
    <dsp:sp modelId="{1ED06B40-EA25-FB46-AC6E-41657C0C3C4F}">
      <dsp:nvSpPr>
        <dsp:cNvPr id="0" name=""/>
        <dsp:cNvSpPr/>
      </dsp:nvSpPr>
      <dsp:spPr>
        <a:xfrm>
          <a:off x="3234240" y="1640156"/>
          <a:ext cx="1783518" cy="18720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Self- study due</a:t>
          </a:r>
          <a:endParaRPr lang="en-US" sz="2600" kern="1200" dirty="0"/>
        </a:p>
      </dsp:txBody>
      <dsp:txXfrm>
        <a:off x="3286477" y="1692393"/>
        <a:ext cx="1679044" cy="1767526"/>
      </dsp:txXfrm>
    </dsp:sp>
    <dsp:sp modelId="{33E62992-19C4-D441-9B17-AF303FA3C41F}">
      <dsp:nvSpPr>
        <dsp:cNvPr id="0" name=""/>
        <dsp:cNvSpPr/>
      </dsp:nvSpPr>
      <dsp:spPr>
        <a:xfrm>
          <a:off x="4922834" y="1061430"/>
          <a:ext cx="573194" cy="44404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22834" y="1150239"/>
        <a:ext cx="439981" cy="266426"/>
      </dsp:txXfrm>
    </dsp:sp>
    <dsp:sp modelId="{7A41DF65-DDB6-EE4F-8DD3-0BD22495E3AA}">
      <dsp:nvSpPr>
        <dsp:cNvPr id="0" name=""/>
        <dsp:cNvSpPr/>
      </dsp:nvSpPr>
      <dsp:spPr>
        <a:xfrm>
          <a:off x="5733959" y="926748"/>
          <a:ext cx="1783518" cy="11232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a:lnSpc>
              <a:spcPct val="90000"/>
            </a:lnSpc>
            <a:spcBef>
              <a:spcPct val="0"/>
            </a:spcBef>
            <a:spcAft>
              <a:spcPct val="35000"/>
            </a:spcAft>
          </a:pPr>
          <a:r>
            <a:rPr lang="en-US" sz="2600" kern="1200" dirty="0" smtClean="0"/>
            <a:t>Nov 2019</a:t>
          </a:r>
          <a:endParaRPr lang="en-US" sz="2600" kern="1200" dirty="0"/>
        </a:p>
      </dsp:txBody>
      <dsp:txXfrm>
        <a:off x="5733959" y="926748"/>
        <a:ext cx="1783518" cy="713407"/>
      </dsp:txXfrm>
    </dsp:sp>
    <dsp:sp modelId="{A0606773-2021-4048-B614-4AFCCC74CEA7}">
      <dsp:nvSpPr>
        <dsp:cNvPr id="0" name=""/>
        <dsp:cNvSpPr/>
      </dsp:nvSpPr>
      <dsp:spPr>
        <a:xfrm>
          <a:off x="6099258" y="1640156"/>
          <a:ext cx="1783518" cy="18720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10 year SV</a:t>
          </a:r>
          <a:endParaRPr lang="en-US" sz="2600" kern="1200" dirty="0"/>
        </a:p>
      </dsp:txBody>
      <dsp:txXfrm>
        <a:off x="6151495" y="1692393"/>
        <a:ext cx="1679044" cy="176752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0393BA60-6739-4A3E-8050-FE9BCAE39FCE}" type="datetimeFigureOut">
              <a:rPr lang="en-US" smtClean="0"/>
              <a:t>3/21/17</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18D6CA9A-3F8D-42EC-BF2A-0ADCD69526AC}" type="slidenum">
              <a:rPr lang="en-US" smtClean="0"/>
              <a:t>‹#›</a:t>
            </a:fld>
            <a:endParaRPr lang="en-US"/>
          </a:p>
        </p:txBody>
      </p:sp>
    </p:spTree>
    <p:extLst>
      <p:ext uri="{BB962C8B-B14F-4D97-AF65-F5344CB8AC3E}">
        <p14:creationId xmlns:p14="http://schemas.microsoft.com/office/powerpoint/2010/main" val="3101925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0ABBE93E-5F7F-184D-A4E8-94CA3862B532}" type="datetimeFigureOut">
              <a:rPr lang="en-US" smtClean="0"/>
              <a:t>3/21/17</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9F04476-255E-3041-B32A-315F2FF8FE96}" type="slidenum">
              <a:rPr lang="en-US" altLang="en-US" sz="1200" b="0" smtClean="0">
                <a:solidFill>
                  <a:srgbClr val="000000"/>
                </a:solidFill>
                <a:latin typeface="Arial" charset="0"/>
                <a:ea typeface="ＭＳ Ｐゴシック" charset="-128"/>
              </a:rPr>
              <a:pPr>
                <a:defRPr/>
              </a:pPr>
              <a:t>2</a:t>
            </a:fld>
            <a:endParaRPr lang="en-US" altLang="en-US" sz="1200" b="0" dirty="0" smtClean="0">
              <a:solidFill>
                <a:srgbClr val="000000"/>
              </a:solidFill>
              <a:latin typeface="Arial" charset="0"/>
              <a:ea typeface="ＭＳ Ｐゴシック" charset="-128"/>
            </a:endParaRPr>
          </a:p>
        </p:txBody>
      </p:sp>
      <p:sp>
        <p:nvSpPr>
          <p:cNvPr id="48132"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dirty="0"/>
          </a:p>
        </p:txBody>
      </p:sp>
    </p:spTree>
    <p:extLst>
      <p:ext uri="{BB962C8B-B14F-4D97-AF65-F5344CB8AC3E}">
        <p14:creationId xmlns:p14="http://schemas.microsoft.com/office/powerpoint/2010/main" val="26581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12</a:t>
            </a:fld>
            <a:endParaRPr lang="en-US" dirty="0"/>
          </a:p>
        </p:txBody>
      </p:sp>
    </p:spTree>
    <p:extLst>
      <p:ext uri="{BB962C8B-B14F-4D97-AF65-F5344CB8AC3E}">
        <p14:creationId xmlns:p14="http://schemas.microsoft.com/office/powerpoint/2010/main" val="51678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13</a:t>
            </a:fld>
            <a:endParaRPr lang="en-US" dirty="0"/>
          </a:p>
        </p:txBody>
      </p:sp>
    </p:spTree>
    <p:extLst>
      <p:ext uri="{BB962C8B-B14F-4D97-AF65-F5344CB8AC3E}">
        <p14:creationId xmlns:p14="http://schemas.microsoft.com/office/powerpoint/2010/main" val="405133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14</a:t>
            </a:fld>
            <a:endParaRPr lang="en-US" dirty="0"/>
          </a:p>
        </p:txBody>
      </p:sp>
    </p:spTree>
    <p:extLst>
      <p:ext uri="{BB962C8B-B14F-4D97-AF65-F5344CB8AC3E}">
        <p14:creationId xmlns:p14="http://schemas.microsoft.com/office/powerpoint/2010/main" val="347762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16</a:t>
            </a:fld>
            <a:endParaRPr lang="en-US" dirty="0"/>
          </a:p>
        </p:txBody>
      </p:sp>
    </p:spTree>
    <p:extLst>
      <p:ext uri="{BB962C8B-B14F-4D97-AF65-F5344CB8AC3E}">
        <p14:creationId xmlns:p14="http://schemas.microsoft.com/office/powerpoint/2010/main" val="1709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17</a:t>
            </a:fld>
            <a:endParaRPr lang="en-US" dirty="0"/>
          </a:p>
        </p:txBody>
      </p:sp>
    </p:spTree>
    <p:extLst>
      <p:ext uri="{BB962C8B-B14F-4D97-AF65-F5344CB8AC3E}">
        <p14:creationId xmlns:p14="http://schemas.microsoft.com/office/powerpoint/2010/main" val="270977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 Common Program Requirements were mentioned multiple times</a:t>
            </a:r>
            <a:r>
              <a:rPr lang="en-US" baseline="0" dirty="0" smtClean="0"/>
              <a:t> throughout the conference. Dr. </a:t>
            </a:r>
            <a:r>
              <a:rPr lang="en-US" baseline="0" dirty="0" err="1" smtClean="0"/>
              <a:t>Nasca</a:t>
            </a:r>
            <a:r>
              <a:rPr lang="en-US" baseline="0" dirty="0" smtClean="0"/>
              <a:t> announced at 9:05 on Friday morning that an email had gone out to all program directors, DIOs and other GME leaderships that the proposed revisions to the common program requirements had been approved by the ACGME Board of Directors. </a:t>
            </a:r>
          </a:p>
          <a:p>
            <a:endParaRPr lang="en-US" baseline="0" dirty="0" smtClean="0"/>
          </a:p>
          <a:p>
            <a:r>
              <a:rPr lang="en-US" baseline="0" dirty="0" smtClean="0"/>
              <a:t>If you have not looked at the changes that will begin to go into effect starting July 2017, I strongly encourage you to do so very soon. The new clinical experience and education requirements (FKA duty hours) will impact your schedules for the upcoming year as there are new guidelines for PGY-1s. </a:t>
            </a:r>
            <a:endParaRPr lang="en-US" dirty="0" smtClean="0"/>
          </a:p>
          <a:p>
            <a:endParaRPr lang="en-US" dirty="0" smtClean="0"/>
          </a:p>
          <a:p>
            <a:r>
              <a:rPr lang="en-US" dirty="0" smtClean="0"/>
              <a:t>Partners</a:t>
            </a:r>
            <a:r>
              <a:rPr lang="en-US" baseline="0" dirty="0" smtClean="0"/>
              <a:t> will have a webinar in the fall to discuss the implications of the revisions for both the programs and the sponsoring institutions. So stay tuned for more guidance on these important changes</a:t>
            </a: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18</a:t>
            </a:fld>
            <a:endParaRPr lang="en-US" dirty="0"/>
          </a:p>
        </p:txBody>
      </p:sp>
    </p:spTree>
    <p:extLst>
      <p:ext uri="{BB962C8B-B14F-4D97-AF65-F5344CB8AC3E}">
        <p14:creationId xmlns:p14="http://schemas.microsoft.com/office/powerpoint/2010/main" val="2279419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93689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20</a:t>
            </a:fld>
            <a:endParaRPr lang="en-US" dirty="0"/>
          </a:p>
        </p:txBody>
      </p:sp>
    </p:spTree>
    <p:extLst>
      <p:ext uri="{BB962C8B-B14F-4D97-AF65-F5344CB8AC3E}">
        <p14:creationId xmlns:p14="http://schemas.microsoft.com/office/powerpoint/2010/main" val="305598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marL="0" indent="0">
              <a:buNone/>
            </a:pPr>
            <a:r>
              <a:rPr lang="en-US" dirty="0" smtClean="0"/>
              <a:t>ACGME’s Commitment:</a:t>
            </a:r>
          </a:p>
          <a:p>
            <a:pPr marL="171450" indent="-171450">
              <a:buFont typeface="Arial" panose="020B0604020202020204" pitchFamily="34" charset="0"/>
              <a:buChar char="•"/>
            </a:pPr>
            <a:r>
              <a:rPr lang="en-US" dirty="0" smtClean="0"/>
              <a:t>Sponsor Physician Well Being Conference for 4 years</a:t>
            </a:r>
          </a:p>
          <a:p>
            <a:pPr marL="171450" indent="-171450">
              <a:buFont typeface="Arial" panose="020B0604020202020204" pitchFamily="34" charset="0"/>
              <a:buChar char="•"/>
            </a:pPr>
            <a:r>
              <a:rPr lang="en-US" dirty="0" smtClean="0"/>
              <a:t>Board-designated Task Force on Physician Well-Being</a:t>
            </a:r>
          </a:p>
          <a:p>
            <a:pPr marL="171450" indent="-171450">
              <a:buFont typeface="Arial" panose="020B0604020202020204" pitchFamily="34" charset="0"/>
              <a:buChar char="•"/>
            </a:pPr>
            <a:r>
              <a:rPr lang="en-US" dirty="0" smtClean="0"/>
              <a:t>Maintain focus at ACGME’s Annual Educational Conference</a:t>
            </a:r>
          </a:p>
          <a:p>
            <a:pPr marL="171450" indent="-171450">
              <a:buFont typeface="Arial" panose="020B0604020202020204" pitchFamily="34" charset="0"/>
              <a:buChar char="•"/>
            </a:pPr>
            <a:r>
              <a:rPr lang="en-US" dirty="0" smtClean="0"/>
              <a:t>Co-Sponsor National Academy of Medicine Learning Collaborative</a:t>
            </a:r>
          </a:p>
          <a:p>
            <a:pPr marL="171450" indent="-171450">
              <a:buFont typeface="Arial" panose="020B0604020202020204" pitchFamily="34" charset="0"/>
              <a:buChar char="•"/>
            </a:pPr>
            <a:r>
              <a:rPr lang="en-US" dirty="0" smtClean="0"/>
              <a:t>Partner with:</a:t>
            </a:r>
          </a:p>
          <a:p>
            <a:pPr marL="628650" lvl="1" indent="-171450">
              <a:buFont typeface="Arial" panose="020B0604020202020204" pitchFamily="34" charset="0"/>
              <a:buChar char="•"/>
            </a:pPr>
            <a:r>
              <a:rPr lang="en-US" dirty="0" smtClean="0"/>
              <a:t>AAMC in seeking further national opportunities</a:t>
            </a:r>
          </a:p>
          <a:p>
            <a:pPr marL="628650" lvl="1" indent="-171450">
              <a:buFont typeface="Arial" panose="020B0604020202020204" pitchFamily="34" charset="0"/>
              <a:buChar char="•"/>
            </a:pPr>
            <a:r>
              <a:rPr lang="en-US" dirty="0" smtClean="0"/>
              <a:t>Coalition for Physician Accountability</a:t>
            </a:r>
          </a:p>
          <a:p>
            <a:pPr marL="628650" lvl="1" indent="-171450">
              <a:buFont typeface="Arial" panose="020B0604020202020204" pitchFamily="34" charset="0"/>
              <a:buChar char="•"/>
            </a:pPr>
            <a:r>
              <a:rPr lang="en-US" dirty="0" smtClean="0"/>
              <a:t>National Coalition for Improvement in the Clinical Learning Environment (NCICLE)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60225F-2769-4353-BB33-C08DF26BDFB5}" type="slidenum">
              <a:rPr lang="en-US" smtClean="0"/>
              <a:t>21</a:t>
            </a:fld>
            <a:endParaRPr lang="en-US"/>
          </a:p>
        </p:txBody>
      </p:sp>
    </p:spTree>
    <p:extLst>
      <p:ext uri="{BB962C8B-B14F-4D97-AF65-F5344CB8AC3E}">
        <p14:creationId xmlns:p14="http://schemas.microsoft.com/office/powerpoint/2010/main" val="11128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36</a:t>
            </a:fld>
            <a:endParaRPr lang="en-US"/>
          </a:p>
        </p:txBody>
      </p:sp>
    </p:spTree>
    <p:extLst>
      <p:ext uri="{BB962C8B-B14F-4D97-AF65-F5344CB8AC3E}">
        <p14:creationId xmlns:p14="http://schemas.microsoft.com/office/powerpoint/2010/main" val="206060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107909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data</a:t>
            </a:r>
            <a:r>
              <a:rPr lang="en-US" baseline="0" dirty="0" smtClean="0"/>
              <a:t> slides shown at the ACGME meeting in Dr. </a:t>
            </a:r>
            <a:r>
              <a:rPr lang="en-US" baseline="0" dirty="0" err="1" smtClean="0"/>
              <a:t>Nasca’s</a:t>
            </a:r>
            <a:r>
              <a:rPr lang="en-US" baseline="0" dirty="0" smtClean="0"/>
              <a:t> address provided some interesting data for sponsoring institutions. While we tend to think that there are quite a few large academic medical centers with multiple programs, the reality is that of the 792 sponsoring institutions, over 500 of them have 1 to 5 programs. This means that if you are a small sponsoring institution you are certainly not in the minority. There are a lot of you out there. This is one of the many key factors that will be taken into account as the IRC rewrites the institutional requirements. Before, single program sponsoring institutions were subsumed into their specialty. For example, if you are a single program sponsoring institution with a family medicine program, you would have been reviewed by the family medicine RC for both the program requirements and the SI requirements. That is no longer the case. Now you are reviewed by the IRC, whether you have 1 program or over 100 programs. And you will be held to the same standard. </a:t>
            </a: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167894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306790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smtClean="0"/>
              <a:t>1982: The ACGME recognized that residency and fellowship programs would benefit from a larger organizational structure</a:t>
            </a:r>
          </a:p>
          <a:p>
            <a:r>
              <a:rPr lang="en-US" dirty="0" smtClean="0"/>
              <a:t>1995: The ACGME Board of Directors chartered and IRC for the purpose of recognizing the SI through formal review</a:t>
            </a:r>
          </a:p>
          <a:p>
            <a:r>
              <a:rPr lang="en-US" i="1" dirty="0" smtClean="0"/>
              <a:t>Shift</a:t>
            </a:r>
          </a:p>
          <a:p>
            <a:pPr lvl="1"/>
            <a:r>
              <a:rPr lang="en-US" dirty="0" smtClean="0"/>
              <a:t>the SI has become the entity that overseas and supports its accredited programs</a:t>
            </a:r>
          </a:p>
          <a:p>
            <a:r>
              <a:rPr lang="en-US" dirty="0" smtClean="0"/>
              <a:t>2011: A revision of the ACGME Bylaws included a new ACGME function: to review and revise the criteria by which SIs and their educational outcomes, are evaluated. </a:t>
            </a:r>
          </a:p>
          <a:p>
            <a:pPr lvl="1"/>
            <a:r>
              <a:rPr lang="en-US" dirty="0" smtClean="0"/>
              <a:t>SI are challenged to adapt to rapid transformations in the health care system and changes along the continuum of medical education</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311218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378090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207627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10</a:t>
            </a:fld>
            <a:endParaRPr lang="en-US" dirty="0"/>
          </a:p>
        </p:txBody>
      </p:sp>
    </p:spTree>
    <p:extLst>
      <p:ext uri="{BB962C8B-B14F-4D97-AF65-F5344CB8AC3E}">
        <p14:creationId xmlns:p14="http://schemas.microsoft.com/office/powerpoint/2010/main" val="48035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344846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2016</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9.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0.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 Id="rId3"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hyperlink" Target="http://www.partnersinmeded.com/" TargetMode="External"/><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 Id="rId3"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hart" Target="../charts/chart1.xml"/><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”Ask Partners – Spring Freebie”</a:t>
            </a:r>
            <a:endParaRPr lang="en-US" dirty="0"/>
          </a:p>
        </p:txBody>
      </p:sp>
      <p:sp>
        <p:nvSpPr>
          <p:cNvPr id="3" name="Subtitle 2"/>
          <p:cNvSpPr>
            <a:spLocks noGrp="1"/>
          </p:cNvSpPr>
          <p:nvPr>
            <p:ph type="subTitle" idx="1"/>
          </p:nvPr>
        </p:nvSpPr>
        <p:spPr>
          <a:xfrm>
            <a:off x="139604" y="4648200"/>
            <a:ext cx="7023196" cy="685800"/>
          </a:xfrm>
        </p:spPr>
        <p:txBody>
          <a:bodyPr wrap="square" tIns="91440" bIns="91440">
            <a:normAutofit fontScale="25000" lnSpcReduction="20000"/>
          </a:bodyPr>
          <a:lstStyle/>
          <a:p>
            <a:r>
              <a:rPr lang="en-US" sz="7700" b="1" dirty="0"/>
              <a:t/>
            </a:r>
            <a:br>
              <a:rPr lang="en-US" sz="7700" b="1" dirty="0"/>
            </a:br>
            <a:r>
              <a:rPr lang="en-US" sz="7700" b="1" dirty="0"/>
              <a:t/>
            </a:r>
            <a:br>
              <a:rPr lang="en-US" sz="7700" b="1" dirty="0"/>
            </a:br>
            <a:r>
              <a:rPr lang="en-US" sz="7700" b="1" dirty="0" smtClean="0"/>
              <a:t>Heather </a:t>
            </a:r>
            <a:r>
              <a:rPr lang="en-US" sz="7700" b="1" dirty="0"/>
              <a:t>Peters, </a:t>
            </a:r>
            <a:r>
              <a:rPr lang="en-US" sz="7700" b="1" dirty="0" err="1"/>
              <a:t>M.Ed</a:t>
            </a:r>
            <a:r>
              <a:rPr lang="en-US" sz="7700" b="1" dirty="0"/>
              <a:t>, </a:t>
            </a:r>
            <a:r>
              <a:rPr lang="en-US" sz="7700" b="1" dirty="0" err="1"/>
              <a:t>Ph.D</a:t>
            </a:r>
            <a:r>
              <a:rPr lang="en-US" sz="7700" b="1" dirty="0"/>
              <a:t> </a:t>
            </a:r>
            <a:r>
              <a:rPr lang="en-US" sz="7700" b="1" dirty="0" smtClean="0"/>
              <a:t>GME Consultant</a:t>
            </a:r>
            <a:br>
              <a:rPr lang="en-US" sz="7700" b="1" dirty="0" smtClean="0"/>
            </a:br>
            <a:r>
              <a:rPr lang="en-US" sz="7700" b="1" dirty="0"/>
              <a:t/>
            </a:r>
            <a:br>
              <a:rPr lang="en-US" sz="7700" b="1" dirty="0"/>
            </a:br>
            <a:r>
              <a:rPr lang="en-US" sz="7700" b="1" dirty="0" smtClean="0"/>
              <a:t>Christine Redovan, </a:t>
            </a:r>
            <a:r>
              <a:rPr lang="en-US" sz="7700" b="1" dirty="0"/>
              <a:t>MBA GME </a:t>
            </a:r>
            <a:r>
              <a:rPr lang="en-US" sz="7700" b="1" dirty="0" smtClean="0"/>
              <a:t>Consultant</a:t>
            </a:r>
            <a:r>
              <a:rPr lang="en-US" sz="7700" b="1" dirty="0"/>
              <a:t/>
            </a:r>
            <a:br>
              <a:rPr lang="en-US" sz="7700" b="1" dirty="0"/>
            </a:br>
            <a:r>
              <a:rPr lang="en-US" sz="7700" b="1" dirty="0" smtClean="0"/>
              <a:t/>
            </a:r>
            <a:br>
              <a:rPr lang="en-US" sz="7700" b="1" dirty="0" smtClean="0"/>
            </a:br>
            <a:r>
              <a:rPr lang="en-US" sz="7700" b="1" dirty="0" smtClean="0"/>
              <a:t>Tori Hanlon, MS, CHCP GME Consultant</a:t>
            </a:r>
            <a:endParaRPr lang="en-US" altLang="en-US" sz="7700" b="1" dirty="0"/>
          </a:p>
          <a:p>
            <a:endParaRPr lang="en-US" dirty="0"/>
          </a:p>
        </p:txBody>
      </p:sp>
    </p:spTree>
    <p:extLst>
      <p:ext uri="{BB962C8B-B14F-4D97-AF65-F5344CB8AC3E}">
        <p14:creationId xmlns:p14="http://schemas.microsoft.com/office/powerpoint/2010/main" val="1095664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grpSp>
        <p:nvGrpSpPr>
          <p:cNvPr id="6" name="Group 5"/>
          <p:cNvGrpSpPr/>
          <p:nvPr/>
        </p:nvGrpSpPr>
        <p:grpSpPr>
          <a:xfrm>
            <a:off x="3288877" y="1976304"/>
            <a:ext cx="3728312" cy="3447698"/>
            <a:chOff x="2371735" y="1367259"/>
            <a:chExt cx="4255072" cy="4125171"/>
          </a:xfrm>
        </p:grpSpPr>
        <p:sp>
          <p:nvSpPr>
            <p:cNvPr id="7" name="Block Arc 6"/>
            <p:cNvSpPr/>
            <p:nvPr/>
          </p:nvSpPr>
          <p:spPr>
            <a:xfrm rot="2886111">
              <a:off x="2399470" y="1428430"/>
              <a:ext cx="4064000" cy="4064000"/>
            </a:xfrm>
            <a:prstGeom prst="blockArc">
              <a:avLst>
                <a:gd name="adj1" fmla="val 10912781"/>
                <a:gd name="adj2" fmla="val 18335104"/>
                <a:gd name="adj3" fmla="val 2207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2416373" y="1400194"/>
              <a:ext cx="4064000" cy="4076931"/>
              <a:chOff x="2263973" y="1400194"/>
              <a:chExt cx="4064000" cy="4076931"/>
            </a:xfrm>
          </p:grpSpPr>
          <p:sp>
            <p:nvSpPr>
              <p:cNvPr id="18" name="Block Arc 17"/>
              <p:cNvSpPr/>
              <p:nvPr/>
            </p:nvSpPr>
            <p:spPr>
              <a:xfrm rot="16362966">
                <a:off x="2263973" y="1413125"/>
                <a:ext cx="4064000" cy="4064000"/>
              </a:xfrm>
              <a:prstGeom prst="blockArc">
                <a:avLst>
                  <a:gd name="adj1" fmla="val 12016143"/>
                  <a:gd name="adj2" fmla="val 19070517"/>
                  <a:gd name="adj3" fmla="val 2227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18"/>
              <p:cNvSpPr/>
              <p:nvPr/>
            </p:nvSpPr>
            <p:spPr>
              <a:xfrm rot="2934715">
                <a:off x="2938486" y="1636093"/>
                <a:ext cx="1241736" cy="76993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rot="2238834">
              <a:off x="4080146" y="2083863"/>
              <a:ext cx="1935110" cy="1005030"/>
            </a:xfrm>
            <a:prstGeom prst="rect">
              <a:avLst/>
            </a:prstGeom>
            <a:noFill/>
          </p:spPr>
          <p:txBody>
            <a:bodyPr wrap="square" rtlCol="0">
              <a:prstTxWarp prst="textArchUp">
                <a:avLst/>
              </a:prstTxWarp>
              <a:spAutoFit/>
            </a:bodyPr>
            <a:lstStyle/>
            <a:p>
              <a:pPr algn="ctr"/>
              <a:r>
                <a:rPr lang="en-US" dirty="0">
                  <a:solidFill>
                    <a:schemeClr val="bg1"/>
                  </a:solidFill>
                  <a:latin typeface="Calibri" panose="020F0502020204030204" pitchFamily="34" charset="0"/>
                  <a:cs typeface="Calibri" panose="020F0502020204030204" pitchFamily="34" charset="0"/>
                </a:rPr>
                <a:t>Winter Meeting</a:t>
              </a:r>
            </a:p>
          </p:txBody>
        </p:sp>
        <p:sp>
          <p:nvSpPr>
            <p:cNvPr id="10" name="TextBox 9"/>
            <p:cNvSpPr txBox="1"/>
            <p:nvPr/>
          </p:nvSpPr>
          <p:spPr>
            <a:xfrm rot="16014304">
              <a:off x="2400983" y="2920231"/>
              <a:ext cx="1935110" cy="891277"/>
            </a:xfrm>
            <a:prstGeom prst="rect">
              <a:avLst/>
            </a:prstGeom>
            <a:noFill/>
          </p:spPr>
          <p:txBody>
            <a:bodyPr wrap="square" rtlCol="0">
              <a:prstTxWarp prst="textArchUp">
                <a:avLst/>
              </a:prstTxWarp>
              <a:spAutoFit/>
            </a:bodyPr>
            <a:lstStyle/>
            <a:p>
              <a:pPr algn="ctr"/>
              <a:r>
                <a:rPr lang="en-US" dirty="0">
                  <a:solidFill>
                    <a:schemeClr val="bg1"/>
                  </a:solidFill>
                  <a:latin typeface="Calibri" panose="020F0502020204030204" pitchFamily="34" charset="0"/>
                  <a:cs typeface="Calibri" panose="020F0502020204030204" pitchFamily="34" charset="0"/>
                </a:rPr>
                <a:t>Fall Meeting</a:t>
              </a:r>
            </a:p>
          </p:txBody>
        </p:sp>
        <p:grpSp>
          <p:nvGrpSpPr>
            <p:cNvPr id="11" name="Group 10"/>
            <p:cNvGrpSpPr/>
            <p:nvPr/>
          </p:nvGrpSpPr>
          <p:grpSpPr>
            <a:xfrm>
              <a:off x="2371735" y="1367259"/>
              <a:ext cx="4255072" cy="4064000"/>
              <a:chOff x="2263973" y="1399402"/>
              <a:chExt cx="4255072" cy="4064000"/>
            </a:xfrm>
          </p:grpSpPr>
          <p:grpSp>
            <p:nvGrpSpPr>
              <p:cNvPr id="14" name="Group 13"/>
              <p:cNvGrpSpPr/>
              <p:nvPr/>
            </p:nvGrpSpPr>
            <p:grpSpPr>
              <a:xfrm>
                <a:off x="2263973" y="1399402"/>
                <a:ext cx="4064000" cy="4064000"/>
                <a:chOff x="3020363" y="2105963"/>
                <a:chExt cx="4064000" cy="4064000"/>
              </a:xfrm>
              <a:solidFill>
                <a:srgbClr val="C00000"/>
              </a:solidFill>
            </p:grpSpPr>
            <p:sp>
              <p:nvSpPr>
                <p:cNvPr id="16" name="Block Arc 15"/>
                <p:cNvSpPr/>
                <p:nvPr/>
              </p:nvSpPr>
              <p:spPr>
                <a:xfrm rot="9229231">
                  <a:off x="3020363" y="2105963"/>
                  <a:ext cx="4064000" cy="4064000"/>
                </a:xfrm>
                <a:prstGeom prst="blockArc">
                  <a:avLst>
                    <a:gd name="adj1" fmla="val 12016143"/>
                    <a:gd name="adj2" fmla="val 19197244"/>
                    <a:gd name="adj3" fmla="val 21848"/>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16"/>
                <p:cNvSpPr/>
                <p:nvPr/>
              </p:nvSpPr>
              <p:spPr>
                <a:xfrm rot="17855793">
                  <a:off x="3485402" y="5073017"/>
                  <a:ext cx="1241736" cy="76993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Isosceles Triangle 14"/>
              <p:cNvSpPr/>
              <p:nvPr/>
            </p:nvSpPr>
            <p:spPr>
              <a:xfrm rot="10550717">
                <a:off x="5277309" y="3235460"/>
                <a:ext cx="1241736" cy="7699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rot="9000000">
              <a:off x="3999857" y="3847590"/>
              <a:ext cx="1935110" cy="973137"/>
            </a:xfrm>
            <a:prstGeom prst="rect">
              <a:avLst/>
            </a:prstGeom>
            <a:noFill/>
          </p:spPr>
          <p:txBody>
            <a:bodyPr wrap="square" rtlCol="0">
              <a:prstTxWarp prst="textArchUp">
                <a:avLst/>
              </a:prstTxWarp>
              <a:spAutoFit/>
            </a:bodyPr>
            <a:lstStyle/>
            <a:p>
              <a:pPr algn="ctr"/>
              <a:r>
                <a:rPr lang="en-US" dirty="0">
                  <a:solidFill>
                    <a:schemeClr val="bg1"/>
                  </a:solidFill>
                  <a:latin typeface="Calibri" panose="020F0502020204030204" pitchFamily="34" charset="0"/>
                  <a:cs typeface="Calibri" panose="020F0502020204030204" pitchFamily="34" charset="0"/>
                </a:rPr>
                <a:t>Spring Meeting</a:t>
              </a:r>
            </a:p>
          </p:txBody>
        </p:sp>
        <p:sp>
          <p:nvSpPr>
            <p:cNvPr id="13" name="TextBox 12"/>
            <p:cNvSpPr txBox="1"/>
            <p:nvPr/>
          </p:nvSpPr>
          <p:spPr>
            <a:xfrm>
              <a:off x="3480886" y="2983376"/>
              <a:ext cx="1901169" cy="626033"/>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IRC</a:t>
              </a:r>
            </a:p>
          </p:txBody>
        </p:sp>
      </p:grpSp>
      <p:grpSp>
        <p:nvGrpSpPr>
          <p:cNvPr id="20" name="Group 19"/>
          <p:cNvGrpSpPr/>
          <p:nvPr/>
        </p:nvGrpSpPr>
        <p:grpSpPr>
          <a:xfrm>
            <a:off x="667255" y="2973112"/>
            <a:ext cx="2524428" cy="1371601"/>
            <a:chOff x="54591" y="1468642"/>
            <a:chExt cx="2986668" cy="1371601"/>
          </a:xfrm>
        </p:grpSpPr>
        <p:sp>
          <p:nvSpPr>
            <p:cNvPr id="21" name="Rectangle 20"/>
            <p:cNvSpPr/>
            <p:nvPr/>
          </p:nvSpPr>
          <p:spPr>
            <a:xfrm>
              <a:off x="54591" y="1468642"/>
              <a:ext cx="2986668"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b="1" dirty="0"/>
                <a:t>Fall Meeting</a:t>
              </a:r>
              <a:endParaRPr lang="en-US" sz="1800" b="1" dirty="0">
                <a:solidFill>
                  <a:schemeClr val="lt1"/>
                </a:solidFill>
              </a:endParaRPr>
            </a:p>
          </p:txBody>
        </p:sp>
        <p:sp>
          <p:nvSpPr>
            <p:cNvPr id="22" name="Rectangle 21"/>
            <p:cNvSpPr/>
            <p:nvPr/>
          </p:nvSpPr>
          <p:spPr>
            <a:xfrm>
              <a:off x="54591" y="1834403"/>
              <a:ext cx="2986668" cy="1005840"/>
            </a:xfrm>
            <a:prstGeom prst="rect">
              <a:avLst/>
            </a:prstGeom>
            <a:noFill/>
            <a:ln w="12700" cap="flat" cmpd="sng" algn="ctr">
              <a:noFill/>
              <a:prstDash val="solid"/>
            </a:ln>
            <a:effectLst/>
          </p:spPr>
          <p:txBody>
            <a:bodyPr lIns="0" tIns="45720" rIns="0" bIns="0" rtlCol="0" anchor="t"/>
            <a:lstStyle/>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New application reviews</a:t>
              </a:r>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lang="en-US" sz="1600" b="0" kern="0" dirty="0">
                  <a:solidFill>
                    <a:sysClr val="windowText" lastClr="000000">
                      <a:lumMod val="85000"/>
                      <a:lumOff val="15000"/>
                    </a:sysClr>
                  </a:solidFill>
                  <a:latin typeface="Calibri"/>
                </a:rPr>
                <a:t>Accreditation reviews</a:t>
              </a:r>
              <a:endParaRPr lang="en-US" sz="1600" kern="0" noProof="0" dirty="0">
                <a:solidFill>
                  <a:sysClr val="windowText" lastClr="000000">
                    <a:lumMod val="85000"/>
                    <a:lumOff val="15000"/>
                  </a:sysClr>
                </a:solidFill>
                <a:latin typeface="Calibri"/>
              </a:endParaRPr>
            </a:p>
          </p:txBody>
        </p:sp>
      </p:grpSp>
      <p:grpSp>
        <p:nvGrpSpPr>
          <p:cNvPr id="23" name="Group 22"/>
          <p:cNvGrpSpPr/>
          <p:nvPr/>
        </p:nvGrpSpPr>
        <p:grpSpPr>
          <a:xfrm>
            <a:off x="5731016" y="928505"/>
            <a:ext cx="3006830" cy="1371601"/>
            <a:chOff x="54591" y="1468642"/>
            <a:chExt cx="2986668" cy="1371601"/>
          </a:xfrm>
        </p:grpSpPr>
        <p:sp>
          <p:nvSpPr>
            <p:cNvPr id="24" name="Rectangle 23"/>
            <p:cNvSpPr/>
            <p:nvPr/>
          </p:nvSpPr>
          <p:spPr>
            <a:xfrm>
              <a:off x="54591" y="1468642"/>
              <a:ext cx="2986668" cy="365760"/>
            </a:xfrm>
            <a:prstGeom prst="rect">
              <a:avLst/>
            </a:prstGeom>
            <a:gradFill flip="none" rotWithShape="1">
              <a:gsLst>
                <a:gs pos="100000">
                  <a:srgbClr val="EE8686">
                    <a:alpha val="0"/>
                  </a:srgbClr>
                </a:gs>
                <a:gs pos="52000">
                  <a:schemeClr val="accent1">
                    <a:lumMod val="75000"/>
                  </a:schemeClr>
                </a:gs>
                <a:gs pos="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b="1" dirty="0"/>
                <a:t>Winter Meeting</a:t>
              </a:r>
            </a:p>
          </p:txBody>
        </p:sp>
        <p:sp>
          <p:nvSpPr>
            <p:cNvPr id="25" name="Rectangle 24"/>
            <p:cNvSpPr/>
            <p:nvPr/>
          </p:nvSpPr>
          <p:spPr>
            <a:xfrm>
              <a:off x="54591" y="1834403"/>
              <a:ext cx="2986668" cy="1005840"/>
            </a:xfrm>
            <a:prstGeom prst="rect">
              <a:avLst/>
            </a:prstGeom>
            <a:noFill/>
            <a:ln w="12700" cap="flat" cmpd="sng" algn="ctr">
              <a:noFill/>
              <a:prstDash val="solid"/>
            </a:ln>
            <a:effectLst/>
          </p:spPr>
          <p:txBody>
            <a:bodyPr lIns="0" tIns="45720" rIns="0" bIns="0" rtlCol="0" anchor="t"/>
            <a:lstStyle/>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New application reviews</a:t>
              </a:r>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lang="en-US" sz="1600" b="0" kern="0" dirty="0">
                  <a:solidFill>
                    <a:sysClr val="windowText" lastClr="000000">
                      <a:lumMod val="85000"/>
                      <a:lumOff val="15000"/>
                    </a:sysClr>
                  </a:solidFill>
                  <a:latin typeface="Calibri"/>
                </a:rPr>
                <a:t>Annual review underway</a:t>
              </a:r>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a:t>
              </a:r>
              <a:r>
                <a:rPr kumimoji="0" lang="en-US" sz="1600" b="0" i="0" u="none" strike="noStrike" kern="0" cap="none" spc="0" normalizeH="0" baseline="0" noProof="0" dirty="0" err="1">
                  <a:ln>
                    <a:noFill/>
                  </a:ln>
                  <a:solidFill>
                    <a:sysClr val="windowText" lastClr="000000">
                      <a:lumMod val="85000"/>
                      <a:lumOff val="15000"/>
                    </a:sysClr>
                  </a:solidFill>
                  <a:effectLst/>
                  <a:uLnTx/>
                  <a:uFillTx/>
                  <a:latin typeface="Calibri"/>
                  <a:ea typeface="+mn-ea"/>
                  <a:cs typeface="+mn-cs"/>
                </a:rPr>
                <a:t>Advan</a:t>
              </a:r>
              <a:r>
                <a:rPr lang="en-US" sz="1600" b="0" kern="0" dirty="0">
                  <a:solidFill>
                    <a:sysClr val="windowText" lastClr="000000">
                      <a:lumMod val="85000"/>
                      <a:lumOff val="15000"/>
                    </a:sysClr>
                  </a:solidFill>
                  <a:latin typeface="Calibri"/>
                </a:rPr>
                <a:t>cement” topic discussions</a:t>
              </a:r>
              <a:endPar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grpSp>
      <p:grpSp>
        <p:nvGrpSpPr>
          <p:cNvPr id="26" name="Group 25"/>
          <p:cNvGrpSpPr/>
          <p:nvPr/>
        </p:nvGrpSpPr>
        <p:grpSpPr>
          <a:xfrm>
            <a:off x="5997116" y="5160083"/>
            <a:ext cx="3014565" cy="1371601"/>
            <a:chOff x="54591" y="1468642"/>
            <a:chExt cx="2986668" cy="1371601"/>
          </a:xfrm>
        </p:grpSpPr>
        <p:sp>
          <p:nvSpPr>
            <p:cNvPr id="27" name="Rectangle 26"/>
            <p:cNvSpPr/>
            <p:nvPr/>
          </p:nvSpPr>
          <p:spPr>
            <a:xfrm>
              <a:off x="54591" y="1468642"/>
              <a:ext cx="2986668"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800" b="1" dirty="0"/>
                <a:t>Spring Meeting</a:t>
              </a:r>
            </a:p>
          </p:txBody>
        </p:sp>
        <p:sp>
          <p:nvSpPr>
            <p:cNvPr id="28" name="Rectangle 27"/>
            <p:cNvSpPr/>
            <p:nvPr/>
          </p:nvSpPr>
          <p:spPr>
            <a:xfrm>
              <a:off x="54591" y="1834403"/>
              <a:ext cx="2986668" cy="1005840"/>
            </a:xfrm>
            <a:prstGeom prst="rect">
              <a:avLst/>
            </a:prstGeom>
            <a:noFill/>
            <a:ln w="12700" cap="flat" cmpd="sng" algn="ctr">
              <a:noFill/>
              <a:prstDash val="solid"/>
            </a:ln>
            <a:effectLst/>
          </p:spPr>
          <p:txBody>
            <a:bodyPr lIns="0" tIns="45720" rIns="0" bIns="0" rtlCol="0" anchor="t"/>
            <a:lstStyle/>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New application reviews</a:t>
              </a:r>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lang="en-US" sz="1600" b="0" kern="0" dirty="0">
                  <a:solidFill>
                    <a:sysClr val="windowText" lastClr="000000">
                      <a:lumMod val="85000"/>
                      <a:lumOff val="15000"/>
                    </a:sysClr>
                  </a:solidFill>
                  <a:latin typeface="Calibri"/>
                </a:rPr>
                <a:t>Annual accreditation decisions</a:t>
              </a:r>
            </a:p>
            <a:p>
              <a:pPr marL="176213" marR="0" lvl="0" indent="-1762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rPr>
                <a:t>Consent </a:t>
              </a:r>
              <a:r>
                <a:rPr lang="en-US" sz="1600" b="0" kern="0" dirty="0">
                  <a:solidFill>
                    <a:sysClr val="windowText" lastClr="000000">
                      <a:lumMod val="85000"/>
                      <a:lumOff val="15000"/>
                    </a:sysClr>
                  </a:solidFill>
                  <a:latin typeface="Calibri"/>
                </a:rPr>
                <a:t>agenda</a:t>
              </a:r>
              <a:endParaRPr kumimoji="0" lang="en-US" sz="1600" b="0" i="0" u="none" strike="noStrike" kern="0" cap="none" spc="0" normalizeH="0" baseline="0" noProof="0" dirty="0">
                <a:ln>
                  <a:noFill/>
                </a:ln>
                <a:solidFill>
                  <a:sysClr val="windowText" lastClr="000000">
                    <a:lumMod val="85000"/>
                    <a:lumOff val="15000"/>
                  </a:sysClr>
                </a:solidFill>
                <a:effectLst/>
                <a:uLnTx/>
                <a:uFillTx/>
                <a:latin typeface="Calibri"/>
                <a:ea typeface="+mn-ea"/>
                <a:cs typeface="+mn-cs"/>
              </a:endParaRPr>
            </a:p>
          </p:txBody>
        </p:sp>
      </p:grpSp>
      <p:sp>
        <p:nvSpPr>
          <p:cNvPr id="2" name="TextBox 1"/>
          <p:cNvSpPr txBox="1"/>
          <p:nvPr/>
        </p:nvSpPr>
        <p:spPr>
          <a:xfrm>
            <a:off x="2034540" y="389896"/>
            <a:ext cx="3073896" cy="1077218"/>
          </a:xfrm>
          <a:prstGeom prst="rect">
            <a:avLst/>
          </a:prstGeom>
          <a:noFill/>
        </p:spPr>
        <p:txBody>
          <a:bodyPr wrap="square" rtlCol="0">
            <a:spAutoFit/>
          </a:bodyPr>
          <a:lstStyle/>
          <a:p>
            <a:r>
              <a:rPr lang="en-US" sz="3200" dirty="0" smtClean="0">
                <a:latin typeface="+mj-lt"/>
              </a:rPr>
              <a:t>Annual Cycle for the IRC</a:t>
            </a:r>
            <a:endParaRPr lang="en-US" sz="3200" dirty="0">
              <a:latin typeface="+mj-lt"/>
            </a:endParaRPr>
          </a:p>
        </p:txBody>
      </p:sp>
    </p:spTree>
    <p:custDataLst>
      <p:tags r:id="rId1"/>
    </p:custDataLst>
    <p:extLst>
      <p:ext uri="{BB962C8B-B14F-4D97-AF65-F5344CB8AC3E}">
        <p14:creationId xmlns:p14="http://schemas.microsoft.com/office/powerpoint/2010/main" val="24694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9343" y="86446"/>
            <a:ext cx="6526006" cy="1325563"/>
          </a:xfrm>
        </p:spPr>
        <p:txBody>
          <a:bodyPr/>
          <a:lstStyle/>
          <a:p>
            <a:r>
              <a:rPr lang="en-US" dirty="0" smtClean="0">
                <a:solidFill>
                  <a:schemeClr val="tx1">
                    <a:lumMod val="75000"/>
                    <a:lumOff val="25000"/>
                  </a:schemeClr>
                </a:solidFill>
              </a:rPr>
              <a:t>IRC 2017 and Beyond…</a:t>
            </a:r>
            <a:endParaRPr lang="en-US" dirty="0">
              <a:solidFill>
                <a:schemeClr val="tx1">
                  <a:lumMod val="75000"/>
                  <a:lumOff val="25000"/>
                </a:schemeClr>
              </a:solidFill>
            </a:endParaRPr>
          </a:p>
        </p:txBody>
      </p:sp>
      <p:sp>
        <p:nvSpPr>
          <p:cNvPr id="1030" name="Freeform 6"/>
          <p:cNvSpPr>
            <a:spLocks/>
          </p:cNvSpPr>
          <p:nvPr/>
        </p:nvSpPr>
        <p:spPr bwMode="auto">
          <a:xfrm>
            <a:off x="2228850" y="1685254"/>
            <a:ext cx="4206240" cy="3630136"/>
          </a:xfrm>
          <a:custGeom>
            <a:avLst/>
            <a:gdLst/>
            <a:ahLst/>
            <a:cxnLst>
              <a:cxn ang="0">
                <a:pos x="4540" y="0"/>
              </a:cxn>
              <a:cxn ang="0">
                <a:pos x="4356" y="870"/>
              </a:cxn>
              <a:cxn ang="0">
                <a:pos x="4173" y="1738"/>
              </a:cxn>
              <a:cxn ang="0">
                <a:pos x="3802" y="1404"/>
              </a:cxn>
              <a:cxn ang="0">
                <a:pos x="2154" y="3213"/>
              </a:cxn>
              <a:cxn ang="0">
                <a:pos x="2137" y="3196"/>
              </a:cxn>
              <a:cxn ang="0">
                <a:pos x="2133" y="3200"/>
              </a:cxn>
              <a:cxn ang="0">
                <a:pos x="1407" y="2539"/>
              </a:cxn>
              <a:cxn ang="0">
                <a:pos x="562" y="3466"/>
              </a:cxn>
              <a:cxn ang="0">
                <a:pos x="0" y="2954"/>
              </a:cxn>
              <a:cxn ang="0">
                <a:pos x="1358" y="1464"/>
              </a:cxn>
              <a:cxn ang="0">
                <a:pos x="1920" y="1976"/>
              </a:cxn>
              <a:cxn ang="0">
                <a:pos x="2102" y="2142"/>
              </a:cxn>
              <a:cxn ang="0">
                <a:pos x="3236" y="896"/>
              </a:cxn>
              <a:cxn ang="0">
                <a:pos x="2852" y="550"/>
              </a:cxn>
              <a:cxn ang="0">
                <a:pos x="3696" y="276"/>
              </a:cxn>
              <a:cxn ang="0">
                <a:pos x="4540" y="0"/>
              </a:cxn>
            </a:cxnLst>
            <a:rect l="0" t="0" r="r" b="b"/>
            <a:pathLst>
              <a:path w="4540" h="3466">
                <a:moveTo>
                  <a:pt x="4540" y="0"/>
                </a:moveTo>
                <a:lnTo>
                  <a:pt x="4356" y="870"/>
                </a:lnTo>
                <a:lnTo>
                  <a:pt x="4173" y="1738"/>
                </a:lnTo>
                <a:lnTo>
                  <a:pt x="3802" y="1404"/>
                </a:lnTo>
                <a:lnTo>
                  <a:pt x="2154" y="3213"/>
                </a:lnTo>
                <a:lnTo>
                  <a:pt x="2137" y="3196"/>
                </a:lnTo>
                <a:lnTo>
                  <a:pt x="2133" y="3200"/>
                </a:lnTo>
                <a:lnTo>
                  <a:pt x="1407" y="2539"/>
                </a:lnTo>
                <a:lnTo>
                  <a:pt x="562" y="3466"/>
                </a:lnTo>
                <a:lnTo>
                  <a:pt x="0" y="2954"/>
                </a:lnTo>
                <a:lnTo>
                  <a:pt x="1358" y="1464"/>
                </a:lnTo>
                <a:lnTo>
                  <a:pt x="1920" y="1976"/>
                </a:lnTo>
                <a:lnTo>
                  <a:pt x="2102" y="2142"/>
                </a:lnTo>
                <a:lnTo>
                  <a:pt x="3236" y="896"/>
                </a:lnTo>
                <a:lnTo>
                  <a:pt x="2852" y="550"/>
                </a:lnTo>
                <a:lnTo>
                  <a:pt x="3696" y="276"/>
                </a:lnTo>
                <a:lnTo>
                  <a:pt x="4540" y="0"/>
                </a:lnTo>
                <a:close/>
              </a:path>
            </a:pathLst>
          </a:custGeom>
          <a:solidFill>
            <a:schemeClr val="accent6">
              <a:lumMod val="75000"/>
            </a:schemeClr>
          </a:solidFill>
          <a:ln w="0">
            <a:noFill/>
            <a:prstDash val="solid"/>
            <a:round/>
            <a:headEnd/>
            <a:tailEnd/>
          </a:ln>
          <a:effectLst>
            <a:outerShdw blurRad="38100" dir="18900000" sy="23000" kx="-1200000" algn="bl" rotWithShape="0">
              <a:prstClr val="black">
                <a:alpha val="12000"/>
              </a:prstClr>
            </a:outerShdw>
          </a:effectLst>
          <a:scene3d>
            <a:camera prst="perspectiveRight"/>
            <a:lightRig rig="threePt" dir="t">
              <a:rot lat="0" lon="0" rev="21000000"/>
            </a:lightRig>
          </a:scene3d>
          <a:sp3d prstMaterial="plastic">
            <a:bevelT w="63500" h="635000" prst="coolSlant"/>
          </a:sp3d>
        </p:spPr>
        <p:txBody>
          <a:bodyPr vert="horz" wrap="square" lIns="91440" tIns="45720" rIns="91440" bIns="45720" numCol="1" anchor="t" anchorCtr="0" compatLnSpc="1">
            <a:prstTxWarp prst="textNoShape">
              <a:avLst/>
            </a:prstTxWarp>
          </a:bodyPr>
          <a:lstStyle/>
          <a:p>
            <a:endParaRPr lang="en-IN"/>
          </a:p>
        </p:txBody>
      </p:sp>
      <p:sp>
        <p:nvSpPr>
          <p:cNvPr id="8" name="Oval 7"/>
          <p:cNvSpPr/>
          <p:nvPr/>
        </p:nvSpPr>
        <p:spPr>
          <a:xfrm>
            <a:off x="2436653" y="5048104"/>
            <a:ext cx="401033" cy="5345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1</a:t>
            </a:r>
            <a:endParaRPr lang="en-IN" b="1" dirty="0">
              <a:solidFill>
                <a:schemeClr val="bg1"/>
              </a:solidFill>
              <a:latin typeface="Arial" pitchFamily="34" charset="0"/>
              <a:cs typeface="Arial" pitchFamily="34" charset="0"/>
            </a:endParaRPr>
          </a:p>
        </p:txBody>
      </p:sp>
      <p:sp>
        <p:nvSpPr>
          <p:cNvPr id="9" name="Oval 8"/>
          <p:cNvSpPr/>
          <p:nvPr/>
        </p:nvSpPr>
        <p:spPr>
          <a:xfrm>
            <a:off x="3168221" y="2921466"/>
            <a:ext cx="401033" cy="5345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2</a:t>
            </a:r>
            <a:endParaRPr lang="en-IN" b="1" dirty="0">
              <a:solidFill>
                <a:schemeClr val="bg1"/>
              </a:solidFill>
              <a:latin typeface="Arial" pitchFamily="34" charset="0"/>
              <a:cs typeface="Arial" pitchFamily="34" charset="0"/>
            </a:endParaRPr>
          </a:p>
        </p:txBody>
      </p:sp>
      <p:sp>
        <p:nvSpPr>
          <p:cNvPr id="10" name="Oval 9"/>
          <p:cNvSpPr/>
          <p:nvPr/>
        </p:nvSpPr>
        <p:spPr>
          <a:xfrm>
            <a:off x="3990735" y="4635656"/>
            <a:ext cx="401033" cy="5345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3</a:t>
            </a:r>
            <a:endParaRPr lang="en-IN" b="1" dirty="0">
              <a:solidFill>
                <a:schemeClr val="bg1"/>
              </a:solidFill>
              <a:latin typeface="Arial" pitchFamily="34" charset="0"/>
              <a:cs typeface="Arial" pitchFamily="34" charset="0"/>
            </a:endParaRPr>
          </a:p>
        </p:txBody>
      </p:sp>
      <p:sp>
        <p:nvSpPr>
          <p:cNvPr id="11" name="Oval 10"/>
          <p:cNvSpPr/>
          <p:nvPr/>
        </p:nvSpPr>
        <p:spPr>
          <a:xfrm>
            <a:off x="5624276" y="3188752"/>
            <a:ext cx="401033" cy="5345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4</a:t>
            </a:r>
            <a:endParaRPr lang="en-IN" b="1" dirty="0">
              <a:solidFill>
                <a:schemeClr val="bg1"/>
              </a:solidFill>
              <a:latin typeface="Arial" pitchFamily="34" charset="0"/>
              <a:cs typeface="Arial" pitchFamily="34" charset="0"/>
            </a:endParaRPr>
          </a:p>
        </p:txBody>
      </p:sp>
      <p:sp>
        <p:nvSpPr>
          <p:cNvPr id="12" name="Oval 11"/>
          <p:cNvSpPr/>
          <p:nvPr/>
        </p:nvSpPr>
        <p:spPr>
          <a:xfrm>
            <a:off x="5985493" y="1611363"/>
            <a:ext cx="401033" cy="53457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pitchFamily="34" charset="0"/>
                <a:cs typeface="Arial" pitchFamily="34" charset="0"/>
              </a:rPr>
              <a:t>5</a:t>
            </a:r>
            <a:endParaRPr lang="en-IN" b="1" dirty="0">
              <a:solidFill>
                <a:schemeClr val="bg1"/>
              </a:solidFill>
              <a:latin typeface="Arial" pitchFamily="34" charset="0"/>
              <a:cs typeface="Arial" pitchFamily="34" charset="0"/>
            </a:endParaRPr>
          </a:p>
        </p:txBody>
      </p:sp>
      <p:sp>
        <p:nvSpPr>
          <p:cNvPr id="13" name="Freeform 12"/>
          <p:cNvSpPr/>
          <p:nvPr/>
        </p:nvSpPr>
        <p:spPr>
          <a:xfrm>
            <a:off x="2577374" y="5426670"/>
            <a:ext cx="5517546" cy="714380"/>
          </a:xfrm>
          <a:custGeom>
            <a:avLst/>
            <a:gdLst>
              <a:gd name="connsiteX0" fmla="*/ 0 w 4648200"/>
              <a:gd name="connsiteY0" fmla="*/ 0 h 1053948"/>
              <a:gd name="connsiteX1" fmla="*/ 4648200 w 4648200"/>
              <a:gd name="connsiteY1" fmla="*/ 0 h 1053948"/>
              <a:gd name="connsiteX2" fmla="*/ 4648200 w 4648200"/>
              <a:gd name="connsiteY2" fmla="*/ 1053948 h 1053948"/>
              <a:gd name="connsiteX3" fmla="*/ 0 w 4648200"/>
              <a:gd name="connsiteY3" fmla="*/ 1053948 h 1053948"/>
              <a:gd name="connsiteX4" fmla="*/ 0 w 4648200"/>
              <a:gd name="connsiteY4"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4339480 w 4650706"/>
              <a:gd name="connsiteY4" fmla="*/ 1053948 h 1053948"/>
              <a:gd name="connsiteX5" fmla="*/ 0 w 4650706"/>
              <a:gd name="connsiteY5" fmla="*/ 1053948 h 1053948"/>
              <a:gd name="connsiteX6" fmla="*/ 0 w 4650706"/>
              <a:gd name="connsiteY6" fmla="*/ 0 h 1053948"/>
              <a:gd name="connsiteX0" fmla="*/ 0 w 5114598"/>
              <a:gd name="connsiteY0" fmla="*/ 0 h 1053948"/>
              <a:gd name="connsiteX1" fmla="*/ 4648200 w 5114598"/>
              <a:gd name="connsiteY1" fmla="*/ 0 h 1053948"/>
              <a:gd name="connsiteX2" fmla="*/ 4650706 w 5114598"/>
              <a:gd name="connsiteY2" fmla="*/ 745475 h 1053948"/>
              <a:gd name="connsiteX3" fmla="*/ 4339480 w 5114598"/>
              <a:gd name="connsiteY3" fmla="*/ 1053948 h 1053948"/>
              <a:gd name="connsiteX4" fmla="*/ 0 w 5114598"/>
              <a:gd name="connsiteY4" fmla="*/ 1053948 h 1053948"/>
              <a:gd name="connsiteX5" fmla="*/ 0 w 5114598"/>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855142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28253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09140 h 1053948"/>
              <a:gd name="connsiteX3" fmla="*/ 4339480 w 4650706"/>
              <a:gd name="connsiteY3" fmla="*/ 1053948 h 1053948"/>
              <a:gd name="connsiteX4" fmla="*/ 0 w 4650706"/>
              <a:gd name="connsiteY4" fmla="*/ 1053948 h 1053948"/>
              <a:gd name="connsiteX5" fmla="*/ 0 w 4650706"/>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339480 w 4653225"/>
              <a:gd name="connsiteY3" fmla="*/ 1053948 h 1053948"/>
              <a:gd name="connsiteX4" fmla="*/ 0 w 4653225"/>
              <a:gd name="connsiteY4" fmla="*/ 1053948 h 1053948"/>
              <a:gd name="connsiteX5" fmla="*/ 0 w 4653225"/>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441169 w 4653225"/>
              <a:gd name="connsiteY3" fmla="*/ 1052954 h 1053948"/>
              <a:gd name="connsiteX4" fmla="*/ 0 w 4653225"/>
              <a:gd name="connsiteY4" fmla="*/ 1053948 h 1053948"/>
              <a:gd name="connsiteX5" fmla="*/ 0 w 4653225"/>
              <a:gd name="connsiteY5" fmla="*/ 0 h 105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225" h="1053948">
                <a:moveTo>
                  <a:pt x="0" y="0"/>
                </a:moveTo>
                <a:lnTo>
                  <a:pt x="4648200" y="0"/>
                </a:lnTo>
                <a:cubicBezTo>
                  <a:pt x="4649035" y="248492"/>
                  <a:pt x="4652390" y="738317"/>
                  <a:pt x="4653225" y="986809"/>
                </a:cubicBezTo>
                <a:lnTo>
                  <a:pt x="4441169" y="1052954"/>
                </a:lnTo>
                <a:lnTo>
                  <a:pt x="0" y="1053948"/>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tIns="36000" rIns="324000" bIns="36000" rtlCol="0" anchor="t" anchorCtr="0"/>
          <a:lstStyle/>
          <a:p>
            <a:r>
              <a:rPr lang="en-US" sz="1600" dirty="0">
                <a:solidFill>
                  <a:schemeClr val="tx1"/>
                </a:solidFill>
              </a:rPr>
              <a:t>Further revision of ADS Institutional Update</a:t>
            </a:r>
          </a:p>
        </p:txBody>
      </p:sp>
      <p:sp>
        <p:nvSpPr>
          <p:cNvPr id="14" name="Freeform 13"/>
          <p:cNvSpPr/>
          <p:nvPr/>
        </p:nvSpPr>
        <p:spPr>
          <a:xfrm>
            <a:off x="4191252" y="4849790"/>
            <a:ext cx="4487676" cy="714380"/>
          </a:xfrm>
          <a:custGeom>
            <a:avLst/>
            <a:gdLst>
              <a:gd name="connsiteX0" fmla="*/ 0 w 4648200"/>
              <a:gd name="connsiteY0" fmla="*/ 0 h 1053948"/>
              <a:gd name="connsiteX1" fmla="*/ 4648200 w 4648200"/>
              <a:gd name="connsiteY1" fmla="*/ 0 h 1053948"/>
              <a:gd name="connsiteX2" fmla="*/ 4648200 w 4648200"/>
              <a:gd name="connsiteY2" fmla="*/ 1053948 h 1053948"/>
              <a:gd name="connsiteX3" fmla="*/ 0 w 4648200"/>
              <a:gd name="connsiteY3" fmla="*/ 1053948 h 1053948"/>
              <a:gd name="connsiteX4" fmla="*/ 0 w 4648200"/>
              <a:gd name="connsiteY4"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4339480 w 4650706"/>
              <a:gd name="connsiteY4" fmla="*/ 1053948 h 1053948"/>
              <a:gd name="connsiteX5" fmla="*/ 0 w 4650706"/>
              <a:gd name="connsiteY5" fmla="*/ 1053948 h 1053948"/>
              <a:gd name="connsiteX6" fmla="*/ 0 w 4650706"/>
              <a:gd name="connsiteY6" fmla="*/ 0 h 1053948"/>
              <a:gd name="connsiteX0" fmla="*/ 0 w 5114598"/>
              <a:gd name="connsiteY0" fmla="*/ 0 h 1053948"/>
              <a:gd name="connsiteX1" fmla="*/ 4648200 w 5114598"/>
              <a:gd name="connsiteY1" fmla="*/ 0 h 1053948"/>
              <a:gd name="connsiteX2" fmla="*/ 4650706 w 5114598"/>
              <a:gd name="connsiteY2" fmla="*/ 745475 h 1053948"/>
              <a:gd name="connsiteX3" fmla="*/ 4339480 w 5114598"/>
              <a:gd name="connsiteY3" fmla="*/ 1053948 h 1053948"/>
              <a:gd name="connsiteX4" fmla="*/ 0 w 5114598"/>
              <a:gd name="connsiteY4" fmla="*/ 1053948 h 1053948"/>
              <a:gd name="connsiteX5" fmla="*/ 0 w 5114598"/>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855142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28253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09140 h 1053948"/>
              <a:gd name="connsiteX3" fmla="*/ 4339480 w 4650706"/>
              <a:gd name="connsiteY3" fmla="*/ 1053948 h 1053948"/>
              <a:gd name="connsiteX4" fmla="*/ 0 w 4650706"/>
              <a:gd name="connsiteY4" fmla="*/ 1053948 h 1053948"/>
              <a:gd name="connsiteX5" fmla="*/ 0 w 4650706"/>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339480 w 4653225"/>
              <a:gd name="connsiteY3" fmla="*/ 1053948 h 1053948"/>
              <a:gd name="connsiteX4" fmla="*/ 0 w 4653225"/>
              <a:gd name="connsiteY4" fmla="*/ 1053948 h 1053948"/>
              <a:gd name="connsiteX5" fmla="*/ 0 w 4653225"/>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441169 w 4653225"/>
              <a:gd name="connsiteY3" fmla="*/ 1052954 h 1053948"/>
              <a:gd name="connsiteX4" fmla="*/ 0 w 4653225"/>
              <a:gd name="connsiteY4" fmla="*/ 1053948 h 1053948"/>
              <a:gd name="connsiteX5" fmla="*/ 0 w 4653225"/>
              <a:gd name="connsiteY5" fmla="*/ 0 h 105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225" h="1053948">
                <a:moveTo>
                  <a:pt x="0" y="0"/>
                </a:moveTo>
                <a:lnTo>
                  <a:pt x="4648200" y="0"/>
                </a:lnTo>
                <a:cubicBezTo>
                  <a:pt x="4649035" y="248492"/>
                  <a:pt x="4652390" y="738317"/>
                  <a:pt x="4653225" y="986809"/>
                </a:cubicBezTo>
                <a:lnTo>
                  <a:pt x="4441169" y="1052954"/>
                </a:lnTo>
                <a:lnTo>
                  <a:pt x="0" y="1053948"/>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tIns="36000" rIns="324000" bIns="36000" rtlCol="0" anchor="t" anchorCtr="0"/>
          <a:lstStyle/>
          <a:p>
            <a:r>
              <a:rPr lang="en-US" sz="1600" dirty="0">
                <a:solidFill>
                  <a:schemeClr val="tx1"/>
                </a:solidFill>
              </a:rPr>
              <a:t>Development of self-study process</a:t>
            </a:r>
          </a:p>
        </p:txBody>
      </p:sp>
      <p:sp>
        <p:nvSpPr>
          <p:cNvPr id="15" name="Freeform 14"/>
          <p:cNvSpPr/>
          <p:nvPr/>
        </p:nvSpPr>
        <p:spPr>
          <a:xfrm>
            <a:off x="5589612" y="3657164"/>
            <a:ext cx="3344446" cy="714380"/>
          </a:xfrm>
          <a:custGeom>
            <a:avLst/>
            <a:gdLst>
              <a:gd name="connsiteX0" fmla="*/ 0 w 4648200"/>
              <a:gd name="connsiteY0" fmla="*/ 0 h 1053948"/>
              <a:gd name="connsiteX1" fmla="*/ 4648200 w 4648200"/>
              <a:gd name="connsiteY1" fmla="*/ 0 h 1053948"/>
              <a:gd name="connsiteX2" fmla="*/ 4648200 w 4648200"/>
              <a:gd name="connsiteY2" fmla="*/ 1053948 h 1053948"/>
              <a:gd name="connsiteX3" fmla="*/ 0 w 4648200"/>
              <a:gd name="connsiteY3" fmla="*/ 1053948 h 1053948"/>
              <a:gd name="connsiteX4" fmla="*/ 0 w 4648200"/>
              <a:gd name="connsiteY4"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4339480 w 4650706"/>
              <a:gd name="connsiteY4" fmla="*/ 1053948 h 1053948"/>
              <a:gd name="connsiteX5" fmla="*/ 0 w 4650706"/>
              <a:gd name="connsiteY5" fmla="*/ 1053948 h 1053948"/>
              <a:gd name="connsiteX6" fmla="*/ 0 w 4650706"/>
              <a:gd name="connsiteY6" fmla="*/ 0 h 1053948"/>
              <a:gd name="connsiteX0" fmla="*/ 0 w 5114598"/>
              <a:gd name="connsiteY0" fmla="*/ 0 h 1053948"/>
              <a:gd name="connsiteX1" fmla="*/ 4648200 w 5114598"/>
              <a:gd name="connsiteY1" fmla="*/ 0 h 1053948"/>
              <a:gd name="connsiteX2" fmla="*/ 4650706 w 5114598"/>
              <a:gd name="connsiteY2" fmla="*/ 745475 h 1053948"/>
              <a:gd name="connsiteX3" fmla="*/ 4339480 w 5114598"/>
              <a:gd name="connsiteY3" fmla="*/ 1053948 h 1053948"/>
              <a:gd name="connsiteX4" fmla="*/ 0 w 5114598"/>
              <a:gd name="connsiteY4" fmla="*/ 1053948 h 1053948"/>
              <a:gd name="connsiteX5" fmla="*/ 0 w 5114598"/>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855142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28253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09140 h 1053948"/>
              <a:gd name="connsiteX3" fmla="*/ 4339480 w 4650706"/>
              <a:gd name="connsiteY3" fmla="*/ 1053948 h 1053948"/>
              <a:gd name="connsiteX4" fmla="*/ 0 w 4650706"/>
              <a:gd name="connsiteY4" fmla="*/ 1053948 h 1053948"/>
              <a:gd name="connsiteX5" fmla="*/ 0 w 4650706"/>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339480 w 4653225"/>
              <a:gd name="connsiteY3" fmla="*/ 1053948 h 1053948"/>
              <a:gd name="connsiteX4" fmla="*/ 0 w 4653225"/>
              <a:gd name="connsiteY4" fmla="*/ 1053948 h 1053948"/>
              <a:gd name="connsiteX5" fmla="*/ 0 w 4653225"/>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441169 w 4653225"/>
              <a:gd name="connsiteY3" fmla="*/ 1052954 h 1053948"/>
              <a:gd name="connsiteX4" fmla="*/ 0 w 4653225"/>
              <a:gd name="connsiteY4" fmla="*/ 1053948 h 1053948"/>
              <a:gd name="connsiteX5" fmla="*/ 0 w 4653225"/>
              <a:gd name="connsiteY5" fmla="*/ 0 h 105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225" h="1053948">
                <a:moveTo>
                  <a:pt x="0" y="0"/>
                </a:moveTo>
                <a:lnTo>
                  <a:pt x="4648200" y="0"/>
                </a:lnTo>
                <a:cubicBezTo>
                  <a:pt x="4649035" y="248492"/>
                  <a:pt x="4652390" y="738317"/>
                  <a:pt x="4653225" y="986809"/>
                </a:cubicBezTo>
                <a:lnTo>
                  <a:pt x="4441169" y="1052954"/>
                </a:lnTo>
                <a:lnTo>
                  <a:pt x="0" y="1053948"/>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tIns="36000" rIns="324000" bIns="36000" rtlCol="0" anchor="t" anchorCtr="0"/>
          <a:lstStyle/>
          <a:p>
            <a:pPr marL="285750" indent="-285750">
              <a:buFont typeface="Arial" panose="020B0604020202020204" pitchFamily="34" charset="0"/>
              <a:buChar char="•"/>
            </a:pPr>
            <a:r>
              <a:rPr lang="en-US" sz="1400" dirty="0">
                <a:solidFill>
                  <a:schemeClr val="tx1"/>
                </a:solidFill>
              </a:rPr>
              <a:t>Promotion of provider well-being</a:t>
            </a:r>
          </a:p>
          <a:p>
            <a:pPr marL="285750" indent="-285750">
              <a:buFont typeface="Arial" panose="020B0604020202020204" pitchFamily="34" charset="0"/>
              <a:buChar char="•"/>
            </a:pPr>
            <a:r>
              <a:rPr lang="en-US" sz="1400" dirty="0">
                <a:solidFill>
                  <a:schemeClr val="tx1"/>
                </a:solidFill>
              </a:rPr>
              <a:t>Reduction of burden for GME leaders</a:t>
            </a:r>
          </a:p>
        </p:txBody>
      </p:sp>
      <p:sp>
        <p:nvSpPr>
          <p:cNvPr id="16" name="Freeform 15"/>
          <p:cNvSpPr/>
          <p:nvPr/>
        </p:nvSpPr>
        <p:spPr>
          <a:xfrm>
            <a:off x="6094690" y="1202127"/>
            <a:ext cx="3049310" cy="714380"/>
          </a:xfrm>
          <a:custGeom>
            <a:avLst/>
            <a:gdLst>
              <a:gd name="connsiteX0" fmla="*/ 0 w 4648200"/>
              <a:gd name="connsiteY0" fmla="*/ 0 h 1053948"/>
              <a:gd name="connsiteX1" fmla="*/ 4648200 w 4648200"/>
              <a:gd name="connsiteY1" fmla="*/ 0 h 1053948"/>
              <a:gd name="connsiteX2" fmla="*/ 4648200 w 4648200"/>
              <a:gd name="connsiteY2" fmla="*/ 1053948 h 1053948"/>
              <a:gd name="connsiteX3" fmla="*/ 0 w 4648200"/>
              <a:gd name="connsiteY3" fmla="*/ 1053948 h 1053948"/>
              <a:gd name="connsiteX4" fmla="*/ 0 w 4648200"/>
              <a:gd name="connsiteY4"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4339480 w 4650706"/>
              <a:gd name="connsiteY4" fmla="*/ 1053948 h 1053948"/>
              <a:gd name="connsiteX5" fmla="*/ 0 w 4650706"/>
              <a:gd name="connsiteY5" fmla="*/ 1053948 h 1053948"/>
              <a:gd name="connsiteX6" fmla="*/ 0 w 4650706"/>
              <a:gd name="connsiteY6" fmla="*/ 0 h 1053948"/>
              <a:gd name="connsiteX0" fmla="*/ 0 w 5114598"/>
              <a:gd name="connsiteY0" fmla="*/ 0 h 1053948"/>
              <a:gd name="connsiteX1" fmla="*/ 4648200 w 5114598"/>
              <a:gd name="connsiteY1" fmla="*/ 0 h 1053948"/>
              <a:gd name="connsiteX2" fmla="*/ 4650706 w 5114598"/>
              <a:gd name="connsiteY2" fmla="*/ 745475 h 1053948"/>
              <a:gd name="connsiteX3" fmla="*/ 4339480 w 5114598"/>
              <a:gd name="connsiteY3" fmla="*/ 1053948 h 1053948"/>
              <a:gd name="connsiteX4" fmla="*/ 0 w 5114598"/>
              <a:gd name="connsiteY4" fmla="*/ 1053948 h 1053948"/>
              <a:gd name="connsiteX5" fmla="*/ 0 w 5114598"/>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855142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28253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09140 h 1053948"/>
              <a:gd name="connsiteX3" fmla="*/ 4339480 w 4650706"/>
              <a:gd name="connsiteY3" fmla="*/ 1053948 h 1053948"/>
              <a:gd name="connsiteX4" fmla="*/ 0 w 4650706"/>
              <a:gd name="connsiteY4" fmla="*/ 1053948 h 1053948"/>
              <a:gd name="connsiteX5" fmla="*/ 0 w 4650706"/>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339480 w 4653225"/>
              <a:gd name="connsiteY3" fmla="*/ 1053948 h 1053948"/>
              <a:gd name="connsiteX4" fmla="*/ 0 w 4653225"/>
              <a:gd name="connsiteY4" fmla="*/ 1053948 h 1053948"/>
              <a:gd name="connsiteX5" fmla="*/ 0 w 4653225"/>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441169 w 4653225"/>
              <a:gd name="connsiteY3" fmla="*/ 1052954 h 1053948"/>
              <a:gd name="connsiteX4" fmla="*/ 0 w 4653225"/>
              <a:gd name="connsiteY4" fmla="*/ 1053948 h 1053948"/>
              <a:gd name="connsiteX5" fmla="*/ 0 w 4653225"/>
              <a:gd name="connsiteY5" fmla="*/ 0 h 105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225" h="1053948">
                <a:moveTo>
                  <a:pt x="0" y="0"/>
                </a:moveTo>
                <a:lnTo>
                  <a:pt x="4648200" y="0"/>
                </a:lnTo>
                <a:cubicBezTo>
                  <a:pt x="4649035" y="248492"/>
                  <a:pt x="4652390" y="738317"/>
                  <a:pt x="4653225" y="986809"/>
                </a:cubicBezTo>
                <a:lnTo>
                  <a:pt x="4441169" y="1052954"/>
                </a:lnTo>
                <a:lnTo>
                  <a:pt x="0" y="1053948"/>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tIns="36000" rIns="324000" bIns="36000" rtlCol="0" anchor="t" anchorCtr="0"/>
          <a:lstStyle/>
          <a:p>
            <a:r>
              <a:rPr lang="en-US" sz="1600" dirty="0">
                <a:solidFill>
                  <a:schemeClr val="tx1"/>
                </a:solidFill>
              </a:rPr>
              <a:t>Revision of Institutional Requirements</a:t>
            </a:r>
          </a:p>
        </p:txBody>
      </p:sp>
      <p:sp>
        <p:nvSpPr>
          <p:cNvPr id="17" name="Freeform 16"/>
          <p:cNvSpPr/>
          <p:nvPr/>
        </p:nvSpPr>
        <p:spPr>
          <a:xfrm>
            <a:off x="209983" y="2942784"/>
            <a:ext cx="3558721" cy="714380"/>
          </a:xfrm>
          <a:custGeom>
            <a:avLst/>
            <a:gdLst>
              <a:gd name="connsiteX0" fmla="*/ 0 w 4648200"/>
              <a:gd name="connsiteY0" fmla="*/ 0 h 1053948"/>
              <a:gd name="connsiteX1" fmla="*/ 4648200 w 4648200"/>
              <a:gd name="connsiteY1" fmla="*/ 0 h 1053948"/>
              <a:gd name="connsiteX2" fmla="*/ 4648200 w 4648200"/>
              <a:gd name="connsiteY2" fmla="*/ 1053948 h 1053948"/>
              <a:gd name="connsiteX3" fmla="*/ 0 w 4648200"/>
              <a:gd name="connsiteY3" fmla="*/ 1053948 h 1053948"/>
              <a:gd name="connsiteX4" fmla="*/ 0 w 4648200"/>
              <a:gd name="connsiteY4"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648200 w 4650706"/>
              <a:gd name="connsiteY3" fmla="*/ 1053948 h 1053948"/>
              <a:gd name="connsiteX4" fmla="*/ 4339480 w 4650706"/>
              <a:gd name="connsiteY4" fmla="*/ 1053948 h 1053948"/>
              <a:gd name="connsiteX5" fmla="*/ 0 w 4650706"/>
              <a:gd name="connsiteY5" fmla="*/ 1053948 h 1053948"/>
              <a:gd name="connsiteX6" fmla="*/ 0 w 4650706"/>
              <a:gd name="connsiteY6" fmla="*/ 0 h 1053948"/>
              <a:gd name="connsiteX0" fmla="*/ 0 w 5114598"/>
              <a:gd name="connsiteY0" fmla="*/ 0 h 1053948"/>
              <a:gd name="connsiteX1" fmla="*/ 4648200 w 5114598"/>
              <a:gd name="connsiteY1" fmla="*/ 0 h 1053948"/>
              <a:gd name="connsiteX2" fmla="*/ 4650706 w 5114598"/>
              <a:gd name="connsiteY2" fmla="*/ 745475 h 1053948"/>
              <a:gd name="connsiteX3" fmla="*/ 4339480 w 5114598"/>
              <a:gd name="connsiteY3" fmla="*/ 1053948 h 1053948"/>
              <a:gd name="connsiteX4" fmla="*/ 0 w 5114598"/>
              <a:gd name="connsiteY4" fmla="*/ 1053948 h 1053948"/>
              <a:gd name="connsiteX5" fmla="*/ 0 w 5114598"/>
              <a:gd name="connsiteY5" fmla="*/ 0 h 1053948"/>
              <a:gd name="connsiteX0" fmla="*/ 0 w 4650706"/>
              <a:gd name="connsiteY0" fmla="*/ 0 h 1053948"/>
              <a:gd name="connsiteX1" fmla="*/ 4648200 w 4650706"/>
              <a:gd name="connsiteY1" fmla="*/ 0 h 1053948"/>
              <a:gd name="connsiteX2" fmla="*/ 4650706 w 4650706"/>
              <a:gd name="connsiteY2" fmla="*/ 745475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855142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28253 h 1053948"/>
              <a:gd name="connsiteX3" fmla="*/ 4339480 w 4650706"/>
              <a:gd name="connsiteY3" fmla="*/ 1053948 h 1053948"/>
              <a:gd name="connsiteX4" fmla="*/ 0 w 4650706"/>
              <a:gd name="connsiteY4" fmla="*/ 1053948 h 1053948"/>
              <a:gd name="connsiteX5" fmla="*/ 0 w 4650706"/>
              <a:gd name="connsiteY5" fmla="*/ 0 h 1053948"/>
              <a:gd name="connsiteX0" fmla="*/ 0 w 4650706"/>
              <a:gd name="connsiteY0" fmla="*/ 0 h 1053948"/>
              <a:gd name="connsiteX1" fmla="*/ 4648200 w 4650706"/>
              <a:gd name="connsiteY1" fmla="*/ 0 h 1053948"/>
              <a:gd name="connsiteX2" fmla="*/ 4650706 w 4650706"/>
              <a:gd name="connsiteY2" fmla="*/ 909140 h 1053948"/>
              <a:gd name="connsiteX3" fmla="*/ 4339480 w 4650706"/>
              <a:gd name="connsiteY3" fmla="*/ 1053948 h 1053948"/>
              <a:gd name="connsiteX4" fmla="*/ 0 w 4650706"/>
              <a:gd name="connsiteY4" fmla="*/ 1053948 h 1053948"/>
              <a:gd name="connsiteX5" fmla="*/ 0 w 4650706"/>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339480 w 4653225"/>
              <a:gd name="connsiteY3" fmla="*/ 1053948 h 1053948"/>
              <a:gd name="connsiteX4" fmla="*/ 0 w 4653225"/>
              <a:gd name="connsiteY4" fmla="*/ 1053948 h 1053948"/>
              <a:gd name="connsiteX5" fmla="*/ 0 w 4653225"/>
              <a:gd name="connsiteY5" fmla="*/ 0 h 1053948"/>
              <a:gd name="connsiteX0" fmla="*/ 0 w 4653225"/>
              <a:gd name="connsiteY0" fmla="*/ 0 h 1053948"/>
              <a:gd name="connsiteX1" fmla="*/ 4648200 w 4653225"/>
              <a:gd name="connsiteY1" fmla="*/ 0 h 1053948"/>
              <a:gd name="connsiteX2" fmla="*/ 4653225 w 4653225"/>
              <a:gd name="connsiteY2" fmla="*/ 986809 h 1053948"/>
              <a:gd name="connsiteX3" fmla="*/ 4441169 w 4653225"/>
              <a:gd name="connsiteY3" fmla="*/ 1052954 h 1053948"/>
              <a:gd name="connsiteX4" fmla="*/ 0 w 4653225"/>
              <a:gd name="connsiteY4" fmla="*/ 1053948 h 1053948"/>
              <a:gd name="connsiteX5" fmla="*/ 0 w 4653225"/>
              <a:gd name="connsiteY5" fmla="*/ 0 h 105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225" h="1053948">
                <a:moveTo>
                  <a:pt x="0" y="0"/>
                </a:moveTo>
                <a:lnTo>
                  <a:pt x="4648200" y="0"/>
                </a:lnTo>
                <a:cubicBezTo>
                  <a:pt x="4649035" y="248492"/>
                  <a:pt x="4652390" y="738317"/>
                  <a:pt x="4653225" y="986809"/>
                </a:cubicBezTo>
                <a:lnTo>
                  <a:pt x="4441169" y="1052954"/>
                </a:lnTo>
                <a:lnTo>
                  <a:pt x="0" y="1053948"/>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4000" tIns="36000" rIns="324000" bIns="36000" rtlCol="0" anchor="t" anchorCtr="0"/>
          <a:lstStyle/>
          <a:p>
            <a:r>
              <a:rPr lang="en-US" sz="1600" dirty="0">
                <a:solidFill>
                  <a:schemeClr val="tx1"/>
                </a:solidFill>
              </a:rPr>
              <a:t>Revision of “Initial Institutional Application”</a:t>
            </a:r>
          </a:p>
        </p:txBody>
      </p:sp>
      <p:sp>
        <p:nvSpPr>
          <p:cNvPr id="2" name="Footer Placeholder 1"/>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11</a:t>
            </a:fld>
            <a:endParaRPr lang="en-US" altLang="en-US" dirty="0"/>
          </a:p>
        </p:txBody>
      </p:sp>
    </p:spTree>
    <p:custDataLst>
      <p:tags r:id="rId1"/>
    </p:custDataLst>
    <p:extLst>
      <p:ext uri="{BB962C8B-B14F-4D97-AF65-F5344CB8AC3E}">
        <p14:creationId xmlns:p14="http://schemas.microsoft.com/office/powerpoint/2010/main" val="134452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IRC plus other stakeholders</a:t>
            </a:r>
          </a:p>
          <a:p>
            <a:r>
              <a:rPr lang="en-US" dirty="0"/>
              <a:t>Multiple phases of revision and </a:t>
            </a:r>
            <a:r>
              <a:rPr lang="en-US" dirty="0" smtClean="0"/>
              <a:t>implementation</a:t>
            </a:r>
            <a:endParaRPr lang="en-US" dirty="0"/>
          </a:p>
        </p:txBody>
      </p:sp>
      <p:sp>
        <p:nvSpPr>
          <p:cNvPr id="3" name="Title 2"/>
          <p:cNvSpPr>
            <a:spLocks noGrp="1"/>
          </p:cNvSpPr>
          <p:nvPr>
            <p:ph type="title"/>
          </p:nvPr>
        </p:nvSpPr>
        <p:spPr/>
        <p:txBody>
          <a:bodyPr/>
          <a:lstStyle/>
          <a:p>
            <a:r>
              <a:rPr lang="en-US" dirty="0"/>
              <a:t>Revisions to IRs</a:t>
            </a:r>
            <a:br>
              <a:rPr lang="en-US" dirty="0"/>
            </a:br>
            <a:r>
              <a:rPr lang="en-US" dirty="0"/>
              <a:t>2018-2019</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grpSp>
        <p:nvGrpSpPr>
          <p:cNvPr id="6" name="Group 5"/>
          <p:cNvGrpSpPr/>
          <p:nvPr/>
        </p:nvGrpSpPr>
        <p:grpSpPr>
          <a:xfrm>
            <a:off x="1360505" y="2842954"/>
            <a:ext cx="3223245" cy="2820411"/>
            <a:chOff x="3498427" y="1709117"/>
            <a:chExt cx="5334000" cy="3627628"/>
          </a:xfrm>
        </p:grpSpPr>
        <p:sp>
          <p:nvSpPr>
            <p:cNvPr id="7" name="Oval 6"/>
            <p:cNvSpPr/>
            <p:nvPr/>
          </p:nvSpPr>
          <p:spPr>
            <a:xfrm>
              <a:off x="3498427" y="4803345"/>
              <a:ext cx="5334000" cy="533400"/>
            </a:xfrm>
            <a:prstGeom prst="ellipse">
              <a:avLst/>
            </a:prstGeom>
            <a:gradFill flip="none" rotWithShape="1">
              <a:gsLst>
                <a:gs pos="0">
                  <a:schemeClr val="tx1">
                    <a:lumMod val="95000"/>
                    <a:lumOff val="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8" name="Group 7"/>
            <p:cNvGrpSpPr/>
            <p:nvPr/>
          </p:nvGrpSpPr>
          <p:grpSpPr>
            <a:xfrm>
              <a:off x="3866141" y="3518941"/>
              <a:ext cx="4598572" cy="1586459"/>
              <a:chOff x="3198813" y="2833140"/>
              <a:chExt cx="4598572" cy="1586459"/>
            </a:xfrm>
            <a:effectLst/>
          </p:grpSpPr>
          <p:sp>
            <p:nvSpPr>
              <p:cNvPr id="21" name="Freeform 3"/>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4207884" y="3047999"/>
                <a:ext cx="2692586" cy="804201"/>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3" name="Oval 4"/>
              <p:cNvSpPr/>
              <p:nvPr/>
            </p:nvSpPr>
            <p:spPr>
              <a:xfrm>
                <a:off x="3390869" y="3439082"/>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nvGrpSpPr>
            <p:cNvPr id="9" name="Group 10"/>
            <p:cNvGrpSpPr/>
            <p:nvPr/>
          </p:nvGrpSpPr>
          <p:grpSpPr>
            <a:xfrm rot="21345762" flipH="1">
              <a:off x="4232161" y="2651626"/>
              <a:ext cx="3756976" cy="1296118"/>
              <a:chOff x="3198813" y="2833140"/>
              <a:chExt cx="4598572" cy="1586459"/>
            </a:xfrm>
            <a:effectLst/>
          </p:grpSpPr>
          <p:sp>
            <p:nvSpPr>
              <p:cNvPr id="18" name="Freeform 17"/>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38684" y="2854001"/>
                <a:ext cx="2790264" cy="833373"/>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0" name="Oval 19"/>
              <p:cNvSpPr/>
              <p:nvPr/>
            </p:nvSpPr>
            <p:spPr>
              <a:xfrm rot="21345762" flipH="1">
                <a:off x="5526590" y="3375549"/>
                <a:ext cx="2151367"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nvGrpSpPr>
            <p:cNvPr id="10" name="Group 14"/>
            <p:cNvGrpSpPr/>
            <p:nvPr/>
          </p:nvGrpSpPr>
          <p:grpSpPr>
            <a:xfrm flipH="1">
              <a:off x="4799012" y="2133600"/>
              <a:ext cx="2567024" cy="885596"/>
              <a:chOff x="3198813" y="2833140"/>
              <a:chExt cx="4598572" cy="1586459"/>
            </a:xfrm>
            <a:effectLst/>
          </p:grpSpPr>
          <p:sp>
            <p:nvSpPr>
              <p:cNvPr id="15" name="Freeform 14"/>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49265" y="3242655"/>
                <a:ext cx="2692587" cy="804202"/>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7" name="Oval 16"/>
              <p:cNvSpPr/>
              <p:nvPr/>
            </p:nvSpPr>
            <p:spPr>
              <a:xfrm rot="21237791" flipH="1">
                <a:off x="5215317" y="3601949"/>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nvGrpSpPr>
            <p:cNvPr id="11" name="Group 18"/>
            <p:cNvGrpSpPr/>
            <p:nvPr/>
          </p:nvGrpSpPr>
          <p:grpSpPr>
            <a:xfrm rot="163826">
              <a:off x="5363754" y="1709117"/>
              <a:ext cx="1759770" cy="607102"/>
              <a:chOff x="3198813" y="2833140"/>
              <a:chExt cx="4598572" cy="1586459"/>
            </a:xfrm>
            <a:effectLst/>
          </p:grpSpPr>
          <p:sp>
            <p:nvSpPr>
              <p:cNvPr id="12" name="Freeform 11"/>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7012" y="3488960"/>
                <a:ext cx="2692586" cy="804201"/>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Oval 13"/>
              <p:cNvSpPr/>
              <p:nvPr/>
            </p:nvSpPr>
            <p:spPr>
              <a:xfrm rot="21320729">
                <a:off x="4037012" y="3048000"/>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sp>
        <p:nvSpPr>
          <p:cNvPr id="24" name="TextBox 23"/>
          <p:cNvSpPr txBox="1"/>
          <p:nvPr/>
        </p:nvSpPr>
        <p:spPr>
          <a:xfrm>
            <a:off x="3744591" y="2886567"/>
            <a:ext cx="4169488" cy="1938992"/>
          </a:xfrm>
          <a:prstGeom prst="rect">
            <a:avLst/>
          </a:prstGeom>
          <a:noFill/>
        </p:spPr>
        <p:txBody>
          <a:bodyPr wrap="square" rtlCol="0">
            <a:spAutoFit/>
          </a:bodyPr>
          <a:lstStyle/>
          <a:p>
            <a:pPr marL="800100" lvl="1" indent="-342900">
              <a:buFont typeface="Arial" panose="020B0604020202020204" pitchFamily="34" charset="0"/>
              <a:buChar char="•"/>
            </a:pPr>
            <a:r>
              <a:rPr lang="en-US" b="0" dirty="0">
                <a:latin typeface="+mn-lt"/>
              </a:rPr>
              <a:t>Adapt to Common Program Requirements revisions</a:t>
            </a:r>
          </a:p>
          <a:p>
            <a:pPr marL="800100" lvl="1" indent="-342900">
              <a:buFont typeface="Arial" panose="020B0604020202020204" pitchFamily="34" charset="0"/>
              <a:buChar char="•"/>
            </a:pPr>
            <a:r>
              <a:rPr lang="en-US" b="0" dirty="0">
                <a:latin typeface="+mn-lt"/>
              </a:rPr>
              <a:t>Sponsoring Institution 2025</a:t>
            </a:r>
          </a:p>
          <a:p>
            <a:pPr marL="800100" lvl="1" indent="-342900">
              <a:buFont typeface="Arial" panose="020B0604020202020204" pitchFamily="34" charset="0"/>
              <a:buChar char="•"/>
            </a:pPr>
            <a:r>
              <a:rPr lang="en-US" b="0" dirty="0">
                <a:latin typeface="+mn-lt"/>
              </a:rPr>
              <a:t>Clinical Learning Environment Review (CLER) Program</a:t>
            </a:r>
          </a:p>
        </p:txBody>
      </p:sp>
    </p:spTree>
    <p:custDataLst>
      <p:tags r:id="rId1"/>
    </p:custDataLst>
    <p:extLst>
      <p:ext uri="{BB962C8B-B14F-4D97-AF65-F5344CB8AC3E}">
        <p14:creationId xmlns:p14="http://schemas.microsoft.com/office/powerpoint/2010/main" val="195883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Currently </a:t>
            </a:r>
            <a:r>
              <a:rPr lang="en-US" dirty="0"/>
              <a:t>l</a:t>
            </a:r>
            <a:r>
              <a:rPr lang="en-US" dirty="0" smtClean="0"/>
              <a:t>earning </a:t>
            </a:r>
            <a:r>
              <a:rPr lang="en-US" dirty="0"/>
              <a:t>from </a:t>
            </a:r>
            <a:r>
              <a:rPr lang="en-US" dirty="0" smtClean="0"/>
              <a:t>self-study </a:t>
            </a:r>
            <a:r>
              <a:rPr lang="en-US" dirty="0"/>
              <a:t>pilot </a:t>
            </a:r>
            <a:r>
              <a:rPr lang="en-US" dirty="0" smtClean="0"/>
              <a:t>visits at the program level</a:t>
            </a:r>
            <a:endParaRPr lang="en-US" dirty="0"/>
          </a:p>
          <a:p>
            <a:r>
              <a:rPr lang="en-US" dirty="0"/>
              <a:t>Template for institutional self-study </a:t>
            </a:r>
            <a:r>
              <a:rPr lang="en-US" dirty="0" smtClean="0"/>
              <a:t>(2017-2018)</a:t>
            </a:r>
          </a:p>
          <a:p>
            <a:pPr marL="0" indent="0">
              <a:buNone/>
            </a:pPr>
            <a:r>
              <a:rPr lang="en-US" b="1" dirty="0" smtClean="0"/>
              <a:t>Key Points:</a:t>
            </a:r>
          </a:p>
          <a:p>
            <a:r>
              <a:rPr lang="en-US" sz="2400" dirty="0" smtClean="0"/>
              <a:t>Notice </a:t>
            </a:r>
            <a:r>
              <a:rPr lang="en-US" sz="2400" dirty="0"/>
              <a:t>to begin self-study process will be sent to DIO nine </a:t>
            </a:r>
            <a:r>
              <a:rPr lang="en-US" sz="2400" b="1" dirty="0">
                <a:solidFill>
                  <a:srgbClr val="FF0000"/>
                </a:solidFill>
              </a:rPr>
              <a:t>(9) months </a:t>
            </a:r>
            <a:r>
              <a:rPr lang="en-US" sz="2400" dirty="0"/>
              <a:t>before due date</a:t>
            </a:r>
          </a:p>
          <a:p>
            <a:pPr lvl="1"/>
            <a:r>
              <a:rPr lang="en-US" dirty="0"/>
              <a:t>Self study will be followed </a:t>
            </a:r>
            <a:r>
              <a:rPr lang="en-US" b="1" dirty="0">
                <a:solidFill>
                  <a:srgbClr val="FF0000"/>
                </a:solidFill>
              </a:rPr>
              <a:t>12 to 18 months </a:t>
            </a:r>
            <a:r>
              <a:rPr lang="en-US" dirty="0"/>
              <a:t>later by a </a:t>
            </a:r>
            <a:r>
              <a:rPr lang="en-US" b="1" dirty="0" smtClean="0">
                <a:solidFill>
                  <a:srgbClr val="FF0000"/>
                </a:solidFill>
              </a:rPr>
              <a:t>FULL ACCREDITATION </a:t>
            </a:r>
            <a:r>
              <a:rPr lang="en-US" dirty="0" smtClean="0"/>
              <a:t>site </a:t>
            </a:r>
            <a:r>
              <a:rPr lang="en-US" dirty="0"/>
              <a:t>visit</a:t>
            </a:r>
          </a:p>
          <a:p>
            <a:pPr lvl="2"/>
            <a:r>
              <a:rPr lang="en-US" dirty="0"/>
              <a:t>Assess compliance with </a:t>
            </a:r>
            <a:r>
              <a:rPr lang="en-US" b="1" dirty="0">
                <a:solidFill>
                  <a:srgbClr val="FF0000"/>
                </a:solidFill>
              </a:rPr>
              <a:t>Institutional Requirements </a:t>
            </a:r>
            <a:r>
              <a:rPr lang="en-US" dirty="0"/>
              <a:t>and </a:t>
            </a:r>
            <a:r>
              <a:rPr lang="en-US" u="sng" dirty="0"/>
              <a:t>not</a:t>
            </a:r>
            <a:r>
              <a:rPr lang="en-US" dirty="0"/>
              <a:t> Self Study goals)</a:t>
            </a:r>
          </a:p>
          <a:p>
            <a:pPr lvl="2"/>
            <a:r>
              <a:rPr lang="en-US" dirty="0"/>
              <a:t>IRC </a:t>
            </a:r>
            <a:r>
              <a:rPr lang="en-US" b="1" dirty="0">
                <a:solidFill>
                  <a:schemeClr val="accent6">
                    <a:lumMod val="75000"/>
                  </a:schemeClr>
                </a:solidFill>
              </a:rPr>
              <a:t>self study review </a:t>
            </a:r>
            <a:r>
              <a:rPr lang="en-US" dirty="0"/>
              <a:t>will assess Sponsoring Institutions’ achievement of self-defined goals</a:t>
            </a:r>
          </a:p>
        </p:txBody>
      </p:sp>
      <p:sp>
        <p:nvSpPr>
          <p:cNvPr id="3" name="Title 2"/>
          <p:cNvSpPr>
            <a:spLocks noGrp="1"/>
          </p:cNvSpPr>
          <p:nvPr>
            <p:ph type="title"/>
          </p:nvPr>
        </p:nvSpPr>
        <p:spPr/>
        <p:txBody>
          <a:bodyPr/>
          <a:lstStyle/>
          <a:p>
            <a:r>
              <a:rPr lang="en-US" dirty="0"/>
              <a:t>Institutional Self Study</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custDataLst>
      <p:tags r:id="rId1"/>
    </p:custDataLst>
    <p:extLst>
      <p:ext uri="{BB962C8B-B14F-4D97-AF65-F5344CB8AC3E}">
        <p14:creationId xmlns:p14="http://schemas.microsoft.com/office/powerpoint/2010/main" val="1584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91682398"/>
              </p:ext>
            </p:extLst>
          </p:nvPr>
        </p:nvGraphicFramePr>
        <p:xfrm>
          <a:off x="628650" y="842211"/>
          <a:ext cx="7886700" cy="5334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
        <p:nvSpPr>
          <p:cNvPr id="7" name="TextBox 6"/>
          <p:cNvSpPr txBox="1"/>
          <p:nvPr/>
        </p:nvSpPr>
        <p:spPr>
          <a:xfrm>
            <a:off x="3108659" y="2478535"/>
            <a:ext cx="2926682" cy="2062103"/>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NAS</a:t>
            </a:r>
          </a:p>
          <a:p>
            <a:pPr algn="ctr"/>
            <a:r>
              <a:rPr lang="en-US" sz="3200" dirty="0">
                <a:solidFill>
                  <a:srgbClr val="FF0000"/>
                </a:solidFill>
                <a:latin typeface="Times New Roman" panose="02020603050405020304" pitchFamily="18" charset="0"/>
                <a:cs typeface="Times New Roman" panose="02020603050405020304" pitchFamily="18" charset="0"/>
              </a:rPr>
              <a:t>Continuous</a:t>
            </a:r>
            <a:r>
              <a:rPr lang="en-US" sz="3200" dirty="0">
                <a:latin typeface="Times New Roman" panose="02020603050405020304" pitchFamily="18" charset="0"/>
                <a:cs typeface="Times New Roman" panose="02020603050405020304" pitchFamily="18" charset="0"/>
              </a:rPr>
              <a:t> </a:t>
            </a:r>
          </a:p>
          <a:p>
            <a:pPr algn="ctr"/>
            <a:r>
              <a:rPr lang="en-US" sz="3200" dirty="0">
                <a:latin typeface="Times New Roman" panose="02020603050405020304" pitchFamily="18" charset="0"/>
                <a:cs typeface="Times New Roman" panose="02020603050405020304" pitchFamily="18" charset="0"/>
              </a:rPr>
              <a:t>Institutional </a:t>
            </a:r>
          </a:p>
          <a:p>
            <a:pPr algn="ctr"/>
            <a:r>
              <a:rPr lang="en-US" sz="3200" dirty="0">
                <a:latin typeface="Times New Roman" panose="02020603050405020304" pitchFamily="18" charset="0"/>
                <a:cs typeface="Times New Roman" panose="02020603050405020304" pitchFamily="18" charset="0"/>
              </a:rPr>
              <a:t>Accreditation</a:t>
            </a:r>
          </a:p>
        </p:txBody>
      </p:sp>
      <p:sp>
        <p:nvSpPr>
          <p:cNvPr id="9" name="TextBox 8"/>
          <p:cNvSpPr txBox="1"/>
          <p:nvPr/>
        </p:nvSpPr>
        <p:spPr>
          <a:xfrm>
            <a:off x="7659217" y="4463836"/>
            <a:ext cx="843501" cy="523220"/>
          </a:xfrm>
          <a:prstGeom prst="rect">
            <a:avLst/>
          </a:prstGeom>
          <a:noFill/>
          <a:ln w="57150">
            <a:solidFill>
              <a:schemeClr val="accent6"/>
            </a:solidFill>
          </a:ln>
        </p:spPr>
        <p:txBody>
          <a:bodyPr wrap="none" rtlCol="0">
            <a:spAutoFit/>
          </a:bodyPr>
          <a:lstStyle/>
          <a:p>
            <a:pPr algn="ctr"/>
            <a:r>
              <a:rPr lang="en-US" sz="2800" dirty="0">
                <a:solidFill>
                  <a:schemeClr val="accent6"/>
                </a:solidFill>
                <a:latin typeface="Times New Roman" panose="02020603050405020304" pitchFamily="18" charset="0"/>
                <a:cs typeface="Times New Roman" panose="02020603050405020304" pitchFamily="18" charset="0"/>
              </a:rPr>
              <a:t>AIR</a:t>
            </a:r>
          </a:p>
        </p:txBody>
      </p:sp>
      <p:sp>
        <p:nvSpPr>
          <p:cNvPr id="11" name="TextBox 10"/>
          <p:cNvSpPr txBox="1"/>
          <p:nvPr/>
        </p:nvSpPr>
        <p:spPr>
          <a:xfrm>
            <a:off x="5055238" y="5886832"/>
            <a:ext cx="1882438" cy="40011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Program LONs</a:t>
            </a:r>
          </a:p>
        </p:txBody>
      </p:sp>
      <p:sp>
        <p:nvSpPr>
          <p:cNvPr id="12" name="TextBox 11"/>
          <p:cNvSpPr txBox="1"/>
          <p:nvPr/>
        </p:nvSpPr>
        <p:spPr>
          <a:xfrm>
            <a:off x="1156608" y="2678409"/>
            <a:ext cx="954107" cy="707886"/>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R/F</a:t>
            </a:r>
          </a:p>
          <a:p>
            <a:r>
              <a:rPr lang="en-US" dirty="0">
                <a:latin typeface="Times New Roman" panose="02020603050405020304" pitchFamily="18" charset="0"/>
                <a:cs typeface="Times New Roman" panose="02020603050405020304" pitchFamily="18" charset="0"/>
              </a:rPr>
              <a:t>Survey</a:t>
            </a:r>
          </a:p>
        </p:txBody>
      </p:sp>
      <p:sp>
        <p:nvSpPr>
          <p:cNvPr id="13" name="TextBox 12"/>
          <p:cNvSpPr txBox="1"/>
          <p:nvPr/>
        </p:nvSpPr>
        <p:spPr>
          <a:xfrm>
            <a:off x="6817527" y="966248"/>
            <a:ext cx="130035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GMEC</a:t>
            </a:r>
          </a:p>
        </p:txBody>
      </p:sp>
      <p:sp>
        <p:nvSpPr>
          <p:cNvPr id="14" name="TextBox 13"/>
          <p:cNvSpPr txBox="1"/>
          <p:nvPr/>
        </p:nvSpPr>
        <p:spPr>
          <a:xfrm>
            <a:off x="6860808" y="5312968"/>
            <a:ext cx="130035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GMEC</a:t>
            </a:r>
          </a:p>
        </p:txBody>
      </p:sp>
      <p:sp>
        <p:nvSpPr>
          <p:cNvPr id="15" name="TextBox 14"/>
          <p:cNvSpPr txBox="1"/>
          <p:nvPr/>
        </p:nvSpPr>
        <p:spPr>
          <a:xfrm>
            <a:off x="1127754" y="5312968"/>
            <a:ext cx="130035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GMEC</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191672" y="1659071"/>
            <a:ext cx="130035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GMEC</a:t>
            </a:r>
          </a:p>
        </p:txBody>
      </p:sp>
      <p:sp>
        <p:nvSpPr>
          <p:cNvPr id="17" name="TextBox 16"/>
          <p:cNvSpPr txBox="1"/>
          <p:nvPr/>
        </p:nvSpPr>
        <p:spPr>
          <a:xfrm>
            <a:off x="6052645" y="487682"/>
            <a:ext cx="1561646" cy="400110"/>
          </a:xfrm>
          <a:prstGeom prst="rect">
            <a:avLst/>
          </a:prstGeom>
          <a:solidFill>
            <a:schemeClr val="accent4"/>
          </a:solidFill>
        </p:spPr>
        <p:txBody>
          <a:bodyPr wrap="none" rtlCol="0">
            <a:spAutoFit/>
          </a:bodyPr>
          <a:lstStyle/>
          <a:p>
            <a:r>
              <a:rPr lang="en-US" dirty="0">
                <a:latin typeface="Times New Roman" panose="02020603050405020304" pitchFamily="18" charset="0"/>
                <a:cs typeface="Times New Roman" panose="02020603050405020304" pitchFamily="18" charset="0"/>
              </a:rPr>
              <a:t>ADS Update</a:t>
            </a:r>
          </a:p>
        </p:txBody>
      </p:sp>
      <p:sp>
        <p:nvSpPr>
          <p:cNvPr id="18" name="TextBox 17"/>
          <p:cNvSpPr txBox="1"/>
          <p:nvPr/>
        </p:nvSpPr>
        <p:spPr>
          <a:xfrm>
            <a:off x="5139399" y="704638"/>
            <a:ext cx="798617" cy="40011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APEs</a:t>
            </a:r>
          </a:p>
        </p:txBody>
      </p:sp>
      <p:sp>
        <p:nvSpPr>
          <p:cNvPr id="19" name="TextBox 18"/>
          <p:cNvSpPr txBox="1"/>
          <p:nvPr/>
        </p:nvSpPr>
        <p:spPr>
          <a:xfrm>
            <a:off x="699047" y="4605081"/>
            <a:ext cx="589007" cy="584775"/>
          </a:xfrm>
          <a:prstGeom prst="rect">
            <a:avLst/>
          </a:prstGeom>
          <a:noFill/>
        </p:spPr>
        <p:txBody>
          <a:bodyPr wrap="none" rtlCol="0">
            <a:spAutoFit/>
          </a:bodyPr>
          <a:lstStyle/>
          <a:p>
            <a:pPr algn="ctr"/>
            <a:r>
              <a:rPr lang="en-US" sz="1600" dirty="0">
                <a:latin typeface="Times New Roman" panose="02020603050405020304" pitchFamily="18" charset="0"/>
                <a:cs typeface="Times New Roman" panose="02020603050405020304" pitchFamily="18" charset="0"/>
              </a:rPr>
              <a:t>Site</a:t>
            </a:r>
          </a:p>
          <a:p>
            <a:pPr algn="ctr"/>
            <a:r>
              <a:rPr lang="en-US" sz="1600" dirty="0">
                <a:latin typeface="Times New Roman" panose="02020603050405020304" pitchFamily="18" charset="0"/>
                <a:cs typeface="Times New Roman" panose="02020603050405020304" pitchFamily="18" charset="0"/>
              </a:rPr>
              <a:t>Visit</a:t>
            </a:r>
          </a:p>
        </p:txBody>
      </p:sp>
      <p:sp>
        <p:nvSpPr>
          <p:cNvPr id="20" name="TextBox 19"/>
          <p:cNvSpPr txBox="1"/>
          <p:nvPr/>
        </p:nvSpPr>
        <p:spPr>
          <a:xfrm>
            <a:off x="1288054" y="4605082"/>
            <a:ext cx="1258678" cy="584775"/>
          </a:xfrm>
          <a:prstGeom prst="rect">
            <a:avLst/>
          </a:prstGeom>
          <a:noFill/>
        </p:spPr>
        <p:txBody>
          <a:bodyPr wrap="none" rtlCol="0">
            <a:spAutoFit/>
          </a:bodyPr>
          <a:lstStyle/>
          <a:p>
            <a:pPr algn="ctr"/>
            <a:r>
              <a:rPr lang="en-US" sz="1600" dirty="0">
                <a:latin typeface="Times New Roman" panose="02020603050405020304" pitchFamily="18" charset="0"/>
                <a:cs typeface="Times New Roman" panose="02020603050405020304" pitchFamily="18" charset="0"/>
              </a:rPr>
              <a:t>Clarifying</a:t>
            </a:r>
          </a:p>
          <a:p>
            <a:pPr algn="ctr"/>
            <a:r>
              <a:rPr lang="en-US" sz="1600" dirty="0">
                <a:latin typeface="Times New Roman" panose="02020603050405020304" pitchFamily="18" charset="0"/>
                <a:cs typeface="Times New Roman" panose="02020603050405020304" pitchFamily="18" charset="0"/>
              </a:rPr>
              <a:t>Information</a:t>
            </a:r>
          </a:p>
        </p:txBody>
      </p:sp>
      <p:sp>
        <p:nvSpPr>
          <p:cNvPr id="21" name="TextBox 20"/>
          <p:cNvSpPr txBox="1"/>
          <p:nvPr/>
        </p:nvSpPr>
        <p:spPr>
          <a:xfrm>
            <a:off x="7614291" y="3449463"/>
            <a:ext cx="933354" cy="4001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CLER</a:t>
            </a:r>
          </a:p>
        </p:txBody>
      </p:sp>
      <p:sp>
        <p:nvSpPr>
          <p:cNvPr id="22" name="TextBox 21"/>
          <p:cNvSpPr txBox="1"/>
          <p:nvPr/>
        </p:nvSpPr>
        <p:spPr>
          <a:xfrm>
            <a:off x="451790" y="4063726"/>
            <a:ext cx="933354" cy="4001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CLER</a:t>
            </a:r>
          </a:p>
        </p:txBody>
      </p:sp>
      <p:pic>
        <p:nvPicPr>
          <p:cNvPr id="24" name="Picture 23" descr="Description Mens brown derby leather &lt;strong&gt;shoes&lt;/strong&gt;.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80907" y="2767872"/>
            <a:ext cx="1042061" cy="674275"/>
          </a:xfrm>
          <a:prstGeom prst="rect">
            <a:avLst/>
          </a:prstGeom>
        </p:spPr>
      </p:pic>
      <p:pic>
        <p:nvPicPr>
          <p:cNvPr id="25" name="Picture 24" descr="Description Mens brown derby leather &lt;strong&gt;shoes&lt;/strong&gt;.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434" y="3389450"/>
            <a:ext cx="1042061" cy="674275"/>
          </a:xfrm>
          <a:prstGeom prst="rect">
            <a:avLst/>
          </a:prstGeom>
        </p:spPr>
      </p:pic>
      <p:sp>
        <p:nvSpPr>
          <p:cNvPr id="26" name="TextBox 25"/>
          <p:cNvSpPr txBox="1"/>
          <p:nvPr/>
        </p:nvSpPr>
        <p:spPr>
          <a:xfrm>
            <a:off x="5996457" y="1673343"/>
            <a:ext cx="2510474" cy="954107"/>
          </a:xfrm>
          <a:prstGeom prst="rect">
            <a:avLst/>
          </a:prstGeom>
          <a:solidFill>
            <a:schemeClr val="accent4"/>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Annual Review</a:t>
            </a:r>
          </a:p>
          <a:p>
            <a:pPr algn="ctr"/>
            <a:r>
              <a:rPr lang="en-US" sz="2800" dirty="0">
                <a:latin typeface="Times New Roman" panose="02020603050405020304" pitchFamily="18" charset="0"/>
                <a:cs typeface="Times New Roman" panose="02020603050405020304" pitchFamily="18" charset="0"/>
              </a:rPr>
              <a:t>Aug-Jan</a:t>
            </a:r>
          </a:p>
        </p:txBody>
      </p:sp>
    </p:spTree>
    <p:custDataLst>
      <p:tags r:id="rId1"/>
    </p:custDataLst>
    <p:extLst>
      <p:ext uri="{BB962C8B-B14F-4D97-AF65-F5344CB8AC3E}">
        <p14:creationId xmlns:p14="http://schemas.microsoft.com/office/powerpoint/2010/main" val="287736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000" dirty="0" smtClean="0"/>
              <a:t>Trends at ACGME</a:t>
            </a:r>
            <a:endParaRPr lang="en-US" sz="6000" dirty="0"/>
          </a:p>
        </p:txBody>
      </p:sp>
      <p:sp>
        <p:nvSpPr>
          <p:cNvPr id="7" name="Text Placeholder 6"/>
          <p:cNvSpPr>
            <a:spLocks noGrp="1"/>
          </p:cNvSpPr>
          <p:nvPr>
            <p:ph type="body" idx="1"/>
          </p:nvPr>
        </p:nvSpPr>
        <p:spPr/>
        <p:txBody>
          <a:bodyPr/>
          <a:lstStyle/>
          <a:p>
            <a:r>
              <a:rPr lang="en-US" i="1" dirty="0" smtClean="0"/>
              <a:t>Glimpsing the Future…</a:t>
            </a:r>
            <a:endParaRPr lang="en-US" i="1"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custDataLst>
      <p:tags r:id="rId1"/>
    </p:custDataLst>
    <p:extLst>
      <p:ext uri="{BB962C8B-B14F-4D97-AF65-F5344CB8AC3E}">
        <p14:creationId xmlns:p14="http://schemas.microsoft.com/office/powerpoint/2010/main" val="110714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38058"/>
            <a:ext cx="5269230" cy="4438905"/>
          </a:xfrm>
        </p:spPr>
        <p:txBody>
          <a:bodyPr/>
          <a:lstStyle/>
          <a:p>
            <a:r>
              <a:rPr lang="en-US" sz="2000" b="1" dirty="0"/>
              <a:t>Definition:</a:t>
            </a:r>
            <a:r>
              <a:rPr lang="en-US" sz="2000" dirty="0"/>
              <a:t> A strategic approach used to explore and understand the potential future of an organization. It works by describing a </a:t>
            </a:r>
            <a:r>
              <a:rPr lang="en-US" sz="2000" b="1" dirty="0">
                <a:solidFill>
                  <a:schemeClr val="accent6">
                    <a:lumMod val="75000"/>
                  </a:schemeClr>
                </a:solidFill>
              </a:rPr>
              <a:t>small number of scenarios</a:t>
            </a:r>
            <a:r>
              <a:rPr lang="en-US" sz="2000" dirty="0"/>
              <a:t>, by </a:t>
            </a:r>
            <a:r>
              <a:rPr lang="en-US" sz="2000" b="1" dirty="0">
                <a:solidFill>
                  <a:schemeClr val="accent6">
                    <a:lumMod val="75000"/>
                  </a:schemeClr>
                </a:solidFill>
              </a:rPr>
              <a:t>creating stories how the future may unfold</a:t>
            </a:r>
            <a:r>
              <a:rPr lang="en-US" sz="2000" dirty="0"/>
              <a:t>, and how this may </a:t>
            </a:r>
            <a:r>
              <a:rPr lang="en-US" sz="2000" b="1" dirty="0">
                <a:solidFill>
                  <a:schemeClr val="accent6">
                    <a:lumMod val="75000"/>
                  </a:schemeClr>
                </a:solidFill>
              </a:rPr>
              <a:t>affect an issue that confronts the </a:t>
            </a:r>
            <a:r>
              <a:rPr lang="en-US" sz="2000" b="1" dirty="0" smtClean="0">
                <a:solidFill>
                  <a:schemeClr val="accent6">
                    <a:lumMod val="75000"/>
                  </a:schemeClr>
                </a:solidFill>
              </a:rPr>
              <a:t>organization</a:t>
            </a:r>
            <a:r>
              <a:rPr lang="en-US" sz="2000" dirty="0" smtClean="0"/>
              <a:t>.</a:t>
            </a:r>
            <a:endParaRPr lang="en-US" sz="2000" dirty="0"/>
          </a:p>
          <a:p>
            <a:endParaRPr lang="en-US" dirty="0"/>
          </a:p>
        </p:txBody>
      </p:sp>
      <p:sp>
        <p:nvSpPr>
          <p:cNvPr id="3" name="Title 2"/>
          <p:cNvSpPr>
            <a:spLocks noGrp="1"/>
          </p:cNvSpPr>
          <p:nvPr>
            <p:ph type="title"/>
          </p:nvPr>
        </p:nvSpPr>
        <p:spPr/>
        <p:txBody>
          <a:bodyPr/>
          <a:lstStyle/>
          <a:p>
            <a:r>
              <a:rPr lang="en-US" dirty="0"/>
              <a:t>Scenario Planning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pic>
        <p:nvPicPr>
          <p:cNvPr id="1026" name="Picture 2" descr="Image result for scenario plan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607" y="2776538"/>
            <a:ext cx="4810125" cy="3400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2136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Imagining Medical Education</a:t>
            </a:r>
            <a:br>
              <a:rPr lang="en-US" dirty="0"/>
            </a:br>
            <a:r>
              <a:rPr lang="en-US" dirty="0"/>
              <a:t>in 2030</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2050" name="Picture 2" descr="Image result for imaging a medical education fu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344" y="1572029"/>
            <a:ext cx="3606305" cy="2620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maging a medical education fu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8230" y="3509302"/>
            <a:ext cx="3627120" cy="24187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543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Title 2"/>
          <p:cNvSpPr>
            <a:spLocks noGrp="1"/>
          </p:cNvSpPr>
          <p:nvPr>
            <p:ph type="title"/>
          </p:nvPr>
        </p:nvSpPr>
        <p:spPr>
          <a:xfrm>
            <a:off x="1989344" y="246466"/>
            <a:ext cx="6903196" cy="1325563"/>
          </a:xfrm>
        </p:spPr>
        <p:txBody>
          <a:bodyPr>
            <a:normAutofit fontScale="90000"/>
          </a:bodyPr>
          <a:lstStyle/>
          <a:p>
            <a:r>
              <a:rPr lang="en-US" dirty="0"/>
              <a:t>Revisions to </a:t>
            </a:r>
            <a:r>
              <a:rPr lang="en-US" dirty="0" smtClean="0"/>
              <a:t>Section VI of the Common </a:t>
            </a:r>
            <a:r>
              <a:rPr lang="en-US" dirty="0"/>
              <a:t>Program Requirements</a:t>
            </a:r>
            <a:br>
              <a:rPr lang="en-US" dirty="0"/>
            </a:br>
            <a:r>
              <a:rPr lang="en-US" sz="2700" b="0" dirty="0"/>
              <a:t>July 2017 and Beyond</a:t>
            </a:r>
            <a:endParaRPr lang="en-US" b="0"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graphicFrame>
        <p:nvGraphicFramePr>
          <p:cNvPr id="6" name="Diagram 5"/>
          <p:cNvGraphicFramePr/>
          <p:nvPr>
            <p:extLst>
              <p:ext uri="{D42A27DB-BD31-4B8C-83A1-F6EECF244321}">
                <p14:modId xmlns:p14="http://schemas.microsoft.com/office/powerpoint/2010/main" val="3843903106"/>
              </p:ext>
            </p:extLst>
          </p:nvPr>
        </p:nvGraphicFramePr>
        <p:xfrm>
          <a:off x="2175510" y="189992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Point Star 6"/>
          <p:cNvSpPr/>
          <p:nvPr/>
        </p:nvSpPr>
        <p:spPr>
          <a:xfrm>
            <a:off x="2335695" y="2117035"/>
            <a:ext cx="260902" cy="2981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2688119" y="2676939"/>
            <a:ext cx="260902" cy="2981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6-Point Star 8"/>
          <p:cNvSpPr/>
          <p:nvPr/>
        </p:nvSpPr>
        <p:spPr>
          <a:xfrm>
            <a:off x="2848799" y="3236843"/>
            <a:ext cx="260902" cy="2981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6-Point Star 9"/>
          <p:cNvSpPr/>
          <p:nvPr/>
        </p:nvSpPr>
        <p:spPr>
          <a:xfrm>
            <a:off x="2938247" y="3796747"/>
            <a:ext cx="260902" cy="2981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6-Point Star 10"/>
          <p:cNvSpPr/>
          <p:nvPr/>
        </p:nvSpPr>
        <p:spPr>
          <a:xfrm>
            <a:off x="2848799" y="4356651"/>
            <a:ext cx="260902" cy="2981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2676110" y="4903301"/>
            <a:ext cx="260902" cy="2981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6-Point Star 12"/>
          <p:cNvSpPr/>
          <p:nvPr/>
        </p:nvSpPr>
        <p:spPr>
          <a:xfrm>
            <a:off x="2335695" y="5449951"/>
            <a:ext cx="260902" cy="29817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8787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DMAIC Diagram PowerPoint Template</a:t>
            </a:r>
            <a:endParaRPr lang="en-US" dirty="0">
              <a:solidFill>
                <a:schemeClr val="bg1"/>
              </a:solidFill>
            </a:endParaRPr>
          </a:p>
        </p:txBody>
      </p:sp>
      <p:grpSp>
        <p:nvGrpSpPr>
          <p:cNvPr id="2" name="Group 1"/>
          <p:cNvGrpSpPr/>
          <p:nvPr/>
        </p:nvGrpSpPr>
        <p:grpSpPr>
          <a:xfrm>
            <a:off x="839490" y="2133600"/>
            <a:ext cx="1313180" cy="2178781"/>
            <a:chOff x="1119029" y="2133600"/>
            <a:chExt cx="1750450" cy="2178781"/>
          </a:xfrm>
        </p:grpSpPr>
        <p:sp>
          <p:nvSpPr>
            <p:cNvPr id="54" name="Freeform 8"/>
            <p:cNvSpPr>
              <a:spLocks noEditPoints="1"/>
            </p:cNvSpPr>
            <p:nvPr/>
          </p:nvSpPr>
          <p:spPr bwMode="auto">
            <a:xfrm>
              <a:off x="1219824" y="3198294"/>
              <a:ext cx="1111591" cy="1114087"/>
            </a:xfrm>
            <a:custGeom>
              <a:avLst/>
              <a:gdLst/>
              <a:ahLst/>
              <a:cxnLst>
                <a:cxn ang="0">
                  <a:pos x="341" y="194"/>
                </a:cxn>
                <a:cxn ang="0">
                  <a:pos x="254" y="253"/>
                </a:cxn>
                <a:cxn ang="0">
                  <a:pos x="196" y="342"/>
                </a:cxn>
                <a:cxn ang="0">
                  <a:pos x="206" y="411"/>
                </a:cxn>
                <a:cxn ang="0">
                  <a:pos x="234" y="425"/>
                </a:cxn>
                <a:cxn ang="0">
                  <a:pos x="240" y="457"/>
                </a:cxn>
                <a:cxn ang="0">
                  <a:pos x="218" y="479"/>
                </a:cxn>
                <a:cxn ang="0">
                  <a:pos x="184" y="516"/>
                </a:cxn>
                <a:cxn ang="0">
                  <a:pos x="231" y="612"/>
                </a:cxn>
                <a:cxn ang="0">
                  <a:pos x="309" y="681"/>
                </a:cxn>
                <a:cxn ang="0">
                  <a:pos x="411" y="715"/>
                </a:cxn>
                <a:cxn ang="0">
                  <a:pos x="421" y="661"/>
                </a:cxn>
                <a:cxn ang="0">
                  <a:pos x="456" y="652"/>
                </a:cxn>
                <a:cxn ang="0">
                  <a:pos x="479" y="675"/>
                </a:cxn>
                <a:cxn ang="0">
                  <a:pos x="516" y="709"/>
                </a:cxn>
                <a:cxn ang="0">
                  <a:pos x="612" y="662"/>
                </a:cxn>
                <a:cxn ang="0">
                  <a:pos x="681" y="584"/>
                </a:cxn>
                <a:cxn ang="0">
                  <a:pos x="716" y="481"/>
                </a:cxn>
                <a:cxn ang="0">
                  <a:pos x="664" y="474"/>
                </a:cxn>
                <a:cxn ang="0">
                  <a:pos x="649" y="446"/>
                </a:cxn>
                <a:cxn ang="0">
                  <a:pos x="664" y="418"/>
                </a:cxn>
                <a:cxn ang="0">
                  <a:pos x="717" y="411"/>
                </a:cxn>
                <a:cxn ang="0">
                  <a:pos x="682" y="309"/>
                </a:cxn>
                <a:cxn ang="0">
                  <a:pos x="612" y="229"/>
                </a:cxn>
                <a:cxn ang="0">
                  <a:pos x="516" y="182"/>
                </a:cxn>
                <a:cxn ang="0">
                  <a:pos x="479" y="218"/>
                </a:cxn>
                <a:cxn ang="0">
                  <a:pos x="456" y="240"/>
                </a:cxn>
                <a:cxn ang="0">
                  <a:pos x="421" y="231"/>
                </a:cxn>
                <a:cxn ang="0">
                  <a:pos x="411" y="175"/>
                </a:cxn>
                <a:cxn ang="0">
                  <a:pos x="466" y="6"/>
                </a:cxn>
                <a:cxn ang="0">
                  <a:pos x="480" y="34"/>
                </a:cxn>
                <a:cxn ang="0">
                  <a:pos x="567" y="91"/>
                </a:cxn>
                <a:cxn ang="0">
                  <a:pos x="679" y="152"/>
                </a:cxn>
                <a:cxn ang="0">
                  <a:pos x="764" y="247"/>
                </a:cxn>
                <a:cxn ang="0">
                  <a:pos x="812" y="367"/>
                </a:cxn>
                <a:cxn ang="0">
                  <a:pos x="867" y="413"/>
                </a:cxn>
                <a:cxn ang="0">
                  <a:pos x="889" y="435"/>
                </a:cxn>
                <a:cxn ang="0">
                  <a:pos x="884" y="467"/>
                </a:cxn>
                <a:cxn ang="0">
                  <a:pos x="856" y="481"/>
                </a:cxn>
                <a:cxn ang="0">
                  <a:pos x="800" y="567"/>
                </a:cxn>
                <a:cxn ang="0">
                  <a:pos x="738" y="679"/>
                </a:cxn>
                <a:cxn ang="0">
                  <a:pos x="644" y="763"/>
                </a:cxn>
                <a:cxn ang="0">
                  <a:pos x="524" y="811"/>
                </a:cxn>
                <a:cxn ang="0">
                  <a:pos x="479" y="869"/>
                </a:cxn>
                <a:cxn ang="0">
                  <a:pos x="456" y="891"/>
                </a:cxn>
                <a:cxn ang="0">
                  <a:pos x="421" y="882"/>
                </a:cxn>
                <a:cxn ang="0">
                  <a:pos x="411" y="818"/>
                </a:cxn>
                <a:cxn ang="0">
                  <a:pos x="286" y="782"/>
                </a:cxn>
                <a:cxn ang="0">
                  <a:pos x="183" y="709"/>
                </a:cxn>
                <a:cxn ang="0">
                  <a:pos x="110" y="607"/>
                </a:cxn>
                <a:cxn ang="0">
                  <a:pos x="76" y="481"/>
                </a:cxn>
                <a:cxn ang="0">
                  <a:pos x="14" y="474"/>
                </a:cxn>
                <a:cxn ang="0">
                  <a:pos x="0" y="446"/>
                </a:cxn>
                <a:cxn ang="0">
                  <a:pos x="14" y="418"/>
                </a:cxn>
                <a:cxn ang="0">
                  <a:pos x="75" y="411"/>
                </a:cxn>
                <a:cxn ang="0">
                  <a:pos x="109" y="286"/>
                </a:cxn>
                <a:cxn ang="0">
                  <a:pos x="182" y="182"/>
                </a:cxn>
                <a:cxn ang="0">
                  <a:pos x="286" y="108"/>
                </a:cxn>
                <a:cxn ang="0">
                  <a:pos x="411" y="73"/>
                </a:cxn>
                <a:cxn ang="0">
                  <a:pos x="418" y="14"/>
                </a:cxn>
                <a:cxn ang="0">
                  <a:pos x="445" y="0"/>
                </a:cxn>
              </a:cxnLst>
              <a:rect l="0" t="0" r="r" b="b"/>
              <a:pathLst>
                <a:path w="891" h="893">
                  <a:moveTo>
                    <a:pt x="411" y="175"/>
                  </a:moveTo>
                  <a:lnTo>
                    <a:pt x="375" y="182"/>
                  </a:lnTo>
                  <a:lnTo>
                    <a:pt x="341" y="194"/>
                  </a:lnTo>
                  <a:lnTo>
                    <a:pt x="309" y="210"/>
                  </a:lnTo>
                  <a:lnTo>
                    <a:pt x="280" y="230"/>
                  </a:lnTo>
                  <a:lnTo>
                    <a:pt x="254" y="253"/>
                  </a:lnTo>
                  <a:lnTo>
                    <a:pt x="231" y="280"/>
                  </a:lnTo>
                  <a:lnTo>
                    <a:pt x="211" y="309"/>
                  </a:lnTo>
                  <a:lnTo>
                    <a:pt x="196" y="342"/>
                  </a:lnTo>
                  <a:lnTo>
                    <a:pt x="184" y="375"/>
                  </a:lnTo>
                  <a:lnTo>
                    <a:pt x="177" y="411"/>
                  </a:lnTo>
                  <a:lnTo>
                    <a:pt x="206" y="411"/>
                  </a:lnTo>
                  <a:lnTo>
                    <a:pt x="218" y="413"/>
                  </a:lnTo>
                  <a:lnTo>
                    <a:pt x="227" y="418"/>
                  </a:lnTo>
                  <a:lnTo>
                    <a:pt x="234" y="425"/>
                  </a:lnTo>
                  <a:lnTo>
                    <a:pt x="240" y="435"/>
                  </a:lnTo>
                  <a:lnTo>
                    <a:pt x="241" y="446"/>
                  </a:lnTo>
                  <a:lnTo>
                    <a:pt x="240" y="457"/>
                  </a:lnTo>
                  <a:lnTo>
                    <a:pt x="234" y="467"/>
                  </a:lnTo>
                  <a:lnTo>
                    <a:pt x="227" y="474"/>
                  </a:lnTo>
                  <a:lnTo>
                    <a:pt x="218" y="479"/>
                  </a:lnTo>
                  <a:lnTo>
                    <a:pt x="206" y="481"/>
                  </a:lnTo>
                  <a:lnTo>
                    <a:pt x="177" y="481"/>
                  </a:lnTo>
                  <a:lnTo>
                    <a:pt x="184" y="516"/>
                  </a:lnTo>
                  <a:lnTo>
                    <a:pt x="196" y="551"/>
                  </a:lnTo>
                  <a:lnTo>
                    <a:pt x="212" y="583"/>
                  </a:lnTo>
                  <a:lnTo>
                    <a:pt x="231" y="612"/>
                  </a:lnTo>
                  <a:lnTo>
                    <a:pt x="255" y="638"/>
                  </a:lnTo>
                  <a:lnTo>
                    <a:pt x="280" y="661"/>
                  </a:lnTo>
                  <a:lnTo>
                    <a:pt x="309" y="681"/>
                  </a:lnTo>
                  <a:lnTo>
                    <a:pt x="341" y="697"/>
                  </a:lnTo>
                  <a:lnTo>
                    <a:pt x="375" y="708"/>
                  </a:lnTo>
                  <a:lnTo>
                    <a:pt x="411" y="715"/>
                  </a:lnTo>
                  <a:lnTo>
                    <a:pt x="411" y="685"/>
                  </a:lnTo>
                  <a:lnTo>
                    <a:pt x="413" y="672"/>
                  </a:lnTo>
                  <a:lnTo>
                    <a:pt x="421" y="661"/>
                  </a:lnTo>
                  <a:lnTo>
                    <a:pt x="432" y="653"/>
                  </a:lnTo>
                  <a:lnTo>
                    <a:pt x="445" y="651"/>
                  </a:lnTo>
                  <a:lnTo>
                    <a:pt x="456" y="652"/>
                  </a:lnTo>
                  <a:lnTo>
                    <a:pt x="466" y="658"/>
                  </a:lnTo>
                  <a:lnTo>
                    <a:pt x="473" y="665"/>
                  </a:lnTo>
                  <a:lnTo>
                    <a:pt x="479" y="675"/>
                  </a:lnTo>
                  <a:lnTo>
                    <a:pt x="480" y="685"/>
                  </a:lnTo>
                  <a:lnTo>
                    <a:pt x="480" y="716"/>
                  </a:lnTo>
                  <a:lnTo>
                    <a:pt x="516" y="709"/>
                  </a:lnTo>
                  <a:lnTo>
                    <a:pt x="551" y="697"/>
                  </a:lnTo>
                  <a:lnTo>
                    <a:pt x="582" y="682"/>
                  </a:lnTo>
                  <a:lnTo>
                    <a:pt x="612" y="662"/>
                  </a:lnTo>
                  <a:lnTo>
                    <a:pt x="638" y="639"/>
                  </a:lnTo>
                  <a:lnTo>
                    <a:pt x="662" y="613"/>
                  </a:lnTo>
                  <a:lnTo>
                    <a:pt x="681" y="584"/>
                  </a:lnTo>
                  <a:lnTo>
                    <a:pt x="698" y="551"/>
                  </a:lnTo>
                  <a:lnTo>
                    <a:pt x="709" y="517"/>
                  </a:lnTo>
                  <a:lnTo>
                    <a:pt x="716" y="481"/>
                  </a:lnTo>
                  <a:lnTo>
                    <a:pt x="684" y="481"/>
                  </a:lnTo>
                  <a:lnTo>
                    <a:pt x="672" y="479"/>
                  </a:lnTo>
                  <a:lnTo>
                    <a:pt x="664" y="474"/>
                  </a:lnTo>
                  <a:lnTo>
                    <a:pt x="656" y="467"/>
                  </a:lnTo>
                  <a:lnTo>
                    <a:pt x="651" y="457"/>
                  </a:lnTo>
                  <a:lnTo>
                    <a:pt x="649" y="446"/>
                  </a:lnTo>
                  <a:lnTo>
                    <a:pt x="651" y="435"/>
                  </a:lnTo>
                  <a:lnTo>
                    <a:pt x="656" y="425"/>
                  </a:lnTo>
                  <a:lnTo>
                    <a:pt x="664" y="418"/>
                  </a:lnTo>
                  <a:lnTo>
                    <a:pt x="672" y="413"/>
                  </a:lnTo>
                  <a:lnTo>
                    <a:pt x="684" y="411"/>
                  </a:lnTo>
                  <a:lnTo>
                    <a:pt x="717" y="411"/>
                  </a:lnTo>
                  <a:lnTo>
                    <a:pt x="710" y="375"/>
                  </a:lnTo>
                  <a:lnTo>
                    <a:pt x="699" y="341"/>
                  </a:lnTo>
                  <a:lnTo>
                    <a:pt x="682" y="309"/>
                  </a:lnTo>
                  <a:lnTo>
                    <a:pt x="663" y="279"/>
                  </a:lnTo>
                  <a:lnTo>
                    <a:pt x="639" y="252"/>
                  </a:lnTo>
                  <a:lnTo>
                    <a:pt x="612" y="229"/>
                  </a:lnTo>
                  <a:lnTo>
                    <a:pt x="582" y="209"/>
                  </a:lnTo>
                  <a:lnTo>
                    <a:pt x="551" y="193"/>
                  </a:lnTo>
                  <a:lnTo>
                    <a:pt x="516" y="182"/>
                  </a:lnTo>
                  <a:lnTo>
                    <a:pt x="480" y="175"/>
                  </a:lnTo>
                  <a:lnTo>
                    <a:pt x="480" y="207"/>
                  </a:lnTo>
                  <a:lnTo>
                    <a:pt x="479" y="218"/>
                  </a:lnTo>
                  <a:lnTo>
                    <a:pt x="473" y="228"/>
                  </a:lnTo>
                  <a:lnTo>
                    <a:pt x="466" y="235"/>
                  </a:lnTo>
                  <a:lnTo>
                    <a:pt x="456" y="240"/>
                  </a:lnTo>
                  <a:lnTo>
                    <a:pt x="445" y="242"/>
                  </a:lnTo>
                  <a:lnTo>
                    <a:pt x="432" y="239"/>
                  </a:lnTo>
                  <a:lnTo>
                    <a:pt x="421" y="231"/>
                  </a:lnTo>
                  <a:lnTo>
                    <a:pt x="413" y="221"/>
                  </a:lnTo>
                  <a:lnTo>
                    <a:pt x="411" y="207"/>
                  </a:lnTo>
                  <a:lnTo>
                    <a:pt x="411" y="175"/>
                  </a:lnTo>
                  <a:close/>
                  <a:moveTo>
                    <a:pt x="445" y="0"/>
                  </a:moveTo>
                  <a:lnTo>
                    <a:pt x="456" y="2"/>
                  </a:lnTo>
                  <a:lnTo>
                    <a:pt x="466" y="6"/>
                  </a:lnTo>
                  <a:lnTo>
                    <a:pt x="473" y="14"/>
                  </a:lnTo>
                  <a:lnTo>
                    <a:pt x="479" y="23"/>
                  </a:lnTo>
                  <a:lnTo>
                    <a:pt x="480" y="34"/>
                  </a:lnTo>
                  <a:lnTo>
                    <a:pt x="480" y="72"/>
                  </a:lnTo>
                  <a:lnTo>
                    <a:pt x="524" y="78"/>
                  </a:lnTo>
                  <a:lnTo>
                    <a:pt x="567" y="91"/>
                  </a:lnTo>
                  <a:lnTo>
                    <a:pt x="606" y="107"/>
                  </a:lnTo>
                  <a:lnTo>
                    <a:pt x="644" y="127"/>
                  </a:lnTo>
                  <a:lnTo>
                    <a:pt x="679" y="152"/>
                  </a:lnTo>
                  <a:lnTo>
                    <a:pt x="710" y="180"/>
                  </a:lnTo>
                  <a:lnTo>
                    <a:pt x="739" y="212"/>
                  </a:lnTo>
                  <a:lnTo>
                    <a:pt x="764" y="247"/>
                  </a:lnTo>
                  <a:lnTo>
                    <a:pt x="784" y="284"/>
                  </a:lnTo>
                  <a:lnTo>
                    <a:pt x="800" y="325"/>
                  </a:lnTo>
                  <a:lnTo>
                    <a:pt x="812" y="367"/>
                  </a:lnTo>
                  <a:lnTo>
                    <a:pt x="819" y="411"/>
                  </a:lnTo>
                  <a:lnTo>
                    <a:pt x="856" y="411"/>
                  </a:lnTo>
                  <a:lnTo>
                    <a:pt x="867" y="413"/>
                  </a:lnTo>
                  <a:lnTo>
                    <a:pt x="877" y="418"/>
                  </a:lnTo>
                  <a:lnTo>
                    <a:pt x="884" y="425"/>
                  </a:lnTo>
                  <a:lnTo>
                    <a:pt x="889" y="435"/>
                  </a:lnTo>
                  <a:lnTo>
                    <a:pt x="891" y="446"/>
                  </a:lnTo>
                  <a:lnTo>
                    <a:pt x="889" y="457"/>
                  </a:lnTo>
                  <a:lnTo>
                    <a:pt x="884" y="467"/>
                  </a:lnTo>
                  <a:lnTo>
                    <a:pt x="877" y="474"/>
                  </a:lnTo>
                  <a:lnTo>
                    <a:pt x="867" y="479"/>
                  </a:lnTo>
                  <a:lnTo>
                    <a:pt x="856" y="481"/>
                  </a:lnTo>
                  <a:lnTo>
                    <a:pt x="819" y="481"/>
                  </a:lnTo>
                  <a:lnTo>
                    <a:pt x="812" y="525"/>
                  </a:lnTo>
                  <a:lnTo>
                    <a:pt x="800" y="567"/>
                  </a:lnTo>
                  <a:lnTo>
                    <a:pt x="784" y="607"/>
                  </a:lnTo>
                  <a:lnTo>
                    <a:pt x="763" y="644"/>
                  </a:lnTo>
                  <a:lnTo>
                    <a:pt x="738" y="679"/>
                  </a:lnTo>
                  <a:lnTo>
                    <a:pt x="710" y="711"/>
                  </a:lnTo>
                  <a:lnTo>
                    <a:pt x="679" y="738"/>
                  </a:lnTo>
                  <a:lnTo>
                    <a:pt x="644" y="763"/>
                  </a:lnTo>
                  <a:lnTo>
                    <a:pt x="606" y="783"/>
                  </a:lnTo>
                  <a:lnTo>
                    <a:pt x="567" y="800"/>
                  </a:lnTo>
                  <a:lnTo>
                    <a:pt x="524" y="811"/>
                  </a:lnTo>
                  <a:lnTo>
                    <a:pt x="480" y="818"/>
                  </a:lnTo>
                  <a:lnTo>
                    <a:pt x="480" y="858"/>
                  </a:lnTo>
                  <a:lnTo>
                    <a:pt x="479" y="869"/>
                  </a:lnTo>
                  <a:lnTo>
                    <a:pt x="473" y="878"/>
                  </a:lnTo>
                  <a:lnTo>
                    <a:pt x="466" y="886"/>
                  </a:lnTo>
                  <a:lnTo>
                    <a:pt x="456" y="891"/>
                  </a:lnTo>
                  <a:lnTo>
                    <a:pt x="445" y="893"/>
                  </a:lnTo>
                  <a:lnTo>
                    <a:pt x="432" y="890"/>
                  </a:lnTo>
                  <a:lnTo>
                    <a:pt x="421" y="882"/>
                  </a:lnTo>
                  <a:lnTo>
                    <a:pt x="413" y="871"/>
                  </a:lnTo>
                  <a:lnTo>
                    <a:pt x="411" y="858"/>
                  </a:lnTo>
                  <a:lnTo>
                    <a:pt x="411" y="818"/>
                  </a:lnTo>
                  <a:lnTo>
                    <a:pt x="367" y="810"/>
                  </a:lnTo>
                  <a:lnTo>
                    <a:pt x="325" y="799"/>
                  </a:lnTo>
                  <a:lnTo>
                    <a:pt x="286" y="782"/>
                  </a:lnTo>
                  <a:lnTo>
                    <a:pt x="249" y="762"/>
                  </a:lnTo>
                  <a:lnTo>
                    <a:pt x="214" y="737"/>
                  </a:lnTo>
                  <a:lnTo>
                    <a:pt x="183" y="709"/>
                  </a:lnTo>
                  <a:lnTo>
                    <a:pt x="155" y="678"/>
                  </a:lnTo>
                  <a:lnTo>
                    <a:pt x="130" y="644"/>
                  </a:lnTo>
                  <a:lnTo>
                    <a:pt x="110" y="607"/>
                  </a:lnTo>
                  <a:lnTo>
                    <a:pt x="94" y="567"/>
                  </a:lnTo>
                  <a:lnTo>
                    <a:pt x="83" y="524"/>
                  </a:lnTo>
                  <a:lnTo>
                    <a:pt x="76" y="481"/>
                  </a:lnTo>
                  <a:lnTo>
                    <a:pt x="34" y="481"/>
                  </a:lnTo>
                  <a:lnTo>
                    <a:pt x="23" y="479"/>
                  </a:lnTo>
                  <a:lnTo>
                    <a:pt x="14" y="474"/>
                  </a:lnTo>
                  <a:lnTo>
                    <a:pt x="6" y="467"/>
                  </a:lnTo>
                  <a:lnTo>
                    <a:pt x="2" y="457"/>
                  </a:lnTo>
                  <a:lnTo>
                    <a:pt x="0" y="446"/>
                  </a:lnTo>
                  <a:lnTo>
                    <a:pt x="2" y="435"/>
                  </a:lnTo>
                  <a:lnTo>
                    <a:pt x="6" y="425"/>
                  </a:lnTo>
                  <a:lnTo>
                    <a:pt x="14" y="418"/>
                  </a:lnTo>
                  <a:lnTo>
                    <a:pt x="23" y="413"/>
                  </a:lnTo>
                  <a:lnTo>
                    <a:pt x="34" y="411"/>
                  </a:lnTo>
                  <a:lnTo>
                    <a:pt x="75" y="411"/>
                  </a:lnTo>
                  <a:lnTo>
                    <a:pt x="81" y="367"/>
                  </a:lnTo>
                  <a:lnTo>
                    <a:pt x="93" y="326"/>
                  </a:lnTo>
                  <a:lnTo>
                    <a:pt x="109" y="286"/>
                  </a:lnTo>
                  <a:lnTo>
                    <a:pt x="130" y="248"/>
                  </a:lnTo>
                  <a:lnTo>
                    <a:pt x="154" y="214"/>
                  </a:lnTo>
                  <a:lnTo>
                    <a:pt x="182" y="182"/>
                  </a:lnTo>
                  <a:lnTo>
                    <a:pt x="213" y="154"/>
                  </a:lnTo>
                  <a:lnTo>
                    <a:pt x="248" y="129"/>
                  </a:lnTo>
                  <a:lnTo>
                    <a:pt x="286" y="108"/>
                  </a:lnTo>
                  <a:lnTo>
                    <a:pt x="325" y="92"/>
                  </a:lnTo>
                  <a:lnTo>
                    <a:pt x="367" y="80"/>
                  </a:lnTo>
                  <a:lnTo>
                    <a:pt x="411" y="73"/>
                  </a:lnTo>
                  <a:lnTo>
                    <a:pt x="411" y="34"/>
                  </a:lnTo>
                  <a:lnTo>
                    <a:pt x="412" y="23"/>
                  </a:lnTo>
                  <a:lnTo>
                    <a:pt x="418" y="14"/>
                  </a:lnTo>
                  <a:lnTo>
                    <a:pt x="425" y="6"/>
                  </a:lnTo>
                  <a:lnTo>
                    <a:pt x="434" y="2"/>
                  </a:lnTo>
                  <a:lnTo>
                    <a:pt x="44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119029" y="2133600"/>
              <a:ext cx="1750450" cy="461665"/>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DEFINE</a:t>
              </a:r>
            </a:p>
          </p:txBody>
        </p:sp>
      </p:grpSp>
      <p:grpSp>
        <p:nvGrpSpPr>
          <p:cNvPr id="4" name="Group 3"/>
          <p:cNvGrpSpPr/>
          <p:nvPr/>
        </p:nvGrpSpPr>
        <p:grpSpPr>
          <a:xfrm>
            <a:off x="2165550" y="3297510"/>
            <a:ext cx="1707520" cy="1983806"/>
            <a:chOff x="2886648" y="3297509"/>
            <a:chExt cx="2276100" cy="1983806"/>
          </a:xfrm>
        </p:grpSpPr>
        <p:grpSp>
          <p:nvGrpSpPr>
            <p:cNvPr id="51" name="Group 50"/>
            <p:cNvGrpSpPr/>
            <p:nvPr/>
          </p:nvGrpSpPr>
          <p:grpSpPr>
            <a:xfrm>
              <a:off x="3500777" y="3297509"/>
              <a:ext cx="1222389" cy="1049006"/>
              <a:chOff x="4729161" y="2987698"/>
              <a:chExt cx="1659350" cy="1423988"/>
            </a:xfrm>
          </p:grpSpPr>
          <p:sp>
            <p:nvSpPr>
              <p:cNvPr id="52" name="Freeform 6"/>
              <p:cNvSpPr>
                <a:spLocks noEditPoints="1"/>
              </p:cNvSpPr>
              <p:nvPr/>
            </p:nvSpPr>
            <p:spPr bwMode="auto">
              <a:xfrm>
                <a:off x="4729161" y="2987698"/>
                <a:ext cx="1659350" cy="1423988"/>
              </a:xfrm>
              <a:custGeom>
                <a:avLst/>
                <a:gdLst/>
                <a:ahLst/>
                <a:cxnLst>
                  <a:cxn ang="0">
                    <a:pos x="407" y="122"/>
                  </a:cxn>
                  <a:cxn ang="0">
                    <a:pos x="330" y="141"/>
                  </a:cxn>
                  <a:cxn ang="0">
                    <a:pos x="261" y="178"/>
                  </a:cxn>
                  <a:cxn ang="0">
                    <a:pos x="203" y="229"/>
                  </a:cxn>
                  <a:cxn ang="0">
                    <a:pos x="159" y="294"/>
                  </a:cxn>
                  <a:cxn ang="0">
                    <a:pos x="130" y="367"/>
                  </a:cxn>
                  <a:cxn ang="0">
                    <a:pos x="120" y="448"/>
                  </a:cxn>
                  <a:cxn ang="0">
                    <a:pos x="126" y="511"/>
                  </a:cxn>
                  <a:cxn ang="0">
                    <a:pos x="143" y="570"/>
                  </a:cxn>
                  <a:cxn ang="0">
                    <a:pos x="347" y="591"/>
                  </a:cxn>
                  <a:cxn ang="0">
                    <a:pos x="363" y="629"/>
                  </a:cxn>
                  <a:cxn ang="0">
                    <a:pos x="392" y="658"/>
                  </a:cxn>
                  <a:cxn ang="0">
                    <a:pos x="430" y="675"/>
                  </a:cxn>
                  <a:cxn ang="0">
                    <a:pos x="472" y="675"/>
                  </a:cxn>
                  <a:cxn ang="0">
                    <a:pos x="510" y="658"/>
                  </a:cxn>
                  <a:cxn ang="0">
                    <a:pos x="538" y="629"/>
                  </a:cxn>
                  <a:cxn ang="0">
                    <a:pos x="555" y="591"/>
                  </a:cxn>
                  <a:cxn ang="0">
                    <a:pos x="753" y="570"/>
                  </a:cxn>
                  <a:cxn ang="0">
                    <a:pos x="774" y="491"/>
                  </a:cxn>
                  <a:cxn ang="0">
                    <a:pos x="774" y="407"/>
                  </a:cxn>
                  <a:cxn ang="0">
                    <a:pos x="755" y="329"/>
                  </a:cxn>
                  <a:cxn ang="0">
                    <a:pos x="718" y="260"/>
                  </a:cxn>
                  <a:cxn ang="0">
                    <a:pos x="667" y="202"/>
                  </a:cxn>
                  <a:cxn ang="0">
                    <a:pos x="602" y="158"/>
                  </a:cxn>
                  <a:cxn ang="0">
                    <a:pos x="529" y="129"/>
                  </a:cxn>
                  <a:cxn ang="0">
                    <a:pos x="448" y="119"/>
                  </a:cxn>
                  <a:cxn ang="0">
                    <a:pos x="497" y="3"/>
                  </a:cxn>
                  <a:cxn ang="0">
                    <a:pos x="590" y="23"/>
                  </a:cxn>
                  <a:cxn ang="0">
                    <a:pos x="675" y="61"/>
                  </a:cxn>
                  <a:cxn ang="0">
                    <a:pos x="749" y="116"/>
                  </a:cxn>
                  <a:cxn ang="0">
                    <a:pos x="809" y="184"/>
                  </a:cxn>
                  <a:cxn ang="0">
                    <a:pos x="856" y="263"/>
                  </a:cxn>
                  <a:cxn ang="0">
                    <a:pos x="885" y="352"/>
                  </a:cxn>
                  <a:cxn ang="0">
                    <a:pos x="896" y="448"/>
                  </a:cxn>
                  <a:cxn ang="0">
                    <a:pos x="885" y="545"/>
                  </a:cxn>
                  <a:cxn ang="0">
                    <a:pos x="856" y="634"/>
                  </a:cxn>
                  <a:cxn ang="0">
                    <a:pos x="809" y="713"/>
                  </a:cxn>
                  <a:cxn ang="0">
                    <a:pos x="749" y="781"/>
                  </a:cxn>
                  <a:cxn ang="0">
                    <a:pos x="675" y="836"/>
                  </a:cxn>
                  <a:cxn ang="0">
                    <a:pos x="590" y="874"/>
                  </a:cxn>
                  <a:cxn ang="0">
                    <a:pos x="497" y="894"/>
                  </a:cxn>
                  <a:cxn ang="0">
                    <a:pos x="400" y="894"/>
                  </a:cxn>
                  <a:cxn ang="0">
                    <a:pos x="307" y="874"/>
                  </a:cxn>
                  <a:cxn ang="0">
                    <a:pos x="222" y="836"/>
                  </a:cxn>
                  <a:cxn ang="0">
                    <a:pos x="148" y="781"/>
                  </a:cxn>
                  <a:cxn ang="0">
                    <a:pos x="87" y="713"/>
                  </a:cxn>
                  <a:cxn ang="0">
                    <a:pos x="40" y="634"/>
                  </a:cxn>
                  <a:cxn ang="0">
                    <a:pos x="11" y="545"/>
                  </a:cxn>
                  <a:cxn ang="0">
                    <a:pos x="0" y="448"/>
                  </a:cxn>
                  <a:cxn ang="0">
                    <a:pos x="11" y="352"/>
                  </a:cxn>
                  <a:cxn ang="0">
                    <a:pos x="40" y="263"/>
                  </a:cxn>
                  <a:cxn ang="0">
                    <a:pos x="87" y="184"/>
                  </a:cxn>
                  <a:cxn ang="0">
                    <a:pos x="148" y="116"/>
                  </a:cxn>
                  <a:cxn ang="0">
                    <a:pos x="222" y="61"/>
                  </a:cxn>
                  <a:cxn ang="0">
                    <a:pos x="307" y="23"/>
                  </a:cxn>
                  <a:cxn ang="0">
                    <a:pos x="400" y="3"/>
                  </a:cxn>
                </a:cxnLst>
                <a:rect l="0" t="0" r="r" b="b"/>
                <a:pathLst>
                  <a:path w="896" h="897">
                    <a:moveTo>
                      <a:pt x="448" y="119"/>
                    </a:moveTo>
                    <a:lnTo>
                      <a:pt x="407" y="122"/>
                    </a:lnTo>
                    <a:lnTo>
                      <a:pt x="368" y="129"/>
                    </a:lnTo>
                    <a:lnTo>
                      <a:pt x="330" y="141"/>
                    </a:lnTo>
                    <a:lnTo>
                      <a:pt x="294" y="158"/>
                    </a:lnTo>
                    <a:lnTo>
                      <a:pt x="261" y="178"/>
                    </a:lnTo>
                    <a:lnTo>
                      <a:pt x="230" y="202"/>
                    </a:lnTo>
                    <a:lnTo>
                      <a:pt x="203" y="229"/>
                    </a:lnTo>
                    <a:lnTo>
                      <a:pt x="179" y="260"/>
                    </a:lnTo>
                    <a:lnTo>
                      <a:pt x="159" y="294"/>
                    </a:lnTo>
                    <a:lnTo>
                      <a:pt x="142" y="329"/>
                    </a:lnTo>
                    <a:lnTo>
                      <a:pt x="130" y="367"/>
                    </a:lnTo>
                    <a:lnTo>
                      <a:pt x="123" y="407"/>
                    </a:lnTo>
                    <a:lnTo>
                      <a:pt x="120" y="448"/>
                    </a:lnTo>
                    <a:lnTo>
                      <a:pt x="122" y="480"/>
                    </a:lnTo>
                    <a:lnTo>
                      <a:pt x="126" y="511"/>
                    </a:lnTo>
                    <a:lnTo>
                      <a:pt x="133" y="541"/>
                    </a:lnTo>
                    <a:lnTo>
                      <a:pt x="143" y="570"/>
                    </a:lnTo>
                    <a:lnTo>
                      <a:pt x="345" y="570"/>
                    </a:lnTo>
                    <a:lnTo>
                      <a:pt x="347" y="591"/>
                    </a:lnTo>
                    <a:lnTo>
                      <a:pt x="353" y="612"/>
                    </a:lnTo>
                    <a:lnTo>
                      <a:pt x="363" y="629"/>
                    </a:lnTo>
                    <a:lnTo>
                      <a:pt x="376" y="645"/>
                    </a:lnTo>
                    <a:lnTo>
                      <a:pt x="392" y="658"/>
                    </a:lnTo>
                    <a:lnTo>
                      <a:pt x="409" y="668"/>
                    </a:lnTo>
                    <a:lnTo>
                      <a:pt x="430" y="675"/>
                    </a:lnTo>
                    <a:lnTo>
                      <a:pt x="451" y="676"/>
                    </a:lnTo>
                    <a:lnTo>
                      <a:pt x="472" y="675"/>
                    </a:lnTo>
                    <a:lnTo>
                      <a:pt x="492" y="668"/>
                    </a:lnTo>
                    <a:lnTo>
                      <a:pt x="510" y="658"/>
                    </a:lnTo>
                    <a:lnTo>
                      <a:pt x="526" y="645"/>
                    </a:lnTo>
                    <a:lnTo>
                      <a:pt x="538" y="629"/>
                    </a:lnTo>
                    <a:lnTo>
                      <a:pt x="549" y="612"/>
                    </a:lnTo>
                    <a:lnTo>
                      <a:pt x="555" y="591"/>
                    </a:lnTo>
                    <a:lnTo>
                      <a:pt x="556" y="570"/>
                    </a:lnTo>
                    <a:lnTo>
                      <a:pt x="753" y="570"/>
                    </a:lnTo>
                    <a:lnTo>
                      <a:pt x="766" y="531"/>
                    </a:lnTo>
                    <a:lnTo>
                      <a:pt x="774" y="491"/>
                    </a:lnTo>
                    <a:lnTo>
                      <a:pt x="777" y="448"/>
                    </a:lnTo>
                    <a:lnTo>
                      <a:pt x="774" y="407"/>
                    </a:lnTo>
                    <a:lnTo>
                      <a:pt x="767" y="367"/>
                    </a:lnTo>
                    <a:lnTo>
                      <a:pt x="755" y="329"/>
                    </a:lnTo>
                    <a:lnTo>
                      <a:pt x="738" y="294"/>
                    </a:lnTo>
                    <a:lnTo>
                      <a:pt x="718" y="260"/>
                    </a:lnTo>
                    <a:lnTo>
                      <a:pt x="694" y="229"/>
                    </a:lnTo>
                    <a:lnTo>
                      <a:pt x="667" y="202"/>
                    </a:lnTo>
                    <a:lnTo>
                      <a:pt x="636" y="178"/>
                    </a:lnTo>
                    <a:lnTo>
                      <a:pt x="602" y="158"/>
                    </a:lnTo>
                    <a:lnTo>
                      <a:pt x="567" y="141"/>
                    </a:lnTo>
                    <a:lnTo>
                      <a:pt x="529" y="129"/>
                    </a:lnTo>
                    <a:lnTo>
                      <a:pt x="489" y="122"/>
                    </a:lnTo>
                    <a:lnTo>
                      <a:pt x="448" y="119"/>
                    </a:lnTo>
                    <a:close/>
                    <a:moveTo>
                      <a:pt x="448" y="0"/>
                    </a:moveTo>
                    <a:lnTo>
                      <a:pt x="497" y="3"/>
                    </a:lnTo>
                    <a:lnTo>
                      <a:pt x="544" y="10"/>
                    </a:lnTo>
                    <a:lnTo>
                      <a:pt x="590" y="23"/>
                    </a:lnTo>
                    <a:lnTo>
                      <a:pt x="633" y="40"/>
                    </a:lnTo>
                    <a:lnTo>
                      <a:pt x="675" y="61"/>
                    </a:lnTo>
                    <a:lnTo>
                      <a:pt x="712" y="86"/>
                    </a:lnTo>
                    <a:lnTo>
                      <a:pt x="749" y="116"/>
                    </a:lnTo>
                    <a:lnTo>
                      <a:pt x="780" y="147"/>
                    </a:lnTo>
                    <a:lnTo>
                      <a:pt x="809" y="184"/>
                    </a:lnTo>
                    <a:lnTo>
                      <a:pt x="835" y="222"/>
                    </a:lnTo>
                    <a:lnTo>
                      <a:pt x="856" y="263"/>
                    </a:lnTo>
                    <a:lnTo>
                      <a:pt x="873" y="306"/>
                    </a:lnTo>
                    <a:lnTo>
                      <a:pt x="885" y="352"/>
                    </a:lnTo>
                    <a:lnTo>
                      <a:pt x="893" y="400"/>
                    </a:lnTo>
                    <a:lnTo>
                      <a:pt x="896" y="448"/>
                    </a:lnTo>
                    <a:lnTo>
                      <a:pt x="893" y="497"/>
                    </a:lnTo>
                    <a:lnTo>
                      <a:pt x="885" y="545"/>
                    </a:lnTo>
                    <a:lnTo>
                      <a:pt x="873" y="590"/>
                    </a:lnTo>
                    <a:lnTo>
                      <a:pt x="856" y="634"/>
                    </a:lnTo>
                    <a:lnTo>
                      <a:pt x="835" y="675"/>
                    </a:lnTo>
                    <a:lnTo>
                      <a:pt x="809" y="713"/>
                    </a:lnTo>
                    <a:lnTo>
                      <a:pt x="780" y="749"/>
                    </a:lnTo>
                    <a:lnTo>
                      <a:pt x="749" y="781"/>
                    </a:lnTo>
                    <a:lnTo>
                      <a:pt x="712" y="810"/>
                    </a:lnTo>
                    <a:lnTo>
                      <a:pt x="675" y="836"/>
                    </a:lnTo>
                    <a:lnTo>
                      <a:pt x="633" y="857"/>
                    </a:lnTo>
                    <a:lnTo>
                      <a:pt x="590" y="874"/>
                    </a:lnTo>
                    <a:lnTo>
                      <a:pt x="544" y="886"/>
                    </a:lnTo>
                    <a:lnTo>
                      <a:pt x="497" y="894"/>
                    </a:lnTo>
                    <a:lnTo>
                      <a:pt x="448" y="897"/>
                    </a:lnTo>
                    <a:lnTo>
                      <a:pt x="400" y="894"/>
                    </a:lnTo>
                    <a:lnTo>
                      <a:pt x="352" y="886"/>
                    </a:lnTo>
                    <a:lnTo>
                      <a:pt x="307" y="874"/>
                    </a:lnTo>
                    <a:lnTo>
                      <a:pt x="263" y="857"/>
                    </a:lnTo>
                    <a:lnTo>
                      <a:pt x="222" y="836"/>
                    </a:lnTo>
                    <a:lnTo>
                      <a:pt x="184" y="810"/>
                    </a:lnTo>
                    <a:lnTo>
                      <a:pt x="148" y="781"/>
                    </a:lnTo>
                    <a:lnTo>
                      <a:pt x="116" y="749"/>
                    </a:lnTo>
                    <a:lnTo>
                      <a:pt x="87" y="713"/>
                    </a:lnTo>
                    <a:lnTo>
                      <a:pt x="61" y="675"/>
                    </a:lnTo>
                    <a:lnTo>
                      <a:pt x="40" y="634"/>
                    </a:lnTo>
                    <a:lnTo>
                      <a:pt x="23" y="590"/>
                    </a:lnTo>
                    <a:lnTo>
                      <a:pt x="11" y="545"/>
                    </a:lnTo>
                    <a:lnTo>
                      <a:pt x="3" y="497"/>
                    </a:lnTo>
                    <a:lnTo>
                      <a:pt x="0" y="448"/>
                    </a:lnTo>
                    <a:lnTo>
                      <a:pt x="3" y="400"/>
                    </a:lnTo>
                    <a:lnTo>
                      <a:pt x="11" y="352"/>
                    </a:lnTo>
                    <a:lnTo>
                      <a:pt x="23" y="306"/>
                    </a:lnTo>
                    <a:lnTo>
                      <a:pt x="40" y="263"/>
                    </a:lnTo>
                    <a:lnTo>
                      <a:pt x="61" y="222"/>
                    </a:lnTo>
                    <a:lnTo>
                      <a:pt x="87" y="184"/>
                    </a:lnTo>
                    <a:lnTo>
                      <a:pt x="116" y="147"/>
                    </a:lnTo>
                    <a:lnTo>
                      <a:pt x="148" y="116"/>
                    </a:lnTo>
                    <a:lnTo>
                      <a:pt x="184" y="86"/>
                    </a:lnTo>
                    <a:lnTo>
                      <a:pt x="222" y="61"/>
                    </a:lnTo>
                    <a:lnTo>
                      <a:pt x="263" y="40"/>
                    </a:lnTo>
                    <a:lnTo>
                      <a:pt x="307" y="23"/>
                    </a:lnTo>
                    <a:lnTo>
                      <a:pt x="352" y="10"/>
                    </a:lnTo>
                    <a:lnTo>
                      <a:pt x="400" y="3"/>
                    </a:lnTo>
                    <a:lnTo>
                      <a:pt x="44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7"/>
              <p:cNvSpPr>
                <a:spLocks/>
              </p:cNvSpPr>
              <p:nvPr/>
            </p:nvSpPr>
            <p:spPr bwMode="auto">
              <a:xfrm>
                <a:off x="5480501" y="3454036"/>
                <a:ext cx="436563" cy="533401"/>
              </a:xfrm>
              <a:custGeom>
                <a:avLst/>
                <a:gdLst/>
                <a:ahLst/>
                <a:cxnLst>
                  <a:cxn ang="0">
                    <a:pos x="249" y="0"/>
                  </a:cxn>
                  <a:cxn ang="0">
                    <a:pos x="275" y="20"/>
                  </a:cxn>
                  <a:cxn ang="0">
                    <a:pos x="95" y="251"/>
                  </a:cxn>
                  <a:cxn ang="0">
                    <a:pos x="101" y="261"/>
                  </a:cxn>
                  <a:cxn ang="0">
                    <a:pos x="104" y="271"/>
                  </a:cxn>
                  <a:cxn ang="0">
                    <a:pos x="106" y="283"/>
                  </a:cxn>
                  <a:cxn ang="0">
                    <a:pos x="104" y="297"/>
                  </a:cxn>
                  <a:cxn ang="0">
                    <a:pos x="99" y="309"/>
                  </a:cxn>
                  <a:cxn ang="0">
                    <a:pos x="90" y="320"/>
                  </a:cxn>
                  <a:cxn ang="0">
                    <a:pos x="80" y="329"/>
                  </a:cxn>
                  <a:cxn ang="0">
                    <a:pos x="67" y="334"/>
                  </a:cxn>
                  <a:cxn ang="0">
                    <a:pos x="52" y="336"/>
                  </a:cxn>
                  <a:cxn ang="0">
                    <a:pos x="36" y="333"/>
                  </a:cxn>
                  <a:cxn ang="0">
                    <a:pos x="22" y="325"/>
                  </a:cxn>
                  <a:cxn ang="0">
                    <a:pos x="10" y="314"/>
                  </a:cxn>
                  <a:cxn ang="0">
                    <a:pos x="2" y="299"/>
                  </a:cxn>
                  <a:cxn ang="0">
                    <a:pos x="0" y="283"/>
                  </a:cxn>
                  <a:cxn ang="0">
                    <a:pos x="2" y="266"/>
                  </a:cxn>
                  <a:cxn ang="0">
                    <a:pos x="10" y="252"/>
                  </a:cxn>
                  <a:cxn ang="0">
                    <a:pos x="22" y="240"/>
                  </a:cxn>
                  <a:cxn ang="0">
                    <a:pos x="36" y="232"/>
                  </a:cxn>
                  <a:cxn ang="0">
                    <a:pos x="52" y="230"/>
                  </a:cxn>
                  <a:cxn ang="0">
                    <a:pos x="61" y="231"/>
                  </a:cxn>
                  <a:cxn ang="0">
                    <a:pos x="69" y="232"/>
                  </a:cxn>
                  <a:cxn ang="0">
                    <a:pos x="249" y="0"/>
                  </a:cxn>
                </a:cxnLst>
                <a:rect l="0" t="0" r="r" b="b"/>
                <a:pathLst>
                  <a:path w="275" h="336">
                    <a:moveTo>
                      <a:pt x="249" y="0"/>
                    </a:moveTo>
                    <a:lnTo>
                      <a:pt x="275" y="20"/>
                    </a:lnTo>
                    <a:lnTo>
                      <a:pt x="95" y="251"/>
                    </a:lnTo>
                    <a:lnTo>
                      <a:pt x="101" y="261"/>
                    </a:lnTo>
                    <a:lnTo>
                      <a:pt x="104" y="271"/>
                    </a:lnTo>
                    <a:lnTo>
                      <a:pt x="106" y="283"/>
                    </a:lnTo>
                    <a:lnTo>
                      <a:pt x="104" y="297"/>
                    </a:lnTo>
                    <a:lnTo>
                      <a:pt x="99" y="309"/>
                    </a:lnTo>
                    <a:lnTo>
                      <a:pt x="90" y="320"/>
                    </a:lnTo>
                    <a:lnTo>
                      <a:pt x="80" y="329"/>
                    </a:lnTo>
                    <a:lnTo>
                      <a:pt x="67" y="334"/>
                    </a:lnTo>
                    <a:lnTo>
                      <a:pt x="52" y="336"/>
                    </a:lnTo>
                    <a:lnTo>
                      <a:pt x="36" y="333"/>
                    </a:lnTo>
                    <a:lnTo>
                      <a:pt x="22" y="325"/>
                    </a:lnTo>
                    <a:lnTo>
                      <a:pt x="10" y="314"/>
                    </a:lnTo>
                    <a:lnTo>
                      <a:pt x="2" y="299"/>
                    </a:lnTo>
                    <a:lnTo>
                      <a:pt x="0" y="283"/>
                    </a:lnTo>
                    <a:lnTo>
                      <a:pt x="2" y="266"/>
                    </a:lnTo>
                    <a:lnTo>
                      <a:pt x="10" y="252"/>
                    </a:lnTo>
                    <a:lnTo>
                      <a:pt x="22" y="240"/>
                    </a:lnTo>
                    <a:lnTo>
                      <a:pt x="36" y="232"/>
                    </a:lnTo>
                    <a:lnTo>
                      <a:pt x="52" y="230"/>
                    </a:lnTo>
                    <a:lnTo>
                      <a:pt x="61" y="231"/>
                    </a:lnTo>
                    <a:lnTo>
                      <a:pt x="69" y="232"/>
                    </a:lnTo>
                    <a:lnTo>
                      <a:pt x="24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TextBox 76"/>
            <p:cNvSpPr txBox="1"/>
            <p:nvPr/>
          </p:nvSpPr>
          <p:spPr>
            <a:xfrm>
              <a:off x="2886648" y="4819650"/>
              <a:ext cx="2276100" cy="461665"/>
            </a:xfrm>
            <a:prstGeom prst="rect">
              <a:avLst/>
            </a:prstGeom>
            <a:noFill/>
          </p:spPr>
          <p:txBody>
            <a:bodyPr wrap="none" rtlCol="0">
              <a:spAutoFit/>
            </a:bodyPr>
            <a:lstStyle/>
            <a:p>
              <a:pPr algn="ctr"/>
              <a:r>
                <a:rPr lang="en-US" dirty="0" smtClean="0">
                  <a:solidFill>
                    <a:schemeClr val="bg1"/>
                  </a:solidFill>
                  <a:latin typeface="Arial" pitchFamily="34" charset="0"/>
                  <a:cs typeface="Arial" pitchFamily="34" charset="0"/>
                </a:rPr>
                <a:t>MEASURE</a:t>
              </a:r>
              <a:endParaRPr lang="en-US" dirty="0">
                <a:solidFill>
                  <a:schemeClr val="bg1"/>
                </a:solidFill>
                <a:latin typeface="Arial" pitchFamily="34" charset="0"/>
                <a:cs typeface="Arial" pitchFamily="34" charset="0"/>
              </a:endParaRPr>
            </a:p>
          </p:txBody>
        </p:sp>
      </p:grpSp>
      <p:grpSp>
        <p:nvGrpSpPr>
          <p:cNvPr id="5" name="Group 4"/>
          <p:cNvGrpSpPr/>
          <p:nvPr/>
        </p:nvGrpSpPr>
        <p:grpSpPr>
          <a:xfrm>
            <a:off x="3795126" y="2133600"/>
            <a:ext cx="1564467" cy="2148787"/>
            <a:chOff x="5058851" y="2133600"/>
            <a:chExt cx="2085413" cy="2148787"/>
          </a:xfrm>
        </p:grpSpPr>
        <p:sp>
          <p:nvSpPr>
            <p:cNvPr id="55" name="Freeform 9"/>
            <p:cNvSpPr>
              <a:spLocks noEditPoints="1"/>
            </p:cNvSpPr>
            <p:nvPr/>
          </p:nvSpPr>
          <p:spPr bwMode="auto">
            <a:xfrm>
              <a:off x="5576542" y="3228287"/>
              <a:ext cx="1050030" cy="1054100"/>
            </a:xfrm>
            <a:custGeom>
              <a:avLst/>
              <a:gdLst/>
              <a:ahLst/>
              <a:cxnLst>
                <a:cxn ang="0">
                  <a:pos x="264" y="117"/>
                </a:cxn>
                <a:cxn ang="0">
                  <a:pos x="212" y="134"/>
                </a:cxn>
                <a:cxn ang="0">
                  <a:pos x="166" y="167"/>
                </a:cxn>
                <a:cxn ang="0">
                  <a:pos x="132" y="213"/>
                </a:cxn>
                <a:cxn ang="0">
                  <a:pos x="115" y="266"/>
                </a:cxn>
                <a:cxn ang="0">
                  <a:pos x="115" y="321"/>
                </a:cxn>
                <a:cxn ang="0">
                  <a:pos x="132" y="374"/>
                </a:cxn>
                <a:cxn ang="0">
                  <a:pos x="166" y="420"/>
                </a:cxn>
                <a:cxn ang="0">
                  <a:pos x="212" y="453"/>
                </a:cxn>
                <a:cxn ang="0">
                  <a:pos x="264" y="470"/>
                </a:cxn>
                <a:cxn ang="0">
                  <a:pos x="320" y="470"/>
                </a:cxn>
                <a:cxn ang="0">
                  <a:pos x="372" y="453"/>
                </a:cxn>
                <a:cxn ang="0">
                  <a:pos x="418" y="420"/>
                </a:cxn>
                <a:cxn ang="0">
                  <a:pos x="452" y="374"/>
                </a:cxn>
                <a:cxn ang="0">
                  <a:pos x="469" y="321"/>
                </a:cxn>
                <a:cxn ang="0">
                  <a:pos x="469" y="266"/>
                </a:cxn>
                <a:cxn ang="0">
                  <a:pos x="452" y="213"/>
                </a:cxn>
                <a:cxn ang="0">
                  <a:pos x="418" y="167"/>
                </a:cxn>
                <a:cxn ang="0">
                  <a:pos x="372" y="134"/>
                </a:cxn>
                <a:cxn ang="0">
                  <a:pos x="320" y="117"/>
                </a:cxn>
                <a:cxn ang="0">
                  <a:pos x="275" y="0"/>
                </a:cxn>
                <a:cxn ang="0">
                  <a:pos x="344" y="5"/>
                </a:cxn>
                <a:cxn ang="0">
                  <a:pos x="410" y="25"/>
                </a:cxn>
                <a:cxn ang="0">
                  <a:pos x="472" y="61"/>
                </a:cxn>
                <a:cxn ang="0">
                  <a:pos x="523" y="112"/>
                </a:cxn>
                <a:cxn ang="0">
                  <a:pos x="559" y="171"/>
                </a:cxn>
                <a:cxn ang="0">
                  <a:pos x="580" y="237"/>
                </a:cxn>
                <a:cxn ang="0">
                  <a:pos x="585" y="304"/>
                </a:cxn>
                <a:cxn ang="0">
                  <a:pos x="575" y="370"/>
                </a:cxn>
                <a:cxn ang="0">
                  <a:pos x="550" y="434"/>
                </a:cxn>
                <a:cxn ang="0">
                  <a:pos x="657" y="777"/>
                </a:cxn>
                <a:cxn ang="0">
                  <a:pos x="402" y="566"/>
                </a:cxn>
                <a:cxn ang="0">
                  <a:pos x="336" y="584"/>
                </a:cxn>
                <a:cxn ang="0">
                  <a:pos x="269" y="587"/>
                </a:cxn>
                <a:cxn ang="0">
                  <a:pos x="203" y="573"/>
                </a:cxn>
                <a:cxn ang="0">
                  <a:pos x="140" y="545"/>
                </a:cxn>
                <a:cxn ang="0">
                  <a:pos x="84" y="501"/>
                </a:cxn>
                <a:cxn ang="0">
                  <a:pos x="40" y="443"/>
                </a:cxn>
                <a:cxn ang="0">
                  <a:pos x="12" y="379"/>
                </a:cxn>
                <a:cxn ang="0">
                  <a:pos x="0" y="311"/>
                </a:cxn>
                <a:cxn ang="0">
                  <a:pos x="3" y="242"/>
                </a:cxn>
                <a:cxn ang="0">
                  <a:pos x="24" y="175"/>
                </a:cxn>
                <a:cxn ang="0">
                  <a:pos x="61" y="113"/>
                </a:cxn>
                <a:cxn ang="0">
                  <a:pos x="112" y="61"/>
                </a:cxn>
                <a:cxn ang="0">
                  <a:pos x="173" y="25"/>
                </a:cxn>
                <a:cxn ang="0">
                  <a:pos x="240" y="5"/>
                </a:cxn>
              </a:cxnLst>
              <a:rect l="0" t="0" r="r" b="b"/>
              <a:pathLst>
                <a:path w="774" h="777">
                  <a:moveTo>
                    <a:pt x="292" y="115"/>
                  </a:moveTo>
                  <a:lnTo>
                    <a:pt x="264" y="117"/>
                  </a:lnTo>
                  <a:lnTo>
                    <a:pt x="238" y="123"/>
                  </a:lnTo>
                  <a:lnTo>
                    <a:pt x="212" y="134"/>
                  </a:lnTo>
                  <a:lnTo>
                    <a:pt x="188" y="149"/>
                  </a:lnTo>
                  <a:lnTo>
                    <a:pt x="166" y="167"/>
                  </a:lnTo>
                  <a:lnTo>
                    <a:pt x="147" y="189"/>
                  </a:lnTo>
                  <a:lnTo>
                    <a:pt x="132" y="213"/>
                  </a:lnTo>
                  <a:lnTo>
                    <a:pt x="121" y="239"/>
                  </a:lnTo>
                  <a:lnTo>
                    <a:pt x="115" y="266"/>
                  </a:lnTo>
                  <a:lnTo>
                    <a:pt x="114" y="293"/>
                  </a:lnTo>
                  <a:lnTo>
                    <a:pt x="115" y="321"/>
                  </a:lnTo>
                  <a:lnTo>
                    <a:pt x="121" y="347"/>
                  </a:lnTo>
                  <a:lnTo>
                    <a:pt x="132" y="374"/>
                  </a:lnTo>
                  <a:lnTo>
                    <a:pt x="147" y="398"/>
                  </a:lnTo>
                  <a:lnTo>
                    <a:pt x="166" y="420"/>
                  </a:lnTo>
                  <a:lnTo>
                    <a:pt x="188" y="438"/>
                  </a:lnTo>
                  <a:lnTo>
                    <a:pt x="212" y="453"/>
                  </a:lnTo>
                  <a:lnTo>
                    <a:pt x="238" y="464"/>
                  </a:lnTo>
                  <a:lnTo>
                    <a:pt x="264" y="470"/>
                  </a:lnTo>
                  <a:lnTo>
                    <a:pt x="292" y="472"/>
                  </a:lnTo>
                  <a:lnTo>
                    <a:pt x="320" y="470"/>
                  </a:lnTo>
                  <a:lnTo>
                    <a:pt x="346" y="464"/>
                  </a:lnTo>
                  <a:lnTo>
                    <a:pt x="372" y="453"/>
                  </a:lnTo>
                  <a:lnTo>
                    <a:pt x="396" y="438"/>
                  </a:lnTo>
                  <a:lnTo>
                    <a:pt x="418" y="420"/>
                  </a:lnTo>
                  <a:lnTo>
                    <a:pt x="437" y="398"/>
                  </a:lnTo>
                  <a:lnTo>
                    <a:pt x="452" y="374"/>
                  </a:lnTo>
                  <a:lnTo>
                    <a:pt x="462" y="347"/>
                  </a:lnTo>
                  <a:lnTo>
                    <a:pt x="469" y="321"/>
                  </a:lnTo>
                  <a:lnTo>
                    <a:pt x="470" y="293"/>
                  </a:lnTo>
                  <a:lnTo>
                    <a:pt x="469" y="266"/>
                  </a:lnTo>
                  <a:lnTo>
                    <a:pt x="462" y="239"/>
                  </a:lnTo>
                  <a:lnTo>
                    <a:pt x="452" y="213"/>
                  </a:lnTo>
                  <a:lnTo>
                    <a:pt x="437" y="189"/>
                  </a:lnTo>
                  <a:lnTo>
                    <a:pt x="418" y="167"/>
                  </a:lnTo>
                  <a:lnTo>
                    <a:pt x="396" y="149"/>
                  </a:lnTo>
                  <a:lnTo>
                    <a:pt x="372" y="134"/>
                  </a:lnTo>
                  <a:lnTo>
                    <a:pt x="346" y="123"/>
                  </a:lnTo>
                  <a:lnTo>
                    <a:pt x="320" y="117"/>
                  </a:lnTo>
                  <a:lnTo>
                    <a:pt x="292" y="115"/>
                  </a:lnTo>
                  <a:close/>
                  <a:moveTo>
                    <a:pt x="275" y="0"/>
                  </a:moveTo>
                  <a:lnTo>
                    <a:pt x="309" y="0"/>
                  </a:lnTo>
                  <a:lnTo>
                    <a:pt x="344" y="5"/>
                  </a:lnTo>
                  <a:lnTo>
                    <a:pt x="378" y="13"/>
                  </a:lnTo>
                  <a:lnTo>
                    <a:pt x="410" y="25"/>
                  </a:lnTo>
                  <a:lnTo>
                    <a:pt x="442" y="41"/>
                  </a:lnTo>
                  <a:lnTo>
                    <a:pt x="472" y="61"/>
                  </a:lnTo>
                  <a:lnTo>
                    <a:pt x="499" y="86"/>
                  </a:lnTo>
                  <a:lnTo>
                    <a:pt x="523" y="112"/>
                  </a:lnTo>
                  <a:lnTo>
                    <a:pt x="544" y="141"/>
                  </a:lnTo>
                  <a:lnTo>
                    <a:pt x="559" y="171"/>
                  </a:lnTo>
                  <a:lnTo>
                    <a:pt x="572" y="203"/>
                  </a:lnTo>
                  <a:lnTo>
                    <a:pt x="580" y="237"/>
                  </a:lnTo>
                  <a:lnTo>
                    <a:pt x="585" y="270"/>
                  </a:lnTo>
                  <a:lnTo>
                    <a:pt x="585" y="304"/>
                  </a:lnTo>
                  <a:lnTo>
                    <a:pt x="582" y="337"/>
                  </a:lnTo>
                  <a:lnTo>
                    <a:pt x="575" y="370"/>
                  </a:lnTo>
                  <a:lnTo>
                    <a:pt x="565" y="403"/>
                  </a:lnTo>
                  <a:lnTo>
                    <a:pt x="550" y="434"/>
                  </a:lnTo>
                  <a:lnTo>
                    <a:pt x="774" y="660"/>
                  </a:lnTo>
                  <a:lnTo>
                    <a:pt x="657" y="777"/>
                  </a:lnTo>
                  <a:lnTo>
                    <a:pt x="433" y="551"/>
                  </a:lnTo>
                  <a:lnTo>
                    <a:pt x="402" y="566"/>
                  </a:lnTo>
                  <a:lnTo>
                    <a:pt x="369" y="577"/>
                  </a:lnTo>
                  <a:lnTo>
                    <a:pt x="336" y="584"/>
                  </a:lnTo>
                  <a:lnTo>
                    <a:pt x="303" y="587"/>
                  </a:lnTo>
                  <a:lnTo>
                    <a:pt x="269" y="587"/>
                  </a:lnTo>
                  <a:lnTo>
                    <a:pt x="235" y="581"/>
                  </a:lnTo>
                  <a:lnTo>
                    <a:pt x="203" y="573"/>
                  </a:lnTo>
                  <a:lnTo>
                    <a:pt x="171" y="561"/>
                  </a:lnTo>
                  <a:lnTo>
                    <a:pt x="140" y="545"/>
                  </a:lnTo>
                  <a:lnTo>
                    <a:pt x="111" y="525"/>
                  </a:lnTo>
                  <a:lnTo>
                    <a:pt x="84" y="501"/>
                  </a:lnTo>
                  <a:lnTo>
                    <a:pt x="61" y="473"/>
                  </a:lnTo>
                  <a:lnTo>
                    <a:pt x="40" y="443"/>
                  </a:lnTo>
                  <a:lnTo>
                    <a:pt x="24" y="413"/>
                  </a:lnTo>
                  <a:lnTo>
                    <a:pt x="12" y="379"/>
                  </a:lnTo>
                  <a:lnTo>
                    <a:pt x="3" y="345"/>
                  </a:lnTo>
                  <a:lnTo>
                    <a:pt x="0" y="311"/>
                  </a:lnTo>
                  <a:lnTo>
                    <a:pt x="0" y="277"/>
                  </a:lnTo>
                  <a:lnTo>
                    <a:pt x="3" y="242"/>
                  </a:lnTo>
                  <a:lnTo>
                    <a:pt x="12" y="208"/>
                  </a:lnTo>
                  <a:lnTo>
                    <a:pt x="24" y="175"/>
                  </a:lnTo>
                  <a:lnTo>
                    <a:pt x="40" y="143"/>
                  </a:lnTo>
                  <a:lnTo>
                    <a:pt x="61" y="113"/>
                  </a:lnTo>
                  <a:lnTo>
                    <a:pt x="84" y="86"/>
                  </a:lnTo>
                  <a:lnTo>
                    <a:pt x="112" y="61"/>
                  </a:lnTo>
                  <a:lnTo>
                    <a:pt x="142" y="41"/>
                  </a:lnTo>
                  <a:lnTo>
                    <a:pt x="173" y="25"/>
                  </a:lnTo>
                  <a:lnTo>
                    <a:pt x="206" y="13"/>
                  </a:lnTo>
                  <a:lnTo>
                    <a:pt x="240" y="5"/>
                  </a:lnTo>
                  <a:lnTo>
                    <a:pt x="27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5058851" y="2133600"/>
              <a:ext cx="2085413" cy="461665"/>
            </a:xfrm>
            <a:prstGeom prst="rect">
              <a:avLst/>
            </a:prstGeom>
            <a:noFill/>
          </p:spPr>
          <p:txBody>
            <a:bodyPr wrap="none" rtlCol="0">
              <a:spAutoFit/>
            </a:bodyPr>
            <a:lstStyle/>
            <a:p>
              <a:pPr algn="ctr"/>
              <a:r>
                <a:rPr lang="en-US" dirty="0" smtClean="0">
                  <a:solidFill>
                    <a:schemeClr val="bg1"/>
                  </a:solidFill>
                  <a:latin typeface="Arial" pitchFamily="34" charset="0"/>
                  <a:cs typeface="Arial" pitchFamily="34" charset="0"/>
                </a:rPr>
                <a:t>ANALYZE</a:t>
              </a:r>
              <a:endParaRPr lang="en-US" dirty="0">
                <a:solidFill>
                  <a:schemeClr val="bg1"/>
                </a:solidFill>
                <a:latin typeface="Arial" pitchFamily="34" charset="0"/>
                <a:cs typeface="Arial" pitchFamily="34" charset="0"/>
              </a:endParaRPr>
            </a:p>
          </p:txBody>
        </p:sp>
      </p:grpSp>
      <p:grpSp>
        <p:nvGrpSpPr>
          <p:cNvPr id="6" name="Group 5"/>
          <p:cNvGrpSpPr/>
          <p:nvPr/>
        </p:nvGrpSpPr>
        <p:grpSpPr>
          <a:xfrm>
            <a:off x="5391798" y="3269709"/>
            <a:ext cx="1603324" cy="2011607"/>
            <a:chOff x="7187191" y="3269708"/>
            <a:chExt cx="2137208" cy="2011607"/>
          </a:xfrm>
        </p:grpSpPr>
        <p:grpSp>
          <p:nvGrpSpPr>
            <p:cNvPr id="62" name="Group 20"/>
            <p:cNvGrpSpPr/>
            <p:nvPr/>
          </p:nvGrpSpPr>
          <p:grpSpPr>
            <a:xfrm>
              <a:off x="8156512" y="3269708"/>
              <a:ext cx="594582" cy="971255"/>
              <a:chOff x="2406422" y="2035705"/>
              <a:chExt cx="1212849" cy="1850496"/>
            </a:xfrm>
          </p:grpSpPr>
          <p:sp>
            <p:nvSpPr>
              <p:cNvPr id="63" name="Rounded Rectangle 16"/>
              <p:cNvSpPr/>
              <p:nvPr/>
            </p:nvSpPr>
            <p:spPr>
              <a:xfrm>
                <a:off x="2779786" y="2667001"/>
                <a:ext cx="457200" cy="121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2406422" y="2035705"/>
                <a:ext cx="1212849" cy="7074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7187191" y="4819650"/>
              <a:ext cx="2137208" cy="461665"/>
            </a:xfrm>
            <a:prstGeom prst="rect">
              <a:avLst/>
            </a:prstGeom>
            <a:noFill/>
          </p:spPr>
          <p:txBody>
            <a:bodyPr wrap="none" rtlCol="0">
              <a:spAutoFit/>
            </a:bodyPr>
            <a:lstStyle/>
            <a:p>
              <a:pPr algn="ctr"/>
              <a:r>
                <a:rPr lang="en-US" dirty="0" smtClean="0">
                  <a:solidFill>
                    <a:schemeClr val="bg1"/>
                  </a:solidFill>
                  <a:latin typeface="Arial" pitchFamily="34" charset="0"/>
                  <a:cs typeface="Arial" pitchFamily="34" charset="0"/>
                </a:rPr>
                <a:t>IMPROVE</a:t>
              </a:r>
              <a:endParaRPr lang="en-US" dirty="0">
                <a:solidFill>
                  <a:schemeClr val="bg1"/>
                </a:solidFill>
                <a:latin typeface="Arial" pitchFamily="34" charset="0"/>
                <a:cs typeface="Arial" pitchFamily="34" charset="0"/>
              </a:endParaRPr>
            </a:p>
          </p:txBody>
        </p:sp>
      </p:grpSp>
      <p:grpSp>
        <p:nvGrpSpPr>
          <p:cNvPr id="7" name="Group 6"/>
          <p:cNvGrpSpPr/>
          <p:nvPr/>
        </p:nvGrpSpPr>
        <p:grpSpPr>
          <a:xfrm>
            <a:off x="6919361" y="2133600"/>
            <a:ext cx="1689886" cy="2175176"/>
            <a:chOff x="9223411" y="2133600"/>
            <a:chExt cx="2252594" cy="2175176"/>
          </a:xfrm>
        </p:grpSpPr>
        <p:grpSp>
          <p:nvGrpSpPr>
            <p:cNvPr id="56" name="Group 55"/>
            <p:cNvGrpSpPr/>
            <p:nvPr/>
          </p:nvGrpSpPr>
          <p:grpSpPr>
            <a:xfrm>
              <a:off x="9800782" y="3201899"/>
              <a:ext cx="1097851" cy="1106877"/>
              <a:chOff x="1895771" y="3971559"/>
              <a:chExt cx="1097851" cy="1106877"/>
            </a:xfrm>
          </p:grpSpPr>
          <p:sp>
            <p:nvSpPr>
              <p:cNvPr id="57" name="Freeform 11"/>
              <p:cNvSpPr>
                <a:spLocks noEditPoints="1"/>
              </p:cNvSpPr>
              <p:nvPr/>
            </p:nvSpPr>
            <p:spPr bwMode="auto">
              <a:xfrm>
                <a:off x="1895771" y="3971559"/>
                <a:ext cx="1097851" cy="1106877"/>
              </a:xfrm>
              <a:custGeom>
                <a:avLst/>
                <a:gdLst/>
                <a:ahLst/>
                <a:cxnLst>
                  <a:cxn ang="0">
                    <a:pos x="288" y="198"/>
                  </a:cxn>
                  <a:cxn ang="0">
                    <a:pos x="173" y="336"/>
                  </a:cxn>
                  <a:cxn ang="0">
                    <a:pos x="173" y="522"/>
                  </a:cxn>
                  <a:cxn ang="0">
                    <a:pos x="288" y="658"/>
                  </a:cxn>
                  <a:cxn ang="0">
                    <a:pos x="470" y="690"/>
                  </a:cxn>
                  <a:cxn ang="0">
                    <a:pos x="625" y="600"/>
                  </a:cxn>
                  <a:cxn ang="0">
                    <a:pos x="688" y="429"/>
                  </a:cxn>
                  <a:cxn ang="0">
                    <a:pos x="625" y="256"/>
                  </a:cxn>
                  <a:cxn ang="0">
                    <a:pos x="470" y="166"/>
                  </a:cxn>
                  <a:cxn ang="0">
                    <a:pos x="596" y="36"/>
                  </a:cxn>
                  <a:cxn ang="0">
                    <a:pos x="622" y="47"/>
                  </a:cxn>
                  <a:cxn ang="0">
                    <a:pos x="631" y="111"/>
                  </a:cxn>
                  <a:cxn ang="0">
                    <a:pos x="630" y="154"/>
                  </a:cxn>
                  <a:cxn ang="0">
                    <a:pos x="679" y="203"/>
                  </a:cxn>
                  <a:cxn ang="0">
                    <a:pos x="774" y="218"/>
                  </a:cxn>
                  <a:cxn ang="0">
                    <a:pos x="805" y="232"/>
                  </a:cxn>
                  <a:cxn ang="0">
                    <a:pos x="826" y="294"/>
                  </a:cxn>
                  <a:cxn ang="0">
                    <a:pos x="846" y="368"/>
                  </a:cxn>
                  <a:cxn ang="0">
                    <a:pos x="846" y="421"/>
                  </a:cxn>
                  <a:cxn ang="0">
                    <a:pos x="782" y="459"/>
                  </a:cxn>
                  <a:cxn ang="0">
                    <a:pos x="738" y="564"/>
                  </a:cxn>
                  <a:cxn ang="0">
                    <a:pos x="764" y="603"/>
                  </a:cxn>
                  <a:cxn ang="0">
                    <a:pos x="782" y="662"/>
                  </a:cxn>
                  <a:cxn ang="0">
                    <a:pos x="682" y="768"/>
                  </a:cxn>
                  <a:cxn ang="0">
                    <a:pos x="662" y="786"/>
                  </a:cxn>
                  <a:cxn ang="0">
                    <a:pos x="615" y="777"/>
                  </a:cxn>
                  <a:cxn ang="0">
                    <a:pos x="574" y="748"/>
                  </a:cxn>
                  <a:cxn ang="0">
                    <a:pos x="554" y="745"/>
                  </a:cxn>
                  <a:cxn ang="0">
                    <a:pos x="481" y="760"/>
                  </a:cxn>
                  <a:cxn ang="0">
                    <a:pos x="461" y="771"/>
                  </a:cxn>
                  <a:cxn ang="0">
                    <a:pos x="438" y="822"/>
                  </a:cxn>
                  <a:cxn ang="0">
                    <a:pos x="242" y="815"/>
                  </a:cxn>
                  <a:cxn ang="0">
                    <a:pos x="224" y="798"/>
                  </a:cxn>
                  <a:cxn ang="0">
                    <a:pos x="224" y="722"/>
                  </a:cxn>
                  <a:cxn ang="0">
                    <a:pos x="202" y="677"/>
                  </a:cxn>
                  <a:cxn ang="0">
                    <a:pos x="155" y="630"/>
                  </a:cxn>
                  <a:cxn ang="0">
                    <a:pos x="119" y="630"/>
                  </a:cxn>
                  <a:cxn ang="0">
                    <a:pos x="52" y="627"/>
                  </a:cxn>
                  <a:cxn ang="0">
                    <a:pos x="21" y="539"/>
                  </a:cxn>
                  <a:cxn ang="0">
                    <a:pos x="8" y="487"/>
                  </a:cxn>
                  <a:cxn ang="0">
                    <a:pos x="1" y="444"/>
                  </a:cxn>
                  <a:cxn ang="0">
                    <a:pos x="73" y="400"/>
                  </a:cxn>
                  <a:cxn ang="0">
                    <a:pos x="99" y="352"/>
                  </a:cxn>
                  <a:cxn ang="0">
                    <a:pos x="114" y="294"/>
                  </a:cxn>
                  <a:cxn ang="0">
                    <a:pos x="68" y="226"/>
                  </a:cxn>
                  <a:cxn ang="0">
                    <a:pos x="64" y="201"/>
                  </a:cxn>
                  <a:cxn ang="0">
                    <a:pos x="189" y="70"/>
                  </a:cxn>
                  <a:cxn ang="0">
                    <a:pos x="227" y="73"/>
                  </a:cxn>
                  <a:cxn ang="0">
                    <a:pos x="297" y="116"/>
                  </a:cxn>
                  <a:cxn ang="0">
                    <a:pos x="373" y="96"/>
                  </a:cxn>
                  <a:cxn ang="0">
                    <a:pos x="399" y="73"/>
                  </a:cxn>
                  <a:cxn ang="0">
                    <a:pos x="412" y="41"/>
                  </a:cxn>
                  <a:cxn ang="0">
                    <a:pos x="431" y="6"/>
                  </a:cxn>
                </a:cxnLst>
                <a:rect l="0" t="0" r="r" b="b"/>
                <a:pathLst>
                  <a:path w="851" h="858">
                    <a:moveTo>
                      <a:pt x="421" y="161"/>
                    </a:moveTo>
                    <a:lnTo>
                      <a:pt x="374" y="166"/>
                    </a:lnTo>
                    <a:lnTo>
                      <a:pt x="329" y="178"/>
                    </a:lnTo>
                    <a:lnTo>
                      <a:pt x="288" y="198"/>
                    </a:lnTo>
                    <a:lnTo>
                      <a:pt x="251" y="224"/>
                    </a:lnTo>
                    <a:lnTo>
                      <a:pt x="219" y="256"/>
                    </a:lnTo>
                    <a:lnTo>
                      <a:pt x="193" y="294"/>
                    </a:lnTo>
                    <a:lnTo>
                      <a:pt x="173" y="336"/>
                    </a:lnTo>
                    <a:lnTo>
                      <a:pt x="161" y="380"/>
                    </a:lnTo>
                    <a:lnTo>
                      <a:pt x="157" y="429"/>
                    </a:lnTo>
                    <a:lnTo>
                      <a:pt x="161" y="476"/>
                    </a:lnTo>
                    <a:lnTo>
                      <a:pt x="173" y="522"/>
                    </a:lnTo>
                    <a:lnTo>
                      <a:pt x="193" y="563"/>
                    </a:lnTo>
                    <a:lnTo>
                      <a:pt x="219" y="600"/>
                    </a:lnTo>
                    <a:lnTo>
                      <a:pt x="251" y="632"/>
                    </a:lnTo>
                    <a:lnTo>
                      <a:pt x="288" y="658"/>
                    </a:lnTo>
                    <a:lnTo>
                      <a:pt x="329" y="677"/>
                    </a:lnTo>
                    <a:lnTo>
                      <a:pt x="374" y="690"/>
                    </a:lnTo>
                    <a:lnTo>
                      <a:pt x="421" y="694"/>
                    </a:lnTo>
                    <a:lnTo>
                      <a:pt x="470" y="690"/>
                    </a:lnTo>
                    <a:lnTo>
                      <a:pt x="514" y="677"/>
                    </a:lnTo>
                    <a:lnTo>
                      <a:pt x="555" y="658"/>
                    </a:lnTo>
                    <a:lnTo>
                      <a:pt x="593" y="632"/>
                    </a:lnTo>
                    <a:lnTo>
                      <a:pt x="625" y="600"/>
                    </a:lnTo>
                    <a:lnTo>
                      <a:pt x="651" y="563"/>
                    </a:lnTo>
                    <a:lnTo>
                      <a:pt x="671" y="522"/>
                    </a:lnTo>
                    <a:lnTo>
                      <a:pt x="683" y="476"/>
                    </a:lnTo>
                    <a:lnTo>
                      <a:pt x="688" y="429"/>
                    </a:lnTo>
                    <a:lnTo>
                      <a:pt x="683" y="380"/>
                    </a:lnTo>
                    <a:lnTo>
                      <a:pt x="671" y="336"/>
                    </a:lnTo>
                    <a:lnTo>
                      <a:pt x="651" y="294"/>
                    </a:lnTo>
                    <a:lnTo>
                      <a:pt x="625" y="256"/>
                    </a:lnTo>
                    <a:lnTo>
                      <a:pt x="593" y="224"/>
                    </a:lnTo>
                    <a:lnTo>
                      <a:pt x="555" y="198"/>
                    </a:lnTo>
                    <a:lnTo>
                      <a:pt x="514" y="178"/>
                    </a:lnTo>
                    <a:lnTo>
                      <a:pt x="470" y="166"/>
                    </a:lnTo>
                    <a:lnTo>
                      <a:pt x="421" y="161"/>
                    </a:lnTo>
                    <a:close/>
                    <a:moveTo>
                      <a:pt x="452" y="0"/>
                    </a:moveTo>
                    <a:lnTo>
                      <a:pt x="467" y="1"/>
                    </a:lnTo>
                    <a:lnTo>
                      <a:pt x="596" y="36"/>
                    </a:lnTo>
                    <a:lnTo>
                      <a:pt x="599" y="36"/>
                    </a:lnTo>
                    <a:lnTo>
                      <a:pt x="606" y="38"/>
                    </a:lnTo>
                    <a:lnTo>
                      <a:pt x="613" y="41"/>
                    </a:lnTo>
                    <a:lnTo>
                      <a:pt x="622" y="47"/>
                    </a:lnTo>
                    <a:lnTo>
                      <a:pt x="630" y="58"/>
                    </a:lnTo>
                    <a:lnTo>
                      <a:pt x="633" y="71"/>
                    </a:lnTo>
                    <a:lnTo>
                      <a:pt x="633" y="91"/>
                    </a:lnTo>
                    <a:lnTo>
                      <a:pt x="631" y="111"/>
                    </a:lnTo>
                    <a:lnTo>
                      <a:pt x="630" y="128"/>
                    </a:lnTo>
                    <a:lnTo>
                      <a:pt x="628" y="139"/>
                    </a:lnTo>
                    <a:lnTo>
                      <a:pt x="628" y="146"/>
                    </a:lnTo>
                    <a:lnTo>
                      <a:pt x="630" y="154"/>
                    </a:lnTo>
                    <a:lnTo>
                      <a:pt x="634" y="163"/>
                    </a:lnTo>
                    <a:lnTo>
                      <a:pt x="656" y="181"/>
                    </a:lnTo>
                    <a:lnTo>
                      <a:pt x="666" y="192"/>
                    </a:lnTo>
                    <a:lnTo>
                      <a:pt x="679" y="203"/>
                    </a:lnTo>
                    <a:lnTo>
                      <a:pt x="688" y="213"/>
                    </a:lnTo>
                    <a:lnTo>
                      <a:pt x="694" y="221"/>
                    </a:lnTo>
                    <a:lnTo>
                      <a:pt x="697" y="224"/>
                    </a:lnTo>
                    <a:lnTo>
                      <a:pt x="774" y="218"/>
                    </a:lnTo>
                    <a:lnTo>
                      <a:pt x="778" y="218"/>
                    </a:lnTo>
                    <a:lnTo>
                      <a:pt x="785" y="220"/>
                    </a:lnTo>
                    <a:lnTo>
                      <a:pt x="796" y="223"/>
                    </a:lnTo>
                    <a:lnTo>
                      <a:pt x="805" y="232"/>
                    </a:lnTo>
                    <a:lnTo>
                      <a:pt x="813" y="245"/>
                    </a:lnTo>
                    <a:lnTo>
                      <a:pt x="816" y="258"/>
                    </a:lnTo>
                    <a:lnTo>
                      <a:pt x="820" y="274"/>
                    </a:lnTo>
                    <a:lnTo>
                      <a:pt x="826" y="294"/>
                    </a:lnTo>
                    <a:lnTo>
                      <a:pt x="831" y="314"/>
                    </a:lnTo>
                    <a:lnTo>
                      <a:pt x="837" y="334"/>
                    </a:lnTo>
                    <a:lnTo>
                      <a:pt x="841" y="352"/>
                    </a:lnTo>
                    <a:lnTo>
                      <a:pt x="846" y="368"/>
                    </a:lnTo>
                    <a:lnTo>
                      <a:pt x="848" y="378"/>
                    </a:lnTo>
                    <a:lnTo>
                      <a:pt x="851" y="384"/>
                    </a:lnTo>
                    <a:lnTo>
                      <a:pt x="851" y="407"/>
                    </a:lnTo>
                    <a:lnTo>
                      <a:pt x="846" y="421"/>
                    </a:lnTo>
                    <a:lnTo>
                      <a:pt x="835" y="433"/>
                    </a:lnTo>
                    <a:lnTo>
                      <a:pt x="808" y="448"/>
                    </a:lnTo>
                    <a:lnTo>
                      <a:pt x="794" y="455"/>
                    </a:lnTo>
                    <a:lnTo>
                      <a:pt x="782" y="459"/>
                    </a:lnTo>
                    <a:lnTo>
                      <a:pt x="773" y="462"/>
                    </a:lnTo>
                    <a:lnTo>
                      <a:pt x="770" y="464"/>
                    </a:lnTo>
                    <a:lnTo>
                      <a:pt x="738" y="560"/>
                    </a:lnTo>
                    <a:lnTo>
                      <a:pt x="738" y="564"/>
                    </a:lnTo>
                    <a:lnTo>
                      <a:pt x="741" y="569"/>
                    </a:lnTo>
                    <a:lnTo>
                      <a:pt x="746" y="578"/>
                    </a:lnTo>
                    <a:lnTo>
                      <a:pt x="753" y="590"/>
                    </a:lnTo>
                    <a:lnTo>
                      <a:pt x="764" y="603"/>
                    </a:lnTo>
                    <a:lnTo>
                      <a:pt x="773" y="615"/>
                    </a:lnTo>
                    <a:lnTo>
                      <a:pt x="781" y="630"/>
                    </a:lnTo>
                    <a:lnTo>
                      <a:pt x="785" y="645"/>
                    </a:lnTo>
                    <a:lnTo>
                      <a:pt x="782" y="662"/>
                    </a:lnTo>
                    <a:lnTo>
                      <a:pt x="771" y="679"/>
                    </a:lnTo>
                    <a:lnTo>
                      <a:pt x="703" y="748"/>
                    </a:lnTo>
                    <a:lnTo>
                      <a:pt x="691" y="758"/>
                    </a:lnTo>
                    <a:lnTo>
                      <a:pt x="682" y="768"/>
                    </a:lnTo>
                    <a:lnTo>
                      <a:pt x="676" y="775"/>
                    </a:lnTo>
                    <a:lnTo>
                      <a:pt x="673" y="777"/>
                    </a:lnTo>
                    <a:lnTo>
                      <a:pt x="668" y="781"/>
                    </a:lnTo>
                    <a:lnTo>
                      <a:pt x="662" y="786"/>
                    </a:lnTo>
                    <a:lnTo>
                      <a:pt x="654" y="789"/>
                    </a:lnTo>
                    <a:lnTo>
                      <a:pt x="644" y="789"/>
                    </a:lnTo>
                    <a:lnTo>
                      <a:pt x="630" y="786"/>
                    </a:lnTo>
                    <a:lnTo>
                      <a:pt x="615" y="777"/>
                    </a:lnTo>
                    <a:lnTo>
                      <a:pt x="598" y="764"/>
                    </a:lnTo>
                    <a:lnTo>
                      <a:pt x="586" y="755"/>
                    </a:lnTo>
                    <a:lnTo>
                      <a:pt x="578" y="751"/>
                    </a:lnTo>
                    <a:lnTo>
                      <a:pt x="574" y="748"/>
                    </a:lnTo>
                    <a:lnTo>
                      <a:pt x="571" y="746"/>
                    </a:lnTo>
                    <a:lnTo>
                      <a:pt x="568" y="746"/>
                    </a:lnTo>
                    <a:lnTo>
                      <a:pt x="561" y="745"/>
                    </a:lnTo>
                    <a:lnTo>
                      <a:pt x="554" y="745"/>
                    </a:lnTo>
                    <a:lnTo>
                      <a:pt x="546" y="746"/>
                    </a:lnTo>
                    <a:lnTo>
                      <a:pt x="539" y="749"/>
                    </a:lnTo>
                    <a:lnTo>
                      <a:pt x="493" y="758"/>
                    </a:lnTo>
                    <a:lnTo>
                      <a:pt x="481" y="760"/>
                    </a:lnTo>
                    <a:lnTo>
                      <a:pt x="476" y="761"/>
                    </a:lnTo>
                    <a:lnTo>
                      <a:pt x="472" y="761"/>
                    </a:lnTo>
                    <a:lnTo>
                      <a:pt x="469" y="763"/>
                    </a:lnTo>
                    <a:lnTo>
                      <a:pt x="461" y="771"/>
                    </a:lnTo>
                    <a:lnTo>
                      <a:pt x="458" y="777"/>
                    </a:lnTo>
                    <a:lnTo>
                      <a:pt x="453" y="789"/>
                    </a:lnTo>
                    <a:lnTo>
                      <a:pt x="447" y="804"/>
                    </a:lnTo>
                    <a:lnTo>
                      <a:pt x="438" y="822"/>
                    </a:lnTo>
                    <a:lnTo>
                      <a:pt x="428" y="838"/>
                    </a:lnTo>
                    <a:lnTo>
                      <a:pt x="417" y="851"/>
                    </a:lnTo>
                    <a:lnTo>
                      <a:pt x="403" y="858"/>
                    </a:lnTo>
                    <a:lnTo>
                      <a:pt x="242" y="815"/>
                    </a:lnTo>
                    <a:lnTo>
                      <a:pt x="240" y="813"/>
                    </a:lnTo>
                    <a:lnTo>
                      <a:pt x="236" y="812"/>
                    </a:lnTo>
                    <a:lnTo>
                      <a:pt x="230" y="806"/>
                    </a:lnTo>
                    <a:lnTo>
                      <a:pt x="224" y="798"/>
                    </a:lnTo>
                    <a:lnTo>
                      <a:pt x="221" y="786"/>
                    </a:lnTo>
                    <a:lnTo>
                      <a:pt x="219" y="771"/>
                    </a:lnTo>
                    <a:lnTo>
                      <a:pt x="222" y="737"/>
                    </a:lnTo>
                    <a:lnTo>
                      <a:pt x="224" y="722"/>
                    </a:lnTo>
                    <a:lnTo>
                      <a:pt x="224" y="708"/>
                    </a:lnTo>
                    <a:lnTo>
                      <a:pt x="219" y="694"/>
                    </a:lnTo>
                    <a:lnTo>
                      <a:pt x="211" y="685"/>
                    </a:lnTo>
                    <a:lnTo>
                      <a:pt x="202" y="677"/>
                    </a:lnTo>
                    <a:lnTo>
                      <a:pt x="192" y="668"/>
                    </a:lnTo>
                    <a:lnTo>
                      <a:pt x="172" y="648"/>
                    </a:lnTo>
                    <a:lnTo>
                      <a:pt x="164" y="639"/>
                    </a:lnTo>
                    <a:lnTo>
                      <a:pt x="155" y="630"/>
                    </a:lnTo>
                    <a:lnTo>
                      <a:pt x="151" y="627"/>
                    </a:lnTo>
                    <a:lnTo>
                      <a:pt x="141" y="626"/>
                    </a:lnTo>
                    <a:lnTo>
                      <a:pt x="129" y="627"/>
                    </a:lnTo>
                    <a:lnTo>
                      <a:pt x="119" y="630"/>
                    </a:lnTo>
                    <a:lnTo>
                      <a:pt x="88" y="633"/>
                    </a:lnTo>
                    <a:lnTo>
                      <a:pt x="71" y="633"/>
                    </a:lnTo>
                    <a:lnTo>
                      <a:pt x="59" y="632"/>
                    </a:lnTo>
                    <a:lnTo>
                      <a:pt x="52" y="627"/>
                    </a:lnTo>
                    <a:lnTo>
                      <a:pt x="47" y="619"/>
                    </a:lnTo>
                    <a:lnTo>
                      <a:pt x="30" y="569"/>
                    </a:lnTo>
                    <a:lnTo>
                      <a:pt x="26" y="552"/>
                    </a:lnTo>
                    <a:lnTo>
                      <a:pt x="21" y="539"/>
                    </a:lnTo>
                    <a:lnTo>
                      <a:pt x="20" y="529"/>
                    </a:lnTo>
                    <a:lnTo>
                      <a:pt x="17" y="519"/>
                    </a:lnTo>
                    <a:lnTo>
                      <a:pt x="12" y="503"/>
                    </a:lnTo>
                    <a:lnTo>
                      <a:pt x="8" y="487"/>
                    </a:lnTo>
                    <a:lnTo>
                      <a:pt x="5" y="470"/>
                    </a:lnTo>
                    <a:lnTo>
                      <a:pt x="1" y="456"/>
                    </a:lnTo>
                    <a:lnTo>
                      <a:pt x="0" y="448"/>
                    </a:lnTo>
                    <a:lnTo>
                      <a:pt x="1" y="444"/>
                    </a:lnTo>
                    <a:lnTo>
                      <a:pt x="17" y="429"/>
                    </a:lnTo>
                    <a:lnTo>
                      <a:pt x="32" y="419"/>
                    </a:lnTo>
                    <a:lnTo>
                      <a:pt x="59" y="407"/>
                    </a:lnTo>
                    <a:lnTo>
                      <a:pt x="73" y="400"/>
                    </a:lnTo>
                    <a:lnTo>
                      <a:pt x="85" y="390"/>
                    </a:lnTo>
                    <a:lnTo>
                      <a:pt x="93" y="381"/>
                    </a:lnTo>
                    <a:lnTo>
                      <a:pt x="96" y="369"/>
                    </a:lnTo>
                    <a:lnTo>
                      <a:pt x="99" y="352"/>
                    </a:lnTo>
                    <a:lnTo>
                      <a:pt x="103" y="334"/>
                    </a:lnTo>
                    <a:lnTo>
                      <a:pt x="108" y="317"/>
                    </a:lnTo>
                    <a:lnTo>
                      <a:pt x="113" y="303"/>
                    </a:lnTo>
                    <a:lnTo>
                      <a:pt x="114" y="294"/>
                    </a:lnTo>
                    <a:lnTo>
                      <a:pt x="108" y="279"/>
                    </a:lnTo>
                    <a:lnTo>
                      <a:pt x="103" y="273"/>
                    </a:lnTo>
                    <a:lnTo>
                      <a:pt x="102" y="270"/>
                    </a:lnTo>
                    <a:lnTo>
                      <a:pt x="68" y="226"/>
                    </a:lnTo>
                    <a:lnTo>
                      <a:pt x="67" y="224"/>
                    </a:lnTo>
                    <a:lnTo>
                      <a:pt x="64" y="220"/>
                    </a:lnTo>
                    <a:lnTo>
                      <a:pt x="62" y="212"/>
                    </a:lnTo>
                    <a:lnTo>
                      <a:pt x="64" y="201"/>
                    </a:lnTo>
                    <a:lnTo>
                      <a:pt x="70" y="191"/>
                    </a:lnTo>
                    <a:lnTo>
                      <a:pt x="183" y="74"/>
                    </a:lnTo>
                    <a:lnTo>
                      <a:pt x="184" y="73"/>
                    </a:lnTo>
                    <a:lnTo>
                      <a:pt x="189" y="70"/>
                    </a:lnTo>
                    <a:lnTo>
                      <a:pt x="195" y="65"/>
                    </a:lnTo>
                    <a:lnTo>
                      <a:pt x="204" y="64"/>
                    </a:lnTo>
                    <a:lnTo>
                      <a:pt x="215" y="65"/>
                    </a:lnTo>
                    <a:lnTo>
                      <a:pt x="227" y="73"/>
                    </a:lnTo>
                    <a:lnTo>
                      <a:pt x="280" y="111"/>
                    </a:lnTo>
                    <a:lnTo>
                      <a:pt x="281" y="113"/>
                    </a:lnTo>
                    <a:lnTo>
                      <a:pt x="288" y="114"/>
                    </a:lnTo>
                    <a:lnTo>
                      <a:pt x="297" y="116"/>
                    </a:lnTo>
                    <a:lnTo>
                      <a:pt x="312" y="113"/>
                    </a:lnTo>
                    <a:lnTo>
                      <a:pt x="358" y="99"/>
                    </a:lnTo>
                    <a:lnTo>
                      <a:pt x="368" y="97"/>
                    </a:lnTo>
                    <a:lnTo>
                      <a:pt x="373" y="96"/>
                    </a:lnTo>
                    <a:lnTo>
                      <a:pt x="376" y="96"/>
                    </a:lnTo>
                    <a:lnTo>
                      <a:pt x="382" y="94"/>
                    </a:lnTo>
                    <a:lnTo>
                      <a:pt x="390" y="88"/>
                    </a:lnTo>
                    <a:lnTo>
                      <a:pt x="399" y="73"/>
                    </a:lnTo>
                    <a:lnTo>
                      <a:pt x="400" y="70"/>
                    </a:lnTo>
                    <a:lnTo>
                      <a:pt x="403" y="62"/>
                    </a:lnTo>
                    <a:lnTo>
                      <a:pt x="408" y="53"/>
                    </a:lnTo>
                    <a:lnTo>
                      <a:pt x="412" y="41"/>
                    </a:lnTo>
                    <a:lnTo>
                      <a:pt x="417" y="30"/>
                    </a:lnTo>
                    <a:lnTo>
                      <a:pt x="420" y="21"/>
                    </a:lnTo>
                    <a:lnTo>
                      <a:pt x="425" y="13"/>
                    </a:lnTo>
                    <a:lnTo>
                      <a:pt x="431" y="6"/>
                    </a:lnTo>
                    <a:lnTo>
                      <a:pt x="440" y="1"/>
                    </a:lnTo>
                    <a:lnTo>
                      <a:pt x="45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58" name="Donut 57"/>
              <p:cNvSpPr/>
              <p:nvPr/>
            </p:nvSpPr>
            <p:spPr>
              <a:xfrm>
                <a:off x="2068764" y="4149065"/>
                <a:ext cx="751865" cy="7518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solidFill>
                    <a:schemeClr val="tx1"/>
                  </a:solidFill>
                </a:endParaRPr>
              </a:p>
            </p:txBody>
          </p:sp>
        </p:grpSp>
        <p:sp>
          <p:nvSpPr>
            <p:cNvPr id="80" name="TextBox 79"/>
            <p:cNvSpPr txBox="1"/>
            <p:nvPr/>
          </p:nvSpPr>
          <p:spPr>
            <a:xfrm>
              <a:off x="9223411" y="2133600"/>
              <a:ext cx="2252594" cy="461665"/>
            </a:xfrm>
            <a:prstGeom prst="rect">
              <a:avLst/>
            </a:prstGeom>
            <a:noFill/>
          </p:spPr>
          <p:txBody>
            <a:bodyPr wrap="none" rtlCol="0">
              <a:spAutoFit/>
            </a:bodyPr>
            <a:lstStyle/>
            <a:p>
              <a:pPr algn="ctr"/>
              <a:r>
                <a:rPr lang="en-US" dirty="0" smtClean="0">
                  <a:solidFill>
                    <a:schemeClr val="bg1"/>
                  </a:solidFill>
                  <a:latin typeface="Arial" pitchFamily="34" charset="0"/>
                  <a:cs typeface="Arial" pitchFamily="34" charset="0"/>
                </a:rPr>
                <a:t>CONTROL</a:t>
              </a:r>
              <a:endParaRPr lang="en-US" dirty="0">
                <a:solidFill>
                  <a:schemeClr val="bg1"/>
                </a:solidFill>
                <a:latin typeface="Arial" pitchFamily="34" charset="0"/>
                <a:cs typeface="Arial" pitchFamily="34" charset="0"/>
              </a:endParaRPr>
            </a:p>
          </p:txBody>
        </p:sp>
      </p:grpSp>
      <p:grpSp>
        <p:nvGrpSpPr>
          <p:cNvPr id="82" name="Group 81"/>
          <p:cNvGrpSpPr/>
          <p:nvPr/>
        </p:nvGrpSpPr>
        <p:grpSpPr>
          <a:xfrm>
            <a:off x="627622" y="2642289"/>
            <a:ext cx="7944371" cy="1979017"/>
            <a:chOff x="836612" y="2642288"/>
            <a:chExt cx="10589736" cy="1979017"/>
          </a:xfrm>
        </p:grpSpPr>
        <p:sp>
          <p:nvSpPr>
            <p:cNvPr id="47" name="Freeform 46"/>
            <p:cNvSpPr/>
            <p:nvPr/>
          </p:nvSpPr>
          <p:spPr>
            <a:xfrm>
              <a:off x="836612" y="2868705"/>
              <a:ext cx="10494593" cy="1752600"/>
            </a:xfrm>
            <a:custGeom>
              <a:avLst/>
              <a:gdLst>
                <a:gd name="connsiteX0" fmla="*/ 0 w 8364071"/>
                <a:gd name="connsiteY0" fmla="*/ 271182 h 2259105"/>
                <a:gd name="connsiteX1" fmla="*/ 1680882 w 8364071"/>
                <a:gd name="connsiteY1" fmla="*/ 284629 h 2259105"/>
                <a:gd name="connsiteX2" fmla="*/ 1667435 w 8364071"/>
                <a:gd name="connsiteY2" fmla="*/ 1978958 h 2259105"/>
                <a:gd name="connsiteX3" fmla="*/ 3375212 w 8364071"/>
                <a:gd name="connsiteY3" fmla="*/ 1965511 h 2259105"/>
                <a:gd name="connsiteX4" fmla="*/ 3361765 w 8364071"/>
                <a:gd name="connsiteY4" fmla="*/ 284629 h 2259105"/>
                <a:gd name="connsiteX5" fmla="*/ 5042647 w 8364071"/>
                <a:gd name="connsiteY5" fmla="*/ 298076 h 2259105"/>
                <a:gd name="connsiteX6" fmla="*/ 5042647 w 8364071"/>
                <a:gd name="connsiteY6" fmla="*/ 1952064 h 2259105"/>
                <a:gd name="connsiteX7" fmla="*/ 6710082 w 8364071"/>
                <a:gd name="connsiteY7" fmla="*/ 1965511 h 2259105"/>
                <a:gd name="connsiteX8" fmla="*/ 6696635 w 8364071"/>
                <a:gd name="connsiteY8" fmla="*/ 284629 h 2259105"/>
                <a:gd name="connsiteX9" fmla="*/ 8364071 w 8364071"/>
                <a:gd name="connsiteY9" fmla="*/ 284629 h 2259105"/>
                <a:gd name="connsiteX0" fmla="*/ 0 w 8364071"/>
                <a:gd name="connsiteY0" fmla="*/ 266700 h 2254623"/>
                <a:gd name="connsiteX1" fmla="*/ 1680882 w 8364071"/>
                <a:gd name="connsiteY1" fmla="*/ 280147 h 2254623"/>
                <a:gd name="connsiteX2" fmla="*/ 1667435 w 8364071"/>
                <a:gd name="connsiteY2" fmla="*/ 1974476 h 2254623"/>
                <a:gd name="connsiteX3" fmla="*/ 3375212 w 8364071"/>
                <a:gd name="connsiteY3" fmla="*/ 1961029 h 2254623"/>
                <a:gd name="connsiteX4" fmla="*/ 3361765 w 8364071"/>
                <a:gd name="connsiteY4" fmla="*/ 280147 h 2254623"/>
                <a:gd name="connsiteX5" fmla="*/ 5042647 w 8364071"/>
                <a:gd name="connsiteY5" fmla="*/ 293594 h 2254623"/>
                <a:gd name="connsiteX6" fmla="*/ 5042647 w 8364071"/>
                <a:gd name="connsiteY6" fmla="*/ 1947582 h 2254623"/>
                <a:gd name="connsiteX7" fmla="*/ 6710082 w 8364071"/>
                <a:gd name="connsiteY7" fmla="*/ 1961029 h 2254623"/>
                <a:gd name="connsiteX8" fmla="*/ 6696635 w 8364071"/>
                <a:gd name="connsiteY8" fmla="*/ 280147 h 2254623"/>
                <a:gd name="connsiteX9" fmla="*/ 8364071 w 8364071"/>
                <a:gd name="connsiteY9" fmla="*/ 280147 h 2254623"/>
                <a:gd name="connsiteX0" fmla="*/ 0 w 8364071"/>
                <a:gd name="connsiteY0" fmla="*/ 266700 h 2254623"/>
                <a:gd name="connsiteX1" fmla="*/ 1680882 w 8364071"/>
                <a:gd name="connsiteY1" fmla="*/ 280147 h 2254623"/>
                <a:gd name="connsiteX2" fmla="*/ 1667435 w 8364071"/>
                <a:gd name="connsiteY2" fmla="*/ 1974476 h 2254623"/>
                <a:gd name="connsiteX3" fmla="*/ 3375212 w 8364071"/>
                <a:gd name="connsiteY3" fmla="*/ 1961029 h 2254623"/>
                <a:gd name="connsiteX4" fmla="*/ 3361765 w 8364071"/>
                <a:gd name="connsiteY4" fmla="*/ 280147 h 2254623"/>
                <a:gd name="connsiteX5" fmla="*/ 5042647 w 8364071"/>
                <a:gd name="connsiteY5" fmla="*/ 293594 h 2254623"/>
                <a:gd name="connsiteX6" fmla="*/ 5042647 w 8364071"/>
                <a:gd name="connsiteY6" fmla="*/ 1947582 h 2254623"/>
                <a:gd name="connsiteX7" fmla="*/ 6710082 w 8364071"/>
                <a:gd name="connsiteY7" fmla="*/ 1961029 h 2254623"/>
                <a:gd name="connsiteX8" fmla="*/ 6696635 w 8364071"/>
                <a:gd name="connsiteY8" fmla="*/ 280147 h 2254623"/>
                <a:gd name="connsiteX9" fmla="*/ 8364071 w 8364071"/>
                <a:gd name="connsiteY9" fmla="*/ 280147 h 2254623"/>
                <a:gd name="connsiteX0" fmla="*/ 0 w 8364071"/>
                <a:gd name="connsiteY0" fmla="*/ 266700 h 2238935"/>
                <a:gd name="connsiteX1" fmla="*/ 1680882 w 8364071"/>
                <a:gd name="connsiteY1" fmla="*/ 280147 h 2238935"/>
                <a:gd name="connsiteX2" fmla="*/ 1667435 w 8364071"/>
                <a:gd name="connsiteY2" fmla="*/ 1974476 h 2238935"/>
                <a:gd name="connsiteX3" fmla="*/ 3375212 w 8364071"/>
                <a:gd name="connsiteY3" fmla="*/ 1961029 h 2238935"/>
                <a:gd name="connsiteX4" fmla="*/ 3361765 w 8364071"/>
                <a:gd name="connsiteY4" fmla="*/ 280147 h 2238935"/>
                <a:gd name="connsiteX5" fmla="*/ 5042647 w 8364071"/>
                <a:gd name="connsiteY5" fmla="*/ 293594 h 2238935"/>
                <a:gd name="connsiteX6" fmla="*/ 5042647 w 8364071"/>
                <a:gd name="connsiteY6" fmla="*/ 1947582 h 2238935"/>
                <a:gd name="connsiteX7" fmla="*/ 6710082 w 8364071"/>
                <a:gd name="connsiteY7" fmla="*/ 1961029 h 2238935"/>
                <a:gd name="connsiteX8" fmla="*/ 6696635 w 8364071"/>
                <a:gd name="connsiteY8" fmla="*/ 280147 h 2238935"/>
                <a:gd name="connsiteX9" fmla="*/ 8364071 w 8364071"/>
                <a:gd name="connsiteY9" fmla="*/ 280147 h 2238935"/>
                <a:gd name="connsiteX0" fmla="*/ 0 w 8364071"/>
                <a:gd name="connsiteY0" fmla="*/ 266700 h 2238935"/>
                <a:gd name="connsiteX1" fmla="*/ 1680882 w 8364071"/>
                <a:gd name="connsiteY1" fmla="*/ 280147 h 2238935"/>
                <a:gd name="connsiteX2" fmla="*/ 1667435 w 8364071"/>
                <a:gd name="connsiteY2" fmla="*/ 1974476 h 2238935"/>
                <a:gd name="connsiteX3" fmla="*/ 3375212 w 8364071"/>
                <a:gd name="connsiteY3" fmla="*/ 1961029 h 2238935"/>
                <a:gd name="connsiteX4" fmla="*/ 3361765 w 8364071"/>
                <a:gd name="connsiteY4" fmla="*/ 280147 h 2238935"/>
                <a:gd name="connsiteX5" fmla="*/ 5042647 w 8364071"/>
                <a:gd name="connsiteY5" fmla="*/ 293594 h 2238935"/>
                <a:gd name="connsiteX6" fmla="*/ 5042647 w 8364071"/>
                <a:gd name="connsiteY6" fmla="*/ 1947582 h 2238935"/>
                <a:gd name="connsiteX7" fmla="*/ 6710082 w 8364071"/>
                <a:gd name="connsiteY7" fmla="*/ 1961029 h 2238935"/>
                <a:gd name="connsiteX8" fmla="*/ 6696635 w 8364071"/>
                <a:gd name="connsiteY8" fmla="*/ 280147 h 2238935"/>
                <a:gd name="connsiteX9" fmla="*/ 8364071 w 8364071"/>
                <a:gd name="connsiteY9" fmla="*/ 280147 h 2238935"/>
                <a:gd name="connsiteX0" fmla="*/ 0 w 8364071"/>
                <a:gd name="connsiteY0" fmla="*/ 266700 h 2238935"/>
                <a:gd name="connsiteX1" fmla="*/ 1680882 w 8364071"/>
                <a:gd name="connsiteY1" fmla="*/ 280147 h 2238935"/>
                <a:gd name="connsiteX2" fmla="*/ 1667435 w 8364071"/>
                <a:gd name="connsiteY2" fmla="*/ 1974476 h 2238935"/>
                <a:gd name="connsiteX3" fmla="*/ 3375212 w 8364071"/>
                <a:gd name="connsiteY3" fmla="*/ 1961029 h 2238935"/>
                <a:gd name="connsiteX4" fmla="*/ 3361765 w 8364071"/>
                <a:gd name="connsiteY4" fmla="*/ 280147 h 2238935"/>
                <a:gd name="connsiteX5" fmla="*/ 5042647 w 8364071"/>
                <a:gd name="connsiteY5" fmla="*/ 293594 h 2238935"/>
                <a:gd name="connsiteX6" fmla="*/ 5042647 w 8364071"/>
                <a:gd name="connsiteY6" fmla="*/ 1947582 h 2238935"/>
                <a:gd name="connsiteX7" fmla="*/ 6710082 w 8364071"/>
                <a:gd name="connsiteY7" fmla="*/ 1961029 h 2238935"/>
                <a:gd name="connsiteX8" fmla="*/ 6696635 w 8364071"/>
                <a:gd name="connsiteY8" fmla="*/ 280147 h 2238935"/>
                <a:gd name="connsiteX9" fmla="*/ 8364071 w 8364071"/>
                <a:gd name="connsiteY9" fmla="*/ 280147 h 2238935"/>
                <a:gd name="connsiteX0" fmla="*/ 0 w 8364071"/>
                <a:gd name="connsiteY0" fmla="*/ 266700 h 2238935"/>
                <a:gd name="connsiteX1" fmla="*/ 1680882 w 8364071"/>
                <a:gd name="connsiteY1" fmla="*/ 280147 h 2238935"/>
                <a:gd name="connsiteX2" fmla="*/ 1667435 w 8364071"/>
                <a:gd name="connsiteY2" fmla="*/ 1974476 h 2238935"/>
                <a:gd name="connsiteX3" fmla="*/ 3375212 w 8364071"/>
                <a:gd name="connsiteY3" fmla="*/ 1961029 h 2238935"/>
                <a:gd name="connsiteX4" fmla="*/ 3361765 w 8364071"/>
                <a:gd name="connsiteY4" fmla="*/ 280147 h 2238935"/>
                <a:gd name="connsiteX5" fmla="*/ 5042647 w 8364071"/>
                <a:gd name="connsiteY5" fmla="*/ 293594 h 2238935"/>
                <a:gd name="connsiteX6" fmla="*/ 5042647 w 8364071"/>
                <a:gd name="connsiteY6" fmla="*/ 1947582 h 2238935"/>
                <a:gd name="connsiteX7" fmla="*/ 6710082 w 8364071"/>
                <a:gd name="connsiteY7" fmla="*/ 1961029 h 2238935"/>
                <a:gd name="connsiteX8" fmla="*/ 6696635 w 8364071"/>
                <a:gd name="connsiteY8" fmla="*/ 280147 h 2238935"/>
                <a:gd name="connsiteX9" fmla="*/ 8364071 w 8364071"/>
                <a:gd name="connsiteY9" fmla="*/ 280147 h 2238935"/>
                <a:gd name="connsiteX0" fmla="*/ 0 w 8364071"/>
                <a:gd name="connsiteY0" fmla="*/ 266700 h 1974476"/>
                <a:gd name="connsiteX1" fmla="*/ 1680882 w 8364071"/>
                <a:gd name="connsiteY1" fmla="*/ 280147 h 1974476"/>
                <a:gd name="connsiteX2" fmla="*/ 1667435 w 8364071"/>
                <a:gd name="connsiteY2" fmla="*/ 1974476 h 1974476"/>
                <a:gd name="connsiteX3" fmla="*/ 3375212 w 8364071"/>
                <a:gd name="connsiteY3" fmla="*/ 1961029 h 1974476"/>
                <a:gd name="connsiteX4" fmla="*/ 3361765 w 8364071"/>
                <a:gd name="connsiteY4" fmla="*/ 280147 h 1974476"/>
                <a:gd name="connsiteX5" fmla="*/ 5042647 w 8364071"/>
                <a:gd name="connsiteY5" fmla="*/ 293594 h 1974476"/>
                <a:gd name="connsiteX6" fmla="*/ 5042647 w 8364071"/>
                <a:gd name="connsiteY6" fmla="*/ 1947582 h 1974476"/>
                <a:gd name="connsiteX7" fmla="*/ 6710082 w 8364071"/>
                <a:gd name="connsiteY7" fmla="*/ 1961029 h 1974476"/>
                <a:gd name="connsiteX8" fmla="*/ 6696635 w 8364071"/>
                <a:gd name="connsiteY8" fmla="*/ 280147 h 1974476"/>
                <a:gd name="connsiteX9" fmla="*/ 8364071 w 8364071"/>
                <a:gd name="connsiteY9" fmla="*/ 280147 h 1974476"/>
                <a:gd name="connsiteX0" fmla="*/ 0 w 8364071"/>
                <a:gd name="connsiteY0" fmla="*/ 266700 h 1974476"/>
                <a:gd name="connsiteX1" fmla="*/ 1680882 w 8364071"/>
                <a:gd name="connsiteY1" fmla="*/ 280147 h 1974476"/>
                <a:gd name="connsiteX2" fmla="*/ 1667435 w 8364071"/>
                <a:gd name="connsiteY2" fmla="*/ 1974476 h 1974476"/>
                <a:gd name="connsiteX3" fmla="*/ 3375212 w 8364071"/>
                <a:gd name="connsiteY3" fmla="*/ 1961029 h 1974476"/>
                <a:gd name="connsiteX4" fmla="*/ 3361765 w 8364071"/>
                <a:gd name="connsiteY4" fmla="*/ 280147 h 1974476"/>
                <a:gd name="connsiteX5" fmla="*/ 5042647 w 8364071"/>
                <a:gd name="connsiteY5" fmla="*/ 293594 h 1974476"/>
                <a:gd name="connsiteX6" fmla="*/ 5042647 w 8364071"/>
                <a:gd name="connsiteY6" fmla="*/ 1947582 h 1974476"/>
                <a:gd name="connsiteX7" fmla="*/ 6710082 w 8364071"/>
                <a:gd name="connsiteY7" fmla="*/ 1961029 h 1974476"/>
                <a:gd name="connsiteX8" fmla="*/ 6696635 w 8364071"/>
                <a:gd name="connsiteY8" fmla="*/ 280147 h 1974476"/>
                <a:gd name="connsiteX9" fmla="*/ 8364071 w 8364071"/>
                <a:gd name="connsiteY9" fmla="*/ 280147 h 1974476"/>
                <a:gd name="connsiteX0" fmla="*/ 0 w 8364071"/>
                <a:gd name="connsiteY0" fmla="*/ 0 h 1707776"/>
                <a:gd name="connsiteX1" fmla="*/ 1680882 w 8364071"/>
                <a:gd name="connsiteY1" fmla="*/ 13447 h 1707776"/>
                <a:gd name="connsiteX2" fmla="*/ 1667435 w 8364071"/>
                <a:gd name="connsiteY2" fmla="*/ 1707776 h 1707776"/>
                <a:gd name="connsiteX3" fmla="*/ 3375212 w 8364071"/>
                <a:gd name="connsiteY3" fmla="*/ 1694329 h 1707776"/>
                <a:gd name="connsiteX4" fmla="*/ 3361765 w 8364071"/>
                <a:gd name="connsiteY4" fmla="*/ 13447 h 1707776"/>
                <a:gd name="connsiteX5" fmla="*/ 5042647 w 8364071"/>
                <a:gd name="connsiteY5" fmla="*/ 26894 h 1707776"/>
                <a:gd name="connsiteX6" fmla="*/ 5042647 w 8364071"/>
                <a:gd name="connsiteY6" fmla="*/ 1680882 h 1707776"/>
                <a:gd name="connsiteX7" fmla="*/ 6710082 w 8364071"/>
                <a:gd name="connsiteY7" fmla="*/ 1694329 h 1707776"/>
                <a:gd name="connsiteX8" fmla="*/ 6696635 w 8364071"/>
                <a:gd name="connsiteY8" fmla="*/ 13447 h 1707776"/>
                <a:gd name="connsiteX9" fmla="*/ 8364071 w 8364071"/>
                <a:gd name="connsiteY9" fmla="*/ 13447 h 1707776"/>
                <a:gd name="connsiteX0" fmla="*/ 0 w 8367468"/>
                <a:gd name="connsiteY0" fmla="*/ 0 h 1710625"/>
                <a:gd name="connsiteX1" fmla="*/ 1684279 w 8367468"/>
                <a:gd name="connsiteY1" fmla="*/ 16296 h 1710625"/>
                <a:gd name="connsiteX2" fmla="*/ 1670832 w 8367468"/>
                <a:gd name="connsiteY2" fmla="*/ 1710625 h 1710625"/>
                <a:gd name="connsiteX3" fmla="*/ 3378609 w 8367468"/>
                <a:gd name="connsiteY3" fmla="*/ 1697178 h 1710625"/>
                <a:gd name="connsiteX4" fmla="*/ 3365162 w 8367468"/>
                <a:gd name="connsiteY4" fmla="*/ 16296 h 1710625"/>
                <a:gd name="connsiteX5" fmla="*/ 5046044 w 8367468"/>
                <a:gd name="connsiteY5" fmla="*/ 29743 h 1710625"/>
                <a:gd name="connsiteX6" fmla="*/ 5046044 w 8367468"/>
                <a:gd name="connsiteY6" fmla="*/ 1683731 h 1710625"/>
                <a:gd name="connsiteX7" fmla="*/ 6713479 w 8367468"/>
                <a:gd name="connsiteY7" fmla="*/ 1697178 h 1710625"/>
                <a:gd name="connsiteX8" fmla="*/ 6700032 w 8367468"/>
                <a:gd name="connsiteY8" fmla="*/ 16296 h 1710625"/>
                <a:gd name="connsiteX9" fmla="*/ 8367468 w 8367468"/>
                <a:gd name="connsiteY9" fmla="*/ 16296 h 1710625"/>
                <a:gd name="connsiteX0" fmla="*/ 0 w 8368016"/>
                <a:gd name="connsiteY0" fmla="*/ 0 h 1702079"/>
                <a:gd name="connsiteX1" fmla="*/ 1684827 w 8368016"/>
                <a:gd name="connsiteY1" fmla="*/ 7750 h 1702079"/>
                <a:gd name="connsiteX2" fmla="*/ 1671380 w 8368016"/>
                <a:gd name="connsiteY2" fmla="*/ 1702079 h 1702079"/>
                <a:gd name="connsiteX3" fmla="*/ 3379157 w 8368016"/>
                <a:gd name="connsiteY3" fmla="*/ 1688632 h 1702079"/>
                <a:gd name="connsiteX4" fmla="*/ 3365710 w 8368016"/>
                <a:gd name="connsiteY4" fmla="*/ 7750 h 1702079"/>
                <a:gd name="connsiteX5" fmla="*/ 5046592 w 8368016"/>
                <a:gd name="connsiteY5" fmla="*/ 21197 h 1702079"/>
                <a:gd name="connsiteX6" fmla="*/ 5046592 w 8368016"/>
                <a:gd name="connsiteY6" fmla="*/ 1675185 h 1702079"/>
                <a:gd name="connsiteX7" fmla="*/ 6714027 w 8368016"/>
                <a:gd name="connsiteY7" fmla="*/ 1688632 h 1702079"/>
                <a:gd name="connsiteX8" fmla="*/ 6700580 w 8368016"/>
                <a:gd name="connsiteY8" fmla="*/ 7750 h 1702079"/>
                <a:gd name="connsiteX9" fmla="*/ 8368016 w 8368016"/>
                <a:gd name="connsiteY9" fmla="*/ 7750 h 1702079"/>
                <a:gd name="connsiteX0" fmla="*/ 0 w 8368016"/>
                <a:gd name="connsiteY0" fmla="*/ 0 h 1702079"/>
                <a:gd name="connsiteX1" fmla="*/ 1684827 w 8368016"/>
                <a:gd name="connsiteY1" fmla="*/ 7750 h 1702079"/>
                <a:gd name="connsiteX2" fmla="*/ 1671380 w 8368016"/>
                <a:gd name="connsiteY2" fmla="*/ 1702079 h 1702079"/>
                <a:gd name="connsiteX3" fmla="*/ 3379157 w 8368016"/>
                <a:gd name="connsiteY3" fmla="*/ 1688632 h 1702079"/>
                <a:gd name="connsiteX4" fmla="*/ 3365710 w 8368016"/>
                <a:gd name="connsiteY4" fmla="*/ 7750 h 1702079"/>
                <a:gd name="connsiteX5" fmla="*/ 5041771 w 8368016"/>
                <a:gd name="connsiteY5" fmla="*/ 15500 h 1702079"/>
                <a:gd name="connsiteX6" fmla="*/ 5046592 w 8368016"/>
                <a:gd name="connsiteY6" fmla="*/ 1675185 h 1702079"/>
                <a:gd name="connsiteX7" fmla="*/ 6714027 w 8368016"/>
                <a:gd name="connsiteY7" fmla="*/ 1688632 h 1702079"/>
                <a:gd name="connsiteX8" fmla="*/ 6700580 w 8368016"/>
                <a:gd name="connsiteY8" fmla="*/ 7750 h 1702079"/>
                <a:gd name="connsiteX9" fmla="*/ 8368016 w 8368016"/>
                <a:gd name="connsiteY9" fmla="*/ 7750 h 1702079"/>
                <a:gd name="connsiteX0" fmla="*/ 0 w 8368016"/>
                <a:gd name="connsiteY0" fmla="*/ 0 h 1702079"/>
                <a:gd name="connsiteX1" fmla="*/ 1684827 w 8368016"/>
                <a:gd name="connsiteY1" fmla="*/ 7750 h 1702079"/>
                <a:gd name="connsiteX2" fmla="*/ 1671380 w 8368016"/>
                <a:gd name="connsiteY2" fmla="*/ 1702079 h 1702079"/>
                <a:gd name="connsiteX3" fmla="*/ 3379157 w 8368016"/>
                <a:gd name="connsiteY3" fmla="*/ 1688632 h 1702079"/>
                <a:gd name="connsiteX4" fmla="*/ 3365710 w 8368016"/>
                <a:gd name="connsiteY4" fmla="*/ 7750 h 1702079"/>
                <a:gd name="connsiteX5" fmla="*/ 5041771 w 8368016"/>
                <a:gd name="connsiteY5" fmla="*/ 15500 h 1702079"/>
                <a:gd name="connsiteX6" fmla="*/ 5052238 w 8368016"/>
                <a:gd name="connsiteY6" fmla="*/ 1687810 h 1702079"/>
                <a:gd name="connsiteX7" fmla="*/ 6714027 w 8368016"/>
                <a:gd name="connsiteY7" fmla="*/ 1688632 h 1702079"/>
                <a:gd name="connsiteX8" fmla="*/ 6700580 w 8368016"/>
                <a:gd name="connsiteY8" fmla="*/ 7750 h 1702079"/>
                <a:gd name="connsiteX9" fmla="*/ 8368016 w 8368016"/>
                <a:gd name="connsiteY9" fmla="*/ 7750 h 1702079"/>
                <a:gd name="connsiteX0" fmla="*/ 0 w 8368016"/>
                <a:gd name="connsiteY0" fmla="*/ 0 h 1698472"/>
                <a:gd name="connsiteX1" fmla="*/ 1684827 w 8368016"/>
                <a:gd name="connsiteY1" fmla="*/ 7750 h 1698472"/>
                <a:gd name="connsiteX2" fmla="*/ 1672517 w 8368016"/>
                <a:gd name="connsiteY2" fmla="*/ 1698472 h 1698472"/>
                <a:gd name="connsiteX3" fmla="*/ 3379157 w 8368016"/>
                <a:gd name="connsiteY3" fmla="*/ 1688632 h 1698472"/>
                <a:gd name="connsiteX4" fmla="*/ 3365710 w 8368016"/>
                <a:gd name="connsiteY4" fmla="*/ 7750 h 1698472"/>
                <a:gd name="connsiteX5" fmla="*/ 5041771 w 8368016"/>
                <a:gd name="connsiteY5" fmla="*/ 15500 h 1698472"/>
                <a:gd name="connsiteX6" fmla="*/ 5052238 w 8368016"/>
                <a:gd name="connsiteY6" fmla="*/ 1687810 h 1698472"/>
                <a:gd name="connsiteX7" fmla="*/ 6714027 w 8368016"/>
                <a:gd name="connsiteY7" fmla="*/ 1688632 h 1698472"/>
                <a:gd name="connsiteX8" fmla="*/ 6700580 w 8368016"/>
                <a:gd name="connsiteY8" fmla="*/ 7750 h 1698472"/>
                <a:gd name="connsiteX9" fmla="*/ 8368016 w 8368016"/>
                <a:gd name="connsiteY9" fmla="*/ 7750 h 1698472"/>
                <a:gd name="connsiteX0" fmla="*/ 0 w 8368016"/>
                <a:gd name="connsiteY0" fmla="*/ 0 h 1701257"/>
                <a:gd name="connsiteX1" fmla="*/ 1684827 w 8368016"/>
                <a:gd name="connsiteY1" fmla="*/ 7750 h 1701257"/>
                <a:gd name="connsiteX2" fmla="*/ 1672517 w 8368016"/>
                <a:gd name="connsiteY2" fmla="*/ 1698472 h 1701257"/>
                <a:gd name="connsiteX3" fmla="*/ 3381196 w 8368016"/>
                <a:gd name="connsiteY3" fmla="*/ 1701257 h 1701257"/>
                <a:gd name="connsiteX4" fmla="*/ 3365710 w 8368016"/>
                <a:gd name="connsiteY4" fmla="*/ 7750 h 1701257"/>
                <a:gd name="connsiteX5" fmla="*/ 5041771 w 8368016"/>
                <a:gd name="connsiteY5" fmla="*/ 15500 h 1701257"/>
                <a:gd name="connsiteX6" fmla="*/ 5052238 w 8368016"/>
                <a:gd name="connsiteY6" fmla="*/ 1687810 h 1701257"/>
                <a:gd name="connsiteX7" fmla="*/ 6714027 w 8368016"/>
                <a:gd name="connsiteY7" fmla="*/ 1688632 h 1701257"/>
                <a:gd name="connsiteX8" fmla="*/ 6700580 w 8368016"/>
                <a:gd name="connsiteY8" fmla="*/ 7750 h 1701257"/>
                <a:gd name="connsiteX9" fmla="*/ 8368016 w 8368016"/>
                <a:gd name="connsiteY9" fmla="*/ 7750 h 170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8016" h="1701257">
                  <a:moveTo>
                    <a:pt x="0" y="0"/>
                  </a:moveTo>
                  <a:lnTo>
                    <a:pt x="1684827" y="7750"/>
                  </a:lnTo>
                  <a:cubicBezTo>
                    <a:pt x="1680724" y="571324"/>
                    <a:pt x="1676620" y="1134898"/>
                    <a:pt x="1672517" y="1698472"/>
                  </a:cubicBezTo>
                  <a:lnTo>
                    <a:pt x="3381196" y="1701257"/>
                  </a:lnTo>
                  <a:lnTo>
                    <a:pt x="3365710" y="7750"/>
                  </a:lnTo>
                  <a:lnTo>
                    <a:pt x="5041771" y="15500"/>
                  </a:lnTo>
                  <a:lnTo>
                    <a:pt x="5052238" y="1687810"/>
                  </a:lnTo>
                  <a:lnTo>
                    <a:pt x="6714027" y="1688632"/>
                  </a:lnTo>
                  <a:lnTo>
                    <a:pt x="6700580" y="7750"/>
                  </a:lnTo>
                  <a:lnTo>
                    <a:pt x="8368016" y="7750"/>
                  </a:ln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lowchart: Extract 80"/>
            <p:cNvSpPr/>
            <p:nvPr/>
          </p:nvSpPr>
          <p:spPr>
            <a:xfrm rot="5400000">
              <a:off x="11007248" y="2680388"/>
              <a:ext cx="457200" cy="3810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865803" y="2411456"/>
            <a:ext cx="1313180" cy="2053325"/>
            <a:chOff x="1062688" y="2259056"/>
            <a:chExt cx="1750450" cy="2053325"/>
          </a:xfrm>
        </p:grpSpPr>
        <p:sp>
          <p:nvSpPr>
            <p:cNvPr id="126" name="Freeform 8"/>
            <p:cNvSpPr>
              <a:spLocks noEditPoints="1"/>
            </p:cNvSpPr>
            <p:nvPr/>
          </p:nvSpPr>
          <p:spPr bwMode="auto">
            <a:xfrm>
              <a:off x="1260453" y="3198294"/>
              <a:ext cx="1388678" cy="1114087"/>
            </a:xfrm>
            <a:custGeom>
              <a:avLst/>
              <a:gdLst/>
              <a:ahLst/>
              <a:cxnLst>
                <a:cxn ang="0">
                  <a:pos x="341" y="194"/>
                </a:cxn>
                <a:cxn ang="0">
                  <a:pos x="254" y="253"/>
                </a:cxn>
                <a:cxn ang="0">
                  <a:pos x="196" y="342"/>
                </a:cxn>
                <a:cxn ang="0">
                  <a:pos x="206" y="411"/>
                </a:cxn>
                <a:cxn ang="0">
                  <a:pos x="234" y="425"/>
                </a:cxn>
                <a:cxn ang="0">
                  <a:pos x="240" y="457"/>
                </a:cxn>
                <a:cxn ang="0">
                  <a:pos x="218" y="479"/>
                </a:cxn>
                <a:cxn ang="0">
                  <a:pos x="184" y="516"/>
                </a:cxn>
                <a:cxn ang="0">
                  <a:pos x="231" y="612"/>
                </a:cxn>
                <a:cxn ang="0">
                  <a:pos x="309" y="681"/>
                </a:cxn>
                <a:cxn ang="0">
                  <a:pos x="411" y="715"/>
                </a:cxn>
                <a:cxn ang="0">
                  <a:pos x="421" y="661"/>
                </a:cxn>
                <a:cxn ang="0">
                  <a:pos x="456" y="652"/>
                </a:cxn>
                <a:cxn ang="0">
                  <a:pos x="479" y="675"/>
                </a:cxn>
                <a:cxn ang="0">
                  <a:pos x="516" y="709"/>
                </a:cxn>
                <a:cxn ang="0">
                  <a:pos x="612" y="662"/>
                </a:cxn>
                <a:cxn ang="0">
                  <a:pos x="681" y="584"/>
                </a:cxn>
                <a:cxn ang="0">
                  <a:pos x="716" y="481"/>
                </a:cxn>
                <a:cxn ang="0">
                  <a:pos x="664" y="474"/>
                </a:cxn>
                <a:cxn ang="0">
                  <a:pos x="649" y="446"/>
                </a:cxn>
                <a:cxn ang="0">
                  <a:pos x="664" y="418"/>
                </a:cxn>
                <a:cxn ang="0">
                  <a:pos x="717" y="411"/>
                </a:cxn>
                <a:cxn ang="0">
                  <a:pos x="682" y="309"/>
                </a:cxn>
                <a:cxn ang="0">
                  <a:pos x="612" y="229"/>
                </a:cxn>
                <a:cxn ang="0">
                  <a:pos x="516" y="182"/>
                </a:cxn>
                <a:cxn ang="0">
                  <a:pos x="479" y="218"/>
                </a:cxn>
                <a:cxn ang="0">
                  <a:pos x="456" y="240"/>
                </a:cxn>
                <a:cxn ang="0">
                  <a:pos x="421" y="231"/>
                </a:cxn>
                <a:cxn ang="0">
                  <a:pos x="411" y="175"/>
                </a:cxn>
                <a:cxn ang="0">
                  <a:pos x="466" y="6"/>
                </a:cxn>
                <a:cxn ang="0">
                  <a:pos x="480" y="34"/>
                </a:cxn>
                <a:cxn ang="0">
                  <a:pos x="567" y="91"/>
                </a:cxn>
                <a:cxn ang="0">
                  <a:pos x="679" y="152"/>
                </a:cxn>
                <a:cxn ang="0">
                  <a:pos x="764" y="247"/>
                </a:cxn>
                <a:cxn ang="0">
                  <a:pos x="812" y="367"/>
                </a:cxn>
                <a:cxn ang="0">
                  <a:pos x="867" y="413"/>
                </a:cxn>
                <a:cxn ang="0">
                  <a:pos x="889" y="435"/>
                </a:cxn>
                <a:cxn ang="0">
                  <a:pos x="884" y="467"/>
                </a:cxn>
                <a:cxn ang="0">
                  <a:pos x="856" y="481"/>
                </a:cxn>
                <a:cxn ang="0">
                  <a:pos x="800" y="567"/>
                </a:cxn>
                <a:cxn ang="0">
                  <a:pos x="738" y="679"/>
                </a:cxn>
                <a:cxn ang="0">
                  <a:pos x="644" y="763"/>
                </a:cxn>
                <a:cxn ang="0">
                  <a:pos x="524" y="811"/>
                </a:cxn>
                <a:cxn ang="0">
                  <a:pos x="479" y="869"/>
                </a:cxn>
                <a:cxn ang="0">
                  <a:pos x="456" y="891"/>
                </a:cxn>
                <a:cxn ang="0">
                  <a:pos x="421" y="882"/>
                </a:cxn>
                <a:cxn ang="0">
                  <a:pos x="411" y="818"/>
                </a:cxn>
                <a:cxn ang="0">
                  <a:pos x="286" y="782"/>
                </a:cxn>
                <a:cxn ang="0">
                  <a:pos x="183" y="709"/>
                </a:cxn>
                <a:cxn ang="0">
                  <a:pos x="110" y="607"/>
                </a:cxn>
                <a:cxn ang="0">
                  <a:pos x="76" y="481"/>
                </a:cxn>
                <a:cxn ang="0">
                  <a:pos x="14" y="474"/>
                </a:cxn>
                <a:cxn ang="0">
                  <a:pos x="0" y="446"/>
                </a:cxn>
                <a:cxn ang="0">
                  <a:pos x="14" y="418"/>
                </a:cxn>
                <a:cxn ang="0">
                  <a:pos x="75" y="411"/>
                </a:cxn>
                <a:cxn ang="0">
                  <a:pos x="109" y="286"/>
                </a:cxn>
                <a:cxn ang="0">
                  <a:pos x="182" y="182"/>
                </a:cxn>
                <a:cxn ang="0">
                  <a:pos x="286" y="108"/>
                </a:cxn>
                <a:cxn ang="0">
                  <a:pos x="411" y="73"/>
                </a:cxn>
                <a:cxn ang="0">
                  <a:pos x="418" y="14"/>
                </a:cxn>
                <a:cxn ang="0">
                  <a:pos x="445" y="0"/>
                </a:cxn>
              </a:cxnLst>
              <a:rect l="0" t="0" r="r" b="b"/>
              <a:pathLst>
                <a:path w="891" h="893">
                  <a:moveTo>
                    <a:pt x="411" y="175"/>
                  </a:moveTo>
                  <a:lnTo>
                    <a:pt x="375" y="182"/>
                  </a:lnTo>
                  <a:lnTo>
                    <a:pt x="341" y="194"/>
                  </a:lnTo>
                  <a:lnTo>
                    <a:pt x="309" y="210"/>
                  </a:lnTo>
                  <a:lnTo>
                    <a:pt x="280" y="230"/>
                  </a:lnTo>
                  <a:lnTo>
                    <a:pt x="254" y="253"/>
                  </a:lnTo>
                  <a:lnTo>
                    <a:pt x="231" y="280"/>
                  </a:lnTo>
                  <a:lnTo>
                    <a:pt x="211" y="309"/>
                  </a:lnTo>
                  <a:lnTo>
                    <a:pt x="196" y="342"/>
                  </a:lnTo>
                  <a:lnTo>
                    <a:pt x="184" y="375"/>
                  </a:lnTo>
                  <a:lnTo>
                    <a:pt x="177" y="411"/>
                  </a:lnTo>
                  <a:lnTo>
                    <a:pt x="206" y="411"/>
                  </a:lnTo>
                  <a:lnTo>
                    <a:pt x="218" y="413"/>
                  </a:lnTo>
                  <a:lnTo>
                    <a:pt x="227" y="418"/>
                  </a:lnTo>
                  <a:lnTo>
                    <a:pt x="234" y="425"/>
                  </a:lnTo>
                  <a:lnTo>
                    <a:pt x="240" y="435"/>
                  </a:lnTo>
                  <a:lnTo>
                    <a:pt x="241" y="446"/>
                  </a:lnTo>
                  <a:lnTo>
                    <a:pt x="240" y="457"/>
                  </a:lnTo>
                  <a:lnTo>
                    <a:pt x="234" y="467"/>
                  </a:lnTo>
                  <a:lnTo>
                    <a:pt x="227" y="474"/>
                  </a:lnTo>
                  <a:lnTo>
                    <a:pt x="218" y="479"/>
                  </a:lnTo>
                  <a:lnTo>
                    <a:pt x="206" y="481"/>
                  </a:lnTo>
                  <a:lnTo>
                    <a:pt x="177" y="481"/>
                  </a:lnTo>
                  <a:lnTo>
                    <a:pt x="184" y="516"/>
                  </a:lnTo>
                  <a:lnTo>
                    <a:pt x="196" y="551"/>
                  </a:lnTo>
                  <a:lnTo>
                    <a:pt x="212" y="583"/>
                  </a:lnTo>
                  <a:lnTo>
                    <a:pt x="231" y="612"/>
                  </a:lnTo>
                  <a:lnTo>
                    <a:pt x="255" y="638"/>
                  </a:lnTo>
                  <a:lnTo>
                    <a:pt x="280" y="661"/>
                  </a:lnTo>
                  <a:lnTo>
                    <a:pt x="309" y="681"/>
                  </a:lnTo>
                  <a:lnTo>
                    <a:pt x="341" y="697"/>
                  </a:lnTo>
                  <a:lnTo>
                    <a:pt x="375" y="708"/>
                  </a:lnTo>
                  <a:lnTo>
                    <a:pt x="411" y="715"/>
                  </a:lnTo>
                  <a:lnTo>
                    <a:pt x="411" y="685"/>
                  </a:lnTo>
                  <a:lnTo>
                    <a:pt x="413" y="672"/>
                  </a:lnTo>
                  <a:lnTo>
                    <a:pt x="421" y="661"/>
                  </a:lnTo>
                  <a:lnTo>
                    <a:pt x="432" y="653"/>
                  </a:lnTo>
                  <a:lnTo>
                    <a:pt x="445" y="651"/>
                  </a:lnTo>
                  <a:lnTo>
                    <a:pt x="456" y="652"/>
                  </a:lnTo>
                  <a:lnTo>
                    <a:pt x="466" y="658"/>
                  </a:lnTo>
                  <a:lnTo>
                    <a:pt x="473" y="665"/>
                  </a:lnTo>
                  <a:lnTo>
                    <a:pt x="479" y="675"/>
                  </a:lnTo>
                  <a:lnTo>
                    <a:pt x="480" y="685"/>
                  </a:lnTo>
                  <a:lnTo>
                    <a:pt x="480" y="716"/>
                  </a:lnTo>
                  <a:lnTo>
                    <a:pt x="516" y="709"/>
                  </a:lnTo>
                  <a:lnTo>
                    <a:pt x="551" y="697"/>
                  </a:lnTo>
                  <a:lnTo>
                    <a:pt x="582" y="682"/>
                  </a:lnTo>
                  <a:lnTo>
                    <a:pt x="612" y="662"/>
                  </a:lnTo>
                  <a:lnTo>
                    <a:pt x="638" y="639"/>
                  </a:lnTo>
                  <a:lnTo>
                    <a:pt x="662" y="613"/>
                  </a:lnTo>
                  <a:lnTo>
                    <a:pt x="681" y="584"/>
                  </a:lnTo>
                  <a:lnTo>
                    <a:pt x="698" y="551"/>
                  </a:lnTo>
                  <a:lnTo>
                    <a:pt x="709" y="517"/>
                  </a:lnTo>
                  <a:lnTo>
                    <a:pt x="716" y="481"/>
                  </a:lnTo>
                  <a:lnTo>
                    <a:pt x="684" y="481"/>
                  </a:lnTo>
                  <a:lnTo>
                    <a:pt x="672" y="479"/>
                  </a:lnTo>
                  <a:lnTo>
                    <a:pt x="664" y="474"/>
                  </a:lnTo>
                  <a:lnTo>
                    <a:pt x="656" y="467"/>
                  </a:lnTo>
                  <a:lnTo>
                    <a:pt x="651" y="457"/>
                  </a:lnTo>
                  <a:lnTo>
                    <a:pt x="649" y="446"/>
                  </a:lnTo>
                  <a:lnTo>
                    <a:pt x="651" y="435"/>
                  </a:lnTo>
                  <a:lnTo>
                    <a:pt x="656" y="425"/>
                  </a:lnTo>
                  <a:lnTo>
                    <a:pt x="664" y="418"/>
                  </a:lnTo>
                  <a:lnTo>
                    <a:pt x="672" y="413"/>
                  </a:lnTo>
                  <a:lnTo>
                    <a:pt x="684" y="411"/>
                  </a:lnTo>
                  <a:lnTo>
                    <a:pt x="717" y="411"/>
                  </a:lnTo>
                  <a:lnTo>
                    <a:pt x="710" y="375"/>
                  </a:lnTo>
                  <a:lnTo>
                    <a:pt x="699" y="341"/>
                  </a:lnTo>
                  <a:lnTo>
                    <a:pt x="682" y="309"/>
                  </a:lnTo>
                  <a:lnTo>
                    <a:pt x="663" y="279"/>
                  </a:lnTo>
                  <a:lnTo>
                    <a:pt x="639" y="252"/>
                  </a:lnTo>
                  <a:lnTo>
                    <a:pt x="612" y="229"/>
                  </a:lnTo>
                  <a:lnTo>
                    <a:pt x="582" y="209"/>
                  </a:lnTo>
                  <a:lnTo>
                    <a:pt x="551" y="193"/>
                  </a:lnTo>
                  <a:lnTo>
                    <a:pt x="516" y="182"/>
                  </a:lnTo>
                  <a:lnTo>
                    <a:pt x="480" y="175"/>
                  </a:lnTo>
                  <a:lnTo>
                    <a:pt x="480" y="207"/>
                  </a:lnTo>
                  <a:lnTo>
                    <a:pt x="479" y="218"/>
                  </a:lnTo>
                  <a:lnTo>
                    <a:pt x="473" y="228"/>
                  </a:lnTo>
                  <a:lnTo>
                    <a:pt x="466" y="235"/>
                  </a:lnTo>
                  <a:lnTo>
                    <a:pt x="456" y="240"/>
                  </a:lnTo>
                  <a:lnTo>
                    <a:pt x="445" y="242"/>
                  </a:lnTo>
                  <a:lnTo>
                    <a:pt x="432" y="239"/>
                  </a:lnTo>
                  <a:lnTo>
                    <a:pt x="421" y="231"/>
                  </a:lnTo>
                  <a:lnTo>
                    <a:pt x="413" y="221"/>
                  </a:lnTo>
                  <a:lnTo>
                    <a:pt x="411" y="207"/>
                  </a:lnTo>
                  <a:lnTo>
                    <a:pt x="411" y="175"/>
                  </a:lnTo>
                  <a:close/>
                  <a:moveTo>
                    <a:pt x="445" y="0"/>
                  </a:moveTo>
                  <a:lnTo>
                    <a:pt x="456" y="2"/>
                  </a:lnTo>
                  <a:lnTo>
                    <a:pt x="466" y="6"/>
                  </a:lnTo>
                  <a:lnTo>
                    <a:pt x="473" y="14"/>
                  </a:lnTo>
                  <a:lnTo>
                    <a:pt x="479" y="23"/>
                  </a:lnTo>
                  <a:lnTo>
                    <a:pt x="480" y="34"/>
                  </a:lnTo>
                  <a:lnTo>
                    <a:pt x="480" y="72"/>
                  </a:lnTo>
                  <a:lnTo>
                    <a:pt x="524" y="78"/>
                  </a:lnTo>
                  <a:lnTo>
                    <a:pt x="567" y="91"/>
                  </a:lnTo>
                  <a:lnTo>
                    <a:pt x="606" y="107"/>
                  </a:lnTo>
                  <a:lnTo>
                    <a:pt x="644" y="127"/>
                  </a:lnTo>
                  <a:lnTo>
                    <a:pt x="679" y="152"/>
                  </a:lnTo>
                  <a:lnTo>
                    <a:pt x="710" y="180"/>
                  </a:lnTo>
                  <a:lnTo>
                    <a:pt x="739" y="212"/>
                  </a:lnTo>
                  <a:lnTo>
                    <a:pt x="764" y="247"/>
                  </a:lnTo>
                  <a:lnTo>
                    <a:pt x="784" y="284"/>
                  </a:lnTo>
                  <a:lnTo>
                    <a:pt x="800" y="325"/>
                  </a:lnTo>
                  <a:lnTo>
                    <a:pt x="812" y="367"/>
                  </a:lnTo>
                  <a:lnTo>
                    <a:pt x="819" y="411"/>
                  </a:lnTo>
                  <a:lnTo>
                    <a:pt x="856" y="411"/>
                  </a:lnTo>
                  <a:lnTo>
                    <a:pt x="867" y="413"/>
                  </a:lnTo>
                  <a:lnTo>
                    <a:pt x="877" y="418"/>
                  </a:lnTo>
                  <a:lnTo>
                    <a:pt x="884" y="425"/>
                  </a:lnTo>
                  <a:lnTo>
                    <a:pt x="889" y="435"/>
                  </a:lnTo>
                  <a:lnTo>
                    <a:pt x="891" y="446"/>
                  </a:lnTo>
                  <a:lnTo>
                    <a:pt x="889" y="457"/>
                  </a:lnTo>
                  <a:lnTo>
                    <a:pt x="884" y="467"/>
                  </a:lnTo>
                  <a:lnTo>
                    <a:pt x="877" y="474"/>
                  </a:lnTo>
                  <a:lnTo>
                    <a:pt x="867" y="479"/>
                  </a:lnTo>
                  <a:lnTo>
                    <a:pt x="856" y="481"/>
                  </a:lnTo>
                  <a:lnTo>
                    <a:pt x="819" y="481"/>
                  </a:lnTo>
                  <a:lnTo>
                    <a:pt x="812" y="525"/>
                  </a:lnTo>
                  <a:lnTo>
                    <a:pt x="800" y="567"/>
                  </a:lnTo>
                  <a:lnTo>
                    <a:pt x="784" y="607"/>
                  </a:lnTo>
                  <a:lnTo>
                    <a:pt x="763" y="644"/>
                  </a:lnTo>
                  <a:lnTo>
                    <a:pt x="738" y="679"/>
                  </a:lnTo>
                  <a:lnTo>
                    <a:pt x="710" y="711"/>
                  </a:lnTo>
                  <a:lnTo>
                    <a:pt x="679" y="738"/>
                  </a:lnTo>
                  <a:lnTo>
                    <a:pt x="644" y="763"/>
                  </a:lnTo>
                  <a:lnTo>
                    <a:pt x="606" y="783"/>
                  </a:lnTo>
                  <a:lnTo>
                    <a:pt x="567" y="800"/>
                  </a:lnTo>
                  <a:lnTo>
                    <a:pt x="524" y="811"/>
                  </a:lnTo>
                  <a:lnTo>
                    <a:pt x="480" y="818"/>
                  </a:lnTo>
                  <a:lnTo>
                    <a:pt x="480" y="858"/>
                  </a:lnTo>
                  <a:lnTo>
                    <a:pt x="479" y="869"/>
                  </a:lnTo>
                  <a:lnTo>
                    <a:pt x="473" y="878"/>
                  </a:lnTo>
                  <a:lnTo>
                    <a:pt x="466" y="886"/>
                  </a:lnTo>
                  <a:lnTo>
                    <a:pt x="456" y="891"/>
                  </a:lnTo>
                  <a:lnTo>
                    <a:pt x="445" y="893"/>
                  </a:lnTo>
                  <a:lnTo>
                    <a:pt x="432" y="890"/>
                  </a:lnTo>
                  <a:lnTo>
                    <a:pt x="421" y="882"/>
                  </a:lnTo>
                  <a:lnTo>
                    <a:pt x="413" y="871"/>
                  </a:lnTo>
                  <a:lnTo>
                    <a:pt x="411" y="858"/>
                  </a:lnTo>
                  <a:lnTo>
                    <a:pt x="411" y="818"/>
                  </a:lnTo>
                  <a:lnTo>
                    <a:pt x="367" y="810"/>
                  </a:lnTo>
                  <a:lnTo>
                    <a:pt x="325" y="799"/>
                  </a:lnTo>
                  <a:lnTo>
                    <a:pt x="286" y="782"/>
                  </a:lnTo>
                  <a:lnTo>
                    <a:pt x="249" y="762"/>
                  </a:lnTo>
                  <a:lnTo>
                    <a:pt x="214" y="737"/>
                  </a:lnTo>
                  <a:lnTo>
                    <a:pt x="183" y="709"/>
                  </a:lnTo>
                  <a:lnTo>
                    <a:pt x="155" y="678"/>
                  </a:lnTo>
                  <a:lnTo>
                    <a:pt x="130" y="644"/>
                  </a:lnTo>
                  <a:lnTo>
                    <a:pt x="110" y="607"/>
                  </a:lnTo>
                  <a:lnTo>
                    <a:pt x="94" y="567"/>
                  </a:lnTo>
                  <a:lnTo>
                    <a:pt x="83" y="524"/>
                  </a:lnTo>
                  <a:lnTo>
                    <a:pt x="76" y="481"/>
                  </a:lnTo>
                  <a:lnTo>
                    <a:pt x="34" y="481"/>
                  </a:lnTo>
                  <a:lnTo>
                    <a:pt x="23" y="479"/>
                  </a:lnTo>
                  <a:lnTo>
                    <a:pt x="14" y="474"/>
                  </a:lnTo>
                  <a:lnTo>
                    <a:pt x="6" y="467"/>
                  </a:lnTo>
                  <a:lnTo>
                    <a:pt x="2" y="457"/>
                  </a:lnTo>
                  <a:lnTo>
                    <a:pt x="0" y="446"/>
                  </a:lnTo>
                  <a:lnTo>
                    <a:pt x="2" y="435"/>
                  </a:lnTo>
                  <a:lnTo>
                    <a:pt x="6" y="425"/>
                  </a:lnTo>
                  <a:lnTo>
                    <a:pt x="14" y="418"/>
                  </a:lnTo>
                  <a:lnTo>
                    <a:pt x="23" y="413"/>
                  </a:lnTo>
                  <a:lnTo>
                    <a:pt x="34" y="411"/>
                  </a:lnTo>
                  <a:lnTo>
                    <a:pt x="75" y="411"/>
                  </a:lnTo>
                  <a:lnTo>
                    <a:pt x="81" y="367"/>
                  </a:lnTo>
                  <a:lnTo>
                    <a:pt x="93" y="326"/>
                  </a:lnTo>
                  <a:lnTo>
                    <a:pt x="109" y="286"/>
                  </a:lnTo>
                  <a:lnTo>
                    <a:pt x="130" y="248"/>
                  </a:lnTo>
                  <a:lnTo>
                    <a:pt x="154" y="214"/>
                  </a:lnTo>
                  <a:lnTo>
                    <a:pt x="182" y="182"/>
                  </a:lnTo>
                  <a:lnTo>
                    <a:pt x="213" y="154"/>
                  </a:lnTo>
                  <a:lnTo>
                    <a:pt x="248" y="129"/>
                  </a:lnTo>
                  <a:lnTo>
                    <a:pt x="286" y="108"/>
                  </a:lnTo>
                  <a:lnTo>
                    <a:pt x="325" y="92"/>
                  </a:lnTo>
                  <a:lnTo>
                    <a:pt x="367" y="80"/>
                  </a:lnTo>
                  <a:lnTo>
                    <a:pt x="411" y="73"/>
                  </a:lnTo>
                  <a:lnTo>
                    <a:pt x="411" y="34"/>
                  </a:lnTo>
                  <a:lnTo>
                    <a:pt x="412" y="23"/>
                  </a:lnTo>
                  <a:lnTo>
                    <a:pt x="418" y="14"/>
                  </a:lnTo>
                  <a:lnTo>
                    <a:pt x="425" y="6"/>
                  </a:lnTo>
                  <a:lnTo>
                    <a:pt x="434" y="2"/>
                  </a:lnTo>
                  <a:lnTo>
                    <a:pt x="4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ndParaRPr>
            </a:p>
          </p:txBody>
        </p:sp>
        <p:sp>
          <p:nvSpPr>
            <p:cNvPr id="128" name="TextBox 127"/>
            <p:cNvSpPr txBox="1"/>
            <p:nvPr/>
          </p:nvSpPr>
          <p:spPr>
            <a:xfrm>
              <a:off x="1062688" y="2259056"/>
              <a:ext cx="1750450" cy="461665"/>
            </a:xfrm>
            <a:prstGeom prst="rect">
              <a:avLst/>
            </a:prstGeom>
            <a:noFill/>
          </p:spPr>
          <p:txBody>
            <a:bodyPr wrap="non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rial" pitchFamily="34" charset="0"/>
                  <a:cs typeface="Arial" pitchFamily="34" charset="0"/>
                </a:rPr>
                <a:t>DEFINE</a:t>
              </a:r>
            </a:p>
          </p:txBody>
        </p:sp>
      </p:grpSp>
      <p:grpSp>
        <p:nvGrpSpPr>
          <p:cNvPr id="135" name="Group 134"/>
          <p:cNvGrpSpPr/>
          <p:nvPr/>
        </p:nvGrpSpPr>
        <p:grpSpPr>
          <a:xfrm>
            <a:off x="2231022" y="2516832"/>
            <a:ext cx="3229342" cy="2578369"/>
            <a:chOff x="2770775" y="2364432"/>
            <a:chExt cx="4304667" cy="2578369"/>
          </a:xfrm>
        </p:grpSpPr>
        <p:sp>
          <p:nvSpPr>
            <p:cNvPr id="136" name="Freeform 9"/>
            <p:cNvSpPr>
              <a:spLocks noEditPoints="1"/>
            </p:cNvSpPr>
            <p:nvPr/>
          </p:nvSpPr>
          <p:spPr bwMode="auto">
            <a:xfrm>
              <a:off x="5535913" y="3228287"/>
              <a:ext cx="1050030" cy="1054100"/>
            </a:xfrm>
            <a:custGeom>
              <a:avLst/>
              <a:gdLst/>
              <a:ahLst/>
              <a:cxnLst>
                <a:cxn ang="0">
                  <a:pos x="264" y="117"/>
                </a:cxn>
                <a:cxn ang="0">
                  <a:pos x="212" y="134"/>
                </a:cxn>
                <a:cxn ang="0">
                  <a:pos x="166" y="167"/>
                </a:cxn>
                <a:cxn ang="0">
                  <a:pos x="132" y="213"/>
                </a:cxn>
                <a:cxn ang="0">
                  <a:pos x="115" y="266"/>
                </a:cxn>
                <a:cxn ang="0">
                  <a:pos x="115" y="321"/>
                </a:cxn>
                <a:cxn ang="0">
                  <a:pos x="132" y="374"/>
                </a:cxn>
                <a:cxn ang="0">
                  <a:pos x="166" y="420"/>
                </a:cxn>
                <a:cxn ang="0">
                  <a:pos x="212" y="453"/>
                </a:cxn>
                <a:cxn ang="0">
                  <a:pos x="264" y="470"/>
                </a:cxn>
                <a:cxn ang="0">
                  <a:pos x="320" y="470"/>
                </a:cxn>
                <a:cxn ang="0">
                  <a:pos x="372" y="453"/>
                </a:cxn>
                <a:cxn ang="0">
                  <a:pos x="418" y="420"/>
                </a:cxn>
                <a:cxn ang="0">
                  <a:pos x="452" y="374"/>
                </a:cxn>
                <a:cxn ang="0">
                  <a:pos x="469" y="321"/>
                </a:cxn>
                <a:cxn ang="0">
                  <a:pos x="469" y="266"/>
                </a:cxn>
                <a:cxn ang="0">
                  <a:pos x="452" y="213"/>
                </a:cxn>
                <a:cxn ang="0">
                  <a:pos x="418" y="167"/>
                </a:cxn>
                <a:cxn ang="0">
                  <a:pos x="372" y="134"/>
                </a:cxn>
                <a:cxn ang="0">
                  <a:pos x="320" y="117"/>
                </a:cxn>
                <a:cxn ang="0">
                  <a:pos x="275" y="0"/>
                </a:cxn>
                <a:cxn ang="0">
                  <a:pos x="344" y="5"/>
                </a:cxn>
                <a:cxn ang="0">
                  <a:pos x="410" y="25"/>
                </a:cxn>
                <a:cxn ang="0">
                  <a:pos x="472" y="61"/>
                </a:cxn>
                <a:cxn ang="0">
                  <a:pos x="523" y="112"/>
                </a:cxn>
                <a:cxn ang="0">
                  <a:pos x="559" y="171"/>
                </a:cxn>
                <a:cxn ang="0">
                  <a:pos x="580" y="237"/>
                </a:cxn>
                <a:cxn ang="0">
                  <a:pos x="585" y="304"/>
                </a:cxn>
                <a:cxn ang="0">
                  <a:pos x="575" y="370"/>
                </a:cxn>
                <a:cxn ang="0">
                  <a:pos x="550" y="434"/>
                </a:cxn>
                <a:cxn ang="0">
                  <a:pos x="657" y="777"/>
                </a:cxn>
                <a:cxn ang="0">
                  <a:pos x="402" y="566"/>
                </a:cxn>
                <a:cxn ang="0">
                  <a:pos x="336" y="584"/>
                </a:cxn>
                <a:cxn ang="0">
                  <a:pos x="269" y="587"/>
                </a:cxn>
                <a:cxn ang="0">
                  <a:pos x="203" y="573"/>
                </a:cxn>
                <a:cxn ang="0">
                  <a:pos x="140" y="545"/>
                </a:cxn>
                <a:cxn ang="0">
                  <a:pos x="84" y="501"/>
                </a:cxn>
                <a:cxn ang="0">
                  <a:pos x="40" y="443"/>
                </a:cxn>
                <a:cxn ang="0">
                  <a:pos x="12" y="379"/>
                </a:cxn>
                <a:cxn ang="0">
                  <a:pos x="0" y="311"/>
                </a:cxn>
                <a:cxn ang="0">
                  <a:pos x="3" y="242"/>
                </a:cxn>
                <a:cxn ang="0">
                  <a:pos x="24" y="175"/>
                </a:cxn>
                <a:cxn ang="0">
                  <a:pos x="61" y="113"/>
                </a:cxn>
                <a:cxn ang="0">
                  <a:pos x="112" y="61"/>
                </a:cxn>
                <a:cxn ang="0">
                  <a:pos x="173" y="25"/>
                </a:cxn>
                <a:cxn ang="0">
                  <a:pos x="240" y="5"/>
                </a:cxn>
              </a:cxnLst>
              <a:rect l="0" t="0" r="r" b="b"/>
              <a:pathLst>
                <a:path w="774" h="777">
                  <a:moveTo>
                    <a:pt x="292" y="115"/>
                  </a:moveTo>
                  <a:lnTo>
                    <a:pt x="264" y="117"/>
                  </a:lnTo>
                  <a:lnTo>
                    <a:pt x="238" y="123"/>
                  </a:lnTo>
                  <a:lnTo>
                    <a:pt x="212" y="134"/>
                  </a:lnTo>
                  <a:lnTo>
                    <a:pt x="188" y="149"/>
                  </a:lnTo>
                  <a:lnTo>
                    <a:pt x="166" y="167"/>
                  </a:lnTo>
                  <a:lnTo>
                    <a:pt x="147" y="189"/>
                  </a:lnTo>
                  <a:lnTo>
                    <a:pt x="132" y="213"/>
                  </a:lnTo>
                  <a:lnTo>
                    <a:pt x="121" y="239"/>
                  </a:lnTo>
                  <a:lnTo>
                    <a:pt x="115" y="266"/>
                  </a:lnTo>
                  <a:lnTo>
                    <a:pt x="114" y="293"/>
                  </a:lnTo>
                  <a:lnTo>
                    <a:pt x="115" y="321"/>
                  </a:lnTo>
                  <a:lnTo>
                    <a:pt x="121" y="347"/>
                  </a:lnTo>
                  <a:lnTo>
                    <a:pt x="132" y="374"/>
                  </a:lnTo>
                  <a:lnTo>
                    <a:pt x="147" y="398"/>
                  </a:lnTo>
                  <a:lnTo>
                    <a:pt x="166" y="420"/>
                  </a:lnTo>
                  <a:lnTo>
                    <a:pt x="188" y="438"/>
                  </a:lnTo>
                  <a:lnTo>
                    <a:pt x="212" y="453"/>
                  </a:lnTo>
                  <a:lnTo>
                    <a:pt x="238" y="464"/>
                  </a:lnTo>
                  <a:lnTo>
                    <a:pt x="264" y="470"/>
                  </a:lnTo>
                  <a:lnTo>
                    <a:pt x="292" y="472"/>
                  </a:lnTo>
                  <a:lnTo>
                    <a:pt x="320" y="470"/>
                  </a:lnTo>
                  <a:lnTo>
                    <a:pt x="346" y="464"/>
                  </a:lnTo>
                  <a:lnTo>
                    <a:pt x="372" y="453"/>
                  </a:lnTo>
                  <a:lnTo>
                    <a:pt x="396" y="438"/>
                  </a:lnTo>
                  <a:lnTo>
                    <a:pt x="418" y="420"/>
                  </a:lnTo>
                  <a:lnTo>
                    <a:pt x="437" y="398"/>
                  </a:lnTo>
                  <a:lnTo>
                    <a:pt x="452" y="374"/>
                  </a:lnTo>
                  <a:lnTo>
                    <a:pt x="462" y="347"/>
                  </a:lnTo>
                  <a:lnTo>
                    <a:pt x="469" y="321"/>
                  </a:lnTo>
                  <a:lnTo>
                    <a:pt x="470" y="293"/>
                  </a:lnTo>
                  <a:lnTo>
                    <a:pt x="469" y="266"/>
                  </a:lnTo>
                  <a:lnTo>
                    <a:pt x="462" y="239"/>
                  </a:lnTo>
                  <a:lnTo>
                    <a:pt x="452" y="213"/>
                  </a:lnTo>
                  <a:lnTo>
                    <a:pt x="437" y="189"/>
                  </a:lnTo>
                  <a:lnTo>
                    <a:pt x="418" y="167"/>
                  </a:lnTo>
                  <a:lnTo>
                    <a:pt x="396" y="149"/>
                  </a:lnTo>
                  <a:lnTo>
                    <a:pt x="372" y="134"/>
                  </a:lnTo>
                  <a:lnTo>
                    <a:pt x="346" y="123"/>
                  </a:lnTo>
                  <a:lnTo>
                    <a:pt x="320" y="117"/>
                  </a:lnTo>
                  <a:lnTo>
                    <a:pt x="292" y="115"/>
                  </a:lnTo>
                  <a:close/>
                  <a:moveTo>
                    <a:pt x="275" y="0"/>
                  </a:moveTo>
                  <a:lnTo>
                    <a:pt x="309" y="0"/>
                  </a:lnTo>
                  <a:lnTo>
                    <a:pt x="344" y="5"/>
                  </a:lnTo>
                  <a:lnTo>
                    <a:pt x="378" y="13"/>
                  </a:lnTo>
                  <a:lnTo>
                    <a:pt x="410" y="25"/>
                  </a:lnTo>
                  <a:lnTo>
                    <a:pt x="442" y="41"/>
                  </a:lnTo>
                  <a:lnTo>
                    <a:pt x="472" y="61"/>
                  </a:lnTo>
                  <a:lnTo>
                    <a:pt x="499" y="86"/>
                  </a:lnTo>
                  <a:lnTo>
                    <a:pt x="523" y="112"/>
                  </a:lnTo>
                  <a:lnTo>
                    <a:pt x="544" y="141"/>
                  </a:lnTo>
                  <a:lnTo>
                    <a:pt x="559" y="171"/>
                  </a:lnTo>
                  <a:lnTo>
                    <a:pt x="572" y="203"/>
                  </a:lnTo>
                  <a:lnTo>
                    <a:pt x="580" y="237"/>
                  </a:lnTo>
                  <a:lnTo>
                    <a:pt x="585" y="270"/>
                  </a:lnTo>
                  <a:lnTo>
                    <a:pt x="585" y="304"/>
                  </a:lnTo>
                  <a:lnTo>
                    <a:pt x="582" y="337"/>
                  </a:lnTo>
                  <a:lnTo>
                    <a:pt x="575" y="370"/>
                  </a:lnTo>
                  <a:lnTo>
                    <a:pt x="565" y="403"/>
                  </a:lnTo>
                  <a:lnTo>
                    <a:pt x="550" y="434"/>
                  </a:lnTo>
                  <a:lnTo>
                    <a:pt x="774" y="660"/>
                  </a:lnTo>
                  <a:lnTo>
                    <a:pt x="657" y="777"/>
                  </a:lnTo>
                  <a:lnTo>
                    <a:pt x="433" y="551"/>
                  </a:lnTo>
                  <a:lnTo>
                    <a:pt x="402" y="566"/>
                  </a:lnTo>
                  <a:lnTo>
                    <a:pt x="369" y="577"/>
                  </a:lnTo>
                  <a:lnTo>
                    <a:pt x="336" y="584"/>
                  </a:lnTo>
                  <a:lnTo>
                    <a:pt x="303" y="587"/>
                  </a:lnTo>
                  <a:lnTo>
                    <a:pt x="269" y="587"/>
                  </a:lnTo>
                  <a:lnTo>
                    <a:pt x="235" y="581"/>
                  </a:lnTo>
                  <a:lnTo>
                    <a:pt x="203" y="573"/>
                  </a:lnTo>
                  <a:lnTo>
                    <a:pt x="171" y="561"/>
                  </a:lnTo>
                  <a:lnTo>
                    <a:pt x="140" y="545"/>
                  </a:lnTo>
                  <a:lnTo>
                    <a:pt x="111" y="525"/>
                  </a:lnTo>
                  <a:lnTo>
                    <a:pt x="84" y="501"/>
                  </a:lnTo>
                  <a:lnTo>
                    <a:pt x="61" y="473"/>
                  </a:lnTo>
                  <a:lnTo>
                    <a:pt x="40" y="443"/>
                  </a:lnTo>
                  <a:lnTo>
                    <a:pt x="24" y="413"/>
                  </a:lnTo>
                  <a:lnTo>
                    <a:pt x="12" y="379"/>
                  </a:lnTo>
                  <a:lnTo>
                    <a:pt x="3" y="345"/>
                  </a:lnTo>
                  <a:lnTo>
                    <a:pt x="0" y="311"/>
                  </a:lnTo>
                  <a:lnTo>
                    <a:pt x="0" y="277"/>
                  </a:lnTo>
                  <a:lnTo>
                    <a:pt x="3" y="242"/>
                  </a:lnTo>
                  <a:lnTo>
                    <a:pt x="12" y="208"/>
                  </a:lnTo>
                  <a:lnTo>
                    <a:pt x="24" y="175"/>
                  </a:lnTo>
                  <a:lnTo>
                    <a:pt x="40" y="143"/>
                  </a:lnTo>
                  <a:lnTo>
                    <a:pt x="61" y="113"/>
                  </a:lnTo>
                  <a:lnTo>
                    <a:pt x="84" y="86"/>
                  </a:lnTo>
                  <a:lnTo>
                    <a:pt x="112" y="61"/>
                  </a:lnTo>
                  <a:lnTo>
                    <a:pt x="142" y="41"/>
                  </a:lnTo>
                  <a:lnTo>
                    <a:pt x="173" y="25"/>
                  </a:lnTo>
                  <a:lnTo>
                    <a:pt x="206" y="13"/>
                  </a:lnTo>
                  <a:lnTo>
                    <a:pt x="240" y="5"/>
                  </a:lnTo>
                  <a:lnTo>
                    <a:pt x="27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ndParaRPr>
            </a:p>
          </p:txBody>
        </p:sp>
        <p:sp>
          <p:nvSpPr>
            <p:cNvPr id="138" name="TextBox 137"/>
            <p:cNvSpPr txBox="1"/>
            <p:nvPr/>
          </p:nvSpPr>
          <p:spPr>
            <a:xfrm>
              <a:off x="4959602" y="2364432"/>
              <a:ext cx="2115840" cy="461665"/>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rial" pitchFamily="34" charset="0"/>
                  <a:cs typeface="Arial" pitchFamily="34" charset="0"/>
                </a:rPr>
                <a:t>ANALYZE</a:t>
              </a:r>
            </a:p>
          </p:txBody>
        </p:sp>
        <p:sp>
          <p:nvSpPr>
            <p:cNvPr id="154" name="TextBox 153"/>
            <p:cNvSpPr txBox="1"/>
            <p:nvPr/>
          </p:nvSpPr>
          <p:spPr>
            <a:xfrm>
              <a:off x="2770775" y="4481136"/>
              <a:ext cx="2276100" cy="461665"/>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rial" pitchFamily="34" charset="0"/>
                  <a:cs typeface="Arial" pitchFamily="34" charset="0"/>
                </a:rPr>
                <a:t>MEASURE</a:t>
              </a:r>
            </a:p>
          </p:txBody>
        </p:sp>
      </p:grpSp>
      <p:grpSp>
        <p:nvGrpSpPr>
          <p:cNvPr id="139" name="Group 138"/>
          <p:cNvGrpSpPr/>
          <p:nvPr/>
        </p:nvGrpSpPr>
        <p:grpSpPr>
          <a:xfrm>
            <a:off x="5480603" y="3449286"/>
            <a:ext cx="1603324" cy="1645915"/>
            <a:chOff x="7126959" y="3269709"/>
            <a:chExt cx="2137208" cy="1645915"/>
          </a:xfrm>
        </p:grpSpPr>
        <p:grpSp>
          <p:nvGrpSpPr>
            <p:cNvPr id="140" name="Group 139"/>
            <p:cNvGrpSpPr/>
            <p:nvPr/>
          </p:nvGrpSpPr>
          <p:grpSpPr>
            <a:xfrm>
              <a:off x="7472065" y="3269709"/>
              <a:ext cx="1431385" cy="987133"/>
              <a:chOff x="1010267" y="1904999"/>
              <a:chExt cx="2919789" cy="2013586"/>
            </a:xfrm>
          </p:grpSpPr>
          <p:sp>
            <p:nvSpPr>
              <p:cNvPr id="143" name="Rounded Rectangle 142"/>
              <p:cNvSpPr/>
              <p:nvPr/>
            </p:nvSpPr>
            <p:spPr>
              <a:xfrm>
                <a:off x="1545065" y="3308985"/>
                <a:ext cx="453720" cy="609600"/>
              </a:xfrm>
              <a:prstGeom prst="roundRect">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a typeface="+mn-ea"/>
                  <a:cs typeface="+mn-cs"/>
                </a:endParaRPr>
              </a:p>
            </p:txBody>
          </p:sp>
          <p:sp>
            <p:nvSpPr>
              <p:cNvPr id="144" name="Rounded Rectangle 143"/>
              <p:cNvSpPr/>
              <p:nvPr/>
            </p:nvSpPr>
            <p:spPr>
              <a:xfrm>
                <a:off x="2121304" y="2994066"/>
                <a:ext cx="457201" cy="914400"/>
              </a:xfrm>
              <a:prstGeom prst="roundRect">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a typeface="+mn-ea"/>
                  <a:cs typeface="+mn-cs"/>
                </a:endParaRPr>
              </a:p>
            </p:txBody>
          </p:sp>
          <p:grpSp>
            <p:nvGrpSpPr>
              <p:cNvPr id="145" name="Group 20"/>
              <p:cNvGrpSpPr/>
              <p:nvPr/>
            </p:nvGrpSpPr>
            <p:grpSpPr>
              <a:xfrm>
                <a:off x="2717207" y="1904999"/>
                <a:ext cx="1212849" cy="1981199"/>
                <a:chOff x="2717207" y="2035705"/>
                <a:chExt cx="1212849" cy="1850496"/>
              </a:xfrm>
            </p:grpSpPr>
            <p:sp>
              <p:nvSpPr>
                <p:cNvPr id="146" name="Rounded Rectangle 16"/>
                <p:cNvSpPr/>
                <p:nvPr/>
              </p:nvSpPr>
              <p:spPr>
                <a:xfrm>
                  <a:off x="3090571" y="2667002"/>
                  <a:ext cx="457201" cy="1219199"/>
                </a:xfrm>
                <a:prstGeom prst="roundRect">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a typeface="+mn-ea"/>
                    <a:cs typeface="+mn-cs"/>
                  </a:endParaRPr>
                </a:p>
              </p:txBody>
            </p:sp>
            <p:sp>
              <p:nvSpPr>
                <p:cNvPr id="147" name="Isosceles Triangle 146"/>
                <p:cNvSpPr/>
                <p:nvPr/>
              </p:nvSpPr>
              <p:spPr>
                <a:xfrm>
                  <a:off x="2717207" y="2035705"/>
                  <a:ext cx="1212849" cy="707496"/>
                </a:xfrm>
                <a:prstGeom prst="triangle">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a typeface="+mn-ea"/>
                    <a:cs typeface="+mn-cs"/>
                  </a:endParaRPr>
                </a:p>
              </p:txBody>
            </p:sp>
          </p:grpSp>
          <p:sp>
            <p:nvSpPr>
              <p:cNvPr id="155" name="Rounded Rectangle 154"/>
              <p:cNvSpPr/>
              <p:nvPr/>
            </p:nvSpPr>
            <p:spPr>
              <a:xfrm>
                <a:off x="1010267" y="3295820"/>
                <a:ext cx="453720" cy="609600"/>
              </a:xfrm>
              <a:prstGeom prst="roundRect">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a typeface="+mn-ea"/>
                  <a:cs typeface="+mn-cs"/>
                </a:endParaRPr>
              </a:p>
            </p:txBody>
          </p:sp>
          <p:sp>
            <p:nvSpPr>
              <p:cNvPr id="168" name="Rounded Rectangle 167"/>
              <p:cNvSpPr/>
              <p:nvPr/>
            </p:nvSpPr>
            <p:spPr>
              <a:xfrm>
                <a:off x="2121303" y="2621953"/>
                <a:ext cx="457201" cy="914400"/>
              </a:xfrm>
              <a:prstGeom prst="roundRect">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a typeface="+mn-ea"/>
                  <a:cs typeface="+mn-cs"/>
                </a:endParaRPr>
              </a:p>
            </p:txBody>
          </p:sp>
          <p:sp>
            <p:nvSpPr>
              <p:cNvPr id="169" name="Rounded Rectangle 168"/>
              <p:cNvSpPr/>
              <p:nvPr/>
            </p:nvSpPr>
            <p:spPr>
              <a:xfrm>
                <a:off x="1545065" y="2998113"/>
                <a:ext cx="453720" cy="609600"/>
              </a:xfrm>
              <a:prstGeom prst="roundRect">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effectLst/>
                  <a:uLnTx/>
                  <a:uFillTx/>
                  <a:latin typeface="Calibri"/>
                  <a:ea typeface="+mn-ea"/>
                  <a:cs typeface="+mn-cs"/>
                </a:endParaRPr>
              </a:p>
            </p:txBody>
          </p:sp>
        </p:grpSp>
        <p:sp>
          <p:nvSpPr>
            <p:cNvPr id="142" name="TextBox 141"/>
            <p:cNvSpPr txBox="1"/>
            <p:nvPr/>
          </p:nvSpPr>
          <p:spPr>
            <a:xfrm>
              <a:off x="7126959" y="4453959"/>
              <a:ext cx="2137208" cy="461665"/>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rial" pitchFamily="34" charset="0"/>
                  <a:cs typeface="Arial" pitchFamily="34" charset="0"/>
                </a:rPr>
                <a:t>IMPROVE</a:t>
              </a:r>
            </a:p>
          </p:txBody>
        </p:sp>
      </p:grpSp>
      <p:grpSp>
        <p:nvGrpSpPr>
          <p:cNvPr id="149" name="Group 148"/>
          <p:cNvGrpSpPr/>
          <p:nvPr/>
        </p:nvGrpSpPr>
        <p:grpSpPr>
          <a:xfrm>
            <a:off x="7436322" y="3350695"/>
            <a:ext cx="898529" cy="1110482"/>
            <a:chOff x="1895771" y="3967955"/>
            <a:chExt cx="1197726" cy="1110482"/>
          </a:xfrm>
        </p:grpSpPr>
        <p:sp>
          <p:nvSpPr>
            <p:cNvPr id="152" name="Freeform 11"/>
            <p:cNvSpPr>
              <a:spLocks noEditPoints="1"/>
            </p:cNvSpPr>
            <p:nvPr/>
          </p:nvSpPr>
          <p:spPr bwMode="auto">
            <a:xfrm>
              <a:off x="1895771" y="3967955"/>
              <a:ext cx="1197726" cy="1110482"/>
            </a:xfrm>
            <a:custGeom>
              <a:avLst/>
              <a:gdLst/>
              <a:ahLst/>
              <a:cxnLst>
                <a:cxn ang="0">
                  <a:pos x="288" y="198"/>
                </a:cxn>
                <a:cxn ang="0">
                  <a:pos x="173" y="336"/>
                </a:cxn>
                <a:cxn ang="0">
                  <a:pos x="173" y="522"/>
                </a:cxn>
                <a:cxn ang="0">
                  <a:pos x="288" y="658"/>
                </a:cxn>
                <a:cxn ang="0">
                  <a:pos x="470" y="690"/>
                </a:cxn>
                <a:cxn ang="0">
                  <a:pos x="625" y="600"/>
                </a:cxn>
                <a:cxn ang="0">
                  <a:pos x="688" y="429"/>
                </a:cxn>
                <a:cxn ang="0">
                  <a:pos x="625" y="256"/>
                </a:cxn>
                <a:cxn ang="0">
                  <a:pos x="470" y="166"/>
                </a:cxn>
                <a:cxn ang="0">
                  <a:pos x="596" y="36"/>
                </a:cxn>
                <a:cxn ang="0">
                  <a:pos x="622" y="47"/>
                </a:cxn>
                <a:cxn ang="0">
                  <a:pos x="631" y="111"/>
                </a:cxn>
                <a:cxn ang="0">
                  <a:pos x="630" y="154"/>
                </a:cxn>
                <a:cxn ang="0">
                  <a:pos x="679" y="203"/>
                </a:cxn>
                <a:cxn ang="0">
                  <a:pos x="774" y="218"/>
                </a:cxn>
                <a:cxn ang="0">
                  <a:pos x="805" y="232"/>
                </a:cxn>
                <a:cxn ang="0">
                  <a:pos x="826" y="294"/>
                </a:cxn>
                <a:cxn ang="0">
                  <a:pos x="846" y="368"/>
                </a:cxn>
                <a:cxn ang="0">
                  <a:pos x="846" y="421"/>
                </a:cxn>
                <a:cxn ang="0">
                  <a:pos x="782" y="459"/>
                </a:cxn>
                <a:cxn ang="0">
                  <a:pos x="738" y="564"/>
                </a:cxn>
                <a:cxn ang="0">
                  <a:pos x="764" y="603"/>
                </a:cxn>
                <a:cxn ang="0">
                  <a:pos x="782" y="662"/>
                </a:cxn>
                <a:cxn ang="0">
                  <a:pos x="682" y="768"/>
                </a:cxn>
                <a:cxn ang="0">
                  <a:pos x="662" y="786"/>
                </a:cxn>
                <a:cxn ang="0">
                  <a:pos x="615" y="777"/>
                </a:cxn>
                <a:cxn ang="0">
                  <a:pos x="574" y="748"/>
                </a:cxn>
                <a:cxn ang="0">
                  <a:pos x="554" y="745"/>
                </a:cxn>
                <a:cxn ang="0">
                  <a:pos x="481" y="760"/>
                </a:cxn>
                <a:cxn ang="0">
                  <a:pos x="461" y="771"/>
                </a:cxn>
                <a:cxn ang="0">
                  <a:pos x="438" y="822"/>
                </a:cxn>
                <a:cxn ang="0">
                  <a:pos x="242" y="815"/>
                </a:cxn>
                <a:cxn ang="0">
                  <a:pos x="224" y="798"/>
                </a:cxn>
                <a:cxn ang="0">
                  <a:pos x="224" y="722"/>
                </a:cxn>
                <a:cxn ang="0">
                  <a:pos x="202" y="677"/>
                </a:cxn>
                <a:cxn ang="0">
                  <a:pos x="155" y="630"/>
                </a:cxn>
                <a:cxn ang="0">
                  <a:pos x="119" y="630"/>
                </a:cxn>
                <a:cxn ang="0">
                  <a:pos x="52" y="627"/>
                </a:cxn>
                <a:cxn ang="0">
                  <a:pos x="21" y="539"/>
                </a:cxn>
                <a:cxn ang="0">
                  <a:pos x="8" y="487"/>
                </a:cxn>
                <a:cxn ang="0">
                  <a:pos x="1" y="444"/>
                </a:cxn>
                <a:cxn ang="0">
                  <a:pos x="73" y="400"/>
                </a:cxn>
                <a:cxn ang="0">
                  <a:pos x="99" y="352"/>
                </a:cxn>
                <a:cxn ang="0">
                  <a:pos x="114" y="294"/>
                </a:cxn>
                <a:cxn ang="0">
                  <a:pos x="68" y="226"/>
                </a:cxn>
                <a:cxn ang="0">
                  <a:pos x="64" y="201"/>
                </a:cxn>
                <a:cxn ang="0">
                  <a:pos x="189" y="70"/>
                </a:cxn>
                <a:cxn ang="0">
                  <a:pos x="227" y="73"/>
                </a:cxn>
                <a:cxn ang="0">
                  <a:pos x="297" y="116"/>
                </a:cxn>
                <a:cxn ang="0">
                  <a:pos x="373" y="96"/>
                </a:cxn>
                <a:cxn ang="0">
                  <a:pos x="399" y="73"/>
                </a:cxn>
                <a:cxn ang="0">
                  <a:pos x="412" y="41"/>
                </a:cxn>
                <a:cxn ang="0">
                  <a:pos x="431" y="6"/>
                </a:cxn>
              </a:cxnLst>
              <a:rect l="0" t="0" r="r" b="b"/>
              <a:pathLst>
                <a:path w="851" h="858">
                  <a:moveTo>
                    <a:pt x="421" y="161"/>
                  </a:moveTo>
                  <a:lnTo>
                    <a:pt x="374" y="166"/>
                  </a:lnTo>
                  <a:lnTo>
                    <a:pt x="329" y="178"/>
                  </a:lnTo>
                  <a:lnTo>
                    <a:pt x="288" y="198"/>
                  </a:lnTo>
                  <a:lnTo>
                    <a:pt x="251" y="224"/>
                  </a:lnTo>
                  <a:lnTo>
                    <a:pt x="219" y="256"/>
                  </a:lnTo>
                  <a:lnTo>
                    <a:pt x="193" y="294"/>
                  </a:lnTo>
                  <a:lnTo>
                    <a:pt x="173" y="336"/>
                  </a:lnTo>
                  <a:lnTo>
                    <a:pt x="161" y="380"/>
                  </a:lnTo>
                  <a:lnTo>
                    <a:pt x="157" y="429"/>
                  </a:lnTo>
                  <a:lnTo>
                    <a:pt x="161" y="476"/>
                  </a:lnTo>
                  <a:lnTo>
                    <a:pt x="173" y="522"/>
                  </a:lnTo>
                  <a:lnTo>
                    <a:pt x="193" y="563"/>
                  </a:lnTo>
                  <a:lnTo>
                    <a:pt x="219" y="600"/>
                  </a:lnTo>
                  <a:lnTo>
                    <a:pt x="251" y="632"/>
                  </a:lnTo>
                  <a:lnTo>
                    <a:pt x="288" y="658"/>
                  </a:lnTo>
                  <a:lnTo>
                    <a:pt x="329" y="677"/>
                  </a:lnTo>
                  <a:lnTo>
                    <a:pt x="374" y="690"/>
                  </a:lnTo>
                  <a:lnTo>
                    <a:pt x="421" y="694"/>
                  </a:lnTo>
                  <a:lnTo>
                    <a:pt x="470" y="690"/>
                  </a:lnTo>
                  <a:lnTo>
                    <a:pt x="514" y="677"/>
                  </a:lnTo>
                  <a:lnTo>
                    <a:pt x="555" y="658"/>
                  </a:lnTo>
                  <a:lnTo>
                    <a:pt x="593" y="632"/>
                  </a:lnTo>
                  <a:lnTo>
                    <a:pt x="625" y="600"/>
                  </a:lnTo>
                  <a:lnTo>
                    <a:pt x="651" y="563"/>
                  </a:lnTo>
                  <a:lnTo>
                    <a:pt x="671" y="522"/>
                  </a:lnTo>
                  <a:lnTo>
                    <a:pt x="683" y="476"/>
                  </a:lnTo>
                  <a:lnTo>
                    <a:pt x="688" y="429"/>
                  </a:lnTo>
                  <a:lnTo>
                    <a:pt x="683" y="380"/>
                  </a:lnTo>
                  <a:lnTo>
                    <a:pt x="671" y="336"/>
                  </a:lnTo>
                  <a:lnTo>
                    <a:pt x="651" y="294"/>
                  </a:lnTo>
                  <a:lnTo>
                    <a:pt x="625" y="256"/>
                  </a:lnTo>
                  <a:lnTo>
                    <a:pt x="593" y="224"/>
                  </a:lnTo>
                  <a:lnTo>
                    <a:pt x="555" y="198"/>
                  </a:lnTo>
                  <a:lnTo>
                    <a:pt x="514" y="178"/>
                  </a:lnTo>
                  <a:lnTo>
                    <a:pt x="470" y="166"/>
                  </a:lnTo>
                  <a:lnTo>
                    <a:pt x="421" y="161"/>
                  </a:lnTo>
                  <a:close/>
                  <a:moveTo>
                    <a:pt x="452" y="0"/>
                  </a:moveTo>
                  <a:lnTo>
                    <a:pt x="467" y="1"/>
                  </a:lnTo>
                  <a:lnTo>
                    <a:pt x="596" y="36"/>
                  </a:lnTo>
                  <a:lnTo>
                    <a:pt x="599" y="36"/>
                  </a:lnTo>
                  <a:lnTo>
                    <a:pt x="606" y="38"/>
                  </a:lnTo>
                  <a:lnTo>
                    <a:pt x="613" y="41"/>
                  </a:lnTo>
                  <a:lnTo>
                    <a:pt x="622" y="47"/>
                  </a:lnTo>
                  <a:lnTo>
                    <a:pt x="630" y="58"/>
                  </a:lnTo>
                  <a:lnTo>
                    <a:pt x="633" y="71"/>
                  </a:lnTo>
                  <a:lnTo>
                    <a:pt x="633" y="91"/>
                  </a:lnTo>
                  <a:lnTo>
                    <a:pt x="631" y="111"/>
                  </a:lnTo>
                  <a:lnTo>
                    <a:pt x="630" y="128"/>
                  </a:lnTo>
                  <a:lnTo>
                    <a:pt x="628" y="139"/>
                  </a:lnTo>
                  <a:lnTo>
                    <a:pt x="628" y="146"/>
                  </a:lnTo>
                  <a:lnTo>
                    <a:pt x="630" y="154"/>
                  </a:lnTo>
                  <a:lnTo>
                    <a:pt x="634" y="163"/>
                  </a:lnTo>
                  <a:lnTo>
                    <a:pt x="656" y="181"/>
                  </a:lnTo>
                  <a:lnTo>
                    <a:pt x="666" y="192"/>
                  </a:lnTo>
                  <a:lnTo>
                    <a:pt x="679" y="203"/>
                  </a:lnTo>
                  <a:lnTo>
                    <a:pt x="688" y="213"/>
                  </a:lnTo>
                  <a:lnTo>
                    <a:pt x="694" y="221"/>
                  </a:lnTo>
                  <a:lnTo>
                    <a:pt x="697" y="224"/>
                  </a:lnTo>
                  <a:lnTo>
                    <a:pt x="774" y="218"/>
                  </a:lnTo>
                  <a:lnTo>
                    <a:pt x="778" y="218"/>
                  </a:lnTo>
                  <a:lnTo>
                    <a:pt x="785" y="220"/>
                  </a:lnTo>
                  <a:lnTo>
                    <a:pt x="796" y="223"/>
                  </a:lnTo>
                  <a:lnTo>
                    <a:pt x="805" y="232"/>
                  </a:lnTo>
                  <a:lnTo>
                    <a:pt x="813" y="245"/>
                  </a:lnTo>
                  <a:lnTo>
                    <a:pt x="816" y="258"/>
                  </a:lnTo>
                  <a:lnTo>
                    <a:pt x="820" y="274"/>
                  </a:lnTo>
                  <a:lnTo>
                    <a:pt x="826" y="294"/>
                  </a:lnTo>
                  <a:lnTo>
                    <a:pt x="831" y="314"/>
                  </a:lnTo>
                  <a:lnTo>
                    <a:pt x="837" y="334"/>
                  </a:lnTo>
                  <a:lnTo>
                    <a:pt x="841" y="352"/>
                  </a:lnTo>
                  <a:lnTo>
                    <a:pt x="846" y="368"/>
                  </a:lnTo>
                  <a:lnTo>
                    <a:pt x="848" y="378"/>
                  </a:lnTo>
                  <a:lnTo>
                    <a:pt x="851" y="384"/>
                  </a:lnTo>
                  <a:lnTo>
                    <a:pt x="851" y="407"/>
                  </a:lnTo>
                  <a:lnTo>
                    <a:pt x="846" y="421"/>
                  </a:lnTo>
                  <a:lnTo>
                    <a:pt x="835" y="433"/>
                  </a:lnTo>
                  <a:lnTo>
                    <a:pt x="808" y="448"/>
                  </a:lnTo>
                  <a:lnTo>
                    <a:pt x="794" y="455"/>
                  </a:lnTo>
                  <a:lnTo>
                    <a:pt x="782" y="459"/>
                  </a:lnTo>
                  <a:lnTo>
                    <a:pt x="773" y="462"/>
                  </a:lnTo>
                  <a:lnTo>
                    <a:pt x="770" y="464"/>
                  </a:lnTo>
                  <a:lnTo>
                    <a:pt x="738" y="560"/>
                  </a:lnTo>
                  <a:lnTo>
                    <a:pt x="738" y="564"/>
                  </a:lnTo>
                  <a:lnTo>
                    <a:pt x="741" y="569"/>
                  </a:lnTo>
                  <a:lnTo>
                    <a:pt x="746" y="578"/>
                  </a:lnTo>
                  <a:lnTo>
                    <a:pt x="753" y="590"/>
                  </a:lnTo>
                  <a:lnTo>
                    <a:pt x="764" y="603"/>
                  </a:lnTo>
                  <a:lnTo>
                    <a:pt x="773" y="615"/>
                  </a:lnTo>
                  <a:lnTo>
                    <a:pt x="781" y="630"/>
                  </a:lnTo>
                  <a:lnTo>
                    <a:pt x="785" y="645"/>
                  </a:lnTo>
                  <a:lnTo>
                    <a:pt x="782" y="662"/>
                  </a:lnTo>
                  <a:lnTo>
                    <a:pt x="771" y="679"/>
                  </a:lnTo>
                  <a:lnTo>
                    <a:pt x="703" y="748"/>
                  </a:lnTo>
                  <a:lnTo>
                    <a:pt x="691" y="758"/>
                  </a:lnTo>
                  <a:lnTo>
                    <a:pt x="682" y="768"/>
                  </a:lnTo>
                  <a:lnTo>
                    <a:pt x="676" y="775"/>
                  </a:lnTo>
                  <a:lnTo>
                    <a:pt x="673" y="777"/>
                  </a:lnTo>
                  <a:lnTo>
                    <a:pt x="668" y="781"/>
                  </a:lnTo>
                  <a:lnTo>
                    <a:pt x="662" y="786"/>
                  </a:lnTo>
                  <a:lnTo>
                    <a:pt x="654" y="789"/>
                  </a:lnTo>
                  <a:lnTo>
                    <a:pt x="644" y="789"/>
                  </a:lnTo>
                  <a:lnTo>
                    <a:pt x="630" y="786"/>
                  </a:lnTo>
                  <a:lnTo>
                    <a:pt x="615" y="777"/>
                  </a:lnTo>
                  <a:lnTo>
                    <a:pt x="598" y="764"/>
                  </a:lnTo>
                  <a:lnTo>
                    <a:pt x="586" y="755"/>
                  </a:lnTo>
                  <a:lnTo>
                    <a:pt x="578" y="751"/>
                  </a:lnTo>
                  <a:lnTo>
                    <a:pt x="574" y="748"/>
                  </a:lnTo>
                  <a:lnTo>
                    <a:pt x="571" y="746"/>
                  </a:lnTo>
                  <a:lnTo>
                    <a:pt x="568" y="746"/>
                  </a:lnTo>
                  <a:lnTo>
                    <a:pt x="561" y="745"/>
                  </a:lnTo>
                  <a:lnTo>
                    <a:pt x="554" y="745"/>
                  </a:lnTo>
                  <a:lnTo>
                    <a:pt x="546" y="746"/>
                  </a:lnTo>
                  <a:lnTo>
                    <a:pt x="539" y="749"/>
                  </a:lnTo>
                  <a:lnTo>
                    <a:pt x="493" y="758"/>
                  </a:lnTo>
                  <a:lnTo>
                    <a:pt x="481" y="760"/>
                  </a:lnTo>
                  <a:lnTo>
                    <a:pt x="476" y="761"/>
                  </a:lnTo>
                  <a:lnTo>
                    <a:pt x="472" y="761"/>
                  </a:lnTo>
                  <a:lnTo>
                    <a:pt x="469" y="763"/>
                  </a:lnTo>
                  <a:lnTo>
                    <a:pt x="461" y="771"/>
                  </a:lnTo>
                  <a:lnTo>
                    <a:pt x="458" y="777"/>
                  </a:lnTo>
                  <a:lnTo>
                    <a:pt x="453" y="789"/>
                  </a:lnTo>
                  <a:lnTo>
                    <a:pt x="447" y="804"/>
                  </a:lnTo>
                  <a:lnTo>
                    <a:pt x="438" y="822"/>
                  </a:lnTo>
                  <a:lnTo>
                    <a:pt x="428" y="838"/>
                  </a:lnTo>
                  <a:lnTo>
                    <a:pt x="417" y="851"/>
                  </a:lnTo>
                  <a:lnTo>
                    <a:pt x="403" y="858"/>
                  </a:lnTo>
                  <a:lnTo>
                    <a:pt x="242" y="815"/>
                  </a:lnTo>
                  <a:lnTo>
                    <a:pt x="240" y="813"/>
                  </a:lnTo>
                  <a:lnTo>
                    <a:pt x="236" y="812"/>
                  </a:lnTo>
                  <a:lnTo>
                    <a:pt x="230" y="806"/>
                  </a:lnTo>
                  <a:lnTo>
                    <a:pt x="224" y="798"/>
                  </a:lnTo>
                  <a:lnTo>
                    <a:pt x="221" y="786"/>
                  </a:lnTo>
                  <a:lnTo>
                    <a:pt x="219" y="771"/>
                  </a:lnTo>
                  <a:lnTo>
                    <a:pt x="222" y="737"/>
                  </a:lnTo>
                  <a:lnTo>
                    <a:pt x="224" y="722"/>
                  </a:lnTo>
                  <a:lnTo>
                    <a:pt x="224" y="708"/>
                  </a:lnTo>
                  <a:lnTo>
                    <a:pt x="219" y="694"/>
                  </a:lnTo>
                  <a:lnTo>
                    <a:pt x="211" y="685"/>
                  </a:lnTo>
                  <a:lnTo>
                    <a:pt x="202" y="677"/>
                  </a:lnTo>
                  <a:lnTo>
                    <a:pt x="192" y="668"/>
                  </a:lnTo>
                  <a:lnTo>
                    <a:pt x="172" y="648"/>
                  </a:lnTo>
                  <a:lnTo>
                    <a:pt x="164" y="639"/>
                  </a:lnTo>
                  <a:lnTo>
                    <a:pt x="155" y="630"/>
                  </a:lnTo>
                  <a:lnTo>
                    <a:pt x="151" y="627"/>
                  </a:lnTo>
                  <a:lnTo>
                    <a:pt x="141" y="626"/>
                  </a:lnTo>
                  <a:lnTo>
                    <a:pt x="129" y="627"/>
                  </a:lnTo>
                  <a:lnTo>
                    <a:pt x="119" y="630"/>
                  </a:lnTo>
                  <a:lnTo>
                    <a:pt x="88" y="633"/>
                  </a:lnTo>
                  <a:lnTo>
                    <a:pt x="71" y="633"/>
                  </a:lnTo>
                  <a:lnTo>
                    <a:pt x="59" y="632"/>
                  </a:lnTo>
                  <a:lnTo>
                    <a:pt x="52" y="627"/>
                  </a:lnTo>
                  <a:lnTo>
                    <a:pt x="47" y="619"/>
                  </a:lnTo>
                  <a:lnTo>
                    <a:pt x="30" y="569"/>
                  </a:lnTo>
                  <a:lnTo>
                    <a:pt x="26" y="552"/>
                  </a:lnTo>
                  <a:lnTo>
                    <a:pt x="21" y="539"/>
                  </a:lnTo>
                  <a:lnTo>
                    <a:pt x="20" y="529"/>
                  </a:lnTo>
                  <a:lnTo>
                    <a:pt x="17" y="519"/>
                  </a:lnTo>
                  <a:lnTo>
                    <a:pt x="12" y="503"/>
                  </a:lnTo>
                  <a:lnTo>
                    <a:pt x="8" y="487"/>
                  </a:lnTo>
                  <a:lnTo>
                    <a:pt x="5" y="470"/>
                  </a:lnTo>
                  <a:lnTo>
                    <a:pt x="1" y="456"/>
                  </a:lnTo>
                  <a:lnTo>
                    <a:pt x="0" y="448"/>
                  </a:lnTo>
                  <a:lnTo>
                    <a:pt x="1" y="444"/>
                  </a:lnTo>
                  <a:lnTo>
                    <a:pt x="17" y="429"/>
                  </a:lnTo>
                  <a:lnTo>
                    <a:pt x="32" y="419"/>
                  </a:lnTo>
                  <a:lnTo>
                    <a:pt x="59" y="407"/>
                  </a:lnTo>
                  <a:lnTo>
                    <a:pt x="73" y="400"/>
                  </a:lnTo>
                  <a:lnTo>
                    <a:pt x="85" y="390"/>
                  </a:lnTo>
                  <a:lnTo>
                    <a:pt x="93" y="381"/>
                  </a:lnTo>
                  <a:lnTo>
                    <a:pt x="96" y="369"/>
                  </a:lnTo>
                  <a:lnTo>
                    <a:pt x="99" y="352"/>
                  </a:lnTo>
                  <a:lnTo>
                    <a:pt x="103" y="334"/>
                  </a:lnTo>
                  <a:lnTo>
                    <a:pt x="108" y="317"/>
                  </a:lnTo>
                  <a:lnTo>
                    <a:pt x="113" y="303"/>
                  </a:lnTo>
                  <a:lnTo>
                    <a:pt x="114" y="294"/>
                  </a:lnTo>
                  <a:lnTo>
                    <a:pt x="108" y="279"/>
                  </a:lnTo>
                  <a:lnTo>
                    <a:pt x="103" y="273"/>
                  </a:lnTo>
                  <a:lnTo>
                    <a:pt x="102" y="270"/>
                  </a:lnTo>
                  <a:lnTo>
                    <a:pt x="68" y="226"/>
                  </a:lnTo>
                  <a:lnTo>
                    <a:pt x="67" y="224"/>
                  </a:lnTo>
                  <a:lnTo>
                    <a:pt x="64" y="220"/>
                  </a:lnTo>
                  <a:lnTo>
                    <a:pt x="62" y="212"/>
                  </a:lnTo>
                  <a:lnTo>
                    <a:pt x="64" y="201"/>
                  </a:lnTo>
                  <a:lnTo>
                    <a:pt x="70" y="191"/>
                  </a:lnTo>
                  <a:lnTo>
                    <a:pt x="183" y="74"/>
                  </a:lnTo>
                  <a:lnTo>
                    <a:pt x="184" y="73"/>
                  </a:lnTo>
                  <a:lnTo>
                    <a:pt x="189" y="70"/>
                  </a:lnTo>
                  <a:lnTo>
                    <a:pt x="195" y="65"/>
                  </a:lnTo>
                  <a:lnTo>
                    <a:pt x="204" y="64"/>
                  </a:lnTo>
                  <a:lnTo>
                    <a:pt x="215" y="65"/>
                  </a:lnTo>
                  <a:lnTo>
                    <a:pt x="227" y="73"/>
                  </a:lnTo>
                  <a:lnTo>
                    <a:pt x="280" y="111"/>
                  </a:lnTo>
                  <a:lnTo>
                    <a:pt x="281" y="113"/>
                  </a:lnTo>
                  <a:lnTo>
                    <a:pt x="288" y="114"/>
                  </a:lnTo>
                  <a:lnTo>
                    <a:pt x="297" y="116"/>
                  </a:lnTo>
                  <a:lnTo>
                    <a:pt x="312" y="113"/>
                  </a:lnTo>
                  <a:lnTo>
                    <a:pt x="358" y="99"/>
                  </a:lnTo>
                  <a:lnTo>
                    <a:pt x="368" y="97"/>
                  </a:lnTo>
                  <a:lnTo>
                    <a:pt x="373" y="96"/>
                  </a:lnTo>
                  <a:lnTo>
                    <a:pt x="376" y="96"/>
                  </a:lnTo>
                  <a:lnTo>
                    <a:pt x="382" y="94"/>
                  </a:lnTo>
                  <a:lnTo>
                    <a:pt x="390" y="88"/>
                  </a:lnTo>
                  <a:lnTo>
                    <a:pt x="399" y="73"/>
                  </a:lnTo>
                  <a:lnTo>
                    <a:pt x="400" y="70"/>
                  </a:lnTo>
                  <a:lnTo>
                    <a:pt x="403" y="62"/>
                  </a:lnTo>
                  <a:lnTo>
                    <a:pt x="408" y="53"/>
                  </a:lnTo>
                  <a:lnTo>
                    <a:pt x="412" y="41"/>
                  </a:lnTo>
                  <a:lnTo>
                    <a:pt x="417" y="30"/>
                  </a:lnTo>
                  <a:lnTo>
                    <a:pt x="420" y="21"/>
                  </a:lnTo>
                  <a:lnTo>
                    <a:pt x="425" y="13"/>
                  </a:lnTo>
                  <a:lnTo>
                    <a:pt x="431" y="6"/>
                  </a:lnTo>
                  <a:lnTo>
                    <a:pt x="440" y="1"/>
                  </a:lnTo>
                  <a:lnTo>
                    <a:pt x="45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25000" noProof="0" smtClean="0">
                <a:ln>
                  <a:noFill/>
                </a:ln>
                <a:effectLst/>
                <a:uLnTx/>
                <a:uFillTx/>
                <a:latin typeface="Calibri"/>
              </a:endParaRPr>
            </a:p>
          </p:txBody>
        </p:sp>
        <p:sp>
          <p:nvSpPr>
            <p:cNvPr id="153" name="Donut 152"/>
            <p:cNvSpPr/>
            <p:nvPr/>
          </p:nvSpPr>
          <p:spPr>
            <a:xfrm>
              <a:off x="2094155" y="4174848"/>
              <a:ext cx="821586" cy="726082"/>
            </a:xfrm>
            <a:prstGeom prst="donut">
              <a:avLst/>
            </a:prstGeom>
            <a:solidFill>
              <a:schemeClr val="tx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25000" noProof="0" smtClean="0">
                <a:ln>
                  <a:noFill/>
                </a:ln>
                <a:effectLst/>
                <a:uLnTx/>
                <a:uFillTx/>
                <a:latin typeface="Calibri"/>
                <a:ea typeface="+mn-ea"/>
                <a:cs typeface="+mn-cs"/>
              </a:endParaRPr>
            </a:p>
          </p:txBody>
        </p:sp>
      </p:grpSp>
      <p:sp>
        <p:nvSpPr>
          <p:cNvPr id="151" name="TextBox 150"/>
          <p:cNvSpPr txBox="1"/>
          <p:nvPr/>
        </p:nvSpPr>
        <p:spPr>
          <a:xfrm>
            <a:off x="7019283" y="2513677"/>
            <a:ext cx="1689886" cy="461665"/>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Arial" pitchFamily="34" charset="0"/>
                <a:cs typeface="Arial" pitchFamily="34" charset="0"/>
              </a:rPr>
              <a:t>CONTROL</a:t>
            </a:r>
          </a:p>
        </p:txBody>
      </p:sp>
      <p:cxnSp>
        <p:nvCxnSpPr>
          <p:cNvPr id="156" name="Straight Connector 155"/>
          <p:cNvCxnSpPr/>
          <p:nvPr/>
        </p:nvCxnSpPr>
        <p:spPr>
          <a:xfrm>
            <a:off x="627622" y="3039855"/>
            <a:ext cx="166108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627622" y="3039855"/>
            <a:ext cx="166108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7622" y="3039855"/>
            <a:ext cx="0" cy="1521817"/>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56591" y="3039855"/>
            <a:ext cx="1732117"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05070" y="2979420"/>
            <a:ext cx="0" cy="1605112"/>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3756106" y="2998207"/>
            <a:ext cx="1748479" cy="1605112"/>
            <a:chOff x="556591" y="2979420"/>
            <a:chExt cx="1748479" cy="1605112"/>
          </a:xfrm>
        </p:grpSpPr>
        <p:cxnSp>
          <p:nvCxnSpPr>
            <p:cNvPr id="161" name="Straight Connector 160"/>
            <p:cNvCxnSpPr/>
            <p:nvPr/>
          </p:nvCxnSpPr>
          <p:spPr>
            <a:xfrm>
              <a:off x="627622" y="3039855"/>
              <a:ext cx="0" cy="1521817"/>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56591" y="3039855"/>
              <a:ext cx="1732117"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305070" y="2979420"/>
              <a:ext cx="0" cy="1605112"/>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955621" y="3016994"/>
            <a:ext cx="1748479" cy="1605112"/>
            <a:chOff x="556591" y="2979420"/>
            <a:chExt cx="1748479" cy="1605112"/>
          </a:xfrm>
        </p:grpSpPr>
        <p:cxnSp>
          <p:nvCxnSpPr>
            <p:cNvPr id="165" name="Straight Connector 164"/>
            <p:cNvCxnSpPr/>
            <p:nvPr/>
          </p:nvCxnSpPr>
          <p:spPr>
            <a:xfrm>
              <a:off x="627622" y="3039855"/>
              <a:ext cx="0" cy="1521817"/>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56591" y="3039855"/>
              <a:ext cx="1732117"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305070" y="2979420"/>
              <a:ext cx="0" cy="1605112"/>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2264111" y="4517596"/>
            <a:ext cx="1608959"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480603" y="4540067"/>
            <a:ext cx="1608959"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2" name="Title 2"/>
          <p:cNvSpPr txBox="1">
            <a:spLocks/>
          </p:cNvSpPr>
          <p:nvPr/>
        </p:nvSpPr>
        <p:spPr>
          <a:xfrm>
            <a:off x="2141744" y="398866"/>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smtClean="0"/>
              <a:t>Lean Six Sigma Methodology</a:t>
            </a:r>
            <a:endParaRPr lang="en-US" dirty="0"/>
          </a:p>
        </p:txBody>
      </p:sp>
      <p:sp>
        <p:nvSpPr>
          <p:cNvPr id="20" name="Footer Placeholder 19"/>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21" name="Slide Number Placeholder 20"/>
          <p:cNvSpPr>
            <a:spLocks noGrp="1"/>
          </p:cNvSpPr>
          <p:nvPr>
            <p:ph type="sldNum" sz="quarter" idx="11"/>
          </p:nvPr>
        </p:nvSpPr>
        <p:spPr/>
        <p:txBody>
          <a:bodyPr/>
          <a:lstStyle/>
          <a:p>
            <a:pPr>
              <a:defRPr/>
            </a:pPr>
            <a:fld id="{25025EC8-843F-094B-B467-B8DEAEA065F8}" type="slidenum">
              <a:rPr lang="en-US" altLang="en-US" smtClean="0"/>
              <a:pPr>
                <a:defRPr/>
              </a:pPr>
              <a:t>19</a:t>
            </a:fld>
            <a:endParaRPr lang="en-US" altLang="en-US" dirty="0"/>
          </a:p>
        </p:txBody>
      </p:sp>
    </p:spTree>
    <p:custDataLst>
      <p:tags r:id="rId1"/>
    </p:custDataLst>
    <p:extLst>
      <p:ext uri="{BB962C8B-B14F-4D97-AF65-F5344CB8AC3E}">
        <p14:creationId xmlns:p14="http://schemas.microsoft.com/office/powerpoint/2010/main" val="68340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1000"/>
                                        <p:tgtEl>
                                          <p:spTgt spid="8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fade">
                                      <p:cBhvr>
                                        <p:cTn id="35" dur="500"/>
                                        <p:tgtEl>
                                          <p:spTgt spid="13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989344" y="-98387"/>
            <a:ext cx="6526006" cy="1325563"/>
          </a:xfrm>
        </p:spPr>
        <p:txBody>
          <a:bodyPr/>
          <a:lstStyle/>
          <a:p>
            <a:r>
              <a:rPr lang="en-US" altLang="en-US" dirty="0" smtClean="0"/>
              <a:t> Partners Consulting Team</a:t>
            </a:r>
            <a:endParaRPr lang="en-US" altLang="en-US" dirty="0"/>
          </a:p>
        </p:txBody>
      </p:sp>
      <p:sp>
        <p:nvSpPr>
          <p:cNvPr id="3" name="Footer Placeholder 2"/>
          <p:cNvSpPr>
            <a:spLocks noGrp="1"/>
          </p:cNvSpPr>
          <p:nvPr>
            <p:ph type="ftr" sz="quarter" idx="10"/>
          </p:nvPr>
        </p:nvSpPr>
        <p:spPr/>
        <p:txBody>
          <a:bodyPr/>
          <a:lstStyle/>
          <a:p>
            <a:r>
              <a:rPr lang="en-US" dirty="0" smtClean="0"/>
              <a:t>Presented by Partners in Medical Education, Inc. 2017</a:t>
            </a:r>
            <a:endParaRPr lang="en-US" dirty="0"/>
          </a:p>
        </p:txBody>
      </p:sp>
      <p:sp>
        <p:nvSpPr>
          <p:cNvPr id="29" name="Slide Number Placeholder 28"/>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8" name="Rectangle 7"/>
          <p:cNvSpPr/>
          <p:nvPr/>
        </p:nvSpPr>
        <p:spPr>
          <a:xfrm>
            <a:off x="3973848" y="2856842"/>
            <a:ext cx="2133600" cy="461665"/>
          </a:xfrm>
          <a:prstGeom prst="rect">
            <a:avLst/>
          </a:prstGeom>
        </p:spPr>
        <p:txBody>
          <a:bodyPr wrap="square">
            <a:spAutoFit/>
          </a:bodyPr>
          <a:lstStyle/>
          <a:p>
            <a:pPr algn="ctr">
              <a:defRPr/>
            </a:pPr>
            <a:r>
              <a:rPr lang="en-US" sz="1200" b="1" dirty="0">
                <a:solidFill>
                  <a:srgbClr val="336750"/>
                </a:solidFill>
                <a:latin typeface="Lucida Bright" pitchFamily="18" charset="0"/>
              </a:rPr>
              <a:t>Christine Redovan, MBA</a:t>
            </a:r>
          </a:p>
          <a:p>
            <a:pPr algn="ctr">
              <a:defRPr/>
            </a:pPr>
            <a:r>
              <a:rPr lang="en-US" sz="1200" b="1" dirty="0">
                <a:solidFill>
                  <a:srgbClr val="336750"/>
                </a:solidFill>
                <a:latin typeface="Lucida Bright" pitchFamily="18" charset="0"/>
              </a:rPr>
              <a:t>GME Consultant</a:t>
            </a:r>
          </a:p>
        </p:txBody>
      </p:sp>
      <p:sp>
        <p:nvSpPr>
          <p:cNvPr id="9" name="Rectangle 8"/>
          <p:cNvSpPr/>
          <p:nvPr/>
        </p:nvSpPr>
        <p:spPr>
          <a:xfrm>
            <a:off x="1656614" y="2895066"/>
            <a:ext cx="2209800" cy="461665"/>
          </a:xfrm>
          <a:prstGeom prst="rect">
            <a:avLst/>
          </a:prstGeom>
        </p:spPr>
        <p:txBody>
          <a:bodyPr wrap="square">
            <a:spAutoFit/>
          </a:bodyPr>
          <a:lstStyle/>
          <a:p>
            <a:pPr algn="ctr">
              <a:defRPr/>
            </a:pPr>
            <a:r>
              <a:rPr lang="en-US" sz="1200" b="1" dirty="0">
                <a:solidFill>
                  <a:srgbClr val="336750"/>
                </a:solidFill>
                <a:latin typeface="Lucida Bright" pitchFamily="18" charset="0"/>
              </a:rPr>
              <a:t>Heather Peters, M.Ed, Ph.D</a:t>
            </a:r>
          </a:p>
          <a:p>
            <a:pPr algn="ctr">
              <a:defRPr/>
            </a:pPr>
            <a:r>
              <a:rPr lang="en-US" sz="1200" b="1" dirty="0">
                <a:solidFill>
                  <a:srgbClr val="336750"/>
                </a:solidFill>
                <a:latin typeface="Lucida Bright" pitchFamily="18" charset="0"/>
              </a:rPr>
              <a:t>GME Consultant</a:t>
            </a:r>
          </a:p>
        </p:txBody>
      </p:sp>
      <p:sp>
        <p:nvSpPr>
          <p:cNvPr id="10" name="TextBox 9"/>
          <p:cNvSpPr txBox="1"/>
          <p:nvPr/>
        </p:nvSpPr>
        <p:spPr>
          <a:xfrm>
            <a:off x="4029729" y="3184667"/>
            <a:ext cx="2021838" cy="1723549"/>
          </a:xfrm>
          <a:prstGeom prst="rect">
            <a:avLst/>
          </a:prstGeom>
          <a:noFill/>
        </p:spPr>
        <p:txBody>
          <a:bodyPr wrap="square">
            <a:spAutoFit/>
          </a:bodyPr>
          <a:lstStyle/>
          <a:p>
            <a:pPr>
              <a:defRPr/>
            </a:pPr>
            <a:endParaRPr lang="en-US" sz="1200" dirty="0">
              <a:solidFill>
                <a:srgbClr val="003300"/>
              </a:solidFill>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15+ </a:t>
            </a:r>
            <a:r>
              <a:rPr lang="en-US" sz="1000" dirty="0">
                <a:latin typeface="Lucida Bright" pitchFamily="18" charset="0"/>
                <a:ea typeface="+mn-ea"/>
                <a:cs typeface="+mn-cs"/>
              </a:rPr>
              <a:t>years GME Operations, Accreditation and Management success</a:t>
            </a:r>
            <a:br>
              <a:rPr lang="en-US" sz="1000" dirty="0">
                <a:latin typeface="Lucida Bright" pitchFamily="18" charset="0"/>
                <a:ea typeface="+mn-ea"/>
                <a:cs typeface="+mn-cs"/>
              </a:rPr>
            </a:br>
            <a:endParaRPr lang="en-US" sz="1000" dirty="0">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Focused </a:t>
            </a:r>
            <a:r>
              <a:rPr lang="en-US" sz="1000" dirty="0">
                <a:latin typeface="Lucida Bright" pitchFamily="18" charset="0"/>
                <a:ea typeface="+mn-ea"/>
                <a:cs typeface="+mn-cs"/>
              </a:rPr>
              <a:t>on continual readiness and offering timely and useful GME resources</a:t>
            </a:r>
          </a:p>
          <a:p>
            <a:pPr>
              <a:defRPr/>
            </a:pPr>
            <a:endParaRPr lang="en-US" sz="1400" dirty="0">
              <a:solidFill>
                <a:srgbClr val="003300"/>
              </a:solidFill>
              <a:latin typeface="Lucida Bright" pitchFamily="18" charset="0"/>
              <a:ea typeface="+mn-ea"/>
              <a:cs typeface="+mn-cs"/>
            </a:endParaRPr>
          </a:p>
        </p:txBody>
      </p:sp>
      <p:sp>
        <p:nvSpPr>
          <p:cNvPr id="11" name="TextBox 10"/>
          <p:cNvSpPr txBox="1"/>
          <p:nvPr/>
        </p:nvSpPr>
        <p:spPr>
          <a:xfrm>
            <a:off x="1787713" y="3210351"/>
            <a:ext cx="1843235" cy="3323987"/>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pPr marL="171450" indent="-171450">
              <a:buFont typeface="Arial" charset="0"/>
              <a:buChar char="•"/>
            </a:pPr>
            <a:r>
              <a:rPr lang="en-US" sz="1000" dirty="0" smtClean="0">
                <a:latin typeface="Lucida Bright" charset="0"/>
                <a:ea typeface="Lucida Bright" charset="0"/>
                <a:cs typeface="Lucida Bright" charset="0"/>
              </a:rPr>
              <a:t> GME </a:t>
            </a:r>
            <a:r>
              <a:rPr lang="en-US" sz="1000" dirty="0">
                <a:latin typeface="Lucida Bright" charset="0"/>
                <a:ea typeface="Lucida Bright" charset="0"/>
                <a:cs typeface="Lucida Bright" charset="0"/>
              </a:rPr>
              <a:t>Director &amp; DIO</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Seasoned </a:t>
            </a:r>
            <a:r>
              <a:rPr lang="en-US" sz="1000" dirty="0">
                <a:latin typeface="Lucida Bright" charset="0"/>
                <a:ea typeface="Lucida Bright" charset="0"/>
                <a:cs typeface="Lucida Bright" charset="0"/>
              </a:rPr>
              <a:t>speaker at ACGME &amp; sub-specialty national meetings</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Institutional </a:t>
            </a:r>
            <a:r>
              <a:rPr lang="en-US" sz="1000" dirty="0">
                <a:latin typeface="Lucida Bright" charset="0"/>
                <a:ea typeface="Lucida Bright" charset="0"/>
                <a:cs typeface="Lucida Bright" charset="0"/>
              </a:rPr>
              <a:t>and Program accreditation experience</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b="1" dirty="0" smtClean="0">
                <a:latin typeface="Lucida Bright" charset="0"/>
                <a:ea typeface="Lucida Bright" charset="0"/>
                <a:cs typeface="Lucida Bright" charset="0"/>
              </a:rPr>
              <a:t> </a:t>
            </a:r>
            <a:r>
              <a:rPr lang="en-US" sz="1000" dirty="0" smtClean="0">
                <a:latin typeface="Lucida Bright" charset="0"/>
                <a:ea typeface="Lucida Bright" charset="0"/>
                <a:cs typeface="Lucida Bright" charset="0"/>
              </a:rPr>
              <a:t>3 </a:t>
            </a:r>
            <a:r>
              <a:rPr lang="en-US" sz="1000" dirty="0">
                <a:latin typeface="Lucida Bright" charset="0"/>
                <a:ea typeface="Lucida Bright" charset="0"/>
                <a:cs typeface="Lucida Bright" charset="0"/>
              </a:rPr>
              <a:t>decades in education; Masters of Education in curriculum &amp; evaluations, PhD concentration in secondary education &amp; adult learning theories</a:t>
            </a:r>
          </a:p>
          <a:p>
            <a:pPr>
              <a:defRPr/>
            </a:pPr>
            <a:endParaRPr lang="en-US" sz="1400" dirty="0">
              <a:solidFill>
                <a:srgbClr val="003300"/>
              </a:solidFill>
              <a:latin typeface="Lucida Bright" charset="0"/>
              <a:ea typeface="Lucida Bright" charset="0"/>
              <a:cs typeface="Lucida Bright" charset="0"/>
            </a:endParaRPr>
          </a:p>
        </p:txBody>
      </p:sp>
      <p:sp>
        <p:nvSpPr>
          <p:cNvPr id="13" name="Rectangle 12"/>
          <p:cNvSpPr/>
          <p:nvPr/>
        </p:nvSpPr>
        <p:spPr>
          <a:xfrm>
            <a:off x="6266294" y="2856842"/>
            <a:ext cx="2209800" cy="646331"/>
          </a:xfrm>
          <a:prstGeom prst="rect">
            <a:avLst/>
          </a:prstGeom>
        </p:spPr>
        <p:txBody>
          <a:bodyPr wrap="square">
            <a:spAutoFit/>
          </a:bodyPr>
          <a:lstStyle/>
          <a:p>
            <a:pPr algn="ctr">
              <a:defRPr/>
            </a:pPr>
            <a:r>
              <a:rPr lang="en-US" altLang="en-US" sz="1200" dirty="0" smtClean="0">
                <a:solidFill>
                  <a:srgbClr val="336750"/>
                </a:solidFill>
                <a:latin typeface="Lucida Bright" charset="0"/>
                <a:ea typeface="Lucida Bright" charset="0"/>
                <a:cs typeface="Lucida Bright" charset="0"/>
              </a:rPr>
              <a:t>Tori Hanlon, MS, CHCP GME Consultant</a:t>
            </a:r>
            <a:endParaRPr lang="en-US" altLang="en-US" sz="1200" dirty="0">
              <a:solidFill>
                <a:srgbClr val="336750"/>
              </a:solidFill>
              <a:latin typeface="Lucida Bright" charset="0"/>
              <a:ea typeface="Lucida Bright" charset="0"/>
              <a:cs typeface="Lucida Bright" charset="0"/>
            </a:endParaRPr>
          </a:p>
          <a:p>
            <a:pPr algn="ctr">
              <a:defRPr/>
            </a:pPr>
            <a:endParaRPr lang="en-US" sz="1200" b="1" dirty="0">
              <a:solidFill>
                <a:srgbClr val="336750"/>
              </a:solidFill>
              <a:latin typeface="Lucida Bright" charset="0"/>
              <a:ea typeface="Lucida Bright" charset="0"/>
              <a:cs typeface="Lucida Bright" charset="0"/>
            </a:endParaRPr>
          </a:p>
        </p:txBody>
      </p:sp>
      <p:pic>
        <p:nvPicPr>
          <p:cNvPr id="19" name="Picture 14" descr="Christine Redov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2300" y="1021008"/>
            <a:ext cx="1448669" cy="16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unnamed.jpg"/>
          <p:cNvPicPr>
            <a:picLocks noChangeAspect="1"/>
          </p:cNvPicPr>
          <p:nvPr/>
        </p:nvPicPr>
        <p:blipFill rotWithShape="1">
          <a:blip r:embed="rId4" cstate="print">
            <a:extLst>
              <a:ext uri="{28A0092B-C50C-407E-A947-70E740481C1C}">
                <a14:useLocalDpi xmlns:a14="http://schemas.microsoft.com/office/drawing/2010/main" val="0"/>
              </a:ext>
            </a:extLst>
          </a:blip>
          <a:srcRect l="13670" t="17851" r="26758" b="28518"/>
          <a:stretch/>
        </p:blipFill>
        <p:spPr>
          <a:xfrm>
            <a:off x="2098529" y="1006423"/>
            <a:ext cx="1546579" cy="160638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7949" y="1016229"/>
            <a:ext cx="1831027" cy="1630314"/>
          </a:xfrm>
          <a:prstGeom prst="rect">
            <a:avLst/>
          </a:prstGeom>
        </p:spPr>
      </p:pic>
      <p:sp>
        <p:nvSpPr>
          <p:cNvPr id="16" name="TextBox 15"/>
          <p:cNvSpPr txBox="1"/>
          <p:nvPr/>
        </p:nvSpPr>
        <p:spPr>
          <a:xfrm>
            <a:off x="6108056" y="3210351"/>
            <a:ext cx="2950276" cy="2554545"/>
          </a:xfrm>
          <a:prstGeom prst="rect">
            <a:avLst/>
          </a:prstGeom>
          <a:noFill/>
        </p:spPr>
        <p:txBody>
          <a:bodyPr wrap="square">
            <a:spAutoFit/>
          </a:bodyPr>
          <a:lstStyle/>
          <a:p>
            <a:pPr marL="171450" indent="-171450" algn="ctr">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Over 11 years working in Medical Education</a:t>
            </a:r>
            <a:endParaRPr lang="en-US" sz="1000" dirty="0">
              <a:latin typeface="Lucida Bright" pitchFamily="18" charset="0"/>
            </a:endParaRP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Bachelor’s in Health Services Administration</a:t>
            </a:r>
            <a:r>
              <a:rPr lang="en-US" sz="1000" dirty="0">
                <a:latin typeface="Lucida Bright" pitchFamily="18" charset="0"/>
              </a:rPr>
              <a:t/>
            </a:r>
            <a:br>
              <a:rPr lang="en-US" sz="1000" dirty="0">
                <a:latin typeface="Lucida Bright" pitchFamily="18" charset="0"/>
              </a:rPr>
            </a:b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Master’s in Health Administration and Policy</a:t>
            </a:r>
            <a:endParaRPr lang="en-US" sz="1000" dirty="0">
              <a:latin typeface="Lucida Bright" pitchFamily="18" charset="0"/>
            </a:endParaRP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Director of Medical Education and Designated Institutional Official</a:t>
            </a:r>
            <a:endParaRPr lang="en-US" sz="1000" dirty="0">
              <a:latin typeface="Lucida Bright" pitchFamily="18" charset="0"/>
            </a:endParaRPr>
          </a:p>
          <a:p>
            <a:pPr marL="171450" indent="-171450">
              <a:buFont typeface="Arial" pitchFamily="34" charset="0"/>
              <a:buChar char="•"/>
              <a:defRPr/>
            </a:pPr>
            <a:endParaRPr lang="en-US" sz="1000" dirty="0">
              <a:latin typeface="Lucida Bright" pitchFamily="18" charset="0"/>
            </a:endParaRPr>
          </a:p>
          <a:p>
            <a:pPr marL="171450" indent="-171450">
              <a:buFont typeface="Arial" pitchFamily="34" charset="0"/>
              <a:buChar char="•"/>
              <a:defRPr/>
            </a:pPr>
            <a:r>
              <a:rPr lang="en-US" sz="1000" dirty="0" smtClean="0">
                <a:latin typeface="Lucida Bright" pitchFamily="18" charset="0"/>
              </a:rPr>
              <a:t>Experienced in GME at a large academic medical center</a:t>
            </a:r>
            <a:endParaRPr lang="en-US" sz="1000" dirty="0">
              <a:latin typeface="Lucida Bright" pitchFamily="18" charset="0"/>
            </a:endParaRPr>
          </a:p>
          <a:p>
            <a:pPr marL="171450" indent="-171450" algn="ctr">
              <a:buFont typeface="Arial" pitchFamily="34" charset="0"/>
              <a:buChar char="•"/>
              <a:defRPr/>
            </a:pPr>
            <a:endParaRPr lang="en-US" sz="1000" dirty="0">
              <a:latin typeface="Comic Sans MS" pitchFamily="66" charset="0"/>
            </a:endParaRPr>
          </a:p>
        </p:txBody>
      </p:sp>
    </p:spTree>
    <p:extLst>
      <p:ext uri="{BB962C8B-B14F-4D97-AF65-F5344CB8AC3E}">
        <p14:creationId xmlns:p14="http://schemas.microsoft.com/office/powerpoint/2010/main" val="4870871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t>Evolving the Triple Aim to the Quadruple Aim</a:t>
            </a:r>
          </a:p>
        </p:txBody>
      </p:sp>
      <p:sp>
        <p:nvSpPr>
          <p:cNvPr id="3" name="Title 2"/>
          <p:cNvSpPr>
            <a:spLocks noGrp="1"/>
          </p:cNvSpPr>
          <p:nvPr>
            <p:ph type="title"/>
          </p:nvPr>
        </p:nvSpPr>
        <p:spPr/>
        <p:txBody>
          <a:bodyPr/>
          <a:lstStyle/>
          <a:p>
            <a:r>
              <a:rPr lang="en-US" dirty="0"/>
              <a:t>Trainee &amp; Faculty Well-Being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
        <p:nvSpPr>
          <p:cNvPr id="41" name="Diamond 40"/>
          <p:cNvSpPr/>
          <p:nvPr/>
        </p:nvSpPr>
        <p:spPr>
          <a:xfrm>
            <a:off x="4752050" y="2323939"/>
            <a:ext cx="3086100" cy="2988923"/>
          </a:xfrm>
          <a:prstGeom prst="diamond">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a:stCxn id="41" idx="0"/>
            <a:endCxn id="41" idx="2"/>
          </p:cNvCxnSpPr>
          <p:nvPr/>
        </p:nvCxnSpPr>
        <p:spPr>
          <a:xfrm>
            <a:off x="6295100" y="2323939"/>
            <a:ext cx="0" cy="2988923"/>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41" idx="1"/>
            <a:endCxn id="41" idx="3"/>
          </p:cNvCxnSpPr>
          <p:nvPr/>
        </p:nvCxnSpPr>
        <p:spPr>
          <a:xfrm>
            <a:off x="4752050" y="3818401"/>
            <a:ext cx="3086100"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146593" y="3677549"/>
            <a:ext cx="276727" cy="28170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Isosceles Triangle 47"/>
          <p:cNvSpPr/>
          <p:nvPr/>
        </p:nvSpPr>
        <p:spPr>
          <a:xfrm>
            <a:off x="628650" y="2574758"/>
            <a:ext cx="3200400" cy="2815389"/>
          </a:xfrm>
          <a:prstGeom prst="triangle">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48" idx="0"/>
          </p:cNvCxnSpPr>
          <p:nvPr/>
        </p:nvCxnSpPr>
        <p:spPr>
          <a:xfrm>
            <a:off x="2228850" y="2574758"/>
            <a:ext cx="0" cy="1819221"/>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H="1">
            <a:off x="628650" y="4393979"/>
            <a:ext cx="1600200" cy="99616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endCxn id="48" idx="4"/>
          </p:cNvCxnSpPr>
          <p:nvPr/>
        </p:nvCxnSpPr>
        <p:spPr>
          <a:xfrm>
            <a:off x="2228850" y="4393979"/>
            <a:ext cx="1600200" cy="99616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090485" y="4278305"/>
            <a:ext cx="276727" cy="28170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1367298" y="2236204"/>
            <a:ext cx="172310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Population Health</a:t>
            </a:r>
          </a:p>
        </p:txBody>
      </p:sp>
      <p:sp>
        <p:nvSpPr>
          <p:cNvPr id="61" name="TextBox 60"/>
          <p:cNvSpPr txBox="1"/>
          <p:nvPr/>
        </p:nvSpPr>
        <p:spPr>
          <a:xfrm>
            <a:off x="2869214" y="5445001"/>
            <a:ext cx="1469057"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Per Capita Cost</a:t>
            </a:r>
          </a:p>
        </p:txBody>
      </p:sp>
      <p:sp>
        <p:nvSpPr>
          <p:cNvPr id="62" name="TextBox 61"/>
          <p:cNvSpPr txBox="1"/>
          <p:nvPr/>
        </p:nvSpPr>
        <p:spPr>
          <a:xfrm>
            <a:off x="290050" y="5445001"/>
            <a:ext cx="177093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Experience of Care</a:t>
            </a:r>
          </a:p>
        </p:txBody>
      </p:sp>
      <p:sp>
        <p:nvSpPr>
          <p:cNvPr id="63" name="TextBox 62"/>
          <p:cNvSpPr txBox="1"/>
          <p:nvPr/>
        </p:nvSpPr>
        <p:spPr>
          <a:xfrm>
            <a:off x="5560571" y="5390147"/>
            <a:ext cx="1469057"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Per Capita Cost</a:t>
            </a:r>
          </a:p>
        </p:txBody>
      </p:sp>
      <p:sp>
        <p:nvSpPr>
          <p:cNvPr id="64" name="TextBox 63"/>
          <p:cNvSpPr txBox="1"/>
          <p:nvPr/>
        </p:nvSpPr>
        <p:spPr>
          <a:xfrm>
            <a:off x="3634700" y="3563455"/>
            <a:ext cx="1164101"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Experience </a:t>
            </a:r>
          </a:p>
          <a:p>
            <a:pPr algn="ctr"/>
            <a:r>
              <a:rPr lang="en-US" sz="1600" dirty="0">
                <a:latin typeface="Calibri" panose="020F0502020204030204" pitchFamily="34" charset="0"/>
                <a:cs typeface="Calibri" panose="020F0502020204030204" pitchFamily="34" charset="0"/>
              </a:rPr>
              <a:t>of Care</a:t>
            </a:r>
          </a:p>
        </p:txBody>
      </p:sp>
      <p:sp>
        <p:nvSpPr>
          <p:cNvPr id="65" name="TextBox 64"/>
          <p:cNvSpPr txBox="1"/>
          <p:nvPr/>
        </p:nvSpPr>
        <p:spPr>
          <a:xfrm>
            <a:off x="5433550" y="1948935"/>
            <a:ext cx="172310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Population Health</a:t>
            </a:r>
          </a:p>
        </p:txBody>
      </p:sp>
      <p:sp>
        <p:nvSpPr>
          <p:cNvPr id="68" name="TextBox 67"/>
          <p:cNvSpPr txBox="1"/>
          <p:nvPr/>
        </p:nvSpPr>
        <p:spPr>
          <a:xfrm>
            <a:off x="7750057" y="3577520"/>
            <a:ext cx="1103893"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Provider</a:t>
            </a:r>
          </a:p>
          <a:p>
            <a:pPr algn="ctr"/>
            <a:r>
              <a:rPr lang="en-US" sz="1600" dirty="0">
                <a:latin typeface="Calibri" panose="020F0502020204030204" pitchFamily="34" charset="0"/>
                <a:cs typeface="Calibri" panose="020F0502020204030204" pitchFamily="34" charset="0"/>
              </a:rPr>
              <a:t>Well-Being</a:t>
            </a:r>
          </a:p>
        </p:txBody>
      </p:sp>
      <p:cxnSp>
        <p:nvCxnSpPr>
          <p:cNvPr id="70" name="Straight Arrow Connector 69"/>
          <p:cNvCxnSpPr/>
          <p:nvPr/>
        </p:nvCxnSpPr>
        <p:spPr>
          <a:xfrm>
            <a:off x="2839453" y="2906314"/>
            <a:ext cx="2310063" cy="0"/>
          </a:xfrm>
          <a:prstGeom prst="straightConnector1">
            <a:avLst/>
          </a:prstGeom>
          <a:ln w="190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6010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p:cNvGrpSpPr>
            <a:grpSpLocks noChangeAspect="1"/>
          </p:cNvGrpSpPr>
          <p:nvPr/>
        </p:nvGrpSpPr>
        <p:grpSpPr bwMode="auto">
          <a:xfrm>
            <a:off x="499312" y="758648"/>
            <a:ext cx="8045270" cy="5340704"/>
            <a:chOff x="-2508" y="-1001"/>
            <a:chExt cx="12698" cy="6322"/>
          </a:xfrm>
          <a:solidFill>
            <a:schemeClr val="bg1">
              <a:lumMod val="75000"/>
              <a:alpha val="16000"/>
            </a:schemeClr>
          </a:solidFill>
        </p:grpSpPr>
        <p:sp>
          <p:nvSpPr>
            <p:cNvPr id="59"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25925" y="1652849"/>
            <a:ext cx="8267112" cy="1875351"/>
            <a:chOff x="-228598" y="1128286"/>
            <a:chExt cx="4354913" cy="1875351"/>
          </a:xfrm>
        </p:grpSpPr>
        <p:grpSp>
          <p:nvGrpSpPr>
            <p:cNvPr id="13" name="Group 12"/>
            <p:cNvGrpSpPr/>
            <p:nvPr/>
          </p:nvGrpSpPr>
          <p:grpSpPr>
            <a:xfrm>
              <a:off x="-228598" y="1128286"/>
              <a:ext cx="4354913" cy="824227"/>
              <a:chOff x="-228598" y="1128286"/>
              <a:chExt cx="4354913" cy="824227"/>
            </a:xfrm>
          </p:grpSpPr>
          <p:sp>
            <p:nvSpPr>
              <p:cNvPr id="4" name="Rectangle 3"/>
              <p:cNvSpPr/>
              <p:nvPr/>
            </p:nvSpPr>
            <p:spPr>
              <a:xfrm>
                <a:off x="-228598" y="1129553"/>
                <a:ext cx="4072505" cy="8229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dirty="0" smtClean="0"/>
                  <a:t>Sponsor </a:t>
                </a:r>
                <a:r>
                  <a:rPr lang="en-US" dirty="0"/>
                  <a:t>Physician Well Being Conference for 4 </a:t>
                </a:r>
                <a:r>
                  <a:rPr lang="en-US" dirty="0" smtClean="0"/>
                  <a:t>years</a:t>
                </a:r>
                <a:endParaRPr lang="en-US" dirty="0"/>
              </a:p>
            </p:txBody>
          </p:sp>
          <p:sp>
            <p:nvSpPr>
              <p:cNvPr id="6" name="Oval 5"/>
              <p:cNvSpPr/>
              <p:nvPr/>
            </p:nvSpPr>
            <p:spPr>
              <a:xfrm>
                <a:off x="3603219" y="1128286"/>
                <a:ext cx="523096" cy="8229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latin typeface="Arial" panose="020B0604020202020204" pitchFamily="34" charset="0"/>
                  <a:cs typeface="Arial" panose="020B0604020202020204" pitchFamily="34" charset="0"/>
                </a:endParaRPr>
              </a:p>
            </p:txBody>
          </p:sp>
        </p:grpSp>
        <p:sp>
          <p:nvSpPr>
            <p:cNvPr id="20" name="Oval 19"/>
            <p:cNvSpPr/>
            <p:nvPr/>
          </p:nvSpPr>
          <p:spPr>
            <a:xfrm>
              <a:off x="3581859" y="2513143"/>
              <a:ext cx="392515" cy="490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 y="2600727"/>
            <a:ext cx="7063891" cy="824239"/>
            <a:chOff x="-228598" y="2069568"/>
            <a:chExt cx="5270145" cy="824239"/>
          </a:xfrm>
          <a:solidFill>
            <a:schemeClr val="accent6">
              <a:lumMod val="60000"/>
              <a:lumOff val="40000"/>
            </a:schemeClr>
          </a:solidFill>
        </p:grpSpPr>
        <p:sp>
          <p:nvSpPr>
            <p:cNvPr id="7" name="Rectangle 6"/>
            <p:cNvSpPr/>
            <p:nvPr/>
          </p:nvSpPr>
          <p:spPr>
            <a:xfrm>
              <a:off x="-228598" y="2070847"/>
              <a:ext cx="4840940"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Board-designated </a:t>
              </a:r>
              <a:r>
                <a:rPr lang="en-US" dirty="0"/>
                <a:t>Task Force on Physician </a:t>
              </a:r>
              <a:endParaRPr lang="en-US" dirty="0" smtClean="0"/>
            </a:p>
            <a:p>
              <a:r>
                <a:rPr lang="en-US" dirty="0" smtClean="0"/>
                <a:t>    Well-Being</a:t>
              </a:r>
              <a:endParaRPr lang="en-US" dirty="0"/>
            </a:p>
          </p:txBody>
        </p:sp>
        <p:sp>
          <p:nvSpPr>
            <p:cNvPr id="8" name="Oval 7"/>
            <p:cNvSpPr/>
            <p:nvPr/>
          </p:nvSpPr>
          <p:spPr>
            <a:xfrm>
              <a:off x="4218587" y="2069568"/>
              <a:ext cx="822960" cy="822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latin typeface="Arial" panose="020B0604020202020204" pitchFamily="34" charset="0"/>
                <a:cs typeface="Arial" panose="020B0604020202020204" pitchFamily="34" charset="0"/>
              </a:endParaRPr>
            </a:p>
          </p:txBody>
        </p:sp>
      </p:grpSp>
      <p:grpSp>
        <p:nvGrpSpPr>
          <p:cNvPr id="43" name="Group 9"/>
          <p:cNvGrpSpPr>
            <a:grpSpLocks noChangeAspect="1"/>
          </p:cNvGrpSpPr>
          <p:nvPr/>
        </p:nvGrpSpPr>
        <p:grpSpPr bwMode="auto">
          <a:xfrm>
            <a:off x="6250854" y="2712302"/>
            <a:ext cx="481968" cy="516208"/>
            <a:chOff x="2932" y="529"/>
            <a:chExt cx="326" cy="468"/>
          </a:xfrm>
          <a:solidFill>
            <a:schemeClr val="accent6">
              <a:lumMod val="60000"/>
              <a:lumOff val="40000"/>
            </a:schemeClr>
          </a:solidFill>
        </p:grpSpPr>
        <p:sp>
          <p:nvSpPr>
            <p:cNvPr id="46" name="Freeform 11"/>
            <p:cNvSpPr>
              <a:spLocks noEditPoints="1"/>
            </p:cNvSpPr>
            <p:nvPr/>
          </p:nvSpPr>
          <p:spPr bwMode="auto">
            <a:xfrm>
              <a:off x="2932" y="667"/>
              <a:ext cx="326" cy="330"/>
            </a:xfrm>
            <a:custGeom>
              <a:avLst/>
              <a:gdLst>
                <a:gd name="T0" fmla="*/ 2451 w 3058"/>
                <a:gd name="T1" fmla="*/ 898 h 2178"/>
                <a:gd name="T2" fmla="*/ 2443 w 3058"/>
                <a:gd name="T3" fmla="*/ 1214 h 2178"/>
                <a:gd name="T4" fmla="*/ 2602 w 3058"/>
                <a:gd name="T5" fmla="*/ 1164 h 2178"/>
                <a:gd name="T6" fmla="*/ 2692 w 3058"/>
                <a:gd name="T7" fmla="*/ 1086 h 2178"/>
                <a:gd name="T8" fmla="*/ 2730 w 3058"/>
                <a:gd name="T9" fmla="*/ 983 h 2178"/>
                <a:gd name="T10" fmla="*/ 2738 w 3058"/>
                <a:gd name="T11" fmla="*/ 859 h 2178"/>
                <a:gd name="T12" fmla="*/ 2718 w 3058"/>
                <a:gd name="T13" fmla="*/ 742 h 2178"/>
                <a:gd name="T14" fmla="*/ 2654 w 3058"/>
                <a:gd name="T15" fmla="*/ 647 h 2178"/>
                <a:gd name="T16" fmla="*/ 2526 w 3058"/>
                <a:gd name="T17" fmla="*/ 577 h 2178"/>
                <a:gd name="T18" fmla="*/ 299 w 3058"/>
                <a:gd name="T19" fmla="*/ 225 h 2178"/>
                <a:gd name="T20" fmla="*/ 292 w 3058"/>
                <a:gd name="T21" fmla="*/ 320 h 2178"/>
                <a:gd name="T22" fmla="*/ 291 w 3058"/>
                <a:gd name="T23" fmla="*/ 489 h 2178"/>
                <a:gd name="T24" fmla="*/ 312 w 3058"/>
                <a:gd name="T25" fmla="*/ 712 h 2178"/>
                <a:gd name="T26" fmla="*/ 366 w 3058"/>
                <a:gd name="T27" fmla="*/ 969 h 2178"/>
                <a:gd name="T28" fmla="*/ 470 w 3058"/>
                <a:gd name="T29" fmla="*/ 1237 h 2178"/>
                <a:gd name="T30" fmla="*/ 636 w 3058"/>
                <a:gd name="T31" fmla="*/ 1498 h 2178"/>
                <a:gd name="T32" fmla="*/ 810 w 3058"/>
                <a:gd name="T33" fmla="*/ 1673 h 2178"/>
                <a:gd name="T34" fmla="*/ 788 w 3058"/>
                <a:gd name="T35" fmla="*/ 1603 h 2178"/>
                <a:gd name="T36" fmla="*/ 748 w 3058"/>
                <a:gd name="T37" fmla="*/ 1453 h 2178"/>
                <a:gd name="T38" fmla="*/ 701 w 3058"/>
                <a:gd name="T39" fmla="*/ 1246 h 2178"/>
                <a:gd name="T40" fmla="*/ 660 w 3058"/>
                <a:gd name="T41" fmla="*/ 999 h 2178"/>
                <a:gd name="T42" fmla="*/ 636 w 3058"/>
                <a:gd name="T43" fmla="*/ 731 h 2178"/>
                <a:gd name="T44" fmla="*/ 642 w 3058"/>
                <a:gd name="T45" fmla="*/ 463 h 2178"/>
                <a:gd name="T46" fmla="*/ 690 w 3058"/>
                <a:gd name="T47" fmla="*/ 212 h 2178"/>
                <a:gd name="T48" fmla="*/ 2493 w 3058"/>
                <a:gd name="T49" fmla="*/ 96 h 2178"/>
                <a:gd name="T50" fmla="*/ 2620 w 3058"/>
                <a:gd name="T51" fmla="*/ 330 h 2178"/>
                <a:gd name="T52" fmla="*/ 2826 w 3058"/>
                <a:gd name="T53" fmla="*/ 430 h 2178"/>
                <a:gd name="T54" fmla="*/ 2966 w 3058"/>
                <a:gd name="T55" fmla="*/ 571 h 2178"/>
                <a:gd name="T56" fmla="*/ 3041 w 3058"/>
                <a:gd name="T57" fmla="*/ 741 h 2178"/>
                <a:gd name="T58" fmla="*/ 3056 w 3058"/>
                <a:gd name="T59" fmla="*/ 933 h 2178"/>
                <a:gd name="T60" fmla="*/ 3013 w 3058"/>
                <a:gd name="T61" fmla="*/ 1112 h 2178"/>
                <a:gd name="T62" fmla="*/ 2911 w 3058"/>
                <a:gd name="T63" fmla="*/ 1267 h 2178"/>
                <a:gd name="T64" fmla="*/ 2746 w 3058"/>
                <a:gd name="T65" fmla="*/ 1388 h 2178"/>
                <a:gd name="T66" fmla="*/ 2516 w 3058"/>
                <a:gd name="T67" fmla="*/ 1467 h 2178"/>
                <a:gd name="T68" fmla="*/ 2270 w 3058"/>
                <a:gd name="T69" fmla="*/ 1555 h 2178"/>
                <a:gd name="T70" fmla="*/ 2129 w 3058"/>
                <a:gd name="T71" fmla="*/ 1783 h 2178"/>
                <a:gd name="T72" fmla="*/ 2059 w 3058"/>
                <a:gd name="T73" fmla="*/ 1933 h 2178"/>
                <a:gd name="T74" fmla="*/ 2289 w 3058"/>
                <a:gd name="T75" fmla="*/ 1962 h 2178"/>
                <a:gd name="T76" fmla="*/ 2440 w 3058"/>
                <a:gd name="T77" fmla="*/ 1998 h 2178"/>
                <a:gd name="T78" fmla="*/ 2493 w 3058"/>
                <a:gd name="T79" fmla="*/ 2038 h 2178"/>
                <a:gd name="T80" fmla="*/ 2435 w 3058"/>
                <a:gd name="T81" fmla="*/ 2080 h 2178"/>
                <a:gd name="T82" fmla="*/ 2273 w 3058"/>
                <a:gd name="T83" fmla="*/ 2117 h 2178"/>
                <a:gd name="T84" fmla="*/ 2025 w 3058"/>
                <a:gd name="T85" fmla="*/ 2147 h 2178"/>
                <a:gd name="T86" fmla="*/ 1710 w 3058"/>
                <a:gd name="T87" fmla="*/ 2168 h 2178"/>
                <a:gd name="T88" fmla="*/ 1344 w 3058"/>
                <a:gd name="T89" fmla="*/ 2178 h 2178"/>
                <a:gd name="T90" fmla="*/ 961 w 3058"/>
                <a:gd name="T91" fmla="*/ 2175 h 2178"/>
                <a:gd name="T92" fmla="*/ 617 w 3058"/>
                <a:gd name="T93" fmla="*/ 2159 h 2178"/>
                <a:gd name="T94" fmla="*/ 333 w 3058"/>
                <a:gd name="T95" fmla="*/ 2134 h 2178"/>
                <a:gd name="T96" fmla="*/ 126 w 3058"/>
                <a:gd name="T97" fmla="*/ 2100 h 2178"/>
                <a:gd name="T98" fmla="*/ 15 w 3058"/>
                <a:gd name="T99" fmla="*/ 2060 h 2178"/>
                <a:gd name="T100" fmla="*/ 13 w 3058"/>
                <a:gd name="T101" fmla="*/ 2017 h 2178"/>
                <a:gd name="T102" fmla="*/ 117 w 3058"/>
                <a:gd name="T103" fmla="*/ 1979 h 2178"/>
                <a:gd name="T104" fmla="*/ 308 w 3058"/>
                <a:gd name="T105" fmla="*/ 1946 h 2178"/>
                <a:gd name="T106" fmla="*/ 447 w 3058"/>
                <a:gd name="T107" fmla="*/ 1878 h 2178"/>
                <a:gd name="T108" fmla="*/ 271 w 3058"/>
                <a:gd name="T109" fmla="*/ 1648 h 2178"/>
                <a:gd name="T110" fmla="*/ 148 w 3058"/>
                <a:gd name="T111" fmla="*/ 1374 h 2178"/>
                <a:gd name="T112" fmla="*/ 70 w 3058"/>
                <a:gd name="T113" fmla="*/ 1072 h 2178"/>
                <a:gd name="T114" fmla="*/ 25 w 3058"/>
                <a:gd name="T115" fmla="*/ 757 h 2178"/>
                <a:gd name="T116" fmla="*/ 5 w 3058"/>
                <a:gd name="T117" fmla="*/ 441 h 2178"/>
                <a:gd name="T118" fmla="*/ 0 w 3058"/>
                <a:gd name="T119" fmla="*/ 141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8" h="2178">
                  <a:moveTo>
                    <a:pt x="2482" y="564"/>
                  </a:moveTo>
                  <a:lnTo>
                    <a:pt x="2474" y="675"/>
                  </a:lnTo>
                  <a:lnTo>
                    <a:pt x="2465" y="786"/>
                  </a:lnTo>
                  <a:lnTo>
                    <a:pt x="2451" y="898"/>
                  </a:lnTo>
                  <a:lnTo>
                    <a:pt x="2435" y="1008"/>
                  </a:lnTo>
                  <a:lnTo>
                    <a:pt x="2415" y="1116"/>
                  </a:lnTo>
                  <a:lnTo>
                    <a:pt x="2390" y="1223"/>
                  </a:lnTo>
                  <a:lnTo>
                    <a:pt x="2443" y="1214"/>
                  </a:lnTo>
                  <a:lnTo>
                    <a:pt x="2490" y="1204"/>
                  </a:lnTo>
                  <a:lnTo>
                    <a:pt x="2533" y="1192"/>
                  </a:lnTo>
                  <a:lnTo>
                    <a:pt x="2570" y="1179"/>
                  </a:lnTo>
                  <a:lnTo>
                    <a:pt x="2602" y="1164"/>
                  </a:lnTo>
                  <a:lnTo>
                    <a:pt x="2631" y="1146"/>
                  </a:lnTo>
                  <a:lnTo>
                    <a:pt x="2655" y="1127"/>
                  </a:lnTo>
                  <a:lnTo>
                    <a:pt x="2675" y="1108"/>
                  </a:lnTo>
                  <a:lnTo>
                    <a:pt x="2692" y="1086"/>
                  </a:lnTo>
                  <a:lnTo>
                    <a:pt x="2705" y="1063"/>
                  </a:lnTo>
                  <a:lnTo>
                    <a:pt x="2716" y="1037"/>
                  </a:lnTo>
                  <a:lnTo>
                    <a:pt x="2724" y="1011"/>
                  </a:lnTo>
                  <a:lnTo>
                    <a:pt x="2730" y="983"/>
                  </a:lnTo>
                  <a:lnTo>
                    <a:pt x="2734" y="954"/>
                  </a:lnTo>
                  <a:lnTo>
                    <a:pt x="2737" y="923"/>
                  </a:lnTo>
                  <a:lnTo>
                    <a:pt x="2738" y="891"/>
                  </a:lnTo>
                  <a:lnTo>
                    <a:pt x="2738" y="859"/>
                  </a:lnTo>
                  <a:lnTo>
                    <a:pt x="2736" y="828"/>
                  </a:lnTo>
                  <a:lnTo>
                    <a:pt x="2732" y="799"/>
                  </a:lnTo>
                  <a:lnTo>
                    <a:pt x="2726" y="769"/>
                  </a:lnTo>
                  <a:lnTo>
                    <a:pt x="2718" y="742"/>
                  </a:lnTo>
                  <a:lnTo>
                    <a:pt x="2707" y="716"/>
                  </a:lnTo>
                  <a:lnTo>
                    <a:pt x="2693" y="692"/>
                  </a:lnTo>
                  <a:lnTo>
                    <a:pt x="2675" y="669"/>
                  </a:lnTo>
                  <a:lnTo>
                    <a:pt x="2654" y="647"/>
                  </a:lnTo>
                  <a:lnTo>
                    <a:pt x="2629" y="627"/>
                  </a:lnTo>
                  <a:lnTo>
                    <a:pt x="2599" y="608"/>
                  </a:lnTo>
                  <a:lnTo>
                    <a:pt x="2565" y="592"/>
                  </a:lnTo>
                  <a:lnTo>
                    <a:pt x="2526" y="577"/>
                  </a:lnTo>
                  <a:lnTo>
                    <a:pt x="2482" y="564"/>
                  </a:lnTo>
                  <a:close/>
                  <a:moveTo>
                    <a:pt x="300" y="212"/>
                  </a:moveTo>
                  <a:lnTo>
                    <a:pt x="300" y="216"/>
                  </a:lnTo>
                  <a:lnTo>
                    <a:pt x="299" y="225"/>
                  </a:lnTo>
                  <a:lnTo>
                    <a:pt x="297" y="241"/>
                  </a:lnTo>
                  <a:lnTo>
                    <a:pt x="295" y="262"/>
                  </a:lnTo>
                  <a:lnTo>
                    <a:pt x="293" y="288"/>
                  </a:lnTo>
                  <a:lnTo>
                    <a:pt x="292" y="320"/>
                  </a:lnTo>
                  <a:lnTo>
                    <a:pt x="291" y="356"/>
                  </a:lnTo>
                  <a:lnTo>
                    <a:pt x="290" y="396"/>
                  </a:lnTo>
                  <a:lnTo>
                    <a:pt x="290" y="441"/>
                  </a:lnTo>
                  <a:lnTo>
                    <a:pt x="291" y="489"/>
                  </a:lnTo>
                  <a:lnTo>
                    <a:pt x="294" y="540"/>
                  </a:lnTo>
                  <a:lnTo>
                    <a:pt x="298" y="595"/>
                  </a:lnTo>
                  <a:lnTo>
                    <a:pt x="304" y="652"/>
                  </a:lnTo>
                  <a:lnTo>
                    <a:pt x="312" y="712"/>
                  </a:lnTo>
                  <a:lnTo>
                    <a:pt x="321" y="774"/>
                  </a:lnTo>
                  <a:lnTo>
                    <a:pt x="334" y="837"/>
                  </a:lnTo>
                  <a:lnTo>
                    <a:pt x="349" y="902"/>
                  </a:lnTo>
                  <a:lnTo>
                    <a:pt x="366" y="969"/>
                  </a:lnTo>
                  <a:lnTo>
                    <a:pt x="387" y="1035"/>
                  </a:lnTo>
                  <a:lnTo>
                    <a:pt x="411" y="1102"/>
                  </a:lnTo>
                  <a:lnTo>
                    <a:pt x="438" y="1170"/>
                  </a:lnTo>
                  <a:lnTo>
                    <a:pt x="470" y="1237"/>
                  </a:lnTo>
                  <a:lnTo>
                    <a:pt x="505" y="1305"/>
                  </a:lnTo>
                  <a:lnTo>
                    <a:pt x="544" y="1371"/>
                  </a:lnTo>
                  <a:lnTo>
                    <a:pt x="587" y="1434"/>
                  </a:lnTo>
                  <a:lnTo>
                    <a:pt x="636" y="1498"/>
                  </a:lnTo>
                  <a:lnTo>
                    <a:pt x="688" y="1560"/>
                  </a:lnTo>
                  <a:lnTo>
                    <a:pt x="746" y="1619"/>
                  </a:lnTo>
                  <a:lnTo>
                    <a:pt x="811" y="1676"/>
                  </a:lnTo>
                  <a:lnTo>
                    <a:pt x="810" y="1673"/>
                  </a:lnTo>
                  <a:lnTo>
                    <a:pt x="807" y="1663"/>
                  </a:lnTo>
                  <a:lnTo>
                    <a:pt x="802" y="1649"/>
                  </a:lnTo>
                  <a:lnTo>
                    <a:pt x="796" y="1628"/>
                  </a:lnTo>
                  <a:lnTo>
                    <a:pt x="788" y="1603"/>
                  </a:lnTo>
                  <a:lnTo>
                    <a:pt x="780" y="1572"/>
                  </a:lnTo>
                  <a:lnTo>
                    <a:pt x="770" y="1537"/>
                  </a:lnTo>
                  <a:lnTo>
                    <a:pt x="759" y="1497"/>
                  </a:lnTo>
                  <a:lnTo>
                    <a:pt x="748" y="1453"/>
                  </a:lnTo>
                  <a:lnTo>
                    <a:pt x="736" y="1407"/>
                  </a:lnTo>
                  <a:lnTo>
                    <a:pt x="724" y="1356"/>
                  </a:lnTo>
                  <a:lnTo>
                    <a:pt x="713" y="1302"/>
                  </a:lnTo>
                  <a:lnTo>
                    <a:pt x="701" y="1246"/>
                  </a:lnTo>
                  <a:lnTo>
                    <a:pt x="690" y="1187"/>
                  </a:lnTo>
                  <a:lnTo>
                    <a:pt x="679" y="1126"/>
                  </a:lnTo>
                  <a:lnTo>
                    <a:pt x="669" y="1063"/>
                  </a:lnTo>
                  <a:lnTo>
                    <a:pt x="660" y="999"/>
                  </a:lnTo>
                  <a:lnTo>
                    <a:pt x="652" y="933"/>
                  </a:lnTo>
                  <a:lnTo>
                    <a:pt x="645" y="866"/>
                  </a:lnTo>
                  <a:lnTo>
                    <a:pt x="640" y="799"/>
                  </a:lnTo>
                  <a:lnTo>
                    <a:pt x="636" y="731"/>
                  </a:lnTo>
                  <a:lnTo>
                    <a:pt x="635" y="663"/>
                  </a:lnTo>
                  <a:lnTo>
                    <a:pt x="635" y="596"/>
                  </a:lnTo>
                  <a:lnTo>
                    <a:pt x="637" y="529"/>
                  </a:lnTo>
                  <a:lnTo>
                    <a:pt x="642" y="463"/>
                  </a:lnTo>
                  <a:lnTo>
                    <a:pt x="650" y="398"/>
                  </a:lnTo>
                  <a:lnTo>
                    <a:pt x="660" y="334"/>
                  </a:lnTo>
                  <a:lnTo>
                    <a:pt x="673" y="273"/>
                  </a:lnTo>
                  <a:lnTo>
                    <a:pt x="690" y="212"/>
                  </a:lnTo>
                  <a:lnTo>
                    <a:pt x="300" y="212"/>
                  </a:lnTo>
                  <a:close/>
                  <a:moveTo>
                    <a:pt x="0" y="0"/>
                  </a:moveTo>
                  <a:lnTo>
                    <a:pt x="2493" y="0"/>
                  </a:lnTo>
                  <a:lnTo>
                    <a:pt x="2493" y="96"/>
                  </a:lnTo>
                  <a:lnTo>
                    <a:pt x="2492" y="196"/>
                  </a:lnTo>
                  <a:lnTo>
                    <a:pt x="2491" y="298"/>
                  </a:lnTo>
                  <a:lnTo>
                    <a:pt x="2558" y="312"/>
                  </a:lnTo>
                  <a:lnTo>
                    <a:pt x="2620" y="330"/>
                  </a:lnTo>
                  <a:lnTo>
                    <a:pt x="2678" y="351"/>
                  </a:lnTo>
                  <a:lnTo>
                    <a:pt x="2732" y="375"/>
                  </a:lnTo>
                  <a:lnTo>
                    <a:pt x="2781" y="401"/>
                  </a:lnTo>
                  <a:lnTo>
                    <a:pt x="2826" y="430"/>
                  </a:lnTo>
                  <a:lnTo>
                    <a:pt x="2867" y="462"/>
                  </a:lnTo>
                  <a:lnTo>
                    <a:pt x="2904" y="496"/>
                  </a:lnTo>
                  <a:lnTo>
                    <a:pt x="2937" y="532"/>
                  </a:lnTo>
                  <a:lnTo>
                    <a:pt x="2966" y="571"/>
                  </a:lnTo>
                  <a:lnTo>
                    <a:pt x="2991" y="610"/>
                  </a:lnTo>
                  <a:lnTo>
                    <a:pt x="3011" y="653"/>
                  </a:lnTo>
                  <a:lnTo>
                    <a:pt x="3028" y="696"/>
                  </a:lnTo>
                  <a:lnTo>
                    <a:pt x="3041" y="741"/>
                  </a:lnTo>
                  <a:lnTo>
                    <a:pt x="3051" y="789"/>
                  </a:lnTo>
                  <a:lnTo>
                    <a:pt x="3056" y="836"/>
                  </a:lnTo>
                  <a:lnTo>
                    <a:pt x="3058" y="885"/>
                  </a:lnTo>
                  <a:lnTo>
                    <a:pt x="3056" y="933"/>
                  </a:lnTo>
                  <a:lnTo>
                    <a:pt x="3051" y="980"/>
                  </a:lnTo>
                  <a:lnTo>
                    <a:pt x="3042" y="1025"/>
                  </a:lnTo>
                  <a:lnTo>
                    <a:pt x="3030" y="1069"/>
                  </a:lnTo>
                  <a:lnTo>
                    <a:pt x="3013" y="1112"/>
                  </a:lnTo>
                  <a:lnTo>
                    <a:pt x="2993" y="1154"/>
                  </a:lnTo>
                  <a:lnTo>
                    <a:pt x="2970" y="1193"/>
                  </a:lnTo>
                  <a:lnTo>
                    <a:pt x="2942" y="1231"/>
                  </a:lnTo>
                  <a:lnTo>
                    <a:pt x="2911" y="1267"/>
                  </a:lnTo>
                  <a:lnTo>
                    <a:pt x="2876" y="1301"/>
                  </a:lnTo>
                  <a:lnTo>
                    <a:pt x="2836" y="1332"/>
                  </a:lnTo>
                  <a:lnTo>
                    <a:pt x="2793" y="1362"/>
                  </a:lnTo>
                  <a:lnTo>
                    <a:pt x="2746" y="1388"/>
                  </a:lnTo>
                  <a:lnTo>
                    <a:pt x="2695" y="1412"/>
                  </a:lnTo>
                  <a:lnTo>
                    <a:pt x="2639" y="1433"/>
                  </a:lnTo>
                  <a:lnTo>
                    <a:pt x="2580" y="1452"/>
                  </a:lnTo>
                  <a:lnTo>
                    <a:pt x="2516" y="1467"/>
                  </a:lnTo>
                  <a:lnTo>
                    <a:pt x="2448" y="1479"/>
                  </a:lnTo>
                  <a:lnTo>
                    <a:pt x="2376" y="1487"/>
                  </a:lnTo>
                  <a:lnTo>
                    <a:pt x="2299" y="1493"/>
                  </a:lnTo>
                  <a:lnTo>
                    <a:pt x="2270" y="1555"/>
                  </a:lnTo>
                  <a:lnTo>
                    <a:pt x="2239" y="1616"/>
                  </a:lnTo>
                  <a:lnTo>
                    <a:pt x="2205" y="1674"/>
                  </a:lnTo>
                  <a:lnTo>
                    <a:pt x="2169" y="1730"/>
                  </a:lnTo>
                  <a:lnTo>
                    <a:pt x="2129" y="1783"/>
                  </a:lnTo>
                  <a:lnTo>
                    <a:pt x="2086" y="1834"/>
                  </a:lnTo>
                  <a:lnTo>
                    <a:pt x="2040" y="1882"/>
                  </a:lnTo>
                  <a:lnTo>
                    <a:pt x="1991" y="1926"/>
                  </a:lnTo>
                  <a:lnTo>
                    <a:pt x="2059" y="1933"/>
                  </a:lnTo>
                  <a:lnTo>
                    <a:pt x="2123" y="1939"/>
                  </a:lnTo>
                  <a:lnTo>
                    <a:pt x="2183" y="1946"/>
                  </a:lnTo>
                  <a:lnTo>
                    <a:pt x="2239" y="1954"/>
                  </a:lnTo>
                  <a:lnTo>
                    <a:pt x="2289" y="1962"/>
                  </a:lnTo>
                  <a:lnTo>
                    <a:pt x="2336" y="1970"/>
                  </a:lnTo>
                  <a:lnTo>
                    <a:pt x="2376" y="1979"/>
                  </a:lnTo>
                  <a:lnTo>
                    <a:pt x="2411" y="1989"/>
                  </a:lnTo>
                  <a:lnTo>
                    <a:pt x="2440" y="1998"/>
                  </a:lnTo>
                  <a:lnTo>
                    <a:pt x="2463" y="2007"/>
                  </a:lnTo>
                  <a:lnTo>
                    <a:pt x="2479" y="2017"/>
                  </a:lnTo>
                  <a:lnTo>
                    <a:pt x="2490" y="2028"/>
                  </a:lnTo>
                  <a:lnTo>
                    <a:pt x="2493" y="2038"/>
                  </a:lnTo>
                  <a:lnTo>
                    <a:pt x="2489" y="2049"/>
                  </a:lnTo>
                  <a:lnTo>
                    <a:pt x="2478" y="2060"/>
                  </a:lnTo>
                  <a:lnTo>
                    <a:pt x="2460" y="2070"/>
                  </a:lnTo>
                  <a:lnTo>
                    <a:pt x="2435" y="2080"/>
                  </a:lnTo>
                  <a:lnTo>
                    <a:pt x="2404" y="2090"/>
                  </a:lnTo>
                  <a:lnTo>
                    <a:pt x="2366" y="2100"/>
                  </a:lnTo>
                  <a:lnTo>
                    <a:pt x="2323" y="2109"/>
                  </a:lnTo>
                  <a:lnTo>
                    <a:pt x="2273" y="2117"/>
                  </a:lnTo>
                  <a:lnTo>
                    <a:pt x="2218" y="2126"/>
                  </a:lnTo>
                  <a:lnTo>
                    <a:pt x="2159" y="2134"/>
                  </a:lnTo>
                  <a:lnTo>
                    <a:pt x="2094" y="2141"/>
                  </a:lnTo>
                  <a:lnTo>
                    <a:pt x="2025" y="2147"/>
                  </a:lnTo>
                  <a:lnTo>
                    <a:pt x="1952" y="2154"/>
                  </a:lnTo>
                  <a:lnTo>
                    <a:pt x="1875" y="2159"/>
                  </a:lnTo>
                  <a:lnTo>
                    <a:pt x="1794" y="2164"/>
                  </a:lnTo>
                  <a:lnTo>
                    <a:pt x="1710" y="2168"/>
                  </a:lnTo>
                  <a:lnTo>
                    <a:pt x="1622" y="2171"/>
                  </a:lnTo>
                  <a:lnTo>
                    <a:pt x="1532" y="2175"/>
                  </a:lnTo>
                  <a:lnTo>
                    <a:pt x="1439" y="2177"/>
                  </a:lnTo>
                  <a:lnTo>
                    <a:pt x="1344" y="2178"/>
                  </a:lnTo>
                  <a:lnTo>
                    <a:pt x="1246" y="2178"/>
                  </a:lnTo>
                  <a:lnTo>
                    <a:pt x="1149" y="2178"/>
                  </a:lnTo>
                  <a:lnTo>
                    <a:pt x="1054" y="2177"/>
                  </a:lnTo>
                  <a:lnTo>
                    <a:pt x="961" y="2175"/>
                  </a:lnTo>
                  <a:lnTo>
                    <a:pt x="870" y="2171"/>
                  </a:lnTo>
                  <a:lnTo>
                    <a:pt x="783" y="2168"/>
                  </a:lnTo>
                  <a:lnTo>
                    <a:pt x="698" y="2164"/>
                  </a:lnTo>
                  <a:lnTo>
                    <a:pt x="617" y="2159"/>
                  </a:lnTo>
                  <a:lnTo>
                    <a:pt x="540" y="2154"/>
                  </a:lnTo>
                  <a:lnTo>
                    <a:pt x="466" y="2147"/>
                  </a:lnTo>
                  <a:lnTo>
                    <a:pt x="397" y="2141"/>
                  </a:lnTo>
                  <a:lnTo>
                    <a:pt x="333" y="2134"/>
                  </a:lnTo>
                  <a:lnTo>
                    <a:pt x="273" y="2126"/>
                  </a:lnTo>
                  <a:lnTo>
                    <a:pt x="219" y="2117"/>
                  </a:lnTo>
                  <a:lnTo>
                    <a:pt x="170" y="2109"/>
                  </a:lnTo>
                  <a:lnTo>
                    <a:pt x="126" y="2100"/>
                  </a:lnTo>
                  <a:lnTo>
                    <a:pt x="89" y="2090"/>
                  </a:lnTo>
                  <a:lnTo>
                    <a:pt x="57" y="2080"/>
                  </a:lnTo>
                  <a:lnTo>
                    <a:pt x="33" y="2070"/>
                  </a:lnTo>
                  <a:lnTo>
                    <a:pt x="15" y="2060"/>
                  </a:lnTo>
                  <a:lnTo>
                    <a:pt x="3" y="2049"/>
                  </a:lnTo>
                  <a:lnTo>
                    <a:pt x="0" y="2038"/>
                  </a:lnTo>
                  <a:lnTo>
                    <a:pt x="3" y="2028"/>
                  </a:lnTo>
                  <a:lnTo>
                    <a:pt x="13" y="2017"/>
                  </a:lnTo>
                  <a:lnTo>
                    <a:pt x="30" y="2007"/>
                  </a:lnTo>
                  <a:lnTo>
                    <a:pt x="53" y="1998"/>
                  </a:lnTo>
                  <a:lnTo>
                    <a:pt x="82" y="1989"/>
                  </a:lnTo>
                  <a:lnTo>
                    <a:pt x="117" y="1979"/>
                  </a:lnTo>
                  <a:lnTo>
                    <a:pt x="157" y="1970"/>
                  </a:lnTo>
                  <a:lnTo>
                    <a:pt x="203" y="1962"/>
                  </a:lnTo>
                  <a:lnTo>
                    <a:pt x="253" y="1954"/>
                  </a:lnTo>
                  <a:lnTo>
                    <a:pt x="308" y="1946"/>
                  </a:lnTo>
                  <a:lnTo>
                    <a:pt x="368" y="1939"/>
                  </a:lnTo>
                  <a:lnTo>
                    <a:pt x="432" y="1933"/>
                  </a:lnTo>
                  <a:lnTo>
                    <a:pt x="501" y="1926"/>
                  </a:lnTo>
                  <a:lnTo>
                    <a:pt x="447" y="1878"/>
                  </a:lnTo>
                  <a:lnTo>
                    <a:pt x="397" y="1825"/>
                  </a:lnTo>
                  <a:lnTo>
                    <a:pt x="352" y="1769"/>
                  </a:lnTo>
                  <a:lnTo>
                    <a:pt x="310" y="1709"/>
                  </a:lnTo>
                  <a:lnTo>
                    <a:pt x="271" y="1648"/>
                  </a:lnTo>
                  <a:lnTo>
                    <a:pt x="236" y="1583"/>
                  </a:lnTo>
                  <a:lnTo>
                    <a:pt x="204" y="1516"/>
                  </a:lnTo>
                  <a:lnTo>
                    <a:pt x="175" y="1445"/>
                  </a:lnTo>
                  <a:lnTo>
                    <a:pt x="148" y="1374"/>
                  </a:lnTo>
                  <a:lnTo>
                    <a:pt x="125" y="1301"/>
                  </a:lnTo>
                  <a:lnTo>
                    <a:pt x="104" y="1226"/>
                  </a:lnTo>
                  <a:lnTo>
                    <a:pt x="86" y="1149"/>
                  </a:lnTo>
                  <a:lnTo>
                    <a:pt x="70" y="1072"/>
                  </a:lnTo>
                  <a:lnTo>
                    <a:pt x="56" y="994"/>
                  </a:lnTo>
                  <a:lnTo>
                    <a:pt x="44" y="915"/>
                  </a:lnTo>
                  <a:lnTo>
                    <a:pt x="34" y="836"/>
                  </a:lnTo>
                  <a:lnTo>
                    <a:pt x="25" y="757"/>
                  </a:lnTo>
                  <a:lnTo>
                    <a:pt x="18" y="678"/>
                  </a:lnTo>
                  <a:lnTo>
                    <a:pt x="13" y="598"/>
                  </a:lnTo>
                  <a:lnTo>
                    <a:pt x="9" y="519"/>
                  </a:lnTo>
                  <a:lnTo>
                    <a:pt x="5" y="441"/>
                  </a:lnTo>
                  <a:lnTo>
                    <a:pt x="3" y="364"/>
                  </a:lnTo>
                  <a:lnTo>
                    <a:pt x="1" y="288"/>
                  </a:lnTo>
                  <a:lnTo>
                    <a:pt x="0" y="213"/>
                  </a:lnTo>
                  <a:lnTo>
                    <a:pt x="0" y="141"/>
                  </a:lnTo>
                  <a:lnTo>
                    <a:pt x="0" y="69"/>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p:nvSpPr>
          <p:spPr bwMode="auto">
            <a:xfrm>
              <a:off x="3082" y="545"/>
              <a:ext cx="101" cy="92"/>
            </a:xfrm>
            <a:custGeom>
              <a:avLst/>
              <a:gdLst>
                <a:gd name="T0" fmla="*/ 918 w 1010"/>
                <a:gd name="T1" fmla="*/ 0 h 1019"/>
                <a:gd name="T2" fmla="*/ 948 w 1010"/>
                <a:gd name="T3" fmla="*/ 10 h 1019"/>
                <a:gd name="T4" fmla="*/ 973 w 1010"/>
                <a:gd name="T5" fmla="*/ 36 h 1019"/>
                <a:gd name="T6" fmla="*/ 995 w 1010"/>
                <a:gd name="T7" fmla="*/ 102 h 1019"/>
                <a:gd name="T8" fmla="*/ 1009 w 1010"/>
                <a:gd name="T9" fmla="*/ 187 h 1019"/>
                <a:gd name="T10" fmla="*/ 1007 w 1010"/>
                <a:gd name="T11" fmla="*/ 260 h 1019"/>
                <a:gd name="T12" fmla="*/ 989 w 1010"/>
                <a:gd name="T13" fmla="*/ 323 h 1019"/>
                <a:gd name="T14" fmla="*/ 959 w 1010"/>
                <a:gd name="T15" fmla="*/ 376 h 1019"/>
                <a:gd name="T16" fmla="*/ 918 w 1010"/>
                <a:gd name="T17" fmla="*/ 421 h 1019"/>
                <a:gd name="T18" fmla="*/ 867 w 1010"/>
                <a:gd name="T19" fmla="*/ 460 h 1019"/>
                <a:gd name="T20" fmla="*/ 809 w 1010"/>
                <a:gd name="T21" fmla="*/ 493 h 1019"/>
                <a:gd name="T22" fmla="*/ 746 w 1010"/>
                <a:gd name="T23" fmla="*/ 521 h 1019"/>
                <a:gd name="T24" fmla="*/ 677 w 1010"/>
                <a:gd name="T25" fmla="*/ 546 h 1019"/>
                <a:gd name="T26" fmla="*/ 607 w 1010"/>
                <a:gd name="T27" fmla="*/ 572 h 1019"/>
                <a:gd name="T28" fmla="*/ 536 w 1010"/>
                <a:gd name="T29" fmla="*/ 596 h 1019"/>
                <a:gd name="T30" fmla="*/ 465 w 1010"/>
                <a:gd name="T31" fmla="*/ 621 h 1019"/>
                <a:gd name="T32" fmla="*/ 398 w 1010"/>
                <a:gd name="T33" fmla="*/ 649 h 1019"/>
                <a:gd name="T34" fmla="*/ 335 w 1010"/>
                <a:gd name="T35" fmla="*/ 681 h 1019"/>
                <a:gd name="T36" fmla="*/ 278 w 1010"/>
                <a:gd name="T37" fmla="*/ 717 h 1019"/>
                <a:gd name="T38" fmla="*/ 229 w 1010"/>
                <a:gd name="T39" fmla="*/ 761 h 1019"/>
                <a:gd name="T40" fmla="*/ 190 w 1010"/>
                <a:gd name="T41" fmla="*/ 812 h 1019"/>
                <a:gd name="T42" fmla="*/ 162 w 1010"/>
                <a:gd name="T43" fmla="*/ 872 h 1019"/>
                <a:gd name="T44" fmla="*/ 147 w 1010"/>
                <a:gd name="T45" fmla="*/ 941 h 1019"/>
                <a:gd name="T46" fmla="*/ 135 w 1010"/>
                <a:gd name="T47" fmla="*/ 980 h 1019"/>
                <a:gd name="T48" fmla="*/ 112 w 1010"/>
                <a:gd name="T49" fmla="*/ 1005 h 1019"/>
                <a:gd name="T50" fmla="*/ 81 w 1010"/>
                <a:gd name="T51" fmla="*/ 1017 h 1019"/>
                <a:gd name="T52" fmla="*/ 50 w 1010"/>
                <a:gd name="T53" fmla="*/ 1017 h 1019"/>
                <a:gd name="T54" fmla="*/ 22 w 1010"/>
                <a:gd name="T55" fmla="*/ 1005 h 1019"/>
                <a:gd name="T56" fmla="*/ 4 w 1010"/>
                <a:gd name="T57" fmla="*/ 980 h 1019"/>
                <a:gd name="T58" fmla="*/ 0 w 1010"/>
                <a:gd name="T59" fmla="*/ 941 h 1019"/>
                <a:gd name="T60" fmla="*/ 18 w 1010"/>
                <a:gd name="T61" fmla="*/ 846 h 1019"/>
                <a:gd name="T62" fmla="*/ 50 w 1010"/>
                <a:gd name="T63" fmla="*/ 761 h 1019"/>
                <a:gd name="T64" fmla="*/ 95 w 1010"/>
                <a:gd name="T65" fmla="*/ 688 h 1019"/>
                <a:gd name="T66" fmla="*/ 151 w 1010"/>
                <a:gd name="T67" fmla="*/ 627 h 1019"/>
                <a:gd name="T68" fmla="*/ 216 w 1010"/>
                <a:gd name="T69" fmla="*/ 574 h 1019"/>
                <a:gd name="T70" fmla="*/ 289 w 1010"/>
                <a:gd name="T71" fmla="*/ 530 h 1019"/>
                <a:gd name="T72" fmla="*/ 368 w 1010"/>
                <a:gd name="T73" fmla="*/ 494 h 1019"/>
                <a:gd name="T74" fmla="*/ 434 w 1010"/>
                <a:gd name="T75" fmla="*/ 468 h 1019"/>
                <a:gd name="T76" fmla="*/ 486 w 1010"/>
                <a:gd name="T77" fmla="*/ 453 h 1019"/>
                <a:gd name="T78" fmla="*/ 542 w 1010"/>
                <a:gd name="T79" fmla="*/ 436 h 1019"/>
                <a:gd name="T80" fmla="*/ 600 w 1010"/>
                <a:gd name="T81" fmla="*/ 419 h 1019"/>
                <a:gd name="T82" fmla="*/ 657 w 1010"/>
                <a:gd name="T83" fmla="*/ 399 h 1019"/>
                <a:gd name="T84" fmla="*/ 711 w 1010"/>
                <a:gd name="T85" fmla="*/ 375 h 1019"/>
                <a:gd name="T86" fmla="*/ 760 w 1010"/>
                <a:gd name="T87" fmla="*/ 347 h 1019"/>
                <a:gd name="T88" fmla="*/ 801 w 1010"/>
                <a:gd name="T89" fmla="*/ 313 h 1019"/>
                <a:gd name="T90" fmla="*/ 831 w 1010"/>
                <a:gd name="T91" fmla="*/ 273 h 1019"/>
                <a:gd name="T92" fmla="*/ 850 w 1010"/>
                <a:gd name="T93" fmla="*/ 223 h 1019"/>
                <a:gd name="T94" fmla="*/ 853 w 1010"/>
                <a:gd name="T95" fmla="*/ 166 h 1019"/>
                <a:gd name="T96" fmla="*/ 839 w 1010"/>
                <a:gd name="T97" fmla="*/ 98 h 1019"/>
                <a:gd name="T98" fmla="*/ 835 w 1010"/>
                <a:gd name="T99" fmla="*/ 59 h 1019"/>
                <a:gd name="T100" fmla="*/ 847 w 1010"/>
                <a:gd name="T101" fmla="*/ 28 h 1019"/>
                <a:gd name="T102" fmla="*/ 871 w 1010"/>
                <a:gd name="T103" fmla="*/ 9 h 1019"/>
                <a:gd name="T104" fmla="*/ 902 w 1010"/>
                <a:gd name="T105"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0" h="1019">
                  <a:moveTo>
                    <a:pt x="902" y="0"/>
                  </a:moveTo>
                  <a:lnTo>
                    <a:pt x="918" y="0"/>
                  </a:lnTo>
                  <a:lnTo>
                    <a:pt x="933" y="3"/>
                  </a:lnTo>
                  <a:lnTo>
                    <a:pt x="948" y="10"/>
                  </a:lnTo>
                  <a:lnTo>
                    <a:pt x="961" y="21"/>
                  </a:lnTo>
                  <a:lnTo>
                    <a:pt x="973" y="36"/>
                  </a:lnTo>
                  <a:lnTo>
                    <a:pt x="981" y="55"/>
                  </a:lnTo>
                  <a:lnTo>
                    <a:pt x="995" y="102"/>
                  </a:lnTo>
                  <a:lnTo>
                    <a:pt x="1005" y="146"/>
                  </a:lnTo>
                  <a:lnTo>
                    <a:pt x="1009" y="187"/>
                  </a:lnTo>
                  <a:lnTo>
                    <a:pt x="1010" y="225"/>
                  </a:lnTo>
                  <a:lnTo>
                    <a:pt x="1007" y="260"/>
                  </a:lnTo>
                  <a:lnTo>
                    <a:pt x="1000" y="293"/>
                  </a:lnTo>
                  <a:lnTo>
                    <a:pt x="989" y="323"/>
                  </a:lnTo>
                  <a:lnTo>
                    <a:pt x="975" y="351"/>
                  </a:lnTo>
                  <a:lnTo>
                    <a:pt x="959" y="376"/>
                  </a:lnTo>
                  <a:lnTo>
                    <a:pt x="940" y="399"/>
                  </a:lnTo>
                  <a:lnTo>
                    <a:pt x="918" y="421"/>
                  </a:lnTo>
                  <a:lnTo>
                    <a:pt x="894" y="441"/>
                  </a:lnTo>
                  <a:lnTo>
                    <a:pt x="867" y="460"/>
                  </a:lnTo>
                  <a:lnTo>
                    <a:pt x="839" y="476"/>
                  </a:lnTo>
                  <a:lnTo>
                    <a:pt x="809" y="493"/>
                  </a:lnTo>
                  <a:lnTo>
                    <a:pt x="778" y="507"/>
                  </a:lnTo>
                  <a:lnTo>
                    <a:pt x="746" y="521"/>
                  </a:lnTo>
                  <a:lnTo>
                    <a:pt x="712" y="534"/>
                  </a:lnTo>
                  <a:lnTo>
                    <a:pt x="677" y="546"/>
                  </a:lnTo>
                  <a:lnTo>
                    <a:pt x="642" y="560"/>
                  </a:lnTo>
                  <a:lnTo>
                    <a:pt x="607" y="572"/>
                  </a:lnTo>
                  <a:lnTo>
                    <a:pt x="571" y="584"/>
                  </a:lnTo>
                  <a:lnTo>
                    <a:pt x="536" y="596"/>
                  </a:lnTo>
                  <a:lnTo>
                    <a:pt x="500" y="608"/>
                  </a:lnTo>
                  <a:lnTo>
                    <a:pt x="465" y="621"/>
                  </a:lnTo>
                  <a:lnTo>
                    <a:pt x="431" y="634"/>
                  </a:lnTo>
                  <a:lnTo>
                    <a:pt x="398" y="649"/>
                  </a:lnTo>
                  <a:lnTo>
                    <a:pt x="366" y="664"/>
                  </a:lnTo>
                  <a:lnTo>
                    <a:pt x="335" y="681"/>
                  </a:lnTo>
                  <a:lnTo>
                    <a:pt x="306" y="698"/>
                  </a:lnTo>
                  <a:lnTo>
                    <a:pt x="278" y="717"/>
                  </a:lnTo>
                  <a:lnTo>
                    <a:pt x="252" y="738"/>
                  </a:lnTo>
                  <a:lnTo>
                    <a:pt x="229" y="761"/>
                  </a:lnTo>
                  <a:lnTo>
                    <a:pt x="208" y="785"/>
                  </a:lnTo>
                  <a:lnTo>
                    <a:pt x="190" y="812"/>
                  </a:lnTo>
                  <a:lnTo>
                    <a:pt x="174" y="840"/>
                  </a:lnTo>
                  <a:lnTo>
                    <a:pt x="162" y="872"/>
                  </a:lnTo>
                  <a:lnTo>
                    <a:pt x="153" y="905"/>
                  </a:lnTo>
                  <a:lnTo>
                    <a:pt x="147" y="941"/>
                  </a:lnTo>
                  <a:lnTo>
                    <a:pt x="143" y="962"/>
                  </a:lnTo>
                  <a:lnTo>
                    <a:pt x="135" y="980"/>
                  </a:lnTo>
                  <a:lnTo>
                    <a:pt x="124" y="994"/>
                  </a:lnTo>
                  <a:lnTo>
                    <a:pt x="112" y="1005"/>
                  </a:lnTo>
                  <a:lnTo>
                    <a:pt x="97" y="1013"/>
                  </a:lnTo>
                  <a:lnTo>
                    <a:pt x="81" y="1017"/>
                  </a:lnTo>
                  <a:lnTo>
                    <a:pt x="66" y="1019"/>
                  </a:lnTo>
                  <a:lnTo>
                    <a:pt x="50" y="1017"/>
                  </a:lnTo>
                  <a:lnTo>
                    <a:pt x="35" y="1013"/>
                  </a:lnTo>
                  <a:lnTo>
                    <a:pt x="22" y="1005"/>
                  </a:lnTo>
                  <a:lnTo>
                    <a:pt x="12" y="994"/>
                  </a:lnTo>
                  <a:lnTo>
                    <a:pt x="4" y="980"/>
                  </a:lnTo>
                  <a:lnTo>
                    <a:pt x="0" y="962"/>
                  </a:lnTo>
                  <a:lnTo>
                    <a:pt x="0" y="941"/>
                  </a:lnTo>
                  <a:lnTo>
                    <a:pt x="7" y="892"/>
                  </a:lnTo>
                  <a:lnTo>
                    <a:pt x="18" y="846"/>
                  </a:lnTo>
                  <a:lnTo>
                    <a:pt x="32" y="802"/>
                  </a:lnTo>
                  <a:lnTo>
                    <a:pt x="50" y="761"/>
                  </a:lnTo>
                  <a:lnTo>
                    <a:pt x="71" y="724"/>
                  </a:lnTo>
                  <a:lnTo>
                    <a:pt x="95" y="688"/>
                  </a:lnTo>
                  <a:lnTo>
                    <a:pt x="121" y="656"/>
                  </a:lnTo>
                  <a:lnTo>
                    <a:pt x="151" y="627"/>
                  </a:lnTo>
                  <a:lnTo>
                    <a:pt x="182" y="599"/>
                  </a:lnTo>
                  <a:lnTo>
                    <a:pt x="216" y="574"/>
                  </a:lnTo>
                  <a:lnTo>
                    <a:pt x="252" y="551"/>
                  </a:lnTo>
                  <a:lnTo>
                    <a:pt x="289" y="530"/>
                  </a:lnTo>
                  <a:lnTo>
                    <a:pt x="328" y="511"/>
                  </a:lnTo>
                  <a:lnTo>
                    <a:pt x="368" y="494"/>
                  </a:lnTo>
                  <a:lnTo>
                    <a:pt x="410" y="477"/>
                  </a:lnTo>
                  <a:lnTo>
                    <a:pt x="434" y="468"/>
                  </a:lnTo>
                  <a:lnTo>
                    <a:pt x="459" y="461"/>
                  </a:lnTo>
                  <a:lnTo>
                    <a:pt x="486" y="453"/>
                  </a:lnTo>
                  <a:lnTo>
                    <a:pt x="513" y="445"/>
                  </a:lnTo>
                  <a:lnTo>
                    <a:pt x="542" y="436"/>
                  </a:lnTo>
                  <a:lnTo>
                    <a:pt x="571" y="428"/>
                  </a:lnTo>
                  <a:lnTo>
                    <a:pt x="600" y="419"/>
                  </a:lnTo>
                  <a:lnTo>
                    <a:pt x="629" y="409"/>
                  </a:lnTo>
                  <a:lnTo>
                    <a:pt x="657" y="399"/>
                  </a:lnTo>
                  <a:lnTo>
                    <a:pt x="685" y="387"/>
                  </a:lnTo>
                  <a:lnTo>
                    <a:pt x="711" y="375"/>
                  </a:lnTo>
                  <a:lnTo>
                    <a:pt x="736" y="362"/>
                  </a:lnTo>
                  <a:lnTo>
                    <a:pt x="760" y="347"/>
                  </a:lnTo>
                  <a:lnTo>
                    <a:pt x="781" y="331"/>
                  </a:lnTo>
                  <a:lnTo>
                    <a:pt x="801" y="313"/>
                  </a:lnTo>
                  <a:lnTo>
                    <a:pt x="817" y="293"/>
                  </a:lnTo>
                  <a:lnTo>
                    <a:pt x="831" y="273"/>
                  </a:lnTo>
                  <a:lnTo>
                    <a:pt x="842" y="248"/>
                  </a:lnTo>
                  <a:lnTo>
                    <a:pt x="850" y="223"/>
                  </a:lnTo>
                  <a:lnTo>
                    <a:pt x="853" y="196"/>
                  </a:lnTo>
                  <a:lnTo>
                    <a:pt x="853" y="166"/>
                  </a:lnTo>
                  <a:lnTo>
                    <a:pt x="848" y="133"/>
                  </a:lnTo>
                  <a:lnTo>
                    <a:pt x="839" y="98"/>
                  </a:lnTo>
                  <a:lnTo>
                    <a:pt x="834" y="78"/>
                  </a:lnTo>
                  <a:lnTo>
                    <a:pt x="835" y="59"/>
                  </a:lnTo>
                  <a:lnTo>
                    <a:pt x="839" y="43"/>
                  </a:lnTo>
                  <a:lnTo>
                    <a:pt x="847" y="28"/>
                  </a:lnTo>
                  <a:lnTo>
                    <a:pt x="858" y="17"/>
                  </a:lnTo>
                  <a:lnTo>
                    <a:pt x="871" y="9"/>
                  </a:lnTo>
                  <a:lnTo>
                    <a:pt x="886"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
            <p:cNvSpPr>
              <a:spLocks/>
            </p:cNvSpPr>
            <p:nvPr/>
          </p:nvSpPr>
          <p:spPr bwMode="auto">
            <a:xfrm>
              <a:off x="3142" y="529"/>
              <a:ext cx="105" cy="137"/>
            </a:xfrm>
            <a:custGeom>
              <a:avLst/>
              <a:gdLst>
                <a:gd name="T0" fmla="*/ 919 w 990"/>
                <a:gd name="T1" fmla="*/ 2 h 900"/>
                <a:gd name="T2" fmla="*/ 949 w 990"/>
                <a:gd name="T3" fmla="*/ 15 h 900"/>
                <a:gd name="T4" fmla="*/ 973 w 990"/>
                <a:gd name="T5" fmla="*/ 40 h 900"/>
                <a:gd name="T6" fmla="*/ 986 w 990"/>
                <a:gd name="T7" fmla="*/ 77 h 900"/>
                <a:gd name="T8" fmla="*/ 988 w 990"/>
                <a:gd name="T9" fmla="*/ 181 h 900"/>
                <a:gd name="T10" fmla="*/ 972 w 990"/>
                <a:gd name="T11" fmla="*/ 272 h 900"/>
                <a:gd name="T12" fmla="*/ 938 w 990"/>
                <a:gd name="T13" fmla="*/ 351 h 900"/>
                <a:gd name="T14" fmla="*/ 887 w 990"/>
                <a:gd name="T15" fmla="*/ 418 h 900"/>
                <a:gd name="T16" fmla="*/ 821 w 990"/>
                <a:gd name="T17" fmla="*/ 473 h 900"/>
                <a:gd name="T18" fmla="*/ 741 w 990"/>
                <a:gd name="T19" fmla="*/ 515 h 900"/>
                <a:gd name="T20" fmla="*/ 665 w 990"/>
                <a:gd name="T21" fmla="*/ 541 h 900"/>
                <a:gd name="T22" fmla="*/ 600 w 990"/>
                <a:gd name="T23" fmla="*/ 557 h 900"/>
                <a:gd name="T24" fmla="*/ 530 w 990"/>
                <a:gd name="T25" fmla="*/ 574 h 900"/>
                <a:gd name="T26" fmla="*/ 460 w 990"/>
                <a:gd name="T27" fmla="*/ 590 h 900"/>
                <a:gd name="T28" fmla="*/ 391 w 990"/>
                <a:gd name="T29" fmla="*/ 611 h 900"/>
                <a:gd name="T30" fmla="*/ 326 w 990"/>
                <a:gd name="T31" fmla="*/ 638 h 900"/>
                <a:gd name="T32" fmla="*/ 266 w 990"/>
                <a:gd name="T33" fmla="*/ 673 h 900"/>
                <a:gd name="T34" fmla="*/ 215 w 990"/>
                <a:gd name="T35" fmla="*/ 717 h 900"/>
                <a:gd name="T36" fmla="*/ 174 w 990"/>
                <a:gd name="T37" fmla="*/ 773 h 900"/>
                <a:gd name="T38" fmla="*/ 146 w 990"/>
                <a:gd name="T39" fmla="*/ 843 h 900"/>
                <a:gd name="T40" fmla="*/ 128 w 990"/>
                <a:gd name="T41" fmla="*/ 877 h 900"/>
                <a:gd name="T42" fmla="*/ 101 w 990"/>
                <a:gd name="T43" fmla="*/ 896 h 900"/>
                <a:gd name="T44" fmla="*/ 70 w 990"/>
                <a:gd name="T45" fmla="*/ 900 h 900"/>
                <a:gd name="T46" fmla="*/ 40 w 990"/>
                <a:gd name="T47" fmla="*/ 890 h 900"/>
                <a:gd name="T48" fmla="*/ 15 w 990"/>
                <a:gd name="T49" fmla="*/ 869 h 900"/>
                <a:gd name="T50" fmla="*/ 1 w 990"/>
                <a:gd name="T51" fmla="*/ 840 h 900"/>
                <a:gd name="T52" fmla="*/ 3 w 990"/>
                <a:gd name="T53" fmla="*/ 800 h 900"/>
                <a:gd name="T54" fmla="*/ 36 w 990"/>
                <a:gd name="T55" fmla="*/ 712 h 900"/>
                <a:gd name="T56" fmla="*/ 81 w 990"/>
                <a:gd name="T57" fmla="*/ 638 h 900"/>
                <a:gd name="T58" fmla="*/ 137 w 990"/>
                <a:gd name="T59" fmla="*/ 578 h 900"/>
                <a:gd name="T60" fmla="*/ 202 w 990"/>
                <a:gd name="T61" fmla="*/ 530 h 900"/>
                <a:gd name="T62" fmla="*/ 274 w 990"/>
                <a:gd name="T63" fmla="*/ 490 h 900"/>
                <a:gd name="T64" fmla="*/ 352 w 990"/>
                <a:gd name="T65" fmla="*/ 459 h 900"/>
                <a:gd name="T66" fmla="*/ 433 w 990"/>
                <a:gd name="T67" fmla="*/ 435 h 900"/>
                <a:gd name="T68" fmla="*/ 494 w 990"/>
                <a:gd name="T69" fmla="*/ 421 h 900"/>
                <a:gd name="T70" fmla="*/ 555 w 990"/>
                <a:gd name="T71" fmla="*/ 406 h 900"/>
                <a:gd name="T72" fmla="*/ 615 w 990"/>
                <a:gd name="T73" fmla="*/ 390 h 900"/>
                <a:gd name="T74" fmla="*/ 672 w 990"/>
                <a:gd name="T75" fmla="*/ 369 h 900"/>
                <a:gd name="T76" fmla="*/ 723 w 990"/>
                <a:gd name="T77" fmla="*/ 345 h 900"/>
                <a:gd name="T78" fmla="*/ 767 w 990"/>
                <a:gd name="T79" fmla="*/ 312 h 900"/>
                <a:gd name="T80" fmla="*/ 803 w 990"/>
                <a:gd name="T81" fmla="*/ 271 h 900"/>
                <a:gd name="T82" fmla="*/ 828 w 990"/>
                <a:gd name="T83" fmla="*/ 219 h 900"/>
                <a:gd name="T84" fmla="*/ 840 w 990"/>
                <a:gd name="T85" fmla="*/ 156 h 900"/>
                <a:gd name="T86" fmla="*/ 838 w 990"/>
                <a:gd name="T87" fmla="*/ 77 h 900"/>
                <a:gd name="T88" fmla="*/ 842 w 990"/>
                <a:gd name="T89" fmla="*/ 39 h 900"/>
                <a:gd name="T90" fmla="*/ 860 w 990"/>
                <a:gd name="T91" fmla="*/ 14 h 900"/>
                <a:gd name="T92" fmla="*/ 887 w 990"/>
                <a:gd name="T93" fmla="*/ 2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900">
                  <a:moveTo>
                    <a:pt x="903" y="0"/>
                  </a:moveTo>
                  <a:lnTo>
                    <a:pt x="919" y="2"/>
                  </a:lnTo>
                  <a:lnTo>
                    <a:pt x="934" y="7"/>
                  </a:lnTo>
                  <a:lnTo>
                    <a:pt x="949" y="15"/>
                  </a:lnTo>
                  <a:lnTo>
                    <a:pt x="962" y="26"/>
                  </a:lnTo>
                  <a:lnTo>
                    <a:pt x="973" y="40"/>
                  </a:lnTo>
                  <a:lnTo>
                    <a:pt x="981" y="57"/>
                  </a:lnTo>
                  <a:lnTo>
                    <a:pt x="986" y="77"/>
                  </a:lnTo>
                  <a:lnTo>
                    <a:pt x="990" y="130"/>
                  </a:lnTo>
                  <a:lnTo>
                    <a:pt x="988" y="181"/>
                  </a:lnTo>
                  <a:lnTo>
                    <a:pt x="983" y="228"/>
                  </a:lnTo>
                  <a:lnTo>
                    <a:pt x="972" y="272"/>
                  </a:lnTo>
                  <a:lnTo>
                    <a:pt x="957" y="313"/>
                  </a:lnTo>
                  <a:lnTo>
                    <a:pt x="938" y="351"/>
                  </a:lnTo>
                  <a:lnTo>
                    <a:pt x="915" y="387"/>
                  </a:lnTo>
                  <a:lnTo>
                    <a:pt x="887" y="418"/>
                  </a:lnTo>
                  <a:lnTo>
                    <a:pt x="856" y="447"/>
                  </a:lnTo>
                  <a:lnTo>
                    <a:pt x="821" y="473"/>
                  </a:lnTo>
                  <a:lnTo>
                    <a:pt x="783" y="495"/>
                  </a:lnTo>
                  <a:lnTo>
                    <a:pt x="741" y="515"/>
                  </a:lnTo>
                  <a:lnTo>
                    <a:pt x="696" y="532"/>
                  </a:lnTo>
                  <a:lnTo>
                    <a:pt x="665" y="541"/>
                  </a:lnTo>
                  <a:lnTo>
                    <a:pt x="633" y="549"/>
                  </a:lnTo>
                  <a:lnTo>
                    <a:pt x="600" y="557"/>
                  </a:lnTo>
                  <a:lnTo>
                    <a:pt x="565" y="565"/>
                  </a:lnTo>
                  <a:lnTo>
                    <a:pt x="530" y="574"/>
                  </a:lnTo>
                  <a:lnTo>
                    <a:pt x="495" y="581"/>
                  </a:lnTo>
                  <a:lnTo>
                    <a:pt x="460" y="590"/>
                  </a:lnTo>
                  <a:lnTo>
                    <a:pt x="426" y="600"/>
                  </a:lnTo>
                  <a:lnTo>
                    <a:pt x="391" y="611"/>
                  </a:lnTo>
                  <a:lnTo>
                    <a:pt x="358" y="624"/>
                  </a:lnTo>
                  <a:lnTo>
                    <a:pt x="326" y="638"/>
                  </a:lnTo>
                  <a:lnTo>
                    <a:pt x="295" y="654"/>
                  </a:lnTo>
                  <a:lnTo>
                    <a:pt x="266" y="673"/>
                  </a:lnTo>
                  <a:lnTo>
                    <a:pt x="239" y="693"/>
                  </a:lnTo>
                  <a:lnTo>
                    <a:pt x="215" y="717"/>
                  </a:lnTo>
                  <a:lnTo>
                    <a:pt x="193" y="743"/>
                  </a:lnTo>
                  <a:lnTo>
                    <a:pt x="174" y="773"/>
                  </a:lnTo>
                  <a:lnTo>
                    <a:pt x="158" y="806"/>
                  </a:lnTo>
                  <a:lnTo>
                    <a:pt x="146" y="843"/>
                  </a:lnTo>
                  <a:lnTo>
                    <a:pt x="138" y="862"/>
                  </a:lnTo>
                  <a:lnTo>
                    <a:pt x="128" y="877"/>
                  </a:lnTo>
                  <a:lnTo>
                    <a:pt x="115" y="888"/>
                  </a:lnTo>
                  <a:lnTo>
                    <a:pt x="101" y="896"/>
                  </a:lnTo>
                  <a:lnTo>
                    <a:pt x="86" y="899"/>
                  </a:lnTo>
                  <a:lnTo>
                    <a:pt x="70" y="900"/>
                  </a:lnTo>
                  <a:lnTo>
                    <a:pt x="54" y="897"/>
                  </a:lnTo>
                  <a:lnTo>
                    <a:pt x="40" y="890"/>
                  </a:lnTo>
                  <a:lnTo>
                    <a:pt x="26" y="882"/>
                  </a:lnTo>
                  <a:lnTo>
                    <a:pt x="15" y="869"/>
                  </a:lnTo>
                  <a:lnTo>
                    <a:pt x="6" y="856"/>
                  </a:lnTo>
                  <a:lnTo>
                    <a:pt x="1" y="840"/>
                  </a:lnTo>
                  <a:lnTo>
                    <a:pt x="0" y="821"/>
                  </a:lnTo>
                  <a:lnTo>
                    <a:pt x="3" y="800"/>
                  </a:lnTo>
                  <a:lnTo>
                    <a:pt x="18" y="754"/>
                  </a:lnTo>
                  <a:lnTo>
                    <a:pt x="36" y="712"/>
                  </a:lnTo>
                  <a:lnTo>
                    <a:pt x="57" y="674"/>
                  </a:lnTo>
                  <a:lnTo>
                    <a:pt x="81" y="638"/>
                  </a:lnTo>
                  <a:lnTo>
                    <a:pt x="108" y="607"/>
                  </a:lnTo>
                  <a:lnTo>
                    <a:pt x="137" y="578"/>
                  </a:lnTo>
                  <a:lnTo>
                    <a:pt x="168" y="553"/>
                  </a:lnTo>
                  <a:lnTo>
                    <a:pt x="202" y="530"/>
                  </a:lnTo>
                  <a:lnTo>
                    <a:pt x="237" y="509"/>
                  </a:lnTo>
                  <a:lnTo>
                    <a:pt x="274" y="490"/>
                  </a:lnTo>
                  <a:lnTo>
                    <a:pt x="312" y="475"/>
                  </a:lnTo>
                  <a:lnTo>
                    <a:pt x="352" y="459"/>
                  </a:lnTo>
                  <a:lnTo>
                    <a:pt x="392" y="447"/>
                  </a:lnTo>
                  <a:lnTo>
                    <a:pt x="433" y="435"/>
                  </a:lnTo>
                  <a:lnTo>
                    <a:pt x="463" y="428"/>
                  </a:lnTo>
                  <a:lnTo>
                    <a:pt x="494" y="421"/>
                  </a:lnTo>
                  <a:lnTo>
                    <a:pt x="524" y="413"/>
                  </a:lnTo>
                  <a:lnTo>
                    <a:pt x="555" y="406"/>
                  </a:lnTo>
                  <a:lnTo>
                    <a:pt x="586" y="398"/>
                  </a:lnTo>
                  <a:lnTo>
                    <a:pt x="615" y="390"/>
                  </a:lnTo>
                  <a:lnTo>
                    <a:pt x="644" y="380"/>
                  </a:lnTo>
                  <a:lnTo>
                    <a:pt x="672" y="369"/>
                  </a:lnTo>
                  <a:lnTo>
                    <a:pt x="698" y="358"/>
                  </a:lnTo>
                  <a:lnTo>
                    <a:pt x="723" y="345"/>
                  </a:lnTo>
                  <a:lnTo>
                    <a:pt x="746" y="329"/>
                  </a:lnTo>
                  <a:lnTo>
                    <a:pt x="767" y="312"/>
                  </a:lnTo>
                  <a:lnTo>
                    <a:pt x="787" y="293"/>
                  </a:lnTo>
                  <a:lnTo>
                    <a:pt x="803" y="271"/>
                  </a:lnTo>
                  <a:lnTo>
                    <a:pt x="817" y="247"/>
                  </a:lnTo>
                  <a:lnTo>
                    <a:pt x="828" y="219"/>
                  </a:lnTo>
                  <a:lnTo>
                    <a:pt x="836" y="190"/>
                  </a:lnTo>
                  <a:lnTo>
                    <a:pt x="840" y="156"/>
                  </a:lnTo>
                  <a:lnTo>
                    <a:pt x="841" y="118"/>
                  </a:lnTo>
                  <a:lnTo>
                    <a:pt x="838" y="77"/>
                  </a:lnTo>
                  <a:lnTo>
                    <a:pt x="838" y="57"/>
                  </a:lnTo>
                  <a:lnTo>
                    <a:pt x="842" y="39"/>
                  </a:lnTo>
                  <a:lnTo>
                    <a:pt x="849" y="25"/>
                  </a:lnTo>
                  <a:lnTo>
                    <a:pt x="860" y="14"/>
                  </a:lnTo>
                  <a:lnTo>
                    <a:pt x="873" y="6"/>
                  </a:lnTo>
                  <a:lnTo>
                    <a:pt x="887" y="2"/>
                  </a:lnTo>
                  <a:lnTo>
                    <a:pt x="90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0" y="3538538"/>
            <a:ext cx="5863440" cy="827722"/>
            <a:chOff x="-228598" y="3007379"/>
            <a:chExt cx="3367199" cy="827722"/>
          </a:xfrm>
          <a:solidFill>
            <a:schemeClr val="accent6">
              <a:lumMod val="75000"/>
            </a:schemeClr>
          </a:solidFill>
        </p:grpSpPr>
        <p:sp>
          <p:nvSpPr>
            <p:cNvPr id="9" name="Rectangle 8"/>
            <p:cNvSpPr/>
            <p:nvPr/>
          </p:nvSpPr>
          <p:spPr>
            <a:xfrm>
              <a:off x="-228598" y="3012141"/>
              <a:ext cx="3103580"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Maintain </a:t>
              </a:r>
              <a:r>
                <a:rPr lang="en-US" dirty="0"/>
                <a:t>focus at ACGME’s Annual </a:t>
              </a:r>
              <a:r>
                <a:rPr lang="en-US" dirty="0" smtClean="0"/>
                <a:t>      </a:t>
              </a:r>
            </a:p>
            <a:p>
              <a:r>
                <a:rPr lang="en-US" dirty="0"/>
                <a:t> </a:t>
              </a:r>
              <a:r>
                <a:rPr lang="en-US" dirty="0" smtClean="0"/>
                <a:t>  Educational </a:t>
              </a:r>
              <a:r>
                <a:rPr lang="en-US" dirty="0"/>
                <a:t>Conference</a:t>
              </a:r>
            </a:p>
          </p:txBody>
        </p:sp>
        <p:sp>
          <p:nvSpPr>
            <p:cNvPr id="10" name="Oval 9"/>
            <p:cNvSpPr/>
            <p:nvPr/>
          </p:nvSpPr>
          <p:spPr>
            <a:xfrm>
              <a:off x="2512731" y="3007379"/>
              <a:ext cx="625870" cy="822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latin typeface="Arial" panose="020B0604020202020204" pitchFamily="34" charset="0"/>
                <a:cs typeface="Arial" panose="020B0604020202020204" pitchFamily="34" charset="0"/>
              </a:endParaRPr>
            </a:p>
          </p:txBody>
        </p:sp>
      </p:grpSp>
      <p:grpSp>
        <p:nvGrpSpPr>
          <p:cNvPr id="16" name="Group 15"/>
          <p:cNvGrpSpPr/>
          <p:nvPr/>
        </p:nvGrpSpPr>
        <p:grpSpPr>
          <a:xfrm>
            <a:off x="1" y="4484594"/>
            <a:ext cx="4873145" cy="822960"/>
            <a:chOff x="-228598" y="4074459"/>
            <a:chExt cx="5007493" cy="822960"/>
          </a:xfrm>
          <a:solidFill>
            <a:schemeClr val="accent6"/>
          </a:solidFill>
        </p:grpSpPr>
        <p:sp>
          <p:nvSpPr>
            <p:cNvPr id="11" name="Rectangle 10"/>
            <p:cNvSpPr/>
            <p:nvPr/>
          </p:nvSpPr>
          <p:spPr>
            <a:xfrm>
              <a:off x="-228598" y="4074459"/>
              <a:ext cx="4634892" cy="82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t>   Co-Sponsor </a:t>
              </a:r>
              <a:r>
                <a:rPr lang="en-US" sz="1800" dirty="0"/>
                <a:t>National Academy of </a:t>
              </a:r>
              <a:r>
                <a:rPr lang="en-US" sz="1800" dirty="0" smtClean="0"/>
                <a:t>  </a:t>
              </a:r>
            </a:p>
            <a:p>
              <a:r>
                <a:rPr lang="en-US" sz="1800" dirty="0"/>
                <a:t> </a:t>
              </a:r>
              <a:r>
                <a:rPr lang="en-US" sz="1800" dirty="0" smtClean="0"/>
                <a:t>  Medicine </a:t>
              </a:r>
              <a:r>
                <a:rPr lang="en-US" sz="1800" dirty="0"/>
                <a:t>Learning Collaborative</a:t>
              </a:r>
            </a:p>
          </p:txBody>
        </p:sp>
        <p:sp>
          <p:nvSpPr>
            <p:cNvPr id="12" name="Oval 11"/>
            <p:cNvSpPr/>
            <p:nvPr/>
          </p:nvSpPr>
          <p:spPr>
            <a:xfrm>
              <a:off x="3955937" y="4074459"/>
              <a:ext cx="822958" cy="822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latin typeface="Arial" panose="020B0604020202020204" pitchFamily="34" charset="0"/>
                <a:cs typeface="Arial" panose="020B0604020202020204" pitchFamily="34" charset="0"/>
              </a:endParaRPr>
            </a:p>
          </p:txBody>
        </p:sp>
      </p:grpSp>
      <p:grpSp>
        <p:nvGrpSpPr>
          <p:cNvPr id="68" name="Group 67"/>
          <p:cNvGrpSpPr/>
          <p:nvPr/>
        </p:nvGrpSpPr>
        <p:grpSpPr>
          <a:xfrm>
            <a:off x="1" y="1778198"/>
            <a:ext cx="8008352" cy="4470650"/>
            <a:chOff x="-228598" y="1247039"/>
            <a:chExt cx="10677803" cy="4470650"/>
          </a:xfrm>
          <a:solidFill>
            <a:schemeClr val="bg2">
              <a:lumMod val="25000"/>
            </a:schemeClr>
          </a:solidFill>
        </p:grpSpPr>
        <p:grpSp>
          <p:nvGrpSpPr>
            <p:cNvPr id="17" name="Group 16"/>
            <p:cNvGrpSpPr/>
            <p:nvPr/>
          </p:nvGrpSpPr>
          <p:grpSpPr>
            <a:xfrm>
              <a:off x="-228598" y="4894729"/>
              <a:ext cx="3913729" cy="822960"/>
              <a:chOff x="182882" y="3012141"/>
              <a:chExt cx="3913729" cy="822960"/>
            </a:xfrm>
            <a:grpFill/>
          </p:grpSpPr>
          <p:sp>
            <p:nvSpPr>
              <p:cNvPr id="18" name="Rectangle 17"/>
              <p:cNvSpPr/>
              <p:nvPr/>
            </p:nvSpPr>
            <p:spPr>
              <a:xfrm>
                <a:off x="182882" y="3012141"/>
                <a:ext cx="3459437" cy="8229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   Partner </a:t>
                </a:r>
                <a:r>
                  <a:rPr lang="en-US" sz="1600" dirty="0"/>
                  <a:t>with other </a:t>
                </a:r>
                <a:r>
                  <a:rPr lang="en-US" sz="1600" dirty="0" smtClean="0"/>
                  <a:t>  </a:t>
                </a:r>
              </a:p>
              <a:p>
                <a:r>
                  <a:rPr lang="en-US" sz="1600" dirty="0"/>
                  <a:t> </a:t>
                </a:r>
                <a:r>
                  <a:rPr lang="en-US" sz="1600" dirty="0" smtClean="0"/>
                  <a:t>  organizations</a:t>
                </a:r>
                <a:endParaRPr lang="en-US" sz="1600" dirty="0"/>
              </a:p>
            </p:txBody>
          </p:sp>
          <p:sp>
            <p:nvSpPr>
              <p:cNvPr id="19" name="Oval 18"/>
              <p:cNvSpPr/>
              <p:nvPr/>
            </p:nvSpPr>
            <p:spPr>
              <a:xfrm>
                <a:off x="3103580" y="3012141"/>
                <a:ext cx="993031" cy="82296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latin typeface="Arial" panose="020B0604020202020204" pitchFamily="34" charset="0"/>
                  <a:cs typeface="Arial" panose="020B0604020202020204" pitchFamily="34" charset="0"/>
                </a:endParaRPr>
              </a:p>
            </p:txBody>
          </p:sp>
        </p:grpSp>
        <p:sp>
          <p:nvSpPr>
            <p:cNvPr id="67" name="Freeform 32"/>
            <p:cNvSpPr>
              <a:spLocks noEditPoints="1"/>
            </p:cNvSpPr>
            <p:nvPr/>
          </p:nvSpPr>
          <p:spPr bwMode="auto">
            <a:xfrm>
              <a:off x="9849833" y="1247039"/>
              <a:ext cx="599372" cy="500340"/>
            </a:xfrm>
            <a:custGeom>
              <a:avLst/>
              <a:gdLst>
                <a:gd name="T0" fmla="*/ 1524 w 2764"/>
                <a:gd name="T1" fmla="*/ 1656 h 3168"/>
                <a:gd name="T2" fmla="*/ 1599 w 2764"/>
                <a:gd name="T3" fmla="*/ 1775 h 3168"/>
                <a:gd name="T4" fmla="*/ 1598 w 2764"/>
                <a:gd name="T5" fmla="*/ 1924 h 3168"/>
                <a:gd name="T6" fmla="*/ 1517 w 2764"/>
                <a:gd name="T7" fmla="*/ 2047 h 3168"/>
                <a:gd name="T8" fmla="*/ 1381 w 2764"/>
                <a:gd name="T9" fmla="*/ 2110 h 3168"/>
                <a:gd name="T10" fmla="*/ 1228 w 2764"/>
                <a:gd name="T11" fmla="*/ 2088 h 3168"/>
                <a:gd name="T12" fmla="*/ 1116 w 2764"/>
                <a:gd name="T13" fmla="*/ 1992 h 3168"/>
                <a:gd name="T14" fmla="*/ 1073 w 2764"/>
                <a:gd name="T15" fmla="*/ 1848 h 3168"/>
                <a:gd name="T16" fmla="*/ 1112 w 2764"/>
                <a:gd name="T17" fmla="*/ 1711 h 3168"/>
                <a:gd name="T18" fmla="*/ 1217 w 2764"/>
                <a:gd name="T19" fmla="*/ 1616 h 3168"/>
                <a:gd name="T20" fmla="*/ 1175 w 2764"/>
                <a:gd name="T21" fmla="*/ 805 h 3168"/>
                <a:gd name="T22" fmla="*/ 870 w 2764"/>
                <a:gd name="T23" fmla="*/ 900 h 3168"/>
                <a:gd name="T24" fmla="*/ 611 w 2764"/>
                <a:gd name="T25" fmla="*/ 1074 h 3168"/>
                <a:gd name="T26" fmla="*/ 416 w 2764"/>
                <a:gd name="T27" fmla="*/ 1316 h 3168"/>
                <a:gd name="T28" fmla="*/ 298 w 2764"/>
                <a:gd name="T29" fmla="*/ 1606 h 3168"/>
                <a:gd name="T30" fmla="*/ 272 w 2764"/>
                <a:gd name="T31" fmla="*/ 1930 h 3168"/>
                <a:gd name="T32" fmla="*/ 346 w 2764"/>
                <a:gd name="T33" fmla="*/ 2241 h 3168"/>
                <a:gd name="T34" fmla="*/ 504 w 2764"/>
                <a:gd name="T35" fmla="*/ 2509 h 3168"/>
                <a:gd name="T36" fmla="*/ 734 w 2764"/>
                <a:gd name="T37" fmla="*/ 2718 h 3168"/>
                <a:gd name="T38" fmla="*/ 1018 w 2764"/>
                <a:gd name="T39" fmla="*/ 2855 h 3168"/>
                <a:gd name="T40" fmla="*/ 1341 w 2764"/>
                <a:gd name="T41" fmla="*/ 2905 h 3168"/>
                <a:gd name="T42" fmla="*/ 1665 w 2764"/>
                <a:gd name="T43" fmla="*/ 2855 h 3168"/>
                <a:gd name="T44" fmla="*/ 1949 w 2764"/>
                <a:gd name="T45" fmla="*/ 2718 h 3168"/>
                <a:gd name="T46" fmla="*/ 2178 w 2764"/>
                <a:gd name="T47" fmla="*/ 2509 h 3168"/>
                <a:gd name="T48" fmla="*/ 2337 w 2764"/>
                <a:gd name="T49" fmla="*/ 2241 h 3168"/>
                <a:gd name="T50" fmla="*/ 2411 w 2764"/>
                <a:gd name="T51" fmla="*/ 1930 h 3168"/>
                <a:gd name="T52" fmla="*/ 2385 w 2764"/>
                <a:gd name="T53" fmla="*/ 1606 h 3168"/>
                <a:gd name="T54" fmla="*/ 2267 w 2764"/>
                <a:gd name="T55" fmla="*/ 1316 h 3168"/>
                <a:gd name="T56" fmla="*/ 2070 w 2764"/>
                <a:gd name="T57" fmla="*/ 1074 h 3168"/>
                <a:gd name="T58" fmla="*/ 1812 w 2764"/>
                <a:gd name="T59" fmla="*/ 900 h 3168"/>
                <a:gd name="T60" fmla="*/ 1507 w 2764"/>
                <a:gd name="T61" fmla="*/ 805 h 3168"/>
                <a:gd name="T62" fmla="*/ 2764 w 2764"/>
                <a:gd name="T63" fmla="*/ 817 h 3168"/>
                <a:gd name="T64" fmla="*/ 1207 w 2764"/>
                <a:gd name="T65" fmla="*/ 396 h 3168"/>
                <a:gd name="T66" fmla="*/ 1656 w 2764"/>
                <a:gd name="T67" fmla="*/ 565 h 3168"/>
                <a:gd name="T68" fmla="*/ 1988 w 2764"/>
                <a:gd name="T69" fmla="*/ 692 h 3168"/>
                <a:gd name="T70" fmla="*/ 2271 w 2764"/>
                <a:gd name="T71" fmla="*/ 898 h 3168"/>
                <a:gd name="T72" fmla="*/ 2491 w 2764"/>
                <a:gd name="T73" fmla="*/ 1168 h 3168"/>
                <a:gd name="T74" fmla="*/ 2631 w 2764"/>
                <a:gd name="T75" fmla="*/ 1489 h 3168"/>
                <a:gd name="T76" fmla="*/ 2683 w 2764"/>
                <a:gd name="T77" fmla="*/ 1848 h 3168"/>
                <a:gd name="T78" fmla="*/ 2630 w 2764"/>
                <a:gd name="T79" fmla="*/ 2213 h 3168"/>
                <a:gd name="T80" fmla="*/ 2483 w 2764"/>
                <a:gd name="T81" fmla="*/ 2539 h 3168"/>
                <a:gd name="T82" fmla="*/ 2257 w 2764"/>
                <a:gd name="T83" fmla="*/ 2811 h 3168"/>
                <a:gd name="T84" fmla="*/ 1965 w 2764"/>
                <a:gd name="T85" fmla="*/ 3016 h 3168"/>
                <a:gd name="T86" fmla="*/ 1622 w 2764"/>
                <a:gd name="T87" fmla="*/ 3139 h 3168"/>
                <a:gd name="T88" fmla="*/ 1246 w 2764"/>
                <a:gd name="T89" fmla="*/ 3165 h 3168"/>
                <a:gd name="T90" fmla="*/ 883 w 2764"/>
                <a:gd name="T91" fmla="*/ 3088 h 3168"/>
                <a:gd name="T92" fmla="*/ 564 w 2764"/>
                <a:gd name="T93" fmla="*/ 2923 h 3168"/>
                <a:gd name="T94" fmla="*/ 303 w 2764"/>
                <a:gd name="T95" fmla="*/ 2683 h 3168"/>
                <a:gd name="T96" fmla="*/ 115 w 2764"/>
                <a:gd name="T97" fmla="*/ 2382 h 3168"/>
                <a:gd name="T98" fmla="*/ 14 w 2764"/>
                <a:gd name="T99" fmla="*/ 2034 h 3168"/>
                <a:gd name="T100" fmla="*/ 13 w 2764"/>
                <a:gd name="T101" fmla="*/ 1665 h 3168"/>
                <a:gd name="T102" fmla="*/ 111 w 2764"/>
                <a:gd name="T103" fmla="*/ 1323 h 3168"/>
                <a:gd name="T104" fmla="*/ 293 w 2764"/>
                <a:gd name="T105" fmla="*/ 1026 h 3168"/>
                <a:gd name="T106" fmla="*/ 545 w 2764"/>
                <a:gd name="T107" fmla="*/ 787 h 3168"/>
                <a:gd name="T108" fmla="*/ 854 w 2764"/>
                <a:gd name="T109" fmla="*/ 618 h 3168"/>
                <a:gd name="T110" fmla="*/ 1207 w 2764"/>
                <a:gd name="T111" fmla="*/ 535 h 3168"/>
                <a:gd name="T112" fmla="*/ 1743 w 2764"/>
                <a:gd name="T113" fmla="*/ 264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64" h="3168">
                  <a:moveTo>
                    <a:pt x="1341" y="818"/>
                  </a:moveTo>
                  <a:lnTo>
                    <a:pt x="1467" y="1616"/>
                  </a:lnTo>
                  <a:lnTo>
                    <a:pt x="1496" y="1634"/>
                  </a:lnTo>
                  <a:lnTo>
                    <a:pt x="1524" y="1656"/>
                  </a:lnTo>
                  <a:lnTo>
                    <a:pt x="1549" y="1681"/>
                  </a:lnTo>
                  <a:lnTo>
                    <a:pt x="1570" y="1711"/>
                  </a:lnTo>
                  <a:lnTo>
                    <a:pt x="1586" y="1741"/>
                  </a:lnTo>
                  <a:lnTo>
                    <a:pt x="1599" y="1775"/>
                  </a:lnTo>
                  <a:lnTo>
                    <a:pt x="1607" y="1810"/>
                  </a:lnTo>
                  <a:lnTo>
                    <a:pt x="1609" y="1848"/>
                  </a:lnTo>
                  <a:lnTo>
                    <a:pt x="1606" y="1887"/>
                  </a:lnTo>
                  <a:lnTo>
                    <a:pt x="1598" y="1924"/>
                  </a:lnTo>
                  <a:lnTo>
                    <a:pt x="1585" y="1960"/>
                  </a:lnTo>
                  <a:lnTo>
                    <a:pt x="1567" y="1992"/>
                  </a:lnTo>
                  <a:lnTo>
                    <a:pt x="1543" y="2022"/>
                  </a:lnTo>
                  <a:lnTo>
                    <a:pt x="1517" y="2047"/>
                  </a:lnTo>
                  <a:lnTo>
                    <a:pt x="1487" y="2070"/>
                  </a:lnTo>
                  <a:lnTo>
                    <a:pt x="1454" y="2088"/>
                  </a:lnTo>
                  <a:lnTo>
                    <a:pt x="1419" y="2101"/>
                  </a:lnTo>
                  <a:lnTo>
                    <a:pt x="1381" y="2110"/>
                  </a:lnTo>
                  <a:lnTo>
                    <a:pt x="1341" y="2112"/>
                  </a:lnTo>
                  <a:lnTo>
                    <a:pt x="1301" y="2110"/>
                  </a:lnTo>
                  <a:lnTo>
                    <a:pt x="1264" y="2101"/>
                  </a:lnTo>
                  <a:lnTo>
                    <a:pt x="1228" y="2088"/>
                  </a:lnTo>
                  <a:lnTo>
                    <a:pt x="1195" y="2070"/>
                  </a:lnTo>
                  <a:lnTo>
                    <a:pt x="1165" y="2047"/>
                  </a:lnTo>
                  <a:lnTo>
                    <a:pt x="1139" y="2022"/>
                  </a:lnTo>
                  <a:lnTo>
                    <a:pt x="1116" y="1992"/>
                  </a:lnTo>
                  <a:lnTo>
                    <a:pt x="1098" y="1960"/>
                  </a:lnTo>
                  <a:lnTo>
                    <a:pt x="1084" y="1924"/>
                  </a:lnTo>
                  <a:lnTo>
                    <a:pt x="1075" y="1887"/>
                  </a:lnTo>
                  <a:lnTo>
                    <a:pt x="1073" y="1848"/>
                  </a:lnTo>
                  <a:lnTo>
                    <a:pt x="1075" y="1810"/>
                  </a:lnTo>
                  <a:lnTo>
                    <a:pt x="1084" y="1775"/>
                  </a:lnTo>
                  <a:lnTo>
                    <a:pt x="1095" y="1741"/>
                  </a:lnTo>
                  <a:lnTo>
                    <a:pt x="1112" y="1711"/>
                  </a:lnTo>
                  <a:lnTo>
                    <a:pt x="1134" y="1681"/>
                  </a:lnTo>
                  <a:lnTo>
                    <a:pt x="1158" y="1656"/>
                  </a:lnTo>
                  <a:lnTo>
                    <a:pt x="1186" y="1634"/>
                  </a:lnTo>
                  <a:lnTo>
                    <a:pt x="1217" y="1616"/>
                  </a:lnTo>
                  <a:lnTo>
                    <a:pt x="1341" y="818"/>
                  </a:lnTo>
                  <a:close/>
                  <a:moveTo>
                    <a:pt x="1341" y="792"/>
                  </a:moveTo>
                  <a:lnTo>
                    <a:pt x="1258" y="795"/>
                  </a:lnTo>
                  <a:lnTo>
                    <a:pt x="1175" y="805"/>
                  </a:lnTo>
                  <a:lnTo>
                    <a:pt x="1095" y="820"/>
                  </a:lnTo>
                  <a:lnTo>
                    <a:pt x="1018" y="841"/>
                  </a:lnTo>
                  <a:lnTo>
                    <a:pt x="943" y="868"/>
                  </a:lnTo>
                  <a:lnTo>
                    <a:pt x="870" y="900"/>
                  </a:lnTo>
                  <a:lnTo>
                    <a:pt x="800" y="937"/>
                  </a:lnTo>
                  <a:lnTo>
                    <a:pt x="734" y="978"/>
                  </a:lnTo>
                  <a:lnTo>
                    <a:pt x="671" y="1024"/>
                  </a:lnTo>
                  <a:lnTo>
                    <a:pt x="611" y="1074"/>
                  </a:lnTo>
                  <a:lnTo>
                    <a:pt x="556" y="1129"/>
                  </a:lnTo>
                  <a:lnTo>
                    <a:pt x="504" y="1188"/>
                  </a:lnTo>
                  <a:lnTo>
                    <a:pt x="458" y="1250"/>
                  </a:lnTo>
                  <a:lnTo>
                    <a:pt x="416" y="1316"/>
                  </a:lnTo>
                  <a:lnTo>
                    <a:pt x="378" y="1384"/>
                  </a:lnTo>
                  <a:lnTo>
                    <a:pt x="346" y="1456"/>
                  </a:lnTo>
                  <a:lnTo>
                    <a:pt x="319" y="1529"/>
                  </a:lnTo>
                  <a:lnTo>
                    <a:pt x="298" y="1606"/>
                  </a:lnTo>
                  <a:lnTo>
                    <a:pt x="282" y="1684"/>
                  </a:lnTo>
                  <a:lnTo>
                    <a:pt x="272" y="1765"/>
                  </a:lnTo>
                  <a:lnTo>
                    <a:pt x="269" y="1848"/>
                  </a:lnTo>
                  <a:lnTo>
                    <a:pt x="272" y="1930"/>
                  </a:lnTo>
                  <a:lnTo>
                    <a:pt x="282" y="2011"/>
                  </a:lnTo>
                  <a:lnTo>
                    <a:pt x="298" y="2090"/>
                  </a:lnTo>
                  <a:lnTo>
                    <a:pt x="319" y="2166"/>
                  </a:lnTo>
                  <a:lnTo>
                    <a:pt x="346" y="2241"/>
                  </a:lnTo>
                  <a:lnTo>
                    <a:pt x="378" y="2312"/>
                  </a:lnTo>
                  <a:lnTo>
                    <a:pt x="416" y="2381"/>
                  </a:lnTo>
                  <a:lnTo>
                    <a:pt x="458" y="2446"/>
                  </a:lnTo>
                  <a:lnTo>
                    <a:pt x="504" y="2509"/>
                  </a:lnTo>
                  <a:lnTo>
                    <a:pt x="556" y="2566"/>
                  </a:lnTo>
                  <a:lnTo>
                    <a:pt x="611" y="2621"/>
                  </a:lnTo>
                  <a:lnTo>
                    <a:pt x="671" y="2671"/>
                  </a:lnTo>
                  <a:lnTo>
                    <a:pt x="734" y="2718"/>
                  </a:lnTo>
                  <a:lnTo>
                    <a:pt x="800" y="2760"/>
                  </a:lnTo>
                  <a:lnTo>
                    <a:pt x="870" y="2796"/>
                  </a:lnTo>
                  <a:lnTo>
                    <a:pt x="943" y="2829"/>
                  </a:lnTo>
                  <a:lnTo>
                    <a:pt x="1018" y="2855"/>
                  </a:lnTo>
                  <a:lnTo>
                    <a:pt x="1095" y="2876"/>
                  </a:lnTo>
                  <a:lnTo>
                    <a:pt x="1175" y="2892"/>
                  </a:lnTo>
                  <a:lnTo>
                    <a:pt x="1258" y="2901"/>
                  </a:lnTo>
                  <a:lnTo>
                    <a:pt x="1341" y="2905"/>
                  </a:lnTo>
                  <a:lnTo>
                    <a:pt x="1424" y="2901"/>
                  </a:lnTo>
                  <a:lnTo>
                    <a:pt x="1507" y="2892"/>
                  </a:lnTo>
                  <a:lnTo>
                    <a:pt x="1587" y="2876"/>
                  </a:lnTo>
                  <a:lnTo>
                    <a:pt x="1665" y="2855"/>
                  </a:lnTo>
                  <a:lnTo>
                    <a:pt x="1740" y="2829"/>
                  </a:lnTo>
                  <a:lnTo>
                    <a:pt x="1812" y="2796"/>
                  </a:lnTo>
                  <a:lnTo>
                    <a:pt x="1881" y="2760"/>
                  </a:lnTo>
                  <a:lnTo>
                    <a:pt x="1949" y="2718"/>
                  </a:lnTo>
                  <a:lnTo>
                    <a:pt x="2012" y="2671"/>
                  </a:lnTo>
                  <a:lnTo>
                    <a:pt x="2070" y="2621"/>
                  </a:lnTo>
                  <a:lnTo>
                    <a:pt x="2127" y="2566"/>
                  </a:lnTo>
                  <a:lnTo>
                    <a:pt x="2178" y="2509"/>
                  </a:lnTo>
                  <a:lnTo>
                    <a:pt x="2225" y="2446"/>
                  </a:lnTo>
                  <a:lnTo>
                    <a:pt x="2267" y="2381"/>
                  </a:lnTo>
                  <a:lnTo>
                    <a:pt x="2304" y="2312"/>
                  </a:lnTo>
                  <a:lnTo>
                    <a:pt x="2337" y="2241"/>
                  </a:lnTo>
                  <a:lnTo>
                    <a:pt x="2364" y="2166"/>
                  </a:lnTo>
                  <a:lnTo>
                    <a:pt x="2385" y="2090"/>
                  </a:lnTo>
                  <a:lnTo>
                    <a:pt x="2401" y="2011"/>
                  </a:lnTo>
                  <a:lnTo>
                    <a:pt x="2411" y="1930"/>
                  </a:lnTo>
                  <a:lnTo>
                    <a:pt x="2414" y="1848"/>
                  </a:lnTo>
                  <a:lnTo>
                    <a:pt x="2411" y="1765"/>
                  </a:lnTo>
                  <a:lnTo>
                    <a:pt x="2401" y="1684"/>
                  </a:lnTo>
                  <a:lnTo>
                    <a:pt x="2385" y="1606"/>
                  </a:lnTo>
                  <a:lnTo>
                    <a:pt x="2364" y="1529"/>
                  </a:lnTo>
                  <a:lnTo>
                    <a:pt x="2337" y="1456"/>
                  </a:lnTo>
                  <a:lnTo>
                    <a:pt x="2304" y="1384"/>
                  </a:lnTo>
                  <a:lnTo>
                    <a:pt x="2267" y="1316"/>
                  </a:lnTo>
                  <a:lnTo>
                    <a:pt x="2225" y="1250"/>
                  </a:lnTo>
                  <a:lnTo>
                    <a:pt x="2178" y="1188"/>
                  </a:lnTo>
                  <a:lnTo>
                    <a:pt x="2127" y="1129"/>
                  </a:lnTo>
                  <a:lnTo>
                    <a:pt x="2070" y="1074"/>
                  </a:lnTo>
                  <a:lnTo>
                    <a:pt x="2012" y="1024"/>
                  </a:lnTo>
                  <a:lnTo>
                    <a:pt x="1949" y="978"/>
                  </a:lnTo>
                  <a:lnTo>
                    <a:pt x="1881" y="937"/>
                  </a:lnTo>
                  <a:lnTo>
                    <a:pt x="1812" y="900"/>
                  </a:lnTo>
                  <a:lnTo>
                    <a:pt x="1740" y="868"/>
                  </a:lnTo>
                  <a:lnTo>
                    <a:pt x="1665" y="841"/>
                  </a:lnTo>
                  <a:lnTo>
                    <a:pt x="1587" y="820"/>
                  </a:lnTo>
                  <a:lnTo>
                    <a:pt x="1507" y="805"/>
                  </a:lnTo>
                  <a:lnTo>
                    <a:pt x="1424" y="795"/>
                  </a:lnTo>
                  <a:lnTo>
                    <a:pt x="1341" y="792"/>
                  </a:lnTo>
                  <a:close/>
                  <a:moveTo>
                    <a:pt x="2388" y="448"/>
                  </a:moveTo>
                  <a:lnTo>
                    <a:pt x="2764" y="817"/>
                  </a:lnTo>
                  <a:lnTo>
                    <a:pt x="2574" y="1004"/>
                  </a:lnTo>
                  <a:lnTo>
                    <a:pt x="2198" y="634"/>
                  </a:lnTo>
                  <a:lnTo>
                    <a:pt x="2388" y="448"/>
                  </a:lnTo>
                  <a:close/>
                  <a:moveTo>
                    <a:pt x="1207" y="396"/>
                  </a:moveTo>
                  <a:lnTo>
                    <a:pt x="1475" y="396"/>
                  </a:lnTo>
                  <a:lnTo>
                    <a:pt x="1475" y="535"/>
                  </a:lnTo>
                  <a:lnTo>
                    <a:pt x="1567" y="547"/>
                  </a:lnTo>
                  <a:lnTo>
                    <a:pt x="1656" y="565"/>
                  </a:lnTo>
                  <a:lnTo>
                    <a:pt x="1743" y="589"/>
                  </a:lnTo>
                  <a:lnTo>
                    <a:pt x="1827" y="618"/>
                  </a:lnTo>
                  <a:lnTo>
                    <a:pt x="1909" y="652"/>
                  </a:lnTo>
                  <a:lnTo>
                    <a:pt x="1988" y="692"/>
                  </a:lnTo>
                  <a:lnTo>
                    <a:pt x="2064" y="737"/>
                  </a:lnTo>
                  <a:lnTo>
                    <a:pt x="2136" y="787"/>
                  </a:lnTo>
                  <a:lnTo>
                    <a:pt x="2206" y="840"/>
                  </a:lnTo>
                  <a:lnTo>
                    <a:pt x="2271" y="898"/>
                  </a:lnTo>
                  <a:lnTo>
                    <a:pt x="2333" y="960"/>
                  </a:lnTo>
                  <a:lnTo>
                    <a:pt x="2389" y="1026"/>
                  </a:lnTo>
                  <a:lnTo>
                    <a:pt x="2443" y="1095"/>
                  </a:lnTo>
                  <a:lnTo>
                    <a:pt x="2491" y="1168"/>
                  </a:lnTo>
                  <a:lnTo>
                    <a:pt x="2533" y="1245"/>
                  </a:lnTo>
                  <a:lnTo>
                    <a:pt x="2572" y="1323"/>
                  </a:lnTo>
                  <a:lnTo>
                    <a:pt x="2605" y="1405"/>
                  </a:lnTo>
                  <a:lnTo>
                    <a:pt x="2631" y="1489"/>
                  </a:lnTo>
                  <a:lnTo>
                    <a:pt x="2654" y="1576"/>
                  </a:lnTo>
                  <a:lnTo>
                    <a:pt x="2670" y="1665"/>
                  </a:lnTo>
                  <a:lnTo>
                    <a:pt x="2679" y="1756"/>
                  </a:lnTo>
                  <a:lnTo>
                    <a:pt x="2683" y="1848"/>
                  </a:lnTo>
                  <a:lnTo>
                    <a:pt x="2678" y="1942"/>
                  </a:lnTo>
                  <a:lnTo>
                    <a:pt x="2669" y="2034"/>
                  </a:lnTo>
                  <a:lnTo>
                    <a:pt x="2653" y="2124"/>
                  </a:lnTo>
                  <a:lnTo>
                    <a:pt x="2630" y="2213"/>
                  </a:lnTo>
                  <a:lnTo>
                    <a:pt x="2601" y="2299"/>
                  </a:lnTo>
                  <a:lnTo>
                    <a:pt x="2567" y="2382"/>
                  </a:lnTo>
                  <a:lnTo>
                    <a:pt x="2528" y="2461"/>
                  </a:lnTo>
                  <a:lnTo>
                    <a:pt x="2483" y="2539"/>
                  </a:lnTo>
                  <a:lnTo>
                    <a:pt x="2434" y="2613"/>
                  </a:lnTo>
                  <a:lnTo>
                    <a:pt x="2379" y="2683"/>
                  </a:lnTo>
                  <a:lnTo>
                    <a:pt x="2320" y="2749"/>
                  </a:lnTo>
                  <a:lnTo>
                    <a:pt x="2257" y="2811"/>
                  </a:lnTo>
                  <a:lnTo>
                    <a:pt x="2189" y="2870"/>
                  </a:lnTo>
                  <a:lnTo>
                    <a:pt x="2118" y="2923"/>
                  </a:lnTo>
                  <a:lnTo>
                    <a:pt x="2043" y="2972"/>
                  </a:lnTo>
                  <a:lnTo>
                    <a:pt x="1965" y="3016"/>
                  </a:lnTo>
                  <a:lnTo>
                    <a:pt x="1884" y="3055"/>
                  </a:lnTo>
                  <a:lnTo>
                    <a:pt x="1799" y="3088"/>
                  </a:lnTo>
                  <a:lnTo>
                    <a:pt x="1712" y="3117"/>
                  </a:lnTo>
                  <a:lnTo>
                    <a:pt x="1622" y="3139"/>
                  </a:lnTo>
                  <a:lnTo>
                    <a:pt x="1531" y="3154"/>
                  </a:lnTo>
                  <a:lnTo>
                    <a:pt x="1437" y="3165"/>
                  </a:lnTo>
                  <a:lnTo>
                    <a:pt x="1341" y="3168"/>
                  </a:lnTo>
                  <a:lnTo>
                    <a:pt x="1246" y="3165"/>
                  </a:lnTo>
                  <a:lnTo>
                    <a:pt x="1152" y="3154"/>
                  </a:lnTo>
                  <a:lnTo>
                    <a:pt x="1060" y="3139"/>
                  </a:lnTo>
                  <a:lnTo>
                    <a:pt x="971" y="3117"/>
                  </a:lnTo>
                  <a:lnTo>
                    <a:pt x="883" y="3088"/>
                  </a:lnTo>
                  <a:lnTo>
                    <a:pt x="799" y="3055"/>
                  </a:lnTo>
                  <a:lnTo>
                    <a:pt x="718" y="3016"/>
                  </a:lnTo>
                  <a:lnTo>
                    <a:pt x="639" y="2972"/>
                  </a:lnTo>
                  <a:lnTo>
                    <a:pt x="564" y="2923"/>
                  </a:lnTo>
                  <a:lnTo>
                    <a:pt x="493" y="2870"/>
                  </a:lnTo>
                  <a:lnTo>
                    <a:pt x="426" y="2811"/>
                  </a:lnTo>
                  <a:lnTo>
                    <a:pt x="363" y="2749"/>
                  </a:lnTo>
                  <a:lnTo>
                    <a:pt x="303" y="2683"/>
                  </a:lnTo>
                  <a:lnTo>
                    <a:pt x="248" y="2613"/>
                  </a:lnTo>
                  <a:lnTo>
                    <a:pt x="199" y="2539"/>
                  </a:lnTo>
                  <a:lnTo>
                    <a:pt x="155" y="2461"/>
                  </a:lnTo>
                  <a:lnTo>
                    <a:pt x="115" y="2382"/>
                  </a:lnTo>
                  <a:lnTo>
                    <a:pt x="81" y="2299"/>
                  </a:lnTo>
                  <a:lnTo>
                    <a:pt x="52" y="2213"/>
                  </a:lnTo>
                  <a:lnTo>
                    <a:pt x="30" y="2124"/>
                  </a:lnTo>
                  <a:lnTo>
                    <a:pt x="14" y="2034"/>
                  </a:lnTo>
                  <a:lnTo>
                    <a:pt x="3" y="1942"/>
                  </a:lnTo>
                  <a:lnTo>
                    <a:pt x="0" y="1848"/>
                  </a:lnTo>
                  <a:lnTo>
                    <a:pt x="3" y="1756"/>
                  </a:lnTo>
                  <a:lnTo>
                    <a:pt x="13" y="1665"/>
                  </a:lnTo>
                  <a:lnTo>
                    <a:pt x="29" y="1576"/>
                  </a:lnTo>
                  <a:lnTo>
                    <a:pt x="50" y="1489"/>
                  </a:lnTo>
                  <a:lnTo>
                    <a:pt x="78" y="1405"/>
                  </a:lnTo>
                  <a:lnTo>
                    <a:pt x="111" y="1323"/>
                  </a:lnTo>
                  <a:lnTo>
                    <a:pt x="149" y="1245"/>
                  </a:lnTo>
                  <a:lnTo>
                    <a:pt x="192" y="1168"/>
                  </a:lnTo>
                  <a:lnTo>
                    <a:pt x="240" y="1095"/>
                  </a:lnTo>
                  <a:lnTo>
                    <a:pt x="293" y="1026"/>
                  </a:lnTo>
                  <a:lnTo>
                    <a:pt x="350" y="960"/>
                  </a:lnTo>
                  <a:lnTo>
                    <a:pt x="412" y="898"/>
                  </a:lnTo>
                  <a:lnTo>
                    <a:pt x="477" y="840"/>
                  </a:lnTo>
                  <a:lnTo>
                    <a:pt x="545" y="787"/>
                  </a:lnTo>
                  <a:lnTo>
                    <a:pt x="618" y="737"/>
                  </a:lnTo>
                  <a:lnTo>
                    <a:pt x="694" y="692"/>
                  </a:lnTo>
                  <a:lnTo>
                    <a:pt x="773" y="652"/>
                  </a:lnTo>
                  <a:lnTo>
                    <a:pt x="854" y="618"/>
                  </a:lnTo>
                  <a:lnTo>
                    <a:pt x="940" y="589"/>
                  </a:lnTo>
                  <a:lnTo>
                    <a:pt x="1026" y="565"/>
                  </a:lnTo>
                  <a:lnTo>
                    <a:pt x="1116" y="547"/>
                  </a:lnTo>
                  <a:lnTo>
                    <a:pt x="1207" y="535"/>
                  </a:lnTo>
                  <a:lnTo>
                    <a:pt x="1207" y="396"/>
                  </a:lnTo>
                  <a:close/>
                  <a:moveTo>
                    <a:pt x="940" y="0"/>
                  </a:moveTo>
                  <a:lnTo>
                    <a:pt x="1743" y="0"/>
                  </a:lnTo>
                  <a:lnTo>
                    <a:pt x="1743" y="264"/>
                  </a:lnTo>
                  <a:lnTo>
                    <a:pt x="940" y="264"/>
                  </a:lnTo>
                  <a:lnTo>
                    <a:pt x="9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9" name="Freeform 6"/>
          <p:cNvSpPr>
            <a:spLocks noEditPoints="1"/>
          </p:cNvSpPr>
          <p:nvPr/>
        </p:nvSpPr>
        <p:spPr bwMode="auto">
          <a:xfrm>
            <a:off x="5059566" y="3708540"/>
            <a:ext cx="520753" cy="458035"/>
          </a:xfrm>
          <a:custGeom>
            <a:avLst/>
            <a:gdLst>
              <a:gd name="T0" fmla="*/ 1244 w 3463"/>
              <a:gd name="T1" fmla="*/ 560 h 3479"/>
              <a:gd name="T2" fmla="*/ 980 w 3463"/>
              <a:gd name="T3" fmla="*/ 670 h 3479"/>
              <a:gd name="T4" fmla="*/ 755 w 3463"/>
              <a:gd name="T5" fmla="*/ 867 h 3479"/>
              <a:gd name="T6" fmla="*/ 601 w 3463"/>
              <a:gd name="T7" fmla="*/ 1113 h 3479"/>
              <a:gd name="T8" fmla="*/ 535 w 3463"/>
              <a:gd name="T9" fmla="*/ 1396 h 3479"/>
              <a:gd name="T10" fmla="*/ 558 w 3463"/>
              <a:gd name="T11" fmla="*/ 1695 h 3479"/>
              <a:gd name="T12" fmla="*/ 667 w 3463"/>
              <a:gd name="T13" fmla="*/ 1959 h 3479"/>
              <a:gd name="T14" fmla="*/ 862 w 3463"/>
              <a:gd name="T15" fmla="*/ 2186 h 3479"/>
              <a:gd name="T16" fmla="*/ 1108 w 3463"/>
              <a:gd name="T17" fmla="*/ 2340 h 3479"/>
              <a:gd name="T18" fmla="*/ 1389 w 3463"/>
              <a:gd name="T19" fmla="*/ 2406 h 3479"/>
              <a:gd name="T20" fmla="*/ 1686 w 3463"/>
              <a:gd name="T21" fmla="*/ 2384 h 3479"/>
              <a:gd name="T22" fmla="*/ 1950 w 3463"/>
              <a:gd name="T23" fmla="*/ 2274 h 3479"/>
              <a:gd name="T24" fmla="*/ 2175 w 3463"/>
              <a:gd name="T25" fmla="*/ 2077 h 3479"/>
              <a:gd name="T26" fmla="*/ 2329 w 3463"/>
              <a:gd name="T27" fmla="*/ 1831 h 3479"/>
              <a:gd name="T28" fmla="*/ 2394 w 3463"/>
              <a:gd name="T29" fmla="*/ 1548 h 3479"/>
              <a:gd name="T30" fmla="*/ 2373 w 3463"/>
              <a:gd name="T31" fmla="*/ 1250 h 3479"/>
              <a:gd name="T32" fmla="*/ 2264 w 3463"/>
              <a:gd name="T33" fmla="*/ 986 h 3479"/>
              <a:gd name="T34" fmla="*/ 2068 w 3463"/>
              <a:gd name="T35" fmla="*/ 758 h 3479"/>
              <a:gd name="T36" fmla="*/ 1822 w 3463"/>
              <a:gd name="T37" fmla="*/ 604 h 3479"/>
              <a:gd name="T38" fmla="*/ 1541 w 3463"/>
              <a:gd name="T39" fmla="*/ 539 h 3479"/>
              <a:gd name="T40" fmla="*/ 1660 w 3463"/>
              <a:gd name="T41" fmla="*/ 13 h 3479"/>
              <a:gd name="T42" fmla="*/ 2034 w 3463"/>
              <a:gd name="T43" fmla="*/ 117 h 3479"/>
              <a:gd name="T44" fmla="*/ 2320 w 3463"/>
              <a:gd name="T45" fmla="*/ 276 h 3479"/>
              <a:gd name="T46" fmla="*/ 2557 w 3463"/>
              <a:gd name="T47" fmla="*/ 488 h 3479"/>
              <a:gd name="T48" fmla="*/ 2741 w 3463"/>
              <a:gd name="T49" fmla="*/ 751 h 3479"/>
              <a:gd name="T50" fmla="*/ 2879 w 3463"/>
              <a:gd name="T51" fmla="*/ 1085 h 3479"/>
              <a:gd name="T52" fmla="*/ 2930 w 3463"/>
              <a:gd name="T53" fmla="*/ 1472 h 3479"/>
              <a:gd name="T54" fmla="*/ 2879 w 3463"/>
              <a:gd name="T55" fmla="*/ 1864 h 3479"/>
              <a:gd name="T56" fmla="*/ 2727 w 3463"/>
              <a:gd name="T57" fmla="*/ 2222 h 3479"/>
              <a:gd name="T58" fmla="*/ 3429 w 3463"/>
              <a:gd name="T59" fmla="*/ 3078 h 3479"/>
              <a:gd name="T60" fmla="*/ 3463 w 3463"/>
              <a:gd name="T61" fmla="*/ 3212 h 3479"/>
              <a:gd name="T62" fmla="*/ 3428 w 3463"/>
              <a:gd name="T63" fmla="*/ 3343 h 3479"/>
              <a:gd name="T64" fmla="*/ 3328 w 3463"/>
              <a:gd name="T65" fmla="*/ 3444 h 3479"/>
              <a:gd name="T66" fmla="*/ 3196 w 3463"/>
              <a:gd name="T67" fmla="*/ 3479 h 3479"/>
              <a:gd name="T68" fmla="*/ 3063 w 3463"/>
              <a:gd name="T69" fmla="*/ 3444 h 3479"/>
              <a:gd name="T70" fmla="*/ 2211 w 3463"/>
              <a:gd name="T71" fmla="*/ 2739 h 3479"/>
              <a:gd name="T72" fmla="*/ 1855 w 3463"/>
              <a:gd name="T73" fmla="*/ 2893 h 3479"/>
              <a:gd name="T74" fmla="*/ 1465 w 3463"/>
              <a:gd name="T75" fmla="*/ 2944 h 3479"/>
              <a:gd name="T76" fmla="*/ 1080 w 3463"/>
              <a:gd name="T77" fmla="*/ 2892 h 3479"/>
              <a:gd name="T78" fmla="*/ 747 w 3463"/>
              <a:gd name="T79" fmla="*/ 2755 h 3479"/>
              <a:gd name="T80" fmla="*/ 485 w 3463"/>
              <a:gd name="T81" fmla="*/ 2569 h 3479"/>
              <a:gd name="T82" fmla="*/ 274 w 3463"/>
              <a:gd name="T83" fmla="*/ 2331 h 3479"/>
              <a:gd name="T84" fmla="*/ 116 w 3463"/>
              <a:gd name="T85" fmla="*/ 2044 h 3479"/>
              <a:gd name="T86" fmla="*/ 13 w 3463"/>
              <a:gd name="T87" fmla="*/ 1669 h 3479"/>
              <a:gd name="T88" fmla="*/ 13 w 3463"/>
              <a:gd name="T89" fmla="*/ 1276 h 3479"/>
              <a:gd name="T90" fmla="*/ 116 w 3463"/>
              <a:gd name="T91" fmla="*/ 900 h 3479"/>
              <a:gd name="T92" fmla="*/ 274 w 3463"/>
              <a:gd name="T93" fmla="*/ 613 h 3479"/>
              <a:gd name="T94" fmla="*/ 485 w 3463"/>
              <a:gd name="T95" fmla="*/ 375 h 3479"/>
              <a:gd name="T96" fmla="*/ 747 w 3463"/>
              <a:gd name="T97" fmla="*/ 189 h 3479"/>
              <a:gd name="T98" fmla="*/ 1080 w 3463"/>
              <a:gd name="T99" fmla="*/ 52 h 3479"/>
              <a:gd name="T100" fmla="*/ 1465 w 3463"/>
              <a:gd name="T101" fmla="*/ 0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3" h="3479">
                <a:moveTo>
                  <a:pt x="1465" y="536"/>
                </a:moveTo>
                <a:lnTo>
                  <a:pt x="1389" y="539"/>
                </a:lnTo>
                <a:lnTo>
                  <a:pt x="1315" y="546"/>
                </a:lnTo>
                <a:lnTo>
                  <a:pt x="1244" y="560"/>
                </a:lnTo>
                <a:lnTo>
                  <a:pt x="1175" y="580"/>
                </a:lnTo>
                <a:lnTo>
                  <a:pt x="1108" y="604"/>
                </a:lnTo>
                <a:lnTo>
                  <a:pt x="1043" y="634"/>
                </a:lnTo>
                <a:lnTo>
                  <a:pt x="980" y="670"/>
                </a:lnTo>
                <a:lnTo>
                  <a:pt x="921" y="711"/>
                </a:lnTo>
                <a:lnTo>
                  <a:pt x="862" y="758"/>
                </a:lnTo>
                <a:lnTo>
                  <a:pt x="807" y="810"/>
                </a:lnTo>
                <a:lnTo>
                  <a:pt x="755" y="867"/>
                </a:lnTo>
                <a:lnTo>
                  <a:pt x="708" y="925"/>
                </a:lnTo>
                <a:lnTo>
                  <a:pt x="667" y="986"/>
                </a:lnTo>
                <a:lnTo>
                  <a:pt x="631" y="1048"/>
                </a:lnTo>
                <a:lnTo>
                  <a:pt x="601" y="1113"/>
                </a:lnTo>
                <a:lnTo>
                  <a:pt x="577" y="1180"/>
                </a:lnTo>
                <a:lnTo>
                  <a:pt x="558" y="1250"/>
                </a:lnTo>
                <a:lnTo>
                  <a:pt x="544" y="1322"/>
                </a:lnTo>
                <a:lnTo>
                  <a:pt x="535" y="1396"/>
                </a:lnTo>
                <a:lnTo>
                  <a:pt x="533" y="1472"/>
                </a:lnTo>
                <a:lnTo>
                  <a:pt x="535" y="1548"/>
                </a:lnTo>
                <a:lnTo>
                  <a:pt x="544" y="1622"/>
                </a:lnTo>
                <a:lnTo>
                  <a:pt x="558" y="1695"/>
                </a:lnTo>
                <a:lnTo>
                  <a:pt x="577" y="1764"/>
                </a:lnTo>
                <a:lnTo>
                  <a:pt x="601" y="1831"/>
                </a:lnTo>
                <a:lnTo>
                  <a:pt x="631" y="1896"/>
                </a:lnTo>
                <a:lnTo>
                  <a:pt x="667" y="1959"/>
                </a:lnTo>
                <a:lnTo>
                  <a:pt x="708" y="2020"/>
                </a:lnTo>
                <a:lnTo>
                  <a:pt x="755" y="2077"/>
                </a:lnTo>
                <a:lnTo>
                  <a:pt x="807" y="2134"/>
                </a:lnTo>
                <a:lnTo>
                  <a:pt x="862" y="2186"/>
                </a:lnTo>
                <a:lnTo>
                  <a:pt x="921" y="2232"/>
                </a:lnTo>
                <a:lnTo>
                  <a:pt x="980" y="2274"/>
                </a:lnTo>
                <a:lnTo>
                  <a:pt x="1043" y="2309"/>
                </a:lnTo>
                <a:lnTo>
                  <a:pt x="1108" y="2340"/>
                </a:lnTo>
                <a:lnTo>
                  <a:pt x="1175" y="2365"/>
                </a:lnTo>
                <a:lnTo>
                  <a:pt x="1244" y="2384"/>
                </a:lnTo>
                <a:lnTo>
                  <a:pt x="1315" y="2398"/>
                </a:lnTo>
                <a:lnTo>
                  <a:pt x="1389" y="2406"/>
                </a:lnTo>
                <a:lnTo>
                  <a:pt x="1465" y="2409"/>
                </a:lnTo>
                <a:lnTo>
                  <a:pt x="1541" y="2406"/>
                </a:lnTo>
                <a:lnTo>
                  <a:pt x="1614" y="2398"/>
                </a:lnTo>
                <a:lnTo>
                  <a:pt x="1686" y="2384"/>
                </a:lnTo>
                <a:lnTo>
                  <a:pt x="1755" y="2365"/>
                </a:lnTo>
                <a:lnTo>
                  <a:pt x="1822" y="2340"/>
                </a:lnTo>
                <a:lnTo>
                  <a:pt x="1887" y="2309"/>
                </a:lnTo>
                <a:lnTo>
                  <a:pt x="1950" y="2274"/>
                </a:lnTo>
                <a:lnTo>
                  <a:pt x="2009" y="2232"/>
                </a:lnTo>
                <a:lnTo>
                  <a:pt x="2068" y="2186"/>
                </a:lnTo>
                <a:lnTo>
                  <a:pt x="2123" y="2134"/>
                </a:lnTo>
                <a:lnTo>
                  <a:pt x="2175" y="2077"/>
                </a:lnTo>
                <a:lnTo>
                  <a:pt x="2222" y="2020"/>
                </a:lnTo>
                <a:lnTo>
                  <a:pt x="2264" y="1959"/>
                </a:lnTo>
                <a:lnTo>
                  <a:pt x="2299" y="1896"/>
                </a:lnTo>
                <a:lnTo>
                  <a:pt x="2329" y="1831"/>
                </a:lnTo>
                <a:lnTo>
                  <a:pt x="2354" y="1764"/>
                </a:lnTo>
                <a:lnTo>
                  <a:pt x="2373" y="1695"/>
                </a:lnTo>
                <a:lnTo>
                  <a:pt x="2386" y="1622"/>
                </a:lnTo>
                <a:lnTo>
                  <a:pt x="2394" y="1548"/>
                </a:lnTo>
                <a:lnTo>
                  <a:pt x="2398" y="1472"/>
                </a:lnTo>
                <a:lnTo>
                  <a:pt x="2394" y="1396"/>
                </a:lnTo>
                <a:lnTo>
                  <a:pt x="2386" y="1322"/>
                </a:lnTo>
                <a:lnTo>
                  <a:pt x="2373" y="1250"/>
                </a:lnTo>
                <a:lnTo>
                  <a:pt x="2354" y="1180"/>
                </a:lnTo>
                <a:lnTo>
                  <a:pt x="2329" y="1113"/>
                </a:lnTo>
                <a:lnTo>
                  <a:pt x="2299" y="1048"/>
                </a:lnTo>
                <a:lnTo>
                  <a:pt x="2264" y="986"/>
                </a:lnTo>
                <a:lnTo>
                  <a:pt x="2222" y="925"/>
                </a:lnTo>
                <a:lnTo>
                  <a:pt x="2175" y="867"/>
                </a:lnTo>
                <a:lnTo>
                  <a:pt x="2123" y="810"/>
                </a:lnTo>
                <a:lnTo>
                  <a:pt x="2068" y="758"/>
                </a:lnTo>
                <a:lnTo>
                  <a:pt x="2009" y="711"/>
                </a:lnTo>
                <a:lnTo>
                  <a:pt x="1950" y="670"/>
                </a:lnTo>
                <a:lnTo>
                  <a:pt x="1887" y="634"/>
                </a:lnTo>
                <a:lnTo>
                  <a:pt x="1822" y="604"/>
                </a:lnTo>
                <a:lnTo>
                  <a:pt x="1755" y="580"/>
                </a:lnTo>
                <a:lnTo>
                  <a:pt x="1686" y="560"/>
                </a:lnTo>
                <a:lnTo>
                  <a:pt x="1614" y="546"/>
                </a:lnTo>
                <a:lnTo>
                  <a:pt x="1541" y="539"/>
                </a:lnTo>
                <a:lnTo>
                  <a:pt x="1465" y="536"/>
                </a:lnTo>
                <a:close/>
                <a:moveTo>
                  <a:pt x="1465" y="0"/>
                </a:moveTo>
                <a:lnTo>
                  <a:pt x="1563" y="3"/>
                </a:lnTo>
                <a:lnTo>
                  <a:pt x="1660" y="13"/>
                </a:lnTo>
                <a:lnTo>
                  <a:pt x="1756" y="29"/>
                </a:lnTo>
                <a:lnTo>
                  <a:pt x="1851" y="52"/>
                </a:lnTo>
                <a:lnTo>
                  <a:pt x="1943" y="81"/>
                </a:lnTo>
                <a:lnTo>
                  <a:pt x="2034" y="117"/>
                </a:lnTo>
                <a:lnTo>
                  <a:pt x="2110" y="151"/>
                </a:lnTo>
                <a:lnTo>
                  <a:pt x="2184" y="189"/>
                </a:lnTo>
                <a:lnTo>
                  <a:pt x="2253" y="231"/>
                </a:lnTo>
                <a:lnTo>
                  <a:pt x="2320" y="276"/>
                </a:lnTo>
                <a:lnTo>
                  <a:pt x="2384" y="324"/>
                </a:lnTo>
                <a:lnTo>
                  <a:pt x="2445" y="375"/>
                </a:lnTo>
                <a:lnTo>
                  <a:pt x="2502" y="430"/>
                </a:lnTo>
                <a:lnTo>
                  <a:pt x="2557" y="488"/>
                </a:lnTo>
                <a:lnTo>
                  <a:pt x="2608" y="549"/>
                </a:lnTo>
                <a:lnTo>
                  <a:pt x="2656" y="613"/>
                </a:lnTo>
                <a:lnTo>
                  <a:pt x="2701" y="680"/>
                </a:lnTo>
                <a:lnTo>
                  <a:pt x="2741" y="751"/>
                </a:lnTo>
                <a:lnTo>
                  <a:pt x="2780" y="824"/>
                </a:lnTo>
                <a:lnTo>
                  <a:pt x="2815" y="900"/>
                </a:lnTo>
                <a:lnTo>
                  <a:pt x="2850" y="992"/>
                </a:lnTo>
                <a:lnTo>
                  <a:pt x="2879" y="1085"/>
                </a:lnTo>
                <a:lnTo>
                  <a:pt x="2901" y="1179"/>
                </a:lnTo>
                <a:lnTo>
                  <a:pt x="2917" y="1276"/>
                </a:lnTo>
                <a:lnTo>
                  <a:pt x="2927" y="1373"/>
                </a:lnTo>
                <a:lnTo>
                  <a:pt x="2930" y="1472"/>
                </a:lnTo>
                <a:lnTo>
                  <a:pt x="2927" y="1574"/>
                </a:lnTo>
                <a:lnTo>
                  <a:pt x="2917" y="1672"/>
                </a:lnTo>
                <a:lnTo>
                  <a:pt x="2901" y="1769"/>
                </a:lnTo>
                <a:lnTo>
                  <a:pt x="2879" y="1864"/>
                </a:lnTo>
                <a:lnTo>
                  <a:pt x="2850" y="1957"/>
                </a:lnTo>
                <a:lnTo>
                  <a:pt x="2815" y="2047"/>
                </a:lnTo>
                <a:lnTo>
                  <a:pt x="2774" y="2136"/>
                </a:lnTo>
                <a:lnTo>
                  <a:pt x="2727" y="2222"/>
                </a:lnTo>
                <a:lnTo>
                  <a:pt x="2672" y="2306"/>
                </a:lnTo>
                <a:lnTo>
                  <a:pt x="3385" y="3023"/>
                </a:lnTo>
                <a:lnTo>
                  <a:pt x="3410" y="3050"/>
                </a:lnTo>
                <a:lnTo>
                  <a:pt x="3429" y="3078"/>
                </a:lnTo>
                <a:lnTo>
                  <a:pt x="3444" y="3109"/>
                </a:lnTo>
                <a:lnTo>
                  <a:pt x="3454" y="3141"/>
                </a:lnTo>
                <a:lnTo>
                  <a:pt x="3461" y="3175"/>
                </a:lnTo>
                <a:lnTo>
                  <a:pt x="3463" y="3212"/>
                </a:lnTo>
                <a:lnTo>
                  <a:pt x="3461" y="3247"/>
                </a:lnTo>
                <a:lnTo>
                  <a:pt x="3453" y="3280"/>
                </a:lnTo>
                <a:lnTo>
                  <a:pt x="3443" y="3313"/>
                </a:lnTo>
                <a:lnTo>
                  <a:pt x="3428" y="3343"/>
                </a:lnTo>
                <a:lnTo>
                  <a:pt x="3408" y="3372"/>
                </a:lnTo>
                <a:lnTo>
                  <a:pt x="3383" y="3400"/>
                </a:lnTo>
                <a:lnTo>
                  <a:pt x="3357" y="3423"/>
                </a:lnTo>
                <a:lnTo>
                  <a:pt x="3328" y="3444"/>
                </a:lnTo>
                <a:lnTo>
                  <a:pt x="3297" y="3459"/>
                </a:lnTo>
                <a:lnTo>
                  <a:pt x="3265" y="3470"/>
                </a:lnTo>
                <a:lnTo>
                  <a:pt x="3232" y="3477"/>
                </a:lnTo>
                <a:lnTo>
                  <a:pt x="3196" y="3479"/>
                </a:lnTo>
                <a:lnTo>
                  <a:pt x="3160" y="3477"/>
                </a:lnTo>
                <a:lnTo>
                  <a:pt x="3126" y="3470"/>
                </a:lnTo>
                <a:lnTo>
                  <a:pt x="3094" y="3459"/>
                </a:lnTo>
                <a:lnTo>
                  <a:pt x="3063" y="3444"/>
                </a:lnTo>
                <a:lnTo>
                  <a:pt x="3035" y="3423"/>
                </a:lnTo>
                <a:lnTo>
                  <a:pt x="3010" y="3400"/>
                </a:lnTo>
                <a:lnTo>
                  <a:pt x="2296" y="2685"/>
                </a:lnTo>
                <a:lnTo>
                  <a:pt x="2211" y="2739"/>
                </a:lnTo>
                <a:lnTo>
                  <a:pt x="2125" y="2787"/>
                </a:lnTo>
                <a:lnTo>
                  <a:pt x="2038" y="2829"/>
                </a:lnTo>
                <a:lnTo>
                  <a:pt x="1948" y="2864"/>
                </a:lnTo>
                <a:lnTo>
                  <a:pt x="1855" y="2893"/>
                </a:lnTo>
                <a:lnTo>
                  <a:pt x="1760" y="2916"/>
                </a:lnTo>
                <a:lnTo>
                  <a:pt x="1664" y="2932"/>
                </a:lnTo>
                <a:lnTo>
                  <a:pt x="1565" y="2941"/>
                </a:lnTo>
                <a:lnTo>
                  <a:pt x="1465" y="2944"/>
                </a:lnTo>
                <a:lnTo>
                  <a:pt x="1366" y="2940"/>
                </a:lnTo>
                <a:lnTo>
                  <a:pt x="1270" y="2930"/>
                </a:lnTo>
                <a:lnTo>
                  <a:pt x="1174" y="2914"/>
                </a:lnTo>
                <a:lnTo>
                  <a:pt x="1080" y="2892"/>
                </a:lnTo>
                <a:lnTo>
                  <a:pt x="988" y="2863"/>
                </a:lnTo>
                <a:lnTo>
                  <a:pt x="896" y="2828"/>
                </a:lnTo>
                <a:lnTo>
                  <a:pt x="819" y="2793"/>
                </a:lnTo>
                <a:lnTo>
                  <a:pt x="747" y="2755"/>
                </a:lnTo>
                <a:lnTo>
                  <a:pt x="677" y="2713"/>
                </a:lnTo>
                <a:lnTo>
                  <a:pt x="610" y="2669"/>
                </a:lnTo>
                <a:lnTo>
                  <a:pt x="546" y="2620"/>
                </a:lnTo>
                <a:lnTo>
                  <a:pt x="485" y="2569"/>
                </a:lnTo>
                <a:lnTo>
                  <a:pt x="428" y="2515"/>
                </a:lnTo>
                <a:lnTo>
                  <a:pt x="374" y="2456"/>
                </a:lnTo>
                <a:lnTo>
                  <a:pt x="321" y="2395"/>
                </a:lnTo>
                <a:lnTo>
                  <a:pt x="274" y="2331"/>
                </a:lnTo>
                <a:lnTo>
                  <a:pt x="230" y="2263"/>
                </a:lnTo>
                <a:lnTo>
                  <a:pt x="188" y="2194"/>
                </a:lnTo>
                <a:lnTo>
                  <a:pt x="150" y="2120"/>
                </a:lnTo>
                <a:lnTo>
                  <a:pt x="116" y="2044"/>
                </a:lnTo>
                <a:lnTo>
                  <a:pt x="80" y="1952"/>
                </a:lnTo>
                <a:lnTo>
                  <a:pt x="51" y="1859"/>
                </a:lnTo>
                <a:lnTo>
                  <a:pt x="29" y="1764"/>
                </a:lnTo>
                <a:lnTo>
                  <a:pt x="13" y="1669"/>
                </a:lnTo>
                <a:lnTo>
                  <a:pt x="3" y="1571"/>
                </a:lnTo>
                <a:lnTo>
                  <a:pt x="0" y="1472"/>
                </a:lnTo>
                <a:lnTo>
                  <a:pt x="3" y="1373"/>
                </a:lnTo>
                <a:lnTo>
                  <a:pt x="13" y="1276"/>
                </a:lnTo>
                <a:lnTo>
                  <a:pt x="29" y="1179"/>
                </a:lnTo>
                <a:lnTo>
                  <a:pt x="51" y="1085"/>
                </a:lnTo>
                <a:lnTo>
                  <a:pt x="80" y="992"/>
                </a:lnTo>
                <a:lnTo>
                  <a:pt x="116" y="900"/>
                </a:lnTo>
                <a:lnTo>
                  <a:pt x="150" y="824"/>
                </a:lnTo>
                <a:lnTo>
                  <a:pt x="188" y="751"/>
                </a:lnTo>
                <a:lnTo>
                  <a:pt x="230" y="680"/>
                </a:lnTo>
                <a:lnTo>
                  <a:pt x="274" y="613"/>
                </a:lnTo>
                <a:lnTo>
                  <a:pt x="321" y="549"/>
                </a:lnTo>
                <a:lnTo>
                  <a:pt x="374" y="488"/>
                </a:lnTo>
                <a:lnTo>
                  <a:pt x="428" y="430"/>
                </a:lnTo>
                <a:lnTo>
                  <a:pt x="485" y="375"/>
                </a:lnTo>
                <a:lnTo>
                  <a:pt x="546" y="324"/>
                </a:lnTo>
                <a:lnTo>
                  <a:pt x="610" y="276"/>
                </a:lnTo>
                <a:lnTo>
                  <a:pt x="677" y="231"/>
                </a:lnTo>
                <a:lnTo>
                  <a:pt x="747" y="189"/>
                </a:lnTo>
                <a:lnTo>
                  <a:pt x="819" y="151"/>
                </a:lnTo>
                <a:lnTo>
                  <a:pt x="896" y="117"/>
                </a:lnTo>
                <a:lnTo>
                  <a:pt x="988" y="81"/>
                </a:lnTo>
                <a:lnTo>
                  <a:pt x="1080" y="52"/>
                </a:lnTo>
                <a:lnTo>
                  <a:pt x="1174" y="29"/>
                </a:lnTo>
                <a:lnTo>
                  <a:pt x="1270" y="13"/>
                </a:lnTo>
                <a:lnTo>
                  <a:pt x="1366" y="3"/>
                </a:lnTo>
                <a:lnTo>
                  <a:pt x="1465" y="0"/>
                </a:lnTo>
                <a:close/>
              </a:path>
            </a:pathLst>
          </a:custGeom>
          <a:solidFill>
            <a:schemeClr val="bg2">
              <a:lumMod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Title 2"/>
          <p:cNvSpPr>
            <a:spLocks noGrp="1"/>
          </p:cNvSpPr>
          <p:nvPr>
            <p:ph type="title"/>
          </p:nvPr>
        </p:nvSpPr>
        <p:spPr>
          <a:xfrm>
            <a:off x="1976833" y="216555"/>
            <a:ext cx="6526006" cy="1023389"/>
          </a:xfrm>
        </p:spPr>
        <p:txBody>
          <a:bodyPr/>
          <a:lstStyle/>
          <a:p>
            <a:r>
              <a:rPr lang="en-US" dirty="0"/>
              <a:t>Trainee &amp; Faculty Well-Being</a:t>
            </a:r>
          </a:p>
        </p:txBody>
      </p:sp>
      <p:sp>
        <p:nvSpPr>
          <p:cNvPr id="2" name="Rectangle 1"/>
          <p:cNvSpPr/>
          <p:nvPr/>
        </p:nvSpPr>
        <p:spPr>
          <a:xfrm>
            <a:off x="1836178" y="1114293"/>
            <a:ext cx="4427696" cy="523220"/>
          </a:xfrm>
          <a:prstGeom prst="rect">
            <a:avLst/>
          </a:prstGeom>
        </p:spPr>
        <p:txBody>
          <a:bodyPr wrap="square">
            <a:spAutoFit/>
          </a:bodyPr>
          <a:lstStyle/>
          <a:p>
            <a:pPr marL="0" indent="0">
              <a:buNone/>
            </a:pPr>
            <a:r>
              <a:rPr lang="en-US" sz="2800" dirty="0">
                <a:latin typeface="+mn-lt"/>
              </a:rPr>
              <a:t>ACGME’s Commitment:</a:t>
            </a:r>
          </a:p>
        </p:txBody>
      </p:sp>
      <p:grpSp>
        <p:nvGrpSpPr>
          <p:cNvPr id="251" name="Group 83"/>
          <p:cNvGrpSpPr/>
          <p:nvPr/>
        </p:nvGrpSpPr>
        <p:grpSpPr>
          <a:xfrm>
            <a:off x="2045894" y="5551089"/>
            <a:ext cx="652371" cy="575446"/>
            <a:chOff x="4546600" y="2070101"/>
            <a:chExt cx="1111250" cy="892175"/>
          </a:xfrm>
          <a:solidFill>
            <a:schemeClr val="bg2">
              <a:lumMod val="25000"/>
            </a:schemeClr>
          </a:solidFill>
          <a:effectLst/>
        </p:grpSpPr>
        <p:sp>
          <p:nvSpPr>
            <p:cNvPr id="252" name="Freeform 24"/>
            <p:cNvSpPr>
              <a:spLocks/>
            </p:cNvSpPr>
            <p:nvPr/>
          </p:nvSpPr>
          <p:spPr bwMode="auto">
            <a:xfrm>
              <a:off x="4546600" y="2506663"/>
              <a:ext cx="1111250" cy="455613"/>
            </a:xfrm>
            <a:custGeom>
              <a:avLst/>
              <a:gdLst/>
              <a:ahLst/>
              <a:cxnLst>
                <a:cxn ang="0">
                  <a:pos x="122" y="1"/>
                </a:cxn>
                <a:cxn ang="0">
                  <a:pos x="142" y="16"/>
                </a:cxn>
                <a:cxn ang="0">
                  <a:pos x="168" y="0"/>
                </a:cxn>
                <a:cxn ang="0">
                  <a:pos x="195" y="17"/>
                </a:cxn>
                <a:cxn ang="0">
                  <a:pos x="207" y="24"/>
                </a:cxn>
                <a:cxn ang="0">
                  <a:pos x="204" y="10"/>
                </a:cxn>
                <a:cxn ang="0">
                  <a:pos x="219" y="32"/>
                </a:cxn>
                <a:cxn ang="0">
                  <a:pos x="235" y="1"/>
                </a:cxn>
                <a:cxn ang="0">
                  <a:pos x="265" y="3"/>
                </a:cxn>
                <a:cxn ang="0">
                  <a:pos x="289" y="8"/>
                </a:cxn>
                <a:cxn ang="0">
                  <a:pos x="317" y="0"/>
                </a:cxn>
                <a:cxn ang="0">
                  <a:pos x="338" y="32"/>
                </a:cxn>
                <a:cxn ang="0">
                  <a:pos x="346" y="20"/>
                </a:cxn>
                <a:cxn ang="0">
                  <a:pos x="339" y="6"/>
                </a:cxn>
                <a:cxn ang="0">
                  <a:pos x="357" y="5"/>
                </a:cxn>
                <a:cxn ang="0">
                  <a:pos x="361" y="32"/>
                </a:cxn>
                <a:cxn ang="0">
                  <a:pos x="384" y="0"/>
                </a:cxn>
                <a:cxn ang="0">
                  <a:pos x="412" y="8"/>
                </a:cxn>
                <a:cxn ang="0">
                  <a:pos x="435" y="3"/>
                </a:cxn>
                <a:cxn ang="0">
                  <a:pos x="466" y="1"/>
                </a:cxn>
                <a:cxn ang="0">
                  <a:pos x="480" y="28"/>
                </a:cxn>
                <a:cxn ang="0">
                  <a:pos x="483" y="17"/>
                </a:cxn>
                <a:cxn ang="0">
                  <a:pos x="484" y="5"/>
                </a:cxn>
                <a:cxn ang="0">
                  <a:pos x="496" y="11"/>
                </a:cxn>
                <a:cxn ang="0">
                  <a:pos x="495" y="27"/>
                </a:cxn>
                <a:cxn ang="0">
                  <a:pos x="511" y="1"/>
                </a:cxn>
                <a:cxn ang="0">
                  <a:pos x="537" y="1"/>
                </a:cxn>
                <a:cxn ang="0">
                  <a:pos x="557" y="16"/>
                </a:cxn>
                <a:cxn ang="0">
                  <a:pos x="583" y="0"/>
                </a:cxn>
                <a:cxn ang="0">
                  <a:pos x="609" y="17"/>
                </a:cxn>
                <a:cxn ang="0">
                  <a:pos x="621" y="24"/>
                </a:cxn>
                <a:cxn ang="0">
                  <a:pos x="620" y="12"/>
                </a:cxn>
                <a:cxn ang="0">
                  <a:pos x="634" y="32"/>
                </a:cxn>
                <a:cxn ang="0">
                  <a:pos x="644" y="18"/>
                </a:cxn>
                <a:cxn ang="0">
                  <a:pos x="670" y="0"/>
                </a:cxn>
                <a:cxn ang="0">
                  <a:pos x="692" y="11"/>
                </a:cxn>
                <a:cxn ang="0">
                  <a:pos x="700" y="40"/>
                </a:cxn>
                <a:cxn ang="0">
                  <a:pos x="698" y="155"/>
                </a:cxn>
                <a:cxn ang="0">
                  <a:pos x="686" y="162"/>
                </a:cxn>
                <a:cxn ang="0">
                  <a:pos x="576" y="287"/>
                </a:cxn>
                <a:cxn ang="0">
                  <a:pos x="539" y="287"/>
                </a:cxn>
                <a:cxn ang="0">
                  <a:pos x="402" y="162"/>
                </a:cxn>
                <a:cxn ang="0">
                  <a:pos x="300" y="162"/>
                </a:cxn>
                <a:cxn ang="0">
                  <a:pos x="162" y="287"/>
                </a:cxn>
                <a:cxn ang="0">
                  <a:pos x="125" y="287"/>
                </a:cxn>
                <a:cxn ang="0">
                  <a:pos x="15" y="161"/>
                </a:cxn>
                <a:cxn ang="0">
                  <a:pos x="2" y="154"/>
                </a:cxn>
                <a:cxn ang="0">
                  <a:pos x="0" y="45"/>
                </a:cxn>
                <a:cxn ang="0">
                  <a:pos x="7" y="14"/>
                </a:cxn>
                <a:cxn ang="0">
                  <a:pos x="28" y="1"/>
                </a:cxn>
                <a:cxn ang="0">
                  <a:pos x="62" y="32"/>
                </a:cxn>
                <a:cxn ang="0">
                  <a:pos x="69" y="21"/>
                </a:cxn>
                <a:cxn ang="0">
                  <a:pos x="65" y="6"/>
                </a:cxn>
                <a:cxn ang="0">
                  <a:pos x="82" y="31"/>
                </a:cxn>
                <a:cxn ang="0">
                  <a:pos x="97" y="1"/>
                </a:cxn>
              </a:cxnLst>
              <a:rect l="0" t="0" r="r" b="b"/>
              <a:pathLst>
                <a:path w="700" h="287">
                  <a:moveTo>
                    <a:pt x="106" y="0"/>
                  </a:moveTo>
                  <a:lnTo>
                    <a:pt x="114" y="0"/>
                  </a:lnTo>
                  <a:lnTo>
                    <a:pt x="122" y="1"/>
                  </a:lnTo>
                  <a:lnTo>
                    <a:pt x="129" y="4"/>
                  </a:lnTo>
                  <a:lnTo>
                    <a:pt x="136" y="8"/>
                  </a:lnTo>
                  <a:lnTo>
                    <a:pt x="142" y="16"/>
                  </a:lnTo>
                  <a:lnTo>
                    <a:pt x="150" y="8"/>
                  </a:lnTo>
                  <a:lnTo>
                    <a:pt x="159" y="3"/>
                  </a:lnTo>
                  <a:lnTo>
                    <a:pt x="168" y="0"/>
                  </a:lnTo>
                  <a:lnTo>
                    <a:pt x="178" y="0"/>
                  </a:lnTo>
                  <a:lnTo>
                    <a:pt x="190" y="2"/>
                  </a:lnTo>
                  <a:lnTo>
                    <a:pt x="195" y="17"/>
                  </a:lnTo>
                  <a:lnTo>
                    <a:pt x="201" y="33"/>
                  </a:lnTo>
                  <a:lnTo>
                    <a:pt x="205" y="29"/>
                  </a:lnTo>
                  <a:lnTo>
                    <a:pt x="207" y="24"/>
                  </a:lnTo>
                  <a:lnTo>
                    <a:pt x="208" y="20"/>
                  </a:lnTo>
                  <a:lnTo>
                    <a:pt x="206" y="15"/>
                  </a:lnTo>
                  <a:lnTo>
                    <a:pt x="204" y="10"/>
                  </a:lnTo>
                  <a:lnTo>
                    <a:pt x="202" y="5"/>
                  </a:lnTo>
                  <a:lnTo>
                    <a:pt x="219" y="5"/>
                  </a:lnTo>
                  <a:lnTo>
                    <a:pt x="219" y="32"/>
                  </a:lnTo>
                  <a:lnTo>
                    <a:pt x="222" y="32"/>
                  </a:lnTo>
                  <a:lnTo>
                    <a:pt x="224" y="33"/>
                  </a:lnTo>
                  <a:lnTo>
                    <a:pt x="235" y="1"/>
                  </a:lnTo>
                  <a:lnTo>
                    <a:pt x="245" y="0"/>
                  </a:lnTo>
                  <a:lnTo>
                    <a:pt x="255" y="0"/>
                  </a:lnTo>
                  <a:lnTo>
                    <a:pt x="265" y="3"/>
                  </a:lnTo>
                  <a:lnTo>
                    <a:pt x="273" y="8"/>
                  </a:lnTo>
                  <a:lnTo>
                    <a:pt x="281" y="16"/>
                  </a:lnTo>
                  <a:lnTo>
                    <a:pt x="289" y="8"/>
                  </a:lnTo>
                  <a:lnTo>
                    <a:pt x="298" y="3"/>
                  </a:lnTo>
                  <a:lnTo>
                    <a:pt x="307" y="0"/>
                  </a:lnTo>
                  <a:lnTo>
                    <a:pt x="317" y="0"/>
                  </a:lnTo>
                  <a:lnTo>
                    <a:pt x="327" y="1"/>
                  </a:lnTo>
                  <a:lnTo>
                    <a:pt x="333" y="16"/>
                  </a:lnTo>
                  <a:lnTo>
                    <a:pt x="338" y="32"/>
                  </a:lnTo>
                  <a:lnTo>
                    <a:pt x="343" y="28"/>
                  </a:lnTo>
                  <a:lnTo>
                    <a:pt x="346" y="24"/>
                  </a:lnTo>
                  <a:lnTo>
                    <a:pt x="346" y="20"/>
                  </a:lnTo>
                  <a:lnTo>
                    <a:pt x="345" y="16"/>
                  </a:lnTo>
                  <a:lnTo>
                    <a:pt x="342" y="11"/>
                  </a:lnTo>
                  <a:lnTo>
                    <a:pt x="339" y="6"/>
                  </a:lnTo>
                  <a:lnTo>
                    <a:pt x="346" y="5"/>
                  </a:lnTo>
                  <a:lnTo>
                    <a:pt x="352" y="5"/>
                  </a:lnTo>
                  <a:lnTo>
                    <a:pt x="357" y="5"/>
                  </a:lnTo>
                  <a:lnTo>
                    <a:pt x="357" y="32"/>
                  </a:lnTo>
                  <a:lnTo>
                    <a:pt x="358" y="32"/>
                  </a:lnTo>
                  <a:lnTo>
                    <a:pt x="361" y="32"/>
                  </a:lnTo>
                  <a:lnTo>
                    <a:pt x="362" y="32"/>
                  </a:lnTo>
                  <a:lnTo>
                    <a:pt x="373" y="1"/>
                  </a:lnTo>
                  <a:lnTo>
                    <a:pt x="384" y="0"/>
                  </a:lnTo>
                  <a:lnTo>
                    <a:pt x="394" y="0"/>
                  </a:lnTo>
                  <a:lnTo>
                    <a:pt x="403" y="3"/>
                  </a:lnTo>
                  <a:lnTo>
                    <a:pt x="412" y="8"/>
                  </a:lnTo>
                  <a:lnTo>
                    <a:pt x="419" y="16"/>
                  </a:lnTo>
                  <a:lnTo>
                    <a:pt x="427" y="8"/>
                  </a:lnTo>
                  <a:lnTo>
                    <a:pt x="435" y="3"/>
                  </a:lnTo>
                  <a:lnTo>
                    <a:pt x="445" y="0"/>
                  </a:lnTo>
                  <a:lnTo>
                    <a:pt x="455" y="0"/>
                  </a:lnTo>
                  <a:lnTo>
                    <a:pt x="466" y="1"/>
                  </a:lnTo>
                  <a:lnTo>
                    <a:pt x="471" y="17"/>
                  </a:lnTo>
                  <a:lnTo>
                    <a:pt x="477" y="32"/>
                  </a:lnTo>
                  <a:lnTo>
                    <a:pt x="480" y="28"/>
                  </a:lnTo>
                  <a:lnTo>
                    <a:pt x="483" y="24"/>
                  </a:lnTo>
                  <a:lnTo>
                    <a:pt x="484" y="21"/>
                  </a:lnTo>
                  <a:lnTo>
                    <a:pt x="483" y="17"/>
                  </a:lnTo>
                  <a:lnTo>
                    <a:pt x="482" y="12"/>
                  </a:lnTo>
                  <a:lnTo>
                    <a:pt x="480" y="5"/>
                  </a:lnTo>
                  <a:lnTo>
                    <a:pt x="484" y="5"/>
                  </a:lnTo>
                  <a:lnTo>
                    <a:pt x="487" y="5"/>
                  </a:lnTo>
                  <a:lnTo>
                    <a:pt x="500" y="5"/>
                  </a:lnTo>
                  <a:lnTo>
                    <a:pt x="496" y="11"/>
                  </a:lnTo>
                  <a:lnTo>
                    <a:pt x="493" y="16"/>
                  </a:lnTo>
                  <a:lnTo>
                    <a:pt x="493" y="22"/>
                  </a:lnTo>
                  <a:lnTo>
                    <a:pt x="495" y="27"/>
                  </a:lnTo>
                  <a:lnTo>
                    <a:pt x="500" y="33"/>
                  </a:lnTo>
                  <a:lnTo>
                    <a:pt x="506" y="17"/>
                  </a:lnTo>
                  <a:lnTo>
                    <a:pt x="511" y="1"/>
                  </a:lnTo>
                  <a:lnTo>
                    <a:pt x="520" y="0"/>
                  </a:lnTo>
                  <a:lnTo>
                    <a:pt x="529" y="0"/>
                  </a:lnTo>
                  <a:lnTo>
                    <a:pt x="537" y="1"/>
                  </a:lnTo>
                  <a:lnTo>
                    <a:pt x="544" y="4"/>
                  </a:lnTo>
                  <a:lnTo>
                    <a:pt x="551" y="9"/>
                  </a:lnTo>
                  <a:lnTo>
                    <a:pt x="557" y="16"/>
                  </a:lnTo>
                  <a:lnTo>
                    <a:pt x="565" y="8"/>
                  </a:lnTo>
                  <a:lnTo>
                    <a:pt x="574" y="3"/>
                  </a:lnTo>
                  <a:lnTo>
                    <a:pt x="583" y="0"/>
                  </a:lnTo>
                  <a:lnTo>
                    <a:pt x="593" y="0"/>
                  </a:lnTo>
                  <a:lnTo>
                    <a:pt x="604" y="1"/>
                  </a:lnTo>
                  <a:lnTo>
                    <a:pt x="609" y="17"/>
                  </a:lnTo>
                  <a:lnTo>
                    <a:pt x="614" y="33"/>
                  </a:lnTo>
                  <a:lnTo>
                    <a:pt x="619" y="28"/>
                  </a:lnTo>
                  <a:lnTo>
                    <a:pt x="621" y="24"/>
                  </a:lnTo>
                  <a:lnTo>
                    <a:pt x="622" y="21"/>
                  </a:lnTo>
                  <a:lnTo>
                    <a:pt x="621" y="17"/>
                  </a:lnTo>
                  <a:lnTo>
                    <a:pt x="620" y="12"/>
                  </a:lnTo>
                  <a:lnTo>
                    <a:pt x="617" y="5"/>
                  </a:lnTo>
                  <a:lnTo>
                    <a:pt x="634" y="5"/>
                  </a:lnTo>
                  <a:lnTo>
                    <a:pt x="634" y="32"/>
                  </a:lnTo>
                  <a:lnTo>
                    <a:pt x="637" y="32"/>
                  </a:lnTo>
                  <a:lnTo>
                    <a:pt x="639" y="33"/>
                  </a:lnTo>
                  <a:lnTo>
                    <a:pt x="644" y="18"/>
                  </a:lnTo>
                  <a:lnTo>
                    <a:pt x="649" y="3"/>
                  </a:lnTo>
                  <a:lnTo>
                    <a:pt x="660" y="1"/>
                  </a:lnTo>
                  <a:lnTo>
                    <a:pt x="670" y="0"/>
                  </a:lnTo>
                  <a:lnTo>
                    <a:pt x="679" y="2"/>
                  </a:lnTo>
                  <a:lnTo>
                    <a:pt x="686" y="6"/>
                  </a:lnTo>
                  <a:lnTo>
                    <a:pt x="692" y="11"/>
                  </a:lnTo>
                  <a:lnTo>
                    <a:pt x="696" y="19"/>
                  </a:lnTo>
                  <a:lnTo>
                    <a:pt x="699" y="29"/>
                  </a:lnTo>
                  <a:lnTo>
                    <a:pt x="700" y="40"/>
                  </a:lnTo>
                  <a:lnTo>
                    <a:pt x="700" y="146"/>
                  </a:lnTo>
                  <a:lnTo>
                    <a:pt x="700" y="151"/>
                  </a:lnTo>
                  <a:lnTo>
                    <a:pt x="698" y="155"/>
                  </a:lnTo>
                  <a:lnTo>
                    <a:pt x="696" y="157"/>
                  </a:lnTo>
                  <a:lnTo>
                    <a:pt x="692" y="160"/>
                  </a:lnTo>
                  <a:lnTo>
                    <a:pt x="686" y="162"/>
                  </a:lnTo>
                  <a:lnTo>
                    <a:pt x="678" y="164"/>
                  </a:lnTo>
                  <a:lnTo>
                    <a:pt x="678" y="287"/>
                  </a:lnTo>
                  <a:lnTo>
                    <a:pt x="576" y="287"/>
                  </a:lnTo>
                  <a:lnTo>
                    <a:pt x="576" y="162"/>
                  </a:lnTo>
                  <a:lnTo>
                    <a:pt x="539" y="162"/>
                  </a:lnTo>
                  <a:lnTo>
                    <a:pt x="539" y="287"/>
                  </a:lnTo>
                  <a:lnTo>
                    <a:pt x="438" y="287"/>
                  </a:lnTo>
                  <a:lnTo>
                    <a:pt x="438" y="162"/>
                  </a:lnTo>
                  <a:lnTo>
                    <a:pt x="402" y="162"/>
                  </a:lnTo>
                  <a:lnTo>
                    <a:pt x="402" y="287"/>
                  </a:lnTo>
                  <a:lnTo>
                    <a:pt x="300" y="287"/>
                  </a:lnTo>
                  <a:lnTo>
                    <a:pt x="300" y="162"/>
                  </a:lnTo>
                  <a:lnTo>
                    <a:pt x="263" y="162"/>
                  </a:lnTo>
                  <a:lnTo>
                    <a:pt x="263" y="287"/>
                  </a:lnTo>
                  <a:lnTo>
                    <a:pt x="162" y="287"/>
                  </a:lnTo>
                  <a:lnTo>
                    <a:pt x="162" y="162"/>
                  </a:lnTo>
                  <a:lnTo>
                    <a:pt x="125" y="162"/>
                  </a:lnTo>
                  <a:lnTo>
                    <a:pt x="125" y="287"/>
                  </a:lnTo>
                  <a:lnTo>
                    <a:pt x="23" y="287"/>
                  </a:lnTo>
                  <a:lnTo>
                    <a:pt x="23" y="164"/>
                  </a:lnTo>
                  <a:lnTo>
                    <a:pt x="15" y="161"/>
                  </a:lnTo>
                  <a:lnTo>
                    <a:pt x="9" y="159"/>
                  </a:lnTo>
                  <a:lnTo>
                    <a:pt x="5" y="157"/>
                  </a:lnTo>
                  <a:lnTo>
                    <a:pt x="2" y="154"/>
                  </a:lnTo>
                  <a:lnTo>
                    <a:pt x="1" y="150"/>
                  </a:lnTo>
                  <a:lnTo>
                    <a:pt x="0" y="145"/>
                  </a:lnTo>
                  <a:lnTo>
                    <a:pt x="0" y="45"/>
                  </a:lnTo>
                  <a:lnTo>
                    <a:pt x="1" y="32"/>
                  </a:lnTo>
                  <a:lnTo>
                    <a:pt x="3" y="22"/>
                  </a:lnTo>
                  <a:lnTo>
                    <a:pt x="7" y="14"/>
                  </a:lnTo>
                  <a:lnTo>
                    <a:pt x="12" y="8"/>
                  </a:lnTo>
                  <a:lnTo>
                    <a:pt x="19" y="4"/>
                  </a:lnTo>
                  <a:lnTo>
                    <a:pt x="28" y="1"/>
                  </a:lnTo>
                  <a:lnTo>
                    <a:pt x="38" y="0"/>
                  </a:lnTo>
                  <a:lnTo>
                    <a:pt x="51" y="1"/>
                  </a:lnTo>
                  <a:lnTo>
                    <a:pt x="62" y="32"/>
                  </a:lnTo>
                  <a:lnTo>
                    <a:pt x="66" y="28"/>
                  </a:lnTo>
                  <a:lnTo>
                    <a:pt x="68" y="24"/>
                  </a:lnTo>
                  <a:lnTo>
                    <a:pt x="69" y="21"/>
                  </a:lnTo>
                  <a:lnTo>
                    <a:pt x="69" y="18"/>
                  </a:lnTo>
                  <a:lnTo>
                    <a:pt x="68" y="12"/>
                  </a:lnTo>
                  <a:lnTo>
                    <a:pt x="65" y="6"/>
                  </a:lnTo>
                  <a:lnTo>
                    <a:pt x="80" y="6"/>
                  </a:lnTo>
                  <a:lnTo>
                    <a:pt x="80" y="31"/>
                  </a:lnTo>
                  <a:lnTo>
                    <a:pt x="82" y="31"/>
                  </a:lnTo>
                  <a:lnTo>
                    <a:pt x="84" y="32"/>
                  </a:lnTo>
                  <a:lnTo>
                    <a:pt x="86" y="32"/>
                  </a:lnTo>
                  <a:lnTo>
                    <a:pt x="97" y="1"/>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44"/>
            <p:cNvSpPr>
              <a:spLocks/>
            </p:cNvSpPr>
            <p:nvPr/>
          </p:nvSpPr>
          <p:spPr bwMode="auto">
            <a:xfrm>
              <a:off x="4595813" y="2355851"/>
              <a:ext cx="134937" cy="147638"/>
            </a:xfrm>
            <a:custGeom>
              <a:avLst/>
              <a:gdLst/>
              <a:ahLst/>
              <a:cxnLst>
                <a:cxn ang="0">
                  <a:pos x="43" y="0"/>
                </a:cxn>
                <a:cxn ang="0">
                  <a:pos x="50" y="0"/>
                </a:cxn>
                <a:cxn ang="0">
                  <a:pos x="57" y="3"/>
                </a:cxn>
                <a:cxn ang="0">
                  <a:pos x="64" y="6"/>
                </a:cxn>
                <a:cxn ang="0">
                  <a:pos x="69" y="11"/>
                </a:cxn>
                <a:cxn ang="0">
                  <a:pos x="74" y="17"/>
                </a:cxn>
                <a:cxn ang="0">
                  <a:pos x="78" y="25"/>
                </a:cxn>
                <a:cxn ang="0">
                  <a:pos x="80" y="33"/>
                </a:cxn>
                <a:cxn ang="0">
                  <a:pos x="83" y="36"/>
                </a:cxn>
                <a:cxn ang="0">
                  <a:pos x="85" y="39"/>
                </a:cxn>
                <a:cxn ang="0">
                  <a:pos x="85" y="43"/>
                </a:cxn>
                <a:cxn ang="0">
                  <a:pos x="84" y="47"/>
                </a:cxn>
                <a:cxn ang="0">
                  <a:pos x="82" y="51"/>
                </a:cxn>
                <a:cxn ang="0">
                  <a:pos x="79" y="53"/>
                </a:cxn>
                <a:cxn ang="0">
                  <a:pos x="76" y="63"/>
                </a:cxn>
                <a:cxn ang="0">
                  <a:pos x="71" y="72"/>
                </a:cxn>
                <a:cxn ang="0">
                  <a:pos x="65" y="81"/>
                </a:cxn>
                <a:cxn ang="0">
                  <a:pos x="58" y="87"/>
                </a:cxn>
                <a:cxn ang="0">
                  <a:pos x="51" y="91"/>
                </a:cxn>
                <a:cxn ang="0">
                  <a:pos x="43" y="93"/>
                </a:cxn>
                <a:cxn ang="0">
                  <a:pos x="36" y="91"/>
                </a:cxn>
                <a:cxn ang="0">
                  <a:pos x="29" y="87"/>
                </a:cxn>
                <a:cxn ang="0">
                  <a:pos x="22" y="81"/>
                </a:cxn>
                <a:cxn ang="0">
                  <a:pos x="16" y="72"/>
                </a:cxn>
                <a:cxn ang="0">
                  <a:pos x="11" y="63"/>
                </a:cxn>
                <a:cxn ang="0">
                  <a:pos x="7" y="53"/>
                </a:cxn>
                <a:cxn ang="0">
                  <a:pos x="4" y="51"/>
                </a:cxn>
                <a:cxn ang="0">
                  <a:pos x="1" y="47"/>
                </a:cxn>
                <a:cxn ang="0">
                  <a:pos x="0" y="43"/>
                </a:cxn>
                <a:cxn ang="0">
                  <a:pos x="1" y="39"/>
                </a:cxn>
                <a:cxn ang="0">
                  <a:pos x="3" y="35"/>
                </a:cxn>
                <a:cxn ang="0">
                  <a:pos x="6" y="33"/>
                </a:cxn>
                <a:cxn ang="0">
                  <a:pos x="9" y="24"/>
                </a:cxn>
                <a:cxn ang="0">
                  <a:pos x="12" y="17"/>
                </a:cxn>
                <a:cxn ang="0">
                  <a:pos x="17" y="11"/>
                </a:cxn>
                <a:cxn ang="0">
                  <a:pos x="23" y="6"/>
                </a:cxn>
                <a:cxn ang="0">
                  <a:pos x="29" y="2"/>
                </a:cxn>
                <a:cxn ang="0">
                  <a:pos x="36" y="0"/>
                </a:cxn>
                <a:cxn ang="0">
                  <a:pos x="43" y="0"/>
                </a:cxn>
              </a:cxnLst>
              <a:rect l="0" t="0" r="r" b="b"/>
              <a:pathLst>
                <a:path w="85" h="93">
                  <a:moveTo>
                    <a:pt x="43" y="0"/>
                  </a:moveTo>
                  <a:lnTo>
                    <a:pt x="50" y="0"/>
                  </a:lnTo>
                  <a:lnTo>
                    <a:pt x="57" y="3"/>
                  </a:lnTo>
                  <a:lnTo>
                    <a:pt x="64" y="6"/>
                  </a:lnTo>
                  <a:lnTo>
                    <a:pt x="69" y="11"/>
                  </a:lnTo>
                  <a:lnTo>
                    <a:pt x="74" y="17"/>
                  </a:lnTo>
                  <a:lnTo>
                    <a:pt x="78" y="25"/>
                  </a:lnTo>
                  <a:lnTo>
                    <a:pt x="80" y="33"/>
                  </a:lnTo>
                  <a:lnTo>
                    <a:pt x="83" y="36"/>
                  </a:lnTo>
                  <a:lnTo>
                    <a:pt x="85" y="39"/>
                  </a:lnTo>
                  <a:lnTo>
                    <a:pt x="85" y="43"/>
                  </a:lnTo>
                  <a:lnTo>
                    <a:pt x="84" y="47"/>
                  </a:lnTo>
                  <a:lnTo>
                    <a:pt x="82" y="51"/>
                  </a:lnTo>
                  <a:lnTo>
                    <a:pt x="79" y="53"/>
                  </a:lnTo>
                  <a:lnTo>
                    <a:pt x="76" y="63"/>
                  </a:lnTo>
                  <a:lnTo>
                    <a:pt x="71" y="72"/>
                  </a:lnTo>
                  <a:lnTo>
                    <a:pt x="65" y="81"/>
                  </a:lnTo>
                  <a:lnTo>
                    <a:pt x="58" y="87"/>
                  </a:lnTo>
                  <a:lnTo>
                    <a:pt x="51" y="91"/>
                  </a:lnTo>
                  <a:lnTo>
                    <a:pt x="43" y="93"/>
                  </a:lnTo>
                  <a:lnTo>
                    <a:pt x="36" y="91"/>
                  </a:lnTo>
                  <a:lnTo>
                    <a:pt x="29" y="87"/>
                  </a:lnTo>
                  <a:lnTo>
                    <a:pt x="22" y="81"/>
                  </a:lnTo>
                  <a:lnTo>
                    <a:pt x="16" y="72"/>
                  </a:lnTo>
                  <a:lnTo>
                    <a:pt x="11" y="63"/>
                  </a:lnTo>
                  <a:lnTo>
                    <a:pt x="7" y="53"/>
                  </a:lnTo>
                  <a:lnTo>
                    <a:pt x="4" y="51"/>
                  </a:lnTo>
                  <a:lnTo>
                    <a:pt x="1" y="47"/>
                  </a:lnTo>
                  <a:lnTo>
                    <a:pt x="0" y="43"/>
                  </a:lnTo>
                  <a:lnTo>
                    <a:pt x="1" y="39"/>
                  </a:lnTo>
                  <a:lnTo>
                    <a:pt x="3" y="35"/>
                  </a:lnTo>
                  <a:lnTo>
                    <a:pt x="6" y="33"/>
                  </a:lnTo>
                  <a:lnTo>
                    <a:pt x="9" y="24"/>
                  </a:lnTo>
                  <a:lnTo>
                    <a:pt x="12" y="17"/>
                  </a:lnTo>
                  <a:lnTo>
                    <a:pt x="17" y="11"/>
                  </a:lnTo>
                  <a:lnTo>
                    <a:pt x="23" y="6"/>
                  </a:lnTo>
                  <a:lnTo>
                    <a:pt x="29" y="2"/>
                  </a:lnTo>
                  <a:lnTo>
                    <a:pt x="36" y="0"/>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45"/>
            <p:cNvSpPr>
              <a:spLocks/>
            </p:cNvSpPr>
            <p:nvPr/>
          </p:nvSpPr>
          <p:spPr bwMode="auto">
            <a:xfrm>
              <a:off x="4814888" y="2355851"/>
              <a:ext cx="136525" cy="147638"/>
            </a:xfrm>
            <a:custGeom>
              <a:avLst/>
              <a:gdLst/>
              <a:ahLst/>
              <a:cxnLst>
                <a:cxn ang="0">
                  <a:pos x="43" y="0"/>
                </a:cxn>
                <a:cxn ang="0">
                  <a:pos x="51" y="0"/>
                </a:cxn>
                <a:cxn ang="0">
                  <a:pos x="57" y="3"/>
                </a:cxn>
                <a:cxn ang="0">
                  <a:pos x="64" y="6"/>
                </a:cxn>
                <a:cxn ang="0">
                  <a:pos x="70" y="11"/>
                </a:cxn>
                <a:cxn ang="0">
                  <a:pos x="74" y="17"/>
                </a:cxn>
                <a:cxn ang="0">
                  <a:pos x="78" y="25"/>
                </a:cxn>
                <a:cxn ang="0">
                  <a:pos x="80" y="33"/>
                </a:cxn>
                <a:cxn ang="0">
                  <a:pos x="83" y="36"/>
                </a:cxn>
                <a:cxn ang="0">
                  <a:pos x="85" y="39"/>
                </a:cxn>
                <a:cxn ang="0">
                  <a:pos x="86" y="43"/>
                </a:cxn>
                <a:cxn ang="0">
                  <a:pos x="85" y="47"/>
                </a:cxn>
                <a:cxn ang="0">
                  <a:pos x="83" y="51"/>
                </a:cxn>
                <a:cxn ang="0">
                  <a:pos x="79" y="53"/>
                </a:cxn>
                <a:cxn ang="0">
                  <a:pos x="76" y="63"/>
                </a:cxn>
                <a:cxn ang="0">
                  <a:pos x="71" y="72"/>
                </a:cxn>
                <a:cxn ang="0">
                  <a:pos x="65" y="81"/>
                </a:cxn>
                <a:cxn ang="0">
                  <a:pos x="58" y="87"/>
                </a:cxn>
                <a:cxn ang="0">
                  <a:pos x="51" y="91"/>
                </a:cxn>
                <a:cxn ang="0">
                  <a:pos x="43" y="93"/>
                </a:cxn>
                <a:cxn ang="0">
                  <a:pos x="36" y="91"/>
                </a:cxn>
                <a:cxn ang="0">
                  <a:pos x="29" y="87"/>
                </a:cxn>
                <a:cxn ang="0">
                  <a:pos x="22" y="81"/>
                </a:cxn>
                <a:cxn ang="0">
                  <a:pos x="16" y="72"/>
                </a:cxn>
                <a:cxn ang="0">
                  <a:pos x="11" y="63"/>
                </a:cxn>
                <a:cxn ang="0">
                  <a:pos x="8" y="53"/>
                </a:cxn>
                <a:cxn ang="0">
                  <a:pos x="4" y="51"/>
                </a:cxn>
                <a:cxn ang="0">
                  <a:pos x="1" y="47"/>
                </a:cxn>
                <a:cxn ang="0">
                  <a:pos x="0" y="43"/>
                </a:cxn>
                <a:cxn ang="0">
                  <a:pos x="1" y="39"/>
                </a:cxn>
                <a:cxn ang="0">
                  <a:pos x="3" y="35"/>
                </a:cxn>
                <a:cxn ang="0">
                  <a:pos x="7" y="33"/>
                </a:cxn>
                <a:cxn ang="0">
                  <a:pos x="9" y="24"/>
                </a:cxn>
                <a:cxn ang="0">
                  <a:pos x="12" y="17"/>
                </a:cxn>
                <a:cxn ang="0">
                  <a:pos x="18" y="11"/>
                </a:cxn>
                <a:cxn ang="0">
                  <a:pos x="23" y="6"/>
                </a:cxn>
                <a:cxn ang="0">
                  <a:pos x="29" y="2"/>
                </a:cxn>
                <a:cxn ang="0">
                  <a:pos x="37" y="0"/>
                </a:cxn>
                <a:cxn ang="0">
                  <a:pos x="43" y="0"/>
                </a:cxn>
              </a:cxnLst>
              <a:rect l="0" t="0" r="r" b="b"/>
              <a:pathLst>
                <a:path w="86" h="93">
                  <a:moveTo>
                    <a:pt x="43" y="0"/>
                  </a:moveTo>
                  <a:lnTo>
                    <a:pt x="51" y="0"/>
                  </a:lnTo>
                  <a:lnTo>
                    <a:pt x="57" y="3"/>
                  </a:lnTo>
                  <a:lnTo>
                    <a:pt x="64" y="6"/>
                  </a:lnTo>
                  <a:lnTo>
                    <a:pt x="70" y="11"/>
                  </a:lnTo>
                  <a:lnTo>
                    <a:pt x="74" y="17"/>
                  </a:lnTo>
                  <a:lnTo>
                    <a:pt x="78" y="25"/>
                  </a:lnTo>
                  <a:lnTo>
                    <a:pt x="80" y="33"/>
                  </a:lnTo>
                  <a:lnTo>
                    <a:pt x="83" y="36"/>
                  </a:lnTo>
                  <a:lnTo>
                    <a:pt x="85" y="39"/>
                  </a:lnTo>
                  <a:lnTo>
                    <a:pt x="86" y="43"/>
                  </a:lnTo>
                  <a:lnTo>
                    <a:pt x="85" y="47"/>
                  </a:lnTo>
                  <a:lnTo>
                    <a:pt x="83" y="51"/>
                  </a:lnTo>
                  <a:lnTo>
                    <a:pt x="79" y="53"/>
                  </a:lnTo>
                  <a:lnTo>
                    <a:pt x="76" y="63"/>
                  </a:lnTo>
                  <a:lnTo>
                    <a:pt x="71" y="72"/>
                  </a:lnTo>
                  <a:lnTo>
                    <a:pt x="65" y="81"/>
                  </a:lnTo>
                  <a:lnTo>
                    <a:pt x="58" y="87"/>
                  </a:lnTo>
                  <a:lnTo>
                    <a:pt x="51" y="91"/>
                  </a:lnTo>
                  <a:lnTo>
                    <a:pt x="43" y="93"/>
                  </a:lnTo>
                  <a:lnTo>
                    <a:pt x="36" y="91"/>
                  </a:lnTo>
                  <a:lnTo>
                    <a:pt x="29" y="87"/>
                  </a:lnTo>
                  <a:lnTo>
                    <a:pt x="22" y="81"/>
                  </a:lnTo>
                  <a:lnTo>
                    <a:pt x="16" y="72"/>
                  </a:lnTo>
                  <a:lnTo>
                    <a:pt x="11" y="63"/>
                  </a:lnTo>
                  <a:lnTo>
                    <a:pt x="8" y="53"/>
                  </a:lnTo>
                  <a:lnTo>
                    <a:pt x="4" y="51"/>
                  </a:lnTo>
                  <a:lnTo>
                    <a:pt x="1" y="47"/>
                  </a:lnTo>
                  <a:lnTo>
                    <a:pt x="0" y="43"/>
                  </a:lnTo>
                  <a:lnTo>
                    <a:pt x="1" y="39"/>
                  </a:lnTo>
                  <a:lnTo>
                    <a:pt x="3" y="35"/>
                  </a:lnTo>
                  <a:lnTo>
                    <a:pt x="7" y="33"/>
                  </a:lnTo>
                  <a:lnTo>
                    <a:pt x="9" y="24"/>
                  </a:lnTo>
                  <a:lnTo>
                    <a:pt x="12" y="17"/>
                  </a:lnTo>
                  <a:lnTo>
                    <a:pt x="18" y="11"/>
                  </a:lnTo>
                  <a:lnTo>
                    <a:pt x="23" y="6"/>
                  </a:lnTo>
                  <a:lnTo>
                    <a:pt x="29" y="2"/>
                  </a:lnTo>
                  <a:lnTo>
                    <a:pt x="37" y="0"/>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46"/>
            <p:cNvSpPr>
              <a:spLocks/>
            </p:cNvSpPr>
            <p:nvPr/>
          </p:nvSpPr>
          <p:spPr bwMode="auto">
            <a:xfrm>
              <a:off x="5035550" y="2355851"/>
              <a:ext cx="136525" cy="147638"/>
            </a:xfrm>
            <a:custGeom>
              <a:avLst/>
              <a:gdLst/>
              <a:ahLst/>
              <a:cxnLst>
                <a:cxn ang="0">
                  <a:pos x="44" y="0"/>
                </a:cxn>
                <a:cxn ang="0">
                  <a:pos x="50" y="0"/>
                </a:cxn>
                <a:cxn ang="0">
                  <a:pos x="58" y="3"/>
                </a:cxn>
                <a:cxn ang="0">
                  <a:pos x="64" y="6"/>
                </a:cxn>
                <a:cxn ang="0">
                  <a:pos x="70" y="11"/>
                </a:cxn>
                <a:cxn ang="0">
                  <a:pos x="74" y="17"/>
                </a:cxn>
                <a:cxn ang="0">
                  <a:pos x="78" y="25"/>
                </a:cxn>
                <a:cxn ang="0">
                  <a:pos x="80" y="33"/>
                </a:cxn>
                <a:cxn ang="0">
                  <a:pos x="83" y="36"/>
                </a:cxn>
                <a:cxn ang="0">
                  <a:pos x="85" y="39"/>
                </a:cxn>
                <a:cxn ang="0">
                  <a:pos x="86" y="43"/>
                </a:cxn>
                <a:cxn ang="0">
                  <a:pos x="85" y="47"/>
                </a:cxn>
                <a:cxn ang="0">
                  <a:pos x="82" y="51"/>
                </a:cxn>
                <a:cxn ang="0">
                  <a:pos x="79" y="53"/>
                </a:cxn>
                <a:cxn ang="0">
                  <a:pos x="76" y="63"/>
                </a:cxn>
                <a:cxn ang="0">
                  <a:pos x="71" y="72"/>
                </a:cxn>
                <a:cxn ang="0">
                  <a:pos x="65" y="81"/>
                </a:cxn>
                <a:cxn ang="0">
                  <a:pos x="58" y="87"/>
                </a:cxn>
                <a:cxn ang="0">
                  <a:pos x="51" y="91"/>
                </a:cxn>
                <a:cxn ang="0">
                  <a:pos x="44" y="93"/>
                </a:cxn>
                <a:cxn ang="0">
                  <a:pos x="36" y="91"/>
                </a:cxn>
                <a:cxn ang="0">
                  <a:pos x="29" y="87"/>
                </a:cxn>
                <a:cxn ang="0">
                  <a:pos x="22" y="81"/>
                </a:cxn>
                <a:cxn ang="0">
                  <a:pos x="16" y="72"/>
                </a:cxn>
                <a:cxn ang="0">
                  <a:pos x="11" y="63"/>
                </a:cxn>
                <a:cxn ang="0">
                  <a:pos x="8" y="53"/>
                </a:cxn>
                <a:cxn ang="0">
                  <a:pos x="4" y="51"/>
                </a:cxn>
                <a:cxn ang="0">
                  <a:pos x="1" y="47"/>
                </a:cxn>
                <a:cxn ang="0">
                  <a:pos x="0" y="43"/>
                </a:cxn>
                <a:cxn ang="0">
                  <a:pos x="1" y="39"/>
                </a:cxn>
                <a:cxn ang="0">
                  <a:pos x="3" y="35"/>
                </a:cxn>
                <a:cxn ang="0">
                  <a:pos x="7" y="33"/>
                </a:cxn>
                <a:cxn ang="0">
                  <a:pos x="9" y="24"/>
                </a:cxn>
                <a:cxn ang="0">
                  <a:pos x="12" y="17"/>
                </a:cxn>
                <a:cxn ang="0">
                  <a:pos x="17" y="11"/>
                </a:cxn>
                <a:cxn ang="0">
                  <a:pos x="23" y="6"/>
                </a:cxn>
                <a:cxn ang="0">
                  <a:pos x="30" y="2"/>
                </a:cxn>
                <a:cxn ang="0">
                  <a:pos x="37" y="0"/>
                </a:cxn>
                <a:cxn ang="0">
                  <a:pos x="44" y="0"/>
                </a:cxn>
              </a:cxnLst>
              <a:rect l="0" t="0" r="r" b="b"/>
              <a:pathLst>
                <a:path w="86" h="93">
                  <a:moveTo>
                    <a:pt x="44" y="0"/>
                  </a:moveTo>
                  <a:lnTo>
                    <a:pt x="50" y="0"/>
                  </a:lnTo>
                  <a:lnTo>
                    <a:pt x="58" y="3"/>
                  </a:lnTo>
                  <a:lnTo>
                    <a:pt x="64" y="6"/>
                  </a:lnTo>
                  <a:lnTo>
                    <a:pt x="70" y="11"/>
                  </a:lnTo>
                  <a:lnTo>
                    <a:pt x="74" y="17"/>
                  </a:lnTo>
                  <a:lnTo>
                    <a:pt x="78" y="25"/>
                  </a:lnTo>
                  <a:lnTo>
                    <a:pt x="80" y="33"/>
                  </a:lnTo>
                  <a:lnTo>
                    <a:pt x="83" y="36"/>
                  </a:lnTo>
                  <a:lnTo>
                    <a:pt x="85" y="39"/>
                  </a:lnTo>
                  <a:lnTo>
                    <a:pt x="86" y="43"/>
                  </a:lnTo>
                  <a:lnTo>
                    <a:pt x="85" y="47"/>
                  </a:lnTo>
                  <a:lnTo>
                    <a:pt x="82" y="51"/>
                  </a:lnTo>
                  <a:lnTo>
                    <a:pt x="79" y="53"/>
                  </a:lnTo>
                  <a:lnTo>
                    <a:pt x="76" y="63"/>
                  </a:lnTo>
                  <a:lnTo>
                    <a:pt x="71" y="72"/>
                  </a:lnTo>
                  <a:lnTo>
                    <a:pt x="65" y="81"/>
                  </a:lnTo>
                  <a:lnTo>
                    <a:pt x="58" y="87"/>
                  </a:lnTo>
                  <a:lnTo>
                    <a:pt x="51" y="91"/>
                  </a:lnTo>
                  <a:lnTo>
                    <a:pt x="44" y="93"/>
                  </a:lnTo>
                  <a:lnTo>
                    <a:pt x="36" y="91"/>
                  </a:lnTo>
                  <a:lnTo>
                    <a:pt x="29" y="87"/>
                  </a:lnTo>
                  <a:lnTo>
                    <a:pt x="22" y="81"/>
                  </a:lnTo>
                  <a:lnTo>
                    <a:pt x="16" y="72"/>
                  </a:lnTo>
                  <a:lnTo>
                    <a:pt x="11" y="63"/>
                  </a:lnTo>
                  <a:lnTo>
                    <a:pt x="8" y="53"/>
                  </a:lnTo>
                  <a:lnTo>
                    <a:pt x="4" y="51"/>
                  </a:lnTo>
                  <a:lnTo>
                    <a:pt x="1" y="47"/>
                  </a:lnTo>
                  <a:lnTo>
                    <a:pt x="0" y="43"/>
                  </a:lnTo>
                  <a:lnTo>
                    <a:pt x="1" y="39"/>
                  </a:lnTo>
                  <a:lnTo>
                    <a:pt x="3" y="35"/>
                  </a:lnTo>
                  <a:lnTo>
                    <a:pt x="7" y="33"/>
                  </a:lnTo>
                  <a:lnTo>
                    <a:pt x="9" y="24"/>
                  </a:lnTo>
                  <a:lnTo>
                    <a:pt x="12" y="17"/>
                  </a:lnTo>
                  <a:lnTo>
                    <a:pt x="17" y="11"/>
                  </a:lnTo>
                  <a:lnTo>
                    <a:pt x="23" y="6"/>
                  </a:lnTo>
                  <a:lnTo>
                    <a:pt x="30" y="2"/>
                  </a:lnTo>
                  <a:lnTo>
                    <a:pt x="37"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47"/>
            <p:cNvSpPr>
              <a:spLocks/>
            </p:cNvSpPr>
            <p:nvPr/>
          </p:nvSpPr>
          <p:spPr bwMode="auto">
            <a:xfrm>
              <a:off x="5253038" y="2355851"/>
              <a:ext cx="136525" cy="147638"/>
            </a:xfrm>
            <a:custGeom>
              <a:avLst/>
              <a:gdLst/>
              <a:ahLst/>
              <a:cxnLst>
                <a:cxn ang="0">
                  <a:pos x="44" y="0"/>
                </a:cxn>
                <a:cxn ang="0">
                  <a:pos x="52" y="1"/>
                </a:cxn>
                <a:cxn ang="0">
                  <a:pos x="60" y="4"/>
                </a:cxn>
                <a:cxn ang="0">
                  <a:pos x="67" y="9"/>
                </a:cxn>
                <a:cxn ang="0">
                  <a:pos x="73" y="15"/>
                </a:cxn>
                <a:cxn ang="0">
                  <a:pos x="78" y="24"/>
                </a:cxn>
                <a:cxn ang="0">
                  <a:pos x="80" y="33"/>
                </a:cxn>
                <a:cxn ang="0">
                  <a:pos x="83" y="36"/>
                </a:cxn>
                <a:cxn ang="0">
                  <a:pos x="85" y="39"/>
                </a:cxn>
                <a:cxn ang="0">
                  <a:pos x="86" y="43"/>
                </a:cxn>
                <a:cxn ang="0">
                  <a:pos x="85" y="47"/>
                </a:cxn>
                <a:cxn ang="0">
                  <a:pos x="82" y="51"/>
                </a:cxn>
                <a:cxn ang="0">
                  <a:pos x="79" y="53"/>
                </a:cxn>
                <a:cxn ang="0">
                  <a:pos x="76" y="63"/>
                </a:cxn>
                <a:cxn ang="0">
                  <a:pos x="71" y="72"/>
                </a:cxn>
                <a:cxn ang="0">
                  <a:pos x="65" y="81"/>
                </a:cxn>
                <a:cxn ang="0">
                  <a:pos x="58" y="87"/>
                </a:cxn>
                <a:cxn ang="0">
                  <a:pos x="51" y="91"/>
                </a:cxn>
                <a:cxn ang="0">
                  <a:pos x="44" y="93"/>
                </a:cxn>
                <a:cxn ang="0">
                  <a:pos x="36" y="91"/>
                </a:cxn>
                <a:cxn ang="0">
                  <a:pos x="29" y="87"/>
                </a:cxn>
                <a:cxn ang="0">
                  <a:pos x="22" y="81"/>
                </a:cxn>
                <a:cxn ang="0">
                  <a:pos x="16" y="72"/>
                </a:cxn>
                <a:cxn ang="0">
                  <a:pos x="12" y="63"/>
                </a:cxn>
                <a:cxn ang="0">
                  <a:pos x="8" y="53"/>
                </a:cxn>
                <a:cxn ang="0">
                  <a:pos x="4" y="51"/>
                </a:cxn>
                <a:cxn ang="0">
                  <a:pos x="1" y="47"/>
                </a:cxn>
                <a:cxn ang="0">
                  <a:pos x="0" y="43"/>
                </a:cxn>
                <a:cxn ang="0">
                  <a:pos x="1" y="39"/>
                </a:cxn>
                <a:cxn ang="0">
                  <a:pos x="3" y="35"/>
                </a:cxn>
                <a:cxn ang="0">
                  <a:pos x="7" y="33"/>
                </a:cxn>
                <a:cxn ang="0">
                  <a:pos x="9" y="23"/>
                </a:cxn>
                <a:cxn ang="0">
                  <a:pos x="14" y="15"/>
                </a:cxn>
                <a:cxn ang="0">
                  <a:pos x="20" y="8"/>
                </a:cxn>
                <a:cxn ang="0">
                  <a:pos x="28" y="3"/>
                </a:cxn>
                <a:cxn ang="0">
                  <a:pos x="35" y="1"/>
                </a:cxn>
                <a:cxn ang="0">
                  <a:pos x="44" y="0"/>
                </a:cxn>
              </a:cxnLst>
              <a:rect l="0" t="0" r="r" b="b"/>
              <a:pathLst>
                <a:path w="86" h="93">
                  <a:moveTo>
                    <a:pt x="44" y="0"/>
                  </a:moveTo>
                  <a:lnTo>
                    <a:pt x="52" y="1"/>
                  </a:lnTo>
                  <a:lnTo>
                    <a:pt x="60" y="4"/>
                  </a:lnTo>
                  <a:lnTo>
                    <a:pt x="67" y="9"/>
                  </a:lnTo>
                  <a:lnTo>
                    <a:pt x="73" y="15"/>
                  </a:lnTo>
                  <a:lnTo>
                    <a:pt x="78" y="24"/>
                  </a:lnTo>
                  <a:lnTo>
                    <a:pt x="80" y="33"/>
                  </a:lnTo>
                  <a:lnTo>
                    <a:pt x="83" y="36"/>
                  </a:lnTo>
                  <a:lnTo>
                    <a:pt x="85" y="39"/>
                  </a:lnTo>
                  <a:lnTo>
                    <a:pt x="86" y="43"/>
                  </a:lnTo>
                  <a:lnTo>
                    <a:pt x="85" y="47"/>
                  </a:lnTo>
                  <a:lnTo>
                    <a:pt x="82" y="51"/>
                  </a:lnTo>
                  <a:lnTo>
                    <a:pt x="79" y="53"/>
                  </a:lnTo>
                  <a:lnTo>
                    <a:pt x="76" y="63"/>
                  </a:lnTo>
                  <a:lnTo>
                    <a:pt x="71" y="72"/>
                  </a:lnTo>
                  <a:lnTo>
                    <a:pt x="65" y="81"/>
                  </a:lnTo>
                  <a:lnTo>
                    <a:pt x="58" y="87"/>
                  </a:lnTo>
                  <a:lnTo>
                    <a:pt x="51" y="91"/>
                  </a:lnTo>
                  <a:lnTo>
                    <a:pt x="44" y="93"/>
                  </a:lnTo>
                  <a:lnTo>
                    <a:pt x="36" y="91"/>
                  </a:lnTo>
                  <a:lnTo>
                    <a:pt x="29" y="87"/>
                  </a:lnTo>
                  <a:lnTo>
                    <a:pt x="22" y="81"/>
                  </a:lnTo>
                  <a:lnTo>
                    <a:pt x="16" y="72"/>
                  </a:lnTo>
                  <a:lnTo>
                    <a:pt x="12" y="63"/>
                  </a:lnTo>
                  <a:lnTo>
                    <a:pt x="8" y="53"/>
                  </a:lnTo>
                  <a:lnTo>
                    <a:pt x="4" y="51"/>
                  </a:lnTo>
                  <a:lnTo>
                    <a:pt x="1" y="47"/>
                  </a:lnTo>
                  <a:lnTo>
                    <a:pt x="0" y="43"/>
                  </a:lnTo>
                  <a:lnTo>
                    <a:pt x="1" y="39"/>
                  </a:lnTo>
                  <a:lnTo>
                    <a:pt x="3" y="35"/>
                  </a:lnTo>
                  <a:lnTo>
                    <a:pt x="7" y="33"/>
                  </a:lnTo>
                  <a:lnTo>
                    <a:pt x="9" y="23"/>
                  </a:lnTo>
                  <a:lnTo>
                    <a:pt x="14" y="15"/>
                  </a:lnTo>
                  <a:lnTo>
                    <a:pt x="20" y="8"/>
                  </a:lnTo>
                  <a:lnTo>
                    <a:pt x="28" y="3"/>
                  </a:lnTo>
                  <a:lnTo>
                    <a:pt x="35"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48"/>
            <p:cNvSpPr>
              <a:spLocks/>
            </p:cNvSpPr>
            <p:nvPr/>
          </p:nvSpPr>
          <p:spPr bwMode="auto">
            <a:xfrm>
              <a:off x="4702175" y="2217738"/>
              <a:ext cx="138112" cy="149225"/>
            </a:xfrm>
            <a:custGeom>
              <a:avLst/>
              <a:gdLst/>
              <a:ahLst/>
              <a:cxnLst>
                <a:cxn ang="0">
                  <a:pos x="44" y="0"/>
                </a:cxn>
                <a:cxn ang="0">
                  <a:pos x="52" y="1"/>
                </a:cxn>
                <a:cxn ang="0">
                  <a:pos x="60" y="4"/>
                </a:cxn>
                <a:cxn ang="0">
                  <a:pos x="67" y="9"/>
                </a:cxn>
                <a:cxn ang="0">
                  <a:pos x="74" y="15"/>
                </a:cxn>
                <a:cxn ang="0">
                  <a:pos x="78" y="24"/>
                </a:cxn>
                <a:cxn ang="0">
                  <a:pos x="81" y="33"/>
                </a:cxn>
                <a:cxn ang="0">
                  <a:pos x="84" y="36"/>
                </a:cxn>
                <a:cxn ang="0">
                  <a:pos x="86" y="39"/>
                </a:cxn>
                <a:cxn ang="0">
                  <a:pos x="87" y="43"/>
                </a:cxn>
                <a:cxn ang="0">
                  <a:pos x="86" y="47"/>
                </a:cxn>
                <a:cxn ang="0">
                  <a:pos x="83" y="51"/>
                </a:cxn>
                <a:cxn ang="0">
                  <a:pos x="79" y="53"/>
                </a:cxn>
                <a:cxn ang="0">
                  <a:pos x="76" y="63"/>
                </a:cxn>
                <a:cxn ang="0">
                  <a:pos x="72" y="73"/>
                </a:cxn>
                <a:cxn ang="0">
                  <a:pos x="66" y="81"/>
                </a:cxn>
                <a:cxn ang="0">
                  <a:pos x="59" y="88"/>
                </a:cxn>
                <a:cxn ang="0">
                  <a:pos x="51" y="92"/>
                </a:cxn>
                <a:cxn ang="0">
                  <a:pos x="44" y="94"/>
                </a:cxn>
                <a:cxn ang="0">
                  <a:pos x="36" y="92"/>
                </a:cxn>
                <a:cxn ang="0">
                  <a:pos x="29" y="88"/>
                </a:cxn>
                <a:cxn ang="0">
                  <a:pos x="23" y="81"/>
                </a:cxn>
                <a:cxn ang="0">
                  <a:pos x="16" y="73"/>
                </a:cxn>
                <a:cxn ang="0">
                  <a:pos x="12" y="63"/>
                </a:cxn>
                <a:cxn ang="0">
                  <a:pos x="9" y="53"/>
                </a:cxn>
                <a:cxn ang="0">
                  <a:pos x="4" y="52"/>
                </a:cxn>
                <a:cxn ang="0">
                  <a:pos x="1" y="48"/>
                </a:cxn>
                <a:cxn ang="0">
                  <a:pos x="0" y="43"/>
                </a:cxn>
                <a:cxn ang="0">
                  <a:pos x="1" y="39"/>
                </a:cxn>
                <a:cxn ang="0">
                  <a:pos x="4" y="35"/>
                </a:cxn>
                <a:cxn ang="0">
                  <a:pos x="8" y="33"/>
                </a:cxn>
                <a:cxn ang="0">
                  <a:pos x="10" y="23"/>
                </a:cxn>
                <a:cxn ang="0">
                  <a:pos x="15" y="15"/>
                </a:cxn>
                <a:cxn ang="0">
                  <a:pos x="20" y="9"/>
                </a:cxn>
                <a:cxn ang="0">
                  <a:pos x="28" y="3"/>
                </a:cxn>
                <a:cxn ang="0">
                  <a:pos x="36" y="1"/>
                </a:cxn>
                <a:cxn ang="0">
                  <a:pos x="44" y="0"/>
                </a:cxn>
              </a:cxnLst>
              <a:rect l="0" t="0" r="r" b="b"/>
              <a:pathLst>
                <a:path w="87" h="94">
                  <a:moveTo>
                    <a:pt x="44" y="0"/>
                  </a:moveTo>
                  <a:lnTo>
                    <a:pt x="52" y="1"/>
                  </a:lnTo>
                  <a:lnTo>
                    <a:pt x="60" y="4"/>
                  </a:lnTo>
                  <a:lnTo>
                    <a:pt x="67" y="9"/>
                  </a:lnTo>
                  <a:lnTo>
                    <a:pt x="74" y="15"/>
                  </a:lnTo>
                  <a:lnTo>
                    <a:pt x="78" y="24"/>
                  </a:lnTo>
                  <a:lnTo>
                    <a:pt x="81" y="33"/>
                  </a:lnTo>
                  <a:lnTo>
                    <a:pt x="84" y="36"/>
                  </a:lnTo>
                  <a:lnTo>
                    <a:pt x="86" y="39"/>
                  </a:lnTo>
                  <a:lnTo>
                    <a:pt x="87" y="43"/>
                  </a:lnTo>
                  <a:lnTo>
                    <a:pt x="86" y="47"/>
                  </a:lnTo>
                  <a:lnTo>
                    <a:pt x="83" y="51"/>
                  </a:lnTo>
                  <a:lnTo>
                    <a:pt x="79" y="53"/>
                  </a:lnTo>
                  <a:lnTo>
                    <a:pt x="76" y="63"/>
                  </a:lnTo>
                  <a:lnTo>
                    <a:pt x="72" y="73"/>
                  </a:lnTo>
                  <a:lnTo>
                    <a:pt x="66" y="81"/>
                  </a:lnTo>
                  <a:lnTo>
                    <a:pt x="59" y="88"/>
                  </a:lnTo>
                  <a:lnTo>
                    <a:pt x="51" y="92"/>
                  </a:lnTo>
                  <a:lnTo>
                    <a:pt x="44" y="94"/>
                  </a:lnTo>
                  <a:lnTo>
                    <a:pt x="36" y="92"/>
                  </a:lnTo>
                  <a:lnTo>
                    <a:pt x="29" y="88"/>
                  </a:lnTo>
                  <a:lnTo>
                    <a:pt x="23" y="81"/>
                  </a:lnTo>
                  <a:lnTo>
                    <a:pt x="16" y="73"/>
                  </a:lnTo>
                  <a:lnTo>
                    <a:pt x="12" y="63"/>
                  </a:lnTo>
                  <a:lnTo>
                    <a:pt x="9" y="53"/>
                  </a:lnTo>
                  <a:lnTo>
                    <a:pt x="4" y="52"/>
                  </a:lnTo>
                  <a:lnTo>
                    <a:pt x="1" y="48"/>
                  </a:lnTo>
                  <a:lnTo>
                    <a:pt x="0" y="43"/>
                  </a:lnTo>
                  <a:lnTo>
                    <a:pt x="1" y="39"/>
                  </a:lnTo>
                  <a:lnTo>
                    <a:pt x="4" y="35"/>
                  </a:lnTo>
                  <a:lnTo>
                    <a:pt x="8" y="33"/>
                  </a:lnTo>
                  <a:lnTo>
                    <a:pt x="10" y="23"/>
                  </a:lnTo>
                  <a:lnTo>
                    <a:pt x="15" y="15"/>
                  </a:lnTo>
                  <a:lnTo>
                    <a:pt x="20" y="9"/>
                  </a:lnTo>
                  <a:lnTo>
                    <a:pt x="28" y="3"/>
                  </a:lnTo>
                  <a:lnTo>
                    <a:pt x="36"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49"/>
            <p:cNvSpPr>
              <a:spLocks/>
            </p:cNvSpPr>
            <p:nvPr/>
          </p:nvSpPr>
          <p:spPr bwMode="auto">
            <a:xfrm>
              <a:off x="4922838" y="2217738"/>
              <a:ext cx="136525" cy="149225"/>
            </a:xfrm>
            <a:custGeom>
              <a:avLst/>
              <a:gdLst/>
              <a:ahLst/>
              <a:cxnLst>
                <a:cxn ang="0">
                  <a:pos x="44" y="0"/>
                </a:cxn>
                <a:cxn ang="0">
                  <a:pos x="52" y="1"/>
                </a:cxn>
                <a:cxn ang="0">
                  <a:pos x="60" y="4"/>
                </a:cxn>
                <a:cxn ang="0">
                  <a:pos x="67" y="9"/>
                </a:cxn>
                <a:cxn ang="0">
                  <a:pos x="73" y="15"/>
                </a:cxn>
                <a:cxn ang="0">
                  <a:pos x="78" y="24"/>
                </a:cxn>
                <a:cxn ang="0">
                  <a:pos x="80" y="33"/>
                </a:cxn>
                <a:cxn ang="0">
                  <a:pos x="83" y="36"/>
                </a:cxn>
                <a:cxn ang="0">
                  <a:pos x="85" y="39"/>
                </a:cxn>
                <a:cxn ang="0">
                  <a:pos x="86" y="43"/>
                </a:cxn>
                <a:cxn ang="0">
                  <a:pos x="85" y="47"/>
                </a:cxn>
                <a:cxn ang="0">
                  <a:pos x="82" y="51"/>
                </a:cxn>
                <a:cxn ang="0">
                  <a:pos x="79" y="53"/>
                </a:cxn>
                <a:cxn ang="0">
                  <a:pos x="76" y="63"/>
                </a:cxn>
                <a:cxn ang="0">
                  <a:pos x="71" y="73"/>
                </a:cxn>
                <a:cxn ang="0">
                  <a:pos x="65" y="81"/>
                </a:cxn>
                <a:cxn ang="0">
                  <a:pos x="58" y="88"/>
                </a:cxn>
                <a:cxn ang="0">
                  <a:pos x="51" y="92"/>
                </a:cxn>
                <a:cxn ang="0">
                  <a:pos x="44" y="94"/>
                </a:cxn>
                <a:cxn ang="0">
                  <a:pos x="36" y="92"/>
                </a:cxn>
                <a:cxn ang="0">
                  <a:pos x="29" y="88"/>
                </a:cxn>
                <a:cxn ang="0">
                  <a:pos x="22" y="81"/>
                </a:cxn>
                <a:cxn ang="0">
                  <a:pos x="16" y="73"/>
                </a:cxn>
                <a:cxn ang="0">
                  <a:pos x="11" y="63"/>
                </a:cxn>
                <a:cxn ang="0">
                  <a:pos x="8" y="53"/>
                </a:cxn>
                <a:cxn ang="0">
                  <a:pos x="4" y="52"/>
                </a:cxn>
                <a:cxn ang="0">
                  <a:pos x="1" y="48"/>
                </a:cxn>
                <a:cxn ang="0">
                  <a:pos x="0" y="43"/>
                </a:cxn>
                <a:cxn ang="0">
                  <a:pos x="1" y="39"/>
                </a:cxn>
                <a:cxn ang="0">
                  <a:pos x="3" y="35"/>
                </a:cxn>
                <a:cxn ang="0">
                  <a:pos x="7" y="33"/>
                </a:cxn>
                <a:cxn ang="0">
                  <a:pos x="9" y="23"/>
                </a:cxn>
                <a:cxn ang="0">
                  <a:pos x="14" y="15"/>
                </a:cxn>
                <a:cxn ang="0">
                  <a:pos x="20" y="9"/>
                </a:cxn>
                <a:cxn ang="0">
                  <a:pos x="27" y="3"/>
                </a:cxn>
                <a:cxn ang="0">
                  <a:pos x="35" y="1"/>
                </a:cxn>
                <a:cxn ang="0">
                  <a:pos x="44" y="0"/>
                </a:cxn>
              </a:cxnLst>
              <a:rect l="0" t="0" r="r" b="b"/>
              <a:pathLst>
                <a:path w="86" h="94">
                  <a:moveTo>
                    <a:pt x="44" y="0"/>
                  </a:moveTo>
                  <a:lnTo>
                    <a:pt x="52" y="1"/>
                  </a:lnTo>
                  <a:lnTo>
                    <a:pt x="60" y="4"/>
                  </a:lnTo>
                  <a:lnTo>
                    <a:pt x="67" y="9"/>
                  </a:lnTo>
                  <a:lnTo>
                    <a:pt x="73" y="15"/>
                  </a:lnTo>
                  <a:lnTo>
                    <a:pt x="78" y="24"/>
                  </a:lnTo>
                  <a:lnTo>
                    <a:pt x="80" y="33"/>
                  </a:lnTo>
                  <a:lnTo>
                    <a:pt x="83" y="36"/>
                  </a:lnTo>
                  <a:lnTo>
                    <a:pt x="85" y="39"/>
                  </a:lnTo>
                  <a:lnTo>
                    <a:pt x="86" y="43"/>
                  </a:lnTo>
                  <a:lnTo>
                    <a:pt x="85" y="47"/>
                  </a:lnTo>
                  <a:lnTo>
                    <a:pt x="82" y="51"/>
                  </a:lnTo>
                  <a:lnTo>
                    <a:pt x="79" y="53"/>
                  </a:lnTo>
                  <a:lnTo>
                    <a:pt x="76" y="63"/>
                  </a:lnTo>
                  <a:lnTo>
                    <a:pt x="71" y="73"/>
                  </a:lnTo>
                  <a:lnTo>
                    <a:pt x="65" y="81"/>
                  </a:lnTo>
                  <a:lnTo>
                    <a:pt x="58" y="88"/>
                  </a:lnTo>
                  <a:lnTo>
                    <a:pt x="51" y="92"/>
                  </a:lnTo>
                  <a:lnTo>
                    <a:pt x="44" y="94"/>
                  </a:lnTo>
                  <a:lnTo>
                    <a:pt x="36" y="92"/>
                  </a:lnTo>
                  <a:lnTo>
                    <a:pt x="29" y="88"/>
                  </a:lnTo>
                  <a:lnTo>
                    <a:pt x="22" y="81"/>
                  </a:lnTo>
                  <a:lnTo>
                    <a:pt x="16" y="73"/>
                  </a:lnTo>
                  <a:lnTo>
                    <a:pt x="11" y="63"/>
                  </a:lnTo>
                  <a:lnTo>
                    <a:pt x="8" y="53"/>
                  </a:lnTo>
                  <a:lnTo>
                    <a:pt x="4" y="52"/>
                  </a:lnTo>
                  <a:lnTo>
                    <a:pt x="1" y="48"/>
                  </a:lnTo>
                  <a:lnTo>
                    <a:pt x="0" y="43"/>
                  </a:lnTo>
                  <a:lnTo>
                    <a:pt x="1" y="39"/>
                  </a:lnTo>
                  <a:lnTo>
                    <a:pt x="3" y="35"/>
                  </a:lnTo>
                  <a:lnTo>
                    <a:pt x="7" y="33"/>
                  </a:lnTo>
                  <a:lnTo>
                    <a:pt x="9" y="23"/>
                  </a:lnTo>
                  <a:lnTo>
                    <a:pt x="14" y="15"/>
                  </a:lnTo>
                  <a:lnTo>
                    <a:pt x="20" y="9"/>
                  </a:lnTo>
                  <a:lnTo>
                    <a:pt x="27" y="3"/>
                  </a:lnTo>
                  <a:lnTo>
                    <a:pt x="35"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50"/>
            <p:cNvSpPr>
              <a:spLocks/>
            </p:cNvSpPr>
            <p:nvPr/>
          </p:nvSpPr>
          <p:spPr bwMode="auto">
            <a:xfrm>
              <a:off x="5141913" y="2217738"/>
              <a:ext cx="138112" cy="149225"/>
            </a:xfrm>
            <a:custGeom>
              <a:avLst/>
              <a:gdLst/>
              <a:ahLst/>
              <a:cxnLst>
                <a:cxn ang="0">
                  <a:pos x="44" y="0"/>
                </a:cxn>
                <a:cxn ang="0">
                  <a:pos x="53" y="1"/>
                </a:cxn>
                <a:cxn ang="0">
                  <a:pos x="60" y="4"/>
                </a:cxn>
                <a:cxn ang="0">
                  <a:pos x="68" y="9"/>
                </a:cxn>
                <a:cxn ang="0">
                  <a:pos x="74" y="15"/>
                </a:cxn>
                <a:cxn ang="0">
                  <a:pos x="78" y="24"/>
                </a:cxn>
                <a:cxn ang="0">
                  <a:pos x="81" y="33"/>
                </a:cxn>
                <a:cxn ang="0">
                  <a:pos x="84" y="36"/>
                </a:cxn>
                <a:cxn ang="0">
                  <a:pos x="86" y="39"/>
                </a:cxn>
                <a:cxn ang="0">
                  <a:pos x="87" y="43"/>
                </a:cxn>
                <a:cxn ang="0">
                  <a:pos x="86" y="47"/>
                </a:cxn>
                <a:cxn ang="0">
                  <a:pos x="83" y="51"/>
                </a:cxn>
                <a:cxn ang="0">
                  <a:pos x="80" y="53"/>
                </a:cxn>
                <a:cxn ang="0">
                  <a:pos x="76" y="63"/>
                </a:cxn>
                <a:cxn ang="0">
                  <a:pos x="72" y="73"/>
                </a:cxn>
                <a:cxn ang="0">
                  <a:pos x="66" y="81"/>
                </a:cxn>
                <a:cxn ang="0">
                  <a:pos x="59" y="88"/>
                </a:cxn>
                <a:cxn ang="0">
                  <a:pos x="52" y="92"/>
                </a:cxn>
                <a:cxn ang="0">
                  <a:pos x="44" y="94"/>
                </a:cxn>
                <a:cxn ang="0">
                  <a:pos x="37" y="92"/>
                </a:cxn>
                <a:cxn ang="0">
                  <a:pos x="29" y="88"/>
                </a:cxn>
                <a:cxn ang="0">
                  <a:pos x="23" y="81"/>
                </a:cxn>
                <a:cxn ang="0">
                  <a:pos x="17" y="73"/>
                </a:cxn>
                <a:cxn ang="0">
                  <a:pos x="12" y="63"/>
                </a:cxn>
                <a:cxn ang="0">
                  <a:pos x="9" y="53"/>
                </a:cxn>
                <a:cxn ang="0">
                  <a:pos x="5" y="52"/>
                </a:cxn>
                <a:cxn ang="0">
                  <a:pos x="2" y="48"/>
                </a:cxn>
                <a:cxn ang="0">
                  <a:pos x="0" y="43"/>
                </a:cxn>
                <a:cxn ang="0">
                  <a:pos x="2" y="39"/>
                </a:cxn>
                <a:cxn ang="0">
                  <a:pos x="4" y="35"/>
                </a:cxn>
                <a:cxn ang="0">
                  <a:pos x="8" y="33"/>
                </a:cxn>
                <a:cxn ang="0">
                  <a:pos x="10" y="23"/>
                </a:cxn>
                <a:cxn ang="0">
                  <a:pos x="15" y="15"/>
                </a:cxn>
                <a:cxn ang="0">
                  <a:pos x="21" y="9"/>
                </a:cxn>
                <a:cxn ang="0">
                  <a:pos x="28" y="3"/>
                </a:cxn>
                <a:cxn ang="0">
                  <a:pos x="36" y="1"/>
                </a:cxn>
                <a:cxn ang="0">
                  <a:pos x="44" y="0"/>
                </a:cxn>
              </a:cxnLst>
              <a:rect l="0" t="0" r="r" b="b"/>
              <a:pathLst>
                <a:path w="87" h="94">
                  <a:moveTo>
                    <a:pt x="44" y="0"/>
                  </a:moveTo>
                  <a:lnTo>
                    <a:pt x="53" y="1"/>
                  </a:lnTo>
                  <a:lnTo>
                    <a:pt x="60" y="4"/>
                  </a:lnTo>
                  <a:lnTo>
                    <a:pt x="68" y="9"/>
                  </a:lnTo>
                  <a:lnTo>
                    <a:pt x="74" y="15"/>
                  </a:lnTo>
                  <a:lnTo>
                    <a:pt x="78" y="24"/>
                  </a:lnTo>
                  <a:lnTo>
                    <a:pt x="81" y="33"/>
                  </a:lnTo>
                  <a:lnTo>
                    <a:pt x="84" y="36"/>
                  </a:lnTo>
                  <a:lnTo>
                    <a:pt x="86" y="39"/>
                  </a:lnTo>
                  <a:lnTo>
                    <a:pt x="87" y="43"/>
                  </a:lnTo>
                  <a:lnTo>
                    <a:pt x="86" y="47"/>
                  </a:lnTo>
                  <a:lnTo>
                    <a:pt x="83" y="51"/>
                  </a:lnTo>
                  <a:lnTo>
                    <a:pt x="80" y="53"/>
                  </a:lnTo>
                  <a:lnTo>
                    <a:pt x="76" y="63"/>
                  </a:lnTo>
                  <a:lnTo>
                    <a:pt x="72" y="73"/>
                  </a:lnTo>
                  <a:lnTo>
                    <a:pt x="66" y="81"/>
                  </a:lnTo>
                  <a:lnTo>
                    <a:pt x="59" y="88"/>
                  </a:lnTo>
                  <a:lnTo>
                    <a:pt x="52" y="92"/>
                  </a:lnTo>
                  <a:lnTo>
                    <a:pt x="44" y="94"/>
                  </a:lnTo>
                  <a:lnTo>
                    <a:pt x="37" y="92"/>
                  </a:lnTo>
                  <a:lnTo>
                    <a:pt x="29" y="88"/>
                  </a:lnTo>
                  <a:lnTo>
                    <a:pt x="23" y="81"/>
                  </a:lnTo>
                  <a:lnTo>
                    <a:pt x="17" y="73"/>
                  </a:lnTo>
                  <a:lnTo>
                    <a:pt x="12" y="63"/>
                  </a:lnTo>
                  <a:lnTo>
                    <a:pt x="9" y="53"/>
                  </a:lnTo>
                  <a:lnTo>
                    <a:pt x="5" y="52"/>
                  </a:lnTo>
                  <a:lnTo>
                    <a:pt x="2" y="48"/>
                  </a:lnTo>
                  <a:lnTo>
                    <a:pt x="0" y="43"/>
                  </a:lnTo>
                  <a:lnTo>
                    <a:pt x="2" y="39"/>
                  </a:lnTo>
                  <a:lnTo>
                    <a:pt x="4" y="35"/>
                  </a:lnTo>
                  <a:lnTo>
                    <a:pt x="8" y="33"/>
                  </a:lnTo>
                  <a:lnTo>
                    <a:pt x="10" y="23"/>
                  </a:lnTo>
                  <a:lnTo>
                    <a:pt x="15" y="15"/>
                  </a:lnTo>
                  <a:lnTo>
                    <a:pt x="21" y="9"/>
                  </a:lnTo>
                  <a:lnTo>
                    <a:pt x="28" y="3"/>
                  </a:lnTo>
                  <a:lnTo>
                    <a:pt x="36"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51"/>
            <p:cNvSpPr>
              <a:spLocks/>
            </p:cNvSpPr>
            <p:nvPr/>
          </p:nvSpPr>
          <p:spPr bwMode="auto">
            <a:xfrm>
              <a:off x="4814888" y="2070101"/>
              <a:ext cx="136525" cy="147638"/>
            </a:xfrm>
            <a:custGeom>
              <a:avLst/>
              <a:gdLst/>
              <a:ahLst/>
              <a:cxnLst>
                <a:cxn ang="0">
                  <a:pos x="43" y="0"/>
                </a:cxn>
                <a:cxn ang="0">
                  <a:pos x="51" y="0"/>
                </a:cxn>
                <a:cxn ang="0">
                  <a:pos x="57" y="3"/>
                </a:cxn>
                <a:cxn ang="0">
                  <a:pos x="64" y="6"/>
                </a:cxn>
                <a:cxn ang="0">
                  <a:pos x="70" y="11"/>
                </a:cxn>
                <a:cxn ang="0">
                  <a:pos x="74" y="17"/>
                </a:cxn>
                <a:cxn ang="0">
                  <a:pos x="78" y="24"/>
                </a:cxn>
                <a:cxn ang="0">
                  <a:pos x="80" y="33"/>
                </a:cxn>
                <a:cxn ang="0">
                  <a:pos x="83" y="35"/>
                </a:cxn>
                <a:cxn ang="0">
                  <a:pos x="85" y="38"/>
                </a:cxn>
                <a:cxn ang="0">
                  <a:pos x="86" y="43"/>
                </a:cxn>
                <a:cxn ang="0">
                  <a:pos x="85" y="47"/>
                </a:cxn>
                <a:cxn ang="0">
                  <a:pos x="82" y="50"/>
                </a:cxn>
                <a:cxn ang="0">
                  <a:pos x="79" y="52"/>
                </a:cxn>
                <a:cxn ang="0">
                  <a:pos x="75" y="63"/>
                </a:cxn>
                <a:cxn ang="0">
                  <a:pos x="71" y="72"/>
                </a:cxn>
                <a:cxn ang="0">
                  <a:pos x="65" y="80"/>
                </a:cxn>
                <a:cxn ang="0">
                  <a:pos x="58" y="87"/>
                </a:cxn>
                <a:cxn ang="0">
                  <a:pos x="51" y="91"/>
                </a:cxn>
                <a:cxn ang="0">
                  <a:pos x="43" y="93"/>
                </a:cxn>
                <a:cxn ang="0">
                  <a:pos x="36" y="91"/>
                </a:cxn>
                <a:cxn ang="0">
                  <a:pos x="28" y="87"/>
                </a:cxn>
                <a:cxn ang="0">
                  <a:pos x="22" y="81"/>
                </a:cxn>
                <a:cxn ang="0">
                  <a:pos x="16" y="73"/>
                </a:cxn>
                <a:cxn ang="0">
                  <a:pos x="11" y="63"/>
                </a:cxn>
                <a:cxn ang="0">
                  <a:pos x="8" y="53"/>
                </a:cxn>
                <a:cxn ang="0">
                  <a:pos x="4" y="51"/>
                </a:cxn>
                <a:cxn ang="0">
                  <a:pos x="1" y="48"/>
                </a:cxn>
                <a:cxn ang="0">
                  <a:pos x="0" y="43"/>
                </a:cxn>
                <a:cxn ang="0">
                  <a:pos x="1" y="38"/>
                </a:cxn>
                <a:cxn ang="0">
                  <a:pos x="3" y="35"/>
                </a:cxn>
                <a:cxn ang="0">
                  <a:pos x="7" y="33"/>
                </a:cxn>
                <a:cxn ang="0">
                  <a:pos x="9" y="23"/>
                </a:cxn>
                <a:cxn ang="0">
                  <a:pos x="14" y="15"/>
                </a:cxn>
                <a:cxn ang="0">
                  <a:pos x="20" y="8"/>
                </a:cxn>
                <a:cxn ang="0">
                  <a:pos x="27" y="3"/>
                </a:cxn>
                <a:cxn ang="0">
                  <a:pos x="35" y="1"/>
                </a:cxn>
                <a:cxn ang="0">
                  <a:pos x="43" y="0"/>
                </a:cxn>
              </a:cxnLst>
              <a:rect l="0" t="0" r="r" b="b"/>
              <a:pathLst>
                <a:path w="86" h="93">
                  <a:moveTo>
                    <a:pt x="43" y="0"/>
                  </a:moveTo>
                  <a:lnTo>
                    <a:pt x="51" y="0"/>
                  </a:lnTo>
                  <a:lnTo>
                    <a:pt x="57" y="3"/>
                  </a:lnTo>
                  <a:lnTo>
                    <a:pt x="64" y="6"/>
                  </a:lnTo>
                  <a:lnTo>
                    <a:pt x="70" y="11"/>
                  </a:lnTo>
                  <a:lnTo>
                    <a:pt x="74" y="17"/>
                  </a:lnTo>
                  <a:lnTo>
                    <a:pt x="78" y="24"/>
                  </a:lnTo>
                  <a:lnTo>
                    <a:pt x="80" y="33"/>
                  </a:lnTo>
                  <a:lnTo>
                    <a:pt x="83" y="35"/>
                  </a:lnTo>
                  <a:lnTo>
                    <a:pt x="85" y="38"/>
                  </a:lnTo>
                  <a:lnTo>
                    <a:pt x="86" y="43"/>
                  </a:lnTo>
                  <a:lnTo>
                    <a:pt x="85" y="47"/>
                  </a:lnTo>
                  <a:lnTo>
                    <a:pt x="82" y="50"/>
                  </a:lnTo>
                  <a:lnTo>
                    <a:pt x="79" y="52"/>
                  </a:lnTo>
                  <a:lnTo>
                    <a:pt x="75" y="63"/>
                  </a:lnTo>
                  <a:lnTo>
                    <a:pt x="71" y="72"/>
                  </a:lnTo>
                  <a:lnTo>
                    <a:pt x="65" y="80"/>
                  </a:lnTo>
                  <a:lnTo>
                    <a:pt x="58" y="87"/>
                  </a:lnTo>
                  <a:lnTo>
                    <a:pt x="51" y="91"/>
                  </a:lnTo>
                  <a:lnTo>
                    <a:pt x="43" y="93"/>
                  </a:lnTo>
                  <a:lnTo>
                    <a:pt x="36" y="91"/>
                  </a:lnTo>
                  <a:lnTo>
                    <a:pt x="28" y="87"/>
                  </a:lnTo>
                  <a:lnTo>
                    <a:pt x="22" y="81"/>
                  </a:lnTo>
                  <a:lnTo>
                    <a:pt x="16" y="73"/>
                  </a:lnTo>
                  <a:lnTo>
                    <a:pt x="11" y="63"/>
                  </a:lnTo>
                  <a:lnTo>
                    <a:pt x="8" y="53"/>
                  </a:lnTo>
                  <a:lnTo>
                    <a:pt x="4" y="51"/>
                  </a:lnTo>
                  <a:lnTo>
                    <a:pt x="1" y="48"/>
                  </a:lnTo>
                  <a:lnTo>
                    <a:pt x="0" y="43"/>
                  </a:lnTo>
                  <a:lnTo>
                    <a:pt x="1" y="38"/>
                  </a:lnTo>
                  <a:lnTo>
                    <a:pt x="3" y="35"/>
                  </a:lnTo>
                  <a:lnTo>
                    <a:pt x="7" y="33"/>
                  </a:lnTo>
                  <a:lnTo>
                    <a:pt x="9" y="23"/>
                  </a:lnTo>
                  <a:lnTo>
                    <a:pt x="14" y="15"/>
                  </a:lnTo>
                  <a:lnTo>
                    <a:pt x="20" y="8"/>
                  </a:lnTo>
                  <a:lnTo>
                    <a:pt x="27" y="3"/>
                  </a:lnTo>
                  <a:lnTo>
                    <a:pt x="35"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52"/>
            <p:cNvSpPr>
              <a:spLocks/>
            </p:cNvSpPr>
            <p:nvPr/>
          </p:nvSpPr>
          <p:spPr bwMode="auto">
            <a:xfrm>
              <a:off x="5033963" y="2070101"/>
              <a:ext cx="136525" cy="147638"/>
            </a:xfrm>
            <a:custGeom>
              <a:avLst/>
              <a:gdLst/>
              <a:ahLst/>
              <a:cxnLst>
                <a:cxn ang="0">
                  <a:pos x="44" y="0"/>
                </a:cxn>
                <a:cxn ang="0">
                  <a:pos x="51" y="0"/>
                </a:cxn>
                <a:cxn ang="0">
                  <a:pos x="58" y="3"/>
                </a:cxn>
                <a:cxn ang="0">
                  <a:pos x="64" y="6"/>
                </a:cxn>
                <a:cxn ang="0">
                  <a:pos x="70" y="11"/>
                </a:cxn>
                <a:cxn ang="0">
                  <a:pos x="75" y="17"/>
                </a:cxn>
                <a:cxn ang="0">
                  <a:pos x="78" y="24"/>
                </a:cxn>
                <a:cxn ang="0">
                  <a:pos x="80" y="33"/>
                </a:cxn>
                <a:cxn ang="0">
                  <a:pos x="83" y="35"/>
                </a:cxn>
                <a:cxn ang="0">
                  <a:pos x="85" y="38"/>
                </a:cxn>
                <a:cxn ang="0">
                  <a:pos x="86" y="43"/>
                </a:cxn>
                <a:cxn ang="0">
                  <a:pos x="85" y="47"/>
                </a:cxn>
                <a:cxn ang="0">
                  <a:pos x="82" y="50"/>
                </a:cxn>
                <a:cxn ang="0">
                  <a:pos x="79" y="52"/>
                </a:cxn>
                <a:cxn ang="0">
                  <a:pos x="76" y="63"/>
                </a:cxn>
                <a:cxn ang="0">
                  <a:pos x="71" y="72"/>
                </a:cxn>
                <a:cxn ang="0">
                  <a:pos x="65" y="80"/>
                </a:cxn>
                <a:cxn ang="0">
                  <a:pos x="59" y="87"/>
                </a:cxn>
                <a:cxn ang="0">
                  <a:pos x="51" y="91"/>
                </a:cxn>
                <a:cxn ang="0">
                  <a:pos x="44" y="93"/>
                </a:cxn>
                <a:cxn ang="0">
                  <a:pos x="36" y="91"/>
                </a:cxn>
                <a:cxn ang="0">
                  <a:pos x="29" y="87"/>
                </a:cxn>
                <a:cxn ang="0">
                  <a:pos x="22" y="81"/>
                </a:cxn>
                <a:cxn ang="0">
                  <a:pos x="16" y="73"/>
                </a:cxn>
                <a:cxn ang="0">
                  <a:pos x="12" y="63"/>
                </a:cxn>
                <a:cxn ang="0">
                  <a:pos x="8" y="53"/>
                </a:cxn>
                <a:cxn ang="0">
                  <a:pos x="4" y="51"/>
                </a:cxn>
                <a:cxn ang="0">
                  <a:pos x="1" y="48"/>
                </a:cxn>
                <a:cxn ang="0">
                  <a:pos x="0" y="43"/>
                </a:cxn>
                <a:cxn ang="0">
                  <a:pos x="1" y="38"/>
                </a:cxn>
                <a:cxn ang="0">
                  <a:pos x="3" y="35"/>
                </a:cxn>
                <a:cxn ang="0">
                  <a:pos x="7" y="33"/>
                </a:cxn>
                <a:cxn ang="0">
                  <a:pos x="10" y="23"/>
                </a:cxn>
                <a:cxn ang="0">
                  <a:pos x="14" y="15"/>
                </a:cxn>
                <a:cxn ang="0">
                  <a:pos x="20" y="8"/>
                </a:cxn>
                <a:cxn ang="0">
                  <a:pos x="28" y="3"/>
                </a:cxn>
                <a:cxn ang="0">
                  <a:pos x="35" y="1"/>
                </a:cxn>
                <a:cxn ang="0">
                  <a:pos x="44" y="0"/>
                </a:cxn>
              </a:cxnLst>
              <a:rect l="0" t="0" r="r" b="b"/>
              <a:pathLst>
                <a:path w="86" h="93">
                  <a:moveTo>
                    <a:pt x="44" y="0"/>
                  </a:moveTo>
                  <a:lnTo>
                    <a:pt x="51" y="0"/>
                  </a:lnTo>
                  <a:lnTo>
                    <a:pt x="58" y="3"/>
                  </a:lnTo>
                  <a:lnTo>
                    <a:pt x="64" y="6"/>
                  </a:lnTo>
                  <a:lnTo>
                    <a:pt x="70" y="11"/>
                  </a:lnTo>
                  <a:lnTo>
                    <a:pt x="75" y="17"/>
                  </a:lnTo>
                  <a:lnTo>
                    <a:pt x="78" y="24"/>
                  </a:lnTo>
                  <a:lnTo>
                    <a:pt x="80" y="33"/>
                  </a:lnTo>
                  <a:lnTo>
                    <a:pt x="83" y="35"/>
                  </a:lnTo>
                  <a:lnTo>
                    <a:pt x="85" y="38"/>
                  </a:lnTo>
                  <a:lnTo>
                    <a:pt x="86" y="43"/>
                  </a:lnTo>
                  <a:lnTo>
                    <a:pt x="85" y="47"/>
                  </a:lnTo>
                  <a:lnTo>
                    <a:pt x="82" y="50"/>
                  </a:lnTo>
                  <a:lnTo>
                    <a:pt x="79" y="52"/>
                  </a:lnTo>
                  <a:lnTo>
                    <a:pt x="76" y="63"/>
                  </a:lnTo>
                  <a:lnTo>
                    <a:pt x="71" y="72"/>
                  </a:lnTo>
                  <a:lnTo>
                    <a:pt x="65" y="80"/>
                  </a:lnTo>
                  <a:lnTo>
                    <a:pt x="59" y="87"/>
                  </a:lnTo>
                  <a:lnTo>
                    <a:pt x="51" y="91"/>
                  </a:lnTo>
                  <a:lnTo>
                    <a:pt x="44" y="93"/>
                  </a:lnTo>
                  <a:lnTo>
                    <a:pt x="36" y="91"/>
                  </a:lnTo>
                  <a:lnTo>
                    <a:pt x="29" y="87"/>
                  </a:lnTo>
                  <a:lnTo>
                    <a:pt x="22" y="81"/>
                  </a:lnTo>
                  <a:lnTo>
                    <a:pt x="16" y="73"/>
                  </a:lnTo>
                  <a:lnTo>
                    <a:pt x="12" y="63"/>
                  </a:lnTo>
                  <a:lnTo>
                    <a:pt x="8" y="53"/>
                  </a:lnTo>
                  <a:lnTo>
                    <a:pt x="4" y="51"/>
                  </a:lnTo>
                  <a:lnTo>
                    <a:pt x="1" y="48"/>
                  </a:lnTo>
                  <a:lnTo>
                    <a:pt x="0" y="43"/>
                  </a:lnTo>
                  <a:lnTo>
                    <a:pt x="1" y="38"/>
                  </a:lnTo>
                  <a:lnTo>
                    <a:pt x="3" y="35"/>
                  </a:lnTo>
                  <a:lnTo>
                    <a:pt x="7" y="33"/>
                  </a:lnTo>
                  <a:lnTo>
                    <a:pt x="10" y="23"/>
                  </a:lnTo>
                  <a:lnTo>
                    <a:pt x="14" y="15"/>
                  </a:lnTo>
                  <a:lnTo>
                    <a:pt x="20" y="8"/>
                  </a:lnTo>
                  <a:lnTo>
                    <a:pt x="28" y="3"/>
                  </a:lnTo>
                  <a:lnTo>
                    <a:pt x="35"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53"/>
            <p:cNvSpPr>
              <a:spLocks/>
            </p:cNvSpPr>
            <p:nvPr/>
          </p:nvSpPr>
          <p:spPr bwMode="auto">
            <a:xfrm>
              <a:off x="5254625" y="2070101"/>
              <a:ext cx="136525" cy="147638"/>
            </a:xfrm>
            <a:custGeom>
              <a:avLst/>
              <a:gdLst/>
              <a:ahLst/>
              <a:cxnLst>
                <a:cxn ang="0">
                  <a:pos x="44" y="0"/>
                </a:cxn>
                <a:cxn ang="0">
                  <a:pos x="51" y="0"/>
                </a:cxn>
                <a:cxn ang="0">
                  <a:pos x="57" y="3"/>
                </a:cxn>
                <a:cxn ang="0">
                  <a:pos x="64" y="6"/>
                </a:cxn>
                <a:cxn ang="0">
                  <a:pos x="70" y="11"/>
                </a:cxn>
                <a:cxn ang="0">
                  <a:pos x="75" y="17"/>
                </a:cxn>
                <a:cxn ang="0">
                  <a:pos x="78" y="24"/>
                </a:cxn>
                <a:cxn ang="0">
                  <a:pos x="80" y="33"/>
                </a:cxn>
                <a:cxn ang="0">
                  <a:pos x="83" y="35"/>
                </a:cxn>
                <a:cxn ang="0">
                  <a:pos x="85" y="38"/>
                </a:cxn>
                <a:cxn ang="0">
                  <a:pos x="86" y="43"/>
                </a:cxn>
                <a:cxn ang="0">
                  <a:pos x="85" y="47"/>
                </a:cxn>
                <a:cxn ang="0">
                  <a:pos x="82" y="50"/>
                </a:cxn>
                <a:cxn ang="0">
                  <a:pos x="79" y="52"/>
                </a:cxn>
                <a:cxn ang="0">
                  <a:pos x="76" y="63"/>
                </a:cxn>
                <a:cxn ang="0">
                  <a:pos x="71" y="72"/>
                </a:cxn>
                <a:cxn ang="0">
                  <a:pos x="65" y="80"/>
                </a:cxn>
                <a:cxn ang="0">
                  <a:pos x="59" y="87"/>
                </a:cxn>
                <a:cxn ang="0">
                  <a:pos x="51" y="91"/>
                </a:cxn>
                <a:cxn ang="0">
                  <a:pos x="44" y="93"/>
                </a:cxn>
                <a:cxn ang="0">
                  <a:pos x="36" y="91"/>
                </a:cxn>
                <a:cxn ang="0">
                  <a:pos x="29" y="87"/>
                </a:cxn>
                <a:cxn ang="0">
                  <a:pos x="22" y="81"/>
                </a:cxn>
                <a:cxn ang="0">
                  <a:pos x="16" y="73"/>
                </a:cxn>
                <a:cxn ang="0">
                  <a:pos x="12" y="63"/>
                </a:cxn>
                <a:cxn ang="0">
                  <a:pos x="8" y="53"/>
                </a:cxn>
                <a:cxn ang="0">
                  <a:pos x="4" y="51"/>
                </a:cxn>
                <a:cxn ang="0">
                  <a:pos x="1" y="48"/>
                </a:cxn>
                <a:cxn ang="0">
                  <a:pos x="0" y="43"/>
                </a:cxn>
                <a:cxn ang="0">
                  <a:pos x="1" y="38"/>
                </a:cxn>
                <a:cxn ang="0">
                  <a:pos x="3" y="35"/>
                </a:cxn>
                <a:cxn ang="0">
                  <a:pos x="7" y="33"/>
                </a:cxn>
                <a:cxn ang="0">
                  <a:pos x="9" y="23"/>
                </a:cxn>
                <a:cxn ang="0">
                  <a:pos x="14" y="15"/>
                </a:cxn>
                <a:cxn ang="0">
                  <a:pos x="20" y="8"/>
                </a:cxn>
                <a:cxn ang="0">
                  <a:pos x="28" y="3"/>
                </a:cxn>
                <a:cxn ang="0">
                  <a:pos x="35" y="1"/>
                </a:cxn>
                <a:cxn ang="0">
                  <a:pos x="44" y="0"/>
                </a:cxn>
              </a:cxnLst>
              <a:rect l="0" t="0" r="r" b="b"/>
              <a:pathLst>
                <a:path w="86" h="93">
                  <a:moveTo>
                    <a:pt x="44" y="0"/>
                  </a:moveTo>
                  <a:lnTo>
                    <a:pt x="51" y="0"/>
                  </a:lnTo>
                  <a:lnTo>
                    <a:pt x="57" y="3"/>
                  </a:lnTo>
                  <a:lnTo>
                    <a:pt x="64" y="6"/>
                  </a:lnTo>
                  <a:lnTo>
                    <a:pt x="70" y="11"/>
                  </a:lnTo>
                  <a:lnTo>
                    <a:pt x="75" y="17"/>
                  </a:lnTo>
                  <a:lnTo>
                    <a:pt x="78" y="24"/>
                  </a:lnTo>
                  <a:lnTo>
                    <a:pt x="80" y="33"/>
                  </a:lnTo>
                  <a:lnTo>
                    <a:pt x="83" y="35"/>
                  </a:lnTo>
                  <a:lnTo>
                    <a:pt x="85" y="38"/>
                  </a:lnTo>
                  <a:lnTo>
                    <a:pt x="86" y="43"/>
                  </a:lnTo>
                  <a:lnTo>
                    <a:pt x="85" y="47"/>
                  </a:lnTo>
                  <a:lnTo>
                    <a:pt x="82" y="50"/>
                  </a:lnTo>
                  <a:lnTo>
                    <a:pt x="79" y="52"/>
                  </a:lnTo>
                  <a:lnTo>
                    <a:pt x="76" y="63"/>
                  </a:lnTo>
                  <a:lnTo>
                    <a:pt x="71" y="72"/>
                  </a:lnTo>
                  <a:lnTo>
                    <a:pt x="65" y="80"/>
                  </a:lnTo>
                  <a:lnTo>
                    <a:pt x="59" y="87"/>
                  </a:lnTo>
                  <a:lnTo>
                    <a:pt x="51" y="91"/>
                  </a:lnTo>
                  <a:lnTo>
                    <a:pt x="44" y="93"/>
                  </a:lnTo>
                  <a:lnTo>
                    <a:pt x="36" y="91"/>
                  </a:lnTo>
                  <a:lnTo>
                    <a:pt x="29" y="87"/>
                  </a:lnTo>
                  <a:lnTo>
                    <a:pt x="22" y="81"/>
                  </a:lnTo>
                  <a:lnTo>
                    <a:pt x="16" y="73"/>
                  </a:lnTo>
                  <a:lnTo>
                    <a:pt x="12" y="63"/>
                  </a:lnTo>
                  <a:lnTo>
                    <a:pt x="8" y="53"/>
                  </a:lnTo>
                  <a:lnTo>
                    <a:pt x="4" y="51"/>
                  </a:lnTo>
                  <a:lnTo>
                    <a:pt x="1" y="48"/>
                  </a:lnTo>
                  <a:lnTo>
                    <a:pt x="0" y="43"/>
                  </a:lnTo>
                  <a:lnTo>
                    <a:pt x="1" y="38"/>
                  </a:lnTo>
                  <a:lnTo>
                    <a:pt x="3" y="35"/>
                  </a:lnTo>
                  <a:lnTo>
                    <a:pt x="7" y="33"/>
                  </a:lnTo>
                  <a:lnTo>
                    <a:pt x="9" y="23"/>
                  </a:lnTo>
                  <a:lnTo>
                    <a:pt x="14" y="15"/>
                  </a:lnTo>
                  <a:lnTo>
                    <a:pt x="20" y="8"/>
                  </a:lnTo>
                  <a:lnTo>
                    <a:pt x="28" y="3"/>
                  </a:lnTo>
                  <a:lnTo>
                    <a:pt x="35"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54"/>
            <p:cNvSpPr>
              <a:spLocks/>
            </p:cNvSpPr>
            <p:nvPr/>
          </p:nvSpPr>
          <p:spPr bwMode="auto">
            <a:xfrm>
              <a:off x="5359400" y="2217738"/>
              <a:ext cx="136525" cy="149225"/>
            </a:xfrm>
            <a:custGeom>
              <a:avLst/>
              <a:gdLst/>
              <a:ahLst/>
              <a:cxnLst>
                <a:cxn ang="0">
                  <a:pos x="44" y="0"/>
                </a:cxn>
                <a:cxn ang="0">
                  <a:pos x="51" y="0"/>
                </a:cxn>
                <a:cxn ang="0">
                  <a:pos x="58" y="3"/>
                </a:cxn>
                <a:cxn ang="0">
                  <a:pos x="65" y="6"/>
                </a:cxn>
                <a:cxn ang="0">
                  <a:pos x="70" y="11"/>
                </a:cxn>
                <a:cxn ang="0">
                  <a:pos x="75" y="17"/>
                </a:cxn>
                <a:cxn ang="0">
                  <a:pos x="79" y="25"/>
                </a:cxn>
                <a:cxn ang="0">
                  <a:pos x="81" y="33"/>
                </a:cxn>
                <a:cxn ang="0">
                  <a:pos x="84" y="36"/>
                </a:cxn>
                <a:cxn ang="0">
                  <a:pos x="85" y="39"/>
                </a:cxn>
                <a:cxn ang="0">
                  <a:pos x="86" y="43"/>
                </a:cxn>
                <a:cxn ang="0">
                  <a:pos x="85" y="47"/>
                </a:cxn>
                <a:cxn ang="0">
                  <a:pos x="83" y="51"/>
                </a:cxn>
                <a:cxn ang="0">
                  <a:pos x="80" y="53"/>
                </a:cxn>
                <a:cxn ang="0">
                  <a:pos x="76" y="63"/>
                </a:cxn>
                <a:cxn ang="0">
                  <a:pos x="71" y="73"/>
                </a:cxn>
                <a:cxn ang="0">
                  <a:pos x="66" y="81"/>
                </a:cxn>
                <a:cxn ang="0">
                  <a:pos x="59" y="88"/>
                </a:cxn>
                <a:cxn ang="0">
                  <a:pos x="51" y="92"/>
                </a:cxn>
                <a:cxn ang="0">
                  <a:pos x="44" y="94"/>
                </a:cxn>
                <a:cxn ang="0">
                  <a:pos x="37" y="92"/>
                </a:cxn>
                <a:cxn ang="0">
                  <a:pos x="30" y="88"/>
                </a:cxn>
                <a:cxn ang="0">
                  <a:pos x="23" y="81"/>
                </a:cxn>
                <a:cxn ang="0">
                  <a:pos x="17" y="73"/>
                </a:cxn>
                <a:cxn ang="0">
                  <a:pos x="12" y="63"/>
                </a:cxn>
                <a:cxn ang="0">
                  <a:pos x="9" y="53"/>
                </a:cxn>
                <a:cxn ang="0">
                  <a:pos x="4" y="52"/>
                </a:cxn>
                <a:cxn ang="0">
                  <a:pos x="1" y="48"/>
                </a:cxn>
                <a:cxn ang="0">
                  <a:pos x="0" y="43"/>
                </a:cxn>
                <a:cxn ang="0">
                  <a:pos x="1" y="39"/>
                </a:cxn>
                <a:cxn ang="0">
                  <a:pos x="4" y="35"/>
                </a:cxn>
                <a:cxn ang="0">
                  <a:pos x="7" y="33"/>
                </a:cxn>
                <a:cxn ang="0">
                  <a:pos x="10" y="23"/>
                </a:cxn>
                <a:cxn ang="0">
                  <a:pos x="15" y="15"/>
                </a:cxn>
                <a:cxn ang="0">
                  <a:pos x="21" y="9"/>
                </a:cxn>
                <a:cxn ang="0">
                  <a:pos x="28" y="3"/>
                </a:cxn>
                <a:cxn ang="0">
                  <a:pos x="36" y="1"/>
                </a:cxn>
                <a:cxn ang="0">
                  <a:pos x="44" y="0"/>
                </a:cxn>
              </a:cxnLst>
              <a:rect l="0" t="0" r="r" b="b"/>
              <a:pathLst>
                <a:path w="86" h="94">
                  <a:moveTo>
                    <a:pt x="44" y="0"/>
                  </a:moveTo>
                  <a:lnTo>
                    <a:pt x="51" y="0"/>
                  </a:lnTo>
                  <a:lnTo>
                    <a:pt x="58" y="3"/>
                  </a:lnTo>
                  <a:lnTo>
                    <a:pt x="65" y="6"/>
                  </a:lnTo>
                  <a:lnTo>
                    <a:pt x="70" y="11"/>
                  </a:lnTo>
                  <a:lnTo>
                    <a:pt x="75" y="17"/>
                  </a:lnTo>
                  <a:lnTo>
                    <a:pt x="79" y="25"/>
                  </a:lnTo>
                  <a:lnTo>
                    <a:pt x="81" y="33"/>
                  </a:lnTo>
                  <a:lnTo>
                    <a:pt x="84" y="36"/>
                  </a:lnTo>
                  <a:lnTo>
                    <a:pt x="85" y="39"/>
                  </a:lnTo>
                  <a:lnTo>
                    <a:pt x="86" y="43"/>
                  </a:lnTo>
                  <a:lnTo>
                    <a:pt x="85" y="47"/>
                  </a:lnTo>
                  <a:lnTo>
                    <a:pt x="83" y="51"/>
                  </a:lnTo>
                  <a:lnTo>
                    <a:pt x="80" y="53"/>
                  </a:lnTo>
                  <a:lnTo>
                    <a:pt x="76" y="63"/>
                  </a:lnTo>
                  <a:lnTo>
                    <a:pt x="71" y="73"/>
                  </a:lnTo>
                  <a:lnTo>
                    <a:pt x="66" y="81"/>
                  </a:lnTo>
                  <a:lnTo>
                    <a:pt x="59" y="88"/>
                  </a:lnTo>
                  <a:lnTo>
                    <a:pt x="51" y="92"/>
                  </a:lnTo>
                  <a:lnTo>
                    <a:pt x="44" y="94"/>
                  </a:lnTo>
                  <a:lnTo>
                    <a:pt x="37" y="92"/>
                  </a:lnTo>
                  <a:lnTo>
                    <a:pt x="30" y="88"/>
                  </a:lnTo>
                  <a:lnTo>
                    <a:pt x="23" y="81"/>
                  </a:lnTo>
                  <a:lnTo>
                    <a:pt x="17" y="73"/>
                  </a:lnTo>
                  <a:lnTo>
                    <a:pt x="12" y="63"/>
                  </a:lnTo>
                  <a:lnTo>
                    <a:pt x="9" y="53"/>
                  </a:lnTo>
                  <a:lnTo>
                    <a:pt x="4" y="52"/>
                  </a:lnTo>
                  <a:lnTo>
                    <a:pt x="1" y="48"/>
                  </a:lnTo>
                  <a:lnTo>
                    <a:pt x="0" y="43"/>
                  </a:lnTo>
                  <a:lnTo>
                    <a:pt x="1" y="39"/>
                  </a:lnTo>
                  <a:lnTo>
                    <a:pt x="4" y="35"/>
                  </a:lnTo>
                  <a:lnTo>
                    <a:pt x="7" y="33"/>
                  </a:lnTo>
                  <a:lnTo>
                    <a:pt x="10" y="23"/>
                  </a:lnTo>
                  <a:lnTo>
                    <a:pt x="15" y="15"/>
                  </a:lnTo>
                  <a:lnTo>
                    <a:pt x="21" y="9"/>
                  </a:lnTo>
                  <a:lnTo>
                    <a:pt x="28" y="3"/>
                  </a:lnTo>
                  <a:lnTo>
                    <a:pt x="36" y="1"/>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55"/>
            <p:cNvSpPr>
              <a:spLocks/>
            </p:cNvSpPr>
            <p:nvPr/>
          </p:nvSpPr>
          <p:spPr bwMode="auto">
            <a:xfrm>
              <a:off x="5472113" y="2355851"/>
              <a:ext cx="138112" cy="147638"/>
            </a:xfrm>
            <a:custGeom>
              <a:avLst/>
              <a:gdLst/>
              <a:ahLst/>
              <a:cxnLst>
                <a:cxn ang="0">
                  <a:pos x="44" y="0"/>
                </a:cxn>
                <a:cxn ang="0">
                  <a:pos x="53" y="1"/>
                </a:cxn>
                <a:cxn ang="0">
                  <a:pos x="60" y="4"/>
                </a:cxn>
                <a:cxn ang="0">
                  <a:pos x="68" y="9"/>
                </a:cxn>
                <a:cxn ang="0">
                  <a:pos x="74" y="15"/>
                </a:cxn>
                <a:cxn ang="0">
                  <a:pos x="78" y="24"/>
                </a:cxn>
                <a:cxn ang="0">
                  <a:pos x="81" y="33"/>
                </a:cxn>
                <a:cxn ang="0">
                  <a:pos x="84" y="36"/>
                </a:cxn>
                <a:cxn ang="0">
                  <a:pos x="86" y="39"/>
                </a:cxn>
                <a:cxn ang="0">
                  <a:pos x="87" y="43"/>
                </a:cxn>
                <a:cxn ang="0">
                  <a:pos x="86" y="47"/>
                </a:cxn>
                <a:cxn ang="0">
                  <a:pos x="83" y="51"/>
                </a:cxn>
                <a:cxn ang="0">
                  <a:pos x="80" y="53"/>
                </a:cxn>
                <a:cxn ang="0">
                  <a:pos x="76" y="63"/>
                </a:cxn>
                <a:cxn ang="0">
                  <a:pos x="72" y="72"/>
                </a:cxn>
                <a:cxn ang="0">
                  <a:pos x="66" y="81"/>
                </a:cxn>
                <a:cxn ang="0">
                  <a:pos x="59" y="87"/>
                </a:cxn>
                <a:cxn ang="0">
                  <a:pos x="52" y="91"/>
                </a:cxn>
                <a:cxn ang="0">
                  <a:pos x="44" y="93"/>
                </a:cxn>
                <a:cxn ang="0">
                  <a:pos x="37" y="91"/>
                </a:cxn>
                <a:cxn ang="0">
                  <a:pos x="29" y="87"/>
                </a:cxn>
                <a:cxn ang="0">
                  <a:pos x="23" y="81"/>
                </a:cxn>
                <a:cxn ang="0">
                  <a:pos x="17" y="72"/>
                </a:cxn>
                <a:cxn ang="0">
                  <a:pos x="12" y="63"/>
                </a:cxn>
                <a:cxn ang="0">
                  <a:pos x="9" y="53"/>
                </a:cxn>
                <a:cxn ang="0">
                  <a:pos x="5" y="51"/>
                </a:cxn>
                <a:cxn ang="0">
                  <a:pos x="2" y="47"/>
                </a:cxn>
                <a:cxn ang="0">
                  <a:pos x="0" y="43"/>
                </a:cxn>
                <a:cxn ang="0">
                  <a:pos x="2" y="39"/>
                </a:cxn>
                <a:cxn ang="0">
                  <a:pos x="4" y="35"/>
                </a:cxn>
                <a:cxn ang="0">
                  <a:pos x="8" y="33"/>
                </a:cxn>
                <a:cxn ang="0">
                  <a:pos x="10" y="24"/>
                </a:cxn>
                <a:cxn ang="0">
                  <a:pos x="13" y="17"/>
                </a:cxn>
                <a:cxn ang="0">
                  <a:pos x="19" y="11"/>
                </a:cxn>
                <a:cxn ang="0">
                  <a:pos x="24" y="6"/>
                </a:cxn>
                <a:cxn ang="0">
                  <a:pos x="30" y="2"/>
                </a:cxn>
                <a:cxn ang="0">
                  <a:pos x="38" y="0"/>
                </a:cxn>
                <a:cxn ang="0">
                  <a:pos x="44" y="0"/>
                </a:cxn>
              </a:cxnLst>
              <a:rect l="0" t="0" r="r" b="b"/>
              <a:pathLst>
                <a:path w="87" h="93">
                  <a:moveTo>
                    <a:pt x="44" y="0"/>
                  </a:moveTo>
                  <a:lnTo>
                    <a:pt x="53" y="1"/>
                  </a:lnTo>
                  <a:lnTo>
                    <a:pt x="60" y="4"/>
                  </a:lnTo>
                  <a:lnTo>
                    <a:pt x="68" y="9"/>
                  </a:lnTo>
                  <a:lnTo>
                    <a:pt x="74" y="15"/>
                  </a:lnTo>
                  <a:lnTo>
                    <a:pt x="78" y="24"/>
                  </a:lnTo>
                  <a:lnTo>
                    <a:pt x="81" y="33"/>
                  </a:lnTo>
                  <a:lnTo>
                    <a:pt x="84" y="36"/>
                  </a:lnTo>
                  <a:lnTo>
                    <a:pt x="86" y="39"/>
                  </a:lnTo>
                  <a:lnTo>
                    <a:pt x="87" y="43"/>
                  </a:lnTo>
                  <a:lnTo>
                    <a:pt x="86" y="47"/>
                  </a:lnTo>
                  <a:lnTo>
                    <a:pt x="83" y="51"/>
                  </a:lnTo>
                  <a:lnTo>
                    <a:pt x="80" y="53"/>
                  </a:lnTo>
                  <a:lnTo>
                    <a:pt x="76" y="63"/>
                  </a:lnTo>
                  <a:lnTo>
                    <a:pt x="72" y="72"/>
                  </a:lnTo>
                  <a:lnTo>
                    <a:pt x="66" y="81"/>
                  </a:lnTo>
                  <a:lnTo>
                    <a:pt x="59" y="87"/>
                  </a:lnTo>
                  <a:lnTo>
                    <a:pt x="52" y="91"/>
                  </a:lnTo>
                  <a:lnTo>
                    <a:pt x="44" y="93"/>
                  </a:lnTo>
                  <a:lnTo>
                    <a:pt x="37" y="91"/>
                  </a:lnTo>
                  <a:lnTo>
                    <a:pt x="29" y="87"/>
                  </a:lnTo>
                  <a:lnTo>
                    <a:pt x="23" y="81"/>
                  </a:lnTo>
                  <a:lnTo>
                    <a:pt x="17" y="72"/>
                  </a:lnTo>
                  <a:lnTo>
                    <a:pt x="12" y="63"/>
                  </a:lnTo>
                  <a:lnTo>
                    <a:pt x="9" y="53"/>
                  </a:lnTo>
                  <a:lnTo>
                    <a:pt x="5" y="51"/>
                  </a:lnTo>
                  <a:lnTo>
                    <a:pt x="2" y="47"/>
                  </a:lnTo>
                  <a:lnTo>
                    <a:pt x="0" y="43"/>
                  </a:lnTo>
                  <a:lnTo>
                    <a:pt x="2" y="39"/>
                  </a:lnTo>
                  <a:lnTo>
                    <a:pt x="4" y="35"/>
                  </a:lnTo>
                  <a:lnTo>
                    <a:pt x="8" y="33"/>
                  </a:lnTo>
                  <a:lnTo>
                    <a:pt x="10" y="24"/>
                  </a:lnTo>
                  <a:lnTo>
                    <a:pt x="13" y="17"/>
                  </a:lnTo>
                  <a:lnTo>
                    <a:pt x="19" y="11"/>
                  </a:lnTo>
                  <a:lnTo>
                    <a:pt x="24" y="6"/>
                  </a:lnTo>
                  <a:lnTo>
                    <a:pt x="30" y="2"/>
                  </a:lnTo>
                  <a:lnTo>
                    <a:pt x="38"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5" name="Group 101"/>
          <p:cNvGrpSpPr/>
          <p:nvPr/>
        </p:nvGrpSpPr>
        <p:grpSpPr>
          <a:xfrm>
            <a:off x="3972196" y="4630135"/>
            <a:ext cx="574514" cy="531878"/>
            <a:chOff x="6323013" y="3595688"/>
            <a:chExt cx="1063625" cy="928688"/>
          </a:xfrm>
          <a:solidFill>
            <a:schemeClr val="bg2">
              <a:lumMod val="25000"/>
            </a:schemeClr>
          </a:solidFill>
          <a:effectLst/>
        </p:grpSpPr>
        <p:sp>
          <p:nvSpPr>
            <p:cNvPr id="266" name="Freeform 10"/>
            <p:cNvSpPr>
              <a:spLocks/>
            </p:cNvSpPr>
            <p:nvPr/>
          </p:nvSpPr>
          <p:spPr bwMode="auto">
            <a:xfrm>
              <a:off x="6323013" y="3595688"/>
              <a:ext cx="1063625" cy="639763"/>
            </a:xfrm>
            <a:custGeom>
              <a:avLst/>
              <a:gdLst/>
              <a:ahLst/>
              <a:cxnLst>
                <a:cxn ang="0">
                  <a:pos x="668" y="13"/>
                </a:cxn>
                <a:cxn ang="0">
                  <a:pos x="668" y="32"/>
                </a:cxn>
                <a:cxn ang="0">
                  <a:pos x="670" y="70"/>
                </a:cxn>
                <a:cxn ang="0">
                  <a:pos x="666" y="86"/>
                </a:cxn>
                <a:cxn ang="0">
                  <a:pos x="657" y="101"/>
                </a:cxn>
                <a:cxn ang="0">
                  <a:pos x="635" y="119"/>
                </a:cxn>
                <a:cxn ang="0">
                  <a:pos x="404" y="328"/>
                </a:cxn>
                <a:cxn ang="0">
                  <a:pos x="400" y="332"/>
                </a:cxn>
                <a:cxn ang="0">
                  <a:pos x="383" y="343"/>
                </a:cxn>
                <a:cxn ang="0">
                  <a:pos x="368" y="345"/>
                </a:cxn>
                <a:cxn ang="0">
                  <a:pos x="353" y="337"/>
                </a:cxn>
                <a:cxn ang="0">
                  <a:pos x="234" y="216"/>
                </a:cxn>
                <a:cxn ang="0">
                  <a:pos x="223" y="204"/>
                </a:cxn>
                <a:cxn ang="0">
                  <a:pos x="165" y="249"/>
                </a:cxn>
                <a:cxn ang="0">
                  <a:pos x="64" y="352"/>
                </a:cxn>
                <a:cxn ang="0">
                  <a:pos x="8" y="400"/>
                </a:cxn>
                <a:cxn ang="0">
                  <a:pos x="1" y="392"/>
                </a:cxn>
                <a:cxn ang="0">
                  <a:pos x="0" y="380"/>
                </a:cxn>
                <a:cxn ang="0">
                  <a:pos x="0" y="354"/>
                </a:cxn>
                <a:cxn ang="0">
                  <a:pos x="1" y="336"/>
                </a:cxn>
                <a:cxn ang="0">
                  <a:pos x="5" y="323"/>
                </a:cxn>
                <a:cxn ang="0">
                  <a:pos x="14" y="310"/>
                </a:cxn>
                <a:cxn ang="0">
                  <a:pos x="28" y="294"/>
                </a:cxn>
                <a:cxn ang="0">
                  <a:pos x="111" y="210"/>
                </a:cxn>
                <a:cxn ang="0">
                  <a:pos x="193" y="127"/>
                </a:cxn>
                <a:cxn ang="0">
                  <a:pos x="209" y="118"/>
                </a:cxn>
                <a:cxn ang="0">
                  <a:pos x="223" y="118"/>
                </a:cxn>
                <a:cxn ang="0">
                  <a:pos x="238" y="127"/>
                </a:cxn>
                <a:cxn ang="0">
                  <a:pos x="360" y="251"/>
                </a:cxn>
                <a:cxn ang="0">
                  <a:pos x="372" y="268"/>
                </a:cxn>
                <a:cxn ang="0">
                  <a:pos x="520" y="134"/>
                </a:cxn>
                <a:cxn ang="0">
                  <a:pos x="667" y="0"/>
                </a:cxn>
              </a:cxnLst>
              <a:rect l="0" t="0" r="r" b="b"/>
              <a:pathLst>
                <a:path w="670" h="403">
                  <a:moveTo>
                    <a:pt x="667" y="0"/>
                  </a:moveTo>
                  <a:lnTo>
                    <a:pt x="668" y="13"/>
                  </a:lnTo>
                  <a:lnTo>
                    <a:pt x="668" y="23"/>
                  </a:lnTo>
                  <a:lnTo>
                    <a:pt x="668" y="32"/>
                  </a:lnTo>
                  <a:lnTo>
                    <a:pt x="670" y="60"/>
                  </a:lnTo>
                  <a:lnTo>
                    <a:pt x="670" y="70"/>
                  </a:lnTo>
                  <a:lnTo>
                    <a:pt x="669" y="78"/>
                  </a:lnTo>
                  <a:lnTo>
                    <a:pt x="666" y="86"/>
                  </a:lnTo>
                  <a:lnTo>
                    <a:pt x="662" y="94"/>
                  </a:lnTo>
                  <a:lnTo>
                    <a:pt x="657" y="101"/>
                  </a:lnTo>
                  <a:lnTo>
                    <a:pt x="650" y="107"/>
                  </a:lnTo>
                  <a:lnTo>
                    <a:pt x="635" y="119"/>
                  </a:lnTo>
                  <a:lnTo>
                    <a:pt x="628" y="125"/>
                  </a:lnTo>
                  <a:lnTo>
                    <a:pt x="404" y="328"/>
                  </a:lnTo>
                  <a:lnTo>
                    <a:pt x="402" y="330"/>
                  </a:lnTo>
                  <a:lnTo>
                    <a:pt x="400" y="332"/>
                  </a:lnTo>
                  <a:lnTo>
                    <a:pt x="392" y="339"/>
                  </a:lnTo>
                  <a:lnTo>
                    <a:pt x="383" y="343"/>
                  </a:lnTo>
                  <a:lnTo>
                    <a:pt x="376" y="345"/>
                  </a:lnTo>
                  <a:lnTo>
                    <a:pt x="368" y="345"/>
                  </a:lnTo>
                  <a:lnTo>
                    <a:pt x="361" y="342"/>
                  </a:lnTo>
                  <a:lnTo>
                    <a:pt x="353" y="337"/>
                  </a:lnTo>
                  <a:lnTo>
                    <a:pt x="345" y="330"/>
                  </a:lnTo>
                  <a:lnTo>
                    <a:pt x="234" y="216"/>
                  </a:lnTo>
                  <a:lnTo>
                    <a:pt x="229" y="210"/>
                  </a:lnTo>
                  <a:lnTo>
                    <a:pt x="223" y="204"/>
                  </a:lnTo>
                  <a:lnTo>
                    <a:pt x="217" y="196"/>
                  </a:lnTo>
                  <a:lnTo>
                    <a:pt x="165" y="249"/>
                  </a:lnTo>
                  <a:lnTo>
                    <a:pt x="114" y="300"/>
                  </a:lnTo>
                  <a:lnTo>
                    <a:pt x="64" y="352"/>
                  </a:lnTo>
                  <a:lnTo>
                    <a:pt x="14" y="403"/>
                  </a:lnTo>
                  <a:lnTo>
                    <a:pt x="8" y="400"/>
                  </a:lnTo>
                  <a:lnTo>
                    <a:pt x="4" y="397"/>
                  </a:lnTo>
                  <a:lnTo>
                    <a:pt x="1" y="392"/>
                  </a:lnTo>
                  <a:lnTo>
                    <a:pt x="0" y="387"/>
                  </a:lnTo>
                  <a:lnTo>
                    <a:pt x="0" y="380"/>
                  </a:lnTo>
                  <a:lnTo>
                    <a:pt x="0" y="366"/>
                  </a:lnTo>
                  <a:lnTo>
                    <a:pt x="0" y="354"/>
                  </a:lnTo>
                  <a:lnTo>
                    <a:pt x="0" y="345"/>
                  </a:lnTo>
                  <a:lnTo>
                    <a:pt x="1" y="336"/>
                  </a:lnTo>
                  <a:lnTo>
                    <a:pt x="2" y="329"/>
                  </a:lnTo>
                  <a:lnTo>
                    <a:pt x="5" y="323"/>
                  </a:lnTo>
                  <a:lnTo>
                    <a:pt x="9" y="317"/>
                  </a:lnTo>
                  <a:lnTo>
                    <a:pt x="14" y="310"/>
                  </a:lnTo>
                  <a:lnTo>
                    <a:pt x="20" y="302"/>
                  </a:lnTo>
                  <a:lnTo>
                    <a:pt x="28" y="294"/>
                  </a:lnTo>
                  <a:lnTo>
                    <a:pt x="38" y="284"/>
                  </a:lnTo>
                  <a:lnTo>
                    <a:pt x="111" y="210"/>
                  </a:lnTo>
                  <a:lnTo>
                    <a:pt x="185" y="134"/>
                  </a:lnTo>
                  <a:lnTo>
                    <a:pt x="193" y="127"/>
                  </a:lnTo>
                  <a:lnTo>
                    <a:pt x="201" y="121"/>
                  </a:lnTo>
                  <a:lnTo>
                    <a:pt x="209" y="118"/>
                  </a:lnTo>
                  <a:lnTo>
                    <a:pt x="216" y="117"/>
                  </a:lnTo>
                  <a:lnTo>
                    <a:pt x="223" y="118"/>
                  </a:lnTo>
                  <a:lnTo>
                    <a:pt x="230" y="121"/>
                  </a:lnTo>
                  <a:lnTo>
                    <a:pt x="238" y="127"/>
                  </a:lnTo>
                  <a:lnTo>
                    <a:pt x="246" y="134"/>
                  </a:lnTo>
                  <a:lnTo>
                    <a:pt x="360" y="251"/>
                  </a:lnTo>
                  <a:lnTo>
                    <a:pt x="366" y="259"/>
                  </a:lnTo>
                  <a:lnTo>
                    <a:pt x="372" y="268"/>
                  </a:lnTo>
                  <a:lnTo>
                    <a:pt x="447" y="201"/>
                  </a:lnTo>
                  <a:lnTo>
                    <a:pt x="520" y="134"/>
                  </a:lnTo>
                  <a:lnTo>
                    <a:pt x="593" y="68"/>
                  </a:lnTo>
                  <a:lnTo>
                    <a:pt x="6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1"/>
            <p:cNvSpPr>
              <a:spLocks/>
            </p:cNvSpPr>
            <p:nvPr/>
          </p:nvSpPr>
          <p:spPr bwMode="auto">
            <a:xfrm>
              <a:off x="7148513" y="3833813"/>
              <a:ext cx="233362" cy="690563"/>
            </a:xfrm>
            <a:custGeom>
              <a:avLst/>
              <a:gdLst/>
              <a:ahLst/>
              <a:cxnLst>
                <a:cxn ang="0">
                  <a:pos x="147" y="0"/>
                </a:cxn>
                <a:cxn ang="0">
                  <a:pos x="147" y="435"/>
                </a:cxn>
                <a:cxn ang="0">
                  <a:pos x="1" y="435"/>
                </a:cxn>
                <a:cxn ang="0">
                  <a:pos x="0" y="424"/>
                </a:cxn>
                <a:cxn ang="0">
                  <a:pos x="0" y="415"/>
                </a:cxn>
                <a:cxn ang="0">
                  <a:pos x="0" y="153"/>
                </a:cxn>
                <a:cxn ang="0">
                  <a:pos x="0" y="145"/>
                </a:cxn>
                <a:cxn ang="0">
                  <a:pos x="2" y="137"/>
                </a:cxn>
                <a:cxn ang="0">
                  <a:pos x="6" y="130"/>
                </a:cxn>
                <a:cxn ang="0">
                  <a:pos x="11" y="124"/>
                </a:cxn>
                <a:cxn ang="0">
                  <a:pos x="56" y="84"/>
                </a:cxn>
                <a:cxn ang="0">
                  <a:pos x="101" y="42"/>
                </a:cxn>
                <a:cxn ang="0">
                  <a:pos x="147" y="0"/>
                </a:cxn>
              </a:cxnLst>
              <a:rect l="0" t="0" r="r" b="b"/>
              <a:pathLst>
                <a:path w="147" h="435">
                  <a:moveTo>
                    <a:pt x="147" y="0"/>
                  </a:moveTo>
                  <a:lnTo>
                    <a:pt x="147" y="435"/>
                  </a:lnTo>
                  <a:lnTo>
                    <a:pt x="1" y="435"/>
                  </a:lnTo>
                  <a:lnTo>
                    <a:pt x="0" y="424"/>
                  </a:lnTo>
                  <a:lnTo>
                    <a:pt x="0" y="415"/>
                  </a:lnTo>
                  <a:lnTo>
                    <a:pt x="0" y="153"/>
                  </a:lnTo>
                  <a:lnTo>
                    <a:pt x="0" y="145"/>
                  </a:lnTo>
                  <a:lnTo>
                    <a:pt x="2" y="137"/>
                  </a:lnTo>
                  <a:lnTo>
                    <a:pt x="6" y="130"/>
                  </a:lnTo>
                  <a:lnTo>
                    <a:pt x="11" y="124"/>
                  </a:lnTo>
                  <a:lnTo>
                    <a:pt x="56" y="84"/>
                  </a:lnTo>
                  <a:lnTo>
                    <a:pt x="101" y="42"/>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
            <p:cNvSpPr>
              <a:spLocks/>
            </p:cNvSpPr>
            <p:nvPr/>
          </p:nvSpPr>
          <p:spPr bwMode="auto">
            <a:xfrm>
              <a:off x="6597650" y="4002088"/>
              <a:ext cx="234950" cy="522288"/>
            </a:xfrm>
            <a:custGeom>
              <a:avLst/>
              <a:gdLst/>
              <a:ahLst/>
              <a:cxnLst>
                <a:cxn ang="0">
                  <a:pos x="40" y="0"/>
                </a:cxn>
                <a:cxn ang="0">
                  <a:pos x="59" y="19"/>
                </a:cxn>
                <a:cxn ang="0">
                  <a:pos x="76" y="39"/>
                </a:cxn>
                <a:cxn ang="0">
                  <a:pos x="93" y="57"/>
                </a:cxn>
                <a:cxn ang="0">
                  <a:pos x="117" y="82"/>
                </a:cxn>
                <a:cxn ang="0">
                  <a:pos x="139" y="108"/>
                </a:cxn>
                <a:cxn ang="0">
                  <a:pos x="143" y="115"/>
                </a:cxn>
                <a:cxn ang="0">
                  <a:pos x="146" y="122"/>
                </a:cxn>
                <a:cxn ang="0">
                  <a:pos x="148" y="129"/>
                </a:cxn>
                <a:cxn ang="0">
                  <a:pos x="148" y="319"/>
                </a:cxn>
                <a:cxn ang="0">
                  <a:pos x="147" y="324"/>
                </a:cxn>
                <a:cxn ang="0">
                  <a:pos x="146" y="329"/>
                </a:cxn>
                <a:cxn ang="0">
                  <a:pos x="1" y="329"/>
                </a:cxn>
                <a:cxn ang="0">
                  <a:pos x="0" y="322"/>
                </a:cxn>
                <a:cxn ang="0">
                  <a:pos x="0" y="315"/>
                </a:cxn>
                <a:cxn ang="0">
                  <a:pos x="0" y="55"/>
                </a:cxn>
                <a:cxn ang="0">
                  <a:pos x="0" y="48"/>
                </a:cxn>
                <a:cxn ang="0">
                  <a:pos x="2" y="41"/>
                </a:cxn>
                <a:cxn ang="0">
                  <a:pos x="5" y="35"/>
                </a:cxn>
                <a:cxn ang="0">
                  <a:pos x="10" y="29"/>
                </a:cxn>
                <a:cxn ang="0">
                  <a:pos x="25" y="15"/>
                </a:cxn>
                <a:cxn ang="0">
                  <a:pos x="40" y="0"/>
                </a:cxn>
              </a:cxnLst>
              <a:rect l="0" t="0" r="r" b="b"/>
              <a:pathLst>
                <a:path w="148" h="329">
                  <a:moveTo>
                    <a:pt x="40" y="0"/>
                  </a:moveTo>
                  <a:lnTo>
                    <a:pt x="59" y="19"/>
                  </a:lnTo>
                  <a:lnTo>
                    <a:pt x="76" y="39"/>
                  </a:lnTo>
                  <a:lnTo>
                    <a:pt x="93" y="57"/>
                  </a:lnTo>
                  <a:lnTo>
                    <a:pt x="117" y="82"/>
                  </a:lnTo>
                  <a:lnTo>
                    <a:pt x="139" y="108"/>
                  </a:lnTo>
                  <a:lnTo>
                    <a:pt x="143" y="115"/>
                  </a:lnTo>
                  <a:lnTo>
                    <a:pt x="146" y="122"/>
                  </a:lnTo>
                  <a:lnTo>
                    <a:pt x="148" y="129"/>
                  </a:lnTo>
                  <a:lnTo>
                    <a:pt x="148" y="319"/>
                  </a:lnTo>
                  <a:lnTo>
                    <a:pt x="147" y="324"/>
                  </a:lnTo>
                  <a:lnTo>
                    <a:pt x="146" y="329"/>
                  </a:lnTo>
                  <a:lnTo>
                    <a:pt x="1" y="329"/>
                  </a:lnTo>
                  <a:lnTo>
                    <a:pt x="0" y="322"/>
                  </a:lnTo>
                  <a:lnTo>
                    <a:pt x="0" y="315"/>
                  </a:lnTo>
                  <a:lnTo>
                    <a:pt x="0" y="55"/>
                  </a:lnTo>
                  <a:lnTo>
                    <a:pt x="0" y="48"/>
                  </a:lnTo>
                  <a:lnTo>
                    <a:pt x="2" y="41"/>
                  </a:lnTo>
                  <a:lnTo>
                    <a:pt x="5" y="35"/>
                  </a:lnTo>
                  <a:lnTo>
                    <a:pt x="10" y="29"/>
                  </a:lnTo>
                  <a:lnTo>
                    <a:pt x="25" y="15"/>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4"/>
            <p:cNvSpPr>
              <a:spLocks/>
            </p:cNvSpPr>
            <p:nvPr/>
          </p:nvSpPr>
          <p:spPr bwMode="auto">
            <a:xfrm>
              <a:off x="6873875" y="4087813"/>
              <a:ext cx="233362" cy="436563"/>
            </a:xfrm>
            <a:custGeom>
              <a:avLst/>
              <a:gdLst/>
              <a:ahLst/>
              <a:cxnLst>
                <a:cxn ang="0">
                  <a:pos x="147" y="0"/>
                </a:cxn>
                <a:cxn ang="0">
                  <a:pos x="147" y="275"/>
                </a:cxn>
                <a:cxn ang="0">
                  <a:pos x="0" y="275"/>
                </a:cxn>
                <a:cxn ang="0">
                  <a:pos x="0" y="93"/>
                </a:cxn>
                <a:cxn ang="0">
                  <a:pos x="8" y="100"/>
                </a:cxn>
                <a:cxn ang="0">
                  <a:pos x="22" y="114"/>
                </a:cxn>
                <a:cxn ang="0">
                  <a:pos x="63" y="76"/>
                </a:cxn>
                <a:cxn ang="0">
                  <a:pos x="104" y="39"/>
                </a:cxn>
                <a:cxn ang="0">
                  <a:pos x="147" y="0"/>
                </a:cxn>
              </a:cxnLst>
              <a:rect l="0" t="0" r="r" b="b"/>
              <a:pathLst>
                <a:path w="147" h="275">
                  <a:moveTo>
                    <a:pt x="147" y="0"/>
                  </a:moveTo>
                  <a:lnTo>
                    <a:pt x="147" y="275"/>
                  </a:lnTo>
                  <a:lnTo>
                    <a:pt x="0" y="275"/>
                  </a:lnTo>
                  <a:lnTo>
                    <a:pt x="0" y="93"/>
                  </a:lnTo>
                  <a:lnTo>
                    <a:pt x="8" y="100"/>
                  </a:lnTo>
                  <a:lnTo>
                    <a:pt x="22" y="114"/>
                  </a:lnTo>
                  <a:lnTo>
                    <a:pt x="63" y="76"/>
                  </a:lnTo>
                  <a:lnTo>
                    <a:pt x="104" y="39"/>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5"/>
            <p:cNvSpPr>
              <a:spLocks/>
            </p:cNvSpPr>
            <p:nvPr/>
          </p:nvSpPr>
          <p:spPr bwMode="auto">
            <a:xfrm>
              <a:off x="6324600" y="4124325"/>
              <a:ext cx="228600" cy="400050"/>
            </a:xfrm>
            <a:custGeom>
              <a:avLst/>
              <a:gdLst/>
              <a:ahLst/>
              <a:cxnLst>
                <a:cxn ang="0">
                  <a:pos x="144" y="0"/>
                </a:cxn>
                <a:cxn ang="0">
                  <a:pos x="144" y="252"/>
                </a:cxn>
                <a:cxn ang="0">
                  <a:pos x="0" y="252"/>
                </a:cxn>
                <a:cxn ang="0">
                  <a:pos x="0" y="125"/>
                </a:cxn>
                <a:cxn ang="0">
                  <a:pos x="5" y="128"/>
                </a:cxn>
                <a:cxn ang="0">
                  <a:pos x="12" y="130"/>
                </a:cxn>
                <a:cxn ang="0">
                  <a:pos x="55" y="88"/>
                </a:cxn>
                <a:cxn ang="0">
                  <a:pos x="99" y="45"/>
                </a:cxn>
                <a:cxn ang="0">
                  <a:pos x="144" y="0"/>
                </a:cxn>
              </a:cxnLst>
              <a:rect l="0" t="0" r="r" b="b"/>
              <a:pathLst>
                <a:path w="144" h="252">
                  <a:moveTo>
                    <a:pt x="144" y="0"/>
                  </a:moveTo>
                  <a:lnTo>
                    <a:pt x="144" y="252"/>
                  </a:lnTo>
                  <a:lnTo>
                    <a:pt x="0" y="252"/>
                  </a:lnTo>
                  <a:lnTo>
                    <a:pt x="0" y="125"/>
                  </a:lnTo>
                  <a:lnTo>
                    <a:pt x="5" y="128"/>
                  </a:lnTo>
                  <a:lnTo>
                    <a:pt x="12" y="130"/>
                  </a:lnTo>
                  <a:lnTo>
                    <a:pt x="55" y="88"/>
                  </a:lnTo>
                  <a:lnTo>
                    <a:pt x="99" y="45"/>
                  </a:ln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Tree>
    <p:custDataLst>
      <p:tags r:id="rId1"/>
    </p:custDataLst>
    <p:extLst>
      <p:ext uri="{BB962C8B-B14F-4D97-AF65-F5344CB8AC3E}">
        <p14:creationId xmlns:p14="http://schemas.microsoft.com/office/powerpoint/2010/main" val="306249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ADS Improvements</a:t>
            </a:r>
            <a:br>
              <a:rPr lang="en-US" dirty="0" smtClean="0"/>
            </a:br>
            <a:r>
              <a:rPr lang="en-US" dirty="0"/>
              <a:t>&amp;</a:t>
            </a:r>
            <a:r>
              <a:rPr lang="en-US" dirty="0" smtClean="0"/>
              <a:t> </a:t>
            </a:r>
            <a:br>
              <a:rPr lang="en-US" dirty="0" smtClean="0"/>
            </a:br>
            <a:r>
              <a:rPr lang="en-US" dirty="0" smtClean="0"/>
              <a:t>Scholarly Activity</a:t>
            </a:r>
            <a:br>
              <a:rPr lang="en-US" dirty="0" smtClean="0"/>
            </a:br>
            <a:r>
              <a:rPr lang="en-US" dirty="0" smtClean="0"/>
              <a:t/>
            </a:r>
            <a:br>
              <a:rPr lang="en-US" dirty="0" smtClean="0"/>
            </a:br>
            <a:r>
              <a:rPr lang="en-US" sz="1800" dirty="0" smtClean="0"/>
              <a:t>Notes from the ACGME Annual Education Meeting</a:t>
            </a:r>
            <a:br>
              <a:rPr lang="en-US" sz="1800" dirty="0" smtClean="0"/>
            </a:br>
            <a:r>
              <a:rPr lang="en-US" sz="1800" dirty="0" smtClean="0"/>
              <a:t>March 2017</a:t>
            </a:r>
            <a:endParaRPr lang="en-US" dirty="0"/>
          </a:p>
        </p:txBody>
      </p:sp>
      <p:sp>
        <p:nvSpPr>
          <p:cNvPr id="3" name="Subtitle 2"/>
          <p:cNvSpPr>
            <a:spLocks noGrp="1"/>
          </p:cNvSpPr>
          <p:nvPr>
            <p:ph type="subTitle" idx="1"/>
          </p:nvPr>
        </p:nvSpPr>
        <p:spPr/>
        <p:txBody>
          <a:bodyPr/>
          <a:lstStyle/>
          <a:p>
            <a:r>
              <a:rPr lang="en-US" dirty="0" smtClean="0"/>
              <a:t>Christine Redovan, MBA</a:t>
            </a:r>
          </a:p>
          <a:p>
            <a:r>
              <a:rPr lang="en-US" dirty="0" smtClean="0"/>
              <a:t>GME Consultant</a:t>
            </a:r>
            <a:endParaRPr lang="en-US" dirty="0"/>
          </a:p>
        </p:txBody>
      </p:sp>
    </p:spTree>
    <p:extLst>
      <p:ext uri="{BB962C8B-B14F-4D97-AF65-F5344CB8AC3E}">
        <p14:creationId xmlns:p14="http://schemas.microsoft.com/office/powerpoint/2010/main" val="1548506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Discover </a:t>
            </a:r>
            <a:r>
              <a:rPr lang="en-US" dirty="0"/>
              <a:t>the latest updates to the Accreditation Data System (ADS</a:t>
            </a:r>
            <a:r>
              <a:rPr lang="en-US" dirty="0" smtClean="0"/>
              <a:t>)</a:t>
            </a:r>
          </a:p>
          <a:p>
            <a:pPr marL="0" indent="0">
              <a:buNone/>
            </a:pPr>
            <a:endParaRPr lang="en-US" dirty="0"/>
          </a:p>
          <a:p>
            <a:r>
              <a:rPr lang="en-US" dirty="0" smtClean="0"/>
              <a:t>Use </a:t>
            </a:r>
            <a:r>
              <a:rPr lang="en-US" dirty="0"/>
              <a:t>of Glassick's Six Standards for Scholarly Work</a:t>
            </a:r>
          </a:p>
          <a:p>
            <a:endParaRPr lang="en-US" dirty="0"/>
          </a:p>
        </p:txBody>
      </p:sp>
      <p:sp>
        <p:nvSpPr>
          <p:cNvPr id="3" name="Title 2"/>
          <p:cNvSpPr>
            <a:spLocks noGrp="1"/>
          </p:cNvSpPr>
          <p:nvPr>
            <p:ph type="title"/>
          </p:nvPr>
        </p:nvSpPr>
        <p:spPr/>
        <p:txBody>
          <a:bodyPr/>
          <a:lstStyle/>
          <a:p>
            <a:r>
              <a:rPr lang="en-US" dirty="0" smtClean="0"/>
              <a:t>Goals &amp;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02856" y="4297680"/>
            <a:ext cx="2733221" cy="2015176"/>
          </a:xfrm>
          <a:prstGeom prst="rect">
            <a:avLst/>
          </a:prstGeom>
          <a:noFill/>
          <a:ln>
            <a:noFill/>
          </a:ln>
          <a:effectLst/>
          <a:extLst/>
        </p:spPr>
      </p:pic>
    </p:spTree>
    <p:extLst>
      <p:ext uri="{BB962C8B-B14F-4D97-AF65-F5344CB8AC3E}">
        <p14:creationId xmlns:p14="http://schemas.microsoft.com/office/powerpoint/2010/main" val="347700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 Information</a:t>
            </a:r>
          </a:p>
          <a:p>
            <a:pPr lvl="1"/>
            <a:r>
              <a:rPr lang="en-US" dirty="0" smtClean="0"/>
              <a:t>All information is electronic</a:t>
            </a:r>
          </a:p>
          <a:p>
            <a:pPr lvl="1"/>
            <a:r>
              <a:rPr lang="en-US" dirty="0" smtClean="0"/>
              <a:t>Data is very secure</a:t>
            </a:r>
          </a:p>
          <a:p>
            <a:pPr lvl="1"/>
            <a:r>
              <a:rPr lang="en-US" dirty="0" smtClean="0"/>
              <a:t>Preferred browser is Chrome</a:t>
            </a:r>
          </a:p>
          <a:p>
            <a:pPr marL="457200" lvl="1" indent="0">
              <a:buNone/>
            </a:pPr>
            <a:endParaRPr lang="en-US" dirty="0"/>
          </a:p>
          <a:p>
            <a:r>
              <a:rPr lang="en-US" dirty="0" smtClean="0"/>
              <a:t>Programs</a:t>
            </a:r>
          </a:p>
          <a:p>
            <a:pPr lvl="1"/>
            <a:r>
              <a:rPr lang="en-US" dirty="0" smtClean="0"/>
              <a:t>155 on warning</a:t>
            </a:r>
          </a:p>
          <a:p>
            <a:pPr lvl="1"/>
            <a:r>
              <a:rPr lang="en-US" dirty="0" smtClean="0"/>
              <a:t>33 on probation</a:t>
            </a:r>
          </a:p>
          <a:p>
            <a:pPr marL="0" indent="0">
              <a:buNone/>
            </a:pPr>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Accreditation Data System</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pic>
        <p:nvPicPr>
          <p:cNvPr id="6" name="Picture 5" descr="http://www.nadinemuller.org.uk/wp-content/uploads/2013/02/Fotolia_45148257_XS.jpg"/>
          <p:cNvPicPr/>
          <p:nvPr/>
        </p:nvPicPr>
        <p:blipFill>
          <a:blip r:embed="rId2">
            <a:extLst>
              <a:ext uri="{28A0092B-C50C-407E-A947-70E740481C1C}">
                <a14:useLocalDpi xmlns:a14="http://schemas.microsoft.com/office/drawing/2010/main" val="0"/>
              </a:ext>
            </a:extLst>
          </a:blip>
          <a:srcRect/>
          <a:stretch>
            <a:fillRect/>
          </a:stretch>
        </p:blipFill>
        <p:spPr bwMode="auto">
          <a:xfrm>
            <a:off x="5246048" y="3296405"/>
            <a:ext cx="2900424" cy="2320624"/>
          </a:xfrm>
          <a:prstGeom prst="rect">
            <a:avLst/>
          </a:prstGeom>
          <a:noFill/>
          <a:ln>
            <a:noFill/>
          </a:ln>
        </p:spPr>
      </p:pic>
    </p:spTree>
    <p:extLst>
      <p:ext uri="{BB962C8B-B14F-4D97-AF65-F5344CB8AC3E}">
        <p14:creationId xmlns:p14="http://schemas.microsoft.com/office/powerpoint/2010/main" val="143804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Semi-new</a:t>
            </a:r>
          </a:p>
          <a:p>
            <a:pPr lvl="1"/>
            <a:r>
              <a:rPr lang="en-US" dirty="0" smtClean="0"/>
              <a:t>Single login to access multiple programs</a:t>
            </a:r>
          </a:p>
          <a:p>
            <a:pPr lvl="1"/>
            <a:r>
              <a:rPr lang="en-US" dirty="0" smtClean="0"/>
              <a:t>Up to 2 program director logins</a:t>
            </a:r>
          </a:p>
          <a:p>
            <a:pPr lvl="1"/>
            <a:r>
              <a:rPr lang="en-US" dirty="0" smtClean="0"/>
              <a:t>Up to 2 institutional coordinator logins</a:t>
            </a:r>
          </a:p>
          <a:p>
            <a:pPr lvl="1"/>
            <a:r>
              <a:rPr lang="en-US" dirty="0" smtClean="0"/>
              <a:t>Announcements on main page.  Read them!</a:t>
            </a:r>
          </a:p>
          <a:p>
            <a:pPr lvl="1"/>
            <a:r>
              <a:rPr lang="en-US" dirty="0" smtClean="0"/>
              <a:t>Searchable common program requirements</a:t>
            </a:r>
          </a:p>
          <a:p>
            <a:pPr lvl="1"/>
            <a:endParaRPr lang="en-US" dirty="0"/>
          </a:p>
        </p:txBody>
      </p:sp>
      <p:sp>
        <p:nvSpPr>
          <p:cNvPr id="3" name="Title 2"/>
          <p:cNvSpPr>
            <a:spLocks noGrp="1"/>
          </p:cNvSpPr>
          <p:nvPr>
            <p:ph type="title"/>
          </p:nvPr>
        </p:nvSpPr>
        <p:spPr/>
        <p:txBody>
          <a:bodyPr/>
          <a:lstStyle/>
          <a:p>
            <a:r>
              <a:rPr lang="en-US" dirty="0" smtClean="0"/>
              <a:t>Accreditation Data System</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pic>
        <p:nvPicPr>
          <p:cNvPr id="6" name="irc_mi" descr="http://www.acfcs.org/wp-content/uploads/2012/11/dataAnalytics2-612x3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8794" y="4254150"/>
            <a:ext cx="3928308" cy="1922813"/>
          </a:xfrm>
          <a:prstGeom prst="rect">
            <a:avLst/>
          </a:prstGeom>
          <a:noFill/>
          <a:ln>
            <a:noFill/>
          </a:ln>
        </p:spPr>
      </p:pic>
    </p:spTree>
    <p:extLst>
      <p:ext uri="{BB962C8B-B14F-4D97-AF65-F5344CB8AC3E}">
        <p14:creationId xmlns:p14="http://schemas.microsoft.com/office/powerpoint/2010/main" val="708366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features of ADS</a:t>
            </a:r>
          </a:p>
          <a:p>
            <a:pPr lvl="1"/>
            <a:r>
              <a:rPr lang="en-US" dirty="0" smtClean="0"/>
              <a:t>Annual reporting time frames are becoming more compressed</a:t>
            </a:r>
          </a:p>
          <a:p>
            <a:pPr marL="457200" lvl="1" indent="0">
              <a:buNone/>
            </a:pPr>
            <a:endParaRPr lang="en-US" dirty="0" smtClean="0"/>
          </a:p>
          <a:p>
            <a:pPr lvl="1"/>
            <a:r>
              <a:rPr lang="en-US" dirty="0" smtClean="0"/>
              <a:t>IRC update due August 18</a:t>
            </a:r>
          </a:p>
          <a:p>
            <a:pPr marL="457200" lvl="1" indent="0">
              <a:buNone/>
            </a:pPr>
            <a:endParaRPr lang="en-US" dirty="0" smtClean="0"/>
          </a:p>
          <a:p>
            <a:pPr lvl="1"/>
            <a:r>
              <a:rPr lang="en-US" dirty="0" smtClean="0"/>
              <a:t>DIO annual update summary for all of their programs along with associated data</a:t>
            </a:r>
          </a:p>
          <a:p>
            <a:pPr lvl="1"/>
            <a:endParaRPr lang="en-US" dirty="0" smtClean="0"/>
          </a:p>
          <a:p>
            <a:pPr lvl="1"/>
            <a:r>
              <a:rPr lang="en-US" dirty="0" smtClean="0"/>
              <a:t>Major changes section includes improvements and other items of significance </a:t>
            </a:r>
          </a:p>
          <a:p>
            <a:pPr lvl="1"/>
            <a:endParaRPr lang="en-US" dirty="0"/>
          </a:p>
        </p:txBody>
      </p:sp>
      <p:sp>
        <p:nvSpPr>
          <p:cNvPr id="3" name="Title 2"/>
          <p:cNvSpPr>
            <a:spLocks noGrp="1"/>
          </p:cNvSpPr>
          <p:nvPr>
            <p:ph type="title"/>
          </p:nvPr>
        </p:nvSpPr>
        <p:spPr/>
        <p:txBody>
          <a:bodyPr/>
          <a:lstStyle/>
          <a:p>
            <a:r>
              <a:rPr lang="en-US" dirty="0" smtClean="0"/>
              <a:t>Accreditation Data System</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1916352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New Features of ADS</a:t>
            </a:r>
          </a:p>
          <a:p>
            <a:pPr marL="0" indent="0">
              <a:buNone/>
            </a:pPr>
            <a:endParaRPr lang="en-US" dirty="0" smtClean="0"/>
          </a:p>
          <a:p>
            <a:pPr lvl="1"/>
            <a:r>
              <a:rPr lang="en-US" dirty="0" smtClean="0"/>
              <a:t>Citations automatically now include the last time you updated your response.  </a:t>
            </a:r>
            <a:r>
              <a:rPr lang="en-US" i="1" dirty="0" smtClean="0"/>
              <a:t>Update all the time!</a:t>
            </a:r>
          </a:p>
          <a:p>
            <a:pPr marL="457200" lvl="1" indent="0">
              <a:buNone/>
            </a:pPr>
            <a:endParaRPr lang="en-US" i="1" dirty="0" smtClean="0"/>
          </a:p>
          <a:p>
            <a:pPr lvl="1"/>
            <a:r>
              <a:rPr lang="en-US" dirty="0" smtClean="0"/>
              <a:t>Download my Data</a:t>
            </a:r>
          </a:p>
          <a:p>
            <a:pPr marL="457200" lvl="1" indent="0">
              <a:buNone/>
            </a:pPr>
            <a:endParaRPr lang="en-US" dirty="0" smtClean="0"/>
          </a:p>
          <a:p>
            <a:pPr lvl="1"/>
            <a:r>
              <a:rPr lang="en-US" dirty="0" smtClean="0"/>
              <a:t>All boards now report aggregate data to the ACGME.  RC’s are very focused on board data.</a:t>
            </a:r>
          </a:p>
          <a:p>
            <a:pPr marL="457200" lvl="1" indent="0">
              <a:buNone/>
            </a:pPr>
            <a:endParaRPr lang="en-US" dirty="0" smtClean="0"/>
          </a:p>
          <a:p>
            <a:pPr lvl="1"/>
            <a:r>
              <a:rPr lang="en-US" dirty="0" smtClean="0"/>
              <a:t>Milestone summary reports. Currently in talks with residency management systems.  Only out from ACGME.</a:t>
            </a:r>
          </a:p>
          <a:p>
            <a:pPr marL="457200" lvl="1" indent="0">
              <a:buNone/>
            </a:pPr>
            <a:endParaRPr lang="en-US" dirty="0" smtClean="0"/>
          </a:p>
          <a:p>
            <a:pPr lvl="1"/>
            <a:r>
              <a:rPr lang="en-US" dirty="0" smtClean="0"/>
              <a:t>Fellowship may retrieve core milestone reports for verification purposes</a:t>
            </a:r>
          </a:p>
        </p:txBody>
      </p:sp>
      <p:sp>
        <p:nvSpPr>
          <p:cNvPr id="3" name="Title 2"/>
          <p:cNvSpPr>
            <a:spLocks noGrp="1"/>
          </p:cNvSpPr>
          <p:nvPr>
            <p:ph type="title"/>
          </p:nvPr>
        </p:nvSpPr>
        <p:spPr/>
        <p:txBody>
          <a:bodyPr/>
          <a:lstStyle/>
          <a:p>
            <a:r>
              <a:rPr lang="en-US" dirty="0" smtClean="0"/>
              <a:t>Accreditation Data System</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1993495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New Features of ADS</a:t>
            </a:r>
          </a:p>
          <a:p>
            <a:pPr lvl="1"/>
            <a:r>
              <a:rPr lang="en-US" dirty="0" smtClean="0"/>
              <a:t>ACGME surveys</a:t>
            </a:r>
          </a:p>
          <a:p>
            <a:pPr lvl="2"/>
            <a:r>
              <a:rPr lang="en-US" dirty="0" smtClean="0"/>
              <a:t>Minor changes in 2018 to align with new CPR’s</a:t>
            </a:r>
          </a:p>
          <a:p>
            <a:pPr lvl="2"/>
            <a:r>
              <a:rPr lang="en-US" dirty="0" smtClean="0"/>
              <a:t>More major changes in 2019.  Looking more to add questions are wellness and other areas.  Nothing too dramatic – will negate the trends,.</a:t>
            </a:r>
          </a:p>
          <a:p>
            <a:pPr lvl="2"/>
            <a:r>
              <a:rPr lang="en-US" dirty="0" smtClean="0"/>
              <a:t>Survey spreadsheets in Excel and PDF form</a:t>
            </a:r>
          </a:p>
          <a:p>
            <a:pPr lvl="1"/>
            <a:r>
              <a:rPr lang="en-US" dirty="0" smtClean="0"/>
              <a:t>Case Logs</a:t>
            </a:r>
          </a:p>
          <a:p>
            <a:pPr lvl="2"/>
            <a:r>
              <a:rPr lang="en-US" dirty="0" smtClean="0"/>
              <a:t>RC’s look very closely at case logs (if applicable)</a:t>
            </a:r>
          </a:p>
          <a:p>
            <a:pPr lvl="2"/>
            <a:r>
              <a:rPr lang="en-US" dirty="0" smtClean="0"/>
              <a:t>Will get a red highlighting on screen when a graduate is not meeting minimum requirements</a:t>
            </a:r>
          </a:p>
          <a:p>
            <a:pPr lvl="1"/>
            <a:r>
              <a:rPr lang="en-US" dirty="0" smtClean="0"/>
              <a:t>Scholarly Activity (clarification)</a:t>
            </a:r>
          </a:p>
          <a:p>
            <a:pPr lvl="2"/>
            <a:r>
              <a:rPr lang="en-US" dirty="0" smtClean="0"/>
              <a:t>Follows </a:t>
            </a:r>
            <a:r>
              <a:rPr lang="en-US" dirty="0"/>
              <a:t>the faculty regardless of where it was completed.  </a:t>
            </a:r>
          </a:p>
          <a:p>
            <a:pPr lvl="1"/>
            <a:endParaRPr lang="en-US" dirty="0" smtClean="0"/>
          </a:p>
        </p:txBody>
      </p:sp>
      <p:sp>
        <p:nvSpPr>
          <p:cNvPr id="3" name="Title 2"/>
          <p:cNvSpPr>
            <a:spLocks noGrp="1"/>
          </p:cNvSpPr>
          <p:nvPr>
            <p:ph type="title"/>
          </p:nvPr>
        </p:nvSpPr>
        <p:spPr/>
        <p:txBody>
          <a:bodyPr/>
          <a:lstStyle/>
          <a:p>
            <a:r>
              <a:rPr lang="en-US" dirty="0" smtClean="0"/>
              <a:t>Accreditation Data System</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Tree>
    <p:extLst>
      <p:ext uri="{BB962C8B-B14F-4D97-AF65-F5344CB8AC3E}">
        <p14:creationId xmlns:p14="http://schemas.microsoft.com/office/powerpoint/2010/main" val="991337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Faculty Rubric</a:t>
            </a:r>
            <a:endParaRPr lang="en-US" dirty="0"/>
          </a:p>
        </p:txBody>
      </p:sp>
      <p:sp>
        <p:nvSpPr>
          <p:cNvPr id="2" name="Content Placeholder 1"/>
          <p:cNvSpPr>
            <a:spLocks noGrp="1"/>
          </p:cNvSpPr>
          <p:nvPr>
            <p:ph sz="half" idx="2"/>
          </p:nvPr>
        </p:nvSpPr>
        <p:spPr/>
        <p:txBody>
          <a:bodyPr>
            <a:normAutofit/>
          </a:bodyPr>
          <a:lstStyle/>
          <a:p>
            <a:r>
              <a:rPr lang="en-US" dirty="0" smtClean="0"/>
              <a:t>PubMed – count</a:t>
            </a:r>
          </a:p>
          <a:p>
            <a:r>
              <a:rPr lang="en-US" dirty="0" smtClean="0"/>
              <a:t>Abs/Post/Pres – 1 pt</a:t>
            </a:r>
          </a:p>
          <a:p>
            <a:r>
              <a:rPr lang="en-US" dirty="0" smtClean="0"/>
              <a:t>Other – 1 pt</a:t>
            </a:r>
          </a:p>
          <a:p>
            <a:r>
              <a:rPr lang="en-US" dirty="0" smtClean="0"/>
              <a:t>Chapter/Text – 1 pt</a:t>
            </a:r>
          </a:p>
          <a:p>
            <a:r>
              <a:rPr lang="en-US" dirty="0" smtClean="0"/>
              <a:t>Grants – count</a:t>
            </a:r>
          </a:p>
          <a:p>
            <a:r>
              <a:rPr lang="en-US" dirty="0" smtClean="0"/>
              <a:t>Leadership – 1 pt/yes</a:t>
            </a:r>
          </a:p>
          <a:p>
            <a:r>
              <a:rPr lang="en-US" dirty="0"/>
              <a:t>T</a:t>
            </a:r>
            <a:r>
              <a:rPr lang="en-US" dirty="0" smtClean="0"/>
              <a:t>eaching – 1 pt/yes</a:t>
            </a:r>
          </a:p>
          <a:p>
            <a:endParaRPr lang="en-US" dirty="0"/>
          </a:p>
        </p:txBody>
      </p:sp>
      <p:sp>
        <p:nvSpPr>
          <p:cNvPr id="8" name="Text Placeholder 7"/>
          <p:cNvSpPr>
            <a:spLocks noGrp="1"/>
          </p:cNvSpPr>
          <p:nvPr>
            <p:ph type="body" sz="quarter" idx="3"/>
          </p:nvPr>
        </p:nvSpPr>
        <p:spPr/>
        <p:txBody>
          <a:bodyPr/>
          <a:lstStyle/>
          <a:p>
            <a:r>
              <a:rPr lang="en-US" dirty="0" smtClean="0"/>
              <a:t>Resident Rubric</a:t>
            </a:r>
            <a:endParaRPr lang="en-US" dirty="0"/>
          </a:p>
        </p:txBody>
      </p:sp>
      <p:sp>
        <p:nvSpPr>
          <p:cNvPr id="6" name="Content Placeholder 5"/>
          <p:cNvSpPr>
            <a:spLocks noGrp="1"/>
          </p:cNvSpPr>
          <p:nvPr>
            <p:ph sz="quarter" idx="4"/>
          </p:nvPr>
        </p:nvSpPr>
        <p:spPr/>
        <p:txBody>
          <a:bodyPr>
            <a:normAutofit/>
          </a:bodyPr>
          <a:lstStyle/>
          <a:p>
            <a:r>
              <a:rPr lang="en-US" dirty="0"/>
              <a:t>PubMed – count</a:t>
            </a:r>
          </a:p>
          <a:p>
            <a:r>
              <a:rPr lang="en-US" dirty="0"/>
              <a:t>Abs/Post/Pres – 1 </a:t>
            </a:r>
            <a:r>
              <a:rPr lang="en-US" dirty="0" smtClean="0"/>
              <a:t>pt</a:t>
            </a:r>
            <a:endParaRPr lang="en-US" dirty="0"/>
          </a:p>
          <a:p>
            <a:r>
              <a:rPr lang="en-US" dirty="0"/>
              <a:t>Chapter/Text – 1 </a:t>
            </a:r>
            <a:r>
              <a:rPr lang="en-US" dirty="0" smtClean="0"/>
              <a:t>pt</a:t>
            </a:r>
          </a:p>
          <a:p>
            <a:r>
              <a:rPr lang="en-US" dirty="0" smtClean="0"/>
              <a:t>Research – </a:t>
            </a:r>
            <a:r>
              <a:rPr lang="en-US" dirty="0"/>
              <a:t>1 pt/yes</a:t>
            </a:r>
          </a:p>
          <a:p>
            <a:r>
              <a:rPr lang="en-US" dirty="0" smtClean="0"/>
              <a:t>Teaching </a:t>
            </a:r>
            <a:r>
              <a:rPr lang="en-US" dirty="0"/>
              <a:t>– 1 pt/yes</a:t>
            </a:r>
          </a:p>
          <a:p>
            <a:pPr marL="0" indent="0">
              <a:buNone/>
            </a:pPr>
            <a:endParaRPr lang="en-US" dirty="0"/>
          </a:p>
        </p:txBody>
      </p:sp>
      <p:sp>
        <p:nvSpPr>
          <p:cNvPr id="3" name="Title 2"/>
          <p:cNvSpPr>
            <a:spLocks noGrp="1"/>
          </p:cNvSpPr>
          <p:nvPr>
            <p:ph type="title"/>
          </p:nvPr>
        </p:nvSpPr>
        <p:spPr/>
        <p:txBody>
          <a:bodyPr/>
          <a:lstStyle/>
          <a:p>
            <a:r>
              <a:rPr lang="en-US" dirty="0" smtClean="0"/>
              <a:t>Scholarly Activity</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1122289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Sponsoring Institutions </a:t>
            </a:r>
            <a:br>
              <a:rPr lang="en-US" dirty="0" smtClean="0"/>
            </a:br>
            <a:r>
              <a:rPr lang="en-US" dirty="0" smtClean="0"/>
              <a:t>&amp; </a:t>
            </a:r>
            <a:br>
              <a:rPr lang="en-US" dirty="0" smtClean="0"/>
            </a:br>
            <a:r>
              <a:rPr lang="en-US" dirty="0" smtClean="0"/>
              <a:t>ACGME Meeting Trends</a:t>
            </a:r>
            <a:endParaRPr lang="en-US" dirty="0"/>
          </a:p>
        </p:txBody>
      </p:sp>
      <p:sp>
        <p:nvSpPr>
          <p:cNvPr id="3" name="Subtitle 2"/>
          <p:cNvSpPr>
            <a:spLocks noGrp="1"/>
          </p:cNvSpPr>
          <p:nvPr>
            <p:ph type="subTitle" idx="1"/>
          </p:nvPr>
        </p:nvSpPr>
        <p:spPr/>
        <p:txBody>
          <a:bodyPr/>
          <a:lstStyle/>
          <a:p>
            <a:r>
              <a:rPr lang="en-US" dirty="0" smtClean="0"/>
              <a:t>Heather Peters, </a:t>
            </a:r>
            <a:r>
              <a:rPr lang="en-US" dirty="0" err="1" smtClean="0"/>
              <a:t>M.Ed</a:t>
            </a:r>
            <a:r>
              <a:rPr lang="en-US" dirty="0" smtClean="0"/>
              <a:t>, </a:t>
            </a:r>
            <a:r>
              <a:rPr lang="en-US" dirty="0" err="1" smtClean="0"/>
              <a:t>Ph.D</a:t>
            </a:r>
            <a:r>
              <a:rPr lang="en-US" dirty="0" smtClean="0"/>
              <a:t/>
            </a:r>
            <a:br>
              <a:rPr lang="en-US" dirty="0" smtClean="0"/>
            </a:br>
            <a:r>
              <a:rPr lang="en-US" dirty="0"/>
              <a:t/>
            </a:r>
            <a:br>
              <a:rPr lang="en-US" dirty="0"/>
            </a:br>
            <a:r>
              <a:rPr lang="en-US" dirty="0"/>
              <a:t>GME Consultant</a:t>
            </a:r>
          </a:p>
        </p:txBody>
      </p:sp>
    </p:spTree>
    <p:custDataLst>
      <p:tags r:id="rId1"/>
    </p:custDataLst>
    <p:extLst>
      <p:ext uri="{BB962C8B-B14F-4D97-AF65-F5344CB8AC3E}">
        <p14:creationId xmlns:p14="http://schemas.microsoft.com/office/powerpoint/2010/main" val="2346218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years of aggregated data</a:t>
            </a:r>
          </a:p>
          <a:p>
            <a:pPr lvl="1"/>
            <a:r>
              <a:rPr lang="en-US" dirty="0" smtClean="0"/>
              <a:t>56% of faculty have PubMed ID or other form of scholarly activity</a:t>
            </a:r>
          </a:p>
          <a:p>
            <a:pPr lvl="1"/>
            <a:r>
              <a:rPr lang="en-US" dirty="0" smtClean="0"/>
              <a:t>36.7% of programs have one or more faculty with no scholarly activity over three years</a:t>
            </a:r>
          </a:p>
          <a:p>
            <a:r>
              <a:rPr lang="en-US" dirty="0" smtClean="0"/>
              <a:t>Looked at the core programs</a:t>
            </a:r>
          </a:p>
          <a:p>
            <a:pPr lvl="1"/>
            <a:r>
              <a:rPr lang="en-US" dirty="0" smtClean="0"/>
              <a:t>88.3% of PubMed ID belong to faculty</a:t>
            </a:r>
          </a:p>
          <a:p>
            <a:pPr lvl="1"/>
            <a:r>
              <a:rPr lang="en-US" dirty="0" smtClean="0"/>
              <a:t>6.4% of PubMed ID belong to graduating residents</a:t>
            </a:r>
          </a:p>
          <a:p>
            <a:pPr lvl="1"/>
            <a:r>
              <a:rPr lang="en-US" dirty="0" smtClean="0"/>
              <a:t>5.3% of PubMed ID belong to both</a:t>
            </a:r>
          </a:p>
          <a:p>
            <a:pPr lvl="1"/>
            <a:r>
              <a:rPr lang="en-US" dirty="0" smtClean="0"/>
              <a:t>Not a lot of overlap</a:t>
            </a:r>
          </a:p>
        </p:txBody>
      </p:sp>
      <p:sp>
        <p:nvSpPr>
          <p:cNvPr id="3" name="Title 2"/>
          <p:cNvSpPr>
            <a:spLocks noGrp="1"/>
          </p:cNvSpPr>
          <p:nvPr>
            <p:ph type="title"/>
          </p:nvPr>
        </p:nvSpPr>
        <p:spPr/>
        <p:txBody>
          <a:bodyPr/>
          <a:lstStyle/>
          <a:p>
            <a:r>
              <a:rPr lang="en-US" dirty="0" smtClean="0"/>
              <a:t>Scholarly Activity	</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Tree>
    <p:extLst>
      <p:ext uri="{BB962C8B-B14F-4D97-AF65-F5344CB8AC3E}">
        <p14:creationId xmlns:p14="http://schemas.microsoft.com/office/powerpoint/2010/main" val="290481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Feedback to ACGME suggested that the ACGME believes that non-PubMed indexed articles are less valued.</a:t>
            </a:r>
          </a:p>
          <a:p>
            <a:pPr marL="0" indent="0">
              <a:buNone/>
            </a:pPr>
            <a:endParaRPr lang="en-US" dirty="0" smtClean="0"/>
          </a:p>
          <a:p>
            <a:pPr lvl="1"/>
            <a:r>
              <a:rPr lang="en-US" dirty="0" smtClean="0"/>
              <a:t>NOT TRUE.  ACGME believes all scholarly activity is relevant</a:t>
            </a:r>
          </a:p>
        </p:txBody>
      </p:sp>
      <p:sp>
        <p:nvSpPr>
          <p:cNvPr id="3" name="Title 2"/>
          <p:cNvSpPr>
            <a:spLocks noGrp="1"/>
          </p:cNvSpPr>
          <p:nvPr>
            <p:ph type="title"/>
          </p:nvPr>
        </p:nvSpPr>
        <p:spPr/>
        <p:txBody>
          <a:bodyPr/>
          <a:lstStyle/>
          <a:p>
            <a:r>
              <a:rPr lang="en-US" dirty="0" smtClean="0"/>
              <a:t>Scholarly Activity	</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pic>
        <p:nvPicPr>
          <p:cNvPr id="6" name="irc_mi" descr="http://us.cdn4.123rf.com/168nwm/kanchokostov/kanchokostov1111/kanchokostov111100002/11135362-study.jpg"/>
          <p:cNvPicPr/>
          <p:nvPr/>
        </p:nvPicPr>
        <p:blipFill>
          <a:blip r:embed="rId2">
            <a:extLst>
              <a:ext uri="{28A0092B-C50C-407E-A947-70E740481C1C}">
                <a14:useLocalDpi xmlns:a14="http://schemas.microsoft.com/office/drawing/2010/main" val="0"/>
              </a:ext>
            </a:extLst>
          </a:blip>
          <a:srcRect/>
          <a:stretch>
            <a:fillRect/>
          </a:stretch>
        </p:blipFill>
        <p:spPr bwMode="auto">
          <a:xfrm>
            <a:off x="4922197" y="3838575"/>
            <a:ext cx="2618633" cy="2158464"/>
          </a:xfrm>
          <a:prstGeom prst="rect">
            <a:avLst/>
          </a:prstGeom>
          <a:noFill/>
          <a:ln>
            <a:noFill/>
          </a:ln>
        </p:spPr>
      </p:pic>
    </p:spTree>
    <p:extLst>
      <p:ext uri="{BB962C8B-B14F-4D97-AF65-F5344CB8AC3E}">
        <p14:creationId xmlns:p14="http://schemas.microsoft.com/office/powerpoint/2010/main" val="1267100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Proposed additional categories. Not approved, currently in discussion for faculty:</a:t>
            </a:r>
          </a:p>
          <a:p>
            <a:pPr lvl="1"/>
            <a:r>
              <a:rPr lang="en-US" dirty="0" smtClean="0"/>
              <a:t>QI leadership, assessment, reporting, supervising, MOC activities</a:t>
            </a:r>
          </a:p>
          <a:p>
            <a:pPr lvl="1"/>
            <a:r>
              <a:rPr lang="en-US" dirty="0" smtClean="0"/>
              <a:t>Teaching through distant learning or Med Ed Portal</a:t>
            </a:r>
          </a:p>
          <a:p>
            <a:r>
              <a:rPr lang="en-US" dirty="0"/>
              <a:t>Proposed additional categories. Not approved, currently in discussion for </a:t>
            </a:r>
            <a:r>
              <a:rPr lang="en-US" dirty="0" smtClean="0"/>
              <a:t>residents:</a:t>
            </a:r>
            <a:endParaRPr lang="en-US" dirty="0"/>
          </a:p>
          <a:p>
            <a:pPr lvl="1"/>
            <a:r>
              <a:rPr lang="en-US" dirty="0" smtClean="0"/>
              <a:t>Publication in non-peer reviewed or peer-reviewed non- NLM recognition</a:t>
            </a:r>
            <a:endParaRPr lang="en-US" dirty="0"/>
          </a:p>
          <a:p>
            <a:pPr lvl="1"/>
            <a:r>
              <a:rPr lang="en-US" dirty="0" smtClean="0"/>
              <a:t>Development of educational materials</a:t>
            </a:r>
            <a:endParaRPr lang="en-US" dirty="0"/>
          </a:p>
          <a:p>
            <a:pPr lvl="1"/>
            <a:endParaRPr lang="en-US" dirty="0" smtClean="0"/>
          </a:p>
        </p:txBody>
      </p:sp>
      <p:sp>
        <p:nvSpPr>
          <p:cNvPr id="3" name="Title 2"/>
          <p:cNvSpPr>
            <a:spLocks noGrp="1"/>
          </p:cNvSpPr>
          <p:nvPr>
            <p:ph type="title"/>
          </p:nvPr>
        </p:nvSpPr>
        <p:spPr/>
        <p:txBody>
          <a:bodyPr/>
          <a:lstStyle/>
          <a:p>
            <a:r>
              <a:rPr lang="en-US" dirty="0" smtClean="0"/>
              <a:t>Scholarly Activity	</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Tree>
    <p:extLst>
      <p:ext uri="{BB962C8B-B14F-4D97-AF65-F5344CB8AC3E}">
        <p14:creationId xmlns:p14="http://schemas.microsoft.com/office/powerpoint/2010/main" val="2010722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Glassick’s Six Standards of Scholarship</a:t>
            </a:r>
          </a:p>
          <a:p>
            <a:pPr marL="0" indent="0">
              <a:buNone/>
            </a:pPr>
            <a:endParaRPr lang="en-US" dirty="0" smtClean="0"/>
          </a:p>
          <a:p>
            <a:pPr lvl="1"/>
            <a:r>
              <a:rPr lang="en-US" dirty="0" smtClean="0"/>
              <a:t>Clear Goals</a:t>
            </a:r>
          </a:p>
          <a:p>
            <a:pPr lvl="1"/>
            <a:r>
              <a:rPr lang="en-US" dirty="0" smtClean="0"/>
              <a:t>Adequate preparation</a:t>
            </a:r>
          </a:p>
          <a:p>
            <a:pPr lvl="1"/>
            <a:r>
              <a:rPr lang="en-US" dirty="0" smtClean="0"/>
              <a:t>Appropriate methods</a:t>
            </a:r>
          </a:p>
          <a:p>
            <a:pPr lvl="1"/>
            <a:r>
              <a:rPr lang="en-US" dirty="0" smtClean="0"/>
              <a:t>Significant results</a:t>
            </a:r>
          </a:p>
          <a:p>
            <a:pPr lvl="1"/>
            <a:r>
              <a:rPr lang="en-US" dirty="0" smtClean="0"/>
              <a:t>Effective presentation</a:t>
            </a:r>
          </a:p>
          <a:p>
            <a:pPr lvl="1"/>
            <a:r>
              <a:rPr lang="en-US" dirty="0" smtClean="0"/>
              <a:t>Reflective critique</a:t>
            </a:r>
          </a:p>
          <a:p>
            <a:pPr lvl="1"/>
            <a:endParaRPr lang="en-US" dirty="0"/>
          </a:p>
          <a:p>
            <a:pPr marL="0" indent="0">
              <a:buNone/>
            </a:pPr>
            <a:r>
              <a:rPr lang="en-US" sz="2000" dirty="0" smtClean="0"/>
              <a:t>Glassick, C.E</a:t>
            </a:r>
            <a:r>
              <a:rPr lang="en-US" sz="2000" dirty="0"/>
              <a:t>, </a:t>
            </a:r>
            <a:r>
              <a:rPr lang="en-US" sz="2000" dirty="0" smtClean="0"/>
              <a:t>Huber, M.T. &amp; Maeroff, </a:t>
            </a:r>
            <a:r>
              <a:rPr lang="en-US" sz="2000" dirty="0"/>
              <a:t>G</a:t>
            </a:r>
            <a:r>
              <a:rPr lang="en-US" sz="2000" dirty="0" smtClean="0"/>
              <a:t>. (1997). </a:t>
            </a:r>
            <a:r>
              <a:rPr lang="en-US" sz="2000" i="1" dirty="0" smtClean="0"/>
              <a:t>Scholarship </a:t>
            </a:r>
            <a:r>
              <a:rPr lang="en-US" sz="2000" i="1" dirty="0"/>
              <a:t>a</a:t>
            </a:r>
            <a:r>
              <a:rPr lang="en-US" sz="2000" i="1" dirty="0" smtClean="0"/>
              <a:t>ssessed</a:t>
            </a:r>
            <a:r>
              <a:rPr lang="en-US" sz="2000" dirty="0"/>
              <a:t>. San Francisco</a:t>
            </a:r>
            <a:r>
              <a:rPr lang="en-US" sz="2000" dirty="0" smtClean="0"/>
              <a:t>, CA</a:t>
            </a:r>
            <a:r>
              <a:rPr lang="en-US" sz="2000" dirty="0"/>
              <a:t>: </a:t>
            </a:r>
            <a:r>
              <a:rPr lang="en-US" sz="2000" dirty="0" smtClean="0"/>
              <a:t>Jossey–Bass</a:t>
            </a:r>
          </a:p>
          <a:p>
            <a:pPr marL="0" indent="0">
              <a:buNone/>
            </a:pPr>
            <a:r>
              <a:rPr lang="en-US" sz="2000" dirty="0" smtClean="0"/>
              <a:t>Glassick, C.E. (2000). Boyer’s expanded definitions of scholarship, the standards for assessing scholarship, and the elusiveness of the scholarship of teaching. </a:t>
            </a:r>
            <a:r>
              <a:rPr lang="en-US" sz="2000" i="1" dirty="0" smtClean="0"/>
              <a:t>Academic Medicine 75</a:t>
            </a:r>
            <a:r>
              <a:rPr lang="en-US" sz="2000" dirty="0" smtClean="0"/>
              <a:t>(9), 877-880.</a:t>
            </a:r>
          </a:p>
        </p:txBody>
      </p:sp>
      <p:sp>
        <p:nvSpPr>
          <p:cNvPr id="3" name="Title 2"/>
          <p:cNvSpPr>
            <a:spLocks noGrp="1"/>
          </p:cNvSpPr>
          <p:nvPr>
            <p:ph type="title"/>
          </p:nvPr>
        </p:nvSpPr>
        <p:spPr/>
        <p:txBody>
          <a:bodyPr/>
          <a:lstStyle/>
          <a:p>
            <a:r>
              <a:rPr lang="en-US" dirty="0" smtClean="0"/>
              <a:t>Scholarly Activity	</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spTree>
    <p:extLst>
      <p:ext uri="{BB962C8B-B14F-4D97-AF65-F5344CB8AC3E}">
        <p14:creationId xmlns:p14="http://schemas.microsoft.com/office/powerpoint/2010/main" val="1207566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should use Glassick’s work as a guide to review and critique all forms of scholarship</a:t>
            </a:r>
          </a:p>
          <a:p>
            <a:pPr marL="0" indent="0">
              <a:buNone/>
            </a:pPr>
            <a:endParaRPr lang="en-US" dirty="0" smtClean="0"/>
          </a:p>
          <a:p>
            <a:r>
              <a:rPr lang="en-US" dirty="0" smtClean="0"/>
              <a:t>AAMC Educational </a:t>
            </a:r>
            <a:r>
              <a:rPr lang="en-US" dirty="0"/>
              <a:t>Scholarship Guide:  https://</a:t>
            </a:r>
            <a:r>
              <a:rPr lang="en-US" dirty="0" smtClean="0"/>
              <a:t>www.mededportal.org/download/190392/data/educational_scholarship_guide.pdf</a:t>
            </a:r>
          </a:p>
          <a:p>
            <a:pPr marL="0" indent="0">
              <a:buNone/>
            </a:pP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Scholarly Activity</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spTree>
    <p:extLst>
      <p:ext uri="{BB962C8B-B14F-4D97-AF65-F5344CB8AC3E}">
        <p14:creationId xmlns:p14="http://schemas.microsoft.com/office/powerpoint/2010/main" val="1737131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Self-Study</a:t>
            </a:r>
            <a:endParaRPr lang="en-US" dirty="0"/>
          </a:p>
        </p:txBody>
      </p:sp>
      <p:sp>
        <p:nvSpPr>
          <p:cNvPr id="3" name="Subtitle 2"/>
          <p:cNvSpPr>
            <a:spLocks noGrp="1"/>
          </p:cNvSpPr>
          <p:nvPr>
            <p:ph type="subTitle" idx="1"/>
          </p:nvPr>
        </p:nvSpPr>
        <p:spPr/>
        <p:txBody>
          <a:bodyPr>
            <a:normAutofit/>
          </a:bodyPr>
          <a:lstStyle/>
          <a:p>
            <a:r>
              <a:rPr lang="en-US" dirty="0" smtClean="0"/>
              <a:t>Tori Hanlon, MS, CHCP</a:t>
            </a:r>
          </a:p>
          <a:p>
            <a:r>
              <a:rPr lang="en-US" dirty="0" smtClean="0"/>
              <a:t>GME Consultant</a:t>
            </a:r>
          </a:p>
        </p:txBody>
      </p:sp>
    </p:spTree>
    <p:extLst>
      <p:ext uri="{BB962C8B-B14F-4D97-AF65-F5344CB8AC3E}">
        <p14:creationId xmlns:p14="http://schemas.microsoft.com/office/powerpoint/2010/main" val="10355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 a self-study timeline for programs</a:t>
            </a:r>
          </a:p>
          <a:p>
            <a:pPr marL="0" indent="0">
              <a:buNone/>
            </a:pPr>
            <a:endParaRPr lang="en-US" dirty="0" smtClean="0"/>
          </a:p>
          <a:p>
            <a:r>
              <a:rPr lang="en-US" dirty="0" smtClean="0"/>
              <a:t>Examine self-study best practices as presented at the ACGME Annual Conference</a:t>
            </a:r>
          </a:p>
          <a:p>
            <a:pPr marL="0" indent="0">
              <a:buNone/>
            </a:pPr>
            <a:endParaRPr lang="en-US" dirty="0" smtClean="0"/>
          </a:p>
          <a:p>
            <a:r>
              <a:rPr lang="en-US" dirty="0" smtClean="0"/>
              <a:t>Review lessons learned from programs who have completed self-studies</a:t>
            </a:r>
            <a:endParaRPr lang="en-US" dirty="0"/>
          </a:p>
        </p:txBody>
      </p:sp>
      <p:sp>
        <p:nvSpPr>
          <p:cNvPr id="2" name="Title 1"/>
          <p:cNvSpPr>
            <a:spLocks noGrp="1"/>
          </p:cNvSpPr>
          <p:nvPr>
            <p:ph type="title"/>
          </p:nvPr>
        </p:nvSpPr>
        <p:spPr/>
        <p:txBody>
          <a:bodyPr/>
          <a:lstStyle/>
          <a:p>
            <a:r>
              <a:rPr lang="en-US" dirty="0" smtClean="0"/>
              <a:t>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801835" y="4825447"/>
            <a:ext cx="3313215" cy="1479599"/>
          </a:xfrm>
          <a:prstGeom prst="rect">
            <a:avLst/>
          </a:prstGeom>
          <a:noFill/>
          <a:ln>
            <a:noFill/>
          </a:ln>
          <a:effectLst/>
          <a:extLst/>
        </p:spPr>
      </p:pic>
    </p:spTree>
    <p:extLst>
      <p:ext uri="{BB962C8B-B14F-4D97-AF65-F5344CB8AC3E}">
        <p14:creationId xmlns:p14="http://schemas.microsoft.com/office/powerpoint/2010/main" val="992025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37</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3" y="1314359"/>
            <a:ext cx="9023126" cy="511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717704" y="4016524"/>
            <a:ext cx="734938" cy="3076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820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38058"/>
          <a:ext cx="7886700" cy="443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Self-Study Timeline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spTree>
    <p:extLst>
      <p:ext uri="{BB962C8B-B14F-4D97-AF65-F5344CB8AC3E}">
        <p14:creationId xmlns:p14="http://schemas.microsoft.com/office/powerpoint/2010/main" val="1141890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738313"/>
          <a:ext cx="7886700" cy="459740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b="0" dirty="0" smtClean="0"/>
                        <a:t>Month</a:t>
                      </a:r>
                      <a:r>
                        <a:rPr lang="en-US" b="0" baseline="0" dirty="0" smtClean="0"/>
                        <a:t> 1</a:t>
                      </a:r>
                      <a:endParaRPr lang="en-US" b="0" dirty="0"/>
                    </a:p>
                  </a:txBody>
                  <a:tcPr/>
                </a:tc>
                <a:tc>
                  <a:txBody>
                    <a:bodyPr/>
                    <a:lstStyle/>
                    <a:p>
                      <a:r>
                        <a:rPr lang="en-US" b="0" dirty="0" smtClean="0"/>
                        <a:t>Form self-study group</a:t>
                      </a:r>
                      <a:endParaRPr lang="en-US" b="0" dirty="0"/>
                    </a:p>
                  </a:txBody>
                  <a:tcPr/>
                </a:tc>
              </a:tr>
              <a:tr h="370840">
                <a:tc>
                  <a:txBody>
                    <a:bodyPr/>
                    <a:lstStyle/>
                    <a:p>
                      <a:r>
                        <a:rPr lang="en-US" dirty="0" smtClean="0"/>
                        <a:t>Months</a:t>
                      </a:r>
                      <a:r>
                        <a:rPr lang="en-US" baseline="0" dirty="0" smtClean="0"/>
                        <a:t> 2-3</a:t>
                      </a:r>
                      <a:endParaRPr lang="en-US" dirty="0"/>
                    </a:p>
                  </a:txBody>
                  <a:tcPr/>
                </a:tc>
                <a:tc>
                  <a:txBody>
                    <a:bodyPr/>
                    <a:lstStyle/>
                    <a:p>
                      <a:pPr marL="0" indent="0">
                        <a:buFont typeface="Arial"/>
                        <a:buNone/>
                      </a:pPr>
                      <a:r>
                        <a:rPr lang="en-US" dirty="0" smtClean="0"/>
                        <a:t>Create working plan for self-study group</a:t>
                      </a:r>
                      <a:r>
                        <a:rPr lang="en-US" baseline="0" dirty="0" smtClean="0"/>
                        <a:t> (include this timeline)</a:t>
                      </a:r>
                    </a:p>
                    <a:p>
                      <a:pPr marL="285750" indent="-285750">
                        <a:buFont typeface="Arial"/>
                        <a:buChar char="•"/>
                      </a:pPr>
                      <a:r>
                        <a:rPr lang="en-US" baseline="0" dirty="0" smtClean="0"/>
                        <a:t>Review process </a:t>
                      </a:r>
                    </a:p>
                    <a:p>
                      <a:pPr marL="285750" indent="-285750">
                        <a:buFont typeface="Arial"/>
                        <a:buChar char="•"/>
                      </a:pPr>
                      <a:r>
                        <a:rPr lang="en-US" baseline="0" dirty="0" smtClean="0"/>
                        <a:t>Set meeting dates</a:t>
                      </a:r>
                    </a:p>
                    <a:p>
                      <a:pPr marL="285750" indent="-285750">
                        <a:buFont typeface="Arial"/>
                        <a:buChar char="•"/>
                      </a:pPr>
                      <a:r>
                        <a:rPr lang="en-US" baseline="0" dirty="0" smtClean="0"/>
                        <a:t>Determine data points</a:t>
                      </a:r>
                      <a:endParaRPr lang="en-US" dirty="0"/>
                    </a:p>
                  </a:txBody>
                  <a:tcPr/>
                </a:tc>
              </a:tr>
              <a:tr h="370840">
                <a:tc>
                  <a:txBody>
                    <a:bodyPr/>
                    <a:lstStyle/>
                    <a:p>
                      <a:r>
                        <a:rPr lang="en-US" dirty="0" smtClean="0"/>
                        <a:t>Month</a:t>
                      </a:r>
                      <a:r>
                        <a:rPr lang="en-US" baseline="0" dirty="0" smtClean="0"/>
                        <a:t> 4</a:t>
                      </a:r>
                      <a:endParaRPr lang="en-US" dirty="0"/>
                    </a:p>
                  </a:txBody>
                  <a:tcPr/>
                </a:tc>
                <a:tc>
                  <a:txBody>
                    <a:bodyPr/>
                    <a:lstStyle/>
                    <a:p>
                      <a:r>
                        <a:rPr lang="en-US" dirty="0" smtClean="0"/>
                        <a:t>Develop/discuss</a:t>
                      </a:r>
                      <a:r>
                        <a:rPr lang="en-US" baseline="0" dirty="0" smtClean="0"/>
                        <a:t> program aims</a:t>
                      </a:r>
                      <a:endParaRPr lang="en-US" dirty="0"/>
                    </a:p>
                  </a:txBody>
                  <a:tcPr/>
                </a:tc>
              </a:tr>
              <a:tr h="370840">
                <a:tc>
                  <a:txBody>
                    <a:bodyPr/>
                    <a:lstStyle/>
                    <a:p>
                      <a:r>
                        <a:rPr lang="en-US" dirty="0" smtClean="0"/>
                        <a:t>Months 5-6</a:t>
                      </a:r>
                      <a:endParaRPr lang="en-US" dirty="0"/>
                    </a:p>
                  </a:txBody>
                  <a:tcPr/>
                </a:tc>
                <a:tc>
                  <a:txBody>
                    <a:bodyPr/>
                    <a:lstStyle/>
                    <a:p>
                      <a:r>
                        <a:rPr lang="en-US" dirty="0" smtClean="0"/>
                        <a:t>Collect data</a:t>
                      </a:r>
                      <a:endParaRPr lang="en-US" dirty="0"/>
                    </a:p>
                  </a:txBody>
                  <a:tcPr/>
                </a:tc>
              </a:tr>
              <a:tr h="370840">
                <a:tc>
                  <a:txBody>
                    <a:bodyPr/>
                    <a:lstStyle/>
                    <a:p>
                      <a:r>
                        <a:rPr lang="en-US" dirty="0" smtClean="0"/>
                        <a:t>Month 7</a:t>
                      </a:r>
                      <a:endParaRPr lang="en-US" dirty="0"/>
                    </a:p>
                  </a:txBody>
                  <a:tcPr/>
                </a:tc>
                <a:tc>
                  <a:txBody>
                    <a:bodyPr/>
                    <a:lstStyle/>
                    <a:p>
                      <a:r>
                        <a:rPr lang="en-US" dirty="0" smtClean="0"/>
                        <a:t>Conduct</a:t>
                      </a:r>
                      <a:r>
                        <a:rPr lang="en-US" baseline="0" dirty="0" smtClean="0"/>
                        <a:t> SWOT Analysis</a:t>
                      </a:r>
                      <a:endParaRPr lang="en-US" dirty="0"/>
                    </a:p>
                  </a:txBody>
                  <a:tcPr/>
                </a:tc>
              </a:tr>
              <a:tr h="370840">
                <a:tc>
                  <a:txBody>
                    <a:bodyPr/>
                    <a:lstStyle/>
                    <a:p>
                      <a:r>
                        <a:rPr lang="en-US" dirty="0" smtClean="0"/>
                        <a:t>Months 8-9</a:t>
                      </a:r>
                      <a:endParaRPr lang="en-US" dirty="0"/>
                    </a:p>
                  </a:txBody>
                  <a:tcPr/>
                </a:tc>
                <a:tc>
                  <a:txBody>
                    <a:bodyPr/>
                    <a:lstStyle/>
                    <a:p>
                      <a:r>
                        <a:rPr lang="en-US" dirty="0" smtClean="0"/>
                        <a:t>Data analysis</a:t>
                      </a:r>
                      <a:endParaRPr lang="en-US" dirty="0"/>
                    </a:p>
                  </a:txBody>
                  <a:tcPr/>
                </a:tc>
              </a:tr>
              <a:tr h="370840">
                <a:tc>
                  <a:txBody>
                    <a:bodyPr/>
                    <a:lstStyle/>
                    <a:p>
                      <a:r>
                        <a:rPr lang="en-US" dirty="0" smtClean="0"/>
                        <a:t>Months 10-11</a:t>
                      </a:r>
                      <a:endParaRPr lang="en-US" dirty="0"/>
                    </a:p>
                  </a:txBody>
                  <a:tcPr/>
                </a:tc>
                <a:tc>
                  <a:txBody>
                    <a:bodyPr/>
                    <a:lstStyle/>
                    <a:p>
                      <a:r>
                        <a:rPr lang="en-US" dirty="0" smtClean="0"/>
                        <a:t>Confirm findings with stakeholders &amp; complete</a:t>
                      </a:r>
                      <a:r>
                        <a:rPr lang="en-US" baseline="0" dirty="0" smtClean="0"/>
                        <a:t> self-study summary</a:t>
                      </a:r>
                      <a:endParaRPr lang="en-US" dirty="0"/>
                    </a:p>
                  </a:txBody>
                  <a:tcPr/>
                </a:tc>
              </a:tr>
              <a:tr h="370840">
                <a:tc>
                  <a:txBody>
                    <a:bodyPr/>
                    <a:lstStyle/>
                    <a:p>
                      <a:r>
                        <a:rPr lang="en-US" dirty="0" smtClean="0"/>
                        <a:t>Month 12</a:t>
                      </a:r>
                      <a:endParaRPr lang="en-US" dirty="0"/>
                    </a:p>
                  </a:txBody>
                  <a:tcPr/>
                </a:tc>
                <a:tc>
                  <a:txBody>
                    <a:bodyPr/>
                    <a:lstStyle/>
                    <a:p>
                      <a:r>
                        <a:rPr lang="en-US" dirty="0" smtClean="0"/>
                        <a:t>Submit self-study document</a:t>
                      </a:r>
                      <a:r>
                        <a:rPr lang="en-US" baseline="0" dirty="0" smtClean="0"/>
                        <a:t> to ACGME</a:t>
                      </a:r>
                      <a:endParaRPr lang="en-US" dirty="0"/>
                    </a:p>
                  </a:txBody>
                  <a:tcPr/>
                </a:tc>
              </a:tr>
            </a:tbl>
          </a:graphicData>
        </a:graphic>
      </p:graphicFrame>
      <p:sp>
        <p:nvSpPr>
          <p:cNvPr id="3" name="Title 2"/>
          <p:cNvSpPr>
            <a:spLocks noGrp="1"/>
          </p:cNvSpPr>
          <p:nvPr>
            <p:ph type="title"/>
          </p:nvPr>
        </p:nvSpPr>
        <p:spPr/>
        <p:txBody>
          <a:bodyPr/>
          <a:lstStyle/>
          <a:p>
            <a:r>
              <a:rPr lang="en-US" dirty="0" smtClean="0"/>
              <a:t>Self-Study Process &amp; Timeline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39</a:t>
            </a:fld>
            <a:endParaRPr lang="en-US" altLang="en-US" dirty="0"/>
          </a:p>
        </p:txBody>
      </p:sp>
    </p:spTree>
    <p:extLst>
      <p:ext uri="{BB962C8B-B14F-4D97-AF65-F5344CB8AC3E}">
        <p14:creationId xmlns:p14="http://schemas.microsoft.com/office/powerpoint/2010/main" val="133829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7200"/>
            <a:ext cx="8229600" cy="1371600"/>
          </a:xfrm>
        </p:spPr>
        <p:txBody>
          <a:bodyPr/>
          <a:lstStyle/>
          <a:p>
            <a:pPr algn="ctr"/>
            <a:r>
              <a:rPr lang="en-US" dirty="0" smtClean="0"/>
              <a:t>Goals</a:t>
            </a:r>
            <a:endParaRPr lang="en-US" dirty="0"/>
          </a:p>
        </p:txBody>
      </p:sp>
      <p:sp>
        <p:nvSpPr>
          <p:cNvPr id="7" name="Content Placeholder 2"/>
          <p:cNvSpPr>
            <a:spLocks noGrp="1"/>
          </p:cNvSpPr>
          <p:nvPr>
            <p:ph idx="1"/>
          </p:nvPr>
        </p:nvSpPr>
        <p:spPr>
          <a:xfrm>
            <a:off x="507206" y="1828800"/>
            <a:ext cx="8382000" cy="3112455"/>
          </a:xfrm>
        </p:spPr>
        <p:txBody>
          <a:bodyPr>
            <a:normAutofit/>
          </a:bodyPr>
          <a:lstStyle/>
          <a:p>
            <a:r>
              <a:rPr lang="en-US" sz="2400" dirty="0"/>
              <a:t>Discuss </a:t>
            </a:r>
            <a:r>
              <a:rPr lang="en-US" sz="2400" dirty="0" smtClean="0"/>
              <a:t>updates and timeline </a:t>
            </a:r>
            <a:r>
              <a:rPr lang="en-US" sz="2400" dirty="0"/>
              <a:t>regarding changes to Sponsoring Institution accreditation standards and Sponsoring Institution Self-Studies</a:t>
            </a:r>
          </a:p>
          <a:p>
            <a:r>
              <a:rPr lang="en-US" sz="2400" dirty="0"/>
              <a:t>Note trends of ACGME Meeting: Scenario planning, Imagining the future for our current trainees, Revisions to the Common Program Requirements, Trainee and Faculty well-being and Lean Six Sigma Concepts</a:t>
            </a:r>
          </a:p>
          <a:p>
            <a:endParaRPr lang="en-US" sz="2200"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902856" y="4297680"/>
            <a:ext cx="2733221" cy="2015176"/>
          </a:xfrm>
          <a:prstGeom prst="rect">
            <a:avLst/>
          </a:prstGeom>
          <a:noFill/>
          <a:ln>
            <a:noFill/>
          </a:ln>
          <a:effectLst/>
          <a:extLst/>
        </p:spPr>
      </p:pic>
      <p:sp>
        <p:nvSpPr>
          <p:cNvPr id="2" name="Footer Placeholder 1"/>
          <p:cNvSpPr>
            <a:spLocks noGrp="1"/>
          </p:cNvSpPr>
          <p:nvPr>
            <p:ph type="ftr" sz="quarter" idx="10"/>
          </p:nvPr>
        </p:nvSpPr>
        <p:spPr/>
        <p:txBody>
          <a:bodyPr/>
          <a:lstStyle/>
          <a:p>
            <a:pPr>
              <a:defRPr/>
            </a:pPr>
            <a:r>
              <a:rPr lang="en-US" dirty="0"/>
              <a:t>Presented by Partners in Medical Education, Inc. 2017</a:t>
            </a:r>
          </a:p>
        </p:txBody>
      </p:sp>
      <p:sp>
        <p:nvSpPr>
          <p:cNvPr id="3" name="Slide Number Placeholder 2"/>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Tree>
    <p:custDataLst>
      <p:tags r:id="rId1"/>
    </p:custDataLst>
    <p:extLst>
      <p:ext uri="{BB962C8B-B14F-4D97-AF65-F5344CB8AC3E}">
        <p14:creationId xmlns:p14="http://schemas.microsoft.com/office/powerpoint/2010/main" val="74546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Diversify your self-study group</a:t>
            </a:r>
          </a:p>
          <a:p>
            <a:pPr marL="0" indent="0">
              <a:buNone/>
            </a:pPr>
            <a:endParaRPr lang="en-US" dirty="0" smtClean="0"/>
          </a:p>
          <a:p>
            <a:r>
              <a:rPr lang="en-US" dirty="0" smtClean="0"/>
              <a:t>Review the self-study process and the ACGME self-study document FIRST</a:t>
            </a:r>
          </a:p>
          <a:p>
            <a:pPr marL="0" indent="0">
              <a:buNone/>
            </a:pPr>
            <a:endParaRPr lang="en-US" dirty="0" smtClean="0"/>
          </a:p>
          <a:p>
            <a:r>
              <a:rPr lang="en-US" dirty="0" smtClean="0"/>
              <a:t>Engage stakeholders early in a discussion of program aims</a:t>
            </a:r>
          </a:p>
          <a:p>
            <a:endParaRPr lang="en-US" dirty="0"/>
          </a:p>
        </p:txBody>
      </p:sp>
      <p:sp>
        <p:nvSpPr>
          <p:cNvPr id="3" name="Title 2"/>
          <p:cNvSpPr>
            <a:spLocks noGrp="1"/>
          </p:cNvSpPr>
          <p:nvPr>
            <p:ph type="title"/>
          </p:nvPr>
        </p:nvSpPr>
        <p:spPr/>
        <p:txBody>
          <a:bodyPr/>
          <a:lstStyle/>
          <a:p>
            <a:r>
              <a:rPr lang="en-US" dirty="0" smtClean="0"/>
              <a:t>Best Practices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40</a:t>
            </a:fld>
            <a:endParaRPr lang="en-US" altLang="en-US" dirty="0"/>
          </a:p>
        </p:txBody>
      </p:sp>
    </p:spTree>
    <p:extLst>
      <p:ext uri="{BB962C8B-B14F-4D97-AF65-F5344CB8AC3E}">
        <p14:creationId xmlns:p14="http://schemas.microsoft.com/office/powerpoint/2010/main" val="677495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would you sell your program to someone?</a:t>
            </a:r>
          </a:p>
          <a:p>
            <a:r>
              <a:rPr lang="en-US" dirty="0" smtClean="0"/>
              <a:t>What is special about your program?</a:t>
            </a:r>
          </a:p>
          <a:p>
            <a:r>
              <a:rPr lang="en-US" dirty="0" smtClean="0"/>
              <a:t>What kind of residents are you training?</a:t>
            </a:r>
          </a:p>
          <a:p>
            <a:pPr lvl="1"/>
            <a:r>
              <a:rPr lang="en-US" dirty="0" smtClean="0"/>
              <a:t>Where do your residents come from?</a:t>
            </a:r>
          </a:p>
          <a:p>
            <a:pPr lvl="1"/>
            <a:r>
              <a:rPr lang="en-US" dirty="0" smtClean="0"/>
              <a:t>What skills/strengths do residents bring with them?</a:t>
            </a:r>
          </a:p>
          <a:p>
            <a:r>
              <a:rPr lang="en-US" dirty="0" smtClean="0"/>
              <a:t>What are you training your residents to do when they graduate?</a:t>
            </a:r>
          </a:p>
          <a:p>
            <a:pPr lvl="1"/>
            <a:r>
              <a:rPr lang="en-US" dirty="0" smtClean="0"/>
              <a:t>What kinds of jobs or future training do residents choose after graduation?</a:t>
            </a:r>
          </a:p>
          <a:p>
            <a:r>
              <a:rPr lang="en-US" dirty="0" smtClean="0"/>
              <a:t>What population does your program serve?</a:t>
            </a:r>
            <a:endParaRPr lang="en-US" dirty="0"/>
          </a:p>
        </p:txBody>
      </p:sp>
      <p:sp>
        <p:nvSpPr>
          <p:cNvPr id="3" name="Title 2"/>
          <p:cNvSpPr>
            <a:spLocks noGrp="1"/>
          </p:cNvSpPr>
          <p:nvPr>
            <p:ph type="title"/>
          </p:nvPr>
        </p:nvSpPr>
        <p:spPr/>
        <p:txBody>
          <a:bodyPr/>
          <a:lstStyle/>
          <a:p>
            <a:r>
              <a:rPr lang="en-US" dirty="0" smtClean="0"/>
              <a:t>Program Aims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41</a:t>
            </a:fld>
            <a:endParaRPr lang="en-US" altLang="en-US" dirty="0"/>
          </a:p>
        </p:txBody>
      </p:sp>
    </p:spTree>
    <p:extLst>
      <p:ext uri="{BB962C8B-B14F-4D97-AF65-F5344CB8AC3E}">
        <p14:creationId xmlns:p14="http://schemas.microsoft.com/office/powerpoint/2010/main" val="151166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Review program </a:t>
            </a:r>
            <a:r>
              <a:rPr lang="en-US" dirty="0" smtClean="0"/>
              <a:t>aims periodically</a:t>
            </a:r>
            <a:endParaRPr lang="en-US" dirty="0"/>
          </a:p>
          <a:p>
            <a:r>
              <a:rPr lang="en-US" dirty="0"/>
              <a:t>Use </a:t>
            </a:r>
            <a:r>
              <a:rPr lang="en-US" dirty="0" smtClean="0"/>
              <a:t>program aims </a:t>
            </a:r>
            <a:r>
              <a:rPr lang="en-US" dirty="0"/>
              <a:t>for </a:t>
            </a:r>
            <a:r>
              <a:rPr lang="en-US" dirty="0" smtClean="0"/>
              <a:t>recruitment</a:t>
            </a:r>
          </a:p>
          <a:p>
            <a:r>
              <a:rPr lang="en-US" dirty="0" smtClean="0"/>
              <a:t>Develop an APE tracking sheet</a:t>
            </a:r>
          </a:p>
          <a:p>
            <a:r>
              <a:rPr lang="en-US" dirty="0" smtClean="0"/>
              <a:t>Maintain data collection templates in real time</a:t>
            </a:r>
          </a:p>
          <a:p>
            <a:r>
              <a:rPr lang="en-US" dirty="0" smtClean="0"/>
              <a:t>Survey residents from other programs</a:t>
            </a:r>
          </a:p>
          <a:p>
            <a:r>
              <a:rPr lang="en-US" dirty="0" smtClean="0"/>
              <a:t>Incorporate SWOT analyses into APE process</a:t>
            </a:r>
            <a:endParaRPr lang="en-US" dirty="0"/>
          </a:p>
          <a:p>
            <a:endParaRPr lang="en-US" dirty="0"/>
          </a:p>
        </p:txBody>
      </p:sp>
      <p:sp>
        <p:nvSpPr>
          <p:cNvPr id="3" name="Title 2"/>
          <p:cNvSpPr>
            <a:spLocks noGrp="1"/>
          </p:cNvSpPr>
          <p:nvPr>
            <p:ph type="title"/>
          </p:nvPr>
        </p:nvSpPr>
        <p:spPr/>
        <p:txBody>
          <a:bodyPr/>
          <a:lstStyle/>
          <a:p>
            <a:r>
              <a:rPr lang="en-US" dirty="0" smtClean="0"/>
              <a:t>Best Practices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42</a:t>
            </a:fld>
            <a:endParaRPr lang="en-US" altLang="en-US" dirty="0"/>
          </a:p>
        </p:txBody>
      </p:sp>
      <p:pic>
        <p:nvPicPr>
          <p:cNvPr id="6" name="Picture 5"/>
          <p:cNvPicPr>
            <a:picLocks noChangeAspect="1"/>
          </p:cNvPicPr>
          <p:nvPr/>
        </p:nvPicPr>
        <p:blipFill>
          <a:blip r:embed="rId2"/>
          <a:stretch>
            <a:fillRect/>
          </a:stretch>
        </p:blipFill>
        <p:spPr>
          <a:xfrm>
            <a:off x="6115050" y="4589568"/>
            <a:ext cx="1753424" cy="1753424"/>
          </a:xfrm>
          <a:prstGeom prst="rect">
            <a:avLst/>
          </a:prstGeom>
        </p:spPr>
      </p:pic>
    </p:spTree>
    <p:extLst>
      <p:ext uri="{BB962C8B-B14F-4D97-AF65-F5344CB8AC3E}">
        <p14:creationId xmlns:p14="http://schemas.microsoft.com/office/powerpoint/2010/main" val="697362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 early</a:t>
            </a:r>
          </a:p>
          <a:p>
            <a:r>
              <a:rPr lang="en-US" dirty="0" smtClean="0"/>
              <a:t>Collaborate</a:t>
            </a:r>
          </a:p>
          <a:p>
            <a:r>
              <a:rPr lang="en-US" dirty="0" smtClean="0"/>
              <a:t>Develop program aims NOW</a:t>
            </a:r>
          </a:p>
          <a:p>
            <a:r>
              <a:rPr lang="en-US" dirty="0" smtClean="0"/>
              <a:t>Self-study = QI</a:t>
            </a:r>
          </a:p>
          <a:p>
            <a:r>
              <a:rPr lang="en-US" dirty="0" smtClean="0"/>
              <a:t>Be honest in your SWOT</a:t>
            </a:r>
            <a:endParaRPr lang="en-US" dirty="0"/>
          </a:p>
        </p:txBody>
      </p:sp>
      <p:sp>
        <p:nvSpPr>
          <p:cNvPr id="3" name="Title 2"/>
          <p:cNvSpPr>
            <a:spLocks noGrp="1"/>
          </p:cNvSpPr>
          <p:nvPr>
            <p:ph type="title"/>
          </p:nvPr>
        </p:nvSpPr>
        <p:spPr/>
        <p:txBody>
          <a:bodyPr/>
          <a:lstStyle/>
          <a:p>
            <a:r>
              <a:rPr lang="en-US" dirty="0" smtClean="0"/>
              <a:t>Lessons Learned	</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43</a:t>
            </a:fld>
            <a:endParaRPr lang="en-US" altLang="en-US" dirty="0"/>
          </a:p>
        </p:txBody>
      </p:sp>
      <p:pic>
        <p:nvPicPr>
          <p:cNvPr id="7" name="Picture 6"/>
          <p:cNvPicPr>
            <a:picLocks noChangeAspect="1"/>
          </p:cNvPicPr>
          <p:nvPr/>
        </p:nvPicPr>
        <p:blipFill>
          <a:blip r:embed="rId2"/>
          <a:stretch>
            <a:fillRect/>
          </a:stretch>
        </p:blipFill>
        <p:spPr>
          <a:xfrm>
            <a:off x="5078681" y="3182587"/>
            <a:ext cx="3449630" cy="2802824"/>
          </a:xfrm>
          <a:prstGeom prst="rect">
            <a:avLst/>
          </a:prstGeom>
        </p:spPr>
      </p:pic>
      <p:sp>
        <p:nvSpPr>
          <p:cNvPr id="8" name="Rectangle 7"/>
          <p:cNvSpPr/>
          <p:nvPr/>
        </p:nvSpPr>
        <p:spPr>
          <a:xfrm>
            <a:off x="5498275" y="5676405"/>
            <a:ext cx="2434442" cy="50055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970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Gifford, K, </a:t>
            </a:r>
            <a:r>
              <a:rPr lang="en-US" dirty="0" err="1" smtClean="0"/>
              <a:t>Guralnick</a:t>
            </a:r>
            <a:r>
              <a:rPr lang="en-US" dirty="0" smtClean="0"/>
              <a:t>, S &amp; </a:t>
            </a:r>
            <a:r>
              <a:rPr lang="en-US" dirty="0" err="1" smtClean="0"/>
              <a:t>Rakowsky</a:t>
            </a:r>
            <a:r>
              <a:rPr lang="en-US" dirty="0" smtClean="0"/>
              <a:t>, A. (2017, March). </a:t>
            </a:r>
            <a:r>
              <a:rPr lang="en-US" i="1" dirty="0" smtClean="0"/>
              <a:t>The ACGME Self-Study:  How to use this process to make you the best you can be. </a:t>
            </a:r>
            <a:r>
              <a:rPr lang="en-US" dirty="0" smtClean="0"/>
              <a:t>SES061 ACGME Annual Educational Conference, Orlando, FL.</a:t>
            </a:r>
          </a:p>
          <a:p>
            <a:r>
              <a:rPr lang="en-US" dirty="0" err="1" smtClean="0"/>
              <a:t>Guralnick</a:t>
            </a:r>
            <a:r>
              <a:rPr lang="en-US" dirty="0" smtClean="0"/>
              <a:t>, S et al. (2015). The ACGME Self-Study – An Opportunity, Not a Burden. </a:t>
            </a:r>
            <a:r>
              <a:rPr lang="en-US" i="1" dirty="0" smtClean="0"/>
              <a:t>Journal of Graduate Medical Education, (7)</a:t>
            </a:r>
            <a:r>
              <a:rPr lang="en-US" dirty="0" smtClean="0"/>
              <a:t>3, 502-505.</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44</a:t>
            </a:fld>
            <a:endParaRPr lang="en-US" altLang="en-US" dirty="0"/>
          </a:p>
        </p:txBody>
      </p:sp>
    </p:spTree>
    <p:extLst>
      <p:ext uri="{BB962C8B-B14F-4D97-AF65-F5344CB8AC3E}">
        <p14:creationId xmlns:p14="http://schemas.microsoft.com/office/powerpoint/2010/main" val="82071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058197" y="397269"/>
            <a:ext cx="4038600" cy="42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Documentation and Coding to Teaching Physicians</a:t>
            </a:r>
            <a:br>
              <a:rPr lang="en-US" sz="1400" dirty="0">
                <a:latin typeface="Arial" charset="0"/>
                <a:cs typeface="Arial" charset="0"/>
              </a:rPr>
            </a:b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Keeping up with Institutional NAS Requirements</a:t>
            </a: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New Program Accreditation. </a:t>
            </a:r>
            <a:br>
              <a:rPr lang="en-US" sz="1500" dirty="0">
                <a:latin typeface="Arial" charset="0"/>
                <a:cs typeface="Arial" charset="0"/>
              </a:rPr>
            </a:br>
            <a:r>
              <a:rPr lang="en-US" sz="1500" dirty="0">
                <a:latin typeface="Arial" charset="0"/>
                <a:cs typeface="Arial" charset="0"/>
              </a:rPr>
              <a:t>Let’s get Started </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Finance – The Basics</a:t>
            </a:r>
            <a:br>
              <a:rPr lang="en-US" sz="1500" dirty="0">
                <a:latin typeface="Arial" charset="0"/>
                <a:cs typeface="Arial" charset="0"/>
              </a:rPr>
            </a:br>
            <a:r>
              <a:rPr lang="en-US" sz="1500" dirty="0">
                <a:latin typeface="Arial" charset="0"/>
                <a:cs typeface="Arial" charset="0"/>
              </a:rPr>
              <a:t>(2016 Update)</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Maximizing Resident Forums</a:t>
            </a:r>
          </a:p>
          <a:p>
            <a:pPr algn="ctr" eaLnBrk="1" hangingPunct="1">
              <a:lnSpc>
                <a:spcPct val="80000"/>
              </a:lnSpc>
              <a:spcBef>
                <a:spcPct val="20000"/>
              </a:spcBef>
              <a:buClr>
                <a:schemeClr val="bg2"/>
              </a:buClr>
              <a:buSzPct val="75000"/>
              <a:buFont typeface="Wingdings" charset="0"/>
              <a:buNone/>
            </a:pPr>
            <a:endParaRPr lang="en-US" sz="15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What Every Coordinator Needs to Know about NAS </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CLER</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45</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330088" y="0"/>
            <a:ext cx="4296012"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altLang="en-US" sz="1500" dirty="0">
              <a:latin typeface="Arial" charset="0"/>
            </a:endParaRPr>
          </a:p>
          <a:p>
            <a:pPr algn="ctr"/>
            <a:r>
              <a:rPr lang="en-US" altLang="en-US" sz="1200" b="0" dirty="0"/>
              <a:t/>
            </a:r>
            <a:br>
              <a:rPr lang="en-US" altLang="en-US" sz="1200" b="0" dirty="0"/>
            </a:br>
            <a:r>
              <a:rPr lang="en-US" altLang="en-US" sz="1600" dirty="0" smtClean="0">
                <a:solidFill>
                  <a:prstClr val="black"/>
                </a:solidFill>
                <a:latin typeface="+mn-lt"/>
                <a:ea typeface=""/>
                <a:cs typeface=""/>
              </a:rPr>
              <a:t> </a:t>
            </a:r>
            <a:br>
              <a:rPr lang="en-US" altLang="en-US" sz="1600" dirty="0" smtClean="0">
                <a:solidFill>
                  <a:prstClr val="black"/>
                </a:solidFill>
                <a:latin typeface="+mn-lt"/>
                <a:ea typeface=""/>
                <a:cs typeface=""/>
              </a:rPr>
            </a:br>
            <a:r>
              <a:rPr lang="en-US" altLang="en-US" sz="1600" dirty="0" smtClean="0">
                <a:solidFill>
                  <a:srgbClr val="FF0000"/>
                </a:solidFill>
                <a:latin typeface="+mn-lt"/>
                <a:ea typeface=""/>
                <a:cs typeface=""/>
              </a:rPr>
              <a:t>ALERT! JUST ADDED</a:t>
            </a:r>
            <a:br>
              <a:rPr lang="en-US" altLang="en-US" sz="1600" dirty="0" smtClean="0">
                <a:solidFill>
                  <a:srgbClr val="FF0000"/>
                </a:solidFill>
                <a:latin typeface="+mn-lt"/>
                <a:ea typeface=""/>
                <a:cs typeface=""/>
              </a:rPr>
            </a:br>
            <a:r>
              <a:rPr lang="en-US" altLang="en-US" sz="1600" dirty="0" smtClean="0">
                <a:solidFill>
                  <a:prstClr val="black"/>
                </a:solidFill>
                <a:latin typeface="+mn-lt"/>
                <a:ea typeface=""/>
                <a:cs typeface=""/>
              </a:rPr>
              <a:t/>
            </a:r>
            <a:br>
              <a:rPr lang="en-US" altLang="en-US" sz="1600" dirty="0" smtClean="0">
                <a:solidFill>
                  <a:prstClr val="black"/>
                </a:solidFill>
                <a:latin typeface="+mn-lt"/>
                <a:ea typeface=""/>
                <a:cs typeface=""/>
              </a:rPr>
            </a:br>
            <a:r>
              <a:rPr lang="en-US" sz="1600" dirty="0" smtClean="0">
                <a:latin typeface="+mn-lt"/>
              </a:rPr>
              <a:t>Dissecting </a:t>
            </a:r>
            <a:r>
              <a:rPr lang="en-US" sz="1600" dirty="0">
                <a:latin typeface="+mn-lt"/>
              </a:rPr>
              <a:t>the ICE Bundle:  Defining Instruction, Curricula, and Evaluation in a Systems-based </a:t>
            </a:r>
            <a:r>
              <a:rPr lang="en-US" sz="1600" dirty="0" smtClean="0">
                <a:latin typeface="+mn-lt"/>
              </a:rPr>
              <a:t>Context</a:t>
            </a:r>
            <a:endParaRPr lang="en-US" altLang="en-US" sz="1600" dirty="0">
              <a:solidFill>
                <a:prstClr val="black"/>
              </a:solidFill>
              <a:latin typeface="+mn-lt"/>
              <a:ea typeface=""/>
              <a:cs typeface=""/>
            </a:endParaRPr>
          </a:p>
          <a:p>
            <a:pPr marL="0" lvl="0" indent="0" algn="ctr"/>
            <a:r>
              <a:rPr lang="en-US" altLang="en-US" sz="1600" b="0" dirty="0">
                <a:solidFill>
                  <a:prstClr val="black"/>
                </a:solidFill>
                <a:latin typeface="+mn-lt"/>
                <a:ea typeface=""/>
                <a:cs typeface=""/>
              </a:rPr>
              <a:t>Thursday, March </a:t>
            </a:r>
            <a:r>
              <a:rPr lang="en-US" altLang="en-US" sz="1600" b="0" dirty="0" smtClean="0">
                <a:solidFill>
                  <a:prstClr val="black"/>
                </a:solidFill>
                <a:latin typeface="+mn-lt"/>
                <a:ea typeface=""/>
                <a:cs typeface=""/>
              </a:rPr>
              <a:t>30, </a:t>
            </a:r>
            <a:r>
              <a:rPr lang="en-US" altLang="en-US" sz="1600" b="0" dirty="0">
                <a:solidFill>
                  <a:prstClr val="black"/>
                </a:solidFill>
                <a:latin typeface="+mn-lt"/>
                <a:ea typeface=""/>
                <a:cs typeface=""/>
              </a:rPr>
              <a:t>2017</a:t>
            </a:r>
          </a:p>
          <a:p>
            <a:pPr marL="0" lvl="0" indent="0"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r>
              <a:rPr lang="en-US" altLang="en-US" sz="1600" dirty="0" smtClean="0">
                <a:solidFill>
                  <a:prstClr val="black"/>
                </a:solidFill>
                <a:latin typeface="+mn-lt"/>
                <a:ea typeface=""/>
                <a:cs typeface=""/>
              </a:rPr>
              <a:t>Institutional Readiness in NAS</a:t>
            </a:r>
            <a:br>
              <a:rPr lang="en-US" altLang="en-US" sz="1600" dirty="0" smtClean="0">
                <a:solidFill>
                  <a:prstClr val="black"/>
                </a:solidFill>
                <a:latin typeface="+mn-lt"/>
                <a:ea typeface=""/>
                <a:cs typeface=""/>
              </a:rPr>
            </a:br>
            <a:r>
              <a:rPr lang="en-US" altLang="en-US" sz="1600" b="0" dirty="0" smtClean="0">
                <a:solidFill>
                  <a:prstClr val="black"/>
                </a:solidFill>
                <a:latin typeface="+mn-lt"/>
                <a:ea typeface=""/>
                <a:cs typeface=""/>
              </a:rPr>
              <a:t>Tuesday, </a:t>
            </a:r>
            <a:r>
              <a:rPr lang="en-US" altLang="en-US" sz="1600" b="0" dirty="0">
                <a:solidFill>
                  <a:prstClr val="black"/>
                </a:solidFill>
                <a:latin typeface="+mn-lt"/>
                <a:ea typeface=""/>
                <a:cs typeface=""/>
              </a:rPr>
              <a:t>March </a:t>
            </a:r>
            <a:r>
              <a:rPr lang="en-US" altLang="en-US" sz="1600" b="0" dirty="0" smtClean="0">
                <a:solidFill>
                  <a:prstClr val="black"/>
                </a:solidFill>
                <a:latin typeface="+mn-lt"/>
                <a:ea typeface=""/>
                <a:cs typeface=""/>
              </a:rPr>
              <a:t>2, </a:t>
            </a:r>
            <a:r>
              <a:rPr lang="en-US" altLang="en-US" sz="1600" b="0" dirty="0">
                <a:solidFill>
                  <a:prstClr val="black"/>
                </a:solidFill>
                <a:latin typeface="+mn-lt"/>
                <a:ea typeface=""/>
                <a:cs typeface=""/>
              </a:rPr>
              <a:t>2017</a:t>
            </a:r>
          </a:p>
          <a:p>
            <a:pPr marL="0" lvl="0" indent="0"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r>
              <a:rPr lang="en-US" altLang="en-US" sz="1600" dirty="0" smtClean="0">
                <a:solidFill>
                  <a:prstClr val="black"/>
                </a:solidFill>
                <a:latin typeface="+mn-lt"/>
                <a:ea typeface=""/>
                <a:cs typeface=""/>
              </a:rPr>
              <a:t>Using #Social Media and</a:t>
            </a:r>
            <a:br>
              <a:rPr lang="en-US" altLang="en-US" sz="1600" dirty="0" smtClean="0">
                <a:solidFill>
                  <a:prstClr val="black"/>
                </a:solidFill>
                <a:latin typeface="+mn-lt"/>
                <a:ea typeface=""/>
                <a:cs typeface=""/>
              </a:rPr>
            </a:br>
            <a:r>
              <a:rPr lang="en-US" altLang="en-US" sz="1600" dirty="0" smtClean="0">
                <a:solidFill>
                  <a:prstClr val="black"/>
                </a:solidFill>
                <a:latin typeface="+mn-lt"/>
                <a:ea typeface=""/>
                <a:cs typeface=""/>
              </a:rPr>
              <a:t> Technology in #GME</a:t>
            </a:r>
            <a:r>
              <a:rPr lang="en-US" altLang="en-US" sz="1600" dirty="0">
                <a:solidFill>
                  <a:prstClr val="black"/>
                </a:solidFill>
                <a:latin typeface="+mn-lt"/>
                <a:ea typeface=""/>
                <a:cs typeface=""/>
              </a:rPr>
              <a:t/>
            </a:r>
            <a:br>
              <a:rPr lang="en-US" altLang="en-US" sz="1600" dirty="0">
                <a:solidFill>
                  <a:prstClr val="black"/>
                </a:solidFill>
                <a:latin typeface="+mn-lt"/>
                <a:ea typeface=""/>
                <a:cs typeface=""/>
              </a:rPr>
            </a:br>
            <a:r>
              <a:rPr lang="en-US" altLang="en-US" sz="1600" b="0" dirty="0" smtClean="0">
                <a:solidFill>
                  <a:prstClr val="black"/>
                </a:solidFill>
                <a:latin typeface="+mn-lt"/>
                <a:ea typeface=""/>
                <a:cs typeface=""/>
              </a:rPr>
              <a:t>Thursday, April 20, </a:t>
            </a:r>
            <a:r>
              <a:rPr lang="en-US" altLang="en-US" sz="1600" b="0" dirty="0">
                <a:solidFill>
                  <a:prstClr val="black"/>
                </a:solidFill>
                <a:latin typeface="+mn-lt"/>
                <a:ea typeface=""/>
                <a:cs typeface=""/>
              </a:rPr>
              <a:t>2017</a:t>
            </a:r>
          </a:p>
          <a:p>
            <a:pPr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775391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marL="0" indent="0" algn="ctr">
              <a:buNone/>
              <a:defRPr/>
            </a:pP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46</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2017</a:t>
            </a:r>
            <a:endParaRPr lang="en-US" dirty="0"/>
          </a:p>
        </p:txBody>
      </p:sp>
    </p:spTree>
    <p:extLst>
      <p:ext uri="{BB962C8B-B14F-4D97-AF65-F5344CB8AC3E}">
        <p14:creationId xmlns:p14="http://schemas.microsoft.com/office/powerpoint/2010/main" val="100647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873167866"/>
              </p:ext>
            </p:extLst>
          </p:nvPr>
        </p:nvGraphicFramePr>
        <p:xfrm>
          <a:off x="628650" y="1738313"/>
          <a:ext cx="7886700" cy="443865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normAutofit fontScale="90000"/>
          </a:bodyPr>
          <a:lstStyle/>
          <a:p>
            <a:r>
              <a:rPr lang="en-US" dirty="0"/>
              <a:t>ACGME Accredited Sponsoring Institutions</a:t>
            </a:r>
            <a:br>
              <a:rPr lang="en-US" dirty="0"/>
            </a:br>
            <a:r>
              <a:rPr lang="en-US" sz="2200" b="0" dirty="0"/>
              <a:t>by Number of Sponsored Programs</a:t>
            </a:r>
            <a:endParaRPr lang="en-US" b="0"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
        <p:nvSpPr>
          <p:cNvPr id="10" name="TextBox 9"/>
          <p:cNvSpPr txBox="1"/>
          <p:nvPr/>
        </p:nvSpPr>
        <p:spPr>
          <a:xfrm>
            <a:off x="5137484" y="2057400"/>
            <a:ext cx="3212431" cy="830997"/>
          </a:xfrm>
          <a:prstGeom prst="rect">
            <a:avLst/>
          </a:prstGeom>
          <a:noFill/>
          <a:ln w="12700">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n = 792</a:t>
            </a:r>
          </a:p>
          <a:p>
            <a:r>
              <a:rPr lang="en-US" sz="1600" dirty="0">
                <a:latin typeface="Arial" panose="020B0604020202020204" pitchFamily="34" charset="0"/>
                <a:cs typeface="Arial" panose="020B0604020202020204" pitchFamily="34" charset="0"/>
              </a:rPr>
              <a:t>534 Sponsoring Institutions have 1-5 Programs</a:t>
            </a:r>
          </a:p>
        </p:txBody>
      </p:sp>
    </p:spTree>
    <p:custDataLst>
      <p:tags r:id="rId1"/>
    </p:custDataLst>
    <p:extLst>
      <p:ext uri="{BB962C8B-B14F-4D97-AF65-F5344CB8AC3E}">
        <p14:creationId xmlns:p14="http://schemas.microsoft.com/office/powerpoint/2010/main" val="165827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45 Grupo"/>
          <p:cNvGrpSpPr/>
          <p:nvPr/>
        </p:nvGrpSpPr>
        <p:grpSpPr>
          <a:xfrm>
            <a:off x="845820" y="1319507"/>
            <a:ext cx="7566660" cy="4898965"/>
            <a:chOff x="1994396" y="1326848"/>
            <a:chExt cx="7566660" cy="4898965"/>
          </a:xfrm>
        </p:grpSpPr>
        <p:sp>
          <p:nvSpPr>
            <p:cNvPr id="47" name="Freeform 7"/>
            <p:cNvSpPr>
              <a:spLocks/>
            </p:cNvSpPr>
            <p:nvPr/>
          </p:nvSpPr>
          <p:spPr bwMode="auto">
            <a:xfrm rot="1800000">
              <a:off x="5446262" y="3271786"/>
              <a:ext cx="1149017" cy="994408"/>
            </a:xfrm>
            <a:custGeom>
              <a:avLst/>
              <a:gdLst/>
              <a:ahLst/>
              <a:cxnLst>
                <a:cxn ang="0">
                  <a:pos x="408" y="0"/>
                </a:cxn>
                <a:cxn ang="0">
                  <a:pos x="1227" y="0"/>
                </a:cxn>
                <a:cxn ang="0">
                  <a:pos x="1635" y="707"/>
                </a:cxn>
                <a:cxn ang="0">
                  <a:pos x="1227" y="1415"/>
                </a:cxn>
                <a:cxn ang="0">
                  <a:pos x="408" y="1415"/>
                </a:cxn>
                <a:cxn ang="0">
                  <a:pos x="0" y="707"/>
                </a:cxn>
                <a:cxn ang="0">
                  <a:pos x="408" y="0"/>
                </a:cxn>
              </a:cxnLst>
              <a:rect l="0" t="0" r="r" b="b"/>
              <a:pathLst>
                <a:path w="1635" h="1415">
                  <a:moveTo>
                    <a:pt x="408" y="0"/>
                  </a:moveTo>
                  <a:lnTo>
                    <a:pt x="1227" y="0"/>
                  </a:lnTo>
                  <a:lnTo>
                    <a:pt x="1635" y="707"/>
                  </a:lnTo>
                  <a:lnTo>
                    <a:pt x="1227" y="1415"/>
                  </a:lnTo>
                  <a:lnTo>
                    <a:pt x="408" y="1415"/>
                  </a:lnTo>
                  <a:lnTo>
                    <a:pt x="0" y="707"/>
                  </a:lnTo>
                  <a:lnTo>
                    <a:pt x="408" y="0"/>
                  </a:lnTo>
                  <a:close/>
                </a:path>
              </a:pathLst>
            </a:custGeom>
            <a:gradFill flip="none" rotWithShape="1">
              <a:gsLst>
                <a:gs pos="20000">
                  <a:srgbClr val="F89F37"/>
                </a:gs>
                <a:gs pos="80000">
                  <a:srgbClr val="F89F37">
                    <a:alpha val="75000"/>
                  </a:srgbClr>
                </a:gs>
              </a:gsLst>
              <a:lin ang="12600000" scaled="0"/>
              <a:tileRect/>
            </a:gradFill>
            <a:ln w="107950">
              <a:solidFill>
                <a:srgbClr val="F89F37"/>
              </a:solidFill>
              <a:prstDash val="solid"/>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a:p>
          </p:txBody>
        </p:sp>
        <p:sp>
          <p:nvSpPr>
            <p:cNvPr id="48" name="Freeform 7"/>
            <p:cNvSpPr>
              <a:spLocks/>
            </p:cNvSpPr>
            <p:nvPr/>
          </p:nvSpPr>
          <p:spPr bwMode="auto">
            <a:xfrm rot="1800000">
              <a:off x="6006610" y="4257702"/>
              <a:ext cx="1149017" cy="994408"/>
            </a:xfrm>
            <a:custGeom>
              <a:avLst/>
              <a:gdLst/>
              <a:ahLst/>
              <a:cxnLst>
                <a:cxn ang="0">
                  <a:pos x="408" y="0"/>
                </a:cxn>
                <a:cxn ang="0">
                  <a:pos x="1227" y="0"/>
                </a:cxn>
                <a:cxn ang="0">
                  <a:pos x="1635" y="707"/>
                </a:cxn>
                <a:cxn ang="0">
                  <a:pos x="1227" y="1415"/>
                </a:cxn>
                <a:cxn ang="0">
                  <a:pos x="408" y="1415"/>
                </a:cxn>
                <a:cxn ang="0">
                  <a:pos x="0" y="707"/>
                </a:cxn>
                <a:cxn ang="0">
                  <a:pos x="408" y="0"/>
                </a:cxn>
              </a:cxnLst>
              <a:rect l="0" t="0" r="r" b="b"/>
              <a:pathLst>
                <a:path w="1635" h="1415">
                  <a:moveTo>
                    <a:pt x="408" y="0"/>
                  </a:moveTo>
                  <a:lnTo>
                    <a:pt x="1227" y="0"/>
                  </a:lnTo>
                  <a:lnTo>
                    <a:pt x="1635" y="707"/>
                  </a:lnTo>
                  <a:lnTo>
                    <a:pt x="1227" y="1415"/>
                  </a:lnTo>
                  <a:lnTo>
                    <a:pt x="408" y="1415"/>
                  </a:lnTo>
                  <a:lnTo>
                    <a:pt x="0" y="707"/>
                  </a:lnTo>
                  <a:lnTo>
                    <a:pt x="408" y="0"/>
                  </a:lnTo>
                  <a:close/>
                </a:path>
              </a:pathLst>
            </a:custGeom>
            <a:gradFill flip="none" rotWithShape="1">
              <a:gsLst>
                <a:gs pos="20000">
                  <a:srgbClr val="7BA88B"/>
                </a:gs>
                <a:gs pos="80000">
                  <a:srgbClr val="7BA88B">
                    <a:alpha val="75000"/>
                  </a:srgbClr>
                </a:gs>
              </a:gsLst>
              <a:lin ang="12600000" scaled="0"/>
              <a:tileRect/>
            </a:gradFill>
            <a:ln w="107950">
              <a:solidFill>
                <a:srgbClr val="7BA88B"/>
              </a:solidFill>
              <a:prstDash val="solid"/>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a:p>
          </p:txBody>
        </p:sp>
        <p:sp>
          <p:nvSpPr>
            <p:cNvPr id="49" name="Freeform 7"/>
            <p:cNvSpPr>
              <a:spLocks/>
            </p:cNvSpPr>
            <p:nvPr/>
          </p:nvSpPr>
          <p:spPr bwMode="auto">
            <a:xfrm rot="1800000">
              <a:off x="5446262" y="5231405"/>
              <a:ext cx="1149017" cy="994408"/>
            </a:xfrm>
            <a:custGeom>
              <a:avLst/>
              <a:gdLst/>
              <a:ahLst/>
              <a:cxnLst>
                <a:cxn ang="0">
                  <a:pos x="408" y="0"/>
                </a:cxn>
                <a:cxn ang="0">
                  <a:pos x="1227" y="0"/>
                </a:cxn>
                <a:cxn ang="0">
                  <a:pos x="1635" y="707"/>
                </a:cxn>
                <a:cxn ang="0">
                  <a:pos x="1227" y="1415"/>
                </a:cxn>
                <a:cxn ang="0">
                  <a:pos x="408" y="1415"/>
                </a:cxn>
                <a:cxn ang="0">
                  <a:pos x="0" y="707"/>
                </a:cxn>
                <a:cxn ang="0">
                  <a:pos x="408" y="0"/>
                </a:cxn>
              </a:cxnLst>
              <a:rect l="0" t="0" r="r" b="b"/>
              <a:pathLst>
                <a:path w="1635" h="1415">
                  <a:moveTo>
                    <a:pt x="408" y="0"/>
                  </a:moveTo>
                  <a:lnTo>
                    <a:pt x="1227" y="0"/>
                  </a:lnTo>
                  <a:lnTo>
                    <a:pt x="1635" y="707"/>
                  </a:lnTo>
                  <a:lnTo>
                    <a:pt x="1227" y="1415"/>
                  </a:lnTo>
                  <a:lnTo>
                    <a:pt x="408" y="1415"/>
                  </a:lnTo>
                  <a:lnTo>
                    <a:pt x="0" y="707"/>
                  </a:lnTo>
                  <a:lnTo>
                    <a:pt x="408" y="0"/>
                  </a:lnTo>
                  <a:close/>
                </a:path>
              </a:pathLst>
            </a:custGeom>
            <a:solidFill>
              <a:schemeClr val="accent1"/>
            </a:solidFill>
            <a:ln w="107950">
              <a:solidFill>
                <a:schemeClr val="tx2">
                  <a:lumMod val="60000"/>
                  <a:lumOff val="40000"/>
                </a:schemeClr>
              </a:solidFill>
              <a:prstDash val="solid"/>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50" name="Freeform 7"/>
            <p:cNvSpPr>
              <a:spLocks/>
            </p:cNvSpPr>
            <p:nvPr/>
          </p:nvSpPr>
          <p:spPr bwMode="auto">
            <a:xfrm rot="1800000">
              <a:off x="5446262" y="1326848"/>
              <a:ext cx="1149017" cy="994408"/>
            </a:xfrm>
            <a:custGeom>
              <a:avLst/>
              <a:gdLst/>
              <a:ahLst/>
              <a:cxnLst>
                <a:cxn ang="0">
                  <a:pos x="408" y="0"/>
                </a:cxn>
                <a:cxn ang="0">
                  <a:pos x="1227" y="0"/>
                </a:cxn>
                <a:cxn ang="0">
                  <a:pos x="1635" y="707"/>
                </a:cxn>
                <a:cxn ang="0">
                  <a:pos x="1227" y="1415"/>
                </a:cxn>
                <a:cxn ang="0">
                  <a:pos x="408" y="1415"/>
                </a:cxn>
                <a:cxn ang="0">
                  <a:pos x="0" y="707"/>
                </a:cxn>
                <a:cxn ang="0">
                  <a:pos x="408" y="0"/>
                </a:cxn>
              </a:cxnLst>
              <a:rect l="0" t="0" r="r" b="b"/>
              <a:pathLst>
                <a:path w="1635" h="1415">
                  <a:moveTo>
                    <a:pt x="408" y="0"/>
                  </a:moveTo>
                  <a:lnTo>
                    <a:pt x="1227" y="0"/>
                  </a:lnTo>
                  <a:lnTo>
                    <a:pt x="1635" y="707"/>
                  </a:lnTo>
                  <a:lnTo>
                    <a:pt x="1227" y="1415"/>
                  </a:lnTo>
                  <a:lnTo>
                    <a:pt x="408" y="1415"/>
                  </a:lnTo>
                  <a:lnTo>
                    <a:pt x="0" y="707"/>
                  </a:lnTo>
                  <a:lnTo>
                    <a:pt x="408" y="0"/>
                  </a:lnTo>
                  <a:close/>
                </a:path>
              </a:pathLst>
            </a:custGeom>
            <a:gradFill flip="none" rotWithShape="1">
              <a:gsLst>
                <a:gs pos="20000">
                  <a:srgbClr val="E53B6C"/>
                </a:gs>
                <a:gs pos="80000">
                  <a:srgbClr val="E53B6C">
                    <a:alpha val="75000"/>
                  </a:srgbClr>
                </a:gs>
              </a:gsLst>
              <a:lin ang="12600000" scaled="0"/>
              <a:tileRect/>
            </a:gradFill>
            <a:ln w="107950" cap="rnd">
              <a:gradFill>
                <a:gsLst>
                  <a:gs pos="20000">
                    <a:srgbClr val="E53B6C"/>
                  </a:gs>
                  <a:gs pos="80000">
                    <a:srgbClr val="E53B6C"/>
                  </a:gs>
                </a:gsLst>
                <a:lin ang="5400000" scaled="0"/>
              </a:gradFill>
              <a:prstDash val="solid"/>
              <a:round/>
              <a:headEnd/>
              <a:tailEnd/>
            </a:ln>
            <a:effectLst>
              <a:innerShdw>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51" name="TextBox 36"/>
            <p:cNvSpPr txBox="1"/>
            <p:nvPr/>
          </p:nvSpPr>
          <p:spPr>
            <a:xfrm>
              <a:off x="5771342" y="1623997"/>
              <a:ext cx="498855" cy="400110"/>
            </a:xfrm>
            <a:prstGeom prst="rect">
              <a:avLst/>
            </a:prstGeom>
            <a:noFill/>
          </p:spPr>
          <p:txBody>
            <a:bodyPr wrap="none" rtlCol="0">
              <a:spAutoFit/>
            </a:bodyPr>
            <a:lstStyle/>
            <a:p>
              <a:r>
                <a:rPr lang="en-US" dirty="0" smtClean="0">
                  <a:solidFill>
                    <a:schemeClr val="bg1"/>
                  </a:solidFill>
                </a:rPr>
                <a:t>34</a:t>
              </a:r>
              <a:endParaRPr lang="en-US" dirty="0">
                <a:solidFill>
                  <a:schemeClr val="bg1"/>
                </a:solidFill>
              </a:endParaRPr>
            </a:p>
          </p:txBody>
        </p:sp>
        <p:sp>
          <p:nvSpPr>
            <p:cNvPr id="52" name="Freeform 7"/>
            <p:cNvSpPr>
              <a:spLocks/>
            </p:cNvSpPr>
            <p:nvPr/>
          </p:nvSpPr>
          <p:spPr bwMode="auto">
            <a:xfrm rot="1800000">
              <a:off x="6006610" y="2299648"/>
              <a:ext cx="1149017" cy="994408"/>
            </a:xfrm>
            <a:custGeom>
              <a:avLst/>
              <a:gdLst/>
              <a:ahLst/>
              <a:cxnLst>
                <a:cxn ang="0">
                  <a:pos x="408" y="0"/>
                </a:cxn>
                <a:cxn ang="0">
                  <a:pos x="1227" y="0"/>
                </a:cxn>
                <a:cxn ang="0">
                  <a:pos x="1635" y="707"/>
                </a:cxn>
                <a:cxn ang="0">
                  <a:pos x="1227" y="1415"/>
                </a:cxn>
                <a:cxn ang="0">
                  <a:pos x="408" y="1415"/>
                </a:cxn>
                <a:cxn ang="0">
                  <a:pos x="0" y="707"/>
                </a:cxn>
                <a:cxn ang="0">
                  <a:pos x="408" y="0"/>
                </a:cxn>
              </a:cxnLst>
              <a:rect l="0" t="0" r="r" b="b"/>
              <a:pathLst>
                <a:path w="1635" h="1415">
                  <a:moveTo>
                    <a:pt x="408" y="0"/>
                  </a:moveTo>
                  <a:lnTo>
                    <a:pt x="1227" y="0"/>
                  </a:lnTo>
                  <a:lnTo>
                    <a:pt x="1635" y="707"/>
                  </a:lnTo>
                  <a:lnTo>
                    <a:pt x="1227" y="1415"/>
                  </a:lnTo>
                  <a:lnTo>
                    <a:pt x="408" y="1415"/>
                  </a:lnTo>
                  <a:lnTo>
                    <a:pt x="0" y="707"/>
                  </a:lnTo>
                  <a:lnTo>
                    <a:pt x="408" y="0"/>
                  </a:lnTo>
                  <a:close/>
                </a:path>
              </a:pathLst>
            </a:custGeom>
            <a:gradFill flip="none" rotWithShape="1">
              <a:gsLst>
                <a:gs pos="20000">
                  <a:schemeClr val="accent5"/>
                </a:gs>
                <a:gs pos="80000">
                  <a:schemeClr val="accent5">
                    <a:alpha val="75000"/>
                  </a:schemeClr>
                </a:gs>
              </a:gsLst>
              <a:lin ang="12600000" scaled="0"/>
              <a:tileRect/>
            </a:gradFill>
            <a:ln w="107950">
              <a:solidFill>
                <a:schemeClr val="accent5"/>
              </a:solidFill>
              <a:prstDash val="solid"/>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a:p>
          </p:txBody>
        </p:sp>
        <p:sp>
          <p:nvSpPr>
            <p:cNvPr id="53" name="TextBox 37"/>
            <p:cNvSpPr txBox="1"/>
            <p:nvPr/>
          </p:nvSpPr>
          <p:spPr>
            <a:xfrm>
              <a:off x="6428093" y="2596797"/>
              <a:ext cx="341760" cy="400110"/>
            </a:xfrm>
            <a:prstGeom prst="rect">
              <a:avLst/>
            </a:prstGeom>
            <a:noFill/>
          </p:spPr>
          <p:txBody>
            <a:bodyPr wrap="none" rtlCol="0">
              <a:spAutoFit/>
            </a:bodyPr>
            <a:lstStyle/>
            <a:p>
              <a:r>
                <a:rPr lang="en-US" dirty="0" smtClean="0">
                  <a:solidFill>
                    <a:schemeClr val="bg1"/>
                  </a:solidFill>
                </a:rPr>
                <a:t>6</a:t>
              </a:r>
              <a:endParaRPr lang="en-US" dirty="0">
                <a:solidFill>
                  <a:schemeClr val="bg1"/>
                </a:solidFill>
              </a:endParaRPr>
            </a:p>
          </p:txBody>
        </p:sp>
        <p:sp>
          <p:nvSpPr>
            <p:cNvPr id="54" name="TextBox 38"/>
            <p:cNvSpPr txBox="1"/>
            <p:nvPr/>
          </p:nvSpPr>
          <p:spPr>
            <a:xfrm>
              <a:off x="5772143" y="3568935"/>
              <a:ext cx="498855" cy="400110"/>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sp>
          <p:nvSpPr>
            <p:cNvPr id="55" name="TextBox 39"/>
            <p:cNvSpPr txBox="1"/>
            <p:nvPr/>
          </p:nvSpPr>
          <p:spPr>
            <a:xfrm>
              <a:off x="6349546" y="4554851"/>
              <a:ext cx="498855" cy="400110"/>
            </a:xfrm>
            <a:prstGeom prst="rect">
              <a:avLst/>
            </a:prstGeom>
            <a:noFill/>
          </p:spPr>
          <p:txBody>
            <a:bodyPr wrap="none" rtlCol="0">
              <a:spAutoFit/>
            </a:bodyPr>
            <a:lstStyle/>
            <a:p>
              <a:r>
                <a:rPr lang="en-US" dirty="0" smtClean="0">
                  <a:solidFill>
                    <a:schemeClr val="bg1"/>
                  </a:solidFill>
                </a:rPr>
                <a:t>69</a:t>
              </a:r>
              <a:endParaRPr lang="en-US" dirty="0">
                <a:solidFill>
                  <a:schemeClr val="bg1"/>
                </a:solidFill>
              </a:endParaRPr>
            </a:p>
          </p:txBody>
        </p:sp>
        <p:sp>
          <p:nvSpPr>
            <p:cNvPr id="56" name="TextBox 40"/>
            <p:cNvSpPr txBox="1"/>
            <p:nvPr/>
          </p:nvSpPr>
          <p:spPr>
            <a:xfrm>
              <a:off x="5826373" y="5528554"/>
              <a:ext cx="341760" cy="400110"/>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
          <p:nvSpPr>
            <p:cNvPr id="73" name="Rectangle 31"/>
            <p:cNvSpPr/>
            <p:nvPr/>
          </p:nvSpPr>
          <p:spPr>
            <a:xfrm>
              <a:off x="3251696" y="1534678"/>
              <a:ext cx="2184212" cy="578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smtClean="0">
                  <a:solidFill>
                    <a:schemeClr val="tx1">
                      <a:lumMod val="85000"/>
                      <a:lumOff val="15000"/>
                    </a:schemeClr>
                  </a:solidFill>
                  <a:latin typeface="Arial" pitchFamily="34" charset="0"/>
                  <a:cs typeface="Arial" pitchFamily="34" charset="0"/>
                </a:rPr>
                <a:t>Open Application</a:t>
              </a:r>
              <a:endParaRPr lang="en-US" sz="1800" dirty="0">
                <a:solidFill>
                  <a:schemeClr val="tx1">
                    <a:lumMod val="85000"/>
                    <a:lumOff val="15000"/>
                  </a:schemeClr>
                </a:solidFill>
                <a:latin typeface="Arial" pitchFamily="34" charset="0"/>
                <a:cs typeface="Arial" pitchFamily="34" charset="0"/>
              </a:endParaRPr>
            </a:p>
          </p:txBody>
        </p:sp>
        <p:sp>
          <p:nvSpPr>
            <p:cNvPr id="71" name="Rectangle 32"/>
            <p:cNvSpPr/>
            <p:nvPr/>
          </p:nvSpPr>
          <p:spPr>
            <a:xfrm>
              <a:off x="7175996" y="2507478"/>
              <a:ext cx="2122170" cy="578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smtClean="0">
                  <a:solidFill>
                    <a:schemeClr val="tx1">
                      <a:lumMod val="85000"/>
                      <a:lumOff val="15000"/>
                    </a:schemeClr>
                  </a:solidFill>
                  <a:latin typeface="Arial" pitchFamily="34" charset="0"/>
                  <a:cs typeface="Arial" pitchFamily="34" charset="0"/>
                </a:rPr>
                <a:t>Pre-Accreditation</a:t>
              </a:r>
              <a:endParaRPr lang="en-US" sz="1800" dirty="0">
                <a:solidFill>
                  <a:schemeClr val="tx1">
                    <a:lumMod val="85000"/>
                    <a:lumOff val="15000"/>
                  </a:schemeClr>
                </a:solidFill>
                <a:latin typeface="Arial" pitchFamily="34" charset="0"/>
                <a:cs typeface="Arial" pitchFamily="34" charset="0"/>
              </a:endParaRPr>
            </a:p>
          </p:txBody>
        </p:sp>
        <p:sp>
          <p:nvSpPr>
            <p:cNvPr id="66" name="Rectangle 33"/>
            <p:cNvSpPr/>
            <p:nvPr/>
          </p:nvSpPr>
          <p:spPr>
            <a:xfrm>
              <a:off x="1994396" y="3479616"/>
              <a:ext cx="3441512" cy="578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smtClean="0">
                  <a:solidFill>
                    <a:schemeClr val="tx1">
                      <a:lumMod val="85000"/>
                      <a:lumOff val="15000"/>
                    </a:schemeClr>
                  </a:solidFill>
                  <a:latin typeface="Arial" pitchFamily="34" charset="0"/>
                  <a:cs typeface="Arial" pitchFamily="34" charset="0"/>
                </a:rPr>
                <a:t>Continued Pre-Accreditation</a:t>
              </a:r>
              <a:endParaRPr lang="en-US" sz="1800" dirty="0">
                <a:solidFill>
                  <a:schemeClr val="tx1">
                    <a:lumMod val="85000"/>
                    <a:lumOff val="15000"/>
                  </a:schemeClr>
                </a:solidFill>
                <a:latin typeface="Arial" pitchFamily="34" charset="0"/>
                <a:cs typeface="Arial" pitchFamily="34" charset="0"/>
              </a:endParaRPr>
            </a:p>
          </p:txBody>
        </p:sp>
        <p:sp>
          <p:nvSpPr>
            <p:cNvPr id="64" name="Rectangle 34"/>
            <p:cNvSpPr/>
            <p:nvPr/>
          </p:nvSpPr>
          <p:spPr>
            <a:xfrm>
              <a:off x="7175996" y="4465532"/>
              <a:ext cx="2385060" cy="578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smtClean="0">
                  <a:solidFill>
                    <a:schemeClr val="tx1">
                      <a:lumMod val="85000"/>
                      <a:lumOff val="15000"/>
                    </a:schemeClr>
                  </a:solidFill>
                  <a:latin typeface="Arial" pitchFamily="34" charset="0"/>
                  <a:cs typeface="Arial" pitchFamily="34" charset="0"/>
                </a:rPr>
                <a:t>Initial Accreditation</a:t>
              </a:r>
              <a:endParaRPr lang="en-US" sz="1800" dirty="0">
                <a:solidFill>
                  <a:schemeClr val="tx1">
                    <a:lumMod val="85000"/>
                    <a:lumOff val="15000"/>
                  </a:schemeClr>
                </a:solidFill>
                <a:latin typeface="Arial" pitchFamily="34" charset="0"/>
                <a:cs typeface="Arial" pitchFamily="34" charset="0"/>
              </a:endParaRPr>
            </a:p>
          </p:txBody>
        </p:sp>
        <p:sp>
          <p:nvSpPr>
            <p:cNvPr id="62" name="Rectangle 35"/>
            <p:cNvSpPr/>
            <p:nvPr/>
          </p:nvSpPr>
          <p:spPr>
            <a:xfrm>
              <a:off x="2474456" y="5439235"/>
              <a:ext cx="2961452" cy="578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smtClean="0">
                  <a:solidFill>
                    <a:schemeClr val="tx1">
                      <a:lumMod val="85000"/>
                      <a:lumOff val="15000"/>
                    </a:schemeClr>
                  </a:solidFill>
                  <a:latin typeface="Arial" pitchFamily="34" charset="0"/>
                  <a:cs typeface="Arial" pitchFamily="34" charset="0"/>
                </a:rPr>
                <a:t>Continued Accreditation</a:t>
              </a:r>
              <a:endParaRPr lang="en-US" sz="1800" dirty="0">
                <a:solidFill>
                  <a:schemeClr val="tx1">
                    <a:lumMod val="85000"/>
                    <a:lumOff val="15000"/>
                  </a:schemeClr>
                </a:solidFill>
                <a:latin typeface="Arial" pitchFamily="34" charset="0"/>
                <a:cs typeface="Arial" pitchFamily="34" charset="0"/>
              </a:endParaRPr>
            </a:p>
          </p:txBody>
        </p:sp>
      </p:grpSp>
      <p:sp>
        <p:nvSpPr>
          <p:cNvPr id="75" name="Title 2"/>
          <p:cNvSpPr txBox="1">
            <a:spLocks/>
          </p:cNvSpPr>
          <p:nvPr/>
        </p:nvSpPr>
        <p:spPr>
          <a:xfrm>
            <a:off x="2157604" y="395125"/>
            <a:ext cx="6505192" cy="711081"/>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3200" dirty="0" smtClean="0"/>
              <a:t>130 Osteopathic Sponsoring Institutions</a:t>
            </a:r>
            <a:endParaRPr lang="en-US" sz="3200" dirty="0"/>
          </a:p>
        </p:txBody>
      </p:sp>
      <p:sp>
        <p:nvSpPr>
          <p:cNvPr id="32"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a:t>
            </a:r>
            <a:r>
              <a:rPr lang="en-US" dirty="0" smtClean="0"/>
              <a:t>2017</a:t>
            </a:r>
            <a:endParaRPr lang="en-US" dirty="0"/>
          </a:p>
        </p:txBody>
      </p:sp>
      <p:sp>
        <p:nvSpPr>
          <p:cNvPr id="2" name="Slide Number Placeholder 1"/>
          <p:cNvSpPr>
            <a:spLocks noGrp="1"/>
          </p:cNvSpPr>
          <p:nvPr>
            <p:ph type="sldNum" sz="quarter" idx="11"/>
          </p:nvPr>
        </p:nvSpPr>
        <p:spPr/>
        <p:txBody>
          <a:bodyPr/>
          <a:lstStyle/>
          <a:p>
            <a:pPr>
              <a:defRPr/>
            </a:pPr>
            <a:fld id="{25025EC8-843F-094B-B467-B8DEAEA065F8}" type="slidenum">
              <a:rPr lang="en-US" altLang="en-US" smtClean="0"/>
              <a:pPr>
                <a:defRPr/>
              </a:pPr>
              <a:t>6</a:t>
            </a:fld>
            <a:endParaRPr lang="en-US" altLang="en-US" dirty="0"/>
          </a:p>
        </p:txBody>
      </p:sp>
    </p:spTree>
    <p:custDataLst>
      <p:tags r:id="rId1"/>
    </p:custDataLst>
    <p:extLst>
      <p:ext uri="{BB962C8B-B14F-4D97-AF65-F5344CB8AC3E}">
        <p14:creationId xmlns:p14="http://schemas.microsoft.com/office/powerpoint/2010/main" val="1681673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Evolution of the Role of the Sponsoring Institution</a:t>
            </a:r>
            <a:endParaRPr lang="en-US" dirty="0"/>
          </a:p>
        </p:txBody>
      </p:sp>
      <p:grpSp>
        <p:nvGrpSpPr>
          <p:cNvPr id="35" name="Group 34"/>
          <p:cNvGrpSpPr/>
          <p:nvPr/>
        </p:nvGrpSpPr>
        <p:grpSpPr>
          <a:xfrm>
            <a:off x="5499079" y="1752600"/>
            <a:ext cx="1416682" cy="748322"/>
            <a:chOff x="6717474" y="2798511"/>
            <a:chExt cx="1759770" cy="697343"/>
          </a:xfrm>
        </p:grpSpPr>
        <p:sp>
          <p:nvSpPr>
            <p:cNvPr id="24" name="Oval 23"/>
            <p:cNvSpPr/>
            <p:nvPr/>
          </p:nvSpPr>
          <p:spPr>
            <a:xfrm>
              <a:off x="6827682" y="3245370"/>
              <a:ext cx="1639946" cy="250484"/>
            </a:xfrm>
            <a:prstGeom prst="ellipse">
              <a:avLst/>
            </a:prstGeom>
            <a:gradFill flip="none" rotWithShape="1">
              <a:gsLst>
                <a:gs pos="0">
                  <a:schemeClr val="tx1">
                    <a:lumMod val="95000"/>
                    <a:lumOff val="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8" name="Group 18"/>
            <p:cNvGrpSpPr/>
            <p:nvPr/>
          </p:nvGrpSpPr>
          <p:grpSpPr>
            <a:xfrm rot="163826">
              <a:off x="6717474" y="2798511"/>
              <a:ext cx="1759770" cy="607102"/>
              <a:chOff x="3198813" y="2833140"/>
              <a:chExt cx="4598572" cy="1586459"/>
            </a:xfrm>
            <a:effectLst/>
          </p:grpSpPr>
          <p:sp>
            <p:nvSpPr>
              <p:cNvPr id="9" name="Freeform 8"/>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37012" y="3488960"/>
                <a:ext cx="2692586" cy="804201"/>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Oval 10"/>
              <p:cNvSpPr/>
              <p:nvPr/>
            </p:nvSpPr>
            <p:spPr>
              <a:xfrm rot="21320729">
                <a:off x="4037012" y="3048000"/>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grpSp>
        <p:nvGrpSpPr>
          <p:cNvPr id="34" name="Group 33"/>
          <p:cNvGrpSpPr/>
          <p:nvPr/>
        </p:nvGrpSpPr>
        <p:grpSpPr>
          <a:xfrm>
            <a:off x="3447925" y="2286001"/>
            <a:ext cx="2526434" cy="1167841"/>
            <a:chOff x="4431412" y="2819400"/>
            <a:chExt cx="3138280" cy="1088283"/>
          </a:xfrm>
        </p:grpSpPr>
        <p:sp>
          <p:nvSpPr>
            <p:cNvPr id="23" name="Oval 22"/>
            <p:cNvSpPr/>
            <p:nvPr/>
          </p:nvSpPr>
          <p:spPr>
            <a:xfrm>
              <a:off x="4431412" y="3428345"/>
              <a:ext cx="3138280" cy="479338"/>
            </a:xfrm>
            <a:prstGeom prst="ellipse">
              <a:avLst/>
            </a:prstGeom>
            <a:gradFill flip="none" rotWithShape="1">
              <a:gsLst>
                <a:gs pos="0">
                  <a:schemeClr val="tx1">
                    <a:lumMod val="95000"/>
                    <a:lumOff val="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7" name="Group 14"/>
            <p:cNvGrpSpPr/>
            <p:nvPr/>
          </p:nvGrpSpPr>
          <p:grpSpPr>
            <a:xfrm flipH="1">
              <a:off x="4799012" y="2819400"/>
              <a:ext cx="2567024" cy="885596"/>
              <a:chOff x="3198813" y="2833140"/>
              <a:chExt cx="4598572" cy="1586459"/>
            </a:xfrm>
            <a:effectLst/>
          </p:grpSpPr>
          <p:sp>
            <p:nvSpPr>
              <p:cNvPr id="12" name="Freeform 11"/>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49265" y="3242655"/>
                <a:ext cx="2692587" cy="804202"/>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Oval 13"/>
              <p:cNvSpPr/>
              <p:nvPr/>
            </p:nvSpPr>
            <p:spPr>
              <a:xfrm rot="21237791" flipH="1">
                <a:off x="5215317" y="3601949"/>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grpSp>
        <p:nvGrpSpPr>
          <p:cNvPr id="33" name="Group 32"/>
          <p:cNvGrpSpPr/>
          <p:nvPr/>
        </p:nvGrpSpPr>
        <p:grpSpPr>
          <a:xfrm>
            <a:off x="1503544" y="3131677"/>
            <a:ext cx="3697269" cy="1668923"/>
            <a:chOff x="2197880" y="3276600"/>
            <a:chExt cx="4592664" cy="1555229"/>
          </a:xfrm>
        </p:grpSpPr>
        <p:sp>
          <p:nvSpPr>
            <p:cNvPr id="22" name="Oval 21"/>
            <p:cNvSpPr/>
            <p:nvPr/>
          </p:nvSpPr>
          <p:spPr>
            <a:xfrm>
              <a:off x="2197880" y="4183096"/>
              <a:ext cx="4592664" cy="648733"/>
            </a:xfrm>
            <a:prstGeom prst="ellipse">
              <a:avLst/>
            </a:prstGeom>
            <a:gradFill flip="none" rotWithShape="1">
              <a:gsLst>
                <a:gs pos="0">
                  <a:schemeClr val="tx1">
                    <a:lumMod val="95000"/>
                    <a:lumOff val="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6" name="Group 10"/>
            <p:cNvGrpSpPr/>
            <p:nvPr/>
          </p:nvGrpSpPr>
          <p:grpSpPr>
            <a:xfrm flipH="1">
              <a:off x="2634182" y="3276600"/>
              <a:ext cx="3756976" cy="1296118"/>
              <a:chOff x="3198813" y="2833140"/>
              <a:chExt cx="4598572" cy="1586459"/>
            </a:xfrm>
            <a:effectLst/>
          </p:grpSpPr>
          <p:sp>
            <p:nvSpPr>
              <p:cNvPr id="15" name="Freeform 14"/>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38684" y="2854001"/>
                <a:ext cx="2790264" cy="833373"/>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7" name="Oval 16"/>
              <p:cNvSpPr/>
              <p:nvPr/>
            </p:nvSpPr>
            <p:spPr>
              <a:xfrm rot="21345762" flipH="1">
                <a:off x="5526590" y="3375549"/>
                <a:ext cx="2151367"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grpSp>
        <p:nvGrpSpPr>
          <p:cNvPr id="21" name="Group 20"/>
          <p:cNvGrpSpPr/>
          <p:nvPr/>
        </p:nvGrpSpPr>
        <p:grpSpPr>
          <a:xfrm>
            <a:off x="126739" y="4605021"/>
            <a:ext cx="4294072" cy="1950693"/>
            <a:chOff x="3427412" y="3592396"/>
            <a:chExt cx="5334000" cy="1817804"/>
          </a:xfrm>
        </p:grpSpPr>
        <p:sp>
          <p:nvSpPr>
            <p:cNvPr id="4" name="Oval 3"/>
            <p:cNvSpPr/>
            <p:nvPr/>
          </p:nvSpPr>
          <p:spPr>
            <a:xfrm>
              <a:off x="3427412" y="4735396"/>
              <a:ext cx="5334000" cy="674804"/>
            </a:xfrm>
            <a:prstGeom prst="ellipse">
              <a:avLst/>
            </a:prstGeom>
            <a:gradFill flip="none" rotWithShape="1">
              <a:gsLst>
                <a:gs pos="0">
                  <a:schemeClr val="tx1">
                    <a:lumMod val="95000"/>
                    <a:lumOff val="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5" name="Group 7"/>
            <p:cNvGrpSpPr/>
            <p:nvPr/>
          </p:nvGrpSpPr>
          <p:grpSpPr>
            <a:xfrm>
              <a:off x="3795126" y="3592396"/>
              <a:ext cx="4598572" cy="1586459"/>
              <a:chOff x="3198813" y="2833140"/>
              <a:chExt cx="4598572" cy="1586459"/>
            </a:xfrm>
            <a:effectLst/>
          </p:grpSpPr>
          <p:sp>
            <p:nvSpPr>
              <p:cNvPr id="18" name="Freeform 3"/>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p:nvPr/>
            </p:nvSpPr>
            <p:spPr>
              <a:xfrm>
                <a:off x="4207884" y="3047999"/>
                <a:ext cx="2692586" cy="804201"/>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0" name="Oval 4"/>
              <p:cNvSpPr/>
              <p:nvPr/>
            </p:nvSpPr>
            <p:spPr>
              <a:xfrm>
                <a:off x="3390869" y="3439082"/>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sp>
        <p:nvSpPr>
          <p:cNvPr id="25" name="TextBox 24"/>
          <p:cNvSpPr txBox="1"/>
          <p:nvPr/>
        </p:nvSpPr>
        <p:spPr>
          <a:xfrm>
            <a:off x="4045609" y="5259176"/>
            <a:ext cx="3488238" cy="646331"/>
          </a:xfrm>
          <a:prstGeom prst="rect">
            <a:avLst/>
          </a:prstGeom>
          <a:noFill/>
        </p:spPr>
        <p:txBody>
          <a:bodyPr wrap="square" rtlCol="0">
            <a:spAutoFit/>
          </a:bodyPr>
          <a:lstStyle/>
          <a:p>
            <a:pPr lvl="0"/>
            <a:r>
              <a:rPr lang="en-US" sz="1800" kern="0" dirty="0" smtClean="0">
                <a:solidFill>
                  <a:schemeClr val="tx1">
                    <a:lumMod val="75000"/>
                    <a:lumOff val="25000"/>
                  </a:schemeClr>
                </a:solidFill>
                <a:latin typeface="Arial" pitchFamily="34" charset="0"/>
                <a:cs typeface="Arial" pitchFamily="34" charset="0"/>
              </a:rPr>
              <a:t>2018-2019: Revision of Institutional Requirements</a:t>
            </a:r>
          </a:p>
        </p:txBody>
      </p:sp>
      <p:sp>
        <p:nvSpPr>
          <p:cNvPr id="26" name="TextBox 25"/>
          <p:cNvSpPr txBox="1"/>
          <p:nvPr/>
        </p:nvSpPr>
        <p:spPr>
          <a:xfrm>
            <a:off x="4989455" y="3781276"/>
            <a:ext cx="2880241" cy="646331"/>
          </a:xfrm>
          <a:prstGeom prst="rect">
            <a:avLst/>
          </a:prstGeom>
          <a:noFill/>
        </p:spPr>
        <p:txBody>
          <a:bodyPr wrap="square" rtlCol="0">
            <a:spAutoFit/>
          </a:bodyPr>
          <a:lstStyle/>
          <a:p>
            <a:pPr lvl="0"/>
            <a:r>
              <a:rPr lang="en-US" sz="1800" kern="0" dirty="0" smtClean="0">
                <a:solidFill>
                  <a:schemeClr val="tx1">
                    <a:lumMod val="75000"/>
                    <a:lumOff val="25000"/>
                  </a:schemeClr>
                </a:solidFill>
                <a:latin typeface="Arial" pitchFamily="34" charset="0"/>
                <a:cs typeface="Arial" pitchFamily="34" charset="0"/>
              </a:rPr>
              <a:t>2011: Revision of ACGME Bylaws</a:t>
            </a:r>
          </a:p>
        </p:txBody>
      </p:sp>
      <p:sp>
        <p:nvSpPr>
          <p:cNvPr id="27" name="TextBox 26"/>
          <p:cNvSpPr txBox="1"/>
          <p:nvPr/>
        </p:nvSpPr>
        <p:spPr>
          <a:xfrm>
            <a:off x="5247428" y="2696715"/>
            <a:ext cx="2683275" cy="369332"/>
          </a:xfrm>
          <a:prstGeom prst="rect">
            <a:avLst/>
          </a:prstGeom>
          <a:noFill/>
        </p:spPr>
        <p:txBody>
          <a:bodyPr wrap="square" rtlCol="0">
            <a:spAutoFit/>
          </a:bodyPr>
          <a:lstStyle/>
          <a:p>
            <a:pPr lvl="0" algn="r"/>
            <a:r>
              <a:rPr lang="en-US" sz="1800" kern="0" dirty="0" smtClean="0">
                <a:solidFill>
                  <a:schemeClr val="tx1">
                    <a:lumMod val="75000"/>
                    <a:lumOff val="25000"/>
                  </a:schemeClr>
                </a:solidFill>
                <a:latin typeface="Arial" pitchFamily="34" charset="0"/>
                <a:cs typeface="Arial" pitchFamily="34" charset="0"/>
              </a:rPr>
              <a:t>1995: IRC Created</a:t>
            </a:r>
          </a:p>
        </p:txBody>
      </p:sp>
      <p:sp>
        <p:nvSpPr>
          <p:cNvPr id="28" name="TextBox 27"/>
          <p:cNvSpPr txBox="1"/>
          <p:nvPr/>
        </p:nvSpPr>
        <p:spPr>
          <a:xfrm>
            <a:off x="6888193" y="1637305"/>
            <a:ext cx="1963005" cy="646331"/>
          </a:xfrm>
          <a:prstGeom prst="rect">
            <a:avLst/>
          </a:prstGeom>
          <a:noFill/>
        </p:spPr>
        <p:txBody>
          <a:bodyPr wrap="square" rtlCol="0">
            <a:spAutoFit/>
          </a:bodyPr>
          <a:lstStyle/>
          <a:p>
            <a:pPr lvl="0"/>
            <a:r>
              <a:rPr lang="en-US" sz="1800" kern="0" dirty="0" smtClean="0">
                <a:solidFill>
                  <a:schemeClr val="tx1">
                    <a:lumMod val="75000"/>
                    <a:lumOff val="25000"/>
                  </a:schemeClr>
                </a:solidFill>
                <a:latin typeface="Arial" pitchFamily="34" charset="0"/>
                <a:cs typeface="Arial" pitchFamily="34" charset="0"/>
              </a:rPr>
              <a:t>1982: ACGME Begins</a:t>
            </a:r>
          </a:p>
        </p:txBody>
      </p:sp>
      <p:sp>
        <p:nvSpPr>
          <p:cNvPr id="3" name="Footer Placeholder 2"/>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29" name="Slide Number Placeholder 28"/>
          <p:cNvSpPr>
            <a:spLocks noGrp="1"/>
          </p:cNvSpPr>
          <p:nvPr>
            <p:ph type="sldNum" sz="quarter" idx="11"/>
          </p:nvPr>
        </p:nvSpPr>
        <p:spPr/>
        <p:txBody>
          <a:bodyPr/>
          <a:lstStyle/>
          <a:p>
            <a:pPr>
              <a:defRPr/>
            </a:pPr>
            <a:fld id="{25025EC8-843F-094B-B467-B8DEAEA065F8}" type="slidenum">
              <a:rPr lang="en-US" altLang="en-US" smtClean="0"/>
              <a:pPr>
                <a:defRPr/>
              </a:pPr>
              <a:t>7</a:t>
            </a:fld>
            <a:endParaRPr lang="en-US" altLang="en-US" dirty="0"/>
          </a:p>
        </p:txBody>
      </p:sp>
    </p:spTree>
    <p:custDataLst>
      <p:tags r:id="rId1"/>
    </p:custDataLst>
    <p:extLst>
      <p:ext uri="{BB962C8B-B14F-4D97-AF65-F5344CB8AC3E}">
        <p14:creationId xmlns:p14="http://schemas.microsoft.com/office/powerpoint/2010/main" val="6761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570" y="1778365"/>
            <a:ext cx="7886700" cy="4438905"/>
          </a:xfrm>
        </p:spPr>
        <p:txBody>
          <a:bodyPr>
            <a:normAutofit/>
          </a:bodyPr>
          <a:lstStyle/>
          <a:p>
            <a:r>
              <a:rPr lang="en-US" sz="2000" dirty="0" smtClean="0"/>
              <a:t>Included </a:t>
            </a:r>
            <a:r>
              <a:rPr lang="en-US" sz="2000" dirty="0"/>
              <a:t>632 Sponsoring Institutions</a:t>
            </a:r>
          </a:p>
          <a:p>
            <a:pPr lvl="1"/>
            <a:r>
              <a:rPr lang="en-US" sz="1600" dirty="0"/>
              <a:t>Includes single-program SIs for the first time</a:t>
            </a:r>
          </a:p>
          <a:p>
            <a:pPr lvl="1"/>
            <a:r>
              <a:rPr lang="en-US" sz="1600" dirty="0"/>
              <a:t>Excludes SIs with Initial Accreditation or Pre-Accreditation</a:t>
            </a:r>
          </a:p>
          <a:p>
            <a:r>
              <a:rPr lang="en-US" sz="2000" dirty="0"/>
              <a:t>Types of Annual IRC Review: April 2017</a:t>
            </a:r>
          </a:p>
          <a:p>
            <a:pPr lvl="1"/>
            <a:r>
              <a:rPr lang="en-US" sz="1600" dirty="0"/>
              <a:t>Consent Agenda: 599 (94.8%)</a:t>
            </a:r>
          </a:p>
          <a:p>
            <a:pPr lvl="1"/>
            <a:r>
              <a:rPr lang="en-US" sz="1600" dirty="0"/>
              <a:t>IRC Review without Clarifying Information or Site Visit: 2 (0.3%)</a:t>
            </a:r>
          </a:p>
          <a:p>
            <a:pPr lvl="1"/>
            <a:r>
              <a:rPr lang="en-US" sz="1600" dirty="0"/>
              <a:t>Clarifying Information: 14 (2.2%)</a:t>
            </a:r>
          </a:p>
          <a:p>
            <a:pPr lvl="1"/>
            <a:r>
              <a:rPr lang="en-US" sz="1600" dirty="0"/>
              <a:t>Site Visit: 17 (2.7%)</a:t>
            </a:r>
          </a:p>
          <a:p>
            <a:r>
              <a:rPr lang="en-US" sz="2000" dirty="0" smtClean="0"/>
              <a:t>Identified </a:t>
            </a:r>
            <a:r>
              <a:rPr lang="en-US" sz="2000" dirty="0"/>
              <a:t>SIs with indicators</a:t>
            </a:r>
          </a:p>
          <a:p>
            <a:pPr lvl="1"/>
            <a:r>
              <a:rPr lang="en-US" sz="1600" dirty="0"/>
              <a:t>One or two IRC members work with the Executive Director on screening for every program not on consent </a:t>
            </a:r>
            <a:r>
              <a:rPr lang="en-US" sz="1600" dirty="0" smtClean="0"/>
              <a:t>agenda</a:t>
            </a:r>
          </a:p>
          <a:p>
            <a:pPr lvl="1"/>
            <a:r>
              <a:rPr lang="en-US" sz="1600" dirty="0" smtClean="0"/>
              <a:t>Assess </a:t>
            </a:r>
            <a:r>
              <a:rPr lang="en-US" sz="1600" dirty="0"/>
              <a:t>for </a:t>
            </a:r>
          </a:p>
          <a:p>
            <a:pPr lvl="2"/>
            <a:r>
              <a:rPr lang="en-US" sz="1600" b="1" i="1" dirty="0">
                <a:solidFill>
                  <a:srgbClr val="FF0000"/>
                </a:solidFill>
              </a:rPr>
              <a:t>Need for clarifying information</a:t>
            </a:r>
          </a:p>
          <a:p>
            <a:pPr lvl="2"/>
            <a:r>
              <a:rPr lang="en-US" sz="1600" b="1" i="1" dirty="0">
                <a:solidFill>
                  <a:srgbClr val="FF0000"/>
                </a:solidFill>
              </a:rPr>
              <a:t>Need for </a:t>
            </a:r>
            <a:r>
              <a:rPr lang="en-US" sz="1600" b="1" i="1" dirty="0" smtClean="0">
                <a:solidFill>
                  <a:srgbClr val="FF0000"/>
                </a:solidFill>
              </a:rPr>
              <a:t>site </a:t>
            </a:r>
            <a:r>
              <a:rPr lang="en-US" sz="1600" b="1" i="1" dirty="0">
                <a:solidFill>
                  <a:srgbClr val="FF0000"/>
                </a:solidFill>
              </a:rPr>
              <a:t>visit</a:t>
            </a:r>
          </a:p>
        </p:txBody>
      </p:sp>
      <p:sp>
        <p:nvSpPr>
          <p:cNvPr id="3" name="Title 2"/>
          <p:cNvSpPr>
            <a:spLocks noGrp="1"/>
          </p:cNvSpPr>
          <p:nvPr>
            <p:ph type="title"/>
          </p:nvPr>
        </p:nvSpPr>
        <p:spPr/>
        <p:txBody>
          <a:bodyPr/>
          <a:lstStyle/>
          <a:p>
            <a:r>
              <a:rPr lang="en-US" dirty="0"/>
              <a:t>Annual Review, 2016-2017</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pic>
        <p:nvPicPr>
          <p:cNvPr id="2050"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1121395"/>
            <a:ext cx="1714500" cy="1838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5025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59611" y="2362200"/>
            <a:ext cx="3539108" cy="3627628"/>
            <a:chOff x="3498427" y="1709117"/>
            <a:chExt cx="5334000" cy="3627628"/>
          </a:xfrm>
        </p:grpSpPr>
        <p:sp>
          <p:nvSpPr>
            <p:cNvPr id="11" name="Oval 10"/>
            <p:cNvSpPr/>
            <p:nvPr/>
          </p:nvSpPr>
          <p:spPr>
            <a:xfrm>
              <a:off x="3498427" y="4803345"/>
              <a:ext cx="5334000" cy="533400"/>
            </a:xfrm>
            <a:prstGeom prst="ellipse">
              <a:avLst/>
            </a:prstGeom>
            <a:gradFill flip="none" rotWithShape="1">
              <a:gsLst>
                <a:gs pos="0">
                  <a:schemeClr val="tx1">
                    <a:lumMod val="95000"/>
                    <a:lumOff val="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12" name="Group 7"/>
            <p:cNvGrpSpPr/>
            <p:nvPr/>
          </p:nvGrpSpPr>
          <p:grpSpPr>
            <a:xfrm>
              <a:off x="3866141" y="3518941"/>
              <a:ext cx="4598572" cy="1586459"/>
              <a:chOff x="3198813" y="2833140"/>
              <a:chExt cx="4598572" cy="1586459"/>
            </a:xfrm>
            <a:effectLst/>
          </p:grpSpPr>
          <p:sp>
            <p:nvSpPr>
              <p:cNvPr id="25" name="Freeform 3"/>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4207884" y="3047999"/>
                <a:ext cx="2692586" cy="804201"/>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7" name="Oval 4"/>
              <p:cNvSpPr/>
              <p:nvPr/>
            </p:nvSpPr>
            <p:spPr>
              <a:xfrm>
                <a:off x="3390869" y="3439082"/>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nvGrpSpPr>
            <p:cNvPr id="13" name="Group 10"/>
            <p:cNvGrpSpPr/>
            <p:nvPr/>
          </p:nvGrpSpPr>
          <p:grpSpPr>
            <a:xfrm rot="21345762" flipH="1">
              <a:off x="4232161" y="2651626"/>
              <a:ext cx="3756976" cy="1296118"/>
              <a:chOff x="3198813" y="2833140"/>
              <a:chExt cx="4598572" cy="1586459"/>
            </a:xfrm>
            <a:effectLst/>
          </p:grpSpPr>
          <p:sp>
            <p:nvSpPr>
              <p:cNvPr id="22" name="Freeform 21"/>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38684" y="2854001"/>
                <a:ext cx="2790264" cy="833373"/>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4" name="Oval 23"/>
              <p:cNvSpPr/>
              <p:nvPr/>
            </p:nvSpPr>
            <p:spPr>
              <a:xfrm rot="21345762" flipH="1">
                <a:off x="5526590" y="3375549"/>
                <a:ext cx="2151367"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nvGrpSpPr>
            <p:cNvPr id="14" name="Group 14"/>
            <p:cNvGrpSpPr/>
            <p:nvPr/>
          </p:nvGrpSpPr>
          <p:grpSpPr>
            <a:xfrm flipH="1">
              <a:off x="4799012" y="2133600"/>
              <a:ext cx="2567024" cy="885596"/>
              <a:chOff x="3198813" y="2833140"/>
              <a:chExt cx="4598572" cy="1586459"/>
            </a:xfrm>
            <a:effectLst/>
          </p:grpSpPr>
          <p:sp>
            <p:nvSpPr>
              <p:cNvPr id="19" name="Freeform 18"/>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49265" y="3242655"/>
                <a:ext cx="2692587" cy="804202"/>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1" name="Oval 20"/>
              <p:cNvSpPr/>
              <p:nvPr/>
            </p:nvSpPr>
            <p:spPr>
              <a:xfrm rot="21237791" flipH="1">
                <a:off x="5215317" y="3601949"/>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nvGrpSpPr>
            <p:cNvPr id="15" name="Group 18"/>
            <p:cNvGrpSpPr/>
            <p:nvPr/>
          </p:nvGrpSpPr>
          <p:grpSpPr>
            <a:xfrm rot="163826">
              <a:off x="5363754" y="1709117"/>
              <a:ext cx="1759770" cy="607102"/>
              <a:chOff x="3198813" y="2833140"/>
              <a:chExt cx="4598572" cy="1586459"/>
            </a:xfrm>
            <a:effectLst/>
          </p:grpSpPr>
          <p:sp>
            <p:nvSpPr>
              <p:cNvPr id="16" name="Freeform 15"/>
              <p:cNvSpPr/>
              <p:nvPr/>
            </p:nvSpPr>
            <p:spPr>
              <a:xfrm rot="204106">
                <a:off x="3198813" y="2833140"/>
                <a:ext cx="4598572" cy="1586459"/>
              </a:xfrm>
              <a:custGeom>
                <a:avLst/>
                <a:gdLst>
                  <a:gd name="connsiteX0" fmla="*/ 272321 w 4407109"/>
                  <a:gd name="connsiteY0" fmla="*/ 682052 h 1524000"/>
                  <a:gd name="connsiteX1" fmla="*/ 2161082 w 4407109"/>
                  <a:gd name="connsiteY1" fmla="*/ 22485 h 1524000"/>
                  <a:gd name="connsiteX2" fmla="*/ 4229725 w 4407109"/>
                  <a:gd name="connsiteY2" fmla="*/ 547141 h 1524000"/>
                  <a:gd name="connsiteX3" fmla="*/ 3225384 w 4407109"/>
                  <a:gd name="connsiteY3" fmla="*/ 1386590 h 1524000"/>
                  <a:gd name="connsiteX4" fmla="*/ 527154 w 4407109"/>
                  <a:gd name="connsiteY4" fmla="*/ 1371600 h 1524000"/>
                  <a:gd name="connsiteX5" fmla="*/ 272321 w 4407109"/>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682052 h 1524000"/>
                  <a:gd name="connsiteX1" fmla="*/ 2161082 w 4598572"/>
                  <a:gd name="connsiteY1" fmla="*/ 22485 h 1524000"/>
                  <a:gd name="connsiteX2" fmla="*/ 4229725 w 4598572"/>
                  <a:gd name="connsiteY2" fmla="*/ 547141 h 1524000"/>
                  <a:gd name="connsiteX3" fmla="*/ 3225384 w 4598572"/>
                  <a:gd name="connsiteY3" fmla="*/ 1386590 h 1524000"/>
                  <a:gd name="connsiteX4" fmla="*/ 527154 w 4598572"/>
                  <a:gd name="connsiteY4" fmla="*/ 1371600 h 1524000"/>
                  <a:gd name="connsiteX5" fmla="*/ 272321 w 4598572"/>
                  <a:gd name="connsiteY5" fmla="*/ 682052 h 1524000"/>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 name="connsiteX0" fmla="*/ 272321 w 4598572"/>
                  <a:gd name="connsiteY0" fmla="*/ 744511 h 1586459"/>
                  <a:gd name="connsiteX1" fmla="*/ 2161082 w 4598572"/>
                  <a:gd name="connsiteY1" fmla="*/ 84944 h 1586459"/>
                  <a:gd name="connsiteX2" fmla="*/ 4229725 w 4598572"/>
                  <a:gd name="connsiteY2" fmla="*/ 609600 h 1586459"/>
                  <a:gd name="connsiteX3" fmla="*/ 3225384 w 4598572"/>
                  <a:gd name="connsiteY3" fmla="*/ 1449049 h 1586459"/>
                  <a:gd name="connsiteX4" fmla="*/ 527154 w 4598572"/>
                  <a:gd name="connsiteY4" fmla="*/ 1434059 h 1586459"/>
                  <a:gd name="connsiteX5" fmla="*/ 272321 w 4598572"/>
                  <a:gd name="connsiteY5" fmla="*/ 744511 h 15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8572" h="1586459">
                    <a:moveTo>
                      <a:pt x="272321" y="744511"/>
                    </a:moveTo>
                    <a:cubicBezTo>
                      <a:pt x="544642" y="519659"/>
                      <a:pt x="1230782" y="119921"/>
                      <a:pt x="2161082" y="84944"/>
                    </a:cubicBezTo>
                    <a:cubicBezTo>
                      <a:pt x="2918424" y="0"/>
                      <a:pt x="3845316" y="329783"/>
                      <a:pt x="4229725" y="609600"/>
                    </a:cubicBezTo>
                    <a:cubicBezTo>
                      <a:pt x="4598572" y="1001843"/>
                      <a:pt x="3842479" y="1311639"/>
                      <a:pt x="3225384" y="1449049"/>
                    </a:cubicBezTo>
                    <a:cubicBezTo>
                      <a:pt x="2608289" y="1586459"/>
                      <a:pt x="1019331" y="1553980"/>
                      <a:pt x="527154" y="1434059"/>
                    </a:cubicBezTo>
                    <a:cubicBezTo>
                      <a:pt x="34977" y="1314138"/>
                      <a:pt x="0" y="969363"/>
                      <a:pt x="272321" y="744511"/>
                    </a:cubicBez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noFill/>
              </a:ln>
              <a:effectLst>
                <a:innerShdw blurRad="1092200" dist="457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37012" y="3488960"/>
                <a:ext cx="2692586" cy="804201"/>
              </a:xfrm>
              <a:prstGeom prst="ellipse">
                <a:avLst/>
              </a:prstGeom>
              <a:gradFill flip="none" rotWithShape="1">
                <a:gsLst>
                  <a:gs pos="0">
                    <a:schemeClr val="tx1">
                      <a:lumMod val="95000"/>
                      <a:lumOff val="5000"/>
                      <a:alpha val="4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8" name="Oval 17"/>
              <p:cNvSpPr/>
              <p:nvPr/>
            </p:nvSpPr>
            <p:spPr>
              <a:xfrm rot="21320729">
                <a:off x="4037012" y="3048000"/>
                <a:ext cx="2151366" cy="609600"/>
              </a:xfrm>
              <a:prstGeom prst="ellipse">
                <a:avLst/>
              </a:prstGeom>
              <a:gradFill flip="none" rotWithShape="1">
                <a:gsLst>
                  <a:gs pos="0">
                    <a:schemeClr val="bg1">
                      <a:lumMod val="85000"/>
                      <a:alpha val="1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sp>
        <p:nvSpPr>
          <p:cNvPr id="2" name="Title 1"/>
          <p:cNvSpPr>
            <a:spLocks noGrp="1"/>
          </p:cNvSpPr>
          <p:nvPr>
            <p:ph type="title"/>
          </p:nvPr>
        </p:nvSpPr>
        <p:spPr/>
        <p:txBody>
          <a:bodyPr/>
          <a:lstStyle/>
          <a:p>
            <a:r>
              <a:rPr lang="en-US" dirty="0"/>
              <a:t>Annual Review of Sponsoring Institution (IRC)</a:t>
            </a:r>
          </a:p>
        </p:txBody>
      </p:sp>
      <p:grpSp>
        <p:nvGrpSpPr>
          <p:cNvPr id="3" name="Group 2"/>
          <p:cNvGrpSpPr/>
          <p:nvPr/>
        </p:nvGrpSpPr>
        <p:grpSpPr>
          <a:xfrm>
            <a:off x="570458" y="1600200"/>
            <a:ext cx="8060249" cy="4343400"/>
            <a:chOff x="760412" y="1600200"/>
            <a:chExt cx="10744200" cy="4343400"/>
          </a:xfrm>
        </p:grpSpPr>
        <p:grpSp>
          <p:nvGrpSpPr>
            <p:cNvPr id="4" name="Group 3"/>
            <p:cNvGrpSpPr/>
            <p:nvPr/>
          </p:nvGrpSpPr>
          <p:grpSpPr>
            <a:xfrm>
              <a:off x="760412" y="1600200"/>
              <a:ext cx="4305300" cy="4343400"/>
              <a:chOff x="1560512" y="1600200"/>
              <a:chExt cx="4305300" cy="4343400"/>
            </a:xfrm>
          </p:grpSpPr>
          <p:sp>
            <p:nvSpPr>
              <p:cNvPr id="8" name="Rectangle 7"/>
              <p:cNvSpPr/>
              <p:nvPr/>
            </p:nvSpPr>
            <p:spPr>
              <a:xfrm>
                <a:off x="1560512" y="1600200"/>
                <a:ext cx="4305300" cy="4343400"/>
              </a:xfrm>
              <a:prstGeom prst="rect">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65760" rIns="274320" bIns="365760" rtlCol="0" anchor="t" anchorCtr="0"/>
              <a:lstStyle/>
              <a:p>
                <a:pPr marL="285750" indent="-285750">
                  <a:buFont typeface="Arial" panose="020B0604020202020204" pitchFamily="34" charset="0"/>
                  <a:buChar char="•"/>
                </a:pPr>
                <a:r>
                  <a:rPr lang="en-US" sz="1600" dirty="0">
                    <a:solidFill>
                      <a:schemeClr val="tx1"/>
                    </a:solidFill>
                  </a:rPr>
                  <a:t>Sponsor History Summary</a:t>
                </a:r>
              </a:p>
              <a:p>
                <a:pPr marL="285750" indent="-285750">
                  <a:buFont typeface="Arial" panose="020B0604020202020204" pitchFamily="34" charset="0"/>
                  <a:buChar char="•"/>
                </a:pPr>
                <a:r>
                  <a:rPr lang="en-US" sz="1600" dirty="0">
                    <a:solidFill>
                      <a:schemeClr val="tx1"/>
                    </a:solidFill>
                  </a:rPr>
                  <a:t>Sponsor History Details with Citations and Complaints</a:t>
                </a:r>
              </a:p>
              <a:p>
                <a:pPr marL="285750" indent="-285750">
                  <a:buFont typeface="Arial" panose="020B0604020202020204" pitchFamily="34" charset="0"/>
                  <a:buChar char="•"/>
                </a:pPr>
                <a:r>
                  <a:rPr lang="en-US" sz="1600" dirty="0">
                    <a:solidFill>
                      <a:schemeClr val="tx1"/>
                    </a:solidFill>
                  </a:rPr>
                  <a:t>Institutional Data from ADS</a:t>
                </a:r>
              </a:p>
              <a:p>
                <a:pPr marL="285750" indent="-285750">
                  <a:buFont typeface="Arial" panose="020B0604020202020204" pitchFamily="34" charset="0"/>
                  <a:buChar char="•"/>
                </a:pPr>
                <a:r>
                  <a:rPr lang="en-US" sz="1600" dirty="0">
                    <a:solidFill>
                      <a:schemeClr val="tx1"/>
                    </a:solidFill>
                  </a:rPr>
                  <a:t>Summary of Program-specific Citations (Attachment 1)</a:t>
                </a:r>
              </a:p>
              <a:p>
                <a:pPr marL="285750" indent="-285750">
                  <a:buFont typeface="Arial" panose="020B0604020202020204" pitchFamily="34" charset="0"/>
                  <a:buChar char="•"/>
                </a:pPr>
                <a:r>
                  <a:rPr lang="en-US" sz="1600" dirty="0">
                    <a:solidFill>
                      <a:schemeClr val="tx1"/>
                    </a:solidFill>
                  </a:rPr>
                  <a:t>Scholarly Activity (summary)</a:t>
                </a:r>
              </a:p>
              <a:p>
                <a:pPr marL="285750" indent="-285750">
                  <a:buFont typeface="Arial" panose="020B0604020202020204" pitchFamily="34" charset="0"/>
                  <a:buChar char="•"/>
                </a:pPr>
                <a:r>
                  <a:rPr lang="en-US" sz="1600" dirty="0">
                    <a:solidFill>
                      <a:schemeClr val="tx1"/>
                    </a:solidFill>
                  </a:rPr>
                  <a:t>Personnel Change (CEO, DIO and PD Changes)</a:t>
                </a:r>
              </a:p>
            </p:txBody>
          </p:sp>
          <p:sp>
            <p:nvSpPr>
              <p:cNvPr id="9" name="Freeform 8"/>
              <p:cNvSpPr/>
              <p:nvPr/>
            </p:nvSpPr>
            <p:spPr>
              <a:xfrm>
                <a:off x="5256212" y="1600200"/>
                <a:ext cx="609184" cy="531575"/>
              </a:xfrm>
              <a:custGeom>
                <a:avLst/>
                <a:gdLst>
                  <a:gd name="connsiteX0" fmla="*/ 4689 w 654148"/>
                  <a:gd name="connsiteY0" fmla="*/ 84406 h 595532"/>
                  <a:gd name="connsiteX1" fmla="*/ 539261 w 654148"/>
                  <a:gd name="connsiteY1" fmla="*/ 84406 h 595532"/>
                  <a:gd name="connsiteX2" fmla="*/ 567397 w 654148"/>
                  <a:gd name="connsiteY2" fmla="*/ 590843 h 595532"/>
                  <a:gd name="connsiteX3" fmla="*/ 4689 w 654148"/>
                  <a:gd name="connsiteY3" fmla="*/ 84406 h 595532"/>
                  <a:gd name="connsiteX0" fmla="*/ 4689 w 654148"/>
                  <a:gd name="connsiteY0" fmla="*/ 84406 h 590843"/>
                  <a:gd name="connsiteX1" fmla="*/ 539261 w 654148"/>
                  <a:gd name="connsiteY1" fmla="*/ 84406 h 590843"/>
                  <a:gd name="connsiteX2" fmla="*/ 567397 w 654148"/>
                  <a:gd name="connsiteY2" fmla="*/ 590843 h 590843"/>
                  <a:gd name="connsiteX3" fmla="*/ 4689 w 654148"/>
                  <a:gd name="connsiteY3" fmla="*/ 84406 h 590843"/>
                  <a:gd name="connsiteX0" fmla="*/ 4689 w 567397"/>
                  <a:gd name="connsiteY0" fmla="*/ 84406 h 590843"/>
                  <a:gd name="connsiteX1" fmla="*/ 539261 w 567397"/>
                  <a:gd name="connsiteY1" fmla="*/ 84406 h 590843"/>
                  <a:gd name="connsiteX2" fmla="*/ 567397 w 567397"/>
                  <a:gd name="connsiteY2" fmla="*/ 590843 h 590843"/>
                  <a:gd name="connsiteX3" fmla="*/ 4689 w 567397"/>
                  <a:gd name="connsiteY3" fmla="*/ 84406 h 590843"/>
                  <a:gd name="connsiteX0" fmla="*/ 0 w 562708"/>
                  <a:gd name="connsiteY0" fmla="*/ 0 h 506437"/>
                  <a:gd name="connsiteX1" fmla="*/ 534572 w 562708"/>
                  <a:gd name="connsiteY1" fmla="*/ 0 h 506437"/>
                  <a:gd name="connsiteX2" fmla="*/ 562708 w 562708"/>
                  <a:gd name="connsiteY2" fmla="*/ 506437 h 506437"/>
                  <a:gd name="connsiteX3" fmla="*/ 0 w 562708"/>
                  <a:gd name="connsiteY3" fmla="*/ 0 h 506437"/>
                  <a:gd name="connsiteX0" fmla="*/ 0 w 609184"/>
                  <a:gd name="connsiteY0" fmla="*/ 0 h 506437"/>
                  <a:gd name="connsiteX1" fmla="*/ 609184 w 609184"/>
                  <a:gd name="connsiteY1" fmla="*/ 0 h 506437"/>
                  <a:gd name="connsiteX2" fmla="*/ 562708 w 609184"/>
                  <a:gd name="connsiteY2" fmla="*/ 506437 h 506437"/>
                  <a:gd name="connsiteX3" fmla="*/ 0 w 609184"/>
                  <a:gd name="connsiteY3" fmla="*/ 0 h 506437"/>
                  <a:gd name="connsiteX0" fmla="*/ 0 w 609184"/>
                  <a:gd name="connsiteY0" fmla="*/ 0 h 531575"/>
                  <a:gd name="connsiteX1" fmla="*/ 609184 w 609184"/>
                  <a:gd name="connsiteY1" fmla="*/ 0 h 531575"/>
                  <a:gd name="connsiteX2" fmla="*/ 598075 w 609184"/>
                  <a:gd name="connsiteY2" fmla="*/ 531575 h 531575"/>
                  <a:gd name="connsiteX3" fmla="*/ 0 w 609184"/>
                  <a:gd name="connsiteY3" fmla="*/ 0 h 531575"/>
                </a:gdLst>
                <a:ahLst/>
                <a:cxnLst>
                  <a:cxn ang="0">
                    <a:pos x="connsiteX0" y="connsiteY0"/>
                  </a:cxn>
                  <a:cxn ang="0">
                    <a:pos x="connsiteX1" y="connsiteY1"/>
                  </a:cxn>
                  <a:cxn ang="0">
                    <a:pos x="connsiteX2" y="connsiteY2"/>
                  </a:cxn>
                  <a:cxn ang="0">
                    <a:pos x="connsiteX3" y="connsiteY3"/>
                  </a:cxn>
                </a:cxnLst>
                <a:rect l="l" t="t" r="r" b="b"/>
                <a:pathLst>
                  <a:path w="609184" h="531575">
                    <a:moveTo>
                      <a:pt x="0" y="0"/>
                    </a:moveTo>
                    <a:lnTo>
                      <a:pt x="609184" y="0"/>
                    </a:lnTo>
                    <a:lnTo>
                      <a:pt x="598075" y="531575"/>
                    </a:ln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
            <p:cNvGrpSpPr/>
            <p:nvPr/>
          </p:nvGrpSpPr>
          <p:grpSpPr>
            <a:xfrm>
              <a:off x="7195210" y="1600200"/>
              <a:ext cx="4309402" cy="4343400"/>
              <a:chOff x="6323012" y="1600200"/>
              <a:chExt cx="4309402" cy="4343400"/>
            </a:xfrm>
          </p:grpSpPr>
          <p:sp>
            <p:nvSpPr>
              <p:cNvPr id="6" name="Rectangle 5"/>
              <p:cNvSpPr/>
              <p:nvPr/>
            </p:nvSpPr>
            <p:spPr>
              <a:xfrm>
                <a:off x="6323012" y="1600200"/>
                <a:ext cx="4305300" cy="4343400"/>
              </a:xfrm>
              <a:prstGeom prst="rect">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65760" rIns="274320" bIns="365760" rtlCol="0" anchor="t" anchorCtr="0"/>
              <a:lstStyle/>
              <a:p>
                <a:pPr marL="285750" indent="-285750">
                  <a:buFont typeface="Arial" panose="020B0604020202020204" pitchFamily="34" charset="0"/>
                  <a:buChar char="•"/>
                </a:pPr>
                <a:r>
                  <a:rPr lang="en-US" sz="1600" dirty="0">
                    <a:solidFill>
                      <a:schemeClr val="tx1"/>
                    </a:solidFill>
                  </a:rPr>
                  <a:t>Institutional-level Resident/Fellow Survey</a:t>
                </a:r>
              </a:p>
              <a:p>
                <a:pPr marL="285750" indent="-285750">
                  <a:buFont typeface="Arial" panose="020B0604020202020204" pitchFamily="34" charset="0"/>
                  <a:buChar char="•"/>
                </a:pPr>
                <a:r>
                  <a:rPr lang="en-US" sz="1600" dirty="0">
                    <a:solidFill>
                      <a:schemeClr val="tx1"/>
                    </a:solidFill>
                  </a:rPr>
                  <a:t>Institutional-level Faculty Survey</a:t>
                </a:r>
              </a:p>
              <a:p>
                <a:pPr marL="285750" indent="-285750">
                  <a:buFont typeface="Arial" panose="020B0604020202020204" pitchFamily="34" charset="0"/>
                  <a:buChar char="•"/>
                </a:pPr>
                <a:r>
                  <a:rPr lang="en-US" sz="1600" dirty="0">
                    <a:solidFill>
                      <a:schemeClr val="tx1"/>
                    </a:solidFill>
                  </a:rPr>
                  <a:t>Annual Data Reporting Summary (compliance rate for programs)</a:t>
                </a:r>
              </a:p>
              <a:p>
                <a:pPr marL="285750" indent="-285750">
                  <a:buFont typeface="Arial" panose="020B0604020202020204" pitchFamily="34" charset="0"/>
                  <a:buChar char="•"/>
                </a:pPr>
                <a:r>
                  <a:rPr lang="en-US" sz="1600" dirty="0">
                    <a:solidFill>
                      <a:schemeClr val="tx1"/>
                    </a:solidFill>
                  </a:rPr>
                  <a:t>Most Recent Institutional Notification Letter</a:t>
                </a:r>
              </a:p>
              <a:p>
                <a:pPr marL="285750" indent="-285750">
                  <a:buFont typeface="Arial" panose="020B0604020202020204" pitchFamily="34" charset="0"/>
                  <a:buChar char="•"/>
                </a:pPr>
                <a:r>
                  <a:rPr lang="en-US" sz="1600" dirty="0">
                    <a:solidFill>
                      <a:schemeClr val="tx1"/>
                    </a:solidFill>
                  </a:rPr>
                  <a:t>Other Correspondence from IRC</a:t>
                </a:r>
              </a:p>
              <a:p>
                <a:pPr marL="285750" indent="-285750">
                  <a:buFont typeface="Arial" panose="020B0604020202020204" pitchFamily="34" charset="0"/>
                  <a:buChar char="•"/>
                </a:pPr>
                <a:r>
                  <a:rPr lang="en-US" sz="1600" dirty="0">
                    <a:solidFill>
                      <a:schemeClr val="tx1"/>
                    </a:solidFill>
                  </a:rPr>
                  <a:t>Site Visit Report with Addenda</a:t>
                </a:r>
              </a:p>
            </p:txBody>
          </p:sp>
          <p:sp>
            <p:nvSpPr>
              <p:cNvPr id="7" name="Freeform 6"/>
              <p:cNvSpPr/>
              <p:nvPr/>
            </p:nvSpPr>
            <p:spPr>
              <a:xfrm>
                <a:off x="10023230" y="1600200"/>
                <a:ext cx="609184" cy="531575"/>
              </a:xfrm>
              <a:custGeom>
                <a:avLst/>
                <a:gdLst>
                  <a:gd name="connsiteX0" fmla="*/ 4689 w 654148"/>
                  <a:gd name="connsiteY0" fmla="*/ 84406 h 595532"/>
                  <a:gd name="connsiteX1" fmla="*/ 539261 w 654148"/>
                  <a:gd name="connsiteY1" fmla="*/ 84406 h 595532"/>
                  <a:gd name="connsiteX2" fmla="*/ 567397 w 654148"/>
                  <a:gd name="connsiteY2" fmla="*/ 590843 h 595532"/>
                  <a:gd name="connsiteX3" fmla="*/ 4689 w 654148"/>
                  <a:gd name="connsiteY3" fmla="*/ 84406 h 595532"/>
                  <a:gd name="connsiteX0" fmla="*/ 4689 w 654148"/>
                  <a:gd name="connsiteY0" fmla="*/ 84406 h 590843"/>
                  <a:gd name="connsiteX1" fmla="*/ 539261 w 654148"/>
                  <a:gd name="connsiteY1" fmla="*/ 84406 h 590843"/>
                  <a:gd name="connsiteX2" fmla="*/ 567397 w 654148"/>
                  <a:gd name="connsiteY2" fmla="*/ 590843 h 590843"/>
                  <a:gd name="connsiteX3" fmla="*/ 4689 w 654148"/>
                  <a:gd name="connsiteY3" fmla="*/ 84406 h 590843"/>
                  <a:gd name="connsiteX0" fmla="*/ 4689 w 567397"/>
                  <a:gd name="connsiteY0" fmla="*/ 84406 h 590843"/>
                  <a:gd name="connsiteX1" fmla="*/ 539261 w 567397"/>
                  <a:gd name="connsiteY1" fmla="*/ 84406 h 590843"/>
                  <a:gd name="connsiteX2" fmla="*/ 567397 w 567397"/>
                  <a:gd name="connsiteY2" fmla="*/ 590843 h 590843"/>
                  <a:gd name="connsiteX3" fmla="*/ 4689 w 567397"/>
                  <a:gd name="connsiteY3" fmla="*/ 84406 h 590843"/>
                  <a:gd name="connsiteX0" fmla="*/ 0 w 562708"/>
                  <a:gd name="connsiteY0" fmla="*/ 0 h 506437"/>
                  <a:gd name="connsiteX1" fmla="*/ 534572 w 562708"/>
                  <a:gd name="connsiteY1" fmla="*/ 0 h 506437"/>
                  <a:gd name="connsiteX2" fmla="*/ 562708 w 562708"/>
                  <a:gd name="connsiteY2" fmla="*/ 506437 h 506437"/>
                  <a:gd name="connsiteX3" fmla="*/ 0 w 562708"/>
                  <a:gd name="connsiteY3" fmla="*/ 0 h 506437"/>
                  <a:gd name="connsiteX0" fmla="*/ 0 w 609184"/>
                  <a:gd name="connsiteY0" fmla="*/ 0 h 506437"/>
                  <a:gd name="connsiteX1" fmla="*/ 609184 w 609184"/>
                  <a:gd name="connsiteY1" fmla="*/ 0 h 506437"/>
                  <a:gd name="connsiteX2" fmla="*/ 562708 w 609184"/>
                  <a:gd name="connsiteY2" fmla="*/ 506437 h 506437"/>
                  <a:gd name="connsiteX3" fmla="*/ 0 w 609184"/>
                  <a:gd name="connsiteY3" fmla="*/ 0 h 506437"/>
                  <a:gd name="connsiteX0" fmla="*/ 0 w 609184"/>
                  <a:gd name="connsiteY0" fmla="*/ 0 h 531575"/>
                  <a:gd name="connsiteX1" fmla="*/ 609184 w 609184"/>
                  <a:gd name="connsiteY1" fmla="*/ 0 h 531575"/>
                  <a:gd name="connsiteX2" fmla="*/ 598075 w 609184"/>
                  <a:gd name="connsiteY2" fmla="*/ 531575 h 531575"/>
                  <a:gd name="connsiteX3" fmla="*/ 0 w 609184"/>
                  <a:gd name="connsiteY3" fmla="*/ 0 h 531575"/>
                </a:gdLst>
                <a:ahLst/>
                <a:cxnLst>
                  <a:cxn ang="0">
                    <a:pos x="connsiteX0" y="connsiteY0"/>
                  </a:cxn>
                  <a:cxn ang="0">
                    <a:pos x="connsiteX1" y="connsiteY1"/>
                  </a:cxn>
                  <a:cxn ang="0">
                    <a:pos x="connsiteX2" y="connsiteY2"/>
                  </a:cxn>
                  <a:cxn ang="0">
                    <a:pos x="connsiteX3" y="connsiteY3"/>
                  </a:cxn>
                </a:cxnLst>
                <a:rect l="l" t="t" r="r" b="b"/>
                <a:pathLst>
                  <a:path w="609184" h="531575">
                    <a:moveTo>
                      <a:pt x="0" y="0"/>
                    </a:moveTo>
                    <a:lnTo>
                      <a:pt x="609184" y="0"/>
                    </a:lnTo>
                    <a:lnTo>
                      <a:pt x="598075" y="531575"/>
                    </a:ln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a:t>
            </a:r>
            <a:r>
              <a:rPr lang="en-US" dirty="0" smtClean="0"/>
              <a:t>2017</a:t>
            </a:r>
            <a:endParaRPr lang="en-US" dirty="0"/>
          </a:p>
        </p:txBody>
      </p:sp>
      <p:sp>
        <p:nvSpPr>
          <p:cNvPr id="30" name="Slide Number Placeholder 4"/>
          <p:cNvSpPr>
            <a:spLocks noGrp="1"/>
          </p:cNvSpPr>
          <p:nvPr>
            <p:ph type="sldNum" sz="quarter" idx="11"/>
          </p:nvPr>
        </p:nvSpPr>
        <p:spPr>
          <a:xfrm>
            <a:off x="6457950" y="6433131"/>
            <a:ext cx="2057400" cy="365125"/>
          </a:xfrm>
        </p:spPr>
        <p:txBody>
          <a:bodyPr/>
          <a:lstStyle/>
          <a:p>
            <a:pPr>
              <a:defRPr/>
            </a:pPr>
            <a:r>
              <a:rPr lang="en-US" altLang="en-US" dirty="0"/>
              <a:t>9</a:t>
            </a:r>
          </a:p>
        </p:txBody>
      </p:sp>
    </p:spTree>
    <p:custDataLst>
      <p:tags r:id="rId1"/>
    </p:custDataLst>
    <p:extLst>
      <p:ext uri="{BB962C8B-B14F-4D97-AF65-F5344CB8AC3E}">
        <p14:creationId xmlns:p14="http://schemas.microsoft.com/office/powerpoint/2010/main" val="4151349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11895</TotalTime>
  <Words>2748</Words>
  <Application>Microsoft Macintosh PowerPoint</Application>
  <PresentationFormat>On-screen Show (4:3)</PresentationFormat>
  <Paragraphs>539</Paragraphs>
  <Slides>46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Calibri</vt:lpstr>
      <vt:lpstr>Comic Sans MS</vt:lpstr>
      <vt:lpstr>Lucida Bright</vt:lpstr>
      <vt:lpstr>ＭＳ Ｐゴシック</vt:lpstr>
      <vt:lpstr>Times New Roman</vt:lpstr>
      <vt:lpstr>Wingdings</vt:lpstr>
      <vt:lpstr>Arial</vt:lpstr>
      <vt:lpstr>PME-2016</vt:lpstr>
      <vt:lpstr>”Ask Partners – Spring Freebie”</vt:lpstr>
      <vt:lpstr> Partners Consulting Team</vt:lpstr>
      <vt:lpstr>Sponsoring Institutions  &amp;  ACGME Meeting Trends</vt:lpstr>
      <vt:lpstr>Goals</vt:lpstr>
      <vt:lpstr>ACGME Accredited Sponsoring Institutions by Number of Sponsored Programs</vt:lpstr>
      <vt:lpstr>PowerPoint Presentation</vt:lpstr>
      <vt:lpstr>Evolution of the Role of the Sponsoring Institution</vt:lpstr>
      <vt:lpstr>Annual Review, 2016-2017</vt:lpstr>
      <vt:lpstr>Annual Review of Sponsoring Institution (IRC)</vt:lpstr>
      <vt:lpstr>PowerPoint Presentation</vt:lpstr>
      <vt:lpstr>IRC 2017 and Beyond…</vt:lpstr>
      <vt:lpstr>Revisions to IRs 2018-2019</vt:lpstr>
      <vt:lpstr>Institutional Self Study</vt:lpstr>
      <vt:lpstr>PowerPoint Presentation</vt:lpstr>
      <vt:lpstr>Trends at ACGME</vt:lpstr>
      <vt:lpstr>Scenario Planning</vt:lpstr>
      <vt:lpstr>Imagining Medical Education in 2030</vt:lpstr>
      <vt:lpstr>Revisions to Section VI of the Common Program Requirements July 2017 and Beyond</vt:lpstr>
      <vt:lpstr>DMAIC Diagram PowerPoint Template</vt:lpstr>
      <vt:lpstr>Trainee &amp; Faculty Well-Being</vt:lpstr>
      <vt:lpstr>Trainee &amp; Faculty Well-Being</vt:lpstr>
      <vt:lpstr>ADS Improvements &amp;  Scholarly Activity  Notes from the ACGME Annual Education Meeting March 2017</vt:lpstr>
      <vt:lpstr>Goals &amp; Objectives</vt:lpstr>
      <vt:lpstr>Accreditation Data System</vt:lpstr>
      <vt:lpstr>Accreditation Data System</vt:lpstr>
      <vt:lpstr>Accreditation Data System</vt:lpstr>
      <vt:lpstr>Accreditation Data System</vt:lpstr>
      <vt:lpstr>Accreditation Data System</vt:lpstr>
      <vt:lpstr>Scholarly Activity</vt:lpstr>
      <vt:lpstr>Scholarly Activity </vt:lpstr>
      <vt:lpstr>Scholarly Activity </vt:lpstr>
      <vt:lpstr>Scholarly Activity </vt:lpstr>
      <vt:lpstr>Scholarly Activity </vt:lpstr>
      <vt:lpstr>Scholarly Activity</vt:lpstr>
      <vt:lpstr>Program Self-Study</vt:lpstr>
      <vt:lpstr>Objectives</vt:lpstr>
      <vt:lpstr>PowerPoint Presentation</vt:lpstr>
      <vt:lpstr>Self-Study Timeline</vt:lpstr>
      <vt:lpstr>Self-Study Process &amp; Timeline</vt:lpstr>
      <vt:lpstr>Best Practices</vt:lpstr>
      <vt:lpstr>Program Aims</vt:lpstr>
      <vt:lpstr>Best Practices</vt:lpstr>
      <vt:lpstr>Lessons Learned </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199</cp:revision>
  <cp:lastPrinted>2017-03-17T16:37:01Z</cp:lastPrinted>
  <dcterms:created xsi:type="dcterms:W3CDTF">2016-03-20T11:36:31Z</dcterms:created>
  <dcterms:modified xsi:type="dcterms:W3CDTF">2017-03-21T18:12:48Z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586C1DDF-ED80-4189-BF84-647CA096D59E</vt:lpwstr>
  </property>
  <property fmtid="{D5CDD505-2E9C-101B-9397-08002B2CF9AE}" pid="3" name="ArticulatePath">
    <vt:lpwstr>webinar </vt:lpwstr>
  </property>
</Properties>
</file>