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12" r:id="rId1"/>
    <p:sldMasterId id="2147486424" r:id="rId2"/>
  </p:sldMasterIdLst>
  <p:notesMasterIdLst>
    <p:notesMasterId r:id="rId37"/>
  </p:notesMasterIdLst>
  <p:sldIdLst>
    <p:sldId id="398" r:id="rId3"/>
    <p:sldId id="256" r:id="rId4"/>
    <p:sldId id="401" r:id="rId5"/>
    <p:sldId id="324" r:id="rId6"/>
    <p:sldId id="328" r:id="rId7"/>
    <p:sldId id="329" r:id="rId8"/>
    <p:sldId id="332" r:id="rId9"/>
    <p:sldId id="331" r:id="rId10"/>
    <p:sldId id="339" r:id="rId11"/>
    <p:sldId id="338" r:id="rId12"/>
    <p:sldId id="337" r:id="rId13"/>
    <p:sldId id="336" r:id="rId14"/>
    <p:sldId id="333" r:id="rId15"/>
    <p:sldId id="335" r:id="rId16"/>
    <p:sldId id="334" r:id="rId17"/>
    <p:sldId id="347" r:id="rId18"/>
    <p:sldId id="346" r:id="rId19"/>
    <p:sldId id="345" r:id="rId20"/>
    <p:sldId id="344" r:id="rId21"/>
    <p:sldId id="343" r:id="rId22"/>
    <p:sldId id="342" r:id="rId23"/>
    <p:sldId id="341" r:id="rId24"/>
    <p:sldId id="340" r:id="rId25"/>
    <p:sldId id="357" r:id="rId26"/>
    <p:sldId id="356" r:id="rId27"/>
    <p:sldId id="355" r:id="rId28"/>
    <p:sldId id="354" r:id="rId29"/>
    <p:sldId id="353" r:id="rId30"/>
    <p:sldId id="352" r:id="rId31"/>
    <p:sldId id="351" r:id="rId32"/>
    <p:sldId id="350" r:id="rId33"/>
    <p:sldId id="349" r:id="rId34"/>
    <p:sldId id="400" r:id="rId35"/>
    <p:sldId id="322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267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0D2A-5DFA-46B5-BED0-BE0528BCA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6DA17-3199-4964-9676-5910255F6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239B-ADAB-45FF-9432-9BE3D925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67F58-939A-4330-B5DE-BA07D1D0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A2B09-C4CC-42E6-B834-6E159987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9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5F92-F709-43D2-8068-6ED65B76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CC7A-A8FA-4A48-B4FC-34795A8DB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BB9DC-ACE8-4248-A0A3-C59BFC17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2CA7E-1C9E-4544-B4A2-67B1B6B5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935AA-77E4-4148-8072-E1EA360A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FF2B-8DBC-4F2A-B9E9-3D7B7FD1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39E59-619A-41FD-B40A-DBF321EC6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9CCE7-C33F-45F0-BFD2-58D6C46B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EFBC-302C-43C0-80B0-720A3A8B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433B-A397-4C0A-807C-E9B7B8E5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B5CB-4021-4CD5-B37A-AE72313D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1581A-3C2E-442D-9673-1FA410F01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90292-EAAF-41CB-B30A-3DF2DA742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72C83-837A-4A99-A56C-A45D0EB2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F87B9-D2DC-4B52-A23F-A62219C4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2365B-6DBD-4E81-A3C8-E1921E0E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6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0370-94EA-44B4-9C3B-65B77AE0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6BC24-4CA3-4103-A3D1-F726E84ED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1A8AC-47E3-4D7F-BAD7-A881BEC5F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3511F-96F5-4425-9866-8079C3124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B6BEB-AB05-4FE3-AD66-05567B7E7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E9C00-1FBC-4929-A0E5-DA556E1F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4C8E3-32C2-4FF2-81AE-3195BE6D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1BF6B-4B70-41D5-97D2-B46E187A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64F4-C67B-4156-B505-982D3FEC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AAB7E-3206-4145-844B-F87B72AA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35C98-634D-4C6C-8D2D-4999269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4AF54-7EEA-4A09-843F-CECB268D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5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025CC-C06B-4D25-BB09-2F2237DA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72858-7FCB-40DC-89F9-3F24771F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45F5B-B6C7-467B-ABBA-5BA5945E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91C1-3726-48D7-86BE-5A60B509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73C8-8652-491B-B629-C1F9CFA0D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2321C-2D5E-4476-AB51-C2C26DD4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59B94-58C9-4EB9-8ABB-5F48D40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91025-F3E9-40C3-89E1-9FCFB17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0E27-7CFD-48DB-9F4E-CC9564EA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D83B-70E3-4B74-BADA-5D5D8FB1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8F19F-7FC5-41AC-BFD1-FA578AE77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DCCDC-A2DC-42C4-A180-82CF4CCAB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03425-963F-4AF2-91E6-F0D39B15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319C8-93BD-4CD9-9CDF-2988AE3A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123AF-8FB2-4895-9F9A-B7FC241A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86F6-1E1B-49DA-8CF7-EDD095D2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F0E21-4C34-406F-914E-2813B3B9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5467-CAD2-4128-A8E2-C97ABEC1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BEB75-86E8-4989-8F20-77EB7019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FBF6-1647-4789-AB8C-72927D7B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3A867-7F6A-4EC2-88D0-571F7C955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E523B-5679-4A3F-8316-7A6F8563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8201-8E8A-4AF2-A7D6-9A43ABAF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9FC1-6442-4A3E-B6B6-1CC6A42B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4C33-CB12-4A58-BEB8-15EF3969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3AA1-CA8D-4614-A5A0-179B034F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2CBC2-F102-47E9-9F73-4863F7C2D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22418-7D53-4DFA-83D5-4EBE242B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59DA-FB04-4E17-B3A4-0C23A0827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61F6-C66E-49A6-B07A-FE147264E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5" r:id="rId1"/>
    <p:sldLayoutId id="2147486426" r:id="rId2"/>
    <p:sldLayoutId id="2147486427" r:id="rId3"/>
    <p:sldLayoutId id="2147486428" r:id="rId4"/>
    <p:sldLayoutId id="2147486429" r:id="rId5"/>
    <p:sldLayoutId id="2147486430" r:id="rId6"/>
    <p:sldLayoutId id="2147486431" r:id="rId7"/>
    <p:sldLayoutId id="2147486432" r:id="rId8"/>
    <p:sldLayoutId id="2147486433" r:id="rId9"/>
    <p:sldLayoutId id="2147486434" r:id="rId10"/>
    <p:sldLayoutId id="214748643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gme.org/specialties/" TargetMode="External"/><Relationship Id="rId2" Type="http://schemas.openxmlformats.org/officeDocument/2006/relationships/hyperlink" Target="https://www.acgme.org/what-we-do/accreditation/common-program-requiremen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cgme.org/globalassets/pdfs/ab_acgmeglossary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acgme.org/connect/login?ReturnUrl=%252fconnect%252f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mailto:Christine@partnersinmeded.com" TargetMode="External"/><Relationship Id="rId4" Type="http://schemas.openxmlformats.org/officeDocument/2006/relationships/hyperlink" Target="mailto:Cheryl@partnersinmede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gme.org/globalassets/pfassets/institutionalrequirements/800_institutionalrequirements_2021v2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7D80-498C-4D0C-9874-AC473935BB4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47756" y="6428971"/>
            <a:ext cx="3727151" cy="365125"/>
          </a:xfrm>
        </p:spPr>
        <p:txBody>
          <a:bodyPr/>
          <a:lstStyle/>
          <a:p>
            <a:r>
              <a:rPr lang="en-US" sz="800" dirty="0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0F13-25B6-477A-B313-5D512FEF73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62021" y="643220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0D4E25-2EEF-46BA-A379-7810BD8382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33BBB5-99FE-4E0C-9B81-1B43C4A52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Google Shape;208;p35">
            <a:extLst>
              <a:ext uri="{FF2B5EF4-FFF2-40B4-BE49-F238E27FC236}">
                <a16:creationId xmlns:a16="http://schemas.microsoft.com/office/drawing/2014/main" id="{93169499-0EF4-480F-8310-FE96468C0A31}"/>
              </a:ext>
            </a:extLst>
          </p:cNvPr>
          <p:cNvSpPr txBox="1">
            <a:spLocks/>
          </p:cNvSpPr>
          <p:nvPr/>
        </p:nvSpPr>
        <p:spPr>
          <a:xfrm>
            <a:off x="567690" y="1994433"/>
            <a:ext cx="7886700" cy="33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The ACGME requirements that apply to all specialties and subspecialties within a specific category. </a:t>
            </a:r>
            <a:endParaRPr lang="en-US" sz="1400" b="0" dirty="0"/>
          </a:p>
          <a:p>
            <a:pPr indent="-6350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>
              <a:latin typeface="Arial"/>
              <a:ea typeface="Arial"/>
              <a:cs typeface="Arial"/>
              <a:sym typeface="Arial"/>
            </a:endParaRPr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Common Program Requirements (Residency): Applicable to all residency programs</a:t>
            </a:r>
            <a:br>
              <a:rPr lang="en-US" b="0" dirty="0"/>
            </a:b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and Transitional Year programs.</a:t>
            </a:r>
            <a:endParaRPr lang="en-US" b="0" dirty="0"/>
          </a:p>
        </p:txBody>
      </p:sp>
      <p:sp>
        <p:nvSpPr>
          <p:cNvPr id="5" name="Google Shape;209;p35">
            <a:extLst>
              <a:ext uri="{FF2B5EF4-FFF2-40B4-BE49-F238E27FC236}">
                <a16:creationId xmlns:a16="http://schemas.microsoft.com/office/drawing/2014/main" id="{02FAC4C5-44A4-48FF-BE87-3D7F440CED97}"/>
              </a:ext>
            </a:extLst>
          </p:cNvPr>
          <p:cNvSpPr txBox="1">
            <a:spLocks/>
          </p:cNvSpPr>
          <p:nvPr/>
        </p:nvSpPr>
        <p:spPr>
          <a:xfrm>
            <a:off x="1928384" y="533191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Common Program Requirements</a:t>
            </a:r>
            <a:endParaRPr lang="en-US" dirty="0"/>
          </a:p>
        </p:txBody>
      </p:sp>
      <p:pic>
        <p:nvPicPr>
          <p:cNvPr id="6" name="Google Shape;212;p35">
            <a:extLst>
              <a:ext uri="{FF2B5EF4-FFF2-40B4-BE49-F238E27FC236}">
                <a16:creationId xmlns:a16="http://schemas.microsoft.com/office/drawing/2014/main" id="{4260AEDC-0C88-48A7-B35F-8A3A18AD7C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51840" y="4769175"/>
            <a:ext cx="1665399" cy="1108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60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7FF0FF-382B-45D4-9C22-661BBD219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DC8A3-2218-4C76-9A0B-C03AD0E94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Google Shape;217;p36">
            <a:extLst>
              <a:ext uri="{FF2B5EF4-FFF2-40B4-BE49-F238E27FC236}">
                <a16:creationId xmlns:a16="http://schemas.microsoft.com/office/drawing/2014/main" id="{4A3EBADC-6DB7-4BB3-9712-D76641B80EB6}"/>
              </a:ext>
            </a:extLst>
          </p:cNvPr>
          <p:cNvSpPr txBox="1">
            <a:spLocks/>
          </p:cNvSpPr>
          <p:nvPr/>
        </p:nvSpPr>
        <p:spPr>
          <a:xfrm>
            <a:off x="593950" y="2253430"/>
            <a:ext cx="7886700" cy="253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Determined by specialty review committee</a:t>
            </a:r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Further defines/details requirements per specialty</a:t>
            </a:r>
          </a:p>
          <a:p>
            <a:pPr indent="-6350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218;p36">
            <a:extLst>
              <a:ext uri="{FF2B5EF4-FFF2-40B4-BE49-F238E27FC236}">
                <a16:creationId xmlns:a16="http://schemas.microsoft.com/office/drawing/2014/main" id="{AAC02B3B-1101-4D11-904F-88ACA11CCA1B}"/>
              </a:ext>
            </a:extLst>
          </p:cNvPr>
          <p:cNvSpPr txBox="1">
            <a:spLocks/>
          </p:cNvSpPr>
          <p:nvPr/>
        </p:nvSpPr>
        <p:spPr>
          <a:xfrm>
            <a:off x="1989344" y="394733"/>
            <a:ext cx="6526006" cy="122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Specialty-Specific Program</a:t>
            </a:r>
            <a:br>
              <a:rPr lang="en-US"/>
            </a:br>
            <a:r>
              <a:rPr lang="en-US"/>
              <a:t>Requirements</a:t>
            </a:r>
          </a:p>
        </p:txBody>
      </p:sp>
      <p:pic>
        <p:nvPicPr>
          <p:cNvPr id="6" name="Google Shape;221;p36">
            <a:extLst>
              <a:ext uri="{FF2B5EF4-FFF2-40B4-BE49-F238E27FC236}">
                <a16:creationId xmlns:a16="http://schemas.microsoft.com/office/drawing/2014/main" id="{E19966B6-CD15-46B2-B506-6749ABD389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45650" y="3137442"/>
            <a:ext cx="2882000" cy="3553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9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29;p37">
            <a:extLst>
              <a:ext uri="{FF2B5EF4-FFF2-40B4-BE49-F238E27FC236}">
                <a16:creationId xmlns:a16="http://schemas.microsoft.com/office/drawing/2014/main" id="{FE14123F-C2AF-44A0-9282-B2A124EDAC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9342" y="897581"/>
            <a:ext cx="4838177" cy="5337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EB3D09-1ED4-44D1-8268-DD915362E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F74C8A-D66F-427E-90BB-CD620B322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Google Shape;226;p37">
            <a:extLst>
              <a:ext uri="{FF2B5EF4-FFF2-40B4-BE49-F238E27FC236}">
                <a16:creationId xmlns:a16="http://schemas.microsoft.com/office/drawing/2014/main" id="{BDA17BD6-21AC-4109-B746-D600C2DDDA2B}"/>
              </a:ext>
            </a:extLst>
          </p:cNvPr>
          <p:cNvSpPr txBox="1">
            <a:spLocks/>
          </p:cNvSpPr>
          <p:nvPr/>
        </p:nvSpPr>
        <p:spPr>
          <a:xfrm>
            <a:off x="1876131" y="125578"/>
            <a:ext cx="684985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Common/Specialty Distinction</a:t>
            </a:r>
          </a:p>
        </p:txBody>
      </p:sp>
    </p:spTree>
    <p:extLst>
      <p:ext uri="{BB962C8B-B14F-4D97-AF65-F5344CB8AC3E}">
        <p14:creationId xmlns:p14="http://schemas.microsoft.com/office/powerpoint/2010/main" val="294913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F61EE0-8E8F-405F-B06B-83F43D0A8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229D6-FD5C-4FD8-B7D1-0F4B8A99C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Google Shape;234;p38">
            <a:extLst>
              <a:ext uri="{FF2B5EF4-FFF2-40B4-BE49-F238E27FC236}">
                <a16:creationId xmlns:a16="http://schemas.microsoft.com/office/drawing/2014/main" id="{90680D5B-D9C8-46B2-B116-50464E964436}"/>
              </a:ext>
            </a:extLst>
          </p:cNvPr>
          <p:cNvSpPr txBox="1">
            <a:spLocks/>
          </p:cNvSpPr>
          <p:nvPr/>
        </p:nvSpPr>
        <p:spPr>
          <a:xfrm>
            <a:off x="381473" y="2038312"/>
            <a:ext cx="8501269" cy="4127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766" indent="0" fontAlgn="auto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0" dirty="0"/>
              <a:t>Common program requirements: </a:t>
            </a:r>
            <a:r>
              <a:rPr lang="en-US" b="0" dirty="0"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https://www.acgme.org/what-we-do/accreditation/common-program-requirements/</a:t>
            </a:r>
            <a:endParaRPr lang="en-US" b="0" dirty="0"/>
          </a:p>
          <a:p>
            <a:pPr indent="-63500" fontAlgn="auto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en-US" b="0" u="sng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4766" indent="0" fontAlgn="auto">
              <a:spcAft>
                <a:spcPts val="0"/>
              </a:spcAft>
              <a:buSzPct val="100000"/>
              <a:buNone/>
            </a:pPr>
            <a:r>
              <a:rPr lang="en-US" b="0" dirty="0"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CPR Specialty:  https://www.acgme.org/specialties/</a:t>
            </a:r>
            <a:endParaRPr lang="en-US" b="0" dirty="0"/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n-US" b="0" dirty="0"/>
              <a:t>	(Bookmark Your Specialty)</a:t>
            </a:r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en-US" b="0" dirty="0"/>
          </a:p>
          <a:p>
            <a:pPr marL="88265" indent="0" fontAlgn="auto">
              <a:spcAft>
                <a:spcPts val="0"/>
              </a:spcAft>
              <a:buSzPct val="100000"/>
              <a:buNone/>
            </a:pPr>
            <a:r>
              <a:rPr lang="en-US" b="0" dirty="0"/>
              <a:t>PD Guide: https://www.acgme.org/program-directors-and-coordinators/welcome/program-directors-guide-to-the-common-program-requirements/</a:t>
            </a:r>
          </a:p>
        </p:txBody>
      </p:sp>
      <p:sp>
        <p:nvSpPr>
          <p:cNvPr id="5" name="Google Shape;235;p38">
            <a:extLst>
              <a:ext uri="{FF2B5EF4-FFF2-40B4-BE49-F238E27FC236}">
                <a16:creationId xmlns:a16="http://schemas.microsoft.com/office/drawing/2014/main" id="{E479A93B-6023-439D-90E6-13C0AE731FD7}"/>
              </a:ext>
            </a:extLst>
          </p:cNvPr>
          <p:cNvSpPr txBox="1">
            <a:spLocks/>
          </p:cNvSpPr>
          <p:nvPr/>
        </p:nvSpPr>
        <p:spPr>
          <a:xfrm>
            <a:off x="1988125" y="468902"/>
            <a:ext cx="6525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Bookmark It </a:t>
            </a:r>
          </a:p>
        </p:txBody>
      </p:sp>
      <p:pic>
        <p:nvPicPr>
          <p:cNvPr id="6" name="Google Shape;239;p38">
            <a:extLst>
              <a:ext uri="{FF2B5EF4-FFF2-40B4-BE49-F238E27FC236}">
                <a16:creationId xmlns:a16="http://schemas.microsoft.com/office/drawing/2014/main" id="{FCE4F82F-BDC1-4867-B85F-A5D3568553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175" y="468902"/>
            <a:ext cx="2057400" cy="18265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38">
            <a:extLst>
              <a:ext uri="{FF2B5EF4-FFF2-40B4-BE49-F238E27FC236}">
                <a16:creationId xmlns:a16="http://schemas.microsoft.com/office/drawing/2014/main" id="{678C1CF2-38FA-4511-8F73-48F34D76FE42}"/>
              </a:ext>
            </a:extLst>
          </p:cNvPr>
          <p:cNvSpPr/>
          <p:nvPr/>
        </p:nvSpPr>
        <p:spPr>
          <a:xfrm>
            <a:off x="5022000" y="373662"/>
            <a:ext cx="959700" cy="947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154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80534-2468-4223-9ABF-BF9F9CAD4C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801D8-D9D3-47EF-870D-EBC146240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Google Shape;244;p39">
            <a:extLst>
              <a:ext uri="{FF2B5EF4-FFF2-40B4-BE49-F238E27FC236}">
                <a16:creationId xmlns:a16="http://schemas.microsoft.com/office/drawing/2014/main" id="{28838E3E-2F78-4F0D-8E65-AC9A7BC6796D}"/>
              </a:ext>
            </a:extLst>
          </p:cNvPr>
          <p:cNvSpPr txBox="1">
            <a:spLocks/>
          </p:cNvSpPr>
          <p:nvPr/>
        </p:nvSpPr>
        <p:spPr>
          <a:xfrm>
            <a:off x="464951" y="2105906"/>
            <a:ext cx="84540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22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en-US" sz="2500" b="0" dirty="0"/>
              <a:t>Always check the effective date 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500" b="0" dirty="0"/>
          </a:p>
          <a:p>
            <a:pPr indent="-22225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en-US" sz="2500" b="0" dirty="0"/>
              <a:t>Proposed changes are released for review and comment prior to going into effect</a:t>
            </a:r>
            <a:endParaRPr lang="en-US" sz="900" b="0" dirty="0"/>
          </a:p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900" b="0" dirty="0"/>
          </a:p>
          <a:p>
            <a:pPr indent="-222250" fontAlgn="auto"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en-US" sz="2500" b="0" dirty="0"/>
              <a:t>Changes typically take effect July 1 upcoming year</a:t>
            </a:r>
            <a:endParaRPr lang="en-US" sz="900" b="0" dirty="0"/>
          </a:p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900" b="0" dirty="0"/>
          </a:p>
          <a:p>
            <a:pPr indent="-222250" fontAlgn="auto"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en-US" sz="2500" b="0" dirty="0"/>
              <a:t>“Tracked Changes” copy is always provided, with details</a:t>
            </a:r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sz="800" b="0" dirty="0"/>
          </a:p>
          <a:p>
            <a:pPr indent="-6350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sz="800" b="0" dirty="0"/>
          </a:p>
        </p:txBody>
      </p:sp>
      <p:sp>
        <p:nvSpPr>
          <p:cNvPr id="5" name="Google Shape;245;p39">
            <a:extLst>
              <a:ext uri="{FF2B5EF4-FFF2-40B4-BE49-F238E27FC236}">
                <a16:creationId xmlns:a16="http://schemas.microsoft.com/office/drawing/2014/main" id="{2FA1DD04-AA15-45D4-BDCB-E6000B45D490}"/>
              </a:ext>
            </a:extLst>
          </p:cNvPr>
          <p:cNvSpPr txBox="1">
            <a:spLocks/>
          </p:cNvSpPr>
          <p:nvPr/>
        </p:nvSpPr>
        <p:spPr>
          <a:xfrm>
            <a:off x="1888794" y="594128"/>
            <a:ext cx="6525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Changes/Updates</a:t>
            </a:r>
            <a:endParaRPr lang="en-US" dirty="0"/>
          </a:p>
        </p:txBody>
      </p:sp>
      <p:pic>
        <p:nvPicPr>
          <p:cNvPr id="6" name="Google Shape;248;p39">
            <a:extLst>
              <a:ext uri="{FF2B5EF4-FFF2-40B4-BE49-F238E27FC236}">
                <a16:creationId xmlns:a16="http://schemas.microsoft.com/office/drawing/2014/main" id="{FA275344-CC6E-4D50-AB8B-A435EB19243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6975" y="535825"/>
            <a:ext cx="2259349" cy="121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06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16A00D-6337-4632-A75F-8F064ABAC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66B76-C147-4034-B9AE-2110A93388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4" name="Google Shape;253;p40">
            <a:extLst>
              <a:ext uri="{FF2B5EF4-FFF2-40B4-BE49-F238E27FC236}">
                <a16:creationId xmlns:a16="http://schemas.microsoft.com/office/drawing/2014/main" id="{25B2E785-9740-4590-A3D8-953635416B6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2112" y="325459"/>
            <a:ext cx="6173258" cy="5718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18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51A7A9-92DB-4A1F-BE94-910EA5F85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1C6ED-E6D9-4B3E-95C4-DABD7D54E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Google Shape;260;p41">
            <a:extLst>
              <a:ext uri="{FF2B5EF4-FFF2-40B4-BE49-F238E27FC236}">
                <a16:creationId xmlns:a16="http://schemas.microsoft.com/office/drawing/2014/main" id="{B1BF8868-EAED-46EA-B1D7-E6F08666B931}"/>
              </a:ext>
            </a:extLst>
          </p:cNvPr>
          <p:cNvSpPr txBox="1">
            <a:spLocks/>
          </p:cNvSpPr>
          <p:nvPr/>
        </p:nvSpPr>
        <p:spPr>
          <a:xfrm>
            <a:off x="504867" y="1927396"/>
            <a:ext cx="8134266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dirty="0"/>
              <a:t>ACGME Glossary of Terms</a:t>
            </a:r>
            <a:endParaRPr lang="en-US" b="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600"/>
              <a:buFont typeface="Arial"/>
              <a:buNone/>
            </a:pPr>
            <a:r>
              <a:rPr lang="en-US" sz="2200" b="0" dirty="0"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https://www.acgme.org/globalassets/pdfs/ab_acgmeglossary.pdf</a:t>
            </a:r>
            <a:endParaRPr lang="en-US" sz="2200" b="0" dirty="0"/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261;p41">
            <a:extLst>
              <a:ext uri="{FF2B5EF4-FFF2-40B4-BE49-F238E27FC236}">
                <a16:creationId xmlns:a16="http://schemas.microsoft.com/office/drawing/2014/main" id="{C5D6EA31-9BFC-474F-AB21-7432A2D07182}"/>
              </a:ext>
            </a:extLst>
          </p:cNvPr>
          <p:cNvSpPr txBox="1">
            <a:spLocks/>
          </p:cNvSpPr>
          <p:nvPr/>
        </p:nvSpPr>
        <p:spPr>
          <a:xfrm>
            <a:off x="1989344" y="184849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Learning the Language</a:t>
            </a:r>
            <a:endParaRPr lang="en-US" dirty="0"/>
          </a:p>
        </p:txBody>
      </p:sp>
      <p:pic>
        <p:nvPicPr>
          <p:cNvPr id="6" name="Google Shape;266;p41">
            <a:extLst>
              <a:ext uri="{FF2B5EF4-FFF2-40B4-BE49-F238E27FC236}">
                <a16:creationId xmlns:a16="http://schemas.microsoft.com/office/drawing/2014/main" id="{7683298B-2B8C-48DF-A35B-895248AB84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176" y="4253150"/>
            <a:ext cx="1918174" cy="191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38">
            <a:extLst>
              <a:ext uri="{FF2B5EF4-FFF2-40B4-BE49-F238E27FC236}">
                <a16:creationId xmlns:a16="http://schemas.microsoft.com/office/drawing/2014/main" id="{DA7E747B-F6EA-434C-A0C3-CC6BF5F017CB}"/>
              </a:ext>
            </a:extLst>
          </p:cNvPr>
          <p:cNvSpPr/>
          <p:nvPr/>
        </p:nvSpPr>
        <p:spPr>
          <a:xfrm>
            <a:off x="8315597" y="2701104"/>
            <a:ext cx="399505" cy="3666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841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F5B65E-A93E-44A4-A11C-FF0C0E8472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7463C-31C7-4BF0-8933-92DBDF282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Google Shape;271;p42">
            <a:extLst>
              <a:ext uri="{FF2B5EF4-FFF2-40B4-BE49-F238E27FC236}">
                <a16:creationId xmlns:a16="http://schemas.microsoft.com/office/drawing/2014/main" id="{406C9FF8-C2B3-4882-A2CA-A7F90B62D3ED}"/>
              </a:ext>
            </a:extLst>
          </p:cNvPr>
          <p:cNvSpPr txBox="1">
            <a:spLocks/>
          </p:cNvSpPr>
          <p:nvPr/>
        </p:nvSpPr>
        <p:spPr>
          <a:xfrm>
            <a:off x="506730" y="2287612"/>
            <a:ext cx="7886700" cy="33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US" b="1" dirty="0"/>
              <a:t>Core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: Statements that define structure, resource, or process elements essential to every graduate medical educational program.</a:t>
            </a:r>
            <a:endParaRPr lang="en-US" b="0" dirty="0"/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br>
              <a:rPr lang="en-US" b="0" dirty="0"/>
            </a:br>
            <a:r>
              <a:rPr lang="en-US" b="1" dirty="0"/>
              <a:t>Detail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: Statements that describe a specific structure, resource, or process, for achieving compliance with a Core Requirement. </a:t>
            </a:r>
            <a:endParaRPr lang="en-US" b="0" dirty="0"/>
          </a:p>
        </p:txBody>
      </p:sp>
      <p:sp>
        <p:nvSpPr>
          <p:cNvPr id="5" name="Google Shape;272;p42">
            <a:extLst>
              <a:ext uri="{FF2B5EF4-FFF2-40B4-BE49-F238E27FC236}">
                <a16:creationId xmlns:a16="http://schemas.microsoft.com/office/drawing/2014/main" id="{D0CE26ED-CF51-4F8E-B59B-5BDAAB3E7249}"/>
              </a:ext>
            </a:extLst>
          </p:cNvPr>
          <p:cNvSpPr txBox="1">
            <a:spLocks/>
          </p:cNvSpPr>
          <p:nvPr/>
        </p:nvSpPr>
        <p:spPr>
          <a:xfrm>
            <a:off x="1989344" y="681935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Core/Detail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9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35EE90-FDC5-4218-AB68-6C54F5DA44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41C49-3FA1-47FB-B961-DD5075025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4" name="Google Shape;281;p43">
            <a:extLst>
              <a:ext uri="{FF2B5EF4-FFF2-40B4-BE49-F238E27FC236}">
                <a16:creationId xmlns:a16="http://schemas.microsoft.com/office/drawing/2014/main" id="{131D1928-FDA8-4E6E-AAAB-B0355B0045D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8137" y="282385"/>
            <a:ext cx="7071865" cy="57777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2;p43">
            <a:extLst>
              <a:ext uri="{FF2B5EF4-FFF2-40B4-BE49-F238E27FC236}">
                <a16:creationId xmlns:a16="http://schemas.microsoft.com/office/drawing/2014/main" id="{47269B16-6EBD-40D1-8CAA-F9A3F6AD31EB}"/>
              </a:ext>
            </a:extLst>
          </p:cNvPr>
          <p:cNvSpPr/>
          <p:nvPr/>
        </p:nvSpPr>
        <p:spPr>
          <a:xfrm>
            <a:off x="6368049" y="1167495"/>
            <a:ext cx="903607" cy="227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283;p43">
            <a:extLst>
              <a:ext uri="{FF2B5EF4-FFF2-40B4-BE49-F238E27FC236}">
                <a16:creationId xmlns:a16="http://schemas.microsoft.com/office/drawing/2014/main" id="{566BD672-12DF-4E6C-A148-28C1BEE27DD9}"/>
              </a:ext>
            </a:extLst>
          </p:cNvPr>
          <p:cNvSpPr/>
          <p:nvPr/>
        </p:nvSpPr>
        <p:spPr>
          <a:xfrm>
            <a:off x="5883496" y="2280034"/>
            <a:ext cx="903607" cy="227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284;p43">
            <a:extLst>
              <a:ext uri="{FF2B5EF4-FFF2-40B4-BE49-F238E27FC236}">
                <a16:creationId xmlns:a16="http://schemas.microsoft.com/office/drawing/2014/main" id="{CA7D002F-6AE6-4A33-95E9-21F850066669}"/>
              </a:ext>
            </a:extLst>
          </p:cNvPr>
          <p:cNvSpPr/>
          <p:nvPr/>
        </p:nvSpPr>
        <p:spPr>
          <a:xfrm>
            <a:off x="5841860" y="1752403"/>
            <a:ext cx="903607" cy="227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Google Shape;285;p43">
            <a:extLst>
              <a:ext uri="{FF2B5EF4-FFF2-40B4-BE49-F238E27FC236}">
                <a16:creationId xmlns:a16="http://schemas.microsoft.com/office/drawing/2014/main" id="{3A080CAF-9956-4C69-83DA-A680E688CD31}"/>
              </a:ext>
            </a:extLst>
          </p:cNvPr>
          <p:cNvSpPr/>
          <p:nvPr/>
        </p:nvSpPr>
        <p:spPr>
          <a:xfrm>
            <a:off x="6368050" y="4566011"/>
            <a:ext cx="903607" cy="22743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23494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9A9330-8287-4844-927D-EC0DF17B5C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573F0D-6F56-410D-9E7A-A265F579F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Google Shape;290;p44">
            <a:extLst>
              <a:ext uri="{FF2B5EF4-FFF2-40B4-BE49-F238E27FC236}">
                <a16:creationId xmlns:a16="http://schemas.microsoft.com/office/drawing/2014/main" id="{EA3A26AF-DD18-4D65-B94C-2B213F4E3C68}"/>
              </a:ext>
            </a:extLst>
          </p:cNvPr>
          <p:cNvSpPr txBox="1">
            <a:spLocks/>
          </p:cNvSpPr>
          <p:nvPr/>
        </p:nvSpPr>
        <p:spPr>
          <a:xfrm>
            <a:off x="628650" y="1878309"/>
            <a:ext cx="7886700" cy="33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1" dirty="0"/>
              <a:t>Must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: A term used to identify a requirement which is mandatory or done without fail.</a:t>
            </a:r>
            <a:endParaRPr lang="en-US" b="0" dirty="0"/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1" dirty="0"/>
              <a:t>Should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: A term used to designate</a:t>
            </a:r>
            <a:endParaRPr lang="en-US" b="0" dirty="0"/>
          </a:p>
          <a:p>
            <a:pPr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requirements so important that </a:t>
            </a:r>
          </a:p>
          <a:p>
            <a:pPr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non-substantial compliance</a:t>
            </a:r>
            <a:br>
              <a:rPr lang="en-US" b="0" dirty="0"/>
            </a:b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must be justified. </a:t>
            </a:r>
            <a:endParaRPr lang="en-US" b="0" dirty="0"/>
          </a:p>
        </p:txBody>
      </p:sp>
      <p:sp>
        <p:nvSpPr>
          <p:cNvPr id="5" name="Google Shape;291;p44">
            <a:extLst>
              <a:ext uri="{FF2B5EF4-FFF2-40B4-BE49-F238E27FC236}">
                <a16:creationId xmlns:a16="http://schemas.microsoft.com/office/drawing/2014/main" id="{1A938812-4540-4CD6-9C32-77D531C056F2}"/>
              </a:ext>
            </a:extLst>
          </p:cNvPr>
          <p:cNvSpPr txBox="1">
            <a:spLocks/>
          </p:cNvSpPr>
          <p:nvPr/>
        </p:nvSpPr>
        <p:spPr>
          <a:xfrm>
            <a:off x="1989344" y="349100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Must/Should</a:t>
            </a:r>
          </a:p>
        </p:txBody>
      </p:sp>
      <p:pic>
        <p:nvPicPr>
          <p:cNvPr id="6" name="Google Shape;294;p44">
            <a:extLst>
              <a:ext uri="{FF2B5EF4-FFF2-40B4-BE49-F238E27FC236}">
                <a16:creationId xmlns:a16="http://schemas.microsoft.com/office/drawing/2014/main" id="{865CBF11-51C1-44B0-B650-2E3A9A09211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9902" y="3616394"/>
            <a:ext cx="2219699" cy="228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39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Basics:  GME for New Coordinators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Cheryl Haynes, BA</a:t>
            </a:r>
          </a:p>
          <a:p>
            <a:r>
              <a:rPr lang="en-US" dirty="0"/>
              <a:t>                       Christine Redovan, MBA, MLIS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8C640-3983-4196-833C-31DDAB9A33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0FDE3-C387-402D-A8F0-D138B6705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658EB-742C-49F6-B03F-753C72B14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5FA93-8A3C-48B6-BD4B-6BB42CA059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Google Shape;299;p45">
            <a:extLst>
              <a:ext uri="{FF2B5EF4-FFF2-40B4-BE49-F238E27FC236}">
                <a16:creationId xmlns:a16="http://schemas.microsoft.com/office/drawing/2014/main" id="{01AA57D7-B110-4821-9532-4B0721864D9B}"/>
              </a:ext>
            </a:extLst>
          </p:cNvPr>
          <p:cNvSpPr txBox="1">
            <a:spLocks/>
          </p:cNvSpPr>
          <p:nvPr/>
        </p:nvSpPr>
        <p:spPr>
          <a:xfrm>
            <a:off x="628650" y="2026355"/>
            <a:ext cx="7886700" cy="33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●"/>
            </a:pPr>
            <a:r>
              <a:rPr lang="en-US" b="0" dirty="0"/>
              <a:t>Practice Site - 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a site other than the Sponsoring Institution at which residents have </a:t>
            </a:r>
            <a:r>
              <a:rPr lang="en-US" b="0" u="sng" dirty="0">
                <a:latin typeface="Arial"/>
                <a:ea typeface="Arial"/>
                <a:cs typeface="Arial"/>
                <a:sym typeface="Arial"/>
              </a:rPr>
              <a:t>required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 educational experiences.</a:t>
            </a:r>
            <a:endParaRPr lang="en-US" sz="1200" b="0" dirty="0"/>
          </a:p>
          <a:p>
            <a:pPr marL="685800" indent="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5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●"/>
            </a:pPr>
            <a:r>
              <a:rPr lang="en-US" b="0" dirty="0"/>
              <a:t>Each practice site requires a Program Letter of Agreement (PLA)</a:t>
            </a:r>
            <a:endParaRPr lang="en-US" sz="1200" b="0" dirty="0"/>
          </a:p>
          <a:p>
            <a:pPr indent="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b="0" dirty="0"/>
          </a:p>
          <a:p>
            <a:pPr fontAlgn="auto">
              <a:spcBef>
                <a:spcPts val="5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●"/>
            </a:pPr>
            <a:r>
              <a:rPr lang="en-US" b="0" dirty="0"/>
              <a:t>Details in CPR I.B.2</a:t>
            </a:r>
          </a:p>
        </p:txBody>
      </p:sp>
      <p:sp>
        <p:nvSpPr>
          <p:cNvPr id="5" name="Google Shape;300;p45">
            <a:extLst>
              <a:ext uri="{FF2B5EF4-FFF2-40B4-BE49-F238E27FC236}">
                <a16:creationId xmlns:a16="http://schemas.microsoft.com/office/drawing/2014/main" id="{9AEFCD9B-2D84-477E-842D-330C9C7A9C92}"/>
              </a:ext>
            </a:extLst>
          </p:cNvPr>
          <p:cNvSpPr txBox="1">
            <a:spLocks/>
          </p:cNvSpPr>
          <p:nvPr/>
        </p:nvSpPr>
        <p:spPr>
          <a:xfrm>
            <a:off x="1989344" y="429819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Practice Sites</a:t>
            </a:r>
          </a:p>
        </p:txBody>
      </p:sp>
      <p:pic>
        <p:nvPicPr>
          <p:cNvPr id="6" name="Google Shape;303;p45">
            <a:extLst>
              <a:ext uri="{FF2B5EF4-FFF2-40B4-BE49-F238E27FC236}">
                <a16:creationId xmlns:a16="http://schemas.microsoft.com/office/drawing/2014/main" id="{3A59E599-5DB5-4DF8-ACD2-05A6D08A9F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9839" y="4598056"/>
            <a:ext cx="1944399" cy="1296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15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CBCEDD-7216-4567-8C58-09FFCCB626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167C02-F7FC-4B15-94B1-3D2B5D3E8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Google Shape;308;p46">
            <a:extLst>
              <a:ext uri="{FF2B5EF4-FFF2-40B4-BE49-F238E27FC236}">
                <a16:creationId xmlns:a16="http://schemas.microsoft.com/office/drawing/2014/main" id="{1F7EDE36-CAB1-43B6-BBB9-43DEF5E4024F}"/>
              </a:ext>
            </a:extLst>
          </p:cNvPr>
          <p:cNvSpPr txBox="1">
            <a:spLocks/>
          </p:cNvSpPr>
          <p:nvPr/>
        </p:nvSpPr>
        <p:spPr>
          <a:xfrm>
            <a:off x="550273" y="2149957"/>
            <a:ext cx="7886700" cy="33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If it isn’t documented, it didn’t happen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00" b="0" dirty="0"/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Web-based residency management software package</a:t>
            </a:r>
          </a:p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000" b="0" dirty="0"/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Pay close attention to 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IV.C. Curriculum Organization and Resident Experiences – “Bean Counting” </a:t>
            </a:r>
            <a:endParaRPr lang="en-US" b="0" dirty="0"/>
          </a:p>
          <a:p>
            <a:pPr marL="685800" indent="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b="0" dirty="0"/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309;p46">
            <a:extLst>
              <a:ext uri="{FF2B5EF4-FFF2-40B4-BE49-F238E27FC236}">
                <a16:creationId xmlns:a16="http://schemas.microsoft.com/office/drawing/2014/main" id="{6D479BAD-B206-452D-A89A-94A4C5ADB726}"/>
              </a:ext>
            </a:extLst>
          </p:cNvPr>
          <p:cNvSpPr txBox="1">
            <a:spLocks/>
          </p:cNvSpPr>
          <p:nvPr/>
        </p:nvSpPr>
        <p:spPr>
          <a:xfrm>
            <a:off x="1989344" y="377952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Documentation</a:t>
            </a:r>
          </a:p>
        </p:txBody>
      </p:sp>
      <p:pic>
        <p:nvPicPr>
          <p:cNvPr id="6" name="Google Shape;312;p46">
            <a:extLst>
              <a:ext uri="{FF2B5EF4-FFF2-40B4-BE49-F238E27FC236}">
                <a16:creationId xmlns:a16="http://schemas.microsoft.com/office/drawing/2014/main" id="{0C449D16-3F66-4B6C-BA31-0806D4666F9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05900" y="544324"/>
            <a:ext cx="2009450" cy="130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14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898564-1B55-443D-96B6-9FBF1FFEC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2D05D-4FD5-47D3-B56E-BDD0858AE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" name="Google Shape;317;p47">
            <a:extLst>
              <a:ext uri="{FF2B5EF4-FFF2-40B4-BE49-F238E27FC236}">
                <a16:creationId xmlns:a16="http://schemas.microsoft.com/office/drawing/2014/main" id="{C0329737-23FF-4092-BF06-5ABAFB9AEB53}"/>
              </a:ext>
            </a:extLst>
          </p:cNvPr>
          <p:cNvSpPr txBox="1">
            <a:spLocks/>
          </p:cNvSpPr>
          <p:nvPr/>
        </p:nvSpPr>
        <p:spPr>
          <a:xfrm>
            <a:off x="476132" y="1832257"/>
            <a:ext cx="7886700" cy="33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64477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600" b="0" dirty="0"/>
              <a:t>Rotations/Assignments</a:t>
            </a:r>
          </a:p>
          <a:p>
            <a:pPr marL="914400" lvl="2" indent="0" fontAlgn="auto"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600" b="0" dirty="0"/>
          </a:p>
          <a:p>
            <a:pPr lvl="1" indent="-264477"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600" b="0" dirty="0"/>
              <a:t>Milestones</a:t>
            </a:r>
          </a:p>
          <a:p>
            <a:pPr marL="0" indent="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/>
          </a:p>
          <a:p>
            <a:pPr lvl="1" indent="-264477"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600" b="0" dirty="0"/>
              <a:t>Annual/Semi-Annual</a:t>
            </a:r>
          </a:p>
          <a:p>
            <a:pPr marL="914400" lvl="2" indent="0" fontAlgn="auto"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2600" b="0" dirty="0"/>
          </a:p>
          <a:p>
            <a:pPr lvl="1" indent="-264477"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600" b="0" dirty="0"/>
              <a:t>Final Evaluation</a:t>
            </a:r>
          </a:p>
          <a:p>
            <a:pPr marL="0" indent="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91" b="0" dirty="0"/>
          </a:p>
          <a:p>
            <a:pPr marL="0" indent="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91" b="0" dirty="0"/>
          </a:p>
          <a:p>
            <a:pPr marL="914400" lvl="2" indent="0" fontAlgn="auto"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en-US" b="0" dirty="0"/>
          </a:p>
          <a:p>
            <a:pPr marL="914400" lvl="2" indent="0" fontAlgn="auto"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en-US" b="0" dirty="0"/>
          </a:p>
          <a:p>
            <a:pPr lvl="1" indent="-99377" fontAlgn="auto"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318;p47">
            <a:extLst>
              <a:ext uri="{FF2B5EF4-FFF2-40B4-BE49-F238E27FC236}">
                <a16:creationId xmlns:a16="http://schemas.microsoft.com/office/drawing/2014/main" id="{1353FA2A-D8A2-4B28-82FC-E4C938FF38E5}"/>
              </a:ext>
            </a:extLst>
          </p:cNvPr>
          <p:cNvSpPr txBox="1">
            <a:spLocks/>
          </p:cNvSpPr>
          <p:nvPr/>
        </p:nvSpPr>
        <p:spPr>
          <a:xfrm>
            <a:off x="1989344" y="321596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Evaluations - Resident</a:t>
            </a:r>
          </a:p>
        </p:txBody>
      </p:sp>
      <p:pic>
        <p:nvPicPr>
          <p:cNvPr id="6" name="Google Shape;321;p47">
            <a:extLst>
              <a:ext uri="{FF2B5EF4-FFF2-40B4-BE49-F238E27FC236}">
                <a16:creationId xmlns:a16="http://schemas.microsoft.com/office/drawing/2014/main" id="{24AF5001-C9D2-474E-9E92-B38BFE651F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07975" y="2507994"/>
            <a:ext cx="2707375" cy="212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73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1BE7FF-F996-44DA-8C3A-584E81025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20A2F-1390-4BD1-9B2F-3C852D76A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" name="Google Shape;326;p48">
            <a:extLst>
              <a:ext uri="{FF2B5EF4-FFF2-40B4-BE49-F238E27FC236}">
                <a16:creationId xmlns:a16="http://schemas.microsoft.com/office/drawing/2014/main" id="{5781E5EC-2F72-4DFD-AE61-8DFAB74080B8}"/>
              </a:ext>
            </a:extLst>
          </p:cNvPr>
          <p:cNvSpPr txBox="1">
            <a:spLocks/>
          </p:cNvSpPr>
          <p:nvPr/>
        </p:nvSpPr>
        <p:spPr>
          <a:xfrm>
            <a:off x="215548" y="1806425"/>
            <a:ext cx="8562300" cy="3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Milestones: performance levels residents are expected to demonstrate skills, knowledge, and behaviors in the six Core Competenc</a:t>
            </a:r>
            <a:r>
              <a:rPr lang="en-US" b="0" dirty="0"/>
              <a:t>ies.</a:t>
            </a:r>
            <a:endParaRPr lang="en-US" b="0" dirty="0">
              <a:latin typeface="Arial"/>
              <a:ea typeface="Arial"/>
              <a:cs typeface="Arial"/>
              <a:sym typeface="Arial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/>
          </a:p>
          <a:p>
            <a:pPr lvl="1" indent="-196850" fontAlgn="auto"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700" b="0" dirty="0">
                <a:latin typeface="Arial"/>
                <a:ea typeface="Arial"/>
                <a:cs typeface="Arial"/>
                <a:sym typeface="Arial"/>
              </a:rPr>
              <a:t>Professionalism</a:t>
            </a:r>
            <a:endParaRPr lang="en-US" sz="1700" b="0" dirty="0"/>
          </a:p>
          <a:p>
            <a:pPr lvl="1" indent="-196850" fontAlgn="auto"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700" b="0" dirty="0">
                <a:latin typeface="Arial"/>
                <a:ea typeface="Arial"/>
                <a:cs typeface="Arial"/>
                <a:sym typeface="Arial"/>
              </a:rPr>
              <a:t>Patient Care &amp; Procedural Skills</a:t>
            </a:r>
            <a:endParaRPr lang="en-US" sz="1700" b="0" dirty="0"/>
          </a:p>
          <a:p>
            <a:pPr lvl="1" indent="-196850" fontAlgn="auto"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700" b="0" dirty="0">
                <a:latin typeface="Arial"/>
                <a:ea typeface="Arial"/>
                <a:cs typeface="Arial"/>
                <a:sym typeface="Arial"/>
              </a:rPr>
              <a:t>Medical Knowledge</a:t>
            </a:r>
            <a:endParaRPr lang="en-US" sz="1700" b="0" dirty="0"/>
          </a:p>
          <a:p>
            <a:pPr lvl="1" indent="-196850" fontAlgn="auto"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700" b="0" dirty="0">
                <a:latin typeface="Arial"/>
                <a:ea typeface="Arial"/>
                <a:cs typeface="Arial"/>
                <a:sym typeface="Arial"/>
              </a:rPr>
              <a:t>Practice-based Learning and Improvement</a:t>
            </a:r>
            <a:endParaRPr lang="en-US" sz="1700" b="0" dirty="0"/>
          </a:p>
          <a:p>
            <a:pPr lvl="1" indent="-196850" fontAlgn="auto"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700" b="0" dirty="0">
                <a:latin typeface="Arial"/>
                <a:ea typeface="Arial"/>
                <a:cs typeface="Arial"/>
                <a:sym typeface="Arial"/>
              </a:rPr>
              <a:t>Systems-Based Practice</a:t>
            </a:r>
            <a:endParaRPr lang="en-US" sz="1700" b="0" dirty="0"/>
          </a:p>
          <a:p>
            <a:pPr lvl="1" indent="-196850" fontAlgn="auto"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700" b="0" dirty="0">
                <a:latin typeface="Arial"/>
                <a:ea typeface="Arial"/>
                <a:cs typeface="Arial"/>
                <a:sym typeface="Arial"/>
              </a:rPr>
              <a:t>Interpersonal &amp; Communication Skills</a:t>
            </a:r>
            <a:endParaRPr lang="en-US" sz="1700" b="0" dirty="0"/>
          </a:p>
          <a:p>
            <a:pPr lvl="1" indent="-88900" fontAlgn="auto"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sz="1700" b="0" dirty="0">
              <a:latin typeface="Arial"/>
              <a:ea typeface="Arial"/>
              <a:cs typeface="Arial"/>
              <a:sym typeface="Arial"/>
            </a:endParaRPr>
          </a:p>
          <a:p>
            <a:pPr lvl="1" indent="-88900" fontAlgn="auto"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327;p48">
            <a:extLst>
              <a:ext uri="{FF2B5EF4-FFF2-40B4-BE49-F238E27FC236}">
                <a16:creationId xmlns:a16="http://schemas.microsoft.com/office/drawing/2014/main" id="{C88FEC79-376D-48B2-8C96-7C4477B0BEA4}"/>
              </a:ext>
            </a:extLst>
          </p:cNvPr>
          <p:cNvSpPr txBox="1">
            <a:spLocks/>
          </p:cNvSpPr>
          <p:nvPr/>
        </p:nvSpPr>
        <p:spPr>
          <a:xfrm>
            <a:off x="1989344" y="366641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Milestones</a:t>
            </a:r>
          </a:p>
        </p:txBody>
      </p:sp>
      <p:pic>
        <p:nvPicPr>
          <p:cNvPr id="6" name="Google Shape;330;p48">
            <a:extLst>
              <a:ext uri="{FF2B5EF4-FFF2-40B4-BE49-F238E27FC236}">
                <a16:creationId xmlns:a16="http://schemas.microsoft.com/office/drawing/2014/main" id="{5BD321D5-CD77-4F3E-831E-D98BFA728D5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67683" y="3492550"/>
            <a:ext cx="2383549" cy="158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510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7F28AF-8EC1-4BF8-997D-09477A330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5C35E-B092-4F11-9D2C-AC58A757EF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Google Shape;339;p49">
            <a:extLst>
              <a:ext uri="{FF2B5EF4-FFF2-40B4-BE49-F238E27FC236}">
                <a16:creationId xmlns:a16="http://schemas.microsoft.com/office/drawing/2014/main" id="{0631AE36-0CCE-47C7-AB8F-D965EE1E8981}"/>
              </a:ext>
            </a:extLst>
          </p:cNvPr>
          <p:cNvSpPr txBox="1">
            <a:spLocks/>
          </p:cNvSpPr>
          <p:nvPr/>
        </p:nvSpPr>
        <p:spPr>
          <a:xfrm>
            <a:off x="370247" y="1749624"/>
            <a:ext cx="78867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Must be evaluated at least annually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Must include written, anonymous and confidential evaluations by the residents</a:t>
            </a:r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  <a:p>
            <a:pPr marL="457200" lvl="1" indent="0" fontAlgn="auto"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6" name="Google Shape;340;p49">
            <a:extLst>
              <a:ext uri="{FF2B5EF4-FFF2-40B4-BE49-F238E27FC236}">
                <a16:creationId xmlns:a16="http://schemas.microsoft.com/office/drawing/2014/main" id="{AA5ACF5D-E411-4779-879E-041C6FF02352}"/>
              </a:ext>
            </a:extLst>
          </p:cNvPr>
          <p:cNvSpPr txBox="1">
            <a:spLocks/>
          </p:cNvSpPr>
          <p:nvPr/>
        </p:nvSpPr>
        <p:spPr>
          <a:xfrm>
            <a:off x="1962519" y="587906"/>
            <a:ext cx="6525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Evaluations - Faculty</a:t>
            </a:r>
          </a:p>
        </p:txBody>
      </p:sp>
      <p:sp>
        <p:nvSpPr>
          <p:cNvPr id="10" name="Google Shape;338;p49">
            <a:extLst>
              <a:ext uri="{FF2B5EF4-FFF2-40B4-BE49-F238E27FC236}">
                <a16:creationId xmlns:a16="http://schemas.microsoft.com/office/drawing/2014/main" id="{A7AB45B1-E803-4E5A-AA39-2FF0016F6869}"/>
              </a:ext>
            </a:extLst>
          </p:cNvPr>
          <p:cNvSpPr/>
          <p:nvPr/>
        </p:nvSpPr>
        <p:spPr>
          <a:xfrm>
            <a:off x="527550" y="3587553"/>
            <a:ext cx="1998600" cy="656575"/>
          </a:xfrm>
          <a:prstGeom prst="wedgeEllipseCallout">
            <a:avLst>
              <a:gd name="adj1" fmla="val 48331"/>
              <a:gd name="adj2" fmla="val 95313"/>
            </a:avLst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1" name="Google Shape;345;p49">
            <a:extLst>
              <a:ext uri="{FF2B5EF4-FFF2-40B4-BE49-F238E27FC236}">
                <a16:creationId xmlns:a16="http://schemas.microsoft.com/office/drawing/2014/main" id="{0BC50A98-5E06-4C3E-9291-BF26C3687805}"/>
              </a:ext>
            </a:extLst>
          </p:cNvPr>
          <p:cNvSpPr txBox="1"/>
          <p:nvPr/>
        </p:nvSpPr>
        <p:spPr>
          <a:xfrm>
            <a:off x="705641" y="3634954"/>
            <a:ext cx="161217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Engagement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36;p49">
            <a:extLst>
              <a:ext uri="{FF2B5EF4-FFF2-40B4-BE49-F238E27FC236}">
                <a16:creationId xmlns:a16="http://schemas.microsoft.com/office/drawing/2014/main" id="{FD2C8C3A-0226-4BC4-BF74-29A6E81821CD}"/>
              </a:ext>
            </a:extLst>
          </p:cNvPr>
          <p:cNvSpPr/>
          <p:nvPr/>
        </p:nvSpPr>
        <p:spPr>
          <a:xfrm>
            <a:off x="492034" y="5183509"/>
            <a:ext cx="1998600" cy="495000"/>
          </a:xfrm>
          <a:prstGeom prst="wedgeEllipseCallout">
            <a:avLst>
              <a:gd name="adj1" fmla="val 68046"/>
              <a:gd name="adj2" fmla="val -103916"/>
            </a:avLst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46;p49">
            <a:extLst>
              <a:ext uri="{FF2B5EF4-FFF2-40B4-BE49-F238E27FC236}">
                <a16:creationId xmlns:a16="http://schemas.microsoft.com/office/drawing/2014/main" id="{1D78117C-8C43-4E80-80CB-B1A474BE16CD}"/>
              </a:ext>
            </a:extLst>
          </p:cNvPr>
          <p:cNvSpPr txBox="1"/>
          <p:nvPr/>
        </p:nvSpPr>
        <p:spPr>
          <a:xfrm>
            <a:off x="827800" y="5152173"/>
            <a:ext cx="128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en" dirty="0"/>
              <a:t> </a:t>
            </a:r>
            <a:endParaRPr dirty="0"/>
          </a:p>
        </p:txBody>
      </p:sp>
      <p:sp>
        <p:nvSpPr>
          <p:cNvPr id="14" name="Google Shape;343;p49">
            <a:extLst>
              <a:ext uri="{FF2B5EF4-FFF2-40B4-BE49-F238E27FC236}">
                <a16:creationId xmlns:a16="http://schemas.microsoft.com/office/drawing/2014/main" id="{9DF76B95-D7DD-41D6-8F26-070DB6F90D6F}"/>
              </a:ext>
            </a:extLst>
          </p:cNvPr>
          <p:cNvSpPr/>
          <p:nvPr/>
        </p:nvSpPr>
        <p:spPr>
          <a:xfrm>
            <a:off x="2632247" y="4277551"/>
            <a:ext cx="3378300" cy="796800"/>
          </a:xfrm>
          <a:prstGeom prst="ellipse">
            <a:avLst/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4;p49">
            <a:extLst>
              <a:ext uri="{FF2B5EF4-FFF2-40B4-BE49-F238E27FC236}">
                <a16:creationId xmlns:a16="http://schemas.microsoft.com/office/drawing/2014/main" id="{4579D59C-7390-4036-8CD1-9E630C175CF2}"/>
              </a:ext>
            </a:extLst>
          </p:cNvPr>
          <p:cNvSpPr txBox="1"/>
          <p:nvPr/>
        </p:nvSpPr>
        <p:spPr>
          <a:xfrm>
            <a:off x="2924447" y="4385957"/>
            <a:ext cx="258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35;p49">
            <a:extLst>
              <a:ext uri="{FF2B5EF4-FFF2-40B4-BE49-F238E27FC236}">
                <a16:creationId xmlns:a16="http://schemas.microsoft.com/office/drawing/2014/main" id="{0E556852-3518-40A9-ADDF-74B406CA484A}"/>
              </a:ext>
            </a:extLst>
          </p:cNvPr>
          <p:cNvSpPr/>
          <p:nvPr/>
        </p:nvSpPr>
        <p:spPr>
          <a:xfrm>
            <a:off x="6302747" y="4059206"/>
            <a:ext cx="1998600" cy="842222"/>
          </a:xfrm>
          <a:prstGeom prst="wedgeEllipseCallout">
            <a:avLst>
              <a:gd name="adj1" fmla="val -58941"/>
              <a:gd name="adj2" fmla="val 13096"/>
            </a:avLst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48;p49">
            <a:extLst>
              <a:ext uri="{FF2B5EF4-FFF2-40B4-BE49-F238E27FC236}">
                <a16:creationId xmlns:a16="http://schemas.microsoft.com/office/drawing/2014/main" id="{0C885907-C82E-401E-9C42-AF5C59CF2A07}"/>
              </a:ext>
            </a:extLst>
          </p:cNvPr>
          <p:cNvSpPr/>
          <p:nvPr/>
        </p:nvSpPr>
        <p:spPr>
          <a:xfrm>
            <a:off x="4970379" y="2953979"/>
            <a:ext cx="2058096" cy="782727"/>
          </a:xfrm>
          <a:prstGeom prst="wedgeEllipseCallout">
            <a:avLst>
              <a:gd name="adj1" fmla="val -27180"/>
              <a:gd name="adj2" fmla="val 94765"/>
            </a:avLst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50;p49">
            <a:extLst>
              <a:ext uri="{FF2B5EF4-FFF2-40B4-BE49-F238E27FC236}">
                <a16:creationId xmlns:a16="http://schemas.microsoft.com/office/drawing/2014/main" id="{29318328-B087-4681-A4E2-94F7EFE6B52C}"/>
              </a:ext>
            </a:extLst>
          </p:cNvPr>
          <p:cNvSpPr txBox="1"/>
          <p:nvPr/>
        </p:nvSpPr>
        <p:spPr>
          <a:xfrm>
            <a:off x="5188108" y="2887055"/>
            <a:ext cx="160805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Clinical Performance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35;p49">
            <a:extLst>
              <a:ext uri="{FF2B5EF4-FFF2-40B4-BE49-F238E27FC236}">
                <a16:creationId xmlns:a16="http://schemas.microsoft.com/office/drawing/2014/main" id="{DBABDAC9-4D0D-4292-8EA0-DE64DEB1D977}"/>
              </a:ext>
            </a:extLst>
          </p:cNvPr>
          <p:cNvSpPr/>
          <p:nvPr/>
        </p:nvSpPr>
        <p:spPr>
          <a:xfrm>
            <a:off x="5986367" y="5396851"/>
            <a:ext cx="2057400" cy="616192"/>
          </a:xfrm>
          <a:prstGeom prst="wedgeEllipseCallout">
            <a:avLst>
              <a:gd name="adj1" fmla="val -55891"/>
              <a:gd name="adj2" fmla="val -130690"/>
            </a:avLst>
          </a:prstGeom>
          <a:solidFill>
            <a:srgbClr val="1C458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47;p49">
            <a:extLst>
              <a:ext uri="{FF2B5EF4-FFF2-40B4-BE49-F238E27FC236}">
                <a16:creationId xmlns:a16="http://schemas.microsoft.com/office/drawing/2014/main" id="{B8177CBC-AEE0-4352-A259-E82391FCAF98}"/>
              </a:ext>
            </a:extLst>
          </p:cNvPr>
          <p:cNvSpPr txBox="1"/>
          <p:nvPr/>
        </p:nvSpPr>
        <p:spPr>
          <a:xfrm>
            <a:off x="6294562" y="5456129"/>
            <a:ext cx="146782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Scholarship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9;p49">
            <a:extLst>
              <a:ext uri="{FF2B5EF4-FFF2-40B4-BE49-F238E27FC236}">
                <a16:creationId xmlns:a16="http://schemas.microsoft.com/office/drawing/2014/main" id="{8EE578CD-B420-45E8-91D7-1D4A7F384262}"/>
              </a:ext>
            </a:extLst>
          </p:cNvPr>
          <p:cNvSpPr txBox="1"/>
          <p:nvPr/>
        </p:nvSpPr>
        <p:spPr>
          <a:xfrm>
            <a:off x="6347147" y="4028682"/>
            <a:ext cx="1909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Faculty Development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259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B413F8-F2E1-4C85-877A-9FE273904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1C8DE-CACF-44B5-AD17-E21B07455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" name="Google Shape;355;p50">
            <a:extLst>
              <a:ext uri="{FF2B5EF4-FFF2-40B4-BE49-F238E27FC236}">
                <a16:creationId xmlns:a16="http://schemas.microsoft.com/office/drawing/2014/main" id="{22E6EF9E-02F1-4B70-8258-8C9D34D618A4}"/>
              </a:ext>
            </a:extLst>
          </p:cNvPr>
          <p:cNvSpPr txBox="1">
            <a:spLocks/>
          </p:cNvSpPr>
          <p:nvPr/>
        </p:nvSpPr>
        <p:spPr>
          <a:xfrm>
            <a:off x="381150" y="2224649"/>
            <a:ext cx="78867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/>
              <a:t>Program Evaluation Committee (PEC)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/>
          </a:p>
          <a:p>
            <a:pPr lvl="1" indent="-254000"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600" b="0" dirty="0"/>
              <a:t>Conducts Annual Program Evaluation</a:t>
            </a:r>
          </a:p>
          <a:p>
            <a:pPr marL="685800" indent="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/>
          </a:p>
          <a:p>
            <a:pPr lvl="1" indent="-254000"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600" b="0" dirty="0"/>
              <a:t>Responsibilities detailed in CPR V.C.</a:t>
            </a:r>
          </a:p>
          <a:p>
            <a:pPr marL="1143000" indent="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/>
          </a:p>
          <a:p>
            <a:pPr lvl="2" indent="-127000" fontAlgn="auto"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</a:pPr>
            <a:endParaRPr lang="en-US" sz="1600" b="0" dirty="0"/>
          </a:p>
        </p:txBody>
      </p:sp>
      <p:sp>
        <p:nvSpPr>
          <p:cNvPr id="5" name="Google Shape;356;p50">
            <a:extLst>
              <a:ext uri="{FF2B5EF4-FFF2-40B4-BE49-F238E27FC236}">
                <a16:creationId xmlns:a16="http://schemas.microsoft.com/office/drawing/2014/main" id="{F7CCFA0D-1522-4CEA-BDD0-36CA5D787B5C}"/>
              </a:ext>
            </a:extLst>
          </p:cNvPr>
          <p:cNvSpPr txBox="1">
            <a:spLocks/>
          </p:cNvSpPr>
          <p:nvPr/>
        </p:nvSpPr>
        <p:spPr>
          <a:xfrm>
            <a:off x="1910967" y="464557"/>
            <a:ext cx="6525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Evaluations - Program</a:t>
            </a:r>
          </a:p>
        </p:txBody>
      </p:sp>
      <p:pic>
        <p:nvPicPr>
          <p:cNvPr id="6" name="Google Shape;359;p50">
            <a:extLst>
              <a:ext uri="{FF2B5EF4-FFF2-40B4-BE49-F238E27FC236}">
                <a16:creationId xmlns:a16="http://schemas.microsoft.com/office/drawing/2014/main" id="{FCFB60F1-20AC-451E-BF62-EC5C85AB36F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32259">
            <a:off x="6728368" y="3770273"/>
            <a:ext cx="1855151" cy="2109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2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8FEED5-3545-4D30-B4D1-732BAA6CB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0D24A-E598-413B-912D-A42C7144C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" name="Google Shape;364;p51">
            <a:extLst>
              <a:ext uri="{FF2B5EF4-FFF2-40B4-BE49-F238E27FC236}">
                <a16:creationId xmlns:a16="http://schemas.microsoft.com/office/drawing/2014/main" id="{057951B2-5390-41A6-B39B-36C3A66F116F}"/>
              </a:ext>
            </a:extLst>
          </p:cNvPr>
          <p:cNvSpPr txBox="1">
            <a:spLocks/>
          </p:cNvSpPr>
          <p:nvPr/>
        </p:nvSpPr>
        <p:spPr>
          <a:xfrm>
            <a:off x="628650" y="2113440"/>
            <a:ext cx="7886700" cy="33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/>
              <a:t> Specific rules detailed in CPR VI.F.1 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/>
              <a:t>  </a:t>
            </a:r>
            <a:r>
              <a:rPr lang="en-US" sz="2200" b="0"/>
              <a:t> (specialty specifics may apply)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/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/>
              <a:t> Assure residents are documenting</a:t>
            </a:r>
          </a:p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/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/>
              <a:t> Monitor compliance</a:t>
            </a:r>
          </a:p>
        </p:txBody>
      </p:sp>
      <p:sp>
        <p:nvSpPr>
          <p:cNvPr id="5" name="Google Shape;365;p51">
            <a:extLst>
              <a:ext uri="{FF2B5EF4-FFF2-40B4-BE49-F238E27FC236}">
                <a16:creationId xmlns:a16="http://schemas.microsoft.com/office/drawing/2014/main" id="{ED34992E-E4C1-4917-B423-096C80E58B35}"/>
              </a:ext>
            </a:extLst>
          </p:cNvPr>
          <p:cNvSpPr txBox="1">
            <a:spLocks/>
          </p:cNvSpPr>
          <p:nvPr/>
        </p:nvSpPr>
        <p:spPr>
          <a:xfrm>
            <a:off x="1989344" y="497660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Maximum Work Hours</a:t>
            </a:r>
          </a:p>
        </p:txBody>
      </p:sp>
      <p:pic>
        <p:nvPicPr>
          <p:cNvPr id="6" name="Google Shape;368;p51">
            <a:extLst>
              <a:ext uri="{FF2B5EF4-FFF2-40B4-BE49-F238E27FC236}">
                <a16:creationId xmlns:a16="http://schemas.microsoft.com/office/drawing/2014/main" id="{A7A0A159-26C8-4AD0-A020-00A58C5685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7200" y="3322154"/>
            <a:ext cx="4178899" cy="2954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67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DE536C-30FA-47C3-8122-EFFD54085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43624-9B21-417D-A035-000115B51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4" name="Google Shape;373;p52">
            <a:extLst>
              <a:ext uri="{FF2B5EF4-FFF2-40B4-BE49-F238E27FC236}">
                <a16:creationId xmlns:a16="http://schemas.microsoft.com/office/drawing/2014/main" id="{A95E8D19-0DD2-461E-9A34-A5616BB578AF}"/>
              </a:ext>
            </a:extLst>
          </p:cNvPr>
          <p:cNvSpPr txBox="1">
            <a:spLocks/>
          </p:cNvSpPr>
          <p:nvPr/>
        </p:nvSpPr>
        <p:spPr>
          <a:xfrm>
            <a:off x="426719" y="1930560"/>
            <a:ext cx="8327391" cy="332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/>
              <a:t>Accreditation Data System - ADS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en-US" b="0" dirty="0"/>
          </a:p>
          <a:p>
            <a:pPr indent="-177800" fontAlgn="auto">
              <a:spcAft>
                <a:spcPts val="0"/>
              </a:spcAft>
              <a:buSzPts val="1800"/>
            </a:pPr>
            <a:r>
              <a:rPr lang="en-US" sz="2000" b="0" dirty="0"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https://apps.acgme.org/connect/login?ReturnUrl=%252fconnect%252f</a:t>
            </a:r>
            <a:r>
              <a:rPr lang="en-US" sz="2000" b="0" dirty="0"/>
              <a:t>  </a:t>
            </a:r>
          </a:p>
          <a:p>
            <a:pPr indent="-177800" fontAlgn="auto">
              <a:spcAft>
                <a:spcPts val="0"/>
              </a:spcAft>
              <a:buSzPts val="1800"/>
            </a:pPr>
            <a:r>
              <a:rPr lang="en-US" sz="2400" b="0" dirty="0"/>
              <a:t>username &amp; password issued to PD by ACGME </a:t>
            </a:r>
          </a:p>
          <a:p>
            <a:pPr indent="-177800" fontAlgn="auto">
              <a:spcAft>
                <a:spcPts val="0"/>
              </a:spcAft>
              <a:buSzPts val="1800"/>
            </a:pPr>
            <a:r>
              <a:rPr lang="en-US" sz="2400" b="0" dirty="0"/>
              <a:t>Coordinators use their own login credentials</a:t>
            </a:r>
          </a:p>
        </p:txBody>
      </p:sp>
      <p:sp>
        <p:nvSpPr>
          <p:cNvPr id="5" name="Google Shape;374;p52">
            <a:extLst>
              <a:ext uri="{FF2B5EF4-FFF2-40B4-BE49-F238E27FC236}">
                <a16:creationId xmlns:a16="http://schemas.microsoft.com/office/drawing/2014/main" id="{6C02C49B-6406-46BB-9B8D-F9DBBF57F8C9}"/>
              </a:ext>
            </a:extLst>
          </p:cNvPr>
          <p:cNvSpPr txBox="1">
            <a:spLocks/>
          </p:cNvSpPr>
          <p:nvPr/>
        </p:nvSpPr>
        <p:spPr>
          <a:xfrm>
            <a:off x="1989344" y="184850"/>
            <a:ext cx="65259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Annual Reporting</a:t>
            </a:r>
            <a:endParaRPr lang="en-US" dirty="0"/>
          </a:p>
        </p:txBody>
      </p:sp>
      <p:sp>
        <p:nvSpPr>
          <p:cNvPr id="6" name="Google Shape;375;p52">
            <a:extLst>
              <a:ext uri="{FF2B5EF4-FFF2-40B4-BE49-F238E27FC236}">
                <a16:creationId xmlns:a16="http://schemas.microsoft.com/office/drawing/2014/main" id="{BE118F4A-EB82-41B7-8383-1401E348DBC5}"/>
              </a:ext>
            </a:extLst>
          </p:cNvPr>
          <p:cNvSpPr/>
          <p:nvPr/>
        </p:nvSpPr>
        <p:spPr>
          <a:xfrm>
            <a:off x="8276588" y="2352521"/>
            <a:ext cx="477523" cy="41209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28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DCE4E6-BAE4-4193-9951-09A8B2EDD4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DB713-0F98-42B2-A08E-49F259419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4" name="Google Shape;380;p53">
            <a:extLst>
              <a:ext uri="{FF2B5EF4-FFF2-40B4-BE49-F238E27FC236}">
                <a16:creationId xmlns:a16="http://schemas.microsoft.com/office/drawing/2014/main" id="{578261FA-6FEF-4091-9BE5-C3CD2E00A21C}"/>
              </a:ext>
            </a:extLst>
          </p:cNvPr>
          <p:cNvSpPr txBox="1">
            <a:spLocks/>
          </p:cNvSpPr>
          <p:nvPr/>
        </p:nvSpPr>
        <p:spPr>
          <a:xfrm>
            <a:off x="607423" y="2074613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5582" fontAlgn="auto"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dirty="0"/>
              <a:t>Citation </a:t>
            </a:r>
          </a:p>
          <a:p>
            <a:pPr indent="-215582" fontAlgn="auto"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dirty="0"/>
              <a:t>Citation responses</a:t>
            </a:r>
          </a:p>
          <a:p>
            <a:pPr indent="-215582" fontAlgn="auto"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dirty="0"/>
              <a:t>Scholarly Activities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SzPts val="2200"/>
            </a:pPr>
            <a:r>
              <a:rPr lang="en-US" b="0" dirty="0"/>
              <a:t>Faculty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SzPts val="2200"/>
            </a:pPr>
            <a:r>
              <a:rPr lang="en-US" b="0" dirty="0"/>
              <a:t>Resident</a:t>
            </a:r>
          </a:p>
          <a:p>
            <a:pPr indent="-215582" fontAlgn="auto"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b="0" dirty="0"/>
              <a:t>Major Changes</a:t>
            </a:r>
          </a:p>
          <a:p>
            <a:pPr indent="-215582" fontAlgn="auto">
              <a:spcAft>
                <a:spcPts val="0"/>
              </a:spcAft>
              <a:buSzPts val="2200"/>
            </a:pPr>
            <a:r>
              <a:rPr lang="en-US" sz="2200" b="0" dirty="0"/>
              <a:t>Faculty roster update</a:t>
            </a:r>
          </a:p>
        </p:txBody>
      </p:sp>
      <p:sp>
        <p:nvSpPr>
          <p:cNvPr id="5" name="Google Shape;381;p53">
            <a:extLst>
              <a:ext uri="{FF2B5EF4-FFF2-40B4-BE49-F238E27FC236}">
                <a16:creationId xmlns:a16="http://schemas.microsoft.com/office/drawing/2014/main" id="{8D5DB68C-E5B0-4410-9B54-755D5D29EA55}"/>
              </a:ext>
            </a:extLst>
          </p:cNvPr>
          <p:cNvSpPr txBox="1">
            <a:spLocks/>
          </p:cNvSpPr>
          <p:nvPr/>
        </p:nvSpPr>
        <p:spPr>
          <a:xfrm>
            <a:off x="1968117" y="387119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Annual Reporting</a:t>
            </a:r>
          </a:p>
        </p:txBody>
      </p:sp>
      <p:sp>
        <p:nvSpPr>
          <p:cNvPr id="6" name="Google Shape;384;p53">
            <a:extLst>
              <a:ext uri="{FF2B5EF4-FFF2-40B4-BE49-F238E27FC236}">
                <a16:creationId xmlns:a16="http://schemas.microsoft.com/office/drawing/2014/main" id="{F5765173-A2DD-44A6-9C9B-E5322CE29896}"/>
              </a:ext>
            </a:extLst>
          </p:cNvPr>
          <p:cNvSpPr txBox="1">
            <a:spLocks/>
          </p:cNvSpPr>
          <p:nvPr/>
        </p:nvSpPr>
        <p:spPr>
          <a:xfrm>
            <a:off x="4607923" y="2074613"/>
            <a:ext cx="38862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5582" fontAlgn="auto">
              <a:spcAft>
                <a:spcPts val="0"/>
              </a:spcAft>
              <a:buSzPts val="2200"/>
            </a:pPr>
            <a:r>
              <a:rPr lang="en-US" sz="2200" b="0" dirty="0"/>
              <a:t>Resident roster update</a:t>
            </a:r>
          </a:p>
          <a:p>
            <a:pPr indent="-215582" fontAlgn="auto">
              <a:spcAft>
                <a:spcPts val="0"/>
              </a:spcAft>
              <a:buSzPts val="2200"/>
            </a:pPr>
            <a:r>
              <a:rPr lang="en-US" sz="2200" b="0" dirty="0"/>
              <a:t>Block Diagram</a:t>
            </a:r>
          </a:p>
          <a:p>
            <a:pPr indent="-215582" fontAlgn="auto">
              <a:spcAft>
                <a:spcPts val="0"/>
              </a:spcAft>
              <a:buSzPts val="2200"/>
            </a:pPr>
            <a:r>
              <a:rPr lang="en-US" sz="2200" b="0" dirty="0"/>
              <a:t>Basic questions</a:t>
            </a:r>
          </a:p>
          <a:p>
            <a:pPr indent="-215582" fontAlgn="auto">
              <a:spcAft>
                <a:spcPts val="0"/>
              </a:spcAft>
              <a:buSzPts val="2200"/>
            </a:pPr>
            <a:r>
              <a:rPr lang="en-US" sz="2200" b="0" dirty="0"/>
              <a:t>Case Logs (some specialties)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40933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37F2FA-558C-47BA-835A-8E6E3B0810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152D80-7F68-47BF-B3AD-8B7DAFA6C6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7" name="Google Shape;389;p54">
            <a:extLst>
              <a:ext uri="{FF2B5EF4-FFF2-40B4-BE49-F238E27FC236}">
                <a16:creationId xmlns:a16="http://schemas.microsoft.com/office/drawing/2014/main" id="{09BD134B-B203-411C-AB99-6AE696653818}"/>
              </a:ext>
            </a:extLst>
          </p:cNvPr>
          <p:cNvSpPr txBox="1">
            <a:spLocks/>
          </p:cNvSpPr>
          <p:nvPr/>
        </p:nvSpPr>
        <p:spPr>
          <a:xfrm>
            <a:off x="506730" y="1961394"/>
            <a:ext cx="7886700" cy="3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40982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The official communication from a Review or Recognition Committee that </a:t>
            </a:r>
            <a:r>
              <a:rPr lang="en-US" b="0" dirty="0"/>
              <a:t>provides 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0" dirty="0"/>
              <a:t>status/actions.</a:t>
            </a: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>
              <a:latin typeface="Arial"/>
              <a:ea typeface="Arial"/>
              <a:cs typeface="Arial"/>
              <a:sym typeface="Arial"/>
            </a:endParaRPr>
          </a:p>
          <a:p>
            <a:pPr marL="457200" indent="-323850" fontAlgn="auto">
              <a:spcBef>
                <a:spcPts val="500"/>
              </a:spcBef>
              <a:spcAft>
                <a:spcPts val="0"/>
              </a:spcAft>
              <a:buSzPts val="1500"/>
            </a:pPr>
            <a:r>
              <a:rPr lang="en-US" sz="1500" b="0" dirty="0"/>
              <a:t>S</a:t>
            </a:r>
            <a:r>
              <a:rPr lang="en-US" sz="1500" b="0" dirty="0">
                <a:latin typeface="Arial"/>
                <a:ea typeface="Arial"/>
                <a:cs typeface="Arial"/>
                <a:sym typeface="Arial"/>
              </a:rPr>
              <a:t>tatuses defined in Appendix 1 of the Glossary of Terms </a:t>
            </a:r>
          </a:p>
          <a:p>
            <a:pPr marL="133350" indent="0" fontAlgn="auto">
              <a:spcBef>
                <a:spcPts val="50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</a:pPr>
            <a:endParaRPr lang="en-US" sz="1500" b="0" dirty="0">
              <a:latin typeface="Arial"/>
              <a:ea typeface="Arial"/>
              <a:cs typeface="Arial"/>
              <a:sym typeface="Arial"/>
            </a:endParaRPr>
          </a:p>
          <a:p>
            <a:pPr marL="457200" indent="-323850" fontAlgn="auto">
              <a:spcBef>
                <a:spcPts val="0"/>
              </a:spcBef>
              <a:spcAft>
                <a:spcPts val="0"/>
              </a:spcAft>
              <a:buSzPts val="1500"/>
            </a:pPr>
            <a:r>
              <a:rPr lang="en-US" sz="1500" b="0" dirty="0">
                <a:latin typeface="Arial"/>
                <a:ea typeface="Arial"/>
                <a:cs typeface="Arial"/>
                <a:sym typeface="Arial"/>
              </a:rPr>
              <a:t>https://www.acgme.org/globalassets/documents/common-resources/keystandard.pdf</a:t>
            </a:r>
          </a:p>
          <a:p>
            <a:pPr marL="0" indent="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400" b="0" dirty="0"/>
          </a:p>
          <a:p>
            <a:pPr indent="-240982"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Citation - </a:t>
            </a:r>
            <a:r>
              <a:rPr lang="en-US" b="0" dirty="0"/>
              <a:t>Notice of 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fail</a:t>
            </a:r>
            <a:r>
              <a:rPr lang="en-US" b="0" dirty="0"/>
              <a:t>ure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 to substantially comply with a particular</a:t>
            </a:r>
            <a:r>
              <a:rPr lang="en-US" b="0" dirty="0"/>
              <a:t> 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requirement. </a:t>
            </a:r>
          </a:p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b="0" dirty="0"/>
              <a:t>     </a:t>
            </a:r>
          </a:p>
        </p:txBody>
      </p:sp>
      <p:sp>
        <p:nvSpPr>
          <p:cNvPr id="8" name="Google Shape;390;p54">
            <a:extLst>
              <a:ext uri="{FF2B5EF4-FFF2-40B4-BE49-F238E27FC236}">
                <a16:creationId xmlns:a16="http://schemas.microsoft.com/office/drawing/2014/main" id="{4EDF01F1-962A-4D0F-B758-869EF72F5218}"/>
              </a:ext>
            </a:extLst>
          </p:cNvPr>
          <p:cNvSpPr txBox="1">
            <a:spLocks/>
          </p:cNvSpPr>
          <p:nvPr/>
        </p:nvSpPr>
        <p:spPr>
          <a:xfrm>
            <a:off x="1867424" y="376512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Annual Letter of Notification</a:t>
            </a:r>
            <a:endParaRPr lang="en-US" dirty="0"/>
          </a:p>
        </p:txBody>
      </p:sp>
      <p:sp>
        <p:nvSpPr>
          <p:cNvPr id="9" name="Google Shape;375;p52">
            <a:extLst>
              <a:ext uri="{FF2B5EF4-FFF2-40B4-BE49-F238E27FC236}">
                <a16:creationId xmlns:a16="http://schemas.microsoft.com/office/drawing/2014/main" id="{85424AB0-2EE7-4F09-8419-AFFD881333B4}"/>
              </a:ext>
            </a:extLst>
          </p:cNvPr>
          <p:cNvSpPr/>
          <p:nvPr/>
        </p:nvSpPr>
        <p:spPr>
          <a:xfrm flipV="1">
            <a:off x="8336491" y="3793604"/>
            <a:ext cx="300779" cy="29071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7000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Presenters…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722" y="1435370"/>
            <a:ext cx="1862455" cy="226742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1A81013-E007-4A11-A90C-72036D20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2485" y="1435369"/>
            <a:ext cx="1699148" cy="22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9CB449-F17D-49F0-A32E-A42EF0AA1E66}"/>
              </a:ext>
            </a:extLst>
          </p:cNvPr>
          <p:cNvSpPr txBox="1"/>
          <p:nvPr/>
        </p:nvSpPr>
        <p:spPr>
          <a:xfrm>
            <a:off x="1844270" y="3742105"/>
            <a:ext cx="2369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Cheryl Haynes, BA</a:t>
            </a: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4933E-A1BA-41BE-A8ED-F7D23F3C36AF}"/>
              </a:ext>
            </a:extLst>
          </p:cNvPr>
          <p:cNvSpPr txBox="1"/>
          <p:nvPr/>
        </p:nvSpPr>
        <p:spPr>
          <a:xfrm>
            <a:off x="5252347" y="3742105"/>
            <a:ext cx="2279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+mn-lt"/>
              </a:rPr>
              <a:t>Christine Redovan, MBA, MLIS</a:t>
            </a:r>
          </a:p>
          <a:p>
            <a:pPr algn="ctr"/>
            <a:r>
              <a:rPr lang="en-US" sz="1400" b="0" dirty="0">
                <a:latin typeface="+mn-lt"/>
              </a:rPr>
              <a:t>GME Consultant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FD957-4F7C-4716-87C4-14D4D09937F2}"/>
              </a:ext>
            </a:extLst>
          </p:cNvPr>
          <p:cNvSpPr txBox="1"/>
          <p:nvPr/>
        </p:nvSpPr>
        <p:spPr>
          <a:xfrm>
            <a:off x="5028173" y="4476198"/>
            <a:ext cx="3915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22+ years program and institution GME administration experience including training and continuing education for new program coordinators, directors and support staff</a:t>
            </a:r>
            <a:endParaRPr lang="en-US" sz="1400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76169E-64EB-4668-8078-78187D8416C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002202" y="6437982"/>
            <a:ext cx="3915949" cy="365125"/>
          </a:xfrm>
        </p:spPr>
        <p:txBody>
          <a:bodyPr/>
          <a:lstStyle/>
          <a:p>
            <a:r>
              <a:rPr lang="en-US" sz="800" dirty="0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8AC13-B764-4CCE-B30E-74C09194A30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79336" y="642440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2E613-7CC4-433E-802E-547F1C8EDA46}"/>
              </a:ext>
            </a:extLst>
          </p:cNvPr>
          <p:cNvSpPr txBox="1"/>
          <p:nvPr/>
        </p:nvSpPr>
        <p:spPr>
          <a:xfrm>
            <a:off x="1014425" y="4480769"/>
            <a:ext cx="3915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</a:rPr>
              <a:t>Worked in GME for 21 years, 18 of which in program administration &amp; also served as i</a:t>
            </a: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nstitutional coordinator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</a:rPr>
              <a:t>Has experience in </a:t>
            </a: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curriculum and faculty development  Seasoned speaker for ACGME, ACOFP, AAFP &amp; AFMA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Served on the Board of Directors, Association of Family Medicine Administration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dk1"/>
                </a:solidFill>
                <a:latin typeface="+mn-lt"/>
                <a:cs typeface="Arial"/>
                <a:sym typeface="Arial"/>
              </a:rPr>
              <a:t>H</a:t>
            </a:r>
            <a:r>
              <a:rPr lang="en-US" sz="1200" b="0" dirty="0">
                <a:solidFill>
                  <a:schemeClr val="dk1"/>
                </a:solidFill>
                <a:latin typeface="+mn-lt"/>
              </a:rPr>
              <a:t>as p</a:t>
            </a:r>
            <a:r>
              <a:rPr lang="en-US" sz="1200" b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ublished research related to coordinator well-being.</a:t>
            </a:r>
          </a:p>
        </p:txBody>
      </p:sp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D1935A-D75D-4922-89DB-53F7F8E77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0099DA-5C62-467B-9327-902627ADD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4" name="Google Shape;397;p55">
            <a:extLst>
              <a:ext uri="{FF2B5EF4-FFF2-40B4-BE49-F238E27FC236}">
                <a16:creationId xmlns:a16="http://schemas.microsoft.com/office/drawing/2014/main" id="{08AF5773-8F38-4769-9D71-3B0E9F03DB48}"/>
              </a:ext>
            </a:extLst>
          </p:cNvPr>
          <p:cNvSpPr txBox="1">
            <a:spLocks/>
          </p:cNvSpPr>
          <p:nvPr/>
        </p:nvSpPr>
        <p:spPr>
          <a:xfrm>
            <a:off x="497175" y="2407148"/>
            <a:ext cx="78867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Cultivate a good working relationship with your PD and Chiefs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Join specialty administrative association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GME Program Administrators/Educators FB group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Find a mentor (make sure they understand your job)</a:t>
            </a:r>
          </a:p>
          <a:p>
            <a:pPr indent="-6350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398;p55">
            <a:extLst>
              <a:ext uri="{FF2B5EF4-FFF2-40B4-BE49-F238E27FC236}">
                <a16:creationId xmlns:a16="http://schemas.microsoft.com/office/drawing/2014/main" id="{BD7E0926-932A-4B70-85C3-144AD8A15BAF}"/>
              </a:ext>
            </a:extLst>
          </p:cNvPr>
          <p:cNvSpPr txBox="1">
            <a:spLocks/>
          </p:cNvSpPr>
          <p:nvPr/>
        </p:nvSpPr>
        <p:spPr>
          <a:xfrm>
            <a:off x="2093847" y="472232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ADVICE </a:t>
            </a:r>
          </a:p>
        </p:txBody>
      </p:sp>
      <p:pic>
        <p:nvPicPr>
          <p:cNvPr id="6" name="Google Shape;401;p55">
            <a:extLst>
              <a:ext uri="{FF2B5EF4-FFF2-40B4-BE49-F238E27FC236}">
                <a16:creationId xmlns:a16="http://schemas.microsoft.com/office/drawing/2014/main" id="{2118FFFC-F6AF-48DB-9E70-E78AE98422E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9679" y="377367"/>
            <a:ext cx="1516001" cy="1515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878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BACB3-30F9-4741-B928-3831CDAEF8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B40EE-1D6C-40E1-AEBC-D4D60EA66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4" name="Google Shape;406;p56">
            <a:extLst>
              <a:ext uri="{FF2B5EF4-FFF2-40B4-BE49-F238E27FC236}">
                <a16:creationId xmlns:a16="http://schemas.microsoft.com/office/drawing/2014/main" id="{1F9AF19B-BE1D-4DB3-B9E1-77899D84CEAD}"/>
              </a:ext>
            </a:extLst>
          </p:cNvPr>
          <p:cNvSpPr txBox="1">
            <a:spLocks/>
          </p:cNvSpPr>
          <p:nvPr/>
        </p:nvSpPr>
        <p:spPr>
          <a:xfrm>
            <a:off x="628650" y="2278903"/>
            <a:ext cx="7886700" cy="332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Pts val="2600"/>
            </a:pPr>
            <a:r>
              <a:rPr lang="en-US" b="0" dirty="0"/>
              <a:t>Everything changes</a:t>
            </a:r>
          </a:p>
          <a:p>
            <a:pPr fontAlgn="auto">
              <a:spcAft>
                <a:spcPts val="0"/>
              </a:spcAft>
              <a:buSzPts val="2600"/>
            </a:pPr>
            <a:r>
              <a:rPr lang="en-US" b="0" dirty="0"/>
              <a:t>It’s ok to say “I don’t know”</a:t>
            </a:r>
          </a:p>
          <a:p>
            <a:pPr fontAlgn="auto">
              <a:spcAft>
                <a:spcPts val="0"/>
              </a:spcAft>
              <a:buSzPts val="2600"/>
            </a:pPr>
            <a:r>
              <a:rPr lang="en-US" b="0" dirty="0"/>
              <a:t>Look it up</a:t>
            </a:r>
          </a:p>
          <a:p>
            <a:pPr fontAlgn="auto">
              <a:spcAft>
                <a:spcPts val="0"/>
              </a:spcAft>
              <a:buSzPts val="2600"/>
            </a:pPr>
            <a:r>
              <a:rPr lang="en-US" b="1" dirty="0"/>
              <a:t>Take care of yourself</a:t>
            </a:r>
            <a:endParaRPr lang="en-US" b="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407;p56">
            <a:extLst>
              <a:ext uri="{FF2B5EF4-FFF2-40B4-BE49-F238E27FC236}">
                <a16:creationId xmlns:a16="http://schemas.microsoft.com/office/drawing/2014/main" id="{5197EB25-CAEB-4FE2-A88E-506287653C1A}"/>
              </a:ext>
            </a:extLst>
          </p:cNvPr>
          <p:cNvSpPr txBox="1">
            <a:spLocks/>
          </p:cNvSpPr>
          <p:nvPr/>
        </p:nvSpPr>
        <p:spPr>
          <a:xfrm>
            <a:off x="1989344" y="459575"/>
            <a:ext cx="65259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More Advice</a:t>
            </a:r>
          </a:p>
        </p:txBody>
      </p:sp>
      <p:pic>
        <p:nvPicPr>
          <p:cNvPr id="6" name="Google Shape;408;p56">
            <a:extLst>
              <a:ext uri="{FF2B5EF4-FFF2-40B4-BE49-F238E27FC236}">
                <a16:creationId xmlns:a16="http://schemas.microsoft.com/office/drawing/2014/main" id="{BB61E754-E3BF-491B-B026-70D2BE24FA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28441" y="3393531"/>
            <a:ext cx="3035350" cy="215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499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47B11B-CACE-46AA-8E75-148A375B39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0CE35-9D3F-4070-ACEB-D46C1209D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" name="Google Shape;414;p57">
            <a:extLst>
              <a:ext uri="{FF2B5EF4-FFF2-40B4-BE49-F238E27FC236}">
                <a16:creationId xmlns:a16="http://schemas.microsoft.com/office/drawing/2014/main" id="{EB60CBC5-E704-4AC4-BBDC-34A790D51538}"/>
              </a:ext>
            </a:extLst>
          </p:cNvPr>
          <p:cNvSpPr txBox="1">
            <a:spLocks/>
          </p:cNvSpPr>
          <p:nvPr/>
        </p:nvSpPr>
        <p:spPr>
          <a:xfrm>
            <a:off x="378542" y="751290"/>
            <a:ext cx="7886700" cy="11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9600"/>
              <a:buFont typeface="Arial" panose="020B0604020202020204" pitchFamily="34" charset="0"/>
              <a:buNone/>
            </a:pPr>
            <a:r>
              <a:rPr lang="en-US" sz="9600" b="1">
                <a:solidFill>
                  <a:srgbClr val="00B050"/>
                </a:solidFill>
              </a:rPr>
              <a:t>Q &amp; A</a:t>
            </a:r>
            <a:endParaRPr lang="en-US" b="0" dirty="0"/>
          </a:p>
        </p:txBody>
      </p:sp>
      <p:pic>
        <p:nvPicPr>
          <p:cNvPr id="5" name="Google Shape;417;p57">
            <a:extLst>
              <a:ext uri="{FF2B5EF4-FFF2-40B4-BE49-F238E27FC236}">
                <a16:creationId xmlns:a16="http://schemas.microsoft.com/office/drawing/2014/main" id="{0D2459B0-C2AC-4E44-8777-376E85A12B9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6470" y="2525930"/>
            <a:ext cx="6151063" cy="2145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918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Leveraging RMS Technology for the Medicare Cost Report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February 17,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The ABCs of GMEC: Part II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March 10,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Getting to the Next Stage – Program Improvement II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March 24,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Ask Partners – Spring Freebie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April 12,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ADS 2022: Part I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April 28, 2022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5003730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Successful Coordinator? You Must Be C-C-Crazy!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Planning and Tracking Scholarly Activity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Financing: The Basics, the Strategies, and the Upcoming Changes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Role of Coaching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Resident Wellness in the Virtual World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Day in the Life of A DIO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Site Visits – What to Expect in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Update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Grants and Funding Sources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Survey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Impactful AIR &amp; APE – Bridging Data &amp; Action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422679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Cheryl Haynes, BA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4"/>
              </a:rPr>
              <a:t>Cheryl@partnersinmeded.com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Christine </a:t>
            </a:r>
            <a:r>
              <a:rPr lang="en-US" sz="1800" dirty="0" err="1"/>
              <a:t>Redovan</a:t>
            </a:r>
            <a:r>
              <a:rPr lang="en-US" sz="1800" dirty="0"/>
              <a:t>, MBA,MLS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5"/>
              </a:rPr>
              <a:t>Christine@partnersinmeded.com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18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336;p29">
            <a:extLst>
              <a:ext uri="{FF2B5EF4-FFF2-40B4-BE49-F238E27FC236}">
                <a16:creationId xmlns:a16="http://schemas.microsoft.com/office/drawing/2014/main" id="{B55E0441-ECB1-A943-B6AC-FC42002E4D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34</a:t>
            </a:fld>
            <a:endParaRPr dirty="0"/>
          </a:p>
        </p:txBody>
      </p:sp>
      <p:sp>
        <p:nvSpPr>
          <p:cNvPr id="9" name="Google Shape;69;p2">
            <a:extLst>
              <a:ext uri="{FF2B5EF4-FFF2-40B4-BE49-F238E27FC236}">
                <a16:creationId xmlns:a16="http://schemas.microsoft.com/office/drawing/2014/main" id="{D787FC55-DC09-1B4E-9190-36E898FA74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Partners In Medical Education, Inc Copyright 2022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94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104441-243C-4196-A507-5D1B98F95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45D49-7DA9-4B7D-95F1-2F957C629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706B8-D28A-406F-821B-0103C7ACD6CD}"/>
              </a:ext>
            </a:extLst>
          </p:cNvPr>
          <p:cNvSpPr txBox="1"/>
          <p:nvPr/>
        </p:nvSpPr>
        <p:spPr>
          <a:xfrm>
            <a:off x="595773" y="1824311"/>
            <a:ext cx="7851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400" b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role of the ACGME and the language it uses.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400" b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 Common and Specialty requirements. 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what resources to bookmark and have readily available.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400" b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basic ACGME annual reporting requirements.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0E866-2A46-43AB-A350-4B4DA9231F32}"/>
              </a:ext>
            </a:extLst>
          </p:cNvPr>
          <p:cNvSpPr txBox="1"/>
          <p:nvPr/>
        </p:nvSpPr>
        <p:spPr>
          <a:xfrm>
            <a:off x="2043372" y="6359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1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EFE8D0-EF35-4952-B92B-EA914F189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DB9C4-CB6B-4FEC-9BC8-4B98B8CC4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Google Shape;164;p30">
            <a:extLst>
              <a:ext uri="{FF2B5EF4-FFF2-40B4-BE49-F238E27FC236}">
                <a16:creationId xmlns:a16="http://schemas.microsoft.com/office/drawing/2014/main" id="{5640AEF9-1A2F-4428-8462-1463528AD87E}"/>
              </a:ext>
            </a:extLst>
          </p:cNvPr>
          <p:cNvSpPr txBox="1">
            <a:spLocks/>
          </p:cNvSpPr>
          <p:nvPr/>
        </p:nvSpPr>
        <p:spPr>
          <a:xfrm>
            <a:off x="472923" y="2016650"/>
            <a:ext cx="78867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Sets the standards of U.S. graduate medical education programs and the institutions that sponsor them.</a:t>
            </a:r>
          </a:p>
          <a:p>
            <a:pPr marL="0" indent="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 dirty="0"/>
              <a:t>Renders accreditation decisions based                 on compliance with these standards.</a:t>
            </a:r>
          </a:p>
          <a:p>
            <a:pPr indent="-6350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165;p30">
            <a:extLst>
              <a:ext uri="{FF2B5EF4-FFF2-40B4-BE49-F238E27FC236}">
                <a16:creationId xmlns:a16="http://schemas.microsoft.com/office/drawing/2014/main" id="{57A2FD91-39DF-4A62-AB8E-34E268D9F98C}"/>
              </a:ext>
            </a:extLst>
          </p:cNvPr>
          <p:cNvSpPr txBox="1">
            <a:spLocks/>
          </p:cNvSpPr>
          <p:nvPr/>
        </p:nvSpPr>
        <p:spPr>
          <a:xfrm>
            <a:off x="1950669" y="550609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Accreditation Council for Graduate Medical Education</a:t>
            </a:r>
          </a:p>
        </p:txBody>
      </p:sp>
      <p:pic>
        <p:nvPicPr>
          <p:cNvPr id="6" name="Google Shape;168;p30">
            <a:extLst>
              <a:ext uri="{FF2B5EF4-FFF2-40B4-BE49-F238E27FC236}">
                <a16:creationId xmlns:a16="http://schemas.microsoft.com/office/drawing/2014/main" id="{99A7672B-4E45-4BC0-AC49-03D0AD87225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57950" y="4180090"/>
            <a:ext cx="2153325" cy="170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43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B292DE-C644-4C55-8A93-35180675C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BFFD68-0F04-480C-8523-70F12748D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Google Shape;173;p31">
            <a:extLst>
              <a:ext uri="{FF2B5EF4-FFF2-40B4-BE49-F238E27FC236}">
                <a16:creationId xmlns:a16="http://schemas.microsoft.com/office/drawing/2014/main" id="{F327241F-A505-4F94-8538-0D19E316A37B}"/>
              </a:ext>
            </a:extLst>
          </p:cNvPr>
          <p:cNvSpPr txBox="1">
            <a:spLocks/>
          </p:cNvSpPr>
          <p:nvPr/>
        </p:nvSpPr>
        <p:spPr>
          <a:xfrm>
            <a:off x="777569" y="2067292"/>
            <a:ext cx="5188398" cy="21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A group comprised of volunteers that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sz="2400" b="0" dirty="0"/>
          </a:p>
          <a:p>
            <a:pPr indent="-203200" fontAlgn="auto"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sets accreditation requirements</a:t>
            </a:r>
          </a:p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b="0" dirty="0"/>
          </a:p>
          <a:p>
            <a:pPr indent="-203200" fontAlgn="auto"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400" b="0" dirty="0"/>
              <a:t>reviews programs for compliance</a:t>
            </a:r>
          </a:p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400" b="0" dirty="0"/>
          </a:p>
          <a:p>
            <a:pPr indent="-203200" fontAlgn="auto"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400" b="0" dirty="0"/>
              <a:t>determines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 accreditation status</a:t>
            </a:r>
            <a:endParaRPr lang="en-US" sz="2400" b="0" dirty="0"/>
          </a:p>
        </p:txBody>
      </p:sp>
      <p:sp>
        <p:nvSpPr>
          <p:cNvPr id="5" name="Google Shape;176;p31">
            <a:extLst>
              <a:ext uri="{FF2B5EF4-FFF2-40B4-BE49-F238E27FC236}">
                <a16:creationId xmlns:a16="http://schemas.microsoft.com/office/drawing/2014/main" id="{189A11E0-3EA0-44A8-9A02-93BAE741F3F4}"/>
              </a:ext>
            </a:extLst>
          </p:cNvPr>
          <p:cNvSpPr txBox="1">
            <a:spLocks/>
          </p:cNvSpPr>
          <p:nvPr/>
        </p:nvSpPr>
        <p:spPr>
          <a:xfrm>
            <a:off x="2256349" y="648112"/>
            <a:ext cx="4021702" cy="65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Review Committee</a:t>
            </a:r>
          </a:p>
        </p:txBody>
      </p:sp>
      <p:pic>
        <p:nvPicPr>
          <p:cNvPr id="6" name="Google Shape;177;p31">
            <a:extLst>
              <a:ext uri="{FF2B5EF4-FFF2-40B4-BE49-F238E27FC236}">
                <a16:creationId xmlns:a16="http://schemas.microsoft.com/office/drawing/2014/main" id="{9FC0E36B-691B-400B-9E58-5C40805AA6E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1116" y="3848033"/>
            <a:ext cx="2545315" cy="2701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45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EFE8D0-EF35-4952-B92B-EA914F189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DB9C4-CB6B-4FEC-9BC8-4B98B8CC4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Google Shape;164;p30">
            <a:extLst>
              <a:ext uri="{FF2B5EF4-FFF2-40B4-BE49-F238E27FC236}">
                <a16:creationId xmlns:a16="http://schemas.microsoft.com/office/drawing/2014/main" id="{5640AEF9-1A2F-4428-8462-1463528AD87E}"/>
              </a:ext>
            </a:extLst>
          </p:cNvPr>
          <p:cNvSpPr txBox="1">
            <a:spLocks/>
          </p:cNvSpPr>
          <p:nvPr/>
        </p:nvSpPr>
        <p:spPr>
          <a:xfrm>
            <a:off x="472923" y="2016650"/>
            <a:ext cx="78867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b="0" dirty="0"/>
              <a:t>t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he organization that assumes ultimate financial and academic responsibility for </a:t>
            </a:r>
            <a:r>
              <a:rPr lang="en-US" b="0" dirty="0"/>
              <a:t>GME programs 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consistent with the ACGME Institutional Requirements. </a:t>
            </a:r>
            <a:endParaRPr lang="en-US" b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lang="en-US" sz="900" b="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ACGME will assign an identifying</a:t>
            </a:r>
            <a:endParaRPr lang="en-US" b="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code</a:t>
            </a:r>
            <a:endParaRPr lang="en-US" b="0" dirty="0"/>
          </a:p>
          <a:p>
            <a:pPr indent="-6350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165;p30">
            <a:extLst>
              <a:ext uri="{FF2B5EF4-FFF2-40B4-BE49-F238E27FC236}">
                <a16:creationId xmlns:a16="http://schemas.microsoft.com/office/drawing/2014/main" id="{57A2FD91-39DF-4A62-AB8E-34E268D9F98C}"/>
              </a:ext>
            </a:extLst>
          </p:cNvPr>
          <p:cNvSpPr txBox="1">
            <a:spLocks/>
          </p:cNvSpPr>
          <p:nvPr/>
        </p:nvSpPr>
        <p:spPr>
          <a:xfrm>
            <a:off x="1950669" y="550609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" sz="3200" dirty="0"/>
              <a:t>Sponsoring Institution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7" name="Google Shape;186;p32">
            <a:extLst>
              <a:ext uri="{FF2B5EF4-FFF2-40B4-BE49-F238E27FC236}">
                <a16:creationId xmlns:a16="http://schemas.microsoft.com/office/drawing/2014/main" id="{D322DAA5-0E5B-4CE4-A845-E7865270933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6623" y="3807844"/>
            <a:ext cx="2453000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44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EFE8D0-EF35-4952-B92B-EA914F189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DB9C4-CB6B-4FEC-9BC8-4B98B8CC4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Google Shape;164;p30">
            <a:extLst>
              <a:ext uri="{FF2B5EF4-FFF2-40B4-BE49-F238E27FC236}">
                <a16:creationId xmlns:a16="http://schemas.microsoft.com/office/drawing/2014/main" id="{5640AEF9-1A2F-4428-8462-1463528AD87E}"/>
              </a:ext>
            </a:extLst>
          </p:cNvPr>
          <p:cNvSpPr txBox="1">
            <a:spLocks/>
          </p:cNvSpPr>
          <p:nvPr/>
        </p:nvSpPr>
        <p:spPr>
          <a:xfrm>
            <a:off x="472923" y="2016650"/>
            <a:ext cx="78867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400" b="0" dirty="0"/>
              <a:t>Designated Institutional Official – DIO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400" b="0" dirty="0"/>
              <a:t>Graduate Medical Education Committee – GMEC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400" b="0" dirty="0"/>
              <a:t>Specific requirements detailed in I.B.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0" dirty="0"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https://www.acgme.org/globalassets/pfassets/institutionalrequirements/800_institutionalrequirements_2021v2.pdf</a:t>
            </a:r>
            <a:r>
              <a:rPr lang="en-US" sz="1200" b="0" dirty="0"/>
              <a:t>.</a:t>
            </a:r>
          </a:p>
          <a:p>
            <a:pPr indent="-6350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165;p30">
            <a:extLst>
              <a:ext uri="{FF2B5EF4-FFF2-40B4-BE49-F238E27FC236}">
                <a16:creationId xmlns:a16="http://schemas.microsoft.com/office/drawing/2014/main" id="{57A2FD91-39DF-4A62-AB8E-34E268D9F98C}"/>
              </a:ext>
            </a:extLst>
          </p:cNvPr>
          <p:cNvSpPr txBox="1">
            <a:spLocks/>
          </p:cNvSpPr>
          <p:nvPr/>
        </p:nvSpPr>
        <p:spPr>
          <a:xfrm>
            <a:off x="1950669" y="550609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" sz="3200" dirty="0"/>
              <a:t>SI - Structure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Google Shape;195;p33">
            <a:extLst>
              <a:ext uri="{FF2B5EF4-FFF2-40B4-BE49-F238E27FC236}">
                <a16:creationId xmlns:a16="http://schemas.microsoft.com/office/drawing/2014/main" id="{0E0843BA-66EF-430A-9660-5A569476E865}"/>
              </a:ext>
            </a:extLst>
          </p:cNvPr>
          <p:cNvSpPr/>
          <p:nvPr/>
        </p:nvSpPr>
        <p:spPr>
          <a:xfrm>
            <a:off x="8294875" y="3777036"/>
            <a:ext cx="363600" cy="332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4929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504D23-1050-43E2-9D17-576782D74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A8684-6918-4305-9710-C6195BF4CB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Google Shape;200;p34">
            <a:extLst>
              <a:ext uri="{FF2B5EF4-FFF2-40B4-BE49-F238E27FC236}">
                <a16:creationId xmlns:a16="http://schemas.microsoft.com/office/drawing/2014/main" id="{643C04BD-DE9D-42B8-8571-4C0523D7D0CB}"/>
              </a:ext>
            </a:extLst>
          </p:cNvPr>
          <p:cNvSpPr txBox="1">
            <a:spLocks/>
          </p:cNvSpPr>
          <p:nvPr/>
        </p:nvSpPr>
        <p:spPr>
          <a:xfrm>
            <a:off x="628650" y="1887018"/>
            <a:ext cx="7886700" cy="33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/>
              <a:t>Must have a PD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/>
              <a:t>Must have sufficient number of faculty to train and supervise all residents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/>
              <a:t>Must have a Program Coordinator</a:t>
            </a:r>
          </a:p>
          <a:p>
            <a:pPr fontAlgn="auto"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b="0"/>
              <a:t>ACGME will assign a 10-digit identifying code</a:t>
            </a:r>
          </a:p>
          <a:p>
            <a:pPr indent="-63500" fontAlgn="auto"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5" name="Google Shape;201;p34">
            <a:extLst>
              <a:ext uri="{FF2B5EF4-FFF2-40B4-BE49-F238E27FC236}">
                <a16:creationId xmlns:a16="http://schemas.microsoft.com/office/drawing/2014/main" id="{FA34B774-D5D2-4BA5-AA9D-61A4D2D10925}"/>
              </a:ext>
            </a:extLst>
          </p:cNvPr>
          <p:cNvSpPr txBox="1">
            <a:spLocks/>
          </p:cNvSpPr>
          <p:nvPr/>
        </p:nvSpPr>
        <p:spPr>
          <a:xfrm>
            <a:off x="1989344" y="768324"/>
            <a:ext cx="6526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Program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32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233</TotalTime>
  <Words>1589</Words>
  <Application>Microsoft Office PowerPoint</Application>
  <PresentationFormat>On-screen Show (4:3)</PresentationFormat>
  <Paragraphs>373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Wingdings</vt:lpstr>
      <vt:lpstr>PME-2016</vt:lpstr>
      <vt:lpstr>Custom Design</vt:lpstr>
      <vt:lpstr>Please Note…</vt:lpstr>
      <vt:lpstr>Back to Basics:  GME for New Coordinators</vt:lpstr>
      <vt:lpstr>Introducing Your Presenters…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22</cp:revision>
  <dcterms:created xsi:type="dcterms:W3CDTF">2016-03-20T11:36:31Z</dcterms:created>
  <dcterms:modified xsi:type="dcterms:W3CDTF">2022-02-04T19:01:29Z</dcterms:modified>
</cp:coreProperties>
</file>