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12" r:id="rId1"/>
    <p:sldMasterId id="2147486424" r:id="rId2"/>
  </p:sldMasterIdLst>
  <p:notesMasterIdLst>
    <p:notesMasterId r:id="rId39"/>
  </p:notesMasterIdLst>
  <p:sldIdLst>
    <p:sldId id="398" r:id="rId3"/>
    <p:sldId id="256" r:id="rId4"/>
    <p:sldId id="401" r:id="rId5"/>
    <p:sldId id="324" r:id="rId6"/>
    <p:sldId id="404" r:id="rId7"/>
    <p:sldId id="402" r:id="rId8"/>
    <p:sldId id="411" r:id="rId9"/>
    <p:sldId id="429" r:id="rId10"/>
    <p:sldId id="311" r:id="rId11"/>
    <p:sldId id="413" r:id="rId12"/>
    <p:sldId id="434" r:id="rId13"/>
    <p:sldId id="419" r:id="rId14"/>
    <p:sldId id="414" r:id="rId15"/>
    <p:sldId id="436" r:id="rId16"/>
    <p:sldId id="439" r:id="rId17"/>
    <p:sldId id="421" r:id="rId18"/>
    <p:sldId id="435" r:id="rId19"/>
    <p:sldId id="428" r:id="rId20"/>
    <p:sldId id="430" r:id="rId21"/>
    <p:sldId id="415" r:id="rId22"/>
    <p:sldId id="420" r:id="rId23"/>
    <p:sldId id="416" r:id="rId24"/>
    <p:sldId id="437" r:id="rId25"/>
    <p:sldId id="432" r:id="rId26"/>
    <p:sldId id="433" r:id="rId27"/>
    <p:sldId id="431" r:id="rId28"/>
    <p:sldId id="438" r:id="rId29"/>
    <p:sldId id="407" r:id="rId30"/>
    <p:sldId id="405" r:id="rId31"/>
    <p:sldId id="417" r:id="rId32"/>
    <p:sldId id="408" r:id="rId33"/>
    <p:sldId id="409" r:id="rId34"/>
    <p:sldId id="410" r:id="rId35"/>
    <p:sldId id="349" r:id="rId36"/>
    <p:sldId id="440" r:id="rId37"/>
    <p:sldId id="322" r:id="rId3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yl Haynes" initials="CH" lastIdx="1" clrIdx="0">
    <p:extLst>
      <p:ext uri="{19B8F6BF-5375-455C-9EA6-DF929625EA0E}">
        <p15:presenceInfo xmlns:p15="http://schemas.microsoft.com/office/powerpoint/2012/main" userId="S-1-5-21-3605715487-1343149275-3969813285-5194" providerId="AD"/>
      </p:ext>
    </p:extLst>
  </p:cmAuthor>
  <p:cmAuthor id="2" name="Cheryl Haynes" initials="CH [2]" lastIdx="7" clrIdx="1">
    <p:extLst>
      <p:ext uri="{19B8F6BF-5375-455C-9EA6-DF929625EA0E}">
        <p15:presenceInfo xmlns:p15="http://schemas.microsoft.com/office/powerpoint/2012/main" userId="54879926727dbc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306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5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0D2A-5DFA-46B5-BED0-BE0528BCA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6DA17-3199-4964-9676-5910255F6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239B-ADAB-45FF-9432-9BE3D925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67F58-939A-4330-B5DE-BA07D1D0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A2B09-C4CC-42E6-B834-6E159987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9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5F92-F709-43D2-8068-6ED65B76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ACC7A-A8FA-4A48-B4FC-34795A8DB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BB9DC-ACE8-4248-A0A3-C59BFC17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2CA7E-1C9E-4544-B4A2-67B1B6B5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935AA-77E4-4148-8072-E1EA360A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FF2B-8DBC-4F2A-B9E9-3D7B7FD1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39E59-619A-41FD-B40A-DBF321EC6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9CCE7-C33F-45F0-BFD2-58D6C46B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EFBC-302C-43C0-80B0-720A3A8B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1433B-A397-4C0A-807C-E9B7B8E5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4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B5CB-4021-4CD5-B37A-AE72313D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1581A-3C2E-442D-9673-1FA410F01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90292-EAAF-41CB-B30A-3DF2DA742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72C83-837A-4A99-A56C-A45D0EB2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F87B9-D2DC-4B52-A23F-A62219C4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2365B-6DBD-4E81-A3C8-E1921E0E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6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0370-94EA-44B4-9C3B-65B77AE0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6BC24-4CA3-4103-A3D1-F726E84ED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1A8AC-47E3-4D7F-BAD7-A881BEC5F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3511F-96F5-4425-9866-8079C3124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B6BEB-AB05-4FE3-AD66-05567B7E7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E9C00-1FBC-4929-A0E5-DA556E1F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4C8E3-32C2-4FF2-81AE-3195BE6D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1BF6B-4B70-41D5-97D2-B46E187A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9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64F4-C67B-4156-B505-982D3FEC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AAB7E-3206-4145-844B-F87B72AA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35C98-634D-4C6C-8D2D-49992698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4AF54-7EEA-4A09-843F-CECB268D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5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025CC-C06B-4D25-BB09-2F2237DA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72858-7FCB-40DC-89F9-3F24771F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45F5B-B6C7-467B-ABBA-5BA5945E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8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91C1-3726-48D7-86BE-5A60B509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73C8-8652-491B-B629-C1F9CFA0D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2321C-2D5E-4476-AB51-C2C26DD40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59B94-58C9-4EB9-8ABB-5F48D40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91025-F3E9-40C3-89E1-9FCFB17A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E0E27-7CFD-48DB-9F4E-CC9564EA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7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D83B-70E3-4B74-BADA-5D5D8FB1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8F19F-7FC5-41AC-BFD1-FA578AE77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DCCDC-A2DC-42C4-A180-82CF4CCAB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03425-963F-4AF2-91E6-F0D39B15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319C8-93BD-4CD9-9CDF-2988AE3A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123AF-8FB2-4895-9F9A-B7FC241A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42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86F6-1E1B-49DA-8CF7-EDD095D2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F0E21-4C34-406F-914E-2813B3B93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F5467-CAD2-4128-A8E2-C97ABEC1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BEB75-86E8-4989-8F20-77EB7019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FBF6-1647-4789-AB8C-72927D7B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3A867-7F6A-4EC2-88D0-571F7C955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E523B-5679-4A3F-8316-7A6F8563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28201-8E8A-4AF2-A7D6-9A43ABAF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D9FC1-6442-4A3E-B6B6-1CC6A42B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4C33-CB12-4A58-BEB8-15EF3969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7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3AA1-CA8D-4614-A5A0-179B034F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2CBC2-F102-47E9-9F73-4863F7C2D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22418-7D53-4DFA-83D5-4EBE242B2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859DA-FB04-4E17-B3A4-0C23A0827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61F6-C66E-49A6-B07A-FE147264E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5" r:id="rId1"/>
    <p:sldLayoutId id="2147486426" r:id="rId2"/>
    <p:sldLayoutId id="2147486427" r:id="rId3"/>
    <p:sldLayoutId id="2147486428" r:id="rId4"/>
    <p:sldLayoutId id="2147486429" r:id="rId5"/>
    <p:sldLayoutId id="2147486430" r:id="rId6"/>
    <p:sldLayoutId id="2147486431" r:id="rId7"/>
    <p:sldLayoutId id="2147486432" r:id="rId8"/>
    <p:sldLayoutId id="2147486433" r:id="rId9"/>
    <p:sldLayoutId id="2147486434" r:id="rId10"/>
    <p:sldLayoutId id="214748643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golden-trophy-with-white-star-vector-file.png.ph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golden-trophy-with-white-star-vector-file.png.ph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golden-trophy-with-white-star-vector-file.png.ph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golden-trophy-with-white-star-vector-file.png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arlabs.com/holidays/us/veterans-day.php" TargetMode="External"/><Relationship Id="rId2" Type="http://schemas.openxmlformats.org/officeDocument/2006/relationships/hyperlink" Target="http://www.calendarlabs.com/holidays/us/halloween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dfreephotos.com/vector-images/golden-trophy-with-white-star-vector-file.png.php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technofaq.org/posts/2019/06/ways-to-improve-your-companys-contract-management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10817-calendar-transparent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38.png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alendar-png/download/15227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golden-trophy-with-white-star-vector-file.png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verydaylean.info/2013/04/your-first-improvement-problem-finding-time-for-improvement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help-button-red-emergency-support-153094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eam-work-png/download/13196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e/e-learning.html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dult-education-book-books-know-2706977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hyperlink" Target="mailto:Christine@partnersinmeded.com" TargetMode="External"/><Relationship Id="rId4" Type="http://schemas.openxmlformats.org/officeDocument/2006/relationships/hyperlink" Target="mailto:Cheryl@partnersinmeded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37D80-498C-4D0C-9874-AC473935BB4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47756" y="6428971"/>
            <a:ext cx="3727151" cy="365125"/>
          </a:xfrm>
        </p:spPr>
        <p:txBody>
          <a:bodyPr/>
          <a:lstStyle/>
          <a:p>
            <a:r>
              <a:rPr lang="en-US" sz="800" dirty="0"/>
              <a:t>Partners In Medical Education, Inc 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00F13-25B6-477A-B313-5D512FEF73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62021" y="643220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4D512A-0D64-6FA6-BDF2-2050473C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July  - September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FB4FF-B24F-742A-7E62-62D15C53C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70722-CDB7-39C6-BF35-69588023E3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5" name="Picture 14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8F83C120-0A2E-7329-8BDA-8EB91FF3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97" y="3420423"/>
            <a:ext cx="2583341" cy="1325562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63F38676-6C59-E0DA-1A94-D417A060F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11" y="1923856"/>
            <a:ext cx="5835950" cy="831893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FB5FDF19-1E58-393D-4BC8-9DE418B81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07" y="4179277"/>
            <a:ext cx="3726243" cy="9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04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AD2D3D-EEB4-3439-0303-FC588879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Matching Programs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26486-C032-6CB4-67A6-9F4F0315D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05A59-C40E-4AF1-84DC-F2BB52C3AF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3DAD9F49-C7C6-1992-3405-824DA370B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06" y="1920011"/>
            <a:ext cx="5313976" cy="159745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116E185-A2E2-33D4-840B-5012C0273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38" y="4308213"/>
            <a:ext cx="4386056" cy="1325563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FD32FED-EF50-AF7E-C0CA-A5E70C510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8" y="4308213"/>
            <a:ext cx="401726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2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D998F3-0D56-10DB-26DC-A800B322A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22" y="1572029"/>
            <a:ext cx="7886700" cy="44389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PEC meetings = Information for ADS </a:t>
            </a:r>
          </a:p>
          <a:p>
            <a:pPr lvl="1"/>
            <a:r>
              <a:rPr lang="en-US" dirty="0"/>
              <a:t>Scholarly activity template from the ACGME website</a:t>
            </a:r>
          </a:p>
          <a:p>
            <a:pPr lvl="1"/>
            <a:r>
              <a:rPr lang="en-US" dirty="0"/>
              <a:t>Use ADS print out to track updates</a:t>
            </a:r>
          </a:p>
          <a:p>
            <a:pPr lvl="1"/>
            <a:endParaRPr lang="en-US" dirty="0"/>
          </a:p>
          <a:p>
            <a:r>
              <a:rPr lang="en-US" dirty="0"/>
              <a:t>GME Track</a:t>
            </a:r>
          </a:p>
          <a:p>
            <a:pPr lvl="1"/>
            <a:r>
              <a:rPr lang="en-US" dirty="0"/>
              <a:t>Complete by July due date so you are eligible for August FREIDA update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FREIDA</a:t>
            </a:r>
          </a:p>
          <a:p>
            <a:pPr lvl="1"/>
            <a:r>
              <a:rPr lang="en-US" dirty="0"/>
              <a:t>Update program information throughout the year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NRMP</a:t>
            </a:r>
          </a:p>
          <a:p>
            <a:pPr lvl="1"/>
            <a:r>
              <a:rPr lang="en-US" dirty="0"/>
              <a:t>READ the match agreement, policies, code of conduct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30911A-4440-35A5-D3E7-0D068A94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Best Practices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61608-EA57-40EE-3FEA-75CC61F72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64261-30F6-8D2A-F92A-F1A6C0F03A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7" name="Picture 6" descr="A picture containing text, mug&#10;&#10;Description automatically generated">
            <a:extLst>
              <a:ext uri="{FF2B5EF4-FFF2-40B4-BE49-F238E27FC236}">
                <a16:creationId xmlns:a16="http://schemas.microsoft.com/office/drawing/2014/main" id="{340BA6E7-5213-47B3-4917-3F8349173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85410" y="1892595"/>
            <a:ext cx="1038683" cy="11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0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20AA6-2107-47EF-0E25-F66EEC104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2030"/>
            <a:ext cx="4702374" cy="248790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D512A-0D64-6FA6-BDF2-2050473C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October - December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FB4FF-B24F-742A-7E62-62D15C53C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70722-CDB7-39C6-BF35-69588023E3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8270C1A-6AC0-ABE8-716D-331016B5D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76" y="1847835"/>
            <a:ext cx="4604148" cy="128520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DC5E0E7-6B0E-9639-F6E9-55A9EBAC5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7509" y="4301385"/>
            <a:ext cx="3615082" cy="86677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9DB8116-B8FF-7599-88B0-2872A382D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4119563"/>
            <a:ext cx="2438400" cy="1371600"/>
          </a:xfrm>
          <a:prstGeom prst="rect">
            <a:avLst/>
          </a:prstGeom>
        </p:spPr>
      </p:pic>
      <p:pic>
        <p:nvPicPr>
          <p:cNvPr id="14" name="Picture 1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8740099-D0A3-96FE-3176-F2520F12F7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04637"/>
            <a:ext cx="2438402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00A09A-DEA2-565D-EDA8-E3CB53B00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GME Finance and Funding</a:t>
            </a:r>
          </a:p>
          <a:p>
            <a:r>
              <a:rPr lang="en-US" sz="2000" dirty="0"/>
              <a:t>https://www.acgme.org/globalassets/pdfs/funding-for-graduate-medical-education-5.3.2022.pdf</a:t>
            </a:r>
          </a:p>
          <a:p>
            <a:r>
              <a:rPr lang="en-US" sz="2000" dirty="0"/>
              <a:t>https://www.cms.gov/Medicare/Medicare-Fee-for-Service-Payment/AcuteInpatientPPS/DGME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400" b="1" dirty="0"/>
              <a:t>Partner’s Passport Webinar</a:t>
            </a:r>
          </a:p>
          <a:p>
            <a:pPr lvl="1"/>
            <a:r>
              <a:rPr lang="en-US" sz="1600" dirty="0"/>
              <a:t>Looking Behind the Curtain of CMS Reporting, Carmela Meyer, MBA, EdD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DFF6D2-0187-3CAC-5AD7-6A362E12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	Best Practices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E27D9-4CFA-D59F-69B4-579A6815F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06D9D-D2F6-8E66-BF9D-A815D4423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7431EA7A-0A40-6DAA-3864-10C3382DF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08" y="1052258"/>
            <a:ext cx="116433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8D0BF4-0CDF-5020-3603-D69A8D16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Best Practices</a:t>
            </a:r>
            <a:endParaRPr lang="en-US"/>
          </a:p>
        </p:txBody>
      </p:sp>
      <p:pic>
        <p:nvPicPr>
          <p:cNvPr id="6" name="Picture 5" descr="A picture containing text, mug&#10;&#10;Description automatically generated">
            <a:extLst>
              <a:ext uri="{FF2B5EF4-FFF2-40B4-BE49-F238E27FC236}">
                <a16:creationId xmlns:a16="http://schemas.microsoft.com/office/drawing/2014/main" id="{F8328063-27A2-8062-1A9A-37DEE1FDE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8650" y="1900645"/>
            <a:ext cx="3886200" cy="4201297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04C3C3-201C-56AF-D451-FA5C17772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Clinical Competency Committee</a:t>
            </a:r>
          </a:p>
          <a:p>
            <a:r>
              <a:rPr lang="en-US" dirty="0"/>
              <a:t>make sure members know your residents</a:t>
            </a:r>
          </a:p>
          <a:p>
            <a:r>
              <a:rPr lang="en-US" dirty="0"/>
              <a:t>smaller committees mean shorter meetings</a:t>
            </a:r>
          </a:p>
          <a:p>
            <a:r>
              <a:rPr lang="en-US" dirty="0"/>
              <a:t>yes, your PD can be a member</a:t>
            </a:r>
          </a:p>
          <a:p>
            <a:r>
              <a:rPr lang="en-US" dirty="0"/>
              <a:t>document, document, document!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A3483-0178-B91F-D8D7-AE4F9535B4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5162-6E25-8042-8F69-913E2FE70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45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D998F3-0D56-10DB-26DC-A800B322A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28" y="2282317"/>
            <a:ext cx="7886700" cy="2523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Specialty-specific in-training exam</a:t>
            </a:r>
          </a:p>
          <a:p>
            <a:pPr lvl="1"/>
            <a:r>
              <a:rPr lang="en-US" dirty="0"/>
              <a:t>Check your specialty certifying board for deadlines &amp;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30911A-4440-35A5-D3E7-0D068A94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Best Practices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61608-EA57-40EE-3FEA-75CC61F72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64261-30F6-8D2A-F92A-F1A6C0F03A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5" descr="A picture containing text, mug&#10;&#10;Description automatically generated">
            <a:extLst>
              <a:ext uri="{FF2B5EF4-FFF2-40B4-BE49-F238E27FC236}">
                <a16:creationId xmlns:a16="http://schemas.microsoft.com/office/drawing/2014/main" id="{1EE851B5-6868-BDC6-1F2C-1BD356321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12011" y="4029937"/>
            <a:ext cx="1038683" cy="1122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678315-7560-A048-736F-12EC93F02540}"/>
              </a:ext>
            </a:extLst>
          </p:cNvPr>
          <p:cNvSpPr txBox="1"/>
          <p:nvPr/>
        </p:nvSpPr>
        <p:spPr>
          <a:xfrm>
            <a:off x="120263" y="4029937"/>
            <a:ext cx="751109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2600" b="0" dirty="0">
                <a:latin typeface="+mn-lt"/>
              </a:rPr>
              <a:t>Specialty Certifying Exam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Monitor exam requirements/progress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Put deadlines on senior residents’ calendars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Monetary consequences</a:t>
            </a:r>
          </a:p>
        </p:txBody>
      </p:sp>
    </p:spTree>
    <p:extLst>
      <p:ext uri="{BB962C8B-B14F-4D97-AF65-F5344CB8AC3E}">
        <p14:creationId xmlns:p14="http://schemas.microsoft.com/office/powerpoint/2010/main" val="122609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43957F-D6CA-56D2-826C-969A870F7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Resident Evaluation of Faculty</a:t>
            </a:r>
          </a:p>
          <a:p>
            <a:pPr lvl="1"/>
            <a:r>
              <a:rPr lang="en-US" dirty="0"/>
              <a:t>If residents complete these at the end of each rotation, hold aggregate reports to assure anonymity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BA4CB2-327C-83E9-24AE-0437A267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			Best Practices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768EE-5AB6-3C52-FA12-12C92558B1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D68CF-C6E7-04B1-048C-34F5DC07E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7" name="Picture 6" descr="A group of people holding balloons&#10;&#10;Description automatically generated with low confidence">
            <a:extLst>
              <a:ext uri="{FF2B5EF4-FFF2-40B4-BE49-F238E27FC236}">
                <a16:creationId xmlns:a16="http://schemas.microsoft.com/office/drawing/2014/main" id="{98F00F0F-03EB-70D1-E78F-99DDEA104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378" y="3118103"/>
            <a:ext cx="3576134" cy="2385253"/>
          </a:xfrm>
          <a:prstGeom prst="rect">
            <a:avLst/>
          </a:prstGeom>
        </p:spPr>
      </p:pic>
      <p:pic>
        <p:nvPicPr>
          <p:cNvPr id="8" name="Picture 7" descr="A picture containing text, mug&#10;&#10;Description automatically generated">
            <a:extLst>
              <a:ext uri="{FF2B5EF4-FFF2-40B4-BE49-F238E27FC236}">
                <a16:creationId xmlns:a16="http://schemas.microsoft.com/office/drawing/2014/main" id="{4C2CB451-69B5-7574-BBE4-30415C677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84610" y="3840267"/>
            <a:ext cx="1038683" cy="11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58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4D512A-0D64-6FA6-BDF2-2050473C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October - December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FB4FF-B24F-742A-7E62-62D15C53C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70722-CDB7-39C6-BF35-69588023E3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0904DBB2-3A45-A69C-50DD-E37001E25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" y="1642487"/>
            <a:ext cx="2678430" cy="1786513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EC6DBDE5-0222-0A2A-EFE2-ECDC808F7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94" y="4041934"/>
            <a:ext cx="3591306" cy="2244566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D287C1-7979-1AA2-4181-8CB2E2789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46" y="3079528"/>
            <a:ext cx="2880360" cy="19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09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515DC8-3031-60C9-A742-03CB6841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the Interview Schedule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4AE09-62E2-7CB3-11DF-4B9788EFB9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802DD-1ED5-8F9E-64F7-241770256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47B137-8D01-57F1-15AC-15CB3A66AF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738313"/>
          <a:ext cx="8217242" cy="4022725"/>
        </p:xfrm>
        <a:graphic>
          <a:graphicData uri="http://schemas.openxmlformats.org/drawingml/2006/table">
            <a:tbl>
              <a:tblPr/>
              <a:tblGrid>
                <a:gridCol w="117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486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Block 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973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October 21 – November 17, 2019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Mon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Tue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Wed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Thu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Fri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Sat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Sun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21  </a:t>
                      </a: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ABFM  ITE NF/Med Team</a:t>
                      </a: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24  </a:t>
                      </a: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ABFM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        ITE</a:t>
                      </a: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4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28 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29 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31 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  <a:hlinkClick r:id="rId2"/>
                        </a:rPr>
                        <a:t>Halloween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0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 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5  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7  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8 </a:t>
                      </a: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Retreat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VCOM Hospital Day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9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4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11  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  <a:hlinkClick r:id="rId3"/>
                        </a:rPr>
                        <a:t>Veterans Day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12  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14  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73" marR="64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Picture 1" descr="A picture containing text, mug&#10;&#10;Description automatically generated">
            <a:extLst>
              <a:ext uri="{FF2B5EF4-FFF2-40B4-BE49-F238E27FC236}">
                <a16:creationId xmlns:a16="http://schemas.microsoft.com/office/drawing/2014/main" id="{3BC8333B-B451-9191-931B-EE1686610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14196" y="1902127"/>
            <a:ext cx="1038683" cy="11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5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Basics:  Intermediate Topics for New Coordinators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Cheryl Haynes, BA</a:t>
            </a:r>
          </a:p>
          <a:p>
            <a:r>
              <a:rPr lang="en-US" dirty="0"/>
              <a:t>                       Christine Redovan, MBA, MLIS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8961A-94CC-8EE3-279F-95D7874F4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FA4AB-083A-2B11-69F9-048AF33067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3D0DDFFF-F83D-1DC1-9FAD-6CC863B09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8" y="1719836"/>
            <a:ext cx="3483339" cy="104713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94EAE1-2F27-3BC8-51A9-0BD6ED1C8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January - March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18E62-9825-8C8D-43A0-AE604B4DD7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D2EEC-AC26-0B7B-E60E-532633C62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9" name="Picture 8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8C521983-1D22-B6FB-009D-01687A4E5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33507" y="3259502"/>
            <a:ext cx="3912781" cy="2086307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1AECB34-22C0-52A4-88EA-E79F9598C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96" y="1459511"/>
            <a:ext cx="2248440" cy="15677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68FD06-CB3F-A33B-F569-2536C3EDF450}"/>
              </a:ext>
            </a:extLst>
          </p:cNvPr>
          <p:cNvSpPr txBox="1"/>
          <p:nvPr/>
        </p:nvSpPr>
        <p:spPr>
          <a:xfrm>
            <a:off x="648585" y="3112008"/>
            <a:ext cx="41041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Quota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Rank Order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Match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Contract Renewal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ACGME Annual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3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D998F3-0D56-10DB-26DC-A800B322A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NRMP (or other match) deadlines to the tee. </a:t>
            </a:r>
            <a:r>
              <a:rPr lang="en-US" i="1" dirty="0"/>
              <a:t>There is no grace period</a:t>
            </a:r>
            <a:r>
              <a:rPr lang="en-US" dirty="0"/>
              <a:t>. </a:t>
            </a:r>
          </a:p>
          <a:p>
            <a:r>
              <a:rPr lang="en-US" dirty="0"/>
              <a:t>Review notes on what worked well and what did not for pre-planning graduation and orientation.</a:t>
            </a:r>
          </a:p>
          <a:p>
            <a:r>
              <a:rPr lang="en-US" dirty="0"/>
              <a:t>Prepare for any residents that may not receive a contract.  </a:t>
            </a:r>
          </a:p>
          <a:p>
            <a:pPr lvl="1"/>
            <a:r>
              <a:rPr lang="en-US" dirty="0"/>
              <a:t>Know your program policy</a:t>
            </a:r>
          </a:p>
          <a:p>
            <a:pPr lvl="1"/>
            <a:r>
              <a:rPr lang="en-US" dirty="0"/>
              <a:t>Know your institutional policy</a:t>
            </a:r>
          </a:p>
          <a:p>
            <a:pPr lvl="1"/>
            <a:r>
              <a:rPr lang="en-US" dirty="0"/>
              <a:t>Read the due process policy; pay attention to protocol and due dates</a:t>
            </a:r>
          </a:p>
          <a:p>
            <a:pPr lvl="1"/>
            <a:r>
              <a:rPr lang="en-US" dirty="0"/>
              <a:t>ASK FOR HELP!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30911A-4440-35A5-D3E7-0D068A94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Best Practices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61608-EA57-40EE-3FEA-75CC61F72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64261-30F6-8D2A-F92A-F1A6C0F03A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2181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B03524-30D6-E7CB-99C1-9847874A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April - June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5A17-B794-5DFA-E6EA-C755463159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2B94A-5D76-0011-5360-153F3C39DE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8" name="Picture 7" descr="A person writing on a whiteboard&#10;&#10;Description automatically generated with medium confidence">
            <a:extLst>
              <a:ext uri="{FF2B5EF4-FFF2-40B4-BE49-F238E27FC236}">
                <a16:creationId xmlns:a16="http://schemas.microsoft.com/office/drawing/2014/main" id="{48F60671-684C-5CB6-AB7D-DD26BD948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2120827"/>
            <a:ext cx="5970808" cy="33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2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94CDA3-D517-2290-5B64-326665D5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April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14D74-C8A3-8FD9-377F-5FB7F39039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AB0F3-B61E-BB2E-2D3F-4BE86A9BEC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10" name="Picture 9" descr="Whiteboard&#10;&#10;Description automatically generated with medium confidence">
            <a:extLst>
              <a:ext uri="{FF2B5EF4-FFF2-40B4-BE49-F238E27FC236}">
                <a16:creationId xmlns:a16="http://schemas.microsoft.com/office/drawing/2014/main" id="{A8BF2707-152F-91F1-6AFE-7E7A055F4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00" y="909247"/>
            <a:ext cx="3945112" cy="2630075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0ECD2C03-EAD6-D47F-212F-7711BB900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57" y="4080510"/>
            <a:ext cx="1714500" cy="1714500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2CDC4300-9CA3-1FBD-D194-5C8E4DAF9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56" y="4575810"/>
            <a:ext cx="942975" cy="1219200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1D784D8E-9442-CA76-1C8B-CA9C88584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55" y="3712464"/>
            <a:ext cx="1795272" cy="1097280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905F99A7-1E19-C255-5467-6DEE67A6E7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31" y="4232959"/>
            <a:ext cx="2686050" cy="14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7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DDF1C0-E5D1-1FC6-8CB7-02530F6A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5554456" cy="1325563"/>
          </a:xfrm>
        </p:spPr>
        <p:txBody>
          <a:bodyPr/>
          <a:lstStyle/>
          <a:p>
            <a:pPr algn="r"/>
            <a:r>
              <a:rPr lang="en-US" dirty="0"/>
              <a:t>Best Practices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EE7D3-AEC3-99BA-6DFD-42DF8DA40A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594A-95FE-087C-2D2B-519020C5DB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E4DD5E9-43C7-343D-95A8-EE37D879CACA}"/>
              </a:ext>
            </a:extLst>
          </p:cNvPr>
          <p:cNvSpPr txBox="1">
            <a:spLocks/>
          </p:cNvSpPr>
          <p:nvPr/>
        </p:nvSpPr>
        <p:spPr>
          <a:xfrm>
            <a:off x="3028951" y="3600004"/>
            <a:ext cx="5822442" cy="2379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dirty="0"/>
              <a:t>Have a system that works for you!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100" b="0" dirty="0"/>
          </a:p>
          <a:p>
            <a:pPr fontAlgn="auto">
              <a:spcAft>
                <a:spcPts val="0"/>
              </a:spcAft>
            </a:pPr>
            <a:r>
              <a:rPr lang="en-US" b="0" dirty="0"/>
              <a:t>Team approach (be the Captain)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100" b="0" dirty="0"/>
          </a:p>
          <a:p>
            <a:pPr fontAlgn="auto">
              <a:spcAft>
                <a:spcPts val="0"/>
              </a:spcAft>
            </a:pPr>
            <a:r>
              <a:rPr lang="en-US" b="0" dirty="0"/>
              <a:t>Be like Santa – make your lists and check them twice!!</a:t>
            </a:r>
          </a:p>
          <a:p>
            <a:pPr fontAlgn="auto">
              <a:spcAft>
                <a:spcPts val="0"/>
              </a:spcAft>
            </a:pPr>
            <a:endParaRPr lang="en-US" b="0" dirty="0"/>
          </a:p>
          <a:p>
            <a:pPr marL="0" indent="0" fontAlgn="auto">
              <a:spcAft>
                <a:spcPts val="0"/>
              </a:spcAft>
              <a:buNone/>
            </a:pPr>
            <a:endParaRPr lang="en-US" b="0" dirty="0"/>
          </a:p>
        </p:txBody>
      </p:sp>
      <p:pic>
        <p:nvPicPr>
          <p:cNvPr id="11" name="Picture 10" descr="Text, whiteboard&#10;&#10;Description automatically generated">
            <a:extLst>
              <a:ext uri="{FF2B5EF4-FFF2-40B4-BE49-F238E27FC236}">
                <a16:creationId xmlns:a16="http://schemas.microsoft.com/office/drawing/2014/main" id="{38613C8B-F81B-54EF-AA34-B2C2CC104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37" y="1743032"/>
            <a:ext cx="2466465" cy="1447891"/>
          </a:xfrm>
          <a:prstGeom prst="rect">
            <a:avLst/>
          </a:prstGeom>
        </p:spPr>
      </p:pic>
      <p:pic>
        <p:nvPicPr>
          <p:cNvPr id="13" name="Picture 1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C6743B59-48FE-8012-5061-9AA76990D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5"/>
          <a:stretch/>
        </p:blipFill>
        <p:spPr>
          <a:xfrm>
            <a:off x="145611" y="3429000"/>
            <a:ext cx="2743893" cy="2232515"/>
          </a:xfrm>
          <a:prstGeom prst="rect">
            <a:avLst/>
          </a:prstGeom>
        </p:spPr>
      </p:pic>
      <p:pic>
        <p:nvPicPr>
          <p:cNvPr id="15" name="Picture 14" descr="A picture containing website&#10;&#10;Description automatically generated">
            <a:extLst>
              <a:ext uri="{FF2B5EF4-FFF2-40B4-BE49-F238E27FC236}">
                <a16:creationId xmlns:a16="http://schemas.microsoft.com/office/drawing/2014/main" id="{C61512B2-B032-E39C-76B8-91D171810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9" y="1835508"/>
            <a:ext cx="2267974" cy="127349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DFE87EF4-6460-0F28-1D56-DB5DE3C25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3" y="1601991"/>
            <a:ext cx="2466464" cy="16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71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D58F04-EE7A-40A4-E761-1C3630E5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May	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ECF15-0762-2C35-9D16-F78747B7B4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BD7A3-5D28-F7DB-641F-28634C521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5BFB10-9E20-3512-2A0C-E5971B7D6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2871097" y="984994"/>
            <a:ext cx="1990500" cy="19905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C1D8FB8-D813-3249-30F5-573944EE3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83" y="3273551"/>
            <a:ext cx="1174501" cy="116128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6BBDEA2-4792-87D8-4FC0-D55512640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326382"/>
            <a:ext cx="1651854" cy="86687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1AD9ADB-2CCA-D56A-2D23-DA76F0C20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7" y="3681765"/>
            <a:ext cx="47625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5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86DF65-7D04-E2F8-317E-78D230C2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5399008" cy="1325563"/>
          </a:xfrm>
        </p:spPr>
        <p:txBody>
          <a:bodyPr/>
          <a:lstStyle/>
          <a:p>
            <a:pPr algn="r"/>
            <a:r>
              <a:rPr lang="en-US" dirty="0"/>
              <a:t>June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3FF13-504B-ECC3-A299-54679BB97F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789BF-8ADD-2F96-BF36-48DE17CAA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EF69770E-2D8E-DB11-5188-918B8B1F2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90338" y="3681763"/>
            <a:ext cx="2496312" cy="2496312"/>
          </a:xfrm>
          <a:prstGeom prst="rect">
            <a:avLst/>
          </a:prstGeom>
        </p:spPr>
      </p:pic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710E7A2-1B0A-DED2-A4F9-5A9A952AF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8" y="1694909"/>
            <a:ext cx="2438402" cy="1371601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6573BC38-AC62-6A3D-4A83-1B2D60028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0" y="2380709"/>
            <a:ext cx="3589203" cy="24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0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83C346-9BC2-531D-C13C-BD7A4A94B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1738059"/>
            <a:ext cx="8503920" cy="1050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Don’t forget to check the language in the </a:t>
            </a:r>
            <a:r>
              <a:rPr lang="en-US" b="1" dirty="0"/>
              <a:t>current</a:t>
            </a:r>
            <a:r>
              <a:rPr lang="en-US" dirty="0"/>
              <a:t> CPR for the Final Summative Eval!!!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CAB1B6-8CE4-A0C9-1520-59AB29B4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Best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28E94-64E7-D24E-1D96-ED18A32C36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DE95A-21A0-F90D-7FC0-94ED5984A3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E7635C-20C5-F27D-491D-2E1B05B1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37" y="3020079"/>
            <a:ext cx="6729984" cy="3168922"/>
          </a:xfrm>
          <a:prstGeom prst="rect">
            <a:avLst/>
          </a:prstGeom>
        </p:spPr>
      </p:pic>
      <p:pic>
        <p:nvPicPr>
          <p:cNvPr id="8" name="Picture 7" descr="A picture containing text, mug&#10;&#10;Description automatically generated">
            <a:extLst>
              <a:ext uri="{FF2B5EF4-FFF2-40B4-BE49-F238E27FC236}">
                <a16:creationId xmlns:a16="http://schemas.microsoft.com/office/drawing/2014/main" id="{8084FE38-0666-C155-F063-7E5AAFD7E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12125" y="5066100"/>
            <a:ext cx="1038683" cy="11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65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87C4CC-82B4-92A5-CCE6-AC04BBBBE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5057E8-31DD-84C4-969E-A0043433C0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B3D5B9D-C052-AEC5-A262-6CDF03405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1999" y="1397447"/>
            <a:ext cx="4580001" cy="4580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098760-0A7D-8999-AD1E-5954C19E03D3}"/>
              </a:ext>
            </a:extLst>
          </p:cNvPr>
          <p:cNvSpPr txBox="1"/>
          <p:nvPr/>
        </p:nvSpPr>
        <p:spPr>
          <a:xfrm>
            <a:off x="2468880" y="585216"/>
            <a:ext cx="604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 Your Resources!</a:t>
            </a:r>
          </a:p>
        </p:txBody>
      </p:sp>
    </p:spTree>
    <p:extLst>
      <p:ext uri="{BB962C8B-B14F-4D97-AF65-F5344CB8AC3E}">
        <p14:creationId xmlns:p14="http://schemas.microsoft.com/office/powerpoint/2010/main" val="3684683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9FAB5C9-DBBB-F395-32D7-CB7BE2A2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864" y="188912"/>
            <a:ext cx="6455663" cy="1063816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Internal Resources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E1B2D01-451C-6036-C2E7-E2C7DC86A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5485209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 Coordinators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Coordinator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GME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Associate Program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Chief Residents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3F29A1-C1E5-9B08-F8CB-377F3E95E9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Partners In Medical Education, Inc Copyright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7A260-6142-E44C-2DF8-068BEE03F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111FBDE-2D36-6A49-83F8-2BBFB586505C}" type="slidenum">
              <a:rPr lang="en-US" altLang="en-US" smtClean="0"/>
              <a:pPr>
                <a:spcAft>
                  <a:spcPts val="600"/>
                </a:spcAft>
                <a:defRPr/>
              </a:pPr>
              <a:t>29</a:t>
            </a:fld>
            <a:endParaRPr lang="en-US" alt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2AB6906-E7BB-D765-4C74-127E2E62D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68695" y="2159703"/>
            <a:ext cx="3170911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Presenters…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722" y="1435370"/>
            <a:ext cx="1862455" cy="226742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1A81013-E007-4A11-A90C-72036D20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32485" y="1435369"/>
            <a:ext cx="1699148" cy="22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9CB449-F17D-49F0-A32E-A42EF0AA1E66}"/>
              </a:ext>
            </a:extLst>
          </p:cNvPr>
          <p:cNvSpPr txBox="1"/>
          <p:nvPr/>
        </p:nvSpPr>
        <p:spPr>
          <a:xfrm>
            <a:off x="1844270" y="3742105"/>
            <a:ext cx="2369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+mn-lt"/>
              </a:rPr>
              <a:t>Cheryl Haynes, BA</a:t>
            </a:r>
          </a:p>
          <a:p>
            <a:pPr algn="ctr"/>
            <a:r>
              <a:rPr lang="en-US" sz="1400" b="0" dirty="0">
                <a:latin typeface="+mn-lt"/>
              </a:rPr>
              <a:t>GME Consultant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74933E-A1BA-41BE-A8ED-F7D23F3C36AF}"/>
              </a:ext>
            </a:extLst>
          </p:cNvPr>
          <p:cNvSpPr txBox="1"/>
          <p:nvPr/>
        </p:nvSpPr>
        <p:spPr>
          <a:xfrm>
            <a:off x="5252347" y="3742105"/>
            <a:ext cx="2279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+mn-lt"/>
              </a:rPr>
              <a:t>Christine Redovan, MBA, MLIS</a:t>
            </a:r>
          </a:p>
          <a:p>
            <a:pPr algn="ctr"/>
            <a:r>
              <a:rPr lang="en-US" sz="1400" b="0" dirty="0">
                <a:latin typeface="+mn-lt"/>
              </a:rPr>
              <a:t>GME Consultant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FD957-4F7C-4716-87C4-14D4D09937F2}"/>
              </a:ext>
            </a:extLst>
          </p:cNvPr>
          <p:cNvSpPr txBox="1"/>
          <p:nvPr/>
        </p:nvSpPr>
        <p:spPr>
          <a:xfrm>
            <a:off x="5028173" y="4476198"/>
            <a:ext cx="3915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22+ years program and institution GME administration experience including training and continuing education for new program coordinators, directors and support staff</a:t>
            </a:r>
            <a:endParaRPr lang="en-US" sz="1400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76169E-64EB-4668-8078-78187D8416C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002202" y="6437982"/>
            <a:ext cx="3915949" cy="365125"/>
          </a:xfrm>
        </p:spPr>
        <p:txBody>
          <a:bodyPr/>
          <a:lstStyle/>
          <a:p>
            <a:r>
              <a:rPr lang="en-US" sz="800" dirty="0"/>
              <a:t>Partners In Medical Education, Inc 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8AC13-B764-4CCE-B30E-74C09194A30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79336" y="642440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2E613-7CC4-433E-802E-547F1C8EDA46}"/>
              </a:ext>
            </a:extLst>
          </p:cNvPr>
          <p:cNvSpPr txBox="1"/>
          <p:nvPr/>
        </p:nvSpPr>
        <p:spPr>
          <a:xfrm>
            <a:off x="1014425" y="4480769"/>
            <a:ext cx="3915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latin typeface="+mn-lt"/>
              </a:rPr>
              <a:t>Worked in GME for 21 years, 18 of which in program administration &amp; also served as i</a:t>
            </a:r>
            <a:r>
              <a:rPr lang="en-US" sz="12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nstitutional coordinator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latin typeface="+mn-lt"/>
              </a:rPr>
              <a:t>Has experience in </a:t>
            </a:r>
            <a:r>
              <a:rPr lang="en-US" sz="12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curriculum and faculty development  Seasoned speaker for ACGME, ACOFP, AAFP &amp; AFMA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Served on the Board of Directors, Association of Family Medicine Administration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latin typeface="+mn-lt"/>
                <a:cs typeface="Arial"/>
                <a:sym typeface="Arial"/>
              </a:rPr>
              <a:t>H</a:t>
            </a:r>
            <a:r>
              <a:rPr lang="en-US" sz="1200" b="0" dirty="0">
                <a:solidFill>
                  <a:schemeClr val="dk1"/>
                </a:solidFill>
                <a:latin typeface="+mn-lt"/>
              </a:rPr>
              <a:t>as p</a:t>
            </a:r>
            <a:r>
              <a:rPr lang="en-US" sz="12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ublished research related to coordinator well-being.</a:t>
            </a:r>
          </a:p>
        </p:txBody>
      </p:sp>
    </p:spTree>
    <p:extLst>
      <p:ext uri="{BB962C8B-B14F-4D97-AF65-F5344CB8AC3E}">
        <p14:creationId xmlns:p14="http://schemas.microsoft.com/office/powerpoint/2010/main" val="312849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9C12F-42EA-B807-90F3-A10E98F67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Set regular weekly meetings</a:t>
            </a:r>
          </a:p>
          <a:p>
            <a:pPr marL="0" indent="0">
              <a:buNone/>
            </a:pPr>
            <a:r>
              <a:rPr lang="en-US" sz="2800" dirty="0"/>
              <a:t>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Discuss upcoming deadlines </a:t>
            </a:r>
          </a:p>
          <a:p>
            <a:pPr marL="0" indent="0">
              <a:buNone/>
            </a:pPr>
            <a:r>
              <a:rPr lang="en-US" sz="2800" dirty="0"/>
              <a:t>	Identify barriers</a:t>
            </a:r>
          </a:p>
          <a:p>
            <a:pPr marL="0" indent="0">
              <a:buNone/>
            </a:pPr>
            <a:r>
              <a:rPr lang="en-US" sz="2800" dirty="0"/>
              <a:t>	Needed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Inform PD of unexpected roadblocks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Communicate!!!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C5079F-3EA4-ED5F-C7D8-BCD73052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Best Practices</a:t>
            </a:r>
            <a:br>
              <a:rPr lang="en-US" dirty="0"/>
            </a:br>
            <a:r>
              <a:rPr lang="en-US" dirty="0"/>
              <a:t>PD/PC Relationship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08ADE-578F-F44C-BB99-4E51DB4B94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B4898-A459-4CB1-1F48-A8F7E2FE7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7" name="Picture 6" descr="Icon">
            <a:extLst>
              <a:ext uri="{FF2B5EF4-FFF2-40B4-BE49-F238E27FC236}">
                <a16:creationId xmlns:a16="http://schemas.microsoft.com/office/drawing/2014/main" id="{91C22DB5-2C08-8A95-6E21-5A2D4912A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81412" y="2093976"/>
            <a:ext cx="3136273" cy="240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55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1AD2-B51A-7AF6-8857-A7A08787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7885509" cy="896112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External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ED5B9-EA39-CEF2-1A65-C62CF885D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7884319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ACGME Program Director’s Guide to the CPR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ACGME Learn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Partner’s Passport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Specialty-Specific Administrator/Coordinator Groups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A6A62-8A1E-4953-D759-3C8AE42ED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8781C-C9A8-4B90-D0A0-CD2123CE7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F7EF5C1-212D-2FD4-2C8E-72BC6FEA1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03988" y="3017519"/>
            <a:ext cx="1907273" cy="12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30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6499-6FDB-2AA7-8206-B8EB96EA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07" y="438912"/>
            <a:ext cx="7426023" cy="850392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Professional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88389-5262-5256-5E87-118F5E31B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9" y="2057400"/>
            <a:ext cx="3483863" cy="38115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ACGME Conference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Specialty-Specific Conferences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AHME Conference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RMS system conference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4608E-C66D-DC66-1620-C526CBA7C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45E5E-2459-D036-9952-442ABCB37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7" name="Picture 6" descr="Chart">
            <a:extLst>
              <a:ext uri="{FF2B5EF4-FFF2-40B4-BE49-F238E27FC236}">
                <a16:creationId xmlns:a16="http://schemas.microsoft.com/office/drawing/2014/main" id="{288DBF1F-921C-91DA-6A81-636464A9A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7829" y="2596897"/>
            <a:ext cx="3647271" cy="21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83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C97AF9-2F55-3902-8948-80AD975627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94D88-2AB9-4051-2FDD-F1A4F0954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90B56-8812-2EED-F9F9-8E0AB8B9CE16}"/>
              </a:ext>
            </a:extLst>
          </p:cNvPr>
          <p:cNvSpPr txBox="1"/>
          <p:nvPr/>
        </p:nvSpPr>
        <p:spPr>
          <a:xfrm>
            <a:off x="528637" y="1902291"/>
            <a:ext cx="820102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 Director’s Guide to the CPR</a:t>
            </a:r>
          </a:p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https://dl.acgme.org/learn/course/the-program-directors-guide-to-the-common-program-requirements-residency-ebook/interactive-handbook/e-book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PD’s Guide to Fellowships</a:t>
            </a:r>
          </a:p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https://fliphtml5.com/iegvn/egfe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 Timeline</a:t>
            </a:r>
          </a:p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https://www.aamc.org/services/eras-institutions/program-staff/timeline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Match Timeline</a:t>
            </a:r>
          </a:p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https://www.nrmp.org/match-calendars/master-calendar/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100E67-3F67-0120-DDC9-414DC2D33391}"/>
              </a:ext>
            </a:extLst>
          </p:cNvPr>
          <p:cNvSpPr txBox="1">
            <a:spLocks/>
          </p:cNvSpPr>
          <p:nvPr/>
        </p:nvSpPr>
        <p:spPr>
          <a:xfrm>
            <a:off x="629840" y="457200"/>
            <a:ext cx="7885509" cy="896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4400" dirty="0"/>
              <a:t>Bookmark It!</a:t>
            </a:r>
          </a:p>
        </p:txBody>
      </p:sp>
    </p:spTree>
    <p:extLst>
      <p:ext uri="{BB962C8B-B14F-4D97-AF65-F5344CB8AC3E}">
        <p14:creationId xmlns:p14="http://schemas.microsoft.com/office/powerpoint/2010/main" val="1743104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47B11B-CACE-46AA-8E75-148A375B39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B0CE35-9D3F-4070-ACEB-D46C1209D5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4" name="Google Shape;414;p57">
            <a:extLst>
              <a:ext uri="{FF2B5EF4-FFF2-40B4-BE49-F238E27FC236}">
                <a16:creationId xmlns:a16="http://schemas.microsoft.com/office/drawing/2014/main" id="{EB60CBC5-E704-4AC4-BBDC-34A790D51538}"/>
              </a:ext>
            </a:extLst>
          </p:cNvPr>
          <p:cNvSpPr txBox="1">
            <a:spLocks/>
          </p:cNvSpPr>
          <p:nvPr/>
        </p:nvSpPr>
        <p:spPr>
          <a:xfrm>
            <a:off x="378542" y="751290"/>
            <a:ext cx="7886700" cy="11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9600"/>
              <a:buFont typeface="Arial" panose="020B0604020202020204" pitchFamily="34" charset="0"/>
              <a:buNone/>
            </a:pPr>
            <a:r>
              <a:rPr lang="en-US" sz="9600" b="1">
                <a:solidFill>
                  <a:srgbClr val="00B050"/>
                </a:solidFill>
              </a:rPr>
              <a:t>Q &amp; A</a:t>
            </a:r>
            <a:endParaRPr lang="en-US" b="0" dirty="0"/>
          </a:p>
        </p:txBody>
      </p:sp>
      <p:pic>
        <p:nvPicPr>
          <p:cNvPr id="5" name="Google Shape;417;p57">
            <a:extLst>
              <a:ext uri="{FF2B5EF4-FFF2-40B4-BE49-F238E27FC236}">
                <a16:creationId xmlns:a16="http://schemas.microsoft.com/office/drawing/2014/main" id="{0D2459B0-C2AC-4E44-8777-376E85A12B9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96470" y="2525930"/>
            <a:ext cx="6151063" cy="2145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918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42852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Sponsoring Institution 2025: 2022 Check-up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October 6,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Site Visit Are Coming!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</a:rPr>
              <a:t>Thursday, October 20,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</a:rPr>
              <a:t>GME Educational Program Design II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Nove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mber 3,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Lights, Camera…Zoom!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November 17,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Meet the Experts – Fall Freebie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Tuesday, November 29,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Motivating Faculty to Mentor &amp; Do Research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December 8, 2022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4312703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52" y="4939777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Wellness is a Team Sport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Looking Behind the Curtain at CMS Reporting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2022: Part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Scholarly Activity – Starting the Year Off Right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JEDI Warriors in GME: Guardians of Justice, Equity, Diversity, and Inclusion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ACGME Complaint Letter: Now What?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Here We Grow Again – And With Our Community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ABCs of GMEC: Part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2022: Part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Ask Partners – Spring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Getting to the Next Stage – Program Improvement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2BAC2-4600-4528-8015-7D2D7D5691A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3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422679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Cheryl Haynes, BA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>
                <a:hlinkClick r:id="rId4"/>
              </a:rPr>
              <a:t>Cheryl@partnersinmeded.com</a:t>
            </a: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Christine </a:t>
            </a:r>
            <a:r>
              <a:rPr lang="en-US" sz="1800" dirty="0" err="1"/>
              <a:t>Redovan</a:t>
            </a:r>
            <a:r>
              <a:rPr lang="en-US" sz="1800" dirty="0"/>
              <a:t>, MBA,MLS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>
                <a:hlinkClick r:id="rId5"/>
              </a:rPr>
              <a:t>Christine@partnersinmeded.com</a:t>
            </a: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18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336;p29">
            <a:extLst>
              <a:ext uri="{FF2B5EF4-FFF2-40B4-BE49-F238E27FC236}">
                <a16:creationId xmlns:a16="http://schemas.microsoft.com/office/drawing/2014/main" id="{B55E0441-ECB1-A943-B6AC-FC42002E4D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36</a:t>
            </a:fld>
            <a:endParaRPr dirty="0"/>
          </a:p>
        </p:txBody>
      </p:sp>
      <p:sp>
        <p:nvSpPr>
          <p:cNvPr id="9" name="Google Shape;69;p2">
            <a:extLst>
              <a:ext uri="{FF2B5EF4-FFF2-40B4-BE49-F238E27FC236}">
                <a16:creationId xmlns:a16="http://schemas.microsoft.com/office/drawing/2014/main" id="{D787FC55-DC09-1B4E-9190-36E898FA74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 In Medical Education, Inc Copyright 2022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94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104441-243C-4196-A507-5D1B98F95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45D49-7DA9-4B7D-95F1-2F957C629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706B8-D28A-406F-821B-0103C7ACD6CD}"/>
              </a:ext>
            </a:extLst>
          </p:cNvPr>
          <p:cNvSpPr txBox="1"/>
          <p:nvPr/>
        </p:nvSpPr>
        <p:spPr>
          <a:xfrm>
            <a:off x="595773" y="1824311"/>
            <a:ext cx="78515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Understand the academic year GME cycle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Discuss and apply proven techniques for time and data management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Utilize existing resources for program development and improvement</a:t>
            </a:r>
            <a:endParaRPr lang="en-US" sz="2400" b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0E866-2A46-43AB-A350-4B4DA9231F32}"/>
              </a:ext>
            </a:extLst>
          </p:cNvPr>
          <p:cNvSpPr txBox="1"/>
          <p:nvPr/>
        </p:nvSpPr>
        <p:spPr>
          <a:xfrm>
            <a:off x="2043372" y="63596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1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FEDA51D-2FFE-3A36-4871-2F59CAED7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443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Traditional Academic Year:  July – June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IRIS Reporting:  varies, based on hospital cost report</a:t>
            </a:r>
          </a:p>
          <a:p>
            <a:endParaRPr lang="en-US" dirty="0"/>
          </a:p>
          <a:p>
            <a:r>
              <a:rPr lang="en-US" dirty="0"/>
              <a:t>Fiscal Year:  Varies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 Cycle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Application &amp; Interview Cycle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8DE6F65-B519-B0DE-28CC-47A801F4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pPr algn="r"/>
            <a:br>
              <a:rPr lang="en-US" dirty="0"/>
            </a:br>
            <a:r>
              <a:rPr lang="en-US" dirty="0"/>
              <a:t>GME Cycle(s)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574D61-8899-6AF3-3F0D-A8647262E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Partners In Medical Education, Inc Copyright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F7789-0A84-CAC4-8C96-2BF96AAFC5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111FBDE-2D36-6A49-83F8-2BBFB586505C}" type="slidenum">
              <a:rPr lang="en-US" alt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5A904FC-D157-B6AD-751C-FC19DA1B7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" b="6197"/>
          <a:stretch/>
        </p:blipFill>
        <p:spPr>
          <a:xfrm>
            <a:off x="5559552" y="3296603"/>
            <a:ext cx="2761488" cy="27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574D61-8899-6AF3-3F0D-A8647262E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F7789-0A84-CAC4-8C96-2BF96AAFC5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15E48-5453-7803-5229-FD0B8C4ED127}"/>
              </a:ext>
            </a:extLst>
          </p:cNvPr>
          <p:cNvSpPr txBox="1"/>
          <p:nvPr/>
        </p:nvSpPr>
        <p:spPr>
          <a:xfrm flipH="1">
            <a:off x="2587751" y="566928"/>
            <a:ext cx="518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+mj-lt"/>
              </a:rPr>
              <a:t>GME CYCLES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6AB3E4E-0A71-C7E5-B448-C8F7F6E37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429" y="1690636"/>
            <a:ext cx="5115141" cy="38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4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2CC8BB-DB92-1B7B-714A-388144E6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Organizational Techniques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6576F4-4C0F-8A67-C5BB-BF16D3BB5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2459296"/>
          </a:xfrm>
        </p:spPr>
        <p:txBody>
          <a:bodyPr>
            <a:normAutofit/>
          </a:bodyPr>
          <a:lstStyle/>
          <a:p>
            <a:r>
              <a:rPr lang="en-US" dirty="0"/>
              <a:t>Reminders</a:t>
            </a:r>
          </a:p>
          <a:p>
            <a:r>
              <a:rPr lang="en-US" dirty="0"/>
              <a:t>White Board</a:t>
            </a:r>
          </a:p>
          <a:p>
            <a:r>
              <a:rPr lang="en-US" dirty="0"/>
              <a:t>Wall Calendar</a:t>
            </a:r>
          </a:p>
          <a:p>
            <a:r>
              <a:rPr lang="en-US" dirty="0"/>
              <a:t>Color Coding</a:t>
            </a:r>
          </a:p>
          <a:p>
            <a:r>
              <a:rPr lang="en-US" dirty="0"/>
              <a:t>Working in the future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3FB252C0-EEF8-21D6-DFFB-DE40C454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99" y="1971675"/>
            <a:ext cx="3886200" cy="291465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3374C-6F43-B0DD-E083-93DBB9243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59208-3A82-1667-4663-46A357C85F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1C89F-9292-B04E-F3D3-A82B629D3E72}"/>
              </a:ext>
            </a:extLst>
          </p:cNvPr>
          <p:cNvSpPr txBox="1"/>
          <p:nvPr/>
        </p:nvSpPr>
        <p:spPr>
          <a:xfrm>
            <a:off x="532956" y="5334388"/>
            <a:ext cx="8525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+mn-lt"/>
              </a:rPr>
              <a:t>Work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u="sng" dirty="0">
                <a:latin typeface="+mn-lt"/>
              </a:rPr>
              <a:t>with</a:t>
            </a:r>
            <a:r>
              <a:rPr lang="en-US" sz="2800" dirty="0">
                <a:latin typeface="+mn-lt"/>
              </a:rPr>
              <a:t> </a:t>
            </a:r>
            <a:r>
              <a:rPr lang="en-US" sz="2800" b="0" dirty="0">
                <a:latin typeface="+mn-lt"/>
              </a:rPr>
              <a:t>your GME Office, not against them</a:t>
            </a:r>
            <a:r>
              <a:rPr lang="en-US" sz="2800" dirty="0"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530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744E1-E3CA-956A-9821-86B6504BC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79516-E248-0D58-0DFB-CEEFDC1A4E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DA7A93-A735-726C-3026-1EAA8226E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913" y="1901952"/>
            <a:ext cx="7250173" cy="407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8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883111"/>
              </p:ext>
            </p:extLst>
          </p:nvPr>
        </p:nvGraphicFramePr>
        <p:xfrm>
          <a:off x="66463" y="1055201"/>
          <a:ext cx="8969758" cy="5295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6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0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89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74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4542">
                <a:tc>
                  <a:txBody>
                    <a:bodyPr/>
                    <a:lstStyle/>
                    <a:p>
                      <a:pPr algn="ctr"/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5419297" y="3941964"/>
            <a:ext cx="649433" cy="342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Resident Contract Renewals</a:t>
            </a:r>
            <a:endParaRPr lang="en-US" sz="825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2572" y="1447412"/>
            <a:ext cx="1225892" cy="3429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WebADS Annual Updates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920240" y="1397384"/>
            <a:ext cx="731984" cy="3429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CCC &amp; Milestones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564274" y="2781294"/>
            <a:ext cx="685801" cy="3429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APE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358960" y="4944530"/>
            <a:ext cx="1303020" cy="3429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Resident Manual/Policy Updates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329950" y="1387423"/>
            <a:ext cx="757000" cy="3429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CCC &amp; Milestones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954239" y="3991678"/>
            <a:ext cx="2057400" cy="342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Orientation Planning &amp; Onboarding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222636" y="3512930"/>
            <a:ext cx="1915296" cy="342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Graduation Planning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675299" y="1807657"/>
            <a:ext cx="2390235" cy="342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Residency Interviews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600232" y="2105030"/>
            <a:ext cx="685800" cy="342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NRMP Opens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323288" y="2707229"/>
            <a:ext cx="685800" cy="342900"/>
          </a:xfrm>
          <a:prstGeom prst="roundRect">
            <a:avLst/>
          </a:prstGeom>
          <a:solidFill>
            <a:srgbClr val="EF07B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ITE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027986" y="4384985"/>
            <a:ext cx="1203981" cy="445096"/>
          </a:xfrm>
          <a:prstGeom prst="roundRect">
            <a:avLst/>
          </a:prstGeom>
          <a:solidFill>
            <a:srgbClr val="EF07B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Specialty Educational Conference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418286" y="3106685"/>
            <a:ext cx="839640" cy="342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Chief Elections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323288" y="3118776"/>
            <a:ext cx="685800" cy="5667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IRIS Reports to hospital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350421" y="1727661"/>
            <a:ext cx="685800" cy="23661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PGY3 Out-Processing</a:t>
            </a:r>
          </a:p>
          <a:p>
            <a:pPr marL="128588" indent="-128588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ea typeface="Calibri" panose="020F0502020204030204" pitchFamily="34" charset="0"/>
                <a:cs typeface="Times New Roman" panose="02020603050405020304" pitchFamily="18" charset="0"/>
              </a:rPr>
              <a:t>Final Summative w/PD</a:t>
            </a:r>
          </a:p>
          <a:p>
            <a:pPr marL="128588" indent="-128588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600" dirty="0">
                <a:ea typeface="Calibri" panose="020F0502020204030204" pitchFamily="34" charset="0"/>
                <a:cs typeface="Times New Roman" panose="02020603050405020304" pitchFamily="18" charset="0"/>
              </a:rPr>
              <a:t>Certify in ABMS</a:t>
            </a:r>
          </a:p>
          <a:p>
            <a:pPr marL="128588" indent="-128588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600" dirty="0">
                <a:ea typeface="Calibri" panose="020F0502020204030204" pitchFamily="34" charset="0"/>
                <a:cs typeface="Times New Roman" panose="02020603050405020304" pitchFamily="18" charset="0"/>
              </a:rPr>
              <a:t>State Board/ Licensing</a:t>
            </a:r>
          </a:p>
          <a:p>
            <a:pPr marL="128588" indent="-128588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600" dirty="0">
                <a:ea typeface="Calibri" panose="020F0502020204030204" pitchFamily="34" charset="0"/>
                <a:cs typeface="Times New Roman" panose="02020603050405020304" pitchFamily="18" charset="0"/>
              </a:rPr>
              <a:t>Clearance Forms</a:t>
            </a:r>
          </a:p>
          <a:p>
            <a:pPr marL="128588" indent="-128588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600" dirty="0">
                <a:ea typeface="Calibri" panose="020F0502020204030204" pitchFamily="34" charset="0"/>
                <a:cs typeface="Times New Roman" panose="02020603050405020304" pitchFamily="18" charset="0"/>
              </a:rPr>
              <a:t>Optional Exit Interview w/HR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17191" y="5917248"/>
            <a:ext cx="1094073" cy="3429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Update Evals and Curriculum per PEC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137495" y="1837899"/>
            <a:ext cx="685800" cy="342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Match Week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358960" y="1805868"/>
            <a:ext cx="685800" cy="411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NRMP Rank List Due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5055" y="3562611"/>
            <a:ext cx="745676" cy="5667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" dirty="0"/>
              <a:t>Website/</a:t>
            </a:r>
          </a:p>
          <a:p>
            <a:pPr algn="ctr"/>
            <a:r>
              <a:rPr lang="en-US" sz="750" dirty="0"/>
              <a:t>Recruiting Material Updates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255453" y="2447930"/>
            <a:ext cx="977418" cy="3429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GME Track /            FREIDA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4686" y="3097058"/>
            <a:ext cx="1285766" cy="342900"/>
          </a:xfrm>
          <a:prstGeom prst="roundRect">
            <a:avLst/>
          </a:prstGeom>
          <a:solidFill>
            <a:srgbClr val="EF07B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In-Training Exam Registration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3850318" y="2339660"/>
            <a:ext cx="811715" cy="666683"/>
          </a:xfrm>
          <a:prstGeom prst="roundRect">
            <a:avLst/>
          </a:prstGeom>
          <a:solidFill>
            <a:srgbClr val="EF07B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" dirty="0"/>
              <a:t>PGY-3</a:t>
            </a:r>
          </a:p>
          <a:p>
            <a:pPr algn="ctr"/>
            <a:r>
              <a:rPr lang="en-US" sz="750" dirty="0"/>
              <a:t>ABMS Exam Registration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687031" y="3006343"/>
            <a:ext cx="607733" cy="3429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" dirty="0"/>
              <a:t>ACGME Program Fee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609331" y="2202996"/>
            <a:ext cx="794781" cy="650737"/>
          </a:xfrm>
          <a:prstGeom prst="roundRect">
            <a:avLst/>
          </a:prstGeom>
          <a:solidFill>
            <a:srgbClr val="EF07B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Register for Specialty Conf or ACGME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866548" y="1727661"/>
            <a:ext cx="685800" cy="442985"/>
          </a:xfrm>
          <a:prstGeom prst="roundRect">
            <a:avLst/>
          </a:prstGeom>
          <a:solidFill>
            <a:srgbClr val="EF07B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" dirty="0"/>
              <a:t>ABMS Board Exams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552348" y="3118777"/>
            <a:ext cx="777601" cy="3429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Chief Conference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617748" y="1310063"/>
            <a:ext cx="685800" cy="3429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" dirty="0" err="1"/>
              <a:t>GMEC</a:t>
            </a:r>
            <a:r>
              <a:rPr lang="en-US" sz="750" dirty="0"/>
              <a:t> Meeting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3129323" y="1387423"/>
            <a:ext cx="685800" cy="3429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" dirty="0" err="1"/>
              <a:t>GMEC</a:t>
            </a:r>
            <a:r>
              <a:rPr lang="en-US" sz="750" dirty="0"/>
              <a:t> Meeting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94188" y="1819968"/>
            <a:ext cx="685800" cy="3429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" dirty="0" err="1"/>
              <a:t>GMEC</a:t>
            </a:r>
            <a:r>
              <a:rPr lang="en-US" sz="750" dirty="0"/>
              <a:t> Meeting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5373366" y="1397384"/>
            <a:ext cx="685800" cy="3429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" dirty="0" err="1"/>
              <a:t>GMEC</a:t>
            </a:r>
            <a:r>
              <a:rPr lang="en-US" sz="750" dirty="0"/>
              <a:t> Meeting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85226" y="129300"/>
            <a:ext cx="5677397" cy="340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Residency Timeline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555625" y="5445162"/>
            <a:ext cx="720186" cy="40916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Retreat Planning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335952" y="5455468"/>
            <a:ext cx="685800" cy="40916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Retreat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64479" y="5192273"/>
            <a:ext cx="685800" cy="342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Orientation Begins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390231" y="2264923"/>
            <a:ext cx="841736" cy="3429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Create Block Schedule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8342756" y="5622133"/>
            <a:ext cx="685800" cy="342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Graduation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920239" y="3093752"/>
            <a:ext cx="685800" cy="6507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Bi-Annual Resident Eval of Faculty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8376823" y="4363141"/>
            <a:ext cx="685800" cy="6774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Bi-Annual Resident Eval of Faculty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060" y="6096140"/>
            <a:ext cx="685121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ONGOING:  License Renewals, class support meetings, Practice Management meetings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868498" y="5461932"/>
            <a:ext cx="685800" cy="4027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360 </a:t>
            </a:r>
            <a:r>
              <a:rPr lang="en-US" sz="825" dirty="0" err="1">
                <a:ea typeface="Calibri" panose="020F0502020204030204" pitchFamily="34" charset="0"/>
                <a:cs typeface="Times New Roman" panose="02020603050405020304" pitchFamily="18" charset="0"/>
              </a:rPr>
              <a:t>Evals</a:t>
            </a:r>
            <a:endParaRPr lang="en-US" sz="825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677547" y="3478640"/>
            <a:ext cx="685800" cy="6507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NRMP Quota Change due by 1/31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5054" y="4197955"/>
            <a:ext cx="685800" cy="342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Resource Renewals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16776" y="5467802"/>
            <a:ext cx="685800" cy="3797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 Budget                                                                                                    </a:t>
            </a:r>
          </a:p>
        </p:txBody>
      </p:sp>
      <p:sp>
        <p:nvSpPr>
          <p:cNvPr id="3" name="Rounded Rectangle 61">
            <a:extLst>
              <a:ext uri="{FF2B5EF4-FFF2-40B4-BE49-F238E27FC236}">
                <a16:creationId xmlns:a16="http://schemas.microsoft.com/office/drawing/2014/main" id="{146E5AF8-C5CA-861C-1D53-CFFBA2E5EA65}"/>
              </a:ext>
            </a:extLst>
          </p:cNvPr>
          <p:cNvSpPr/>
          <p:nvPr/>
        </p:nvSpPr>
        <p:spPr>
          <a:xfrm>
            <a:off x="7632462" y="4404587"/>
            <a:ext cx="717959" cy="342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Research Symposium</a:t>
            </a:r>
          </a:p>
        </p:txBody>
      </p:sp>
      <p:sp>
        <p:nvSpPr>
          <p:cNvPr id="5" name="Rounded Rectangle 94">
            <a:extLst>
              <a:ext uri="{FF2B5EF4-FFF2-40B4-BE49-F238E27FC236}">
                <a16:creationId xmlns:a16="http://schemas.microsoft.com/office/drawing/2014/main" id="{D28B8D7B-640D-0977-5357-074DA951128A}"/>
              </a:ext>
            </a:extLst>
          </p:cNvPr>
          <p:cNvSpPr/>
          <p:nvPr/>
        </p:nvSpPr>
        <p:spPr>
          <a:xfrm>
            <a:off x="6879004" y="2566112"/>
            <a:ext cx="685800" cy="499357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" dirty="0"/>
              <a:t>NRMP and AAMC Fees</a:t>
            </a:r>
          </a:p>
        </p:txBody>
      </p:sp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1F7CE95B-257C-CD5C-7055-FA5E668E530A}"/>
              </a:ext>
            </a:extLst>
          </p:cNvPr>
          <p:cNvSpPr/>
          <p:nvPr/>
        </p:nvSpPr>
        <p:spPr>
          <a:xfrm>
            <a:off x="830072" y="3702722"/>
            <a:ext cx="685800" cy="4060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Check matched evals</a:t>
            </a:r>
          </a:p>
        </p:txBody>
      </p:sp>
      <p:sp>
        <p:nvSpPr>
          <p:cNvPr id="9" name="Rounded Rectangle 99">
            <a:extLst>
              <a:ext uri="{FF2B5EF4-FFF2-40B4-BE49-F238E27FC236}">
                <a16:creationId xmlns:a16="http://schemas.microsoft.com/office/drawing/2014/main" id="{C719AE4F-562E-0F8C-08D2-3E539B1B8D20}"/>
              </a:ext>
            </a:extLst>
          </p:cNvPr>
          <p:cNvSpPr/>
          <p:nvPr/>
        </p:nvSpPr>
        <p:spPr>
          <a:xfrm>
            <a:off x="7644149" y="4876427"/>
            <a:ext cx="685800" cy="5813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Resident &amp; Faculty Eval of Program</a:t>
            </a:r>
          </a:p>
        </p:txBody>
      </p:sp>
      <p:sp>
        <p:nvSpPr>
          <p:cNvPr id="10" name="Rounded Rectangle 57">
            <a:extLst>
              <a:ext uri="{FF2B5EF4-FFF2-40B4-BE49-F238E27FC236}">
                <a16:creationId xmlns:a16="http://schemas.microsoft.com/office/drawing/2014/main" id="{AE2E2EF3-8957-5B18-C38B-96DA9382285A}"/>
              </a:ext>
            </a:extLst>
          </p:cNvPr>
          <p:cNvSpPr/>
          <p:nvPr/>
        </p:nvSpPr>
        <p:spPr>
          <a:xfrm>
            <a:off x="80521" y="5463482"/>
            <a:ext cx="685800" cy="3797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Times New Roman" panose="02020603050405020304" pitchFamily="18" charset="0"/>
              </a:rPr>
              <a:t> PEC Meetings                                                                    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AAD31-311C-25D6-6FE9-3F7C8BE7E7DA}"/>
              </a:ext>
            </a:extLst>
          </p:cNvPr>
          <p:cNvSpPr txBox="1"/>
          <p:nvPr/>
        </p:nvSpPr>
        <p:spPr>
          <a:xfrm>
            <a:off x="117191" y="4986406"/>
            <a:ext cx="212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Move these tasks to the appropriate time per your institution or program: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35F3A1-BA88-233D-507B-CB28F6727A09}"/>
              </a:ext>
            </a:extLst>
          </p:cNvPr>
          <p:cNvSpPr txBox="1"/>
          <p:nvPr/>
        </p:nvSpPr>
        <p:spPr>
          <a:xfrm>
            <a:off x="2275811" y="648389"/>
            <a:ext cx="6498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Disclaimer:  This is a template only.  Adjust per your specialty and your institution</a:t>
            </a:r>
            <a:r>
              <a:rPr lang="en-US" sz="1200" dirty="0"/>
              <a:t>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56B732-FA3E-6A28-8AED-E14112AD0121}"/>
              </a:ext>
            </a:extLst>
          </p:cNvPr>
          <p:cNvSpPr/>
          <p:nvPr/>
        </p:nvSpPr>
        <p:spPr>
          <a:xfrm>
            <a:off x="7532286" y="2208202"/>
            <a:ext cx="685800" cy="2822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Register for ERAS</a:t>
            </a:r>
          </a:p>
        </p:txBody>
      </p:sp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C1FBE4D6-B99F-57F8-B791-F266DE3D0B4B}"/>
              </a:ext>
            </a:extLst>
          </p:cNvPr>
          <p:cNvSpPr/>
          <p:nvPr/>
        </p:nvSpPr>
        <p:spPr>
          <a:xfrm>
            <a:off x="1587396" y="1534045"/>
            <a:ext cx="685800" cy="342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50" dirty="0">
                <a:ea typeface="Calibri" panose="020F0502020204030204" pitchFamily="34" charset="0"/>
                <a:cs typeface="Times New Roman" panose="02020603050405020304" pitchFamily="18" charset="0"/>
              </a:rPr>
              <a:t>Register for NRMP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EAE12E0-29E3-D4D8-5272-8E62B27564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CF9DFC8-D5C8-E1CE-B7EB-2D02C33F34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270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2138</TotalTime>
  <Words>1668</Words>
  <Application>Microsoft Office PowerPoint</Application>
  <PresentationFormat>On-screen Show (4:3)</PresentationFormat>
  <Paragraphs>464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Comic Sans MS</vt:lpstr>
      <vt:lpstr>Symbol</vt:lpstr>
      <vt:lpstr>Times New Roman</vt:lpstr>
      <vt:lpstr>Verdana</vt:lpstr>
      <vt:lpstr>Wingdings</vt:lpstr>
      <vt:lpstr>PME-2016</vt:lpstr>
      <vt:lpstr>Custom Design</vt:lpstr>
      <vt:lpstr>Please Note…</vt:lpstr>
      <vt:lpstr>Back to Basics:  Intermediate Topics for New Coordinators</vt:lpstr>
      <vt:lpstr>Introducing Your Presenters…</vt:lpstr>
      <vt:lpstr>PowerPoint Presentation</vt:lpstr>
      <vt:lpstr> GME Cycle(s)</vt:lpstr>
      <vt:lpstr>PowerPoint Presentation</vt:lpstr>
      <vt:lpstr>Organizational Techniques</vt:lpstr>
      <vt:lpstr>PowerPoint Presentation</vt:lpstr>
      <vt:lpstr>PowerPoint Presentation</vt:lpstr>
      <vt:lpstr>July  - September</vt:lpstr>
      <vt:lpstr>Resident Matching Programs</vt:lpstr>
      <vt:lpstr>Best Practices</vt:lpstr>
      <vt:lpstr>October - December</vt:lpstr>
      <vt:lpstr> Best Practices</vt:lpstr>
      <vt:lpstr>Best Practices</vt:lpstr>
      <vt:lpstr>Best Practices</vt:lpstr>
      <vt:lpstr>   Best Practices</vt:lpstr>
      <vt:lpstr>October - December</vt:lpstr>
      <vt:lpstr>Share the Interview Schedule</vt:lpstr>
      <vt:lpstr>January - March</vt:lpstr>
      <vt:lpstr>Best Practices</vt:lpstr>
      <vt:lpstr>April - June</vt:lpstr>
      <vt:lpstr>April</vt:lpstr>
      <vt:lpstr>Best Practices</vt:lpstr>
      <vt:lpstr>May  </vt:lpstr>
      <vt:lpstr>June</vt:lpstr>
      <vt:lpstr>Best Practice</vt:lpstr>
      <vt:lpstr>PowerPoint Presentation</vt:lpstr>
      <vt:lpstr>Internal Resources</vt:lpstr>
      <vt:lpstr>Best Practices PD/PC Relationship</vt:lpstr>
      <vt:lpstr>External Resources</vt:lpstr>
      <vt:lpstr>Professional Development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BJ Schwartz</cp:lastModifiedBy>
  <cp:revision>37</cp:revision>
  <dcterms:created xsi:type="dcterms:W3CDTF">2016-03-20T11:36:31Z</dcterms:created>
  <dcterms:modified xsi:type="dcterms:W3CDTF">2022-09-26T21:59:19Z</dcterms:modified>
</cp:coreProperties>
</file>