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412" r:id="rId1"/>
  </p:sldMasterIdLst>
  <p:notesMasterIdLst>
    <p:notesMasterId r:id="rId24"/>
  </p:notesMasterIdLst>
  <p:sldIdLst>
    <p:sldId id="256" r:id="rId2"/>
    <p:sldId id="297" r:id="rId3"/>
    <p:sldId id="258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20" r:id="rId14"/>
    <p:sldId id="321" r:id="rId15"/>
    <p:sldId id="323" r:id="rId16"/>
    <p:sldId id="326" r:id="rId17"/>
    <p:sldId id="327" r:id="rId18"/>
    <p:sldId id="328" r:id="rId19"/>
    <p:sldId id="329" r:id="rId20"/>
    <p:sldId id="330" r:id="rId21"/>
    <p:sldId id="331" r:id="rId22"/>
    <p:sldId id="333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91" autoAdjust="0"/>
    <p:restoredTop sz="86286" autoAdjust="0"/>
  </p:normalViewPr>
  <p:slideViewPr>
    <p:cSldViewPr snapToGrid="0" snapToObjects="1">
      <p:cViewPr varScale="1">
        <p:scale>
          <a:sx n="107" d="100"/>
          <a:sy n="107" d="100"/>
        </p:scale>
        <p:origin x="2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E93E-5F7F-184D-A4E8-94CA3862B532}" type="datetimeFigureOut">
              <a:rPr lang="en-US" smtClean="0"/>
              <a:t>8/9/17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7206-340A-194E-9A97-1CE564B49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1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450975" y="639763"/>
            <a:ext cx="4268788" cy="3201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16989" y="4055019"/>
            <a:ext cx="5735898" cy="3841720"/>
          </a:xfrm>
          <a:prstGeom prst="rect">
            <a:avLst/>
          </a:prstGeom>
        </p:spPr>
        <p:txBody>
          <a:bodyPr lIns="93198" tIns="93198" rIns="93198" bIns="9319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42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hyperlink" Target="http://www.partnersinmeded.com/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artnersInMedEd.com" TargetMode="Externa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327" y="1440873"/>
            <a:ext cx="5437011" cy="2396836"/>
          </a:xfrm>
        </p:spPr>
        <p:txBody>
          <a:bodyPr>
            <a:normAutofit/>
          </a:bodyPr>
          <a:lstStyle/>
          <a:p>
            <a:r>
              <a:rPr lang="en-US" dirty="0" smtClean="0"/>
              <a:t>Can I Do That?</a:t>
            </a:r>
            <a:br>
              <a:rPr lang="en-US" dirty="0" smtClean="0"/>
            </a:br>
            <a:r>
              <a:rPr lang="en-US" dirty="0" smtClean="0"/>
              <a:t>The Coordinator as an Integral Member of </a:t>
            </a:r>
            <a:r>
              <a:rPr lang="en-US" dirty="0"/>
              <a:t>t</a:t>
            </a:r>
            <a:r>
              <a:rPr lang="en-US" dirty="0" smtClean="0"/>
              <a:t>he GME Team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Franklin J. Medio, PhD</a:t>
            </a:r>
          </a:p>
          <a:p>
            <a:r>
              <a:rPr lang="en-US" dirty="0"/>
              <a:t>Professional Educator &amp; GME Consultant</a:t>
            </a:r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3600" dirty="0" smtClean="0"/>
              <a:t>“</a:t>
            </a:r>
            <a:r>
              <a:rPr lang="en-US" sz="3600" dirty="0"/>
              <a:t>I am just trying to help…”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Many Times Have You Said?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6" name="Picture 5" descr="../../../../Volumes/douglas/how%20to%20access%20your%20on-demand/clipart/stick_figure_helping_hole_1600_clr_6944.png.opt401x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42" y="2225967"/>
            <a:ext cx="4030601" cy="42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0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3200" dirty="0" smtClean="0"/>
              <a:t>“</a:t>
            </a:r>
            <a:r>
              <a:rPr lang="en-US" sz="3200" dirty="0"/>
              <a:t>How is my response helping this </a:t>
            </a:r>
            <a:r>
              <a:rPr lang="en-US" sz="3200" dirty="0" smtClean="0"/>
              <a:t>person</a:t>
            </a:r>
          </a:p>
          <a:p>
            <a:pPr marL="0" indent="0">
              <a:buNone/>
            </a:pPr>
            <a:r>
              <a:rPr lang="en-US" sz="3200" dirty="0" smtClean="0"/>
              <a:t>   </a:t>
            </a:r>
            <a:r>
              <a:rPr lang="en-US" sz="3200" i="1" dirty="0" smtClean="0"/>
              <a:t>learn</a:t>
            </a:r>
            <a:r>
              <a:rPr lang="en-US" sz="3200" dirty="0" smtClean="0"/>
              <a:t> to identify and correct the mistake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or to solve the problem?”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an ADVOCATE for the </a:t>
            </a:r>
            <a:r>
              <a:rPr lang="en-US" dirty="0" smtClean="0"/>
              <a:t>Resident by Asking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6" name="Picture 5" descr="../../../../Volumes/douglas/how%20to%20access%20your%20on-demand/clipart/be255fb757037e58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99" y="3556000"/>
            <a:ext cx="3058144" cy="3059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/>
              <a:t>What information, directions, </a:t>
            </a:r>
            <a:r>
              <a:rPr lang="en-US" sz="3200" dirty="0" smtClean="0"/>
              <a:t>guidance,     etc</a:t>
            </a:r>
            <a:r>
              <a:rPr lang="en-US" sz="3200" dirty="0"/>
              <a:t>. can I provide to him/her</a:t>
            </a:r>
            <a:r>
              <a:rPr lang="en-US" sz="3200" dirty="0" smtClean="0"/>
              <a:t>?”</a:t>
            </a:r>
          </a:p>
          <a:p>
            <a:endParaRPr lang="en-US" sz="3200" dirty="0"/>
          </a:p>
          <a:p>
            <a:r>
              <a:rPr lang="en-US" sz="3200" dirty="0"/>
              <a:t>“What </a:t>
            </a:r>
            <a:r>
              <a:rPr lang="en-US" sz="3200" dirty="0" smtClean="0"/>
              <a:t>is the </a:t>
            </a:r>
            <a:r>
              <a:rPr lang="en-US" sz="3200" smtClean="0"/>
              <a:t>lesson </a:t>
            </a:r>
            <a:r>
              <a:rPr lang="en-US" sz="3200" smtClean="0"/>
              <a:t> I am                    </a:t>
            </a:r>
            <a:r>
              <a:rPr lang="en-US" sz="3200" dirty="0" smtClean="0"/>
              <a:t>teaching </a:t>
            </a:r>
            <a:r>
              <a:rPr lang="en-US" sz="3200" dirty="0"/>
              <a:t>this person </a:t>
            </a:r>
            <a:r>
              <a:rPr lang="en-US" sz="3200" dirty="0" smtClean="0"/>
              <a:t>by                             my </a:t>
            </a:r>
            <a:r>
              <a:rPr lang="en-US" sz="3200" dirty="0"/>
              <a:t>response?”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an ADVOCATE, ask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050" y="3740728"/>
            <a:ext cx="2613313" cy="22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/>
              <a:t>the Five-Stage Process when you have to give crucial </a:t>
            </a:r>
            <a:r>
              <a:rPr lang="en-US" i="1" dirty="0"/>
              <a:t>instructive </a:t>
            </a:r>
            <a:r>
              <a:rPr lang="en-US" i="1" dirty="0" smtClean="0"/>
              <a:t>feedback</a:t>
            </a:r>
          </a:p>
          <a:p>
            <a:endParaRPr lang="en-US" sz="1200" i="1" dirty="0"/>
          </a:p>
          <a:p>
            <a:r>
              <a:rPr lang="en-US" dirty="0" smtClean="0"/>
              <a:t>Manage the conversation to ensure it does not deteriorate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Keep a written record of the		</a:t>
            </a:r>
            <a:r>
              <a:rPr lang="en-US" dirty="0"/>
              <a:t>	</a:t>
            </a:r>
            <a:r>
              <a:rPr lang="en-US" dirty="0" smtClean="0"/>
              <a:t>conversation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Unprofessional Behavior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210795" y="4001984"/>
            <a:ext cx="2588822" cy="23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4" y="1911099"/>
            <a:ext cx="8978487" cy="452202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3200" dirty="0" smtClean="0"/>
              <a:t>Participate </a:t>
            </a:r>
            <a:r>
              <a:rPr lang="en-US" sz="3200" dirty="0"/>
              <a:t>in the 360</a:t>
            </a:r>
            <a:r>
              <a:rPr lang="en-US" sz="3200" baseline="30000" dirty="0"/>
              <a:t>o</a:t>
            </a:r>
            <a:r>
              <a:rPr lang="en-US" sz="3200" dirty="0"/>
              <a:t> evaluation of </a:t>
            </a:r>
            <a:r>
              <a:rPr lang="en-US" sz="3200" i="1" dirty="0"/>
              <a:t>every</a:t>
            </a:r>
            <a:r>
              <a:rPr lang="en-US" sz="3200" dirty="0"/>
              <a:t> resident/fellow---every six-month period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Documenting Professional or  Unprofessional Behavior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15" y="4044900"/>
            <a:ext cx="4676228" cy="22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Improve the processes for collecting resident performance and program </a:t>
            </a:r>
            <a:r>
              <a:rPr lang="en-US" dirty="0" smtClean="0"/>
              <a:t>data by using the              </a:t>
            </a:r>
            <a:r>
              <a:rPr lang="en-US" i="1" dirty="0"/>
              <a:t>2 &amp; Up process</a:t>
            </a:r>
            <a:r>
              <a:rPr lang="en-US" dirty="0"/>
              <a:t> to deal with non-compliant residents and faculty members</a:t>
            </a:r>
          </a:p>
          <a:p>
            <a:endParaRPr lang="en-US" sz="2000" dirty="0"/>
          </a:p>
          <a:p>
            <a:r>
              <a:rPr lang="en-US" dirty="0"/>
              <a:t>Differentiate between </a:t>
            </a:r>
            <a:r>
              <a:rPr lang="en-US" i="1" dirty="0"/>
              <a:t>hearsay</a:t>
            </a:r>
            <a:r>
              <a:rPr lang="en-US" dirty="0"/>
              <a:t> and </a:t>
            </a:r>
            <a:r>
              <a:rPr lang="en-US" i="1" dirty="0"/>
              <a:t>primary source</a:t>
            </a:r>
            <a:r>
              <a:rPr lang="en-US" dirty="0"/>
              <a:t> </a:t>
            </a:r>
            <a:r>
              <a:rPr lang="en-US" dirty="0" smtClean="0"/>
              <a:t>information</a:t>
            </a:r>
          </a:p>
          <a:p>
            <a:endParaRPr lang="en-US" sz="2000" dirty="0"/>
          </a:p>
          <a:p>
            <a:r>
              <a:rPr lang="en-US" dirty="0"/>
              <a:t>Take the initiative to schedule meetings, take meeting notes, write reports, </a:t>
            </a:r>
            <a:r>
              <a:rPr lang="en-US" dirty="0" smtClean="0"/>
              <a:t>gather emails &amp; texts, etc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#1: Collecting Resident &amp; Program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97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Meet </a:t>
            </a:r>
            <a:r>
              <a:rPr lang="en-US" dirty="0"/>
              <a:t>with your </a:t>
            </a:r>
            <a:r>
              <a:rPr lang="en-US" dirty="0" smtClean="0"/>
              <a:t>PD/APD </a:t>
            </a:r>
            <a:r>
              <a:rPr lang="en-US" dirty="0"/>
              <a:t>and Chief Resident(s) </a:t>
            </a:r>
            <a:r>
              <a:rPr lang="en-US" dirty="0" smtClean="0"/>
              <a:t>prior to the start of the academic year to </a:t>
            </a:r>
            <a:r>
              <a:rPr lang="en-US" dirty="0"/>
              <a:t>review GME policies and </a:t>
            </a:r>
            <a:r>
              <a:rPr lang="en-US" dirty="0" smtClean="0"/>
              <a:t>procedures.</a:t>
            </a:r>
          </a:p>
          <a:p>
            <a:endParaRPr lang="en-US" dirty="0"/>
          </a:p>
          <a:p>
            <a:r>
              <a:rPr lang="en-US" dirty="0" smtClean="0"/>
              <a:t>Continue to meet throughout the academic year on a monthly, bi-monthly or quarterly basis to ensure a smooth functioning team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#2: Form a Triumvirate with PD &amp; CR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53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Close </a:t>
            </a:r>
            <a:r>
              <a:rPr lang="en-US" dirty="0" smtClean="0"/>
              <a:t>loopholes in existing policies and procedures</a:t>
            </a:r>
          </a:p>
          <a:p>
            <a:endParaRPr lang="en-US" sz="1400" dirty="0"/>
          </a:p>
          <a:p>
            <a:r>
              <a:rPr lang="en-US" dirty="0"/>
              <a:t>State clearly the consequences for violating </a:t>
            </a:r>
            <a:r>
              <a:rPr lang="en-US" dirty="0" smtClean="0"/>
              <a:t>policies</a:t>
            </a:r>
          </a:p>
          <a:p>
            <a:endParaRPr lang="en-US" sz="1400" dirty="0"/>
          </a:p>
          <a:p>
            <a:r>
              <a:rPr lang="en-US" dirty="0" smtClean="0"/>
              <a:t>Identify </a:t>
            </a:r>
            <a:r>
              <a:rPr lang="en-US" dirty="0"/>
              <a:t>who has the authority to grant </a:t>
            </a:r>
            <a:r>
              <a:rPr lang="en-US" dirty="0" smtClean="0"/>
              <a:t>exceptions or exemptions to established policies, requirements, etc.</a:t>
            </a:r>
          </a:p>
          <a:p>
            <a:endParaRPr lang="en-US" sz="1300" dirty="0"/>
          </a:p>
          <a:p>
            <a:r>
              <a:rPr lang="en-US" dirty="0" smtClean="0"/>
              <a:t>Designate who has the authority </a:t>
            </a:r>
            <a:r>
              <a:rPr lang="en-US" dirty="0"/>
              <a:t>to administer </a:t>
            </a:r>
            <a:r>
              <a:rPr lang="en-US" dirty="0" smtClean="0"/>
              <a:t>the consequences </a:t>
            </a:r>
            <a:r>
              <a:rPr lang="en-US" dirty="0"/>
              <a:t>for </a:t>
            </a:r>
            <a:r>
              <a:rPr lang="en-US" dirty="0" smtClean="0"/>
              <a:t>violations of policies, requirements, etc.</a:t>
            </a:r>
          </a:p>
          <a:p>
            <a:endParaRPr lang="en-US" sz="1300" dirty="0"/>
          </a:p>
          <a:p>
            <a:r>
              <a:rPr lang="en-US" dirty="0" smtClean="0"/>
              <a:t>Avoid </a:t>
            </a:r>
            <a:r>
              <a:rPr lang="en-US" dirty="0"/>
              <a:t>the </a:t>
            </a:r>
            <a:r>
              <a:rPr lang="en-US" i="1" dirty="0"/>
              <a:t>splitting trap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#2 (cont.)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42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040337" cy="4050314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Am I authorized to make this exception or give this </a:t>
            </a:r>
            <a:r>
              <a:rPr lang="en-US" dirty="0" smtClean="0"/>
              <a:t>exemption? If </a:t>
            </a:r>
            <a:r>
              <a:rPr lang="en-US" dirty="0"/>
              <a:t>not, who is authorized?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are the </a:t>
            </a:r>
            <a:r>
              <a:rPr lang="en-US" dirty="0" smtClean="0"/>
              <a:t>rare or unusual </a:t>
            </a:r>
            <a:r>
              <a:rPr lang="en-US" dirty="0"/>
              <a:t>circumstances for granting this </a:t>
            </a:r>
            <a:r>
              <a:rPr lang="en-US" dirty="0" smtClean="0"/>
              <a:t>exception or exemption?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is the lesson for the resident getting the </a:t>
            </a:r>
            <a:r>
              <a:rPr lang="en-US" dirty="0" smtClean="0"/>
              <a:t>exception or exemption?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is the lesson for the other residents?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is the impact on this policy, procedure, rule, or requirement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1304" y="15717"/>
            <a:ext cx="7362701" cy="157045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Before granting an exception or exemption, ask these questions: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17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040337" cy="40503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resident may request a change, an exception or an exemption but remember </a:t>
            </a:r>
            <a:r>
              <a:rPr lang="en-US" i="1" dirty="0" smtClean="0"/>
              <a:t>you can say no</a:t>
            </a:r>
          </a:p>
          <a:p>
            <a:endParaRPr lang="en-US" sz="1900" dirty="0"/>
          </a:p>
          <a:p>
            <a:r>
              <a:rPr lang="en-US" dirty="0" smtClean="0"/>
              <a:t>Just </a:t>
            </a:r>
            <a:r>
              <a:rPr lang="en-US" dirty="0"/>
              <a:t>say “No” in a positive, polite and firm voice</a:t>
            </a:r>
          </a:p>
          <a:p>
            <a:r>
              <a:rPr lang="en-US" dirty="0"/>
              <a:t>Add a one or two sentence </a:t>
            </a:r>
            <a:r>
              <a:rPr lang="en-US" dirty="0" smtClean="0"/>
              <a:t>reason or explanation</a:t>
            </a:r>
            <a:endParaRPr lang="en-US" dirty="0"/>
          </a:p>
          <a:p>
            <a:r>
              <a:rPr lang="en-US" dirty="0"/>
              <a:t>Do not become entangled in a </a:t>
            </a:r>
            <a:r>
              <a:rPr lang="en-US" dirty="0" smtClean="0"/>
              <a:t>debate or discussion</a:t>
            </a:r>
          </a:p>
          <a:p>
            <a:endParaRPr lang="en-US" sz="1900" dirty="0" smtClean="0"/>
          </a:p>
          <a:p>
            <a:r>
              <a:rPr lang="en-US" dirty="0" smtClean="0"/>
              <a:t>Remember---the teaching point for residents is that everyone is to be </a:t>
            </a:r>
            <a:r>
              <a:rPr lang="en-US" i="1" dirty="0" smtClean="0"/>
              <a:t>treated fairly and equitably-</a:t>
            </a:r>
            <a:r>
              <a:rPr lang="en-US" dirty="0" smtClean="0"/>
              <a:t>--and must follow the same rules, requirements and/or policies.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OK to say </a:t>
            </a:r>
            <a:r>
              <a:rPr lang="en-US" i="1" dirty="0" smtClean="0"/>
              <a:t>NO</a:t>
            </a:r>
            <a:r>
              <a:rPr lang="en-US" dirty="0" smtClean="0"/>
              <a:t> to a Resident’s Request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457200"/>
            <a:ext cx="8382000" cy="76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600" b="1" dirty="0" smtClean="0">
                <a:latin typeface="Lucida Bright" pitchFamily="18" charset="0"/>
              </a:rPr>
              <a:t>Introducing Your Presenter…</a:t>
            </a:r>
            <a:endParaRPr lang="en-US" sz="3600" b="1" i="1" dirty="0" smtClean="0">
              <a:latin typeface="Lucida Bright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9950" y="1243129"/>
            <a:ext cx="51054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Lucida Bright" pitchFamily="18" charset="0"/>
              </a:rPr>
              <a:t>Franklin J. Medio, PhD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latin typeface="Lucida Bright" pitchFamily="18" charset="0"/>
              </a:rPr>
              <a:t>Professional Educator &amp; GME Consultant</a:t>
            </a:r>
            <a:endParaRPr lang="en-US" sz="1800" b="1" dirty="0">
              <a:latin typeface="Lucida Bright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b="1" dirty="0">
              <a:latin typeface="Lucida Brigh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828800"/>
            <a:ext cx="2249141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8109" y="2166460"/>
            <a:ext cx="59158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b="0" dirty="0">
                <a:latin typeface="+mn-lt"/>
              </a:rPr>
              <a:t>Masters and </a:t>
            </a:r>
            <a:r>
              <a:rPr lang="en-US" sz="1800" b="0" dirty="0" smtClean="0">
                <a:latin typeface="+mn-lt"/>
              </a:rPr>
              <a:t>PhD </a:t>
            </a:r>
            <a:r>
              <a:rPr lang="en-US" sz="1800" b="0" dirty="0">
                <a:latin typeface="+mn-lt"/>
              </a:rPr>
              <a:t>in Psychology with specialization </a:t>
            </a:r>
            <a:r>
              <a:rPr lang="en-US" sz="1800" b="0" dirty="0" smtClean="0">
                <a:latin typeface="+mn-lt"/>
              </a:rPr>
              <a:t>in Educational Psychology</a:t>
            </a:r>
          </a:p>
          <a:p>
            <a:endParaRPr lang="en-US" sz="1800" b="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0" dirty="0">
                <a:latin typeface="+mn-lt"/>
              </a:rPr>
              <a:t>Former Assoc. Dean </a:t>
            </a:r>
            <a:r>
              <a:rPr lang="en-US" sz="1800" b="0" dirty="0" smtClean="0">
                <a:latin typeface="+mn-lt"/>
              </a:rPr>
              <a:t>&amp; DIO for </a:t>
            </a:r>
            <a:r>
              <a:rPr lang="en-US" sz="1800" b="0" dirty="0">
                <a:latin typeface="+mn-lt"/>
              </a:rPr>
              <a:t>GME at the Medical Univ. of </a:t>
            </a:r>
            <a:r>
              <a:rPr lang="en-US" sz="1800" b="0" dirty="0" smtClean="0">
                <a:latin typeface="+mn-lt"/>
              </a:rPr>
              <a:t> South </a:t>
            </a:r>
            <a:r>
              <a:rPr lang="en-US" sz="1800" b="0" dirty="0">
                <a:latin typeface="+mn-lt"/>
              </a:rPr>
              <a:t>Carolina, </a:t>
            </a:r>
            <a:r>
              <a:rPr lang="en-US" sz="1800" b="0" dirty="0" smtClean="0">
                <a:latin typeface="+mn-lt"/>
              </a:rPr>
              <a:t>Assoc</a:t>
            </a:r>
            <a:r>
              <a:rPr lang="en-US" sz="1800" b="0" dirty="0">
                <a:latin typeface="+mn-lt"/>
              </a:rPr>
              <a:t>. Professor, Dept. of Internal </a:t>
            </a:r>
            <a:r>
              <a:rPr lang="en-US" sz="1800" b="0" dirty="0" smtClean="0">
                <a:latin typeface="+mn-lt"/>
              </a:rPr>
              <a:t>Medicine</a:t>
            </a:r>
          </a:p>
          <a:p>
            <a:endParaRPr lang="en-US" sz="1800" b="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0" dirty="0">
                <a:latin typeface="+mn-lt"/>
              </a:rPr>
              <a:t>Seasoned National and Regional GME </a:t>
            </a:r>
            <a:r>
              <a:rPr lang="en-US" sz="1800" b="0" dirty="0" smtClean="0">
                <a:latin typeface="+mn-lt"/>
              </a:rPr>
              <a:t>Speaker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smtClean="0">
                <a:latin typeface="+mn-lt"/>
              </a:rPr>
              <a:t/>
            </a:r>
            <a:br>
              <a:rPr lang="en-US" sz="1800" b="0" dirty="0" smtClean="0">
                <a:latin typeface="+mn-lt"/>
              </a:rPr>
            </a:br>
            <a:r>
              <a:rPr lang="en-US" sz="1800" b="0" dirty="0" smtClean="0">
                <a:latin typeface="+mn-lt"/>
              </a:rPr>
              <a:t>Prior </a:t>
            </a:r>
            <a:r>
              <a:rPr lang="en-US" sz="1800" b="0" dirty="0">
                <a:latin typeface="+mn-lt"/>
              </a:rPr>
              <a:t>involvement in multiple AAMC </a:t>
            </a:r>
            <a:r>
              <a:rPr lang="en-US" sz="1800" b="0" dirty="0" smtClean="0">
                <a:latin typeface="+mn-lt"/>
              </a:rPr>
              <a:t>educational committees</a:t>
            </a:r>
          </a:p>
          <a:p>
            <a:endParaRPr lang="en-US" sz="1800" b="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b="0" dirty="0">
                <a:latin typeface="+mn-lt"/>
              </a:rPr>
              <a:t>Published author in Medical Education </a:t>
            </a:r>
            <a:r>
              <a:rPr lang="en-US" sz="1800" b="0" dirty="0" smtClean="0">
                <a:latin typeface="+mn-lt"/>
              </a:rPr>
              <a:t>and </a:t>
            </a:r>
            <a:br>
              <a:rPr lang="en-US" sz="1800" b="0" dirty="0" smtClean="0">
                <a:latin typeface="+mn-lt"/>
              </a:rPr>
            </a:br>
            <a:r>
              <a:rPr lang="en-US" sz="1800" b="0" dirty="0" smtClean="0">
                <a:latin typeface="+mn-lt"/>
              </a:rPr>
              <a:t>Patient-Physician </a:t>
            </a:r>
            <a:r>
              <a:rPr lang="en-US" sz="1800" b="0" dirty="0">
                <a:latin typeface="+mn-lt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196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Utilize learning resources, meetings, training programs and networks to expand your GME knowledge</a:t>
            </a:r>
          </a:p>
          <a:p>
            <a:endParaRPr lang="en-US" dirty="0"/>
          </a:p>
          <a:p>
            <a:r>
              <a:rPr lang="en-US" dirty="0" smtClean="0"/>
              <a:t>Meet regularly with other PCs within your institution and/or geographical area to discuss GME issues, share problem-solving strategies, and promote professional development</a:t>
            </a:r>
          </a:p>
          <a:p>
            <a:endParaRPr lang="en-US" dirty="0"/>
          </a:p>
          <a:p>
            <a:r>
              <a:rPr lang="en-US" dirty="0" smtClean="0"/>
              <a:t>Hold a PC group meeting with your DIO to discuss GME issues from the PC’s perspective and develop institution-wide strategies to improve GME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#3 Be Proactive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617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26073" y="10045"/>
            <a:ext cx="4038600" cy="50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8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800" i="1" dirty="0">
                <a:latin typeface="Arial" charset="0"/>
                <a:cs typeface="Arial" charset="0"/>
              </a:rPr>
              <a:t>   </a:t>
            </a: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On-Demand Webinars</a:t>
            </a:r>
            <a:b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</a:b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400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4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Using #SocialMedia and</a:t>
            </a:r>
            <a:br>
              <a:rPr lang="en-US" sz="1400" dirty="0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Technology in #GME</a:t>
            </a: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4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Leading </a:t>
            </a: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the Team: </a:t>
            </a:r>
            <a:b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Project Management Basics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What do They Do Up </a:t>
            </a:r>
            <a:b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There in the GME Office?</a:t>
            </a:r>
            <a:b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    Breaking Bad News to Residents: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 A Five Stage Process for Giving Instructive Feedback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AOA to ACGME – 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What are you Waiting For?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GMEC &amp; Program Oversight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Lean Six Sigma for GME Support Staff</a:t>
            </a: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charset="0"/>
              <a:buChar char="•"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60112" y="5293080"/>
            <a:ext cx="3037468" cy="8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Contact us today to learn </a:t>
            </a:r>
          </a:p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how our Educational Passports can save you time &amp; money! </a:t>
            </a:r>
          </a:p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724-864-7320</a:t>
            </a:r>
          </a:p>
        </p:txBody>
      </p:sp>
      <p:pic>
        <p:nvPicPr>
          <p:cNvPr id="10" name="Picture 9" descr="Media-Play-02-2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97" y="398857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alendar-Date-25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4" y="398857"/>
            <a:ext cx="685800" cy="685800"/>
          </a:xfrm>
          <a:prstGeom prst="rect">
            <a:avLst/>
          </a:prstGeom>
        </p:spPr>
      </p:pic>
      <p:pic>
        <p:nvPicPr>
          <p:cNvPr id="12" name="Picture 11" descr="InstCustomIconLar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5587" y="5436019"/>
            <a:ext cx="457200" cy="457200"/>
          </a:xfrm>
          <a:prstGeom prst="rect">
            <a:avLst/>
          </a:prstGeom>
        </p:spPr>
      </p:pic>
      <p:pic>
        <p:nvPicPr>
          <p:cNvPr id="13" name="Picture 12" descr="InstIconLarg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3769" y="5668275"/>
            <a:ext cx="457200" cy="457200"/>
          </a:xfrm>
          <a:prstGeom prst="rect">
            <a:avLst/>
          </a:prstGeom>
        </p:spPr>
      </p:pic>
      <p:pic>
        <p:nvPicPr>
          <p:cNvPr id="14" name="Picture 13" descr="InstPlusIconLarg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2787" y="51265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57" y="5258194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79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  <a:sym typeface="Arial"/>
              </a:rPr>
              <a:t>21</a:t>
            </a:r>
            <a:endParaRPr lang="en-US"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2017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276741" y="10045"/>
            <a:ext cx="4467256" cy="573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800" i="1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  Upcoming Live </a:t>
            </a:r>
            <a:r>
              <a:rPr lang="en-US" sz="1800" dirty="0" smtClean="0">
                <a:solidFill>
                  <a:srgbClr val="00A600"/>
                </a:solidFill>
                <a:latin typeface="Arial" charset="0"/>
                <a:cs typeface="Arial" charset="0"/>
              </a:rPr>
              <a:t>Webinars</a:t>
            </a:r>
            <a:r>
              <a:rPr lang="en-US" altLang="en-US" sz="1600" dirty="0" smtClean="0">
                <a:solidFill>
                  <a:prstClr val="black"/>
                </a:solidFill>
                <a:ea typeface=""/>
                <a:cs typeface=""/>
              </a:rPr>
              <a:t> </a:t>
            </a:r>
            <a:br>
              <a:rPr lang="en-US" altLang="en-US" sz="1600" dirty="0" smtClean="0">
                <a:solidFill>
                  <a:prstClr val="black"/>
                </a:solidFill>
                <a:ea typeface=""/>
                <a:cs typeface=""/>
              </a:rPr>
            </a:br>
            <a:endParaRPr lang="en-US" altLang="en-US" sz="1600" b="0" dirty="0">
              <a:solidFill>
                <a:prstClr val="black"/>
              </a:solidFill>
              <a:latin typeface="+mn-lt"/>
              <a:ea typeface=""/>
              <a:cs typeface="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Get 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>the Most Out </a:t>
            </a: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of</a:t>
            </a:r>
            <a:b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>Your Resident Interview</a:t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Tuesday, August 22, 2017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APE for New Program &amp; AOA Transitional Programs</a:t>
            </a:r>
            <a:b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Tuesday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,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September 12, 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/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12:00pm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endParaRPr lang="en-US" altLang="en-US" sz="1600" b="0" dirty="0">
              <a:solidFill>
                <a:prstClr val="black"/>
              </a:solidFill>
              <a:latin typeface="+mn-lt"/>
              <a:ea typeface=""/>
              <a:cs typeface="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The Millennial Learner</a:t>
            </a:r>
            <a:b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Tuesday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,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September 26,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>
                <a:solidFill>
                  <a:prstClr val="black"/>
                </a:solidFill>
                <a:ea typeface=""/>
                <a:cs typeface=""/>
              </a:rPr>
              <a:t> </a:t>
            </a: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Quality Improvement: Are You Meeting the New Requirements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Tuesday,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October 10,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/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– 1:00pm EST</a:t>
            </a:r>
          </a:p>
          <a:p>
            <a:pPr algn="ctr"/>
            <a:endParaRPr lang="en-US" altLang="en-US" sz="1500" dirty="0">
              <a:latin typeface="+mn-lt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n-US" altLang="en-US" sz="1500" dirty="0">
                <a:latin typeface="Arial" charset="0"/>
                <a:hlinkClick r:id="rId10"/>
              </a:rPr>
              <a:t>www.PartnersInMedEd.com</a:t>
            </a: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n-US" altLang="en-US" sz="1800" dirty="0">
                <a:latin typeface="Arial" charset="0"/>
              </a:rPr>
              <a:t>Partners</a:t>
            </a:r>
            <a:r>
              <a:rPr lang="en-US" altLang="en-US" sz="1800" baseline="30000" dirty="0">
                <a:latin typeface="Arial" charset="0"/>
              </a:rPr>
              <a:t>®</a:t>
            </a:r>
            <a:r>
              <a:rPr lang="en-US" altLang="en-US" sz="1800" dirty="0">
                <a:latin typeface="Arial" charset="0"/>
              </a:rPr>
              <a:t> Snippets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2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46300"/>
            <a:ext cx="7677150" cy="37465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US" sz="2000" b="1" dirty="0" smtClean="0"/>
              <a:t>    </a:t>
            </a:r>
            <a:r>
              <a:rPr lang="en-US" sz="2000" dirty="0" smtClean="0"/>
              <a:t>Partners in Medical Education, Inc. provides comprehensive consulting services to the GME community. 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200" b="1" dirty="0" smtClean="0"/>
              <a:t>Partners </a:t>
            </a:r>
            <a:r>
              <a:rPr lang="en-US" sz="2200" b="1" dirty="0"/>
              <a:t>in Medical Education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724-864-7320  |  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info@PartnersInMedEd.com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1800" dirty="0"/>
              <a:t> </a:t>
            </a:r>
            <a:r>
              <a:rPr lang="en-US" sz="2100" dirty="0" smtClean="0"/>
              <a:t>If you have any questions or would like information about this or my other faculty development programs, please contact me at</a:t>
            </a:r>
            <a:r>
              <a:rPr lang="is-IS" sz="2100" dirty="0" smtClean="0"/>
              <a:t>...</a:t>
            </a:r>
            <a:br>
              <a:rPr lang="is-IS" sz="2100" dirty="0" smtClean="0"/>
            </a:br>
            <a:endParaRPr lang="en-US" sz="21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200" b="1" dirty="0" smtClean="0"/>
              <a:t>Franklin J. Medio PhD</a:t>
            </a:r>
            <a:br>
              <a:rPr lang="en-US" sz="22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843-270-3413  </a:t>
            </a:r>
            <a:r>
              <a:rPr lang="en-US" sz="2000" dirty="0"/>
              <a:t>| 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franklinmedio@gmail.com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/>
              <a:t>www.PartnersInMedEd.com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79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  <a:sym typeface="Arial"/>
              </a:rPr>
              <a:t>22</a:t>
            </a:r>
            <a:endParaRPr lang="en-US"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792346"/>
            <a:ext cx="8265968" cy="3124040"/>
          </a:xfrm>
        </p:spPr>
        <p:txBody>
          <a:bodyPr>
            <a:normAutofit/>
          </a:bodyPr>
          <a:lstStyle/>
          <a:p>
            <a:r>
              <a:rPr lang="en-US" dirty="0"/>
              <a:t>Identify four critical decision-making areas in GME where coordinators can increase their role and influence as </a:t>
            </a:r>
            <a:r>
              <a:rPr lang="en-US" dirty="0" smtClean="0"/>
              <a:t>educators.</a:t>
            </a:r>
            <a:endParaRPr lang="en-US" dirty="0"/>
          </a:p>
          <a:p>
            <a:r>
              <a:rPr lang="en-US" dirty="0" smtClean="0"/>
              <a:t>Explain </a:t>
            </a:r>
            <a:r>
              <a:rPr lang="en-US" dirty="0"/>
              <a:t>the </a:t>
            </a:r>
            <a:r>
              <a:rPr lang="en-US" dirty="0" smtClean="0"/>
              <a:t>difference </a:t>
            </a:r>
            <a:r>
              <a:rPr lang="en-US" dirty="0"/>
              <a:t>between being an Enabler and an Advocate for residents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Describe </a:t>
            </a:r>
            <a:r>
              <a:rPr lang="en-US" dirty="0"/>
              <a:t>three strategies that coordinators can employ to improve residency program operations.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and Goals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6" name="irc_mi" descr="http://heartofthematterseminars.files.wordpress.com/2010/04/goals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44" y="4631378"/>
            <a:ext cx="5064599" cy="166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6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dirty="0"/>
              <a:t>The Coordinator’s Role as Teacher in the Residency </a:t>
            </a:r>
            <a:r>
              <a:rPr lang="en-US" dirty="0" smtClean="0"/>
              <a:t>Program:</a:t>
            </a:r>
            <a:r>
              <a:rPr lang="en-US" dirty="0"/>
              <a:t> </a:t>
            </a:r>
            <a:r>
              <a:rPr lang="en-US" dirty="0" smtClean="0"/>
              <a:t>Not </a:t>
            </a:r>
            <a:r>
              <a:rPr lang="en-US" dirty="0"/>
              <a:t>Only Can You Do That, You MUST Do That</a:t>
            </a:r>
            <a:r>
              <a:rPr lang="en-US" dirty="0" smtClean="0"/>
              <a:t>!</a:t>
            </a:r>
            <a:r>
              <a:rPr lang="en-US" dirty="0"/>
              <a:t> </a:t>
            </a:r>
          </a:p>
          <a:p>
            <a:r>
              <a:rPr lang="en-US" dirty="0"/>
              <a:t>The Coordinator’s Role in Handling an Underperforming </a:t>
            </a:r>
            <a:r>
              <a:rPr lang="en-US" dirty="0" smtClean="0"/>
              <a:t>Resident: Are </a:t>
            </a:r>
            <a:r>
              <a:rPr lang="en-US" dirty="0"/>
              <a:t>You Helping to Solve or to Perpetuate the Problem</a:t>
            </a:r>
            <a:r>
              <a:rPr lang="en-US" dirty="0" smtClean="0"/>
              <a:t>?</a:t>
            </a:r>
            <a:r>
              <a:rPr lang="en-US" dirty="0"/>
              <a:t>  </a:t>
            </a:r>
          </a:p>
          <a:p>
            <a:r>
              <a:rPr lang="en-US" dirty="0"/>
              <a:t>The Coordinator’s Role in Managing the Residency </a:t>
            </a:r>
            <a:r>
              <a:rPr lang="en-US" dirty="0" smtClean="0"/>
              <a:t>Program: How </a:t>
            </a:r>
            <a:r>
              <a:rPr lang="en-US" dirty="0"/>
              <a:t>to Effectively Implement GME Policies and </a:t>
            </a:r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 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52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869440"/>
            <a:ext cx="8265968" cy="391384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Identifying “at-risk” residents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Evaluating </a:t>
            </a:r>
            <a:r>
              <a:rPr lang="en-US" dirty="0" smtClean="0"/>
              <a:t>resident </a:t>
            </a:r>
            <a:r>
              <a:rPr lang="en-US" dirty="0"/>
              <a:t>professionalism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Organizing and </a:t>
            </a:r>
            <a:r>
              <a:rPr lang="en-US" dirty="0" smtClean="0"/>
              <a:t>conducting </a:t>
            </a:r>
            <a:r>
              <a:rPr lang="en-US" dirty="0"/>
              <a:t>formative </a:t>
            </a:r>
            <a:r>
              <a:rPr lang="en-US" dirty="0" smtClean="0"/>
              <a:t>evaluations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of residents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4.   Enforcing </a:t>
            </a:r>
            <a:r>
              <a:rPr lang="en-US" dirty="0"/>
              <a:t>GME policies and procedures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8071" y="260613"/>
            <a:ext cx="652600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Identify, Evaluate, </a:t>
            </a:r>
            <a:br>
              <a:rPr lang="en-US" dirty="0" smtClean="0"/>
            </a:br>
            <a:r>
              <a:rPr lang="en-US" dirty="0" smtClean="0"/>
              <a:t>Organize, Enforce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482443" y="4120738"/>
            <a:ext cx="2269671" cy="22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dirty="0"/>
              <a:t>“I feel like they are my </a:t>
            </a:r>
            <a:r>
              <a:rPr lang="en-US" dirty="0" smtClean="0"/>
              <a:t>children</a:t>
            </a:r>
          </a:p>
          <a:p>
            <a:endParaRPr lang="en-US" dirty="0"/>
          </a:p>
          <a:p>
            <a:r>
              <a:rPr lang="en-US" dirty="0"/>
              <a:t>“I feel like their parent”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PC Comments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141520" y="3479469"/>
            <a:ext cx="5002480" cy="28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dirty="0"/>
              <a:t>“I know they are under a lot of stress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/>
              <a:t>“I’m sure with all they have to do, they just forgot…”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PC Comments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6" name="Picture 5" descr="http://www.deadlinedames.com/wp-content/uploads/2012/05/Little-Rant-Dud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5" y="3413761"/>
            <a:ext cx="3011385" cy="322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9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dirty="0"/>
              <a:t>“I know s/he didn’t mean that</a:t>
            </a:r>
            <a:r>
              <a:rPr lang="en-US" dirty="0" smtClean="0"/>
              <a:t>…”</a:t>
            </a:r>
          </a:p>
          <a:p>
            <a:endParaRPr lang="en-US" dirty="0"/>
          </a:p>
          <a:p>
            <a:r>
              <a:rPr lang="en-US" dirty="0"/>
              <a:t>“That’s </a:t>
            </a:r>
            <a:r>
              <a:rPr lang="en-US" dirty="0" smtClean="0"/>
              <a:t>the </a:t>
            </a:r>
            <a:r>
              <a:rPr lang="en-US" dirty="0"/>
              <a:t>way s/he is; there’s nothing we can do</a:t>
            </a:r>
            <a:r>
              <a:rPr lang="en-US" dirty="0" smtClean="0"/>
              <a:t>…”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“Why bother…no one will listen to me…”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</a:t>
            </a:r>
            <a:r>
              <a:rPr lang="en-US" dirty="0"/>
              <a:t>M</a:t>
            </a:r>
            <a:r>
              <a:rPr lang="en-US" dirty="0" smtClean="0"/>
              <a:t>ore PC Comments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457950" y="3550722"/>
            <a:ext cx="2469515" cy="27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775" y="1911100"/>
            <a:ext cx="8265968" cy="3872184"/>
          </a:xfrm>
        </p:spPr>
        <p:txBody>
          <a:bodyPr>
            <a:normAutofit/>
          </a:bodyPr>
          <a:lstStyle/>
          <a:p>
            <a:r>
              <a:rPr lang="en-US" dirty="0"/>
              <a:t>Ignoring the person or </a:t>
            </a:r>
            <a:r>
              <a:rPr lang="en-US" dirty="0" smtClean="0"/>
              <a:t>behavior/problem</a:t>
            </a:r>
          </a:p>
          <a:p>
            <a:endParaRPr lang="en-US" sz="1300" dirty="0"/>
          </a:p>
          <a:p>
            <a:r>
              <a:rPr lang="en-US" dirty="0" smtClean="0"/>
              <a:t>Making excuses for the individual</a:t>
            </a:r>
          </a:p>
          <a:p>
            <a:endParaRPr lang="en-US" sz="1300" dirty="0"/>
          </a:p>
          <a:p>
            <a:r>
              <a:rPr lang="en-US" dirty="0" smtClean="0"/>
              <a:t>Minimizing </a:t>
            </a:r>
            <a:r>
              <a:rPr lang="en-US" dirty="0"/>
              <a:t>the </a:t>
            </a:r>
            <a:r>
              <a:rPr lang="en-US" dirty="0" smtClean="0"/>
              <a:t>seriousness of the incident/problem</a:t>
            </a:r>
          </a:p>
          <a:p>
            <a:endParaRPr lang="en-US" sz="1200" dirty="0"/>
          </a:p>
          <a:p>
            <a:r>
              <a:rPr lang="en-US" dirty="0" smtClean="0"/>
              <a:t>Shielding </a:t>
            </a:r>
            <a:r>
              <a:rPr lang="en-US" dirty="0"/>
              <a:t>the individual from the </a:t>
            </a:r>
            <a:r>
              <a:rPr lang="en-US" dirty="0" smtClean="0"/>
              <a:t>consequences</a:t>
            </a:r>
          </a:p>
          <a:p>
            <a:endParaRPr lang="en-US" sz="1200" dirty="0"/>
          </a:p>
          <a:p>
            <a:r>
              <a:rPr lang="en-US" dirty="0"/>
              <a:t>Taking over and solving the problem (“bailing out”)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Recognize </a:t>
            </a:r>
            <a:r>
              <a:rPr lang="en-US" dirty="0"/>
              <a:t>and </a:t>
            </a:r>
            <a:r>
              <a:rPr lang="en-US" dirty="0" smtClean="0"/>
              <a:t>Eliminate </a:t>
            </a:r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/>
              <a:t>ENABLING B</a:t>
            </a:r>
            <a:r>
              <a:rPr lang="en-US" dirty="0" smtClean="0"/>
              <a:t>ehaviors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80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PME-2016</Template>
  <TotalTime>4723</TotalTime>
  <Words>1088</Words>
  <Application>Microsoft Macintosh PowerPoint</Application>
  <PresentationFormat>On-screen Show (4:3)</PresentationFormat>
  <Paragraphs>201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Comic Sans MS</vt:lpstr>
      <vt:lpstr>Lucida Bright</vt:lpstr>
      <vt:lpstr>ＭＳ Ｐゴシック</vt:lpstr>
      <vt:lpstr>Wingdings</vt:lpstr>
      <vt:lpstr>Arial</vt:lpstr>
      <vt:lpstr>PME-2016</vt:lpstr>
      <vt:lpstr>Can I Do That? The Coordinator as an Integral Member of the GME Team</vt:lpstr>
      <vt:lpstr>PowerPoint Presentation</vt:lpstr>
      <vt:lpstr>Objectives and Goals</vt:lpstr>
      <vt:lpstr>Webinar Outline</vt:lpstr>
      <vt:lpstr>Identify, Evaluate,  Organize, Enforce</vt:lpstr>
      <vt:lpstr>Common PC Comments</vt:lpstr>
      <vt:lpstr>More PC Comments</vt:lpstr>
      <vt:lpstr>A Few More PC Comments</vt:lpstr>
      <vt:lpstr>Recognize and Eliminate Your ENABLING Behaviors</vt:lpstr>
      <vt:lpstr>How Many Times Have You Said?</vt:lpstr>
      <vt:lpstr>Become an ADVOCATE for the Resident by Asking</vt:lpstr>
      <vt:lpstr>As an ADVOCATE, ask </vt:lpstr>
      <vt:lpstr>Responding to Unprofessional Behavior</vt:lpstr>
      <vt:lpstr>Documenting Professional or  Unprofessional Behavior</vt:lpstr>
      <vt:lpstr>Strategy #1: Collecting Resident &amp; Program Data</vt:lpstr>
      <vt:lpstr>Strategy #2: Form a Triumvirate with PD &amp; CR</vt:lpstr>
      <vt:lpstr>Strategy #2 (cont.)</vt:lpstr>
      <vt:lpstr>Before granting an exception or exemption, ask these questions:</vt:lpstr>
      <vt:lpstr>It’s OK to say NO to a Resident’s Request</vt:lpstr>
      <vt:lpstr>Strategy #3 Be Proactive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194</cp:revision>
  <dcterms:created xsi:type="dcterms:W3CDTF">2016-03-20T11:36:31Z</dcterms:created>
  <dcterms:modified xsi:type="dcterms:W3CDTF">2017-08-09T14:33:11Z</dcterms:modified>
</cp:coreProperties>
</file>