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18"/>
  </p:notesMasterIdLst>
  <p:sldIdLst>
    <p:sldId id="256" r:id="rId2"/>
    <p:sldId id="297" r:id="rId3"/>
    <p:sldId id="258" r:id="rId4"/>
    <p:sldId id="288" r:id="rId5"/>
    <p:sldId id="298" r:id="rId6"/>
    <p:sldId id="299" r:id="rId7"/>
    <p:sldId id="300" r:id="rId8"/>
    <p:sldId id="301" r:id="rId9"/>
    <p:sldId id="303" r:id="rId10"/>
    <p:sldId id="304" r:id="rId11"/>
    <p:sldId id="305" r:id="rId12"/>
    <p:sldId id="306" r:id="rId13"/>
    <p:sldId id="307" r:id="rId14"/>
    <p:sldId id="309" r:id="rId15"/>
    <p:sldId id="308" r:id="rId16"/>
    <p:sldId id="296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423" autoAdjust="0"/>
    <p:restoredTop sz="86286" autoAdjust="0"/>
  </p:normalViewPr>
  <p:slideViewPr>
    <p:cSldViewPr snapToGrid="0" snapToObjects="1">
      <p:cViewPr varScale="1">
        <p:scale>
          <a:sx n="100" d="100"/>
          <a:sy n="100" d="100"/>
        </p:scale>
        <p:origin x="17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7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5/26/17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03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8327" y="1440873"/>
            <a:ext cx="5437011" cy="23968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Breaking Bad News to Residents: A Five-Stage Process for Giving Instructive 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Franklin J. Medio, PhD</a:t>
            </a:r>
          </a:p>
          <a:p>
            <a:r>
              <a:rPr lang="en-US" dirty="0"/>
              <a:t>Professional Educator &amp; GME Consultant</a:t>
            </a:r>
          </a:p>
        </p:txBody>
      </p:sp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6436" y="166106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4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46363" y="1662545"/>
            <a:ext cx="8168987" cy="428684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4600" b="1" i="1" dirty="0" smtClean="0">
                <a:solidFill>
                  <a:srgbClr val="00B050"/>
                </a:solidFill>
              </a:rPr>
              <a:t>BARGAINING</a:t>
            </a:r>
            <a:r>
              <a:rPr lang="en-US" sz="4100" dirty="0" smtClean="0"/>
              <a:t> </a:t>
            </a:r>
            <a:endParaRPr lang="en-US" sz="41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3400" dirty="0" smtClean="0"/>
              <a:t>Know </a:t>
            </a:r>
            <a:r>
              <a:rPr lang="en-US" sz="3400" dirty="0"/>
              <a:t>what is within your authority or </a:t>
            </a:r>
            <a:r>
              <a:rPr lang="en-US" sz="3400" dirty="0" smtClean="0"/>
              <a:t>control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 smtClean="0"/>
              <a:t>The </a:t>
            </a:r>
            <a:r>
              <a:rPr lang="en-US" sz="3900" dirty="0"/>
              <a:t>goal is to correct the </a:t>
            </a:r>
            <a:r>
              <a:rPr lang="en-US" sz="3900" dirty="0" smtClean="0"/>
              <a:t>mistake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 smtClean="0"/>
              <a:t> or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 smtClean="0"/>
              <a:t>solve </a:t>
            </a:r>
            <a:r>
              <a:rPr lang="en-US" sz="3900" dirty="0"/>
              <a:t>the </a:t>
            </a:r>
            <a:r>
              <a:rPr lang="en-US" sz="3900" dirty="0" smtClean="0"/>
              <a:t>problem,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 smtClean="0"/>
              <a:t>not </a:t>
            </a:r>
            <a:r>
              <a:rPr lang="en-US" sz="3900" dirty="0"/>
              <a:t>to minimize it</a:t>
            </a:r>
            <a:r>
              <a:rPr lang="en-US" sz="3900" dirty="0" smtClean="0"/>
              <a:t>.</a:t>
            </a:r>
            <a:br>
              <a:rPr lang="en-US" sz="3900" dirty="0" smtClean="0"/>
            </a:br>
            <a:endParaRPr lang="en-US" sz="3900" dirty="0" smtClean="0"/>
          </a:p>
          <a:p>
            <a:pPr marL="0" indent="0">
              <a:lnSpc>
                <a:spcPct val="120000"/>
              </a:lnSpc>
              <a:buNone/>
            </a:pPr>
            <a:endParaRPr lang="en-US" sz="3900" dirty="0"/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  <p:pic>
        <p:nvPicPr>
          <p:cNvPr id="9" name="irc_mi" descr="http://gallery.mailchimp.com/144cc0441b805033c4e12dd92/images/two_puzzle_pieces_coming_together_pc_1600_cl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261" y="3680749"/>
            <a:ext cx="3773181" cy="2545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351" y="2140507"/>
            <a:ext cx="8958649" cy="44751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Some </a:t>
            </a:r>
            <a:r>
              <a:rPr lang="en-US" sz="2800" dirty="0"/>
              <a:t>individuals will try </a:t>
            </a:r>
            <a:r>
              <a:rPr lang="en-US" sz="2800" dirty="0" smtClean="0"/>
              <a:t>to negotiate </a:t>
            </a:r>
            <a:r>
              <a:rPr lang="en-US" sz="2800" dirty="0"/>
              <a:t>different corrective steps or consequences.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Decide </a:t>
            </a:r>
            <a:r>
              <a:rPr lang="en-US" sz="2800" dirty="0"/>
              <a:t>whether there is room for negotiation. If so, decide what YOU are willing </a:t>
            </a:r>
            <a:r>
              <a:rPr lang="en-US" sz="2800" dirty="0" smtClean="0"/>
              <a:t>to negotiate</a:t>
            </a:r>
            <a:r>
              <a:rPr lang="en-US" sz="2800" dirty="0"/>
              <a:t>. 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/>
              <a:t>“Sorry, this is </a:t>
            </a:r>
            <a:r>
              <a:rPr lang="en-US" sz="2800" b="1" dirty="0"/>
              <a:t>NOT NEGOTIABLE</a:t>
            </a:r>
            <a:r>
              <a:rPr lang="en-US" sz="2800" dirty="0" smtClean="0"/>
              <a:t>.”</a:t>
            </a:r>
            <a:r>
              <a:rPr lang="en-US" sz="28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NOTE</a:t>
            </a:r>
            <a:r>
              <a:rPr lang="en-US" sz="2000" b="1" dirty="0"/>
              <a:t>: If you are unsure whether something is within your authority, be candid </a:t>
            </a:r>
            <a:r>
              <a:rPr lang="en-US" sz="2000" b="1" dirty="0" smtClean="0"/>
              <a:t>and say</a:t>
            </a:r>
            <a:r>
              <a:rPr lang="en-US" sz="2000" b="1" dirty="0"/>
              <a:t>, “Let me check with ..... and I will get back to you.”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351" y="1572029"/>
            <a:ext cx="249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STRATEGY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98262" y="246466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878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6436" y="166106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</a:t>
            </a:r>
            <a:r>
              <a:rPr lang="en-US" sz="4800" dirty="0"/>
              <a:t>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46363" y="1662545"/>
            <a:ext cx="8659092" cy="459971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100" b="1" i="1" dirty="0" smtClean="0">
                <a:solidFill>
                  <a:srgbClr val="00B050"/>
                </a:solidFill>
              </a:rPr>
              <a:t>ACCEPTANCE/AGREEMENT</a:t>
            </a:r>
            <a:r>
              <a:rPr lang="en-US" sz="5100" dirty="0" smtClean="0"/>
              <a:t> </a:t>
            </a:r>
            <a:endParaRPr lang="en-US" sz="51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4500" dirty="0" smtClean="0"/>
              <a:t>Make </a:t>
            </a:r>
            <a:r>
              <a:rPr lang="en-US" sz="4500" dirty="0"/>
              <a:t>it written or </a:t>
            </a:r>
            <a:r>
              <a:rPr lang="en-US" sz="4500" dirty="0" smtClean="0"/>
              <a:t>oral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5800" dirty="0"/>
              <a:t>A</a:t>
            </a:r>
            <a:r>
              <a:rPr lang="en-US" sz="5800" dirty="0" smtClean="0"/>
              <a:t>ffirm </a:t>
            </a:r>
            <a:r>
              <a:rPr lang="en-US" sz="5800" dirty="0"/>
              <a:t>his/her </a:t>
            </a:r>
            <a:r>
              <a:rPr lang="en-US" sz="5800" dirty="0" smtClean="0"/>
              <a:t>responsibility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800" dirty="0" smtClean="0"/>
              <a:t>to </a:t>
            </a:r>
            <a:r>
              <a:rPr lang="en-US" sz="5800" dirty="0"/>
              <a:t>correct the </a:t>
            </a:r>
            <a:r>
              <a:rPr lang="en-US" sz="5800" dirty="0" smtClean="0"/>
              <a:t>mistake/problem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800" dirty="0"/>
              <a:t>a</a:t>
            </a:r>
            <a:r>
              <a:rPr lang="en-US" sz="5800" dirty="0" smtClean="0"/>
              <a:t>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800" dirty="0" smtClean="0"/>
              <a:t>your </a:t>
            </a:r>
            <a:r>
              <a:rPr lang="en-US" sz="5800" dirty="0"/>
              <a:t>willingness to help</a:t>
            </a:r>
            <a:r>
              <a:rPr lang="en-US" sz="5800" dirty="0" smtClean="0"/>
              <a:t>.</a:t>
            </a:r>
            <a:endParaRPr lang="en-US" sz="5800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dirty="0" smtClean="0"/>
              <a:t> 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/>
          </a:p>
        </p:txBody>
      </p:sp>
      <p:pic>
        <p:nvPicPr>
          <p:cNvPr id="6" name="irc_mi" descr="https://formazione.cripionieri.it/graphics/imgs/sys/omino_firm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906" y="3279914"/>
            <a:ext cx="2980535" cy="2982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1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994" y="2218360"/>
            <a:ext cx="8958649" cy="44751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Have </a:t>
            </a:r>
            <a:r>
              <a:rPr lang="en-US" sz="3200" dirty="0"/>
              <a:t>the individual restate the corrective steps to be taken, the importance of </a:t>
            </a:r>
            <a:r>
              <a:rPr lang="en-US" sz="3200" dirty="0" smtClean="0"/>
              <a:t>correcting the </a:t>
            </a:r>
            <a:r>
              <a:rPr lang="en-US" sz="3200" dirty="0"/>
              <a:t>mistake/problem and the consequences for achieving or failing to achieve those steps.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Conclude </a:t>
            </a:r>
            <a:r>
              <a:rPr lang="en-US" sz="3200" dirty="0"/>
              <a:t>by emphasizing the importance of the meeting, recognizing the </a:t>
            </a:r>
            <a:r>
              <a:rPr lang="en-US" sz="3200" dirty="0" smtClean="0"/>
              <a:t>effort involved </a:t>
            </a:r>
            <a:r>
              <a:rPr lang="en-US" sz="3200" dirty="0"/>
              <a:t>to reach this final stage, and providing encouraging comments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351" y="1572029"/>
            <a:ext cx="249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STRATEGY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98262" y="246466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</a:t>
            </a:r>
            <a:r>
              <a:rPr lang="en-US" sz="4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7589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This </a:t>
            </a:r>
            <a:r>
              <a:rPr lang="en-US" sz="2800" b="1" dirty="0"/>
              <a:t>is a private meeting but you may decide to include a witness and there should be a written </a:t>
            </a:r>
            <a:r>
              <a:rPr lang="en-US" sz="2800" b="1" dirty="0" smtClean="0"/>
              <a:t>record (i.e</a:t>
            </a:r>
            <a:r>
              <a:rPr lang="en-US" sz="2800" b="1" dirty="0"/>
              <a:t>., documentation) of the specific information discussed. If repeated conversations occur or the mistake/problem is “serious” you should pass this information “up the chain...” It may require intervention or formal remediation.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GENERAL </a:t>
            </a:r>
            <a:r>
              <a:rPr lang="en-US" sz="3600" dirty="0" smtClean="0"/>
              <a:t>GUIDELINE</a:t>
            </a:r>
            <a:r>
              <a:rPr lang="en-US" sz="3600" dirty="0"/>
              <a:t/>
            </a:r>
            <a:br>
              <a:rPr lang="en-US" sz="3600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389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462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latin typeface="Arial" charset="0"/>
                <a:cs typeface="Arial" charset="0"/>
              </a:rPr>
              <a:t/>
            </a:r>
            <a:br>
              <a:rPr lang="en-US" sz="1400" dirty="0">
                <a:latin typeface="Arial" charset="0"/>
                <a:cs typeface="Arial" charset="0"/>
              </a:rPr>
            </a:br>
            <a:endParaRPr lang="en-US" sz="1400" dirty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Initial ACGME Accreditation?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Now What?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ABC’s of Remediation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The Stress Free Recipe: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Dealing with Burnout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The Forgotten SI: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Single-Sponsor Institutions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Medical Knowledge, Patient Care,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Now What?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Ask Partners – Spring Freebie 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ja-JP" sz="1500" dirty="0">
                <a:solidFill>
                  <a:srgbClr val="0070C0"/>
                </a:solidFill>
                <a:latin typeface="Arial" charset="0"/>
                <a:cs typeface="Arial" charset="0"/>
              </a:rPr>
              <a:t>Dissecting the ICE Bundle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15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68400" y="0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200" b="0" dirty="0"/>
              <a:t/>
            </a:r>
            <a:br>
              <a:rPr lang="en-US" altLang="en-US" sz="1200" b="0" dirty="0"/>
            </a:br>
            <a: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AOA to ACGME –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What are you waiting for?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June 15, 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GMEC &amp; Program Oversight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July 6,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Lean Six Sigma for GME Support Staff</a:t>
            </a:r>
            <a:endParaRPr lang="en-US" altLang="en-US" sz="160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July 18, 2017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12:00pm – 1:00pm EST</a:t>
            </a:r>
            <a: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  <a:t/>
            </a:r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557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 smtClean="0"/>
              <a:t>    </a:t>
            </a:r>
            <a:r>
              <a:rPr lang="en-US" sz="2000" dirty="0" smtClean="0"/>
              <a:t>Partners in Medical Education, Inc. provides comprehensive consulting services to the GME community.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200" b="1" dirty="0" smtClean="0"/>
              <a:t>Partners </a:t>
            </a:r>
            <a:r>
              <a:rPr lang="en-US" sz="2200" b="1" dirty="0"/>
              <a:t>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100" dirty="0" smtClean="0"/>
              <a:t>If you have any questions or would like information about this or my other faculty development programs, please contact me at</a:t>
            </a:r>
            <a:r>
              <a:rPr lang="is-IS" sz="2100" dirty="0" smtClean="0"/>
              <a:t>...</a:t>
            </a:r>
            <a:br>
              <a:rPr lang="is-IS" sz="2100" dirty="0" smtClean="0"/>
            </a:br>
            <a:endParaRPr lang="en-US" sz="21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200" b="1" dirty="0" smtClean="0"/>
              <a:t>Franklin Medio</a:t>
            </a:r>
            <a:br>
              <a:rPr lang="en-US" sz="22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843-270-3413  </a:t>
            </a:r>
            <a:r>
              <a:rPr lang="en-US" sz="2000" dirty="0"/>
              <a:t>|  </a:t>
            </a:r>
            <a:r>
              <a:rPr lang="en-US" sz="2000" dirty="0" smtClean="0">
                <a:solidFill>
                  <a:srgbClr val="FF0000"/>
                </a:solidFill>
                <a:hlinkClick r:id="rId2"/>
              </a:rPr>
              <a:t>franklinmedio@gmail.com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  <a:endParaRPr lang="en-US" sz="18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16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9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457200"/>
            <a:ext cx="8382000" cy="76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3600" b="1" dirty="0" smtClean="0">
                <a:latin typeface="Lucida Bright" pitchFamily="18" charset="0"/>
              </a:rPr>
              <a:t>Introducing Your Presenter…</a:t>
            </a:r>
            <a:endParaRPr lang="en-US" sz="3600" b="1" i="1" dirty="0" smtClean="0">
              <a:latin typeface="Lucida Bright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9950" y="1243129"/>
            <a:ext cx="5105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latin typeface="Lucida Bright" pitchFamily="18" charset="0"/>
              </a:rPr>
              <a:t>Franklin J. Medio, PhD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 smtClean="0">
                <a:latin typeface="Lucida Bright" pitchFamily="18" charset="0"/>
              </a:rPr>
              <a:t>Professional Educator &amp; GME Consultant</a:t>
            </a:r>
            <a:endParaRPr lang="en-US" sz="1800" b="1" dirty="0">
              <a:latin typeface="Lucida Bright" pitchFamily="18" charset="0"/>
            </a:endParaRPr>
          </a:p>
          <a:p>
            <a:pPr marL="171450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b="1" dirty="0">
              <a:latin typeface="Lucida Brigh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828800"/>
            <a:ext cx="2249141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8109" y="2166460"/>
            <a:ext cx="59158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latin typeface="+mn-lt"/>
              </a:rPr>
              <a:t>Masters and </a:t>
            </a:r>
            <a:r>
              <a:rPr lang="en-US" sz="1800" b="0" dirty="0" smtClean="0">
                <a:latin typeface="+mn-lt"/>
              </a:rPr>
              <a:t>PhD </a:t>
            </a:r>
            <a:r>
              <a:rPr lang="en-US" sz="1800" b="0" dirty="0">
                <a:latin typeface="+mn-lt"/>
              </a:rPr>
              <a:t>in Psychology with specialization </a:t>
            </a:r>
            <a:r>
              <a:rPr lang="en-US" sz="1800" b="0" dirty="0" smtClean="0">
                <a:latin typeface="+mn-lt"/>
              </a:rPr>
              <a:t>in Educational Psychology</a:t>
            </a:r>
          </a:p>
          <a:p>
            <a:endParaRPr lang="en-US" sz="1800" b="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latin typeface="+mn-lt"/>
              </a:rPr>
              <a:t>Former Assoc. Dean </a:t>
            </a:r>
            <a:r>
              <a:rPr lang="en-US" sz="1800" b="0" dirty="0" smtClean="0">
                <a:latin typeface="+mn-lt"/>
              </a:rPr>
              <a:t>&amp; DIO for </a:t>
            </a:r>
            <a:r>
              <a:rPr lang="en-US" sz="1800" b="0" dirty="0">
                <a:latin typeface="+mn-lt"/>
              </a:rPr>
              <a:t>GME at the Medical Univ. of </a:t>
            </a:r>
            <a:r>
              <a:rPr lang="en-US" sz="1800" b="0" dirty="0" smtClean="0">
                <a:latin typeface="+mn-lt"/>
              </a:rPr>
              <a:t> South </a:t>
            </a:r>
            <a:r>
              <a:rPr lang="en-US" sz="1800" b="0" dirty="0">
                <a:latin typeface="+mn-lt"/>
              </a:rPr>
              <a:t>Carolina, </a:t>
            </a:r>
            <a:r>
              <a:rPr lang="en-US" sz="1800" b="0" dirty="0" smtClean="0">
                <a:latin typeface="+mn-lt"/>
              </a:rPr>
              <a:t>Assoc</a:t>
            </a:r>
            <a:r>
              <a:rPr lang="en-US" sz="1800" b="0" dirty="0">
                <a:latin typeface="+mn-lt"/>
              </a:rPr>
              <a:t>. Professor, Dept. of Internal </a:t>
            </a:r>
            <a:r>
              <a:rPr lang="en-US" sz="1800" b="0" dirty="0" smtClean="0">
                <a:latin typeface="+mn-lt"/>
              </a:rPr>
              <a:t>Medicine</a:t>
            </a:r>
          </a:p>
          <a:p>
            <a:endParaRPr lang="en-US" sz="1800" b="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latin typeface="+mn-lt"/>
              </a:rPr>
              <a:t>Seasoned National and Regional GME </a:t>
            </a:r>
            <a:r>
              <a:rPr lang="en-US" sz="1800" b="0" dirty="0" smtClean="0">
                <a:latin typeface="+mn-lt"/>
              </a:rPr>
              <a:t>Speaker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b="0" dirty="0" smtClean="0">
                <a:latin typeface="+mn-lt"/>
              </a:rPr>
              <a:t/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Prior </a:t>
            </a:r>
            <a:r>
              <a:rPr lang="en-US" sz="1800" b="0" dirty="0">
                <a:latin typeface="+mn-lt"/>
              </a:rPr>
              <a:t>involvement in multiple AAMC </a:t>
            </a:r>
            <a:r>
              <a:rPr lang="en-US" sz="1800" b="0" dirty="0" smtClean="0">
                <a:latin typeface="+mn-lt"/>
              </a:rPr>
              <a:t>educational committees</a:t>
            </a:r>
          </a:p>
          <a:p>
            <a:endParaRPr lang="en-US" sz="1800" b="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800" b="0" dirty="0">
                <a:latin typeface="+mn-lt"/>
              </a:rPr>
              <a:t>Published author in Medical Education </a:t>
            </a:r>
            <a:r>
              <a:rPr lang="en-US" sz="1800" b="0" dirty="0" smtClean="0">
                <a:latin typeface="+mn-lt"/>
              </a:rPr>
              <a:t>and </a:t>
            </a:r>
            <a:br>
              <a:rPr lang="en-US" sz="1800" b="0" dirty="0" smtClean="0">
                <a:latin typeface="+mn-lt"/>
              </a:rPr>
            </a:br>
            <a:r>
              <a:rPr lang="en-US" sz="1800" b="0" dirty="0" smtClean="0">
                <a:latin typeface="+mn-lt"/>
              </a:rPr>
              <a:t>Patient-Physician </a:t>
            </a:r>
            <a:r>
              <a:rPr lang="en-US" sz="1800" b="0" dirty="0">
                <a:latin typeface="+mn-lt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196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>
            <a:normAutofit/>
          </a:bodyPr>
          <a:lstStyle/>
          <a:p>
            <a:r>
              <a:rPr lang="en-US" dirty="0" smtClean="0"/>
              <a:t>Explain </a:t>
            </a:r>
            <a:r>
              <a:rPr lang="en-US" dirty="0"/>
              <a:t>the differences between an enabler and an advocate and how to avoid common enabling </a:t>
            </a:r>
            <a:r>
              <a:rPr lang="en-US" dirty="0" smtClean="0"/>
              <a:t>behaviors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Describe a </a:t>
            </a:r>
            <a:r>
              <a:rPr lang="en-US" i="1" dirty="0"/>
              <a:t>Five-Stage Process </a:t>
            </a:r>
            <a:r>
              <a:rPr lang="en-US" dirty="0"/>
              <a:t>to give residents crucial </a:t>
            </a:r>
            <a:r>
              <a:rPr lang="en-US" i="1" dirty="0"/>
              <a:t>instructive feedback </a:t>
            </a:r>
            <a:r>
              <a:rPr lang="en-US" dirty="0"/>
              <a:t>when performance </a:t>
            </a:r>
            <a:r>
              <a:rPr lang="en-US" dirty="0" smtClean="0"/>
              <a:t>falters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Goals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6" name="irc_mi" descr="http://heartofthematterseminars.files.wordpress.com/2010/04/goals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344" y="4452729"/>
            <a:ext cx="5236991" cy="18685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16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0290" y="156327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1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500" b="1" i="1" dirty="0" smtClean="0">
                <a:solidFill>
                  <a:srgbClr val="00B050"/>
                </a:solidFill>
              </a:rPr>
              <a:t>DENIAL</a:t>
            </a:r>
            <a:r>
              <a:rPr lang="en-US" sz="3500" dirty="0" smtClean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Expect </a:t>
            </a:r>
            <a:r>
              <a:rPr lang="en-US" dirty="0"/>
              <a:t>it---it's a normal </a:t>
            </a:r>
            <a:r>
              <a:rPr lang="en-US" dirty="0" smtClean="0"/>
              <a:t>response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Anticipating </a:t>
            </a:r>
            <a:r>
              <a:rPr lang="en-US" dirty="0"/>
              <a:t>this, begin </a:t>
            </a:r>
            <a:r>
              <a:rPr lang="en-US" dirty="0" smtClean="0"/>
              <a:t>the </a:t>
            </a:r>
            <a:r>
              <a:rPr lang="en-US" dirty="0"/>
              <a:t>conversation by pointing out that you are talking with the person </a:t>
            </a:r>
            <a:r>
              <a:rPr lang="en-US" dirty="0" smtClean="0"/>
              <a:t>because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you care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5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you </a:t>
            </a:r>
            <a:r>
              <a:rPr lang="en-US" sz="2800" dirty="0"/>
              <a:t>are concerned </a:t>
            </a:r>
            <a:r>
              <a:rPr lang="en-US" sz="2800" dirty="0" smtClean="0"/>
              <a:t>about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 smtClean="0"/>
              <a:t>some </a:t>
            </a:r>
            <a:r>
              <a:rPr lang="en-US" sz="2800" dirty="0"/>
              <a:t>aspect of </a:t>
            </a:r>
            <a:r>
              <a:rPr lang="en-US" sz="2800" dirty="0" smtClean="0"/>
              <a:t>performance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15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800" dirty="0" smtClean="0"/>
              <a:t>you </a:t>
            </a:r>
            <a:r>
              <a:rPr lang="en-US" sz="2800" dirty="0"/>
              <a:t>want to help him/her</a:t>
            </a:r>
            <a:r>
              <a:rPr lang="en-US" dirty="0"/>
              <a:t>.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785" y="3966837"/>
            <a:ext cx="4453729" cy="239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346363" y="1738059"/>
            <a:ext cx="8418369" cy="415012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2000" b="1" dirty="0" smtClean="0">
                <a:solidFill>
                  <a:srgbClr val="00B050"/>
                </a:solidFill>
              </a:rPr>
              <a:t>STRATEGY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i="1" dirty="0" smtClean="0"/>
              <a:t>Step 1 </a:t>
            </a:r>
            <a:r>
              <a:rPr lang="en-US" sz="11200" dirty="0" smtClean="0"/>
              <a:t>- </a:t>
            </a:r>
            <a:r>
              <a:rPr lang="en-US" sz="9600" dirty="0" smtClean="0"/>
              <a:t>Describe </a:t>
            </a:r>
            <a:r>
              <a:rPr lang="en-US" sz="9600" dirty="0"/>
              <a:t>the mistake/problem in clear, succinct and specific </a:t>
            </a:r>
            <a:r>
              <a:rPr lang="en-US" sz="9600" dirty="0" smtClean="0"/>
              <a:t>terms.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6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i="1" dirty="0"/>
              <a:t>Step </a:t>
            </a:r>
            <a:r>
              <a:rPr lang="en-US" sz="11200" b="1" i="1" dirty="0" smtClean="0"/>
              <a:t>2 </a:t>
            </a:r>
            <a:r>
              <a:rPr lang="en-US" sz="11200" dirty="0"/>
              <a:t>- </a:t>
            </a:r>
            <a:r>
              <a:rPr lang="en-US" sz="9600" dirty="0" smtClean="0"/>
              <a:t>Describe </a:t>
            </a:r>
            <a:r>
              <a:rPr lang="en-US" sz="9600" dirty="0"/>
              <a:t>what needs to be done to correct the </a:t>
            </a:r>
            <a:r>
              <a:rPr lang="en-US" sz="9600" dirty="0" smtClean="0"/>
              <a:t>mistake/problem</a:t>
            </a:r>
            <a:r>
              <a:rPr lang="en-US" sz="8000" dirty="0" smtClean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11200" b="1" i="1" dirty="0" smtClean="0"/>
              <a:t>Step 3 </a:t>
            </a:r>
            <a:r>
              <a:rPr lang="en-US" sz="11200" dirty="0"/>
              <a:t>- </a:t>
            </a:r>
            <a:r>
              <a:rPr lang="en-US" sz="9600" dirty="0" smtClean="0"/>
              <a:t>Describe </a:t>
            </a:r>
            <a:r>
              <a:rPr lang="en-US" sz="9600" dirty="0"/>
              <a:t>why it is important to correct the mistake/problem as well as what </a:t>
            </a:r>
            <a:r>
              <a:rPr lang="en-US" sz="9600" dirty="0" smtClean="0"/>
              <a:t>will </a:t>
            </a:r>
            <a:r>
              <a:rPr lang="en-US" sz="9600" dirty="0"/>
              <a:t>happen if the mistake happens again or the problem is NOT corrected</a:t>
            </a:r>
            <a:r>
              <a:rPr lang="en-US" sz="8000" dirty="0"/>
              <a:t>. 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38726" y="140022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1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30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6436" y="166106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</a:t>
            </a:r>
            <a:r>
              <a:rPr lang="en-US" sz="4800" dirty="0" smtClean="0"/>
              <a:t>2Question # 1 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85195" y="1662545"/>
            <a:ext cx="8820260" cy="413637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500" b="1" i="1" dirty="0" smtClean="0">
                <a:solidFill>
                  <a:srgbClr val="00B050"/>
                </a:solidFill>
              </a:rPr>
              <a:t>ANGER/UPSET</a:t>
            </a:r>
            <a:r>
              <a:rPr lang="en-US" sz="3500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200" dirty="0" smtClean="0"/>
              <a:t>Acknowledge the feeling not the comments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</a:t>
            </a:r>
            <a:r>
              <a:rPr lang="en-US" dirty="0" smtClean="0"/>
              <a:t>he person will likely become angry or upset. These </a:t>
            </a:r>
            <a:r>
              <a:rPr lang="en-US" dirty="0" smtClean="0"/>
              <a:t>feelings </a:t>
            </a:r>
            <a:r>
              <a:rPr lang="en-US" dirty="0" smtClean="0"/>
              <a:t>are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i="1" dirty="0" smtClean="0"/>
              <a:t>INNER-FOCUSED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1" dirty="0"/>
              <a:t>b</a:t>
            </a:r>
            <a:r>
              <a:rPr lang="en-US" b="1" i="1" dirty="0" smtClean="0"/>
              <a:t>ut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b="1" i="1" dirty="0" smtClean="0"/>
              <a:t>OUTER-DIRECTED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57" y="3690175"/>
            <a:ext cx="3115945" cy="25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6436" y="166106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</a:t>
            </a:r>
            <a:r>
              <a:rPr lang="en-US" sz="4800" dirty="0"/>
              <a:t>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11212" y="1662545"/>
            <a:ext cx="8894244" cy="459971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2000" b="1" dirty="0" smtClean="0">
                <a:solidFill>
                  <a:srgbClr val="00B050"/>
                </a:solidFill>
              </a:rPr>
              <a:t>STRATEGY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Stay focused on the mistake or problem---don’t “bite the bait.”</a:t>
            </a:r>
            <a:br>
              <a:rPr lang="en-US" sz="9600" dirty="0" smtClean="0"/>
            </a:br>
            <a:r>
              <a:rPr lang="en-US" sz="4000" dirty="0" smtClean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Allow the person to be angry/upset---remind him/her the goal</a:t>
            </a:r>
            <a:br>
              <a:rPr lang="en-US" sz="9600" dirty="0" smtClean="0"/>
            </a:br>
            <a:endParaRPr lang="en-US" sz="9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 </a:t>
            </a:r>
            <a:r>
              <a:rPr lang="en-US" sz="9600" b="1" dirty="0" smtClean="0"/>
              <a:t>Repeat Steps 1-2-3 in Stage 1</a:t>
            </a:r>
            <a:r>
              <a:rPr lang="en-US" sz="9600" dirty="0" smtClean="0"/>
              <a:t>.</a:t>
            </a:r>
          </a:p>
          <a:p>
            <a:pPr marL="0" indent="0">
              <a:buNone/>
            </a:pPr>
            <a:r>
              <a:rPr lang="en-US" sz="5600" dirty="0" smtClean="0"/>
              <a:t> 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Watch reactions--Allow time to regain composure or cool off</a:t>
            </a:r>
            <a:br>
              <a:rPr lang="en-US" sz="9600" dirty="0" smtClean="0"/>
            </a:br>
            <a:endParaRPr lang="en-US" sz="9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9600" dirty="0" smtClean="0"/>
              <a:t>If unable to continue---stop and set a follow-up meeting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6400" dirty="0" smtClean="0"/>
              <a:t/>
            </a:r>
            <a:br>
              <a:rPr lang="en-US" sz="6400" dirty="0" smtClean="0"/>
            </a:br>
            <a:r>
              <a:rPr lang="en-US" sz="11200" b="1" i="1" dirty="0" smtClean="0"/>
              <a:t>NOTE: With some individuals, you may not 		     progress through Stage 1 or Stage 2!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029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66436" y="166106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3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509285" y="1662545"/>
            <a:ext cx="8496169" cy="398590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i="1" dirty="0" smtClean="0">
                <a:solidFill>
                  <a:srgbClr val="00B050"/>
                </a:solidFill>
              </a:rPr>
              <a:t>UNDERSTANDING</a:t>
            </a:r>
            <a:r>
              <a:rPr lang="en-US" sz="3200" dirty="0" smtClean="0"/>
              <a:t> </a:t>
            </a:r>
            <a:endParaRPr lang="en-US" sz="32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800" dirty="0" smtClean="0"/>
              <a:t>Hear it directly from the learner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/>
              <a:t>K</a:t>
            </a:r>
            <a:r>
              <a:rPr lang="en-US" sz="3000" dirty="0" smtClean="0"/>
              <a:t>ey </a:t>
            </a:r>
            <a:r>
              <a:rPr lang="en-US" sz="3000" dirty="0"/>
              <a:t>to </a:t>
            </a:r>
            <a:r>
              <a:rPr lang="en-US" sz="3000" dirty="0" smtClean="0"/>
              <a:t>correct </a:t>
            </a:r>
            <a:r>
              <a:rPr lang="en-US" sz="3000" dirty="0"/>
              <a:t>the mistake or </a:t>
            </a:r>
            <a:r>
              <a:rPr lang="en-US" sz="3000" dirty="0" smtClean="0"/>
              <a:t>resolve </a:t>
            </a:r>
            <a:r>
              <a:rPr lang="en-US" sz="3000" dirty="0"/>
              <a:t>the </a:t>
            </a:r>
            <a:r>
              <a:rPr lang="en-US" sz="3000" dirty="0" smtClean="0"/>
              <a:t>problem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9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 smtClean="0"/>
              <a:t>get </a:t>
            </a:r>
            <a:r>
              <a:rPr lang="en-US" sz="3900" dirty="0"/>
              <a:t>the person to </a:t>
            </a:r>
            <a:r>
              <a:rPr lang="en-US" sz="3900" dirty="0" smtClean="0"/>
              <a:t>own up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3900" dirty="0" smtClean="0"/>
              <a:t>take responsibility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600" dirty="0"/>
          </a:p>
        </p:txBody>
      </p:sp>
      <p:pic>
        <p:nvPicPr>
          <p:cNvPr id="8" name="Picture 7" descr="http://www.4sitevideo.com/wp-content/uploads/2012/01/handshak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487" y="3677479"/>
            <a:ext cx="2633870" cy="26702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1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5351" y="2140507"/>
            <a:ext cx="8958649" cy="44751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 Hear it--- </a:t>
            </a:r>
            <a:r>
              <a:rPr lang="en-US" sz="3200" b="1" dirty="0"/>
              <a:t>TELL YOU IN HIS/HER OWN </a:t>
            </a:r>
            <a:r>
              <a:rPr lang="en-US" sz="3200" b="1" dirty="0" smtClean="0"/>
              <a:t>WORDS</a:t>
            </a:r>
          </a:p>
          <a:p>
            <a:pPr marL="0" indent="0" algn="ctr">
              <a:buNone/>
            </a:pPr>
            <a:r>
              <a:rPr lang="en-US" sz="3200" b="1" dirty="0" smtClean="0"/>
              <a:t>Don’t Ask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“</a:t>
            </a:r>
            <a:r>
              <a:rPr lang="en-US" sz="3100" dirty="0" smtClean="0"/>
              <a:t>Do </a:t>
            </a:r>
            <a:r>
              <a:rPr lang="en-US" sz="3100" dirty="0"/>
              <a:t>you know what the mistake/problem is</a:t>
            </a:r>
            <a:r>
              <a:rPr lang="en-US" sz="3100" dirty="0" smtClean="0"/>
              <a:t>?</a:t>
            </a:r>
          </a:p>
          <a:p>
            <a:pPr marL="0" indent="0" algn="ctr">
              <a:buNone/>
            </a:pPr>
            <a:r>
              <a:rPr lang="en-US" sz="3100" dirty="0" smtClean="0"/>
              <a:t>(or)</a:t>
            </a:r>
          </a:p>
          <a:p>
            <a:pPr marL="0" indent="0" algn="ctr">
              <a:buNone/>
            </a:pPr>
            <a:r>
              <a:rPr lang="en-US" sz="3100" dirty="0" smtClean="0"/>
              <a:t>“</a:t>
            </a:r>
            <a:r>
              <a:rPr lang="en-US" sz="3100" dirty="0"/>
              <a:t>Do you know what </a:t>
            </a:r>
            <a:r>
              <a:rPr lang="en-US" sz="3100" dirty="0" smtClean="0"/>
              <a:t>you have to correct it?”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000" dirty="0" smtClean="0"/>
              <a:t>Be </a:t>
            </a:r>
            <a:r>
              <a:rPr lang="en-US" sz="3000" dirty="0"/>
              <a:t>careful-</a:t>
            </a:r>
            <a:r>
              <a:rPr lang="en-US" sz="3000" dirty="0" smtClean="0"/>
              <a:t>----</a:t>
            </a:r>
            <a:r>
              <a:rPr lang="en-US" sz="3000" dirty="0"/>
              <a:t>t</a:t>
            </a:r>
            <a:r>
              <a:rPr lang="en-US" sz="3000" dirty="0" smtClean="0"/>
              <a:t>he </a:t>
            </a:r>
            <a:r>
              <a:rPr lang="en-US" sz="3000" dirty="0"/>
              <a:t>person </a:t>
            </a:r>
            <a:r>
              <a:rPr lang="en-US" sz="3000" dirty="0" smtClean="0"/>
              <a:t>may </a:t>
            </a:r>
            <a:r>
              <a:rPr lang="en-US" sz="3000" dirty="0"/>
              <a:t>revert back to Stage 1 by denying the problem or minimizing its seriousness. </a:t>
            </a:r>
            <a:endParaRPr lang="en-US" sz="3000" dirty="0" smtClean="0"/>
          </a:p>
          <a:p>
            <a:pPr marL="0" indent="0" algn="ctr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3000" dirty="0"/>
              <a:t>R</a:t>
            </a:r>
            <a:r>
              <a:rPr lang="en-US" sz="3000" dirty="0" smtClean="0"/>
              <a:t>epeat </a:t>
            </a:r>
            <a:r>
              <a:rPr lang="en-US" sz="3000" dirty="0"/>
              <a:t>Steps 1-2-3 from Stage </a:t>
            </a:r>
            <a:r>
              <a:rPr lang="en-US" sz="3000" dirty="0" smtClean="0"/>
              <a:t>1</a:t>
            </a:r>
            <a:endParaRPr lang="en-US" sz="30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5351" y="1572029"/>
            <a:ext cx="249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000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STRATEGY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2298262" y="246466"/>
            <a:ext cx="6526006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 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40214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3026</TotalTime>
  <Words>690</Words>
  <Application>Microsoft Macintosh PowerPoint</Application>
  <PresentationFormat>On-screen Show (4:3)</PresentationFormat>
  <Paragraphs>175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Comic Sans MS</vt:lpstr>
      <vt:lpstr>Lucida Bright</vt:lpstr>
      <vt:lpstr>ＭＳ Ｐゴシック</vt:lpstr>
      <vt:lpstr>Wingdings</vt:lpstr>
      <vt:lpstr>Arial</vt:lpstr>
      <vt:lpstr>PME-2016</vt:lpstr>
      <vt:lpstr>Breaking Bad News to Residents: A Five-Stage Process for Giving Instructive Feedback</vt:lpstr>
      <vt:lpstr>PowerPoint Presentation</vt:lpstr>
      <vt:lpstr>Objectives and Goals</vt:lpstr>
      <vt:lpstr>Stage 1</vt:lpstr>
      <vt:lpstr>Stage 1</vt:lpstr>
      <vt:lpstr>Stage 2Question # 1 </vt:lpstr>
      <vt:lpstr>Stage 2</vt:lpstr>
      <vt:lpstr>Stage 3</vt:lpstr>
      <vt:lpstr>Stage 3</vt:lpstr>
      <vt:lpstr>Stage 4</vt:lpstr>
      <vt:lpstr>Stage 4</vt:lpstr>
      <vt:lpstr>Stage 5</vt:lpstr>
      <vt:lpstr>Stage 5</vt:lpstr>
      <vt:lpstr>GENERAL GUIDELINE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168</cp:revision>
  <dcterms:created xsi:type="dcterms:W3CDTF">2016-03-20T11:36:31Z</dcterms:created>
  <dcterms:modified xsi:type="dcterms:W3CDTF">2017-05-26T17:12:39Z</dcterms:modified>
</cp:coreProperties>
</file>