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3" r:id="rId3"/>
    <p:sldId id="275" r:id="rId4"/>
    <p:sldId id="285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74" r:id="rId13"/>
    <p:sldId id="273" r:id="rId14"/>
    <p:sldId id="257" r:id="rId15"/>
    <p:sldId id="258" r:id="rId16"/>
    <p:sldId id="287" r:id="rId17"/>
    <p:sldId id="259" r:id="rId18"/>
    <p:sldId id="264" r:id="rId19"/>
    <p:sldId id="265" r:id="rId20"/>
    <p:sldId id="260" r:id="rId21"/>
    <p:sldId id="266" r:id="rId22"/>
    <p:sldId id="263" r:id="rId23"/>
    <p:sldId id="267" r:id="rId24"/>
    <p:sldId id="268" r:id="rId25"/>
    <p:sldId id="269" r:id="rId26"/>
    <p:sldId id="271" r:id="rId27"/>
    <p:sldId id="270" r:id="rId28"/>
    <p:sldId id="277" r:id="rId29"/>
    <p:sldId id="261" r:id="rId30"/>
    <p:sldId id="272" r:id="rId31"/>
    <p:sldId id="278" r:id="rId32"/>
    <p:sldId id="262" r:id="rId33"/>
    <p:sldId id="276" r:id="rId34"/>
    <p:sldId id="321" r:id="rId35"/>
    <p:sldId id="322" r:id="rId36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6C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818" autoAdjust="0"/>
  </p:normalViewPr>
  <p:slideViewPr>
    <p:cSldViewPr snapToGrid="0" showGuides="1">
      <p:cViewPr>
        <p:scale>
          <a:sx n="100" d="100"/>
          <a:sy n="100" d="100"/>
        </p:scale>
        <p:origin x="1864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Sponsoring Institution Size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0 Programs</c:v>
                </c:pt>
                <c:pt idx="1">
                  <c:v>1 Program</c:v>
                </c:pt>
                <c:pt idx="2">
                  <c:v>2-5 Programs</c:v>
                </c:pt>
                <c:pt idx="3">
                  <c:v>6-25 Programs</c:v>
                </c:pt>
                <c:pt idx="4">
                  <c:v>26-50 Programs</c:v>
                </c:pt>
                <c:pt idx="5">
                  <c:v>51-75 Programs</c:v>
                </c:pt>
                <c:pt idx="6">
                  <c:v>76-100 Programs</c:v>
                </c:pt>
                <c:pt idx="7">
                  <c:v>&gt;100 Programs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</c:v>
                </c:pt>
                <c:pt idx="1">
                  <c:v>265</c:v>
                </c:pt>
                <c:pt idx="2">
                  <c:v>230</c:v>
                </c:pt>
                <c:pt idx="3">
                  <c:v>46</c:v>
                </c:pt>
                <c:pt idx="4">
                  <c:v>44</c:v>
                </c:pt>
                <c:pt idx="5">
                  <c:v>40</c:v>
                </c:pt>
                <c:pt idx="6">
                  <c:v>28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7-4CB4-BC0B-98BD5D700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062776"/>
        <c:axId val="392063104"/>
      </c:barChart>
      <c:catAx>
        <c:axId val="39206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63104"/>
        <c:crosses val="autoZero"/>
        <c:auto val="1"/>
        <c:lblAlgn val="ctr"/>
        <c:lblOffset val="100"/>
        <c:noMultiLvlLbl val="0"/>
      </c:catAx>
      <c:valAx>
        <c:axId val="39206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6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B3FD29-DBF3-454D-9D83-9076DBA49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9190" cy="356580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6E99C-F3BD-412B-882C-8703A1D3E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160" y="0"/>
            <a:ext cx="4069190" cy="356580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8440362C-B50D-4267-A297-FC928852699E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E94F8-FAD5-44BE-849A-29949AC17B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5897"/>
            <a:ext cx="4069190" cy="356580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916BD-B5A9-483F-89FA-13BBB2D4CC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4A3001C1-5FA8-4F7D-8A2C-9A2055F6F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8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317160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‹#›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24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13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25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039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26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3925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27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624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29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6439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82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14</a:t>
            </a:fld>
            <a:endParaRPr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15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6971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18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281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19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142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20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944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21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859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22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289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23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6098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926/jrmc.v1i1.9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gme.org/About-Us/Publications-and-Resources/Graduate-Medical-Education-Data-Resource-Book" TargetMode="External"/><Relationship Id="rId2" Type="http://schemas.openxmlformats.org/officeDocument/2006/relationships/hyperlink" Target="https://doi.org/10.24926/jrmc.v1i1.99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hyperlink" Target="http://www.partnersinmeded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/>
              <a:t>Building a Scholarly Activity Infrastructure at a Community-Based Institution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M.Ed., Ph.D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Partners in Medical Education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BACDC-250C-4185-B396-6B4FE1A2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9896" y="1738058"/>
            <a:ext cx="6865454" cy="4438905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Scholarly activity is used by RCs as a proxy to:</a:t>
            </a:r>
          </a:p>
          <a:p>
            <a:pPr lvl="1"/>
            <a:r>
              <a:rPr lang="en-US" dirty="0"/>
              <a:t>Demonstrate that faculty have the skills to analyze and utilize new knowledge</a:t>
            </a:r>
          </a:p>
          <a:p>
            <a:pPr lvl="1"/>
            <a:r>
              <a:rPr lang="en-US" dirty="0"/>
              <a:t>Demonstrate that the program has the ability to teach those skills to residents</a:t>
            </a:r>
          </a:p>
          <a:p>
            <a:pPr lvl="1"/>
            <a:r>
              <a:rPr lang="en-US" dirty="0"/>
              <a:t>Demonstrate that an environment of scholarship exists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99C82-EB39-49C3-905A-CEC4CFC5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62207-774A-41A5-B2F0-AF952D900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../../../Volumes/douglas-1/New%20Clip%20art/microscope_and_molecules_800_">
            <a:extLst>
              <a:ext uri="{FF2B5EF4-FFF2-40B4-BE49-F238E27FC236}">
                <a16:creationId xmlns:a16="http://schemas.microsoft.com/office/drawing/2014/main" id="{F1D8028F-1B73-4F9E-906C-CAD65CA6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6" y="3643313"/>
            <a:ext cx="2533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../../../Volumes/douglas-1/New%20Clip%20art/beaker_test_tube_and_flask_800_c">
            <a:extLst>
              <a:ext uri="{FF2B5EF4-FFF2-40B4-BE49-F238E27FC236}">
                <a16:creationId xmlns:a16="http://schemas.microsoft.com/office/drawing/2014/main" id="{006CC079-305D-4C2F-8414-B7DA1DDA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058686"/>
            <a:ext cx="1702904" cy="17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C8FC-474D-6847-BC2D-4BA7DDAE0D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7401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A3C977-0F97-4953-B1E2-AC584E81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444F-1730-4F2E-82B9-CE266353B9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0047-A314-0949-ACFA-EB069880AD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90233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C665B-8B1C-4978-ADD4-4B2472B57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New SI pursuing accreditation of new or existing program(s)</a:t>
            </a:r>
          </a:p>
          <a:p>
            <a:r>
              <a:rPr lang="en-US" sz="2000" dirty="0"/>
              <a:t>Single-program SI</a:t>
            </a:r>
          </a:p>
          <a:p>
            <a:r>
              <a:rPr lang="en-US" sz="2000" dirty="0"/>
              <a:t>Small or medium-sized SI based at a medical center or hospital (2-39 programs)</a:t>
            </a:r>
          </a:p>
          <a:p>
            <a:r>
              <a:rPr lang="en-US" sz="2000" dirty="0"/>
              <a:t>Large of very large SI based in a medical center or hospital (40+ programs)</a:t>
            </a:r>
          </a:p>
          <a:p>
            <a:r>
              <a:rPr lang="en-US" sz="2000" dirty="0"/>
              <a:t>SI organized as a consortium or osteopathic postgraduate institute (OPTI)</a:t>
            </a:r>
          </a:p>
          <a:p>
            <a:r>
              <a:rPr lang="en-US" sz="2000" dirty="0"/>
              <a:t>SI based in a medical school</a:t>
            </a:r>
          </a:p>
          <a:p>
            <a:r>
              <a:rPr lang="en-US" sz="2000" dirty="0"/>
              <a:t>SI based in ambulatory setting(s)</a:t>
            </a:r>
          </a:p>
          <a:p>
            <a:r>
              <a:rPr lang="en-US" sz="2000" dirty="0"/>
              <a:t>SI outside of the United States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50849-6CDA-47A5-A9C0-3A761942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Sponsoring Institutions (SI)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A6A1-9641-4C48-8956-02A9CE9BB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D0D9-CAAF-CD4D-95ED-129A2AED00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44691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2E75D-009D-4478-9AEB-02683116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Sponsoring Institution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0A890-28EA-4D4F-B443-D36E42E8B6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8BAE38D-6662-40E7-9401-119CAF5BE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280191"/>
              </p:ext>
            </p:extLst>
          </p:nvPr>
        </p:nvGraphicFramePr>
        <p:xfrm>
          <a:off x="829993" y="1786597"/>
          <a:ext cx="7540283" cy="42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D636E-A7D9-8C42-939F-D75235E2FF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7903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Motivations for Developing GME in Community-Based Institutions (CBIs)</a:t>
            </a:r>
            <a:endParaRPr sz="300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Address physician shortage</a:t>
            </a:r>
            <a:endParaRPr dirty="0"/>
          </a:p>
          <a:p>
            <a:pPr marL="457200" lvl="0" indent="-3937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Focus on Primary Care</a:t>
            </a:r>
            <a:endParaRPr dirty="0"/>
          </a:p>
          <a:p>
            <a:pPr marL="457200" lvl="0" indent="-3937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Broadened patient base</a:t>
            </a:r>
            <a:endParaRPr dirty="0"/>
          </a:p>
          <a:p>
            <a:pPr marL="457200" lvl="0" indent="-3937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Political considerations</a:t>
            </a:r>
            <a:endParaRPr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D29D417A-F111-4000-B5FC-1937BD07F35B}"/>
              </a:ext>
            </a:extLst>
          </p:cNvPr>
          <p:cNvSpPr/>
          <p:nvPr/>
        </p:nvSpPr>
        <p:spPr>
          <a:xfrm>
            <a:off x="5020768" y="2428407"/>
            <a:ext cx="3567659" cy="23834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SCHOLARLY ACTIVITY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F6E54-D14A-4A79-B171-81E2B791A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CBI Faculty don’t see scholarly activity as a priority</a:t>
            </a:r>
          </a:p>
          <a:p>
            <a:endParaRPr lang="en-US" dirty="0"/>
          </a:p>
          <a:p>
            <a:r>
              <a:rPr lang="en-US" dirty="0"/>
              <a:t>CBIs vs Academic Medical Centers (AMCs)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dirty="0"/>
              <a:t>Question: Should CBIs be held to the same standard as AMCs?</a:t>
            </a:r>
          </a:p>
          <a:p>
            <a:pPr marL="63500" indent="0">
              <a:buNone/>
            </a:pPr>
            <a:endParaRPr lang="en-US" sz="1600" dirty="0"/>
          </a:p>
          <a:p>
            <a:pPr marL="63500" indent="0">
              <a:buNone/>
            </a:pPr>
            <a:r>
              <a:rPr lang="en-US" sz="1600" dirty="0"/>
              <a:t>Promoting Scholarship at Regional Campuses Students; William Cathcart-Rake, MD; Michael Robinson, PhD; </a:t>
            </a:r>
            <a:r>
              <a:rPr lang="en-US" sz="1600" i="1" dirty="0"/>
              <a:t>Journal of Regional Medical Campuses</a:t>
            </a:r>
            <a:r>
              <a:rPr lang="en-US" sz="1600" dirty="0"/>
              <a:t>, Vol. 1 (2018) DOI: </a:t>
            </a:r>
            <a:r>
              <a:rPr lang="en-US" sz="1600" dirty="0">
                <a:hlinkClick r:id="rId3"/>
              </a:rPr>
              <a:t>https://doi.org/10.24926/jrmc.v1i1.999</a:t>
            </a:r>
            <a:r>
              <a:rPr lang="en-US" sz="1600" dirty="0"/>
              <a:t>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8E0F1-AC1D-4788-B79C-A2918AC2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struggle?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2C014-DEA1-4C82-AC10-0022CAE309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DFD81-7250-114D-8C9F-B5FC159BE1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58807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152ADC-9C83-4789-8CF1-DF5EFDE9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28A62-226D-4AD4-B35F-C357229339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56EE34-429E-0D48-B09F-72CD9325DC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96209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6D996-5EDD-44D5-A04F-82EDC93B9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Redefine Scholarship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A9E37-5F54-40C8-AFC7-CE1EE369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1FE49-FACB-4D04-B3EF-668835DB2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188.png" descr="../../../Volumes/douglas-1/New%20Clip%20art/lots_of_ideas_one_winner_800_c">
            <a:extLst>
              <a:ext uri="{FF2B5EF4-FFF2-40B4-BE49-F238E27FC236}">
                <a16:creationId xmlns:a16="http://schemas.microsoft.com/office/drawing/2014/main" id="{051675C3-B62F-4940-B84E-44D12BF532A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19743" y="2287905"/>
            <a:ext cx="4291753" cy="3154952"/>
          </a:xfrm>
          <a:prstGeom prst="rect">
            <a:avLst/>
          </a:prstGeom>
          <a:ln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26A20-70F9-BB4D-B44F-F1837B9E3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57175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5A7EA-5E2D-4DD8-8F37-9C9AB8203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Elements of Scholarship…</a:t>
            </a:r>
          </a:p>
          <a:p>
            <a:pPr lvl="1"/>
            <a:r>
              <a:rPr lang="en-US" dirty="0"/>
              <a:t>Discovery – typically meaning research</a:t>
            </a:r>
          </a:p>
          <a:p>
            <a:pPr lvl="1"/>
            <a:r>
              <a:rPr lang="en-US" dirty="0"/>
              <a:t>Integration – giving meaning to isolated facts, putting knowledge in perspective</a:t>
            </a:r>
          </a:p>
          <a:p>
            <a:pPr lvl="1"/>
            <a:r>
              <a:rPr lang="en-US" dirty="0"/>
              <a:t>Application – using knowledge to solve consequential problems</a:t>
            </a:r>
          </a:p>
          <a:p>
            <a:pPr lvl="1"/>
            <a:r>
              <a:rPr lang="en-US" dirty="0"/>
              <a:t>Service/teaching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A34AAF-EF84-4B6A-B191-CE6C2510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Boyer’s Definition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5108-4E62-49A5-BF2A-E7CC4538B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image255.png" descr="../../../Volumes/douglas-1/New%20Clip%20art/doctor_presenting_blank_board_800_">
            <a:extLst>
              <a:ext uri="{FF2B5EF4-FFF2-40B4-BE49-F238E27FC236}">
                <a16:creationId xmlns:a16="http://schemas.microsoft.com/office/drawing/2014/main" id="{89F5094F-517D-43F7-BD10-A7F8FF43EB7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02683" y="3829368"/>
            <a:ext cx="3415665" cy="2347595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E1F9A-173B-4E8D-9C54-56516BA54C0B}"/>
              </a:ext>
            </a:extLst>
          </p:cNvPr>
          <p:cNvSpPr txBox="1"/>
          <p:nvPr/>
        </p:nvSpPr>
        <p:spPr>
          <a:xfrm>
            <a:off x="5761264" y="4264501"/>
            <a:ext cx="1568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Boyer’s</a:t>
            </a:r>
          </a:p>
          <a:p>
            <a:r>
              <a:rPr lang="en-US" dirty="0"/>
              <a:t>Elements of Scholarship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E684D8-2817-D143-8B97-5B4D8E7271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45724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EB211-E42E-4396-9793-D3B3C7F53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criteria</a:t>
            </a:r>
          </a:p>
          <a:p>
            <a:pPr lvl="1"/>
            <a:r>
              <a:rPr lang="en-US" dirty="0"/>
              <a:t>Clear goals</a:t>
            </a:r>
          </a:p>
          <a:p>
            <a:pPr lvl="1"/>
            <a:r>
              <a:rPr lang="en-US" dirty="0"/>
              <a:t>Adequate preparation</a:t>
            </a:r>
          </a:p>
          <a:p>
            <a:pPr lvl="1"/>
            <a:r>
              <a:rPr lang="en-US" dirty="0"/>
              <a:t>Appropriate methods</a:t>
            </a:r>
          </a:p>
          <a:p>
            <a:pPr lvl="1"/>
            <a:r>
              <a:rPr lang="en-US" dirty="0"/>
              <a:t>Significant results</a:t>
            </a:r>
          </a:p>
          <a:p>
            <a:pPr lvl="1"/>
            <a:r>
              <a:rPr lang="en-US" dirty="0"/>
              <a:t>Effective presentation</a:t>
            </a:r>
          </a:p>
          <a:p>
            <a:pPr lvl="1"/>
            <a:r>
              <a:rPr lang="en-US" dirty="0"/>
              <a:t>Reflective critiques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9EA26-D692-43BA-8DD4-62B74342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Glassick’s Criteria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1373C-CF0B-453E-8E2A-DA0BECD22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http://www.sabprint.co.uk/wp-content/uploads/2011/12/Small-Man-NCR.jpg">
            <a:extLst>
              <a:ext uri="{FF2B5EF4-FFF2-40B4-BE49-F238E27FC236}">
                <a16:creationId xmlns:a16="http://schemas.microsoft.com/office/drawing/2014/main" id="{006C3F36-0A37-5440-B14A-2689B4DA6C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997200"/>
            <a:ext cx="2908300" cy="29955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83A7CE-986E-1F4B-98C4-876723CF42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96385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Institutional and Program accreditation experience; Strategic planning; Annual Program Evaluation processes; Evaluation processes; and more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1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293B96-41AD-4BF1-89ED-90BE3D32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344" y="1054138"/>
            <a:ext cx="4805281" cy="4438905"/>
          </a:xfrm>
        </p:spPr>
        <p:txBody>
          <a:bodyPr/>
          <a:lstStyle/>
          <a:p>
            <a:r>
              <a:rPr lang="en-US" sz="2800" dirty="0"/>
              <a:t>Promoting Scholarly Activity by Faculty</a:t>
            </a:r>
          </a:p>
          <a:p>
            <a:pPr marL="1028700" lvl="2" indent="0">
              <a:buNone/>
            </a:pPr>
            <a:r>
              <a:rPr lang="en-US" sz="2400" dirty="0"/>
              <a:t>Time for analysis…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79EB2-C323-4355-8261-6771F164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C45E1-9DE4-41B0-B341-0B1C02286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4EB10A-80AD-46A0-B170-C999B4C6F35F}"/>
              </a:ext>
            </a:extLst>
          </p:cNvPr>
          <p:cNvGrpSpPr/>
          <p:nvPr/>
        </p:nvGrpSpPr>
        <p:grpSpPr>
          <a:xfrm>
            <a:off x="744249" y="2519547"/>
            <a:ext cx="6204073" cy="2368514"/>
            <a:chOff x="730980" y="2259654"/>
            <a:chExt cx="7785223" cy="30252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59FB7C-F80F-4504-8F77-68D43DB69D04}"/>
                </a:ext>
              </a:extLst>
            </p:cNvPr>
            <p:cNvCxnSpPr/>
            <p:nvPr/>
          </p:nvCxnSpPr>
          <p:spPr>
            <a:xfrm>
              <a:off x="5625280" y="2539798"/>
              <a:ext cx="668300" cy="13659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986124D-F12A-43B9-B339-977F98A48180}"/>
                </a:ext>
              </a:extLst>
            </p:cNvPr>
            <p:cNvCxnSpPr/>
            <p:nvPr/>
          </p:nvCxnSpPr>
          <p:spPr>
            <a:xfrm>
              <a:off x="4140150" y="2423165"/>
              <a:ext cx="781830" cy="1415495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59CB7C-2290-426D-AEBD-C536E7089508}"/>
                </a:ext>
              </a:extLst>
            </p:cNvPr>
            <p:cNvCxnSpPr/>
            <p:nvPr/>
          </p:nvCxnSpPr>
          <p:spPr>
            <a:xfrm>
              <a:off x="2478364" y="2539798"/>
              <a:ext cx="995816" cy="13659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5165A2-581E-4C52-A0BA-C73614D68EC6}"/>
                </a:ext>
              </a:extLst>
            </p:cNvPr>
            <p:cNvCxnSpPr/>
            <p:nvPr/>
          </p:nvCxnSpPr>
          <p:spPr>
            <a:xfrm flipV="1">
              <a:off x="4258101" y="3838660"/>
              <a:ext cx="663879" cy="1183037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0E089B-272B-48C9-94FC-F671A2F9020E}"/>
                </a:ext>
              </a:extLst>
            </p:cNvPr>
            <p:cNvCxnSpPr/>
            <p:nvPr/>
          </p:nvCxnSpPr>
          <p:spPr>
            <a:xfrm flipV="1">
              <a:off x="2505431" y="3905759"/>
              <a:ext cx="886911" cy="12130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622F52D-9F97-41F4-AD01-44742EB0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83886 w 7785223"/>
                <a:gd name="connsiteY18" fmla="*/ 1786984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solidFill>
              <a:schemeClr val="accent6"/>
            </a:solidFill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532B22-9889-44A1-895B-9E4CCBF8034D}"/>
                </a:ext>
              </a:extLst>
            </p:cNvPr>
            <p:cNvCxnSpPr/>
            <p:nvPr/>
          </p:nvCxnSpPr>
          <p:spPr>
            <a:xfrm flipV="1">
              <a:off x="5522904" y="4101870"/>
              <a:ext cx="663879" cy="1183037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524.jpg" descr="http://blogs.extremeexperts.com/wp-content/uploads/2013/01/Why.jpg">
            <a:extLst>
              <a:ext uri="{FF2B5EF4-FFF2-40B4-BE49-F238E27FC236}">
                <a16:creationId xmlns:a16="http://schemas.microsoft.com/office/drawing/2014/main" id="{20434A93-066A-4B83-A0EC-C0ACC2CC353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70631" y="596779"/>
            <a:ext cx="2315845" cy="2075180"/>
          </a:xfrm>
          <a:prstGeom prst="rect">
            <a:avLst/>
          </a:prstGeom>
          <a:ln/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41F8A3B-EF54-6E46-80E1-A4E50A2CB9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79478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A4E8E0-9EAD-4904-93A6-68D24C87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278D9-53EA-4CF7-ADF4-83E87EB19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F8694FD-B45A-4B23-8E46-7B6A283F9122}"/>
              </a:ext>
            </a:extLst>
          </p:cNvPr>
          <p:cNvSpPr/>
          <p:nvPr/>
        </p:nvSpPr>
        <p:spPr>
          <a:xfrm rot="5400000">
            <a:off x="6191250" y="2247900"/>
            <a:ext cx="2590800" cy="2362200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19E69-DE35-4550-B4EF-860D6106CB68}"/>
              </a:ext>
            </a:extLst>
          </p:cNvPr>
          <p:cNvCxnSpPr>
            <a:endCxn id="5" idx="3"/>
          </p:cNvCxnSpPr>
          <p:nvPr/>
        </p:nvCxnSpPr>
        <p:spPr>
          <a:xfrm>
            <a:off x="952500" y="3429000"/>
            <a:ext cx="535305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58F9E8-5ED4-4848-8207-799FF6A6EBD4}"/>
              </a:ext>
            </a:extLst>
          </p:cNvPr>
          <p:cNvCxnSpPr/>
          <p:nvPr/>
        </p:nvCxnSpPr>
        <p:spPr>
          <a:xfrm>
            <a:off x="3790950" y="1885950"/>
            <a:ext cx="1200150" cy="154305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3C644B-5563-45D5-9EBE-4155D5435CED}"/>
              </a:ext>
            </a:extLst>
          </p:cNvPr>
          <p:cNvCxnSpPr/>
          <p:nvPr/>
        </p:nvCxnSpPr>
        <p:spPr>
          <a:xfrm>
            <a:off x="1771650" y="1885950"/>
            <a:ext cx="1200150" cy="154305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7828B8-9B87-49C0-8F20-800277288BE8}"/>
              </a:ext>
            </a:extLst>
          </p:cNvPr>
          <p:cNvCxnSpPr>
            <a:cxnSpLocks/>
          </p:cNvCxnSpPr>
          <p:nvPr/>
        </p:nvCxnSpPr>
        <p:spPr>
          <a:xfrm flipH="1">
            <a:off x="2565193" y="3391702"/>
            <a:ext cx="1181100" cy="185697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C799AC-882E-4BB6-A859-6EA42EBA61F7}"/>
              </a:ext>
            </a:extLst>
          </p:cNvPr>
          <p:cNvSpPr txBox="1"/>
          <p:nvPr/>
        </p:nvSpPr>
        <p:spPr>
          <a:xfrm>
            <a:off x="6400801" y="2844224"/>
            <a:ext cx="1447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are Faculty not producing scholarly activity?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03332-2F91-4588-919C-03E9FA9F3B01}"/>
              </a:ext>
            </a:extLst>
          </p:cNvPr>
          <p:cNvSpPr txBox="1"/>
          <p:nvPr/>
        </p:nvSpPr>
        <p:spPr>
          <a:xfrm rot="3249816">
            <a:off x="3700901" y="2886086"/>
            <a:ext cx="261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Mindset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6F9C1-F52F-4C92-9D22-A40900E5F27E}"/>
              </a:ext>
            </a:extLst>
          </p:cNvPr>
          <p:cNvSpPr txBox="1"/>
          <p:nvPr/>
        </p:nvSpPr>
        <p:spPr>
          <a:xfrm rot="3086321">
            <a:off x="1620859" y="2730458"/>
            <a:ext cx="261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Knowledge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F15B78-EF52-42EF-89AE-6D659C0090BD}"/>
              </a:ext>
            </a:extLst>
          </p:cNvPr>
          <p:cNvSpPr txBox="1"/>
          <p:nvPr/>
        </p:nvSpPr>
        <p:spPr>
          <a:xfrm rot="7315471">
            <a:off x="1915158" y="4518933"/>
            <a:ext cx="261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Disincentives</a:t>
            </a:r>
            <a:endParaRPr lang="en-US" dirty="0"/>
          </a:p>
        </p:txBody>
      </p:sp>
      <p:pic>
        <p:nvPicPr>
          <p:cNvPr id="19" name="image377.png" descr="../../../Volumes/douglas-1/New%20Clip%20art/group_session_800_">
            <a:extLst>
              <a:ext uri="{FF2B5EF4-FFF2-40B4-BE49-F238E27FC236}">
                <a16:creationId xmlns:a16="http://schemas.microsoft.com/office/drawing/2014/main" id="{5C95F7B2-542C-4D38-BCD0-41B7CE40001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346" y="4264054"/>
            <a:ext cx="3132455" cy="1957070"/>
          </a:xfrm>
          <a:prstGeom prst="rect">
            <a:avLst/>
          </a:prstGeom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279BD7-B353-5247-BE75-A24A96F798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06297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862F8-1EDC-470C-B507-FB3E233D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Motivate Faculty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DB86D-9319-426A-B4D9-7D7979C2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sz="2400" dirty="0"/>
              <a:t>Importance of scholarship for the </a:t>
            </a:r>
            <a:r>
              <a:rPr lang="en-US" sz="2400" b="1" dirty="0"/>
              <a:t>accreditation</a:t>
            </a:r>
            <a:r>
              <a:rPr lang="en-US" sz="2400" dirty="0"/>
              <a:t> and </a:t>
            </a:r>
            <a:r>
              <a:rPr lang="en-US" sz="2400" b="1" dirty="0"/>
              <a:t>recognition</a:t>
            </a:r>
            <a:r>
              <a:rPr lang="en-US" sz="2400" dirty="0"/>
              <a:t> of the GME program/institution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A5A-3179-4BDF-B161-611EEEFA0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image39.jpg" descr="http://www.webolutions.com/images/events/eventphoto_134.jpg">
            <a:extLst>
              <a:ext uri="{FF2B5EF4-FFF2-40B4-BE49-F238E27FC236}">
                <a16:creationId xmlns:a16="http://schemas.microsoft.com/office/drawing/2014/main" id="{6FBCDE89-AE01-48B7-85B7-F1B5BF402B6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20981" y="2303798"/>
            <a:ext cx="3776390" cy="2850906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7977-6EC7-514E-A528-42AF9B0552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366088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862F8-1EDC-470C-B507-FB3E233D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Motivate Faculty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DB86D-9319-426A-B4D9-7D7979C2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sz="2400" dirty="0"/>
              <a:t>Provide </a:t>
            </a:r>
            <a:r>
              <a:rPr lang="en-US" sz="2400" b="1" dirty="0"/>
              <a:t>faculty development </a:t>
            </a:r>
            <a:r>
              <a:rPr lang="en-US" sz="2400" dirty="0"/>
              <a:t>to assist those that are interested, but unsure how to start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A5A-3179-4BDF-B161-611EEEFA0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image372.png" descr="../../../Volumes/douglas-1/New%20Clip%20art/doctor_figures_look_direction_sign_pc_800_">
            <a:extLst>
              <a:ext uri="{FF2B5EF4-FFF2-40B4-BE49-F238E27FC236}">
                <a16:creationId xmlns:a16="http://schemas.microsoft.com/office/drawing/2014/main" id="{6236F27D-FEFD-4592-82D7-062AB1E4D5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87582" y="2278743"/>
            <a:ext cx="3340736" cy="3505632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4AD7-2DE4-4044-83DF-44EE9E5AEE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634684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862F8-1EDC-470C-B507-FB3E233D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Motivate Faculty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DB86D-9319-426A-B4D9-7D7979C2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sz="2400" dirty="0"/>
              <a:t>Not limited to research; can be </a:t>
            </a:r>
            <a:r>
              <a:rPr lang="en-US" sz="2400" b="1" dirty="0"/>
              <a:t>service and teaching  projects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A5A-3179-4BDF-B161-611EEEFA0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image348.png" descr="../../../../Volumes/douglas/how%20to%20access%20your%20on-demand/clipart/doctor_taking_notes_from_patien">
            <a:extLst>
              <a:ext uri="{FF2B5EF4-FFF2-40B4-BE49-F238E27FC236}">
                <a16:creationId xmlns:a16="http://schemas.microsoft.com/office/drawing/2014/main" id="{01FCC2F0-ACF9-43C6-923C-6EADD011AE1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22297" y="2259505"/>
            <a:ext cx="3486150" cy="3486150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53BC0-E162-234F-9DF4-EEB2DC668C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8315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862F8-1EDC-470C-B507-FB3E233D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Motivate Faculty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DB86D-9319-426A-B4D9-7D7979C2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sz="2400" b="1" dirty="0"/>
              <a:t>Public recognition </a:t>
            </a:r>
            <a:r>
              <a:rPr lang="en-US" sz="2400" dirty="0"/>
              <a:t>of faculty academic achievements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A5A-3179-4BDF-B161-611EEEFA0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image408.png" descr="../../../Volumes/douglas-1/New%20Clip%20art/doctor_sign_pc_800_">
            <a:extLst>
              <a:ext uri="{FF2B5EF4-FFF2-40B4-BE49-F238E27FC236}">
                <a16:creationId xmlns:a16="http://schemas.microsoft.com/office/drawing/2014/main" id="{6B09B222-916F-4460-B607-8D93D230B6E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31990" y="1825625"/>
            <a:ext cx="2592705" cy="2809240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9E4C47-7F8B-421C-85CE-06027F2E444B}"/>
              </a:ext>
            </a:extLst>
          </p:cNvPr>
          <p:cNvSpPr txBox="1"/>
          <p:nvPr/>
        </p:nvSpPr>
        <p:spPr>
          <a:xfrm>
            <a:off x="4796971" y="3418114"/>
            <a:ext cx="1262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Congratulations on your study! We are so proud of your work!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C1271-820D-5F42-BCFD-767EF41891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63977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862F8-1EDC-470C-B507-FB3E233D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Motivate Faculty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DB86D-9319-426A-B4D9-7D7979C2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sz="2400" b="1" dirty="0"/>
              <a:t>Financial</a:t>
            </a:r>
            <a:r>
              <a:rPr lang="en-US" sz="2400" dirty="0"/>
              <a:t> disincentives/incentives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A5A-3179-4BDF-B161-611EEEFA0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image382.png" descr="../../../Volumes/douglas-1/New%20Clip%20art/figure_holding_up_rock_800_c">
            <a:extLst>
              <a:ext uri="{FF2B5EF4-FFF2-40B4-BE49-F238E27FC236}">
                <a16:creationId xmlns:a16="http://schemas.microsoft.com/office/drawing/2014/main" id="{47AB5D6E-EA7F-4002-AF6D-0268267CDA7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88114" y="2064310"/>
            <a:ext cx="2899410" cy="3314231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6225C-780B-D742-81EE-FFC834B9BF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389085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862F8-1EDC-470C-B507-FB3E233D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Motivate Faculty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DB86D-9319-426A-B4D9-7D7979C2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sz="2400" b="1" dirty="0"/>
              <a:t>Reward and recognize </a:t>
            </a:r>
            <a:r>
              <a:rPr lang="en-US" sz="2400" dirty="0"/>
              <a:t>faculty engaged in various scholarly activities in addition to teaching awards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A5A-3179-4BDF-B161-611EEEFA0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image397.png">
            <a:extLst>
              <a:ext uri="{FF2B5EF4-FFF2-40B4-BE49-F238E27FC236}">
                <a16:creationId xmlns:a16="http://schemas.microsoft.com/office/drawing/2014/main" id="{E43F1BBC-8C4E-43DC-9597-015BCBD2F11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29152" y="2700830"/>
            <a:ext cx="1695450" cy="2603500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140EC-24F4-A54D-90EA-26D4603DF3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10705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1BB1BE-41FA-480E-AD40-C733956CC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Identifying those with expertise in your CBI</a:t>
            </a:r>
          </a:p>
          <a:p>
            <a:pPr lvl="1"/>
            <a:r>
              <a:rPr lang="en-US" dirty="0"/>
              <a:t>Specialists; Fellowship-trained</a:t>
            </a:r>
          </a:p>
          <a:p>
            <a:pPr lvl="1"/>
            <a:r>
              <a:rPr lang="en-US" dirty="0"/>
              <a:t>Faculty with interest in scholarly activity</a:t>
            </a:r>
          </a:p>
          <a:p>
            <a:pPr lvl="1"/>
            <a:r>
              <a:rPr lang="en-US" dirty="0"/>
              <a:t>Medical school mentors/faculty</a:t>
            </a:r>
          </a:p>
          <a:p>
            <a:pPr lvl="1"/>
            <a:r>
              <a:rPr lang="en-US" dirty="0"/>
              <a:t>Nursing education</a:t>
            </a:r>
          </a:p>
          <a:p>
            <a:pPr lvl="1"/>
            <a:r>
              <a:rPr lang="en-US" dirty="0"/>
              <a:t>Medical Library; Librarians</a:t>
            </a:r>
          </a:p>
          <a:p>
            <a:pPr lvl="1"/>
            <a:r>
              <a:rPr lang="en-US" dirty="0"/>
              <a:t>Quality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E4D7C-0F44-4772-A2F9-062F8D8D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Inventory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36B2B-D549-46D7-88D8-2355ECA2A1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88539-19D3-3F4E-A8A4-9C5BA2E88D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6005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4DD53-88EE-4488-9947-B32DFAB9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C5CA1B-7AD6-406B-9AEE-EAF4680B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Focus on Research Topics that are suited to the Community-Based Institution</a:t>
            </a:r>
          </a:p>
          <a:p>
            <a:pPr lvl="1"/>
            <a:r>
              <a:rPr lang="en-US" dirty="0"/>
              <a:t>Clinical research</a:t>
            </a:r>
          </a:p>
          <a:p>
            <a:pPr lvl="1"/>
            <a:r>
              <a:rPr lang="en-US" dirty="0"/>
              <a:t>Quality improvement</a:t>
            </a:r>
          </a:p>
          <a:p>
            <a:pPr lvl="1"/>
            <a:r>
              <a:rPr lang="en-US" dirty="0"/>
              <a:t>Educational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AA768-FD57-4C74-B512-BAAF63965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image521.png">
            <a:extLst>
              <a:ext uri="{FF2B5EF4-FFF2-40B4-BE49-F238E27FC236}">
                <a16:creationId xmlns:a16="http://schemas.microsoft.com/office/drawing/2014/main" id="{0578AE65-FF18-4162-8586-0F8795D4A66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68982" y="3754582"/>
            <a:ext cx="3959080" cy="2550465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B0A8-6F0E-D740-90DC-F443B1D528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94082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F9C80-88A8-42D9-850F-E9B75866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758162"/>
            <a:ext cx="7886700" cy="3673493"/>
          </a:xfrm>
        </p:spPr>
        <p:txBody>
          <a:bodyPr/>
          <a:lstStyle/>
          <a:p>
            <a:r>
              <a:rPr lang="en-US" sz="2000" dirty="0"/>
              <a:t>Explore the community-based sponsoring institution’s challenges when building a scholarly activity infrastructure to meet ACGME expectations</a:t>
            </a:r>
          </a:p>
          <a:p>
            <a:r>
              <a:rPr lang="en-US" sz="2000" dirty="0"/>
              <a:t>Discuss possible solutions for overcoming challenges to the community-based institution</a:t>
            </a:r>
          </a:p>
          <a:p>
            <a:r>
              <a:rPr lang="en-US" sz="2000" dirty="0"/>
              <a:t>Provide references for further exploration on this topic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BAC4D-B120-4F67-90CE-2184E5DF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44FA-7387-46AB-92B5-653D33B3C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122" name="Picture 2" descr="https://lh3.googleusercontent.com/cpogHQ3E_HkQ0Nkz5tX1-hXsAynKOYpdVCPuiyIuoGq9liwETl0XIgH7DrD6p_ZcIdtmdOx-OtLB8HvEfWwCYdDyqT2GySbxqy-QQ0R5i4GoBuf4pzc6jZbo-aD95aLoX2jD1FopniIONRgV0A">
            <a:extLst>
              <a:ext uri="{FF2B5EF4-FFF2-40B4-BE49-F238E27FC236}">
                <a16:creationId xmlns:a16="http://schemas.microsoft.com/office/drawing/2014/main" id="{7362B9A9-CA97-4B64-A578-4EE951E5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65" y="4055165"/>
            <a:ext cx="3301685" cy="21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01FA-5DB8-DE46-900D-38E01B1764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77680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8FA621-2008-4D08-BFC8-8B1B68F23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develop a list of questions related to their practice</a:t>
            </a:r>
          </a:p>
          <a:p>
            <a:endParaRPr lang="en-US" dirty="0"/>
          </a:p>
          <a:p>
            <a:r>
              <a:rPr lang="en-US" dirty="0"/>
              <a:t>Answers can lead to…</a:t>
            </a:r>
          </a:p>
          <a:p>
            <a:pPr lvl="1"/>
            <a:r>
              <a:rPr lang="en-US" dirty="0"/>
              <a:t>Case reports</a:t>
            </a:r>
          </a:p>
          <a:p>
            <a:pPr lvl="1"/>
            <a:r>
              <a:rPr lang="en-US" dirty="0"/>
              <a:t>Quality improvement studies</a:t>
            </a:r>
          </a:p>
          <a:p>
            <a:pPr lvl="1"/>
            <a:r>
              <a:rPr lang="en-US" dirty="0"/>
              <a:t>Medical education innovation reports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53816-2EA7-4B36-B055-B8BCD436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Faculty…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F3665-71AF-46A3-8F6E-2D4804E131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image262.png" descr="/Users/douglas/Desktop/save/clipart-answers-8.jpg">
            <a:extLst>
              <a:ext uri="{FF2B5EF4-FFF2-40B4-BE49-F238E27FC236}">
                <a16:creationId xmlns:a16="http://schemas.microsoft.com/office/drawing/2014/main" id="{40FE1933-0FE4-42CD-8308-E59B0F050BA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2347" y="2444432"/>
            <a:ext cx="2646045" cy="1969135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83C-2B0F-9B49-A673-23B3C662D2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96201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993086-4E6F-4436-98E7-1B313C09F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How to motivate residents…</a:t>
            </a:r>
          </a:p>
          <a:p>
            <a:r>
              <a:rPr lang="en-US" dirty="0"/>
              <a:t>Multidisciplinary Advisory Committee</a:t>
            </a:r>
          </a:p>
          <a:p>
            <a:pPr lvl="1"/>
            <a:r>
              <a:rPr lang="en-US" dirty="0"/>
              <a:t>Define and articulate a goal</a:t>
            </a:r>
          </a:p>
          <a:p>
            <a:pPr lvl="1"/>
            <a:r>
              <a:rPr lang="en-US" dirty="0"/>
              <a:t>Establish plan/procedure</a:t>
            </a:r>
          </a:p>
          <a:p>
            <a:pPr lvl="1"/>
            <a:r>
              <a:rPr lang="en-US" dirty="0"/>
              <a:t>Avoid fishing expeditions</a:t>
            </a:r>
          </a:p>
          <a:p>
            <a:pPr lvl="1"/>
            <a:r>
              <a:rPr lang="en-US" dirty="0"/>
              <a:t>Strategize</a:t>
            </a:r>
          </a:p>
          <a:p>
            <a:pPr lvl="1"/>
            <a:r>
              <a:rPr lang="en-US" dirty="0"/>
              <a:t>Keep pressure 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48655-D610-4102-9E5B-8AC4F11D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92D9E-C266-4CA1-9EB1-6E381D3B2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image521.png">
            <a:extLst>
              <a:ext uri="{FF2B5EF4-FFF2-40B4-BE49-F238E27FC236}">
                <a16:creationId xmlns:a16="http://schemas.microsoft.com/office/drawing/2014/main" id="{CD951737-7DD1-44A2-914E-234971F2A9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6907" y="3865418"/>
            <a:ext cx="3938443" cy="2477574"/>
          </a:xfrm>
          <a:prstGeom prst="rect">
            <a:avLst/>
          </a:prstGeom>
          <a:ln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CCF41-7EAE-3C47-BB7E-07B9689AE7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40611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185D4-75E0-429F-943B-4218434DB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Administration needs to</a:t>
            </a:r>
          </a:p>
          <a:p>
            <a:r>
              <a:rPr lang="en-US" dirty="0"/>
              <a:t>Reward faculty scholarly activity</a:t>
            </a:r>
          </a:p>
          <a:p>
            <a:r>
              <a:rPr lang="en-US" dirty="0"/>
              <a:t>Value clinical service &amp; teaching</a:t>
            </a:r>
          </a:p>
          <a:p>
            <a:pPr marL="546100" lvl="1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Scholarly Activity not limited to traditional research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8FF19-CD11-4B04-B7AE-FED6176A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E53E-9954-4414-8208-0246820B5E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image488.jpg" descr="http://lornpearsontrains.files.wordpress.com/2012/04/success.jpg">
            <a:extLst>
              <a:ext uri="{FF2B5EF4-FFF2-40B4-BE49-F238E27FC236}">
                <a16:creationId xmlns:a16="http://schemas.microsoft.com/office/drawing/2014/main" id="{4BD3D565-0B9D-4BDE-9E96-5D5F40D1FC2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69532" y="4128267"/>
            <a:ext cx="2711450" cy="2176780"/>
          </a:xfrm>
          <a:prstGeom prst="rect">
            <a:avLst/>
          </a:prstGeom>
          <a:ln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D9BD4-81D0-144A-9BBE-10BC79EDC2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890570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29FBB-CA31-4793-B47C-CAC0DB747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Promoting Scholarship at Regional Campuses Students; William Cathcart-Rake, MD; Michael Robinson, PhD; </a:t>
            </a:r>
            <a:r>
              <a:rPr lang="en-US" sz="1800" i="1" dirty="0"/>
              <a:t>Journal of Regional Medical Campuses</a:t>
            </a:r>
            <a:r>
              <a:rPr lang="en-US" sz="1800" dirty="0"/>
              <a:t>, Vol. 1 (2018) DOI: </a:t>
            </a:r>
            <a:r>
              <a:rPr lang="en-US" sz="1800" dirty="0">
                <a:hlinkClick r:id="rId2"/>
              </a:rPr>
              <a:t>https://doi.org/10.24926/jrmc.v1i1.999</a:t>
            </a:r>
            <a:r>
              <a:rPr lang="en-US" sz="1800" dirty="0"/>
              <a:t> </a:t>
            </a:r>
          </a:p>
          <a:p>
            <a:r>
              <a:rPr lang="en-US" sz="1800" dirty="0"/>
              <a:t>ACGME Data Resource Book, Academic Year 2016-2017 </a:t>
            </a:r>
            <a:r>
              <a:rPr lang="en-US" sz="1800" dirty="0">
                <a:hlinkClick r:id="rId3"/>
              </a:rPr>
              <a:t>http://www.acgme.org/About-Us/Publications-and-Resources/Graduate-Medical-Education-Data-Resource-Book</a:t>
            </a:r>
            <a:r>
              <a:rPr lang="en-US" sz="1800" dirty="0"/>
              <a:t> </a:t>
            </a:r>
          </a:p>
          <a:p>
            <a:r>
              <a:rPr lang="en-US" sz="1800" i="1" dirty="0"/>
              <a:t>Building a Scholarly Activity infrastructure in a community-based institution</a:t>
            </a:r>
            <a:r>
              <a:rPr lang="en-US" sz="1800" dirty="0"/>
              <a:t>; ACGME AEC 2018; Catherine Caronia, MD; New York Medical College.</a:t>
            </a:r>
          </a:p>
          <a:p>
            <a:r>
              <a:rPr lang="en-US" sz="1800" i="1" dirty="0"/>
              <a:t>New Program Directors: Workshop Scholarly Activities</a:t>
            </a:r>
            <a:r>
              <a:rPr lang="en-US" sz="1800" dirty="0"/>
              <a:t>; ACGME AEC 2018; Mary Lieh-Lai, MD; Senior Vice President, Medical Accreditation.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444F2A-E6F0-487A-8B79-F18A234D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AD6D5-82A6-4107-A4B7-F794E0D9C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6E1A-1253-9C4C-9CB4-78CFFED3B8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647512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4255" y="0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Have You Analyzed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Your Data Yet?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Creating a Robust Resident Evaluation System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Institutional Site Visit Prep Process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From APE to 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and Everything in Between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Healthcare Disparities in GME Institutions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Accreditation: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Best Practices and Challenges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Transitioning from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Residency to Practice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4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ACGME Check-Up for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Programs and Institutions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April 10,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Recruitment Strategies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April 26,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CLER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May 3,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Journey from Initial Accreditation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to Continued Accreditation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22,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Resident Remediation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June 7,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b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		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4956458"/>
            <a:ext cx="2078251" cy="11690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EBA88-F462-5840-961F-FF2D896EAC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AB590-5731-3144-8474-7C5BF6CD2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572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254000" y="2030897"/>
            <a:ext cx="9309100" cy="4584795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</a:t>
            </a:r>
            <a:br>
              <a:rPr lang="en-US" sz="4500" b="1" dirty="0">
                <a:latin typeface="+mn-lt"/>
              </a:rPr>
            </a:br>
            <a:br>
              <a:rPr lang="en-US" sz="4500" b="1" dirty="0">
                <a:latin typeface="+mn-lt"/>
              </a:rPr>
            </a:b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B4EBE-A1D6-914D-9D7E-42A2B840EF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C971-DE46-4A40-84C3-C497AB51A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3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890523-8CF7-4787-9957-3DACA4C5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Scholarly Activity Citation</a:t>
            </a:r>
            <a:br>
              <a:rPr lang="en-US" sz="3600" dirty="0"/>
            </a:br>
            <a:br>
              <a:rPr lang="en-US" sz="3600" dirty="0"/>
            </a:br>
            <a:r>
              <a:rPr lang="en-US" sz="3200" b="0" dirty="0"/>
              <a:t>…every program’s/institution’s worst nightmare</a:t>
            </a: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59AA7-D1B6-4F93-9801-48FF184EDE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../../../Volumes/douglas-1/New%20Clip%20art/grab_book_online_800_c">
            <a:extLst>
              <a:ext uri="{FF2B5EF4-FFF2-40B4-BE49-F238E27FC236}">
                <a16:creationId xmlns:a16="http://schemas.microsoft.com/office/drawing/2014/main" id="{BCC95F7D-B5AC-4479-8E25-D544550E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4" y="400795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01F64-298C-0442-B790-7DFEA64DD0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6210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90614-0544-4533-A2AA-C16382688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400" dirty="0"/>
              <a:t>You received an inadequate scholarly activity citation from your RC. </a:t>
            </a:r>
          </a:p>
          <a:p>
            <a:r>
              <a:rPr lang="en-US" sz="2400" dirty="0"/>
              <a:t>A </a:t>
            </a:r>
            <a:r>
              <a:rPr lang="en-US" sz="2400" b="1" dirty="0"/>
              <a:t>progress report </a:t>
            </a:r>
            <a:r>
              <a:rPr lang="en-US" sz="2400" dirty="0"/>
              <a:t>is requested in </a:t>
            </a:r>
            <a:r>
              <a:rPr lang="en-US" sz="2400" u="sng" dirty="0"/>
              <a:t>six months</a:t>
            </a:r>
            <a:r>
              <a:rPr lang="en-US" sz="2400" dirty="0"/>
              <a:t> in which you are asked to outline the steps that have been taken by the program to address the deficiency. </a:t>
            </a:r>
          </a:p>
          <a:p>
            <a:r>
              <a:rPr lang="en-US" sz="2400" dirty="0"/>
              <a:t>When you meet with the faculty, they tell you that they are </a:t>
            </a:r>
            <a:r>
              <a:rPr lang="en-US" sz="2400" b="1" dirty="0"/>
              <a:t>too busy to do research</a:t>
            </a:r>
            <a:r>
              <a:rPr lang="en-US" sz="2400" dirty="0"/>
              <a:t>. Several also state that they haven’t done research </a:t>
            </a:r>
            <a:r>
              <a:rPr lang="en-US" sz="2400" b="1" dirty="0"/>
              <a:t>since residency </a:t>
            </a:r>
            <a:r>
              <a:rPr lang="en-US" sz="2400" dirty="0"/>
              <a:t>and frankly don’t know how to do it anymore. </a:t>
            </a:r>
          </a:p>
          <a:p>
            <a:pPr marL="63500" indent="0">
              <a:buNone/>
            </a:pPr>
            <a:endParaRPr lang="en-US" sz="2400" dirty="0"/>
          </a:p>
          <a:p>
            <a:pPr marL="6350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Now what….??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CF1AB-DBC4-4F9C-8E16-A4424448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 Citation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C0C6F-AC90-43BA-9FC5-020146F41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4AC54-232D-E646-B8C9-2E1BA1331F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13371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64F53-99F9-4D2D-B172-E3CE69CBC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</a:rPr>
              <a:t>Ask your DIO, Chair to free up faculty time</a:t>
            </a:r>
          </a:p>
          <a:p>
            <a:r>
              <a:rPr lang="en-US" sz="2400" b="1" dirty="0"/>
              <a:t>Review the definition of scholarly activity with faculty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Make sure CQI and other clinical projects are taken into account</a:t>
            </a:r>
          </a:p>
          <a:p>
            <a:r>
              <a:rPr lang="en-US" sz="2400" b="1" dirty="0"/>
              <a:t>Ask nationally-prominent friends to invite faculty members to provide lectures and participate in research projects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Ask your faculty members to become involved in regional and national committees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AFEC84-9EFB-4433-AC93-39E3A0E9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Action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38F05-BFBD-4A94-950B-469D8D1862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 descr="../../../Volumes/douglas-1/New%20Clip%20art/doctor_figures_look_direction_sign_pc_800_">
            <a:extLst>
              <a:ext uri="{FF2B5EF4-FFF2-40B4-BE49-F238E27FC236}">
                <a16:creationId xmlns:a16="http://schemas.microsoft.com/office/drawing/2014/main" id="{6A819716-025E-4625-AA8B-3A7880BC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56" y="605693"/>
            <a:ext cx="1752393" cy="17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FA64-18C0-D842-B524-EEEF7B3F5E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15306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55D00-4D78-4024-858A-ED3091EF7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000" dirty="0"/>
              <a:t>IV.D.1.a) The program must demonstrate evidence of scholarly activities consistent with its mission(s) and aims (Core)</a:t>
            </a:r>
          </a:p>
          <a:p>
            <a:pPr marL="63500" indent="0">
              <a:buNone/>
            </a:pPr>
            <a:r>
              <a:rPr lang="en-US" sz="2000" dirty="0"/>
              <a:t>IV.D.1.c) The curriculum must advance residents’ knowledge and practice of the scholarly approach to evidence-based patient care (Core)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60AFE-2E54-498D-A981-F43C21FD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52348-D0FA-40D7-87E5-1D38AC61C4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C2B4C-651D-41E3-B128-952341D9BD8E}"/>
              </a:ext>
            </a:extLst>
          </p:cNvPr>
          <p:cNvSpPr txBox="1"/>
          <p:nvPr/>
        </p:nvSpPr>
        <p:spPr>
          <a:xfrm>
            <a:off x="3269673" y="3429000"/>
            <a:ext cx="5070763" cy="227754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350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Elements of a scholarly approach to patient care include: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Asking meaningful questions…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Challenging the evidence…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Dissemination of scholarly learning…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Improving resident learning…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63D1-7C69-9D48-971B-27CA8A9BEF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86953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9423F4-5683-4782-9F13-5020F6B1C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IV.D.2.a) …efforts in at least three of the following domains: </a:t>
            </a:r>
            <a:r>
              <a:rPr lang="en-US" sz="2400" baseline="30000" dirty="0"/>
              <a:t>(Core)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Research…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Peer-reviewed grants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QI/PS initiatives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Systematic reviews, chapters, case reports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Creation of curricula, evaluation tools, electronic educational materials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Contribution to professional committees, editorial boards…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Innovations in education</a:t>
            </a:r>
          </a:p>
          <a:p>
            <a:pPr marL="63500" indent="0">
              <a:buNone/>
            </a:pPr>
            <a:r>
              <a:rPr lang="en-US" sz="2000" dirty="0"/>
              <a:t>IV.D.2.b).(1) Faculty participation in grand rounds…</a:t>
            </a:r>
            <a:r>
              <a:rPr lang="en-US" sz="2400" dirty="0"/>
              <a:t> </a:t>
            </a:r>
            <a:r>
              <a:rPr lang="en-US" sz="2400" baseline="30000" dirty="0"/>
              <a:t>(Outcome)</a:t>
            </a:r>
          </a:p>
          <a:p>
            <a:pPr marL="63500" indent="0">
              <a:buNone/>
            </a:pPr>
            <a:r>
              <a:rPr lang="en-US" sz="2000" dirty="0"/>
              <a:t>IV.D.2.b).(2) Peer-reviewed publication… </a:t>
            </a:r>
            <a:r>
              <a:rPr lang="en-US" sz="2400" baseline="30000" dirty="0"/>
              <a:t>(Outcome)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5230-317B-4FF4-AB64-B21C8FEE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Scholarly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1414A-CD23-4BA1-915D-9BB0CD8AD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43E14-AD07-E248-A809-CEC600E833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96329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3D465-598A-4DE6-AFF6-3B32356DE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IV.D.3.a) Residents must participate in scholarship. Each graduating resident should have a scholarly activity that is disseminated as further described in IV.D.2.b).(1) or IV.D.2.b.(2). </a:t>
            </a:r>
            <a:r>
              <a:rPr lang="en-US" baseline="30000" dirty="0"/>
              <a:t>(Core)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sz="2400" i="1" dirty="0"/>
              <a:t>The Review Committee may further specify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E3CDC-8731-4A6E-9015-E8AD0639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&amp; Fellows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FFB08-A94E-4BAD-A6E9-ED6A90EE0F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 descr="New%20Clip%20art/nurse_team_high_five_800_clr_8459.png">
            <a:extLst>
              <a:ext uri="{FF2B5EF4-FFF2-40B4-BE49-F238E27FC236}">
                <a16:creationId xmlns:a16="http://schemas.microsoft.com/office/drawing/2014/main" id="{4E9B4F89-D8D5-4AAA-A112-A103CEB0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99" y="3836504"/>
            <a:ext cx="2506488" cy="25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CCAF-BE2F-7540-9338-350C608462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629037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1638</Words>
  <Application>Microsoft Macintosh PowerPoint</Application>
  <PresentationFormat>On-screen Show (4:3)</PresentationFormat>
  <Paragraphs>292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Comic Sans MS</vt:lpstr>
      <vt:lpstr>Wingdings</vt:lpstr>
      <vt:lpstr>PME-2016</vt:lpstr>
      <vt:lpstr>Building a Scholarly Activity Infrastructure at a Community-Based Institution</vt:lpstr>
      <vt:lpstr>Introducing Your Presenter…</vt:lpstr>
      <vt:lpstr>Learning Goals</vt:lpstr>
      <vt:lpstr>Scholarly Activity Citation  …every program’s/institution’s worst nightmare</vt:lpstr>
      <vt:lpstr>Scholarly Activity Citation</vt:lpstr>
      <vt:lpstr>Possible Action Items</vt:lpstr>
      <vt:lpstr>Scholarly Activity Requirements</vt:lpstr>
      <vt:lpstr>Faculty Scholarly Activity</vt:lpstr>
      <vt:lpstr>Resident &amp; Fellows</vt:lpstr>
      <vt:lpstr>Rationale</vt:lpstr>
      <vt:lpstr>The Context…</vt:lpstr>
      <vt:lpstr>Types of Sponsoring Institutions (SI)</vt:lpstr>
      <vt:lpstr>Sponsoring Institution Size</vt:lpstr>
      <vt:lpstr>Motivations for Developing GME in Community-Based Institutions (CBIs)</vt:lpstr>
      <vt:lpstr>Why the struggle?</vt:lpstr>
      <vt:lpstr>Possible Solutions…</vt:lpstr>
      <vt:lpstr>SOLUTION #1</vt:lpstr>
      <vt:lpstr>Boyer’s Definition </vt:lpstr>
      <vt:lpstr>Glassick’s Criteria </vt:lpstr>
      <vt:lpstr>SOLUTION #2</vt:lpstr>
      <vt:lpstr>Analyzing the Issue</vt:lpstr>
      <vt:lpstr>How to Motivate Faculty</vt:lpstr>
      <vt:lpstr>How to Motivate Faculty</vt:lpstr>
      <vt:lpstr>How to Motivate Faculty</vt:lpstr>
      <vt:lpstr>How to Motivate Faculty</vt:lpstr>
      <vt:lpstr>How to Motivate Faculty</vt:lpstr>
      <vt:lpstr>How to Motivate Faculty</vt:lpstr>
      <vt:lpstr>Taking Inventory</vt:lpstr>
      <vt:lpstr>SOLUTION #3</vt:lpstr>
      <vt:lpstr>All Faculty…</vt:lpstr>
      <vt:lpstr>SOLUTION #4</vt:lpstr>
      <vt:lpstr>Key Points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Scholarly Activity Infrastructure at a Community-Based Institution</dc:title>
  <cp:lastModifiedBy>Microsoft Office User</cp:lastModifiedBy>
  <cp:revision>84</cp:revision>
  <cp:lastPrinted>2018-03-16T15:11:38Z</cp:lastPrinted>
  <dcterms:modified xsi:type="dcterms:W3CDTF">2018-03-21T16:52:57Z</dcterms:modified>
</cp:coreProperties>
</file>