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28"/>
  </p:notesMasterIdLst>
  <p:sldIdLst>
    <p:sldId id="256" r:id="rId2"/>
    <p:sldId id="330" r:id="rId3"/>
    <p:sldId id="257" r:id="rId4"/>
    <p:sldId id="260" r:id="rId5"/>
    <p:sldId id="312" r:id="rId6"/>
    <p:sldId id="313" r:id="rId7"/>
    <p:sldId id="329" r:id="rId8"/>
    <p:sldId id="264" r:id="rId9"/>
    <p:sldId id="261" r:id="rId10"/>
    <p:sldId id="325" r:id="rId11"/>
    <p:sldId id="314" r:id="rId12"/>
    <p:sldId id="315" r:id="rId13"/>
    <p:sldId id="326" r:id="rId14"/>
    <p:sldId id="317" r:id="rId15"/>
    <p:sldId id="316" r:id="rId16"/>
    <p:sldId id="327" r:id="rId17"/>
    <p:sldId id="328" r:id="rId18"/>
    <p:sldId id="318" r:id="rId19"/>
    <p:sldId id="321" r:id="rId20"/>
    <p:sldId id="319" r:id="rId21"/>
    <p:sldId id="320" r:id="rId22"/>
    <p:sldId id="308" r:id="rId23"/>
    <p:sldId id="323" r:id="rId24"/>
    <p:sldId id="324" r:id="rId25"/>
    <p:sldId id="331" r:id="rId26"/>
    <p:sldId id="322" r:id="rId27"/>
  </p:sldIdLst>
  <p:sldSz cx="9144000" cy="6858000" type="screen4x3"/>
  <p:notesSz cx="68580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8"/>
    <p:restoredTop sz="92581" autoAdjust="0"/>
  </p:normalViewPr>
  <p:slideViewPr>
    <p:cSldViewPr snapToGrid="0" snapToObjects="1">
      <p:cViewPr>
        <p:scale>
          <a:sx n="100" d="100"/>
          <a:sy n="100" d="100"/>
        </p:scale>
        <p:origin x="1584" y="14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 residents submitting error reports</a:t>
            </a:r>
          </a:p>
        </c:rich>
      </c:tx>
      <c:layout>
        <c:manualLayout>
          <c:xMode val="edge"/>
          <c:yMode val="edge"/>
          <c:x val="0.28446954668645463"/>
          <c:y val="2.78907560810632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 residents submitting reports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Sheet1!$A$2:$A$4</c:f>
              <c:numCache>
                <c:formatCode>General</c:formatCode>
                <c:ptCount val="3"/>
                <c:pt idx="0">
                  <c:v>2013</c:v>
                </c:pt>
                <c:pt idx="1">
                  <c:v>2015</c:v>
                </c:pt>
                <c:pt idx="2">
                  <c:v>2018</c:v>
                </c:pt>
              </c:numCache>
            </c:numRef>
          </c:xVal>
          <c:yVal>
            <c:numRef>
              <c:f>Sheet1!$B$2:$B$4</c:f>
              <c:numCache>
                <c:formatCode>General</c:formatCode>
                <c:ptCount val="3"/>
                <c:pt idx="0">
                  <c:v>38</c:v>
                </c:pt>
                <c:pt idx="1">
                  <c:v>28</c:v>
                </c:pt>
                <c:pt idx="2">
                  <c:v>68</c:v>
                </c:pt>
              </c:numCache>
            </c:numRef>
          </c:yVal>
          <c:smooth val="0"/>
          <c:extLst>
            <c:ext xmlns:c16="http://schemas.microsoft.com/office/drawing/2014/chart" uri="{C3380CC4-5D6E-409C-BE32-E72D297353CC}">
              <c16:uniqueId val="{00000000-0762-5E4A-B9A4-FEA1A6AA4C31}"/>
            </c:ext>
          </c:extLst>
        </c:ser>
        <c:dLbls>
          <c:showLegendKey val="0"/>
          <c:showVal val="0"/>
          <c:showCatName val="0"/>
          <c:showSerName val="0"/>
          <c:showPercent val="0"/>
          <c:showBubbleSize val="0"/>
        </c:dLbls>
        <c:axId val="229887280"/>
        <c:axId val="229887672"/>
      </c:scatterChart>
      <c:valAx>
        <c:axId val="2298872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CLER Report 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29887672"/>
        <c:crosses val="autoZero"/>
        <c:crossBetween val="midCat"/>
      </c:valAx>
      <c:valAx>
        <c:axId val="229887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 residents surveyed</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2988728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54174-8CFD-4EAC-B08C-31F55B3CB416}" type="doc">
      <dgm:prSet loTypeId="urn:microsoft.com/office/officeart/2005/8/layout/chevron2" loCatId="process" qsTypeId="urn:microsoft.com/office/officeart/2005/8/quickstyle/3d1" qsCatId="3D" csTypeId="urn:microsoft.com/office/officeart/2005/8/colors/accent6_2" csCatId="accent6" phldr="1"/>
      <dgm:spPr/>
      <dgm:t>
        <a:bodyPr/>
        <a:lstStyle/>
        <a:p>
          <a:endParaRPr lang="en-US"/>
        </a:p>
      </dgm:t>
    </dgm:pt>
    <dgm:pt modelId="{C578EEAF-B9BB-4851-A3C9-8EE181295ABF}">
      <dgm:prSet phldrT="[Text]"/>
      <dgm:spPr/>
      <dgm:t>
        <a:bodyPr/>
        <a:lstStyle/>
        <a:p>
          <a:r>
            <a:rPr lang="en-US" dirty="0"/>
            <a:t>Patient Safety</a:t>
          </a:r>
        </a:p>
      </dgm:t>
    </dgm:pt>
    <dgm:pt modelId="{D307E78C-E778-4847-B63D-0B15DA3FD6BB}" type="parTrans" cxnId="{9C37F90D-060E-4ADD-877F-9E4BDD3EFE78}">
      <dgm:prSet/>
      <dgm:spPr/>
      <dgm:t>
        <a:bodyPr/>
        <a:lstStyle/>
        <a:p>
          <a:endParaRPr lang="en-US"/>
        </a:p>
      </dgm:t>
    </dgm:pt>
    <dgm:pt modelId="{C792511D-5F8C-4670-A959-57CB265162EE}" type="sibTrans" cxnId="{9C37F90D-060E-4ADD-877F-9E4BDD3EFE78}">
      <dgm:prSet/>
      <dgm:spPr/>
      <dgm:t>
        <a:bodyPr/>
        <a:lstStyle/>
        <a:p>
          <a:endParaRPr lang="en-US"/>
        </a:p>
      </dgm:t>
    </dgm:pt>
    <dgm:pt modelId="{201B01DE-078D-4D0F-AA04-2C7BD031A6C1}">
      <dgm:prSet phldrT="[Text]"/>
      <dgm:spPr/>
      <dgm:t>
        <a:bodyPr/>
        <a:lstStyle/>
        <a:p>
          <a:r>
            <a:rPr lang="en-US" dirty="0"/>
            <a:t>Report errors, </a:t>
          </a:r>
          <a:r>
            <a:rPr lang="en-US" dirty="0">
              <a:solidFill>
                <a:srgbClr val="FF0000"/>
              </a:solidFill>
            </a:rPr>
            <a:t>education</a:t>
          </a:r>
          <a:r>
            <a:rPr lang="en-US" dirty="0"/>
            <a:t>, safe culture, investigations, resident &amp; faculty activity, error disclosure</a:t>
          </a:r>
        </a:p>
      </dgm:t>
    </dgm:pt>
    <dgm:pt modelId="{7A7D4069-E618-43D0-B3D3-D783E6A0D105}" type="parTrans" cxnId="{CF930D27-FF2A-4E78-9E32-3A92F5E86600}">
      <dgm:prSet/>
      <dgm:spPr/>
      <dgm:t>
        <a:bodyPr/>
        <a:lstStyle/>
        <a:p>
          <a:endParaRPr lang="en-US"/>
        </a:p>
      </dgm:t>
    </dgm:pt>
    <dgm:pt modelId="{9E7E20DE-DC94-41CC-BEA9-ACAA2D013CE0}" type="sibTrans" cxnId="{CF930D27-FF2A-4E78-9E32-3A92F5E86600}">
      <dgm:prSet/>
      <dgm:spPr/>
      <dgm:t>
        <a:bodyPr/>
        <a:lstStyle/>
        <a:p>
          <a:endParaRPr lang="en-US"/>
        </a:p>
      </dgm:t>
    </dgm:pt>
    <dgm:pt modelId="{BDCFA6AD-7E49-47DC-8563-5785C00E7298}">
      <dgm:prSet phldrT="[Text]"/>
      <dgm:spPr/>
      <dgm:t>
        <a:bodyPr/>
        <a:lstStyle/>
        <a:p>
          <a:r>
            <a:rPr lang="en-US" dirty="0"/>
            <a:t>Health Care Quality</a:t>
          </a:r>
        </a:p>
      </dgm:t>
    </dgm:pt>
    <dgm:pt modelId="{C6E69D54-7947-4EC0-9072-39C55B02D24D}" type="parTrans" cxnId="{4E4886AA-7893-4F40-ACA2-F9B70F70A1B4}">
      <dgm:prSet/>
      <dgm:spPr/>
      <dgm:t>
        <a:bodyPr/>
        <a:lstStyle/>
        <a:p>
          <a:endParaRPr lang="en-US"/>
        </a:p>
      </dgm:t>
    </dgm:pt>
    <dgm:pt modelId="{6D2D85B4-A66F-4CA2-8138-251366EA45DA}" type="sibTrans" cxnId="{4E4886AA-7893-4F40-ACA2-F9B70F70A1B4}">
      <dgm:prSet/>
      <dgm:spPr/>
      <dgm:t>
        <a:bodyPr/>
        <a:lstStyle/>
        <a:p>
          <a:endParaRPr lang="en-US"/>
        </a:p>
      </dgm:t>
    </dgm:pt>
    <dgm:pt modelId="{3B00F7D1-7A67-44D3-AD3B-C75288A09ADA}">
      <dgm:prSet phldrT="[Text]"/>
      <dgm:spPr/>
      <dgm:t>
        <a:bodyPr/>
        <a:lstStyle/>
        <a:p>
          <a:r>
            <a:rPr lang="en-US" dirty="0"/>
            <a:t>QI </a:t>
          </a:r>
          <a:r>
            <a:rPr lang="en-US" dirty="0">
              <a:solidFill>
                <a:srgbClr val="FF0000"/>
              </a:solidFill>
            </a:rPr>
            <a:t>education</a:t>
          </a:r>
          <a:r>
            <a:rPr lang="en-US" dirty="0"/>
            <a:t> &amp; activity, metric data, disparity </a:t>
          </a:r>
          <a:r>
            <a:rPr lang="en-US" dirty="0">
              <a:solidFill>
                <a:srgbClr val="FF0000"/>
              </a:solidFill>
            </a:rPr>
            <a:t>education</a:t>
          </a:r>
          <a:r>
            <a:rPr lang="en-US" dirty="0"/>
            <a:t> &amp; activity, activity planning</a:t>
          </a:r>
        </a:p>
      </dgm:t>
    </dgm:pt>
    <dgm:pt modelId="{2883FB00-013D-45D6-9652-613AA5804F1F}" type="parTrans" cxnId="{047FA944-DCA1-4980-B113-4E77E6D9C11C}">
      <dgm:prSet/>
      <dgm:spPr/>
      <dgm:t>
        <a:bodyPr/>
        <a:lstStyle/>
        <a:p>
          <a:endParaRPr lang="en-US"/>
        </a:p>
      </dgm:t>
    </dgm:pt>
    <dgm:pt modelId="{6ABD26C3-9FDA-4826-B7EB-11E0AE56451C}" type="sibTrans" cxnId="{047FA944-DCA1-4980-B113-4E77E6D9C11C}">
      <dgm:prSet/>
      <dgm:spPr/>
      <dgm:t>
        <a:bodyPr/>
        <a:lstStyle/>
        <a:p>
          <a:endParaRPr lang="en-US"/>
        </a:p>
      </dgm:t>
    </dgm:pt>
    <dgm:pt modelId="{44ED134A-0B77-49D5-906F-7AF67B98B6F1}">
      <dgm:prSet phldrT="[Text]"/>
      <dgm:spPr/>
      <dgm:t>
        <a:bodyPr/>
        <a:lstStyle/>
        <a:p>
          <a:r>
            <a:rPr lang="en-US" dirty="0"/>
            <a:t>Care Transitions</a:t>
          </a:r>
        </a:p>
      </dgm:t>
    </dgm:pt>
    <dgm:pt modelId="{8AC9A166-910E-4C45-B37D-EE59A8D06829}" type="sibTrans" cxnId="{996A841A-1A62-4BF6-9259-12E5408368C4}">
      <dgm:prSet/>
      <dgm:spPr/>
      <dgm:t>
        <a:bodyPr/>
        <a:lstStyle/>
        <a:p>
          <a:endParaRPr lang="en-US"/>
        </a:p>
      </dgm:t>
    </dgm:pt>
    <dgm:pt modelId="{083AF806-9590-4123-8DF9-3D608290B5FD}" type="parTrans" cxnId="{996A841A-1A62-4BF6-9259-12E5408368C4}">
      <dgm:prSet/>
      <dgm:spPr/>
      <dgm:t>
        <a:bodyPr/>
        <a:lstStyle/>
        <a:p>
          <a:endParaRPr lang="en-US"/>
        </a:p>
      </dgm:t>
    </dgm:pt>
    <dgm:pt modelId="{5AC4C895-B6B8-417C-B824-40C43722AB45}">
      <dgm:prSet phldrT="[Text]"/>
      <dgm:spPr/>
      <dgm:t>
        <a:bodyPr/>
        <a:lstStyle/>
        <a:p>
          <a:r>
            <a:rPr lang="en-US" dirty="0">
              <a:solidFill>
                <a:srgbClr val="FF0000"/>
              </a:solidFill>
            </a:rPr>
            <a:t>Education</a:t>
          </a:r>
          <a:r>
            <a:rPr lang="en-US" dirty="0"/>
            <a:t>, standard processes at duty and service changes, evaluation, direct verbal communication, </a:t>
          </a:r>
          <a:r>
            <a:rPr lang="en-US" dirty="0">
              <a:solidFill>
                <a:srgbClr val="FF0000"/>
              </a:solidFill>
            </a:rPr>
            <a:t>monitoring</a:t>
          </a:r>
        </a:p>
      </dgm:t>
    </dgm:pt>
    <dgm:pt modelId="{7F64EC1E-F971-42CF-9C81-ACC6B40B3E97}" type="sibTrans" cxnId="{669F2F66-A52E-474E-BA99-54CE6034AF09}">
      <dgm:prSet/>
      <dgm:spPr/>
      <dgm:t>
        <a:bodyPr/>
        <a:lstStyle/>
        <a:p>
          <a:endParaRPr lang="en-US"/>
        </a:p>
      </dgm:t>
    </dgm:pt>
    <dgm:pt modelId="{6D37E0D2-BD95-4A25-B38F-9D642E40554D}" type="parTrans" cxnId="{669F2F66-A52E-474E-BA99-54CE6034AF09}">
      <dgm:prSet/>
      <dgm:spPr/>
      <dgm:t>
        <a:bodyPr/>
        <a:lstStyle/>
        <a:p>
          <a:endParaRPr lang="en-US"/>
        </a:p>
      </dgm:t>
    </dgm:pt>
    <dgm:pt modelId="{FDB35C4A-4674-4990-A8EC-FB44BC84B3D0}" type="pres">
      <dgm:prSet presAssocID="{DF454174-8CFD-4EAC-B08C-31F55B3CB416}" presName="linearFlow" presStyleCnt="0">
        <dgm:presLayoutVars>
          <dgm:dir/>
          <dgm:animLvl val="lvl"/>
          <dgm:resizeHandles val="exact"/>
        </dgm:presLayoutVars>
      </dgm:prSet>
      <dgm:spPr/>
    </dgm:pt>
    <dgm:pt modelId="{F22889AC-1E0A-48BD-9813-C81CF80A87B1}" type="pres">
      <dgm:prSet presAssocID="{C578EEAF-B9BB-4851-A3C9-8EE181295ABF}" presName="composite" presStyleCnt="0"/>
      <dgm:spPr/>
    </dgm:pt>
    <dgm:pt modelId="{0243E850-F087-4C68-8AF4-77B3FAE34D82}" type="pres">
      <dgm:prSet presAssocID="{C578EEAF-B9BB-4851-A3C9-8EE181295ABF}" presName="parentText" presStyleLbl="alignNode1" presStyleIdx="0" presStyleCnt="3">
        <dgm:presLayoutVars>
          <dgm:chMax val="1"/>
          <dgm:bulletEnabled val="1"/>
        </dgm:presLayoutVars>
      </dgm:prSet>
      <dgm:spPr/>
    </dgm:pt>
    <dgm:pt modelId="{57AE9595-D8EE-4573-8999-335F433D3565}" type="pres">
      <dgm:prSet presAssocID="{C578EEAF-B9BB-4851-A3C9-8EE181295ABF}" presName="descendantText" presStyleLbl="alignAcc1" presStyleIdx="0" presStyleCnt="3">
        <dgm:presLayoutVars>
          <dgm:bulletEnabled val="1"/>
        </dgm:presLayoutVars>
      </dgm:prSet>
      <dgm:spPr/>
    </dgm:pt>
    <dgm:pt modelId="{CABB7DBE-213A-45B4-A914-E0ED4FC3F110}" type="pres">
      <dgm:prSet presAssocID="{C792511D-5F8C-4670-A959-57CB265162EE}" presName="sp" presStyleCnt="0"/>
      <dgm:spPr/>
    </dgm:pt>
    <dgm:pt modelId="{69A5257E-D619-4B0B-97A0-6A622B76522B}" type="pres">
      <dgm:prSet presAssocID="{BDCFA6AD-7E49-47DC-8563-5785C00E7298}" presName="composite" presStyleCnt="0"/>
      <dgm:spPr/>
    </dgm:pt>
    <dgm:pt modelId="{7AC057C2-EA70-4F36-9549-D5E2CBD36D75}" type="pres">
      <dgm:prSet presAssocID="{BDCFA6AD-7E49-47DC-8563-5785C00E7298}" presName="parentText" presStyleLbl="alignNode1" presStyleIdx="1" presStyleCnt="3">
        <dgm:presLayoutVars>
          <dgm:chMax val="1"/>
          <dgm:bulletEnabled val="1"/>
        </dgm:presLayoutVars>
      </dgm:prSet>
      <dgm:spPr/>
    </dgm:pt>
    <dgm:pt modelId="{8E6DA6A9-2FE9-4E32-AA03-801C11D32ACB}" type="pres">
      <dgm:prSet presAssocID="{BDCFA6AD-7E49-47DC-8563-5785C00E7298}" presName="descendantText" presStyleLbl="alignAcc1" presStyleIdx="1" presStyleCnt="3">
        <dgm:presLayoutVars>
          <dgm:bulletEnabled val="1"/>
        </dgm:presLayoutVars>
      </dgm:prSet>
      <dgm:spPr/>
    </dgm:pt>
    <dgm:pt modelId="{6FDB173A-2556-47CC-A351-F7E05EDFA7A6}" type="pres">
      <dgm:prSet presAssocID="{6D2D85B4-A66F-4CA2-8138-251366EA45DA}" presName="sp" presStyleCnt="0"/>
      <dgm:spPr/>
    </dgm:pt>
    <dgm:pt modelId="{07CF3492-7663-4A9D-A01C-5D1B6F1F791A}" type="pres">
      <dgm:prSet presAssocID="{44ED134A-0B77-49D5-906F-7AF67B98B6F1}" presName="composite" presStyleCnt="0"/>
      <dgm:spPr/>
    </dgm:pt>
    <dgm:pt modelId="{7CC247C0-9A71-42AF-8ECE-5C4E6E333922}" type="pres">
      <dgm:prSet presAssocID="{44ED134A-0B77-49D5-906F-7AF67B98B6F1}" presName="parentText" presStyleLbl="alignNode1" presStyleIdx="2" presStyleCnt="3">
        <dgm:presLayoutVars>
          <dgm:chMax val="1"/>
          <dgm:bulletEnabled val="1"/>
        </dgm:presLayoutVars>
      </dgm:prSet>
      <dgm:spPr/>
    </dgm:pt>
    <dgm:pt modelId="{5B28F9F8-69E3-4F28-B138-37F1C534D568}" type="pres">
      <dgm:prSet presAssocID="{44ED134A-0B77-49D5-906F-7AF67B98B6F1}" presName="descendantText" presStyleLbl="alignAcc1" presStyleIdx="2" presStyleCnt="3">
        <dgm:presLayoutVars>
          <dgm:bulletEnabled val="1"/>
        </dgm:presLayoutVars>
      </dgm:prSet>
      <dgm:spPr/>
    </dgm:pt>
  </dgm:ptLst>
  <dgm:cxnLst>
    <dgm:cxn modelId="{9C37F90D-060E-4ADD-877F-9E4BDD3EFE78}" srcId="{DF454174-8CFD-4EAC-B08C-31F55B3CB416}" destId="{C578EEAF-B9BB-4851-A3C9-8EE181295ABF}" srcOrd="0" destOrd="0" parTransId="{D307E78C-E778-4847-B63D-0B15DA3FD6BB}" sibTransId="{C792511D-5F8C-4670-A959-57CB265162EE}"/>
    <dgm:cxn modelId="{996A841A-1A62-4BF6-9259-12E5408368C4}" srcId="{DF454174-8CFD-4EAC-B08C-31F55B3CB416}" destId="{44ED134A-0B77-49D5-906F-7AF67B98B6F1}" srcOrd="2" destOrd="0" parTransId="{083AF806-9590-4123-8DF9-3D608290B5FD}" sibTransId="{8AC9A166-910E-4C45-B37D-EE59A8D06829}"/>
    <dgm:cxn modelId="{F573841B-A7B2-4AE7-A4C4-4E34CECFB864}" type="presOf" srcId="{44ED134A-0B77-49D5-906F-7AF67B98B6F1}" destId="{7CC247C0-9A71-42AF-8ECE-5C4E6E333922}" srcOrd="0" destOrd="0" presId="urn:microsoft.com/office/officeart/2005/8/layout/chevron2"/>
    <dgm:cxn modelId="{CF930D27-FF2A-4E78-9E32-3A92F5E86600}" srcId="{C578EEAF-B9BB-4851-A3C9-8EE181295ABF}" destId="{201B01DE-078D-4D0F-AA04-2C7BD031A6C1}" srcOrd="0" destOrd="0" parTransId="{7A7D4069-E618-43D0-B3D3-D783E6A0D105}" sibTransId="{9E7E20DE-DC94-41CC-BEA9-ACAA2D013CE0}"/>
    <dgm:cxn modelId="{047FA944-DCA1-4980-B113-4E77E6D9C11C}" srcId="{BDCFA6AD-7E49-47DC-8563-5785C00E7298}" destId="{3B00F7D1-7A67-44D3-AD3B-C75288A09ADA}" srcOrd="0" destOrd="0" parTransId="{2883FB00-013D-45D6-9652-613AA5804F1F}" sibTransId="{6ABD26C3-9FDA-4826-B7EB-11E0AE56451C}"/>
    <dgm:cxn modelId="{669F2F66-A52E-474E-BA99-54CE6034AF09}" srcId="{44ED134A-0B77-49D5-906F-7AF67B98B6F1}" destId="{5AC4C895-B6B8-417C-B824-40C43722AB45}" srcOrd="0" destOrd="0" parTransId="{6D37E0D2-BD95-4A25-B38F-9D642E40554D}" sibTransId="{7F64EC1E-F971-42CF-9C81-ACC6B40B3E97}"/>
    <dgm:cxn modelId="{62AE0276-7D13-4F06-B0B8-F290D42E6D2B}" type="presOf" srcId="{3B00F7D1-7A67-44D3-AD3B-C75288A09ADA}" destId="{8E6DA6A9-2FE9-4E32-AA03-801C11D32ACB}" srcOrd="0" destOrd="0" presId="urn:microsoft.com/office/officeart/2005/8/layout/chevron2"/>
    <dgm:cxn modelId="{37C73888-7F9D-4A17-9EC4-B09DDEF7F3D4}" type="presOf" srcId="{DF454174-8CFD-4EAC-B08C-31F55B3CB416}" destId="{FDB35C4A-4674-4990-A8EC-FB44BC84B3D0}" srcOrd="0" destOrd="0" presId="urn:microsoft.com/office/officeart/2005/8/layout/chevron2"/>
    <dgm:cxn modelId="{D91D0E8B-CB3F-49A2-900C-3078E5CF6302}" type="presOf" srcId="{5AC4C895-B6B8-417C-B824-40C43722AB45}" destId="{5B28F9F8-69E3-4F28-B138-37F1C534D568}" srcOrd="0" destOrd="0" presId="urn:microsoft.com/office/officeart/2005/8/layout/chevron2"/>
    <dgm:cxn modelId="{0642FEA6-1EC8-467D-AACD-46B0669DB91A}" type="presOf" srcId="{201B01DE-078D-4D0F-AA04-2C7BD031A6C1}" destId="{57AE9595-D8EE-4573-8999-335F433D3565}" srcOrd="0" destOrd="0" presId="urn:microsoft.com/office/officeart/2005/8/layout/chevron2"/>
    <dgm:cxn modelId="{4E4886AA-7893-4F40-ACA2-F9B70F70A1B4}" srcId="{DF454174-8CFD-4EAC-B08C-31F55B3CB416}" destId="{BDCFA6AD-7E49-47DC-8563-5785C00E7298}" srcOrd="1" destOrd="0" parTransId="{C6E69D54-7947-4EC0-9072-39C55B02D24D}" sibTransId="{6D2D85B4-A66F-4CA2-8138-251366EA45DA}"/>
    <dgm:cxn modelId="{6171CCE4-360B-434B-9F41-FC276BD3825C}" type="presOf" srcId="{C578EEAF-B9BB-4851-A3C9-8EE181295ABF}" destId="{0243E850-F087-4C68-8AF4-77B3FAE34D82}" srcOrd="0" destOrd="0" presId="urn:microsoft.com/office/officeart/2005/8/layout/chevron2"/>
    <dgm:cxn modelId="{1B7D75E8-051B-45CE-8067-1A9E6BCC57D7}" type="presOf" srcId="{BDCFA6AD-7E49-47DC-8563-5785C00E7298}" destId="{7AC057C2-EA70-4F36-9549-D5E2CBD36D75}" srcOrd="0" destOrd="0" presId="urn:microsoft.com/office/officeart/2005/8/layout/chevron2"/>
    <dgm:cxn modelId="{561C0486-E963-472B-9DD3-4ADB6F9B53CF}" type="presParOf" srcId="{FDB35C4A-4674-4990-A8EC-FB44BC84B3D0}" destId="{F22889AC-1E0A-48BD-9813-C81CF80A87B1}" srcOrd="0" destOrd="0" presId="urn:microsoft.com/office/officeart/2005/8/layout/chevron2"/>
    <dgm:cxn modelId="{A0AF689D-66D8-4B5B-A193-D69377629975}" type="presParOf" srcId="{F22889AC-1E0A-48BD-9813-C81CF80A87B1}" destId="{0243E850-F087-4C68-8AF4-77B3FAE34D82}" srcOrd="0" destOrd="0" presId="urn:microsoft.com/office/officeart/2005/8/layout/chevron2"/>
    <dgm:cxn modelId="{4D1C2CD9-3006-4630-9BFB-452FC73D302A}" type="presParOf" srcId="{F22889AC-1E0A-48BD-9813-C81CF80A87B1}" destId="{57AE9595-D8EE-4573-8999-335F433D3565}" srcOrd="1" destOrd="0" presId="urn:microsoft.com/office/officeart/2005/8/layout/chevron2"/>
    <dgm:cxn modelId="{9D775E62-9FB4-4040-A6E7-ACCB6D3F7E4A}" type="presParOf" srcId="{FDB35C4A-4674-4990-A8EC-FB44BC84B3D0}" destId="{CABB7DBE-213A-45B4-A914-E0ED4FC3F110}" srcOrd="1" destOrd="0" presId="urn:microsoft.com/office/officeart/2005/8/layout/chevron2"/>
    <dgm:cxn modelId="{AA78991C-758F-443F-B21E-10A24C939BED}" type="presParOf" srcId="{FDB35C4A-4674-4990-A8EC-FB44BC84B3D0}" destId="{69A5257E-D619-4B0B-97A0-6A622B76522B}" srcOrd="2" destOrd="0" presId="urn:microsoft.com/office/officeart/2005/8/layout/chevron2"/>
    <dgm:cxn modelId="{DD435113-7EDB-4189-BD28-16C567DF6863}" type="presParOf" srcId="{69A5257E-D619-4B0B-97A0-6A622B76522B}" destId="{7AC057C2-EA70-4F36-9549-D5E2CBD36D75}" srcOrd="0" destOrd="0" presId="urn:microsoft.com/office/officeart/2005/8/layout/chevron2"/>
    <dgm:cxn modelId="{67984C2E-AD8D-4722-ACE4-E5AF1FBC3C7D}" type="presParOf" srcId="{69A5257E-D619-4B0B-97A0-6A622B76522B}" destId="{8E6DA6A9-2FE9-4E32-AA03-801C11D32ACB}" srcOrd="1" destOrd="0" presId="urn:microsoft.com/office/officeart/2005/8/layout/chevron2"/>
    <dgm:cxn modelId="{DC37A7D3-585C-443C-AA04-876B7F2639DE}" type="presParOf" srcId="{FDB35C4A-4674-4990-A8EC-FB44BC84B3D0}" destId="{6FDB173A-2556-47CC-A351-F7E05EDFA7A6}" srcOrd="3" destOrd="0" presId="urn:microsoft.com/office/officeart/2005/8/layout/chevron2"/>
    <dgm:cxn modelId="{D17CE2CA-9721-44D7-B8BA-1F367767B2A3}" type="presParOf" srcId="{FDB35C4A-4674-4990-A8EC-FB44BC84B3D0}" destId="{07CF3492-7663-4A9D-A01C-5D1B6F1F791A}" srcOrd="4" destOrd="0" presId="urn:microsoft.com/office/officeart/2005/8/layout/chevron2"/>
    <dgm:cxn modelId="{68D1C0B7-9B62-453C-A847-6CA4236EE2F2}" type="presParOf" srcId="{07CF3492-7663-4A9D-A01C-5D1B6F1F791A}" destId="{7CC247C0-9A71-42AF-8ECE-5C4E6E333922}" srcOrd="0" destOrd="0" presId="urn:microsoft.com/office/officeart/2005/8/layout/chevron2"/>
    <dgm:cxn modelId="{45E4E773-AAF4-415B-8AD3-7276941808E1}" type="presParOf" srcId="{07CF3492-7663-4A9D-A01C-5D1B6F1F791A}" destId="{5B28F9F8-69E3-4F28-B138-37F1C534D5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54174-8CFD-4EAC-B08C-31F55B3CB416}" type="doc">
      <dgm:prSet loTypeId="urn:microsoft.com/office/officeart/2005/8/layout/chevron2" loCatId="process" qsTypeId="urn:microsoft.com/office/officeart/2005/8/quickstyle/3d1" qsCatId="3D" csTypeId="urn:microsoft.com/office/officeart/2005/8/colors/accent6_2" csCatId="accent6" phldr="1"/>
      <dgm:spPr/>
      <dgm:t>
        <a:bodyPr/>
        <a:lstStyle/>
        <a:p>
          <a:endParaRPr lang="en-US"/>
        </a:p>
      </dgm:t>
    </dgm:pt>
    <dgm:pt modelId="{C578EEAF-B9BB-4851-A3C9-8EE181295ABF}">
      <dgm:prSet phldrT="[Text]" custT="1"/>
      <dgm:spPr/>
      <dgm:t>
        <a:bodyPr/>
        <a:lstStyle/>
        <a:p>
          <a:r>
            <a:rPr lang="en-US" sz="1600" dirty="0"/>
            <a:t>Supervision</a:t>
          </a:r>
        </a:p>
      </dgm:t>
    </dgm:pt>
    <dgm:pt modelId="{D307E78C-E778-4847-B63D-0B15DA3FD6BB}" type="parTrans" cxnId="{9C37F90D-060E-4ADD-877F-9E4BDD3EFE78}">
      <dgm:prSet/>
      <dgm:spPr/>
      <dgm:t>
        <a:bodyPr/>
        <a:lstStyle/>
        <a:p>
          <a:endParaRPr lang="en-US"/>
        </a:p>
      </dgm:t>
    </dgm:pt>
    <dgm:pt modelId="{C792511D-5F8C-4670-A959-57CB265162EE}" type="sibTrans" cxnId="{9C37F90D-060E-4ADD-877F-9E4BDD3EFE78}">
      <dgm:prSet/>
      <dgm:spPr/>
      <dgm:t>
        <a:bodyPr/>
        <a:lstStyle/>
        <a:p>
          <a:endParaRPr lang="en-US"/>
        </a:p>
      </dgm:t>
    </dgm:pt>
    <dgm:pt modelId="{3B00F7D1-7A67-44D3-AD3B-C75288A09ADA}">
      <dgm:prSet phldrT="[Text]" custT="1"/>
      <dgm:spPr/>
      <dgm:t>
        <a:bodyPr/>
        <a:lstStyle/>
        <a:p>
          <a:r>
            <a:rPr lang="en-US" sz="1600" dirty="0"/>
            <a:t>Well-Being</a:t>
          </a:r>
        </a:p>
      </dgm:t>
    </dgm:pt>
    <dgm:pt modelId="{2883FB00-013D-45D6-9652-613AA5804F1F}" type="parTrans" cxnId="{047FA944-DCA1-4980-B113-4E77E6D9C11C}">
      <dgm:prSet/>
      <dgm:spPr/>
      <dgm:t>
        <a:bodyPr/>
        <a:lstStyle/>
        <a:p>
          <a:endParaRPr lang="en-US"/>
        </a:p>
      </dgm:t>
    </dgm:pt>
    <dgm:pt modelId="{6ABD26C3-9FDA-4826-B7EB-11E0AE56451C}" type="sibTrans" cxnId="{047FA944-DCA1-4980-B113-4E77E6D9C11C}">
      <dgm:prSet/>
      <dgm:spPr/>
      <dgm:t>
        <a:bodyPr/>
        <a:lstStyle/>
        <a:p>
          <a:endParaRPr lang="en-US"/>
        </a:p>
      </dgm:t>
    </dgm:pt>
    <dgm:pt modelId="{99975256-7A9E-456A-99EA-384E45E46CBD}">
      <dgm:prSet phldrT="[Text]"/>
      <dgm:spPr/>
      <dgm:t>
        <a:bodyPr/>
        <a:lstStyle/>
        <a:p>
          <a:r>
            <a:rPr lang="en-US" dirty="0"/>
            <a:t>Efforts to promote across teams, work/life balance, remove impediments, support mechanisms, </a:t>
          </a:r>
          <a:r>
            <a:rPr lang="en-US" dirty="0">
              <a:solidFill>
                <a:srgbClr val="FF0000"/>
              </a:solidFill>
            </a:rPr>
            <a:t>monitoring</a:t>
          </a:r>
        </a:p>
      </dgm:t>
    </dgm:pt>
    <dgm:pt modelId="{36B8917F-2A54-4CC3-9DBE-6DDA736F92F1}" type="parTrans" cxnId="{187CCEFC-BFFA-42C1-BAC3-2694DDB971F6}">
      <dgm:prSet/>
      <dgm:spPr/>
      <dgm:t>
        <a:bodyPr/>
        <a:lstStyle/>
        <a:p>
          <a:endParaRPr lang="en-US"/>
        </a:p>
      </dgm:t>
    </dgm:pt>
    <dgm:pt modelId="{9B1D8C3D-1216-4085-8188-84AB5FD4EE8E}" type="sibTrans" cxnId="{187CCEFC-BFFA-42C1-BAC3-2694DDB971F6}">
      <dgm:prSet/>
      <dgm:spPr/>
      <dgm:t>
        <a:bodyPr/>
        <a:lstStyle/>
        <a:p>
          <a:endParaRPr lang="en-US"/>
        </a:p>
      </dgm:t>
    </dgm:pt>
    <dgm:pt modelId="{44ED134A-0B77-49D5-906F-7AF67B98B6F1}">
      <dgm:prSet phldrT="[Text]"/>
      <dgm:spPr/>
      <dgm:t>
        <a:bodyPr/>
        <a:lstStyle/>
        <a:p>
          <a:r>
            <a:rPr lang="en-US" dirty="0"/>
            <a:t>Professionalism</a:t>
          </a:r>
        </a:p>
      </dgm:t>
    </dgm:pt>
    <dgm:pt modelId="{083AF806-9590-4123-8DF9-3D608290B5FD}" type="parTrans" cxnId="{996A841A-1A62-4BF6-9259-12E5408368C4}">
      <dgm:prSet/>
      <dgm:spPr/>
      <dgm:t>
        <a:bodyPr/>
        <a:lstStyle/>
        <a:p>
          <a:endParaRPr lang="en-US"/>
        </a:p>
      </dgm:t>
    </dgm:pt>
    <dgm:pt modelId="{8AC9A166-910E-4C45-B37D-EE59A8D06829}" type="sibTrans" cxnId="{996A841A-1A62-4BF6-9259-12E5408368C4}">
      <dgm:prSet/>
      <dgm:spPr/>
      <dgm:t>
        <a:bodyPr/>
        <a:lstStyle/>
        <a:p>
          <a:endParaRPr lang="en-US"/>
        </a:p>
      </dgm:t>
    </dgm:pt>
    <dgm:pt modelId="{5AC4C895-B6B8-417C-B824-40C43722AB45}">
      <dgm:prSet phldrT="[Text]"/>
      <dgm:spPr/>
      <dgm:t>
        <a:bodyPr/>
        <a:lstStyle/>
        <a:p>
          <a:r>
            <a:rPr lang="en-US" dirty="0">
              <a:solidFill>
                <a:srgbClr val="FF0000"/>
              </a:solidFill>
            </a:rPr>
            <a:t>Education</a:t>
          </a:r>
          <a:r>
            <a:rPr lang="en-US" dirty="0"/>
            <a:t>, resident perception, faculty engagement, honest culture, </a:t>
          </a:r>
          <a:r>
            <a:rPr lang="en-US" dirty="0">
              <a:solidFill>
                <a:srgbClr val="FF0000"/>
              </a:solidFill>
            </a:rPr>
            <a:t>monitoring</a:t>
          </a:r>
        </a:p>
      </dgm:t>
    </dgm:pt>
    <dgm:pt modelId="{6D37E0D2-BD95-4A25-B38F-9D642E40554D}" type="parTrans" cxnId="{669F2F66-A52E-474E-BA99-54CE6034AF09}">
      <dgm:prSet/>
      <dgm:spPr/>
      <dgm:t>
        <a:bodyPr/>
        <a:lstStyle/>
        <a:p>
          <a:endParaRPr lang="en-US"/>
        </a:p>
      </dgm:t>
    </dgm:pt>
    <dgm:pt modelId="{7F64EC1E-F971-42CF-9C81-ACC6B40B3E97}" type="sibTrans" cxnId="{669F2F66-A52E-474E-BA99-54CE6034AF09}">
      <dgm:prSet/>
      <dgm:spPr/>
      <dgm:t>
        <a:bodyPr/>
        <a:lstStyle/>
        <a:p>
          <a:endParaRPr lang="en-US"/>
        </a:p>
      </dgm:t>
    </dgm:pt>
    <dgm:pt modelId="{5241C630-0DB8-475E-A753-44A929DFDEC4}">
      <dgm:prSet/>
      <dgm:spPr/>
      <dgm:t>
        <a:bodyPr/>
        <a:lstStyle/>
        <a:p>
          <a:r>
            <a:rPr lang="en-US" dirty="0">
              <a:solidFill>
                <a:srgbClr val="FF0000"/>
              </a:solidFill>
            </a:rPr>
            <a:t>Education</a:t>
          </a:r>
          <a:r>
            <a:rPr lang="en-US" dirty="0"/>
            <a:t>, resident &amp; faculty perception, roles in patient care, patients &amp; families, </a:t>
          </a:r>
          <a:r>
            <a:rPr lang="en-US" dirty="0">
              <a:solidFill>
                <a:srgbClr val="FF0000"/>
              </a:solidFill>
            </a:rPr>
            <a:t>monitoring</a:t>
          </a:r>
        </a:p>
      </dgm:t>
    </dgm:pt>
    <dgm:pt modelId="{B2D4B744-8CD4-43E9-A4EA-B2F5A96482EB}" type="parTrans" cxnId="{9D046ADB-E851-4284-ABB3-422515A7EB29}">
      <dgm:prSet/>
      <dgm:spPr/>
      <dgm:t>
        <a:bodyPr/>
        <a:lstStyle/>
        <a:p>
          <a:endParaRPr lang="en-US"/>
        </a:p>
      </dgm:t>
    </dgm:pt>
    <dgm:pt modelId="{BC874169-0F65-4496-A6C1-C1F5D26D32C9}" type="sibTrans" cxnId="{9D046ADB-E851-4284-ABB3-422515A7EB29}">
      <dgm:prSet/>
      <dgm:spPr/>
      <dgm:t>
        <a:bodyPr/>
        <a:lstStyle/>
        <a:p>
          <a:endParaRPr lang="en-US"/>
        </a:p>
      </dgm:t>
    </dgm:pt>
    <dgm:pt modelId="{FDB35C4A-4674-4990-A8EC-FB44BC84B3D0}" type="pres">
      <dgm:prSet presAssocID="{DF454174-8CFD-4EAC-B08C-31F55B3CB416}" presName="linearFlow" presStyleCnt="0">
        <dgm:presLayoutVars>
          <dgm:dir/>
          <dgm:animLvl val="lvl"/>
          <dgm:resizeHandles val="exact"/>
        </dgm:presLayoutVars>
      </dgm:prSet>
      <dgm:spPr/>
    </dgm:pt>
    <dgm:pt modelId="{F22889AC-1E0A-48BD-9813-C81CF80A87B1}" type="pres">
      <dgm:prSet presAssocID="{C578EEAF-B9BB-4851-A3C9-8EE181295ABF}" presName="composite" presStyleCnt="0"/>
      <dgm:spPr/>
    </dgm:pt>
    <dgm:pt modelId="{0243E850-F087-4C68-8AF4-77B3FAE34D82}" type="pres">
      <dgm:prSet presAssocID="{C578EEAF-B9BB-4851-A3C9-8EE181295ABF}" presName="parentText" presStyleLbl="alignNode1" presStyleIdx="0" presStyleCnt="3">
        <dgm:presLayoutVars>
          <dgm:chMax val="1"/>
          <dgm:bulletEnabled val="1"/>
        </dgm:presLayoutVars>
      </dgm:prSet>
      <dgm:spPr/>
    </dgm:pt>
    <dgm:pt modelId="{57AE9595-D8EE-4573-8999-335F433D3565}" type="pres">
      <dgm:prSet presAssocID="{C578EEAF-B9BB-4851-A3C9-8EE181295ABF}" presName="descendantText" presStyleLbl="alignAcc1" presStyleIdx="0" presStyleCnt="3" custLinFactNeighborX="0" custLinFactNeighborY="-114">
        <dgm:presLayoutVars>
          <dgm:bulletEnabled val="1"/>
        </dgm:presLayoutVars>
      </dgm:prSet>
      <dgm:spPr/>
    </dgm:pt>
    <dgm:pt modelId="{CABB7DBE-213A-45B4-A914-E0ED4FC3F110}" type="pres">
      <dgm:prSet presAssocID="{C792511D-5F8C-4670-A959-57CB265162EE}" presName="sp" presStyleCnt="0"/>
      <dgm:spPr/>
    </dgm:pt>
    <dgm:pt modelId="{01518100-0683-4266-922E-2E1C9372E78E}" type="pres">
      <dgm:prSet presAssocID="{3B00F7D1-7A67-44D3-AD3B-C75288A09ADA}" presName="composite" presStyleCnt="0"/>
      <dgm:spPr/>
    </dgm:pt>
    <dgm:pt modelId="{1E4DE6BF-869A-47C6-93D3-327AC53FE163}" type="pres">
      <dgm:prSet presAssocID="{3B00F7D1-7A67-44D3-AD3B-C75288A09ADA}" presName="parentText" presStyleLbl="alignNode1" presStyleIdx="1" presStyleCnt="3">
        <dgm:presLayoutVars>
          <dgm:chMax val="1"/>
          <dgm:bulletEnabled val="1"/>
        </dgm:presLayoutVars>
      </dgm:prSet>
      <dgm:spPr/>
    </dgm:pt>
    <dgm:pt modelId="{1E1C5069-0549-4AFE-BB8A-1A22D493BE45}" type="pres">
      <dgm:prSet presAssocID="{3B00F7D1-7A67-44D3-AD3B-C75288A09ADA}" presName="descendantText" presStyleLbl="alignAcc1" presStyleIdx="1" presStyleCnt="3">
        <dgm:presLayoutVars>
          <dgm:bulletEnabled val="1"/>
        </dgm:presLayoutVars>
      </dgm:prSet>
      <dgm:spPr/>
    </dgm:pt>
    <dgm:pt modelId="{958AD594-8F54-4345-ABA6-8120E7749EA3}" type="pres">
      <dgm:prSet presAssocID="{6ABD26C3-9FDA-4826-B7EB-11E0AE56451C}" presName="sp" presStyleCnt="0"/>
      <dgm:spPr/>
    </dgm:pt>
    <dgm:pt modelId="{07CF3492-7663-4A9D-A01C-5D1B6F1F791A}" type="pres">
      <dgm:prSet presAssocID="{44ED134A-0B77-49D5-906F-7AF67B98B6F1}" presName="composite" presStyleCnt="0"/>
      <dgm:spPr/>
    </dgm:pt>
    <dgm:pt modelId="{7CC247C0-9A71-42AF-8ECE-5C4E6E333922}" type="pres">
      <dgm:prSet presAssocID="{44ED134A-0B77-49D5-906F-7AF67B98B6F1}" presName="parentText" presStyleLbl="alignNode1" presStyleIdx="2" presStyleCnt="3">
        <dgm:presLayoutVars>
          <dgm:chMax val="1"/>
          <dgm:bulletEnabled val="1"/>
        </dgm:presLayoutVars>
      </dgm:prSet>
      <dgm:spPr/>
    </dgm:pt>
    <dgm:pt modelId="{5B28F9F8-69E3-4F28-B138-37F1C534D568}" type="pres">
      <dgm:prSet presAssocID="{44ED134A-0B77-49D5-906F-7AF67B98B6F1}" presName="descendantText" presStyleLbl="alignAcc1" presStyleIdx="2" presStyleCnt="3">
        <dgm:presLayoutVars>
          <dgm:bulletEnabled val="1"/>
        </dgm:presLayoutVars>
      </dgm:prSet>
      <dgm:spPr/>
    </dgm:pt>
  </dgm:ptLst>
  <dgm:cxnLst>
    <dgm:cxn modelId="{9C37F90D-060E-4ADD-877F-9E4BDD3EFE78}" srcId="{DF454174-8CFD-4EAC-B08C-31F55B3CB416}" destId="{C578EEAF-B9BB-4851-A3C9-8EE181295ABF}" srcOrd="0" destOrd="0" parTransId="{D307E78C-E778-4847-B63D-0B15DA3FD6BB}" sibTransId="{C792511D-5F8C-4670-A959-57CB265162EE}"/>
    <dgm:cxn modelId="{EF273612-DDC1-4C44-8F88-BD728F6DCFEC}" type="presOf" srcId="{C578EEAF-B9BB-4851-A3C9-8EE181295ABF}" destId="{0243E850-F087-4C68-8AF4-77B3FAE34D82}" srcOrd="0" destOrd="0" presId="urn:microsoft.com/office/officeart/2005/8/layout/chevron2"/>
    <dgm:cxn modelId="{996A841A-1A62-4BF6-9259-12E5408368C4}" srcId="{DF454174-8CFD-4EAC-B08C-31F55B3CB416}" destId="{44ED134A-0B77-49D5-906F-7AF67B98B6F1}" srcOrd="2" destOrd="0" parTransId="{083AF806-9590-4123-8DF9-3D608290B5FD}" sibTransId="{8AC9A166-910E-4C45-B37D-EE59A8D06829}"/>
    <dgm:cxn modelId="{047FA944-DCA1-4980-B113-4E77E6D9C11C}" srcId="{DF454174-8CFD-4EAC-B08C-31F55B3CB416}" destId="{3B00F7D1-7A67-44D3-AD3B-C75288A09ADA}" srcOrd="1" destOrd="0" parTransId="{2883FB00-013D-45D6-9652-613AA5804F1F}" sibTransId="{6ABD26C3-9FDA-4826-B7EB-11E0AE56451C}"/>
    <dgm:cxn modelId="{669F2F66-A52E-474E-BA99-54CE6034AF09}" srcId="{44ED134A-0B77-49D5-906F-7AF67B98B6F1}" destId="{5AC4C895-B6B8-417C-B824-40C43722AB45}" srcOrd="0" destOrd="0" parTransId="{6D37E0D2-BD95-4A25-B38F-9D642E40554D}" sibTransId="{7F64EC1E-F971-42CF-9C81-ACC6B40B3E97}"/>
    <dgm:cxn modelId="{A94AEA67-4323-4883-A556-627679EF4E1A}" type="presOf" srcId="{3B00F7D1-7A67-44D3-AD3B-C75288A09ADA}" destId="{1E4DE6BF-869A-47C6-93D3-327AC53FE163}" srcOrd="0" destOrd="0" presId="urn:microsoft.com/office/officeart/2005/8/layout/chevron2"/>
    <dgm:cxn modelId="{AC65FC98-ADC7-4D6F-88AF-41AF48C71C55}" type="presOf" srcId="{DF454174-8CFD-4EAC-B08C-31F55B3CB416}" destId="{FDB35C4A-4674-4990-A8EC-FB44BC84B3D0}" srcOrd="0" destOrd="0" presId="urn:microsoft.com/office/officeart/2005/8/layout/chevron2"/>
    <dgm:cxn modelId="{30D575AB-B602-470F-88B0-B43F5A7B298B}" type="presOf" srcId="{5AC4C895-B6B8-417C-B824-40C43722AB45}" destId="{5B28F9F8-69E3-4F28-B138-37F1C534D568}" srcOrd="0" destOrd="0" presId="urn:microsoft.com/office/officeart/2005/8/layout/chevron2"/>
    <dgm:cxn modelId="{FBB661B3-310F-4405-B8FB-59F6494272FF}" type="presOf" srcId="{5241C630-0DB8-475E-A753-44A929DFDEC4}" destId="{57AE9595-D8EE-4573-8999-335F433D3565}" srcOrd="0" destOrd="0" presId="urn:microsoft.com/office/officeart/2005/8/layout/chevron2"/>
    <dgm:cxn modelId="{12EC9CB4-E8E3-4756-AD50-C967DBBDB006}" type="presOf" srcId="{44ED134A-0B77-49D5-906F-7AF67B98B6F1}" destId="{7CC247C0-9A71-42AF-8ECE-5C4E6E333922}" srcOrd="0" destOrd="0" presId="urn:microsoft.com/office/officeart/2005/8/layout/chevron2"/>
    <dgm:cxn modelId="{EA1688D8-9728-4253-8B6D-E3DE44CDCD77}" type="presOf" srcId="{99975256-7A9E-456A-99EA-384E45E46CBD}" destId="{1E1C5069-0549-4AFE-BB8A-1A22D493BE45}" srcOrd="0" destOrd="0" presId="urn:microsoft.com/office/officeart/2005/8/layout/chevron2"/>
    <dgm:cxn modelId="{9D046ADB-E851-4284-ABB3-422515A7EB29}" srcId="{C578EEAF-B9BB-4851-A3C9-8EE181295ABF}" destId="{5241C630-0DB8-475E-A753-44A929DFDEC4}" srcOrd="0" destOrd="0" parTransId="{B2D4B744-8CD4-43E9-A4EA-B2F5A96482EB}" sibTransId="{BC874169-0F65-4496-A6C1-C1F5D26D32C9}"/>
    <dgm:cxn modelId="{187CCEFC-BFFA-42C1-BAC3-2694DDB971F6}" srcId="{3B00F7D1-7A67-44D3-AD3B-C75288A09ADA}" destId="{99975256-7A9E-456A-99EA-384E45E46CBD}" srcOrd="0" destOrd="0" parTransId="{36B8917F-2A54-4CC3-9DBE-6DDA736F92F1}" sibTransId="{9B1D8C3D-1216-4085-8188-84AB5FD4EE8E}"/>
    <dgm:cxn modelId="{B3B43179-EC34-4C69-B612-08BD769FD550}" type="presParOf" srcId="{FDB35C4A-4674-4990-A8EC-FB44BC84B3D0}" destId="{F22889AC-1E0A-48BD-9813-C81CF80A87B1}" srcOrd="0" destOrd="0" presId="urn:microsoft.com/office/officeart/2005/8/layout/chevron2"/>
    <dgm:cxn modelId="{9396AB71-7CEB-41BE-9EA3-418CF77B7A5C}" type="presParOf" srcId="{F22889AC-1E0A-48BD-9813-C81CF80A87B1}" destId="{0243E850-F087-4C68-8AF4-77B3FAE34D82}" srcOrd="0" destOrd="0" presId="urn:microsoft.com/office/officeart/2005/8/layout/chevron2"/>
    <dgm:cxn modelId="{C74E78A4-DA1B-4EAB-9DF5-C2224445298A}" type="presParOf" srcId="{F22889AC-1E0A-48BD-9813-C81CF80A87B1}" destId="{57AE9595-D8EE-4573-8999-335F433D3565}" srcOrd="1" destOrd="0" presId="urn:microsoft.com/office/officeart/2005/8/layout/chevron2"/>
    <dgm:cxn modelId="{7597BC8E-EDB5-436F-8DA4-7C1AB6411BA4}" type="presParOf" srcId="{FDB35C4A-4674-4990-A8EC-FB44BC84B3D0}" destId="{CABB7DBE-213A-45B4-A914-E0ED4FC3F110}" srcOrd="1" destOrd="0" presId="urn:microsoft.com/office/officeart/2005/8/layout/chevron2"/>
    <dgm:cxn modelId="{C6977FB7-C3A2-4074-A567-0B3A5562C710}" type="presParOf" srcId="{FDB35C4A-4674-4990-A8EC-FB44BC84B3D0}" destId="{01518100-0683-4266-922E-2E1C9372E78E}" srcOrd="2" destOrd="0" presId="urn:microsoft.com/office/officeart/2005/8/layout/chevron2"/>
    <dgm:cxn modelId="{56DE84A8-144A-43A4-88A2-17EBA545875C}" type="presParOf" srcId="{01518100-0683-4266-922E-2E1C9372E78E}" destId="{1E4DE6BF-869A-47C6-93D3-327AC53FE163}" srcOrd="0" destOrd="0" presId="urn:microsoft.com/office/officeart/2005/8/layout/chevron2"/>
    <dgm:cxn modelId="{6A52B5C8-3AA5-4A51-97FF-DC59525A02ED}" type="presParOf" srcId="{01518100-0683-4266-922E-2E1C9372E78E}" destId="{1E1C5069-0549-4AFE-BB8A-1A22D493BE45}" srcOrd="1" destOrd="0" presId="urn:microsoft.com/office/officeart/2005/8/layout/chevron2"/>
    <dgm:cxn modelId="{29746244-5189-449F-BB8E-CF37540A45CB}" type="presParOf" srcId="{FDB35C4A-4674-4990-A8EC-FB44BC84B3D0}" destId="{958AD594-8F54-4345-ABA6-8120E7749EA3}" srcOrd="3" destOrd="0" presId="urn:microsoft.com/office/officeart/2005/8/layout/chevron2"/>
    <dgm:cxn modelId="{D50264DD-46CD-4615-BE7E-7A0D724AAA3D}" type="presParOf" srcId="{FDB35C4A-4674-4990-A8EC-FB44BC84B3D0}" destId="{07CF3492-7663-4A9D-A01C-5D1B6F1F791A}" srcOrd="4" destOrd="0" presId="urn:microsoft.com/office/officeart/2005/8/layout/chevron2"/>
    <dgm:cxn modelId="{760EDB7C-7718-44D4-8BC8-7C2A27358E97}" type="presParOf" srcId="{07CF3492-7663-4A9D-A01C-5D1B6F1F791A}" destId="{7CC247C0-9A71-42AF-8ECE-5C4E6E333922}" srcOrd="0" destOrd="0" presId="urn:microsoft.com/office/officeart/2005/8/layout/chevron2"/>
    <dgm:cxn modelId="{83BE7507-C55E-4009-B60D-018E29FCEBE5}" type="presParOf" srcId="{07CF3492-7663-4A9D-A01C-5D1B6F1F791A}" destId="{5B28F9F8-69E3-4F28-B138-37F1C534D5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7AED2-4065-4F31-9B3A-70366D586829}" type="doc">
      <dgm:prSet loTypeId="urn:microsoft.com/office/officeart/2011/layout/CircleProcess" loCatId="process" qsTypeId="urn:microsoft.com/office/officeart/2005/8/quickstyle/simple1" qsCatId="simple" csTypeId="urn:microsoft.com/office/officeart/2005/8/colors/accent6_3" csCatId="accent6" phldr="1"/>
      <dgm:spPr/>
      <dgm:t>
        <a:bodyPr/>
        <a:lstStyle/>
        <a:p>
          <a:endParaRPr lang="en-US"/>
        </a:p>
      </dgm:t>
    </dgm:pt>
    <dgm:pt modelId="{C0BF35C4-C14C-4BE7-A5A7-405830F5DF5C}">
      <dgm:prSet phldrT="[Text]"/>
      <dgm:spPr/>
      <dgm:t>
        <a:bodyPr/>
        <a:lstStyle/>
        <a:p>
          <a:r>
            <a:rPr lang="en-US" dirty="0"/>
            <a:t>Visit</a:t>
          </a:r>
        </a:p>
      </dgm:t>
    </dgm:pt>
    <dgm:pt modelId="{64F92625-F133-4526-88B2-4EDAB56970F4}" type="parTrans" cxnId="{C3507D05-86F5-40AA-A0B9-B0AE7F12D6D9}">
      <dgm:prSet/>
      <dgm:spPr/>
      <dgm:t>
        <a:bodyPr/>
        <a:lstStyle/>
        <a:p>
          <a:endParaRPr lang="en-US"/>
        </a:p>
      </dgm:t>
    </dgm:pt>
    <dgm:pt modelId="{263F8067-83AE-48E6-95A9-360F331024A1}" type="sibTrans" cxnId="{C3507D05-86F5-40AA-A0B9-B0AE7F12D6D9}">
      <dgm:prSet/>
      <dgm:spPr/>
      <dgm:t>
        <a:bodyPr/>
        <a:lstStyle/>
        <a:p>
          <a:endParaRPr lang="en-US"/>
        </a:p>
      </dgm:t>
    </dgm:pt>
    <dgm:pt modelId="{CC5B9A2A-C4E3-4A9D-8064-01B7F9038920}">
      <dgm:prSet phldrT="[Text]"/>
      <dgm:spPr/>
      <dgm:t>
        <a:bodyPr/>
        <a:lstStyle/>
        <a:p>
          <a:r>
            <a:rPr lang="en-US" dirty="0"/>
            <a:t>Evaluation</a:t>
          </a:r>
        </a:p>
      </dgm:t>
    </dgm:pt>
    <dgm:pt modelId="{5B1EB704-E6A3-4CED-8E5E-82277EFDAD0E}" type="parTrans" cxnId="{43D7C7A3-2EC0-4E91-ACEB-AD7DBA92B307}">
      <dgm:prSet/>
      <dgm:spPr/>
      <dgm:t>
        <a:bodyPr/>
        <a:lstStyle/>
        <a:p>
          <a:endParaRPr lang="en-US"/>
        </a:p>
      </dgm:t>
    </dgm:pt>
    <dgm:pt modelId="{F64CBEB1-0A7C-4272-B676-E55F994A5E0E}" type="sibTrans" cxnId="{43D7C7A3-2EC0-4E91-ACEB-AD7DBA92B307}">
      <dgm:prSet/>
      <dgm:spPr/>
      <dgm:t>
        <a:bodyPr/>
        <a:lstStyle/>
        <a:p>
          <a:endParaRPr lang="en-US"/>
        </a:p>
      </dgm:t>
    </dgm:pt>
    <dgm:pt modelId="{AE21E0AE-8C89-4EBD-9217-7E55B911A744}">
      <dgm:prSet phldrT="[Text]"/>
      <dgm:spPr/>
      <dgm:t>
        <a:bodyPr/>
        <a:lstStyle/>
        <a:p>
          <a:r>
            <a:rPr lang="en-US" dirty="0"/>
            <a:t> Faculty Development</a:t>
          </a:r>
        </a:p>
      </dgm:t>
    </dgm:pt>
    <dgm:pt modelId="{9BFD429E-A08D-42C5-A450-694AD0461579}" type="parTrans" cxnId="{9A26226C-79BC-4DEA-ABEB-4EBF0B41C1C2}">
      <dgm:prSet/>
      <dgm:spPr/>
      <dgm:t>
        <a:bodyPr/>
        <a:lstStyle/>
        <a:p>
          <a:endParaRPr lang="en-US"/>
        </a:p>
      </dgm:t>
    </dgm:pt>
    <dgm:pt modelId="{A201F9A0-723F-41D2-B776-DFCF6A818C23}" type="sibTrans" cxnId="{9A26226C-79BC-4DEA-ABEB-4EBF0B41C1C2}">
      <dgm:prSet/>
      <dgm:spPr/>
      <dgm:t>
        <a:bodyPr/>
        <a:lstStyle/>
        <a:p>
          <a:endParaRPr lang="en-US"/>
        </a:p>
      </dgm:t>
    </dgm:pt>
    <dgm:pt modelId="{2708947A-A522-4789-983A-78A92812E2E1}" type="pres">
      <dgm:prSet presAssocID="{DF87AED2-4065-4F31-9B3A-70366D586829}" presName="Name0" presStyleCnt="0">
        <dgm:presLayoutVars>
          <dgm:chMax val="11"/>
          <dgm:chPref val="11"/>
          <dgm:dir/>
          <dgm:resizeHandles/>
        </dgm:presLayoutVars>
      </dgm:prSet>
      <dgm:spPr/>
    </dgm:pt>
    <dgm:pt modelId="{D702FFD9-49AA-4FF7-B2EF-96B84509544C}" type="pres">
      <dgm:prSet presAssocID="{AE21E0AE-8C89-4EBD-9217-7E55B911A744}" presName="Accent3" presStyleCnt="0"/>
      <dgm:spPr/>
    </dgm:pt>
    <dgm:pt modelId="{488537E4-88B8-47FB-906D-2ABBF7D8CCB6}" type="pres">
      <dgm:prSet presAssocID="{AE21E0AE-8C89-4EBD-9217-7E55B911A744}" presName="Accent" presStyleLbl="node1" presStyleIdx="0" presStyleCnt="3"/>
      <dgm:spPr/>
    </dgm:pt>
    <dgm:pt modelId="{6935DF5A-D68C-419B-896A-7E1E7CF024D7}" type="pres">
      <dgm:prSet presAssocID="{AE21E0AE-8C89-4EBD-9217-7E55B911A744}" presName="ParentBackground3" presStyleCnt="0"/>
      <dgm:spPr/>
    </dgm:pt>
    <dgm:pt modelId="{92C62C26-D707-4F6B-9FE7-4D933DFA4805}" type="pres">
      <dgm:prSet presAssocID="{AE21E0AE-8C89-4EBD-9217-7E55B911A744}" presName="ParentBackground" presStyleLbl="fgAcc1" presStyleIdx="0" presStyleCnt="3"/>
      <dgm:spPr/>
    </dgm:pt>
    <dgm:pt modelId="{5450E342-7616-40A2-98F6-AB4C5747455A}" type="pres">
      <dgm:prSet presAssocID="{AE21E0AE-8C89-4EBD-9217-7E55B911A744}" presName="Parent3" presStyleLbl="revTx" presStyleIdx="0" presStyleCnt="0">
        <dgm:presLayoutVars>
          <dgm:chMax val="1"/>
          <dgm:chPref val="1"/>
          <dgm:bulletEnabled val="1"/>
        </dgm:presLayoutVars>
      </dgm:prSet>
      <dgm:spPr/>
    </dgm:pt>
    <dgm:pt modelId="{B8CD6DDE-4905-4897-9571-50DE63B20835}" type="pres">
      <dgm:prSet presAssocID="{CC5B9A2A-C4E3-4A9D-8064-01B7F9038920}" presName="Accent2" presStyleCnt="0"/>
      <dgm:spPr/>
    </dgm:pt>
    <dgm:pt modelId="{617FF5D4-F56B-4771-AB06-3F8995CCCBF3}" type="pres">
      <dgm:prSet presAssocID="{CC5B9A2A-C4E3-4A9D-8064-01B7F9038920}" presName="Accent" presStyleLbl="node1" presStyleIdx="1" presStyleCnt="3"/>
      <dgm:spPr/>
    </dgm:pt>
    <dgm:pt modelId="{83012E95-D64B-4014-87E6-050EEB22048E}" type="pres">
      <dgm:prSet presAssocID="{CC5B9A2A-C4E3-4A9D-8064-01B7F9038920}" presName="ParentBackground2" presStyleCnt="0"/>
      <dgm:spPr/>
    </dgm:pt>
    <dgm:pt modelId="{96B0D077-0697-4FEC-831D-7BAE2FED8611}" type="pres">
      <dgm:prSet presAssocID="{CC5B9A2A-C4E3-4A9D-8064-01B7F9038920}" presName="ParentBackground" presStyleLbl="fgAcc1" presStyleIdx="1" presStyleCnt="3"/>
      <dgm:spPr/>
    </dgm:pt>
    <dgm:pt modelId="{15A2710F-3D93-44D5-A9F6-22B520A29AAF}" type="pres">
      <dgm:prSet presAssocID="{CC5B9A2A-C4E3-4A9D-8064-01B7F9038920}" presName="Parent2" presStyleLbl="revTx" presStyleIdx="0" presStyleCnt="0">
        <dgm:presLayoutVars>
          <dgm:chMax val="1"/>
          <dgm:chPref val="1"/>
          <dgm:bulletEnabled val="1"/>
        </dgm:presLayoutVars>
      </dgm:prSet>
      <dgm:spPr/>
    </dgm:pt>
    <dgm:pt modelId="{5701CB11-6DDB-4E6E-B7E2-9B3C017599A2}" type="pres">
      <dgm:prSet presAssocID="{C0BF35C4-C14C-4BE7-A5A7-405830F5DF5C}" presName="Accent1" presStyleCnt="0"/>
      <dgm:spPr/>
    </dgm:pt>
    <dgm:pt modelId="{53E093B7-3751-4E0A-ACD5-402740EF0FC5}" type="pres">
      <dgm:prSet presAssocID="{C0BF35C4-C14C-4BE7-A5A7-405830F5DF5C}" presName="Accent" presStyleLbl="node1" presStyleIdx="2" presStyleCnt="3"/>
      <dgm:spPr/>
    </dgm:pt>
    <dgm:pt modelId="{81BB5287-69D6-4E37-9A1A-2214C4DB0F20}" type="pres">
      <dgm:prSet presAssocID="{C0BF35C4-C14C-4BE7-A5A7-405830F5DF5C}" presName="ParentBackground1" presStyleCnt="0"/>
      <dgm:spPr/>
    </dgm:pt>
    <dgm:pt modelId="{7AE762F0-BD55-4B8D-AE14-346093223145}" type="pres">
      <dgm:prSet presAssocID="{C0BF35C4-C14C-4BE7-A5A7-405830F5DF5C}" presName="ParentBackground" presStyleLbl="fgAcc1" presStyleIdx="2" presStyleCnt="3"/>
      <dgm:spPr/>
    </dgm:pt>
    <dgm:pt modelId="{D0306309-4314-4D22-BAB1-671A570C8296}" type="pres">
      <dgm:prSet presAssocID="{C0BF35C4-C14C-4BE7-A5A7-405830F5DF5C}" presName="Parent1" presStyleLbl="revTx" presStyleIdx="0" presStyleCnt="0">
        <dgm:presLayoutVars>
          <dgm:chMax val="1"/>
          <dgm:chPref val="1"/>
          <dgm:bulletEnabled val="1"/>
        </dgm:presLayoutVars>
      </dgm:prSet>
      <dgm:spPr/>
    </dgm:pt>
  </dgm:ptLst>
  <dgm:cxnLst>
    <dgm:cxn modelId="{C3507D05-86F5-40AA-A0B9-B0AE7F12D6D9}" srcId="{DF87AED2-4065-4F31-9B3A-70366D586829}" destId="{C0BF35C4-C14C-4BE7-A5A7-405830F5DF5C}" srcOrd="0" destOrd="0" parTransId="{64F92625-F133-4526-88B2-4EDAB56970F4}" sibTransId="{263F8067-83AE-48E6-95A9-360F331024A1}"/>
    <dgm:cxn modelId="{895C621E-4F87-43E8-8D43-8F37F2771F1D}" type="presOf" srcId="{AE21E0AE-8C89-4EBD-9217-7E55B911A744}" destId="{92C62C26-D707-4F6B-9FE7-4D933DFA4805}" srcOrd="0" destOrd="0" presId="urn:microsoft.com/office/officeart/2011/layout/CircleProcess"/>
    <dgm:cxn modelId="{140A002A-E4FA-4E20-958D-2FD479272F38}" type="presOf" srcId="{DF87AED2-4065-4F31-9B3A-70366D586829}" destId="{2708947A-A522-4789-983A-78A92812E2E1}" srcOrd="0" destOrd="0" presId="urn:microsoft.com/office/officeart/2011/layout/CircleProcess"/>
    <dgm:cxn modelId="{8E409960-B926-4F8E-8844-F686AFE4A330}" type="presOf" srcId="{C0BF35C4-C14C-4BE7-A5A7-405830F5DF5C}" destId="{D0306309-4314-4D22-BAB1-671A570C8296}" srcOrd="1" destOrd="0" presId="urn:microsoft.com/office/officeart/2011/layout/CircleProcess"/>
    <dgm:cxn modelId="{9A26226C-79BC-4DEA-ABEB-4EBF0B41C1C2}" srcId="{DF87AED2-4065-4F31-9B3A-70366D586829}" destId="{AE21E0AE-8C89-4EBD-9217-7E55B911A744}" srcOrd="2" destOrd="0" parTransId="{9BFD429E-A08D-42C5-A450-694AD0461579}" sibTransId="{A201F9A0-723F-41D2-B776-DFCF6A818C23}"/>
    <dgm:cxn modelId="{4E004271-107A-4C10-B298-DF96D000E4DC}" type="presOf" srcId="{C0BF35C4-C14C-4BE7-A5A7-405830F5DF5C}" destId="{7AE762F0-BD55-4B8D-AE14-346093223145}" srcOrd="0" destOrd="0" presId="urn:microsoft.com/office/officeart/2011/layout/CircleProcess"/>
    <dgm:cxn modelId="{43D7C7A3-2EC0-4E91-ACEB-AD7DBA92B307}" srcId="{DF87AED2-4065-4F31-9B3A-70366D586829}" destId="{CC5B9A2A-C4E3-4A9D-8064-01B7F9038920}" srcOrd="1" destOrd="0" parTransId="{5B1EB704-E6A3-4CED-8E5E-82277EFDAD0E}" sibTransId="{F64CBEB1-0A7C-4272-B676-E55F994A5E0E}"/>
    <dgm:cxn modelId="{5A2726A9-30B1-4D72-A836-449B9771B800}" type="presOf" srcId="{CC5B9A2A-C4E3-4A9D-8064-01B7F9038920}" destId="{15A2710F-3D93-44D5-A9F6-22B520A29AAF}" srcOrd="1" destOrd="0" presId="urn:microsoft.com/office/officeart/2011/layout/CircleProcess"/>
    <dgm:cxn modelId="{7C4C1FCE-957D-4DB2-AC4E-917C394569A3}" type="presOf" srcId="{CC5B9A2A-C4E3-4A9D-8064-01B7F9038920}" destId="{96B0D077-0697-4FEC-831D-7BAE2FED8611}" srcOrd="0" destOrd="0" presId="urn:microsoft.com/office/officeart/2011/layout/CircleProcess"/>
    <dgm:cxn modelId="{65C10FE0-EEF8-4300-85BB-AD2D558C2193}" type="presOf" srcId="{AE21E0AE-8C89-4EBD-9217-7E55B911A744}" destId="{5450E342-7616-40A2-98F6-AB4C5747455A}" srcOrd="1" destOrd="0" presId="urn:microsoft.com/office/officeart/2011/layout/CircleProcess"/>
    <dgm:cxn modelId="{26467FB0-C9DA-4739-A983-2F9A668236DC}" type="presParOf" srcId="{2708947A-A522-4789-983A-78A92812E2E1}" destId="{D702FFD9-49AA-4FF7-B2EF-96B84509544C}" srcOrd="0" destOrd="0" presId="urn:microsoft.com/office/officeart/2011/layout/CircleProcess"/>
    <dgm:cxn modelId="{DBAD4494-6C8A-4373-971C-1866989378C6}" type="presParOf" srcId="{D702FFD9-49AA-4FF7-B2EF-96B84509544C}" destId="{488537E4-88B8-47FB-906D-2ABBF7D8CCB6}" srcOrd="0" destOrd="0" presId="urn:microsoft.com/office/officeart/2011/layout/CircleProcess"/>
    <dgm:cxn modelId="{1D9BA9AD-DD23-4DFE-A288-79348557F01A}" type="presParOf" srcId="{2708947A-A522-4789-983A-78A92812E2E1}" destId="{6935DF5A-D68C-419B-896A-7E1E7CF024D7}" srcOrd="1" destOrd="0" presId="urn:microsoft.com/office/officeart/2011/layout/CircleProcess"/>
    <dgm:cxn modelId="{95E00FB7-FDDF-4DA9-BFD5-450EEF0D1FBA}" type="presParOf" srcId="{6935DF5A-D68C-419B-896A-7E1E7CF024D7}" destId="{92C62C26-D707-4F6B-9FE7-4D933DFA4805}" srcOrd="0" destOrd="0" presId="urn:microsoft.com/office/officeart/2011/layout/CircleProcess"/>
    <dgm:cxn modelId="{FE7E6F70-E551-4B66-8BEE-3CCBC976D928}" type="presParOf" srcId="{2708947A-A522-4789-983A-78A92812E2E1}" destId="{5450E342-7616-40A2-98F6-AB4C5747455A}" srcOrd="2" destOrd="0" presId="urn:microsoft.com/office/officeart/2011/layout/CircleProcess"/>
    <dgm:cxn modelId="{D09A2357-6D4D-4730-9045-746466CBB7A2}" type="presParOf" srcId="{2708947A-A522-4789-983A-78A92812E2E1}" destId="{B8CD6DDE-4905-4897-9571-50DE63B20835}" srcOrd="3" destOrd="0" presId="urn:microsoft.com/office/officeart/2011/layout/CircleProcess"/>
    <dgm:cxn modelId="{4D153027-BB71-48B0-A2BA-9C4832823B51}" type="presParOf" srcId="{B8CD6DDE-4905-4897-9571-50DE63B20835}" destId="{617FF5D4-F56B-4771-AB06-3F8995CCCBF3}" srcOrd="0" destOrd="0" presId="urn:microsoft.com/office/officeart/2011/layout/CircleProcess"/>
    <dgm:cxn modelId="{F3CFF548-8C22-4CCD-91F5-08658DC450B9}" type="presParOf" srcId="{2708947A-A522-4789-983A-78A92812E2E1}" destId="{83012E95-D64B-4014-87E6-050EEB22048E}" srcOrd="4" destOrd="0" presId="urn:microsoft.com/office/officeart/2011/layout/CircleProcess"/>
    <dgm:cxn modelId="{9EBCCBCE-738B-4B94-871B-E7618B4BBB55}" type="presParOf" srcId="{83012E95-D64B-4014-87E6-050EEB22048E}" destId="{96B0D077-0697-4FEC-831D-7BAE2FED8611}" srcOrd="0" destOrd="0" presId="urn:microsoft.com/office/officeart/2011/layout/CircleProcess"/>
    <dgm:cxn modelId="{3F637E42-34CD-4CF0-B0BF-B682A594D251}" type="presParOf" srcId="{2708947A-A522-4789-983A-78A92812E2E1}" destId="{15A2710F-3D93-44D5-A9F6-22B520A29AAF}" srcOrd="5" destOrd="0" presId="urn:microsoft.com/office/officeart/2011/layout/CircleProcess"/>
    <dgm:cxn modelId="{49C9331B-D51B-4BA2-BD60-041951F4984D}" type="presParOf" srcId="{2708947A-A522-4789-983A-78A92812E2E1}" destId="{5701CB11-6DDB-4E6E-B7E2-9B3C017599A2}" srcOrd="6" destOrd="0" presId="urn:microsoft.com/office/officeart/2011/layout/CircleProcess"/>
    <dgm:cxn modelId="{0B244759-693D-4DD2-AA73-C7F506D21A43}" type="presParOf" srcId="{5701CB11-6DDB-4E6E-B7E2-9B3C017599A2}" destId="{53E093B7-3751-4E0A-ACD5-402740EF0FC5}" srcOrd="0" destOrd="0" presId="urn:microsoft.com/office/officeart/2011/layout/CircleProcess"/>
    <dgm:cxn modelId="{DDE42D11-18DA-48D9-BBA1-6F7CEC8BCD27}" type="presParOf" srcId="{2708947A-A522-4789-983A-78A92812E2E1}" destId="{81BB5287-69D6-4E37-9A1A-2214C4DB0F20}" srcOrd="7" destOrd="0" presId="urn:microsoft.com/office/officeart/2011/layout/CircleProcess"/>
    <dgm:cxn modelId="{BBAB2413-8AC2-4460-93EB-58AAEA614669}" type="presParOf" srcId="{81BB5287-69D6-4E37-9A1A-2214C4DB0F20}" destId="{7AE762F0-BD55-4B8D-AE14-346093223145}" srcOrd="0" destOrd="0" presId="urn:microsoft.com/office/officeart/2011/layout/CircleProcess"/>
    <dgm:cxn modelId="{6950376C-7962-492E-8AC9-73CCAF94B575}" type="presParOf" srcId="{2708947A-A522-4789-983A-78A92812E2E1}" destId="{D0306309-4314-4D22-BAB1-671A570C8296}"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29111D-9265-4E42-B314-D5FE382E69D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821D083E-2D08-4B74-BE2C-CC61ED5B02A7}">
      <dgm:prSet phldrT="[Text]"/>
      <dgm:spPr/>
      <dgm:t>
        <a:bodyPr/>
        <a:lstStyle/>
        <a:p>
          <a:r>
            <a:rPr lang="en-US" dirty="0"/>
            <a:t>S</a:t>
          </a:r>
        </a:p>
      </dgm:t>
    </dgm:pt>
    <dgm:pt modelId="{E45099ED-0A02-4F1F-8E27-2DBA58D66EAA}" type="parTrans" cxnId="{EE9C7589-823B-4D03-A2E3-5DBED8E85516}">
      <dgm:prSet/>
      <dgm:spPr/>
      <dgm:t>
        <a:bodyPr/>
        <a:lstStyle/>
        <a:p>
          <a:endParaRPr lang="en-US"/>
        </a:p>
      </dgm:t>
    </dgm:pt>
    <dgm:pt modelId="{E53B7ACA-2F6B-459E-A9B7-F3A2F60A10EB}" type="sibTrans" cxnId="{EE9C7589-823B-4D03-A2E3-5DBED8E85516}">
      <dgm:prSet/>
      <dgm:spPr/>
      <dgm:t>
        <a:bodyPr/>
        <a:lstStyle/>
        <a:p>
          <a:endParaRPr lang="en-US"/>
        </a:p>
      </dgm:t>
    </dgm:pt>
    <dgm:pt modelId="{6A43945E-E5E8-4339-9FC9-67191A7660F1}">
      <dgm:prSet phldrT="[Text]" custT="1"/>
      <dgm:spPr/>
      <dgm:t>
        <a:bodyPr/>
        <a:lstStyle/>
        <a:p>
          <a:r>
            <a:rPr lang="en-US" sz="1400" dirty="0"/>
            <a:t>Identify resident reported patient safety events that have potential to result in improvement to patient care</a:t>
          </a:r>
        </a:p>
      </dgm:t>
    </dgm:pt>
    <dgm:pt modelId="{1E1D196E-F018-43F5-B05A-312BDC74A7CF}" type="parTrans" cxnId="{AA40F50F-D64E-4BDC-8E6D-85EC6AE6CDCC}">
      <dgm:prSet/>
      <dgm:spPr/>
      <dgm:t>
        <a:bodyPr/>
        <a:lstStyle/>
        <a:p>
          <a:endParaRPr lang="en-US"/>
        </a:p>
      </dgm:t>
    </dgm:pt>
    <dgm:pt modelId="{7446B22F-0701-4F2B-9691-ACF832ECD751}" type="sibTrans" cxnId="{AA40F50F-D64E-4BDC-8E6D-85EC6AE6CDCC}">
      <dgm:prSet/>
      <dgm:spPr/>
      <dgm:t>
        <a:bodyPr/>
        <a:lstStyle/>
        <a:p>
          <a:endParaRPr lang="en-US"/>
        </a:p>
      </dgm:t>
    </dgm:pt>
    <dgm:pt modelId="{32C3B685-8D95-4396-AC81-3913E41B915C}">
      <dgm:prSet phldrT="[Text]"/>
      <dgm:spPr/>
      <dgm:t>
        <a:bodyPr/>
        <a:lstStyle/>
        <a:p>
          <a:r>
            <a:rPr lang="en-US" dirty="0"/>
            <a:t>R</a:t>
          </a:r>
        </a:p>
      </dgm:t>
    </dgm:pt>
    <dgm:pt modelId="{A15EDC59-2FB4-4BA4-918E-6716BE3BB658}" type="parTrans" cxnId="{C0EB5F89-6349-468A-BF3F-B50D507193E3}">
      <dgm:prSet/>
      <dgm:spPr/>
      <dgm:t>
        <a:bodyPr/>
        <a:lstStyle/>
        <a:p>
          <a:endParaRPr lang="en-US"/>
        </a:p>
      </dgm:t>
    </dgm:pt>
    <dgm:pt modelId="{852C5358-A32E-4CA2-8785-7E965D3B316F}" type="sibTrans" cxnId="{C0EB5F89-6349-468A-BF3F-B50D507193E3}">
      <dgm:prSet/>
      <dgm:spPr/>
      <dgm:t>
        <a:bodyPr/>
        <a:lstStyle/>
        <a:p>
          <a:endParaRPr lang="en-US"/>
        </a:p>
      </dgm:t>
    </dgm:pt>
    <dgm:pt modelId="{91FA9AD6-66EE-4F77-902F-27B5BDE36DB3}">
      <dgm:prSet phldrT="[Text]" custT="1"/>
      <dgm:spPr/>
      <dgm:t>
        <a:bodyPr/>
        <a:lstStyle/>
        <a:p>
          <a:r>
            <a:rPr lang="en-US" sz="1400" dirty="0"/>
            <a:t>Four projects, involving four different groups of residents is realistic.  There may be opportunities for other projects or to expand on an existing project that was identified by residents in the reporting system. Experiential learning is recommended by CLER program to solidify learning.</a:t>
          </a:r>
        </a:p>
      </dgm:t>
    </dgm:pt>
    <dgm:pt modelId="{08EE0F46-840A-4916-BE72-A308E3F22EF7}" type="parTrans" cxnId="{131ACB4F-7728-4630-B5BC-4A2CA22BF705}">
      <dgm:prSet/>
      <dgm:spPr/>
      <dgm:t>
        <a:bodyPr/>
        <a:lstStyle/>
        <a:p>
          <a:endParaRPr lang="en-US"/>
        </a:p>
      </dgm:t>
    </dgm:pt>
    <dgm:pt modelId="{63FE0046-EEA3-4E2D-819A-AF032D25EA13}" type="sibTrans" cxnId="{131ACB4F-7728-4630-B5BC-4A2CA22BF705}">
      <dgm:prSet/>
      <dgm:spPr/>
      <dgm:t>
        <a:bodyPr/>
        <a:lstStyle/>
        <a:p>
          <a:endParaRPr lang="en-US"/>
        </a:p>
      </dgm:t>
    </dgm:pt>
    <dgm:pt modelId="{61DB226C-5018-48DE-BFC4-ED4A953128B5}">
      <dgm:prSet phldrT="[Text]"/>
      <dgm:spPr/>
      <dgm:t>
        <a:bodyPr/>
        <a:lstStyle/>
        <a:p>
          <a:r>
            <a:rPr lang="en-US" dirty="0"/>
            <a:t>T</a:t>
          </a:r>
        </a:p>
      </dgm:t>
    </dgm:pt>
    <dgm:pt modelId="{67B297F1-A38E-4A7E-A68E-9D15D89EDE37}" type="parTrans" cxnId="{F46CDAC5-88BC-496C-9E31-45C5F4395EC3}">
      <dgm:prSet/>
      <dgm:spPr/>
      <dgm:t>
        <a:bodyPr/>
        <a:lstStyle/>
        <a:p>
          <a:endParaRPr lang="en-US"/>
        </a:p>
      </dgm:t>
    </dgm:pt>
    <dgm:pt modelId="{B51BAA06-164F-4BCE-B5E0-D88BD96FFF8B}" type="sibTrans" cxnId="{F46CDAC5-88BC-496C-9E31-45C5F4395EC3}">
      <dgm:prSet/>
      <dgm:spPr/>
      <dgm:t>
        <a:bodyPr/>
        <a:lstStyle/>
        <a:p>
          <a:endParaRPr lang="en-US"/>
        </a:p>
      </dgm:t>
    </dgm:pt>
    <dgm:pt modelId="{4211C952-4A45-4410-8AD1-3C9FFBF465D0}">
      <dgm:prSet phldrT="[Text]" custT="1"/>
      <dgm:spPr/>
      <dgm:t>
        <a:bodyPr/>
        <a:lstStyle/>
        <a:p>
          <a:r>
            <a:rPr lang="en-US" sz="1400" dirty="0"/>
            <a:t>Report quarterly to the GMEC, the programs and the residents.  Projects should be completed and written up within one year.</a:t>
          </a:r>
        </a:p>
      </dgm:t>
    </dgm:pt>
    <dgm:pt modelId="{A86049E2-9530-42D8-AC2C-9CF99FA287CC}" type="parTrans" cxnId="{6306D694-A355-43B0-AA04-2D5A74355502}">
      <dgm:prSet/>
      <dgm:spPr/>
      <dgm:t>
        <a:bodyPr/>
        <a:lstStyle/>
        <a:p>
          <a:endParaRPr lang="en-US"/>
        </a:p>
      </dgm:t>
    </dgm:pt>
    <dgm:pt modelId="{3E0FD95E-41E5-4EC2-B9FC-1AAD9ED6DA95}" type="sibTrans" cxnId="{6306D694-A355-43B0-AA04-2D5A74355502}">
      <dgm:prSet/>
      <dgm:spPr/>
      <dgm:t>
        <a:bodyPr/>
        <a:lstStyle/>
        <a:p>
          <a:endParaRPr lang="en-US"/>
        </a:p>
      </dgm:t>
    </dgm:pt>
    <dgm:pt modelId="{0CC4194F-AFF7-4ABD-9535-3D69A69E8138}">
      <dgm:prSet/>
      <dgm:spPr/>
      <dgm:t>
        <a:bodyPr/>
        <a:lstStyle/>
        <a:p>
          <a:r>
            <a:rPr lang="en-US" dirty="0"/>
            <a:t>M</a:t>
          </a:r>
        </a:p>
      </dgm:t>
    </dgm:pt>
    <dgm:pt modelId="{A3EB757A-6B42-4B05-99E2-DE981804F032}" type="parTrans" cxnId="{561ABBE9-BCB2-4C21-B362-37616D81BEFE}">
      <dgm:prSet/>
      <dgm:spPr/>
      <dgm:t>
        <a:bodyPr/>
        <a:lstStyle/>
        <a:p>
          <a:endParaRPr lang="en-US"/>
        </a:p>
      </dgm:t>
    </dgm:pt>
    <dgm:pt modelId="{600D9FF0-882F-4055-963E-72E4ACD0BE7B}" type="sibTrans" cxnId="{561ABBE9-BCB2-4C21-B362-37616D81BEFE}">
      <dgm:prSet/>
      <dgm:spPr/>
      <dgm:t>
        <a:bodyPr/>
        <a:lstStyle/>
        <a:p>
          <a:endParaRPr lang="en-US"/>
        </a:p>
      </dgm:t>
    </dgm:pt>
    <dgm:pt modelId="{1D945F09-C67E-42F7-8FD6-B16BED86F1CF}">
      <dgm:prSet/>
      <dgm:spPr/>
      <dgm:t>
        <a:bodyPr/>
        <a:lstStyle/>
        <a:p>
          <a:r>
            <a:rPr lang="en-US" dirty="0"/>
            <a:t>A</a:t>
          </a:r>
        </a:p>
      </dgm:t>
    </dgm:pt>
    <dgm:pt modelId="{8BD33B58-65C8-4446-9E49-A85EA61B8182}" type="parTrans" cxnId="{592DDCAF-CEA9-44BD-A454-06C31FBBDD76}">
      <dgm:prSet/>
      <dgm:spPr/>
      <dgm:t>
        <a:bodyPr/>
        <a:lstStyle/>
        <a:p>
          <a:endParaRPr lang="en-US"/>
        </a:p>
      </dgm:t>
    </dgm:pt>
    <dgm:pt modelId="{61624369-7F08-46C3-941E-E03E83BB2649}" type="sibTrans" cxnId="{592DDCAF-CEA9-44BD-A454-06C31FBBDD76}">
      <dgm:prSet/>
      <dgm:spPr/>
      <dgm:t>
        <a:bodyPr/>
        <a:lstStyle/>
        <a:p>
          <a:endParaRPr lang="en-US"/>
        </a:p>
      </dgm:t>
    </dgm:pt>
    <dgm:pt modelId="{FEEA08CE-5F80-41BD-93EE-A768F2C461C0}">
      <dgm:prSet custT="1"/>
      <dgm:spPr/>
      <dgm:t>
        <a:bodyPr/>
        <a:lstStyle/>
        <a:p>
          <a:r>
            <a:rPr lang="en-US" sz="1400" dirty="0"/>
            <a:t>Four events, per academic year, will be analyzed by a group of residents as part of their quality improvement curriculum. Results will be submitted as a poster presentation to the institution quality improvement conference</a:t>
          </a:r>
        </a:p>
      </dgm:t>
    </dgm:pt>
    <dgm:pt modelId="{0F7C8937-4031-4B09-AA1C-C455ED520729}" type="parTrans" cxnId="{156425B4-3427-42AA-B47F-B8465938D59D}">
      <dgm:prSet/>
      <dgm:spPr/>
      <dgm:t>
        <a:bodyPr/>
        <a:lstStyle/>
        <a:p>
          <a:endParaRPr lang="en-US"/>
        </a:p>
      </dgm:t>
    </dgm:pt>
    <dgm:pt modelId="{E2A53ECB-11C0-4B03-9FD7-FB3147379A5F}" type="sibTrans" cxnId="{156425B4-3427-42AA-B47F-B8465938D59D}">
      <dgm:prSet/>
      <dgm:spPr/>
      <dgm:t>
        <a:bodyPr/>
        <a:lstStyle/>
        <a:p>
          <a:endParaRPr lang="en-US"/>
        </a:p>
      </dgm:t>
    </dgm:pt>
    <dgm:pt modelId="{DC679B95-B970-4783-B8AD-4A59A83F082E}">
      <dgm:prSet custT="1"/>
      <dgm:spPr/>
      <dgm:t>
        <a:bodyPr/>
        <a:lstStyle/>
        <a:p>
          <a:r>
            <a:rPr lang="en-US" sz="1400" dirty="0"/>
            <a:t>Residents will work with the patient safety department to identify potential events, learn investigative techniques and design improvement activities.  </a:t>
          </a:r>
        </a:p>
      </dgm:t>
    </dgm:pt>
    <dgm:pt modelId="{13FE6029-C8FC-449B-9BB7-7AFDF010AF8C}" type="parTrans" cxnId="{1884F100-40ED-4AC3-B03D-2179CD871E4F}">
      <dgm:prSet/>
      <dgm:spPr/>
      <dgm:t>
        <a:bodyPr/>
        <a:lstStyle/>
        <a:p>
          <a:endParaRPr lang="en-US"/>
        </a:p>
      </dgm:t>
    </dgm:pt>
    <dgm:pt modelId="{F3F9144A-086C-4F86-B213-3099F33F2EFE}" type="sibTrans" cxnId="{1884F100-40ED-4AC3-B03D-2179CD871E4F}">
      <dgm:prSet/>
      <dgm:spPr/>
      <dgm:t>
        <a:bodyPr/>
        <a:lstStyle/>
        <a:p>
          <a:endParaRPr lang="en-US"/>
        </a:p>
      </dgm:t>
    </dgm:pt>
    <dgm:pt modelId="{D2909FCE-8C03-40A9-9DED-0A5A9752D4D7}" type="pres">
      <dgm:prSet presAssocID="{8529111D-9265-4E42-B314-D5FE382E69DF}" presName="linearFlow" presStyleCnt="0">
        <dgm:presLayoutVars>
          <dgm:dir/>
          <dgm:animLvl val="lvl"/>
          <dgm:resizeHandles val="exact"/>
        </dgm:presLayoutVars>
      </dgm:prSet>
      <dgm:spPr/>
    </dgm:pt>
    <dgm:pt modelId="{F291D3E9-617D-40D0-9B10-1EDE0E6972BD}" type="pres">
      <dgm:prSet presAssocID="{821D083E-2D08-4B74-BE2C-CC61ED5B02A7}" presName="composite" presStyleCnt="0"/>
      <dgm:spPr/>
    </dgm:pt>
    <dgm:pt modelId="{F3800E62-1564-4499-96FE-4A4B06AAEF52}" type="pres">
      <dgm:prSet presAssocID="{821D083E-2D08-4B74-BE2C-CC61ED5B02A7}" presName="parentText" presStyleLbl="alignNode1" presStyleIdx="0" presStyleCnt="5">
        <dgm:presLayoutVars>
          <dgm:chMax val="1"/>
          <dgm:bulletEnabled val="1"/>
        </dgm:presLayoutVars>
      </dgm:prSet>
      <dgm:spPr/>
    </dgm:pt>
    <dgm:pt modelId="{48D3A1F6-FABA-40A8-888F-2EF79639AADC}" type="pres">
      <dgm:prSet presAssocID="{821D083E-2D08-4B74-BE2C-CC61ED5B02A7}" presName="descendantText" presStyleLbl="alignAcc1" presStyleIdx="0" presStyleCnt="5">
        <dgm:presLayoutVars>
          <dgm:bulletEnabled val="1"/>
        </dgm:presLayoutVars>
      </dgm:prSet>
      <dgm:spPr/>
    </dgm:pt>
    <dgm:pt modelId="{63384058-D0F3-4E07-BE5A-B2E2809D7F2A}" type="pres">
      <dgm:prSet presAssocID="{E53B7ACA-2F6B-459E-A9B7-F3A2F60A10EB}" presName="sp" presStyleCnt="0"/>
      <dgm:spPr/>
    </dgm:pt>
    <dgm:pt modelId="{E730ED55-696D-4FF1-947E-F4E3490398AD}" type="pres">
      <dgm:prSet presAssocID="{0CC4194F-AFF7-4ABD-9535-3D69A69E8138}" presName="composite" presStyleCnt="0"/>
      <dgm:spPr/>
    </dgm:pt>
    <dgm:pt modelId="{4985F401-ED18-48F1-A48D-F421E8CB5C5A}" type="pres">
      <dgm:prSet presAssocID="{0CC4194F-AFF7-4ABD-9535-3D69A69E8138}" presName="parentText" presStyleLbl="alignNode1" presStyleIdx="1" presStyleCnt="5">
        <dgm:presLayoutVars>
          <dgm:chMax val="1"/>
          <dgm:bulletEnabled val="1"/>
        </dgm:presLayoutVars>
      </dgm:prSet>
      <dgm:spPr/>
    </dgm:pt>
    <dgm:pt modelId="{A24D4305-0F0A-400A-8629-1B4803F2AA7A}" type="pres">
      <dgm:prSet presAssocID="{0CC4194F-AFF7-4ABD-9535-3D69A69E8138}" presName="descendantText" presStyleLbl="alignAcc1" presStyleIdx="1" presStyleCnt="5" custScaleY="114065">
        <dgm:presLayoutVars>
          <dgm:bulletEnabled val="1"/>
        </dgm:presLayoutVars>
      </dgm:prSet>
      <dgm:spPr/>
    </dgm:pt>
    <dgm:pt modelId="{27790FE2-0667-4364-8FC9-14C6A055C719}" type="pres">
      <dgm:prSet presAssocID="{600D9FF0-882F-4055-963E-72E4ACD0BE7B}" presName="sp" presStyleCnt="0"/>
      <dgm:spPr/>
    </dgm:pt>
    <dgm:pt modelId="{6285F317-A791-4046-B4DB-A98C71B4120E}" type="pres">
      <dgm:prSet presAssocID="{1D945F09-C67E-42F7-8FD6-B16BED86F1CF}" presName="composite" presStyleCnt="0"/>
      <dgm:spPr/>
    </dgm:pt>
    <dgm:pt modelId="{58568696-BA55-44B3-85F2-1A375BA5BD6A}" type="pres">
      <dgm:prSet presAssocID="{1D945F09-C67E-42F7-8FD6-B16BED86F1CF}" presName="parentText" presStyleLbl="alignNode1" presStyleIdx="2" presStyleCnt="5">
        <dgm:presLayoutVars>
          <dgm:chMax val="1"/>
          <dgm:bulletEnabled val="1"/>
        </dgm:presLayoutVars>
      </dgm:prSet>
      <dgm:spPr/>
    </dgm:pt>
    <dgm:pt modelId="{F8001C53-62DE-43F0-AE26-72D08AA7F00C}" type="pres">
      <dgm:prSet presAssocID="{1D945F09-C67E-42F7-8FD6-B16BED86F1CF}" presName="descendantText" presStyleLbl="alignAcc1" presStyleIdx="2" presStyleCnt="5" custLinFactNeighborX="0" custLinFactNeighborY="1357">
        <dgm:presLayoutVars>
          <dgm:bulletEnabled val="1"/>
        </dgm:presLayoutVars>
      </dgm:prSet>
      <dgm:spPr/>
    </dgm:pt>
    <dgm:pt modelId="{9D5CF9CA-862C-40F2-97B4-CE27CD206E62}" type="pres">
      <dgm:prSet presAssocID="{61624369-7F08-46C3-941E-E03E83BB2649}" presName="sp" presStyleCnt="0"/>
      <dgm:spPr/>
    </dgm:pt>
    <dgm:pt modelId="{38EFF0B7-6BC9-4EF3-A319-696B06C7F1AE}" type="pres">
      <dgm:prSet presAssocID="{32C3B685-8D95-4396-AC81-3913E41B915C}" presName="composite" presStyleCnt="0"/>
      <dgm:spPr/>
    </dgm:pt>
    <dgm:pt modelId="{6EA9F6F4-662B-4E05-91DB-64EB22C4F6AD}" type="pres">
      <dgm:prSet presAssocID="{32C3B685-8D95-4396-AC81-3913E41B915C}" presName="parentText" presStyleLbl="alignNode1" presStyleIdx="3" presStyleCnt="5">
        <dgm:presLayoutVars>
          <dgm:chMax val="1"/>
          <dgm:bulletEnabled val="1"/>
        </dgm:presLayoutVars>
      </dgm:prSet>
      <dgm:spPr/>
    </dgm:pt>
    <dgm:pt modelId="{06E643C9-6F02-4BCB-9493-B4927AB12BC3}" type="pres">
      <dgm:prSet presAssocID="{32C3B685-8D95-4396-AC81-3913E41B915C}" presName="descendantText" presStyleLbl="alignAcc1" presStyleIdx="3" presStyleCnt="5" custScaleY="134537">
        <dgm:presLayoutVars>
          <dgm:bulletEnabled val="1"/>
        </dgm:presLayoutVars>
      </dgm:prSet>
      <dgm:spPr/>
    </dgm:pt>
    <dgm:pt modelId="{61668251-DA33-4B50-88BB-11ADC5029113}" type="pres">
      <dgm:prSet presAssocID="{852C5358-A32E-4CA2-8785-7E965D3B316F}" presName="sp" presStyleCnt="0"/>
      <dgm:spPr/>
    </dgm:pt>
    <dgm:pt modelId="{350FFCEE-A3FE-483A-AAF0-900082624470}" type="pres">
      <dgm:prSet presAssocID="{61DB226C-5018-48DE-BFC4-ED4A953128B5}" presName="composite" presStyleCnt="0"/>
      <dgm:spPr/>
    </dgm:pt>
    <dgm:pt modelId="{2E5437E6-818C-41C6-8DFF-C1C753FCADD6}" type="pres">
      <dgm:prSet presAssocID="{61DB226C-5018-48DE-BFC4-ED4A953128B5}" presName="parentText" presStyleLbl="alignNode1" presStyleIdx="4" presStyleCnt="5">
        <dgm:presLayoutVars>
          <dgm:chMax val="1"/>
          <dgm:bulletEnabled val="1"/>
        </dgm:presLayoutVars>
      </dgm:prSet>
      <dgm:spPr/>
    </dgm:pt>
    <dgm:pt modelId="{07F5438A-CA3F-4982-ABEC-CF2E3F3481A7}" type="pres">
      <dgm:prSet presAssocID="{61DB226C-5018-48DE-BFC4-ED4A953128B5}" presName="descendantText" presStyleLbl="alignAcc1" presStyleIdx="4" presStyleCnt="5" custLinFactNeighborX="0" custLinFactNeighborY="8867">
        <dgm:presLayoutVars>
          <dgm:bulletEnabled val="1"/>
        </dgm:presLayoutVars>
      </dgm:prSet>
      <dgm:spPr/>
    </dgm:pt>
  </dgm:ptLst>
  <dgm:cxnLst>
    <dgm:cxn modelId="{1884F100-40ED-4AC3-B03D-2179CD871E4F}" srcId="{1D945F09-C67E-42F7-8FD6-B16BED86F1CF}" destId="{DC679B95-B970-4783-B8AD-4A59A83F082E}" srcOrd="0" destOrd="0" parTransId="{13FE6029-C8FC-449B-9BB7-7AFDF010AF8C}" sibTransId="{F3F9144A-086C-4F86-B213-3099F33F2EFE}"/>
    <dgm:cxn modelId="{AA40F50F-D64E-4BDC-8E6D-85EC6AE6CDCC}" srcId="{821D083E-2D08-4B74-BE2C-CC61ED5B02A7}" destId="{6A43945E-E5E8-4339-9FC9-67191A7660F1}" srcOrd="0" destOrd="0" parTransId="{1E1D196E-F018-43F5-B05A-312BDC74A7CF}" sibTransId="{7446B22F-0701-4F2B-9691-ACF832ECD751}"/>
    <dgm:cxn modelId="{A5CB711C-998A-469E-899A-CE5527921789}" type="presOf" srcId="{4211C952-4A45-4410-8AD1-3C9FFBF465D0}" destId="{07F5438A-CA3F-4982-ABEC-CF2E3F3481A7}" srcOrd="0" destOrd="0" presId="urn:microsoft.com/office/officeart/2005/8/layout/chevron2"/>
    <dgm:cxn modelId="{89D5622F-F96A-4D32-A0CB-BB5A1D6FEA50}" type="presOf" srcId="{FEEA08CE-5F80-41BD-93EE-A768F2C461C0}" destId="{A24D4305-0F0A-400A-8629-1B4803F2AA7A}" srcOrd="0" destOrd="0" presId="urn:microsoft.com/office/officeart/2005/8/layout/chevron2"/>
    <dgm:cxn modelId="{EE702331-B77F-4776-8439-BB21176CFB9D}" type="presOf" srcId="{1D945F09-C67E-42F7-8FD6-B16BED86F1CF}" destId="{58568696-BA55-44B3-85F2-1A375BA5BD6A}" srcOrd="0" destOrd="0" presId="urn:microsoft.com/office/officeart/2005/8/layout/chevron2"/>
    <dgm:cxn modelId="{9559E037-853D-4E57-928B-01283F15D096}" type="presOf" srcId="{32C3B685-8D95-4396-AC81-3913E41B915C}" destId="{6EA9F6F4-662B-4E05-91DB-64EB22C4F6AD}" srcOrd="0" destOrd="0" presId="urn:microsoft.com/office/officeart/2005/8/layout/chevron2"/>
    <dgm:cxn modelId="{343BE938-79A6-4F7D-ABBC-B7C5C069568C}" type="presOf" srcId="{8529111D-9265-4E42-B314-D5FE382E69DF}" destId="{D2909FCE-8C03-40A9-9DED-0A5A9752D4D7}" srcOrd="0" destOrd="0" presId="urn:microsoft.com/office/officeart/2005/8/layout/chevron2"/>
    <dgm:cxn modelId="{131ACB4F-7728-4630-B5BC-4A2CA22BF705}" srcId="{32C3B685-8D95-4396-AC81-3913E41B915C}" destId="{91FA9AD6-66EE-4F77-902F-27B5BDE36DB3}" srcOrd="0" destOrd="0" parTransId="{08EE0F46-840A-4916-BE72-A308E3F22EF7}" sibTransId="{63FE0046-EEA3-4E2D-819A-AF032D25EA13}"/>
    <dgm:cxn modelId="{C0EB5F89-6349-468A-BF3F-B50D507193E3}" srcId="{8529111D-9265-4E42-B314-D5FE382E69DF}" destId="{32C3B685-8D95-4396-AC81-3913E41B915C}" srcOrd="3" destOrd="0" parTransId="{A15EDC59-2FB4-4BA4-918E-6716BE3BB658}" sibTransId="{852C5358-A32E-4CA2-8785-7E965D3B316F}"/>
    <dgm:cxn modelId="{EE9C7589-823B-4D03-A2E3-5DBED8E85516}" srcId="{8529111D-9265-4E42-B314-D5FE382E69DF}" destId="{821D083E-2D08-4B74-BE2C-CC61ED5B02A7}" srcOrd="0" destOrd="0" parTransId="{E45099ED-0A02-4F1F-8E27-2DBA58D66EAA}" sibTransId="{E53B7ACA-2F6B-459E-A9B7-F3A2F60A10EB}"/>
    <dgm:cxn modelId="{6306D694-A355-43B0-AA04-2D5A74355502}" srcId="{61DB226C-5018-48DE-BFC4-ED4A953128B5}" destId="{4211C952-4A45-4410-8AD1-3C9FFBF465D0}" srcOrd="0" destOrd="0" parTransId="{A86049E2-9530-42D8-AC2C-9CF99FA287CC}" sibTransId="{3E0FD95E-41E5-4EC2-B9FC-1AAD9ED6DA95}"/>
    <dgm:cxn modelId="{FC90F497-0F28-422A-9A70-F48FDD2201A8}" type="presOf" srcId="{DC679B95-B970-4783-B8AD-4A59A83F082E}" destId="{F8001C53-62DE-43F0-AE26-72D08AA7F00C}" srcOrd="0" destOrd="0" presId="urn:microsoft.com/office/officeart/2005/8/layout/chevron2"/>
    <dgm:cxn modelId="{592DDCAF-CEA9-44BD-A454-06C31FBBDD76}" srcId="{8529111D-9265-4E42-B314-D5FE382E69DF}" destId="{1D945F09-C67E-42F7-8FD6-B16BED86F1CF}" srcOrd="2" destOrd="0" parTransId="{8BD33B58-65C8-4446-9E49-A85EA61B8182}" sibTransId="{61624369-7F08-46C3-941E-E03E83BB2649}"/>
    <dgm:cxn modelId="{156425B4-3427-42AA-B47F-B8465938D59D}" srcId="{0CC4194F-AFF7-4ABD-9535-3D69A69E8138}" destId="{FEEA08CE-5F80-41BD-93EE-A768F2C461C0}" srcOrd="0" destOrd="0" parTransId="{0F7C8937-4031-4B09-AA1C-C455ED520729}" sibTransId="{E2A53ECB-11C0-4B03-9FD7-FB3147379A5F}"/>
    <dgm:cxn modelId="{4E6B7AC1-296E-44A7-8367-0FEA2C33FC44}" type="presOf" srcId="{821D083E-2D08-4B74-BE2C-CC61ED5B02A7}" destId="{F3800E62-1564-4499-96FE-4A4B06AAEF52}" srcOrd="0" destOrd="0" presId="urn:microsoft.com/office/officeart/2005/8/layout/chevron2"/>
    <dgm:cxn modelId="{F46CDAC5-88BC-496C-9E31-45C5F4395EC3}" srcId="{8529111D-9265-4E42-B314-D5FE382E69DF}" destId="{61DB226C-5018-48DE-BFC4-ED4A953128B5}" srcOrd="4" destOrd="0" parTransId="{67B297F1-A38E-4A7E-A68E-9D15D89EDE37}" sibTransId="{B51BAA06-164F-4BCE-B5E0-D88BD96FFF8B}"/>
    <dgm:cxn modelId="{81338FC8-8FF4-47EA-B257-17EB3B0A315D}" type="presOf" srcId="{6A43945E-E5E8-4339-9FC9-67191A7660F1}" destId="{48D3A1F6-FABA-40A8-888F-2EF79639AADC}" srcOrd="0" destOrd="0" presId="urn:microsoft.com/office/officeart/2005/8/layout/chevron2"/>
    <dgm:cxn modelId="{9C4EB5DA-6CEC-439C-A9FC-029C90A7843B}" type="presOf" srcId="{61DB226C-5018-48DE-BFC4-ED4A953128B5}" destId="{2E5437E6-818C-41C6-8DFF-C1C753FCADD6}" srcOrd="0" destOrd="0" presId="urn:microsoft.com/office/officeart/2005/8/layout/chevron2"/>
    <dgm:cxn modelId="{561ABBE9-BCB2-4C21-B362-37616D81BEFE}" srcId="{8529111D-9265-4E42-B314-D5FE382E69DF}" destId="{0CC4194F-AFF7-4ABD-9535-3D69A69E8138}" srcOrd="1" destOrd="0" parTransId="{A3EB757A-6B42-4B05-99E2-DE981804F032}" sibTransId="{600D9FF0-882F-4055-963E-72E4ACD0BE7B}"/>
    <dgm:cxn modelId="{29C292F1-614A-4CA6-821E-11C00FCDFD54}" type="presOf" srcId="{91FA9AD6-66EE-4F77-902F-27B5BDE36DB3}" destId="{06E643C9-6F02-4BCB-9493-B4927AB12BC3}" srcOrd="0" destOrd="0" presId="urn:microsoft.com/office/officeart/2005/8/layout/chevron2"/>
    <dgm:cxn modelId="{5C1E6AFD-3E2D-40DA-9528-19C867BB6A7D}" type="presOf" srcId="{0CC4194F-AFF7-4ABD-9535-3D69A69E8138}" destId="{4985F401-ED18-48F1-A48D-F421E8CB5C5A}" srcOrd="0" destOrd="0" presId="urn:microsoft.com/office/officeart/2005/8/layout/chevron2"/>
    <dgm:cxn modelId="{BEC8FAC4-AE51-41E0-94C1-26F9FF459E69}" type="presParOf" srcId="{D2909FCE-8C03-40A9-9DED-0A5A9752D4D7}" destId="{F291D3E9-617D-40D0-9B10-1EDE0E6972BD}" srcOrd="0" destOrd="0" presId="urn:microsoft.com/office/officeart/2005/8/layout/chevron2"/>
    <dgm:cxn modelId="{DA6CE4B6-4CE8-4FF3-92C0-35BA8788B632}" type="presParOf" srcId="{F291D3E9-617D-40D0-9B10-1EDE0E6972BD}" destId="{F3800E62-1564-4499-96FE-4A4B06AAEF52}" srcOrd="0" destOrd="0" presId="urn:microsoft.com/office/officeart/2005/8/layout/chevron2"/>
    <dgm:cxn modelId="{3DB624AA-2F31-4BC0-B790-99ECE2558C53}" type="presParOf" srcId="{F291D3E9-617D-40D0-9B10-1EDE0E6972BD}" destId="{48D3A1F6-FABA-40A8-888F-2EF79639AADC}" srcOrd="1" destOrd="0" presId="urn:microsoft.com/office/officeart/2005/8/layout/chevron2"/>
    <dgm:cxn modelId="{C6AAC06C-B188-4141-8E7F-B0ED43DF2B6E}" type="presParOf" srcId="{D2909FCE-8C03-40A9-9DED-0A5A9752D4D7}" destId="{63384058-D0F3-4E07-BE5A-B2E2809D7F2A}" srcOrd="1" destOrd="0" presId="urn:microsoft.com/office/officeart/2005/8/layout/chevron2"/>
    <dgm:cxn modelId="{80364A82-165F-4F4A-84DA-4B55C47744A7}" type="presParOf" srcId="{D2909FCE-8C03-40A9-9DED-0A5A9752D4D7}" destId="{E730ED55-696D-4FF1-947E-F4E3490398AD}" srcOrd="2" destOrd="0" presId="urn:microsoft.com/office/officeart/2005/8/layout/chevron2"/>
    <dgm:cxn modelId="{3285E082-9AC0-4A24-9A2A-080CFA17557E}" type="presParOf" srcId="{E730ED55-696D-4FF1-947E-F4E3490398AD}" destId="{4985F401-ED18-48F1-A48D-F421E8CB5C5A}" srcOrd="0" destOrd="0" presId="urn:microsoft.com/office/officeart/2005/8/layout/chevron2"/>
    <dgm:cxn modelId="{DEE13441-7AF7-4826-B523-F0CA8D933716}" type="presParOf" srcId="{E730ED55-696D-4FF1-947E-F4E3490398AD}" destId="{A24D4305-0F0A-400A-8629-1B4803F2AA7A}" srcOrd="1" destOrd="0" presId="urn:microsoft.com/office/officeart/2005/8/layout/chevron2"/>
    <dgm:cxn modelId="{A41CDDAB-03C1-41BD-B679-883EFBA7A92B}" type="presParOf" srcId="{D2909FCE-8C03-40A9-9DED-0A5A9752D4D7}" destId="{27790FE2-0667-4364-8FC9-14C6A055C719}" srcOrd="3" destOrd="0" presId="urn:microsoft.com/office/officeart/2005/8/layout/chevron2"/>
    <dgm:cxn modelId="{0B5E07DD-BBD9-4231-A9E0-DB5A1F8B8468}" type="presParOf" srcId="{D2909FCE-8C03-40A9-9DED-0A5A9752D4D7}" destId="{6285F317-A791-4046-B4DB-A98C71B4120E}" srcOrd="4" destOrd="0" presId="urn:microsoft.com/office/officeart/2005/8/layout/chevron2"/>
    <dgm:cxn modelId="{4DD83F01-763D-46A9-8685-80D544A4E1EF}" type="presParOf" srcId="{6285F317-A791-4046-B4DB-A98C71B4120E}" destId="{58568696-BA55-44B3-85F2-1A375BA5BD6A}" srcOrd="0" destOrd="0" presId="urn:microsoft.com/office/officeart/2005/8/layout/chevron2"/>
    <dgm:cxn modelId="{43D26035-A251-4346-AB4E-4A7856A218EF}" type="presParOf" srcId="{6285F317-A791-4046-B4DB-A98C71B4120E}" destId="{F8001C53-62DE-43F0-AE26-72D08AA7F00C}" srcOrd="1" destOrd="0" presId="urn:microsoft.com/office/officeart/2005/8/layout/chevron2"/>
    <dgm:cxn modelId="{26E8FB1D-5AEB-40B1-8AB9-39F113FF140F}" type="presParOf" srcId="{D2909FCE-8C03-40A9-9DED-0A5A9752D4D7}" destId="{9D5CF9CA-862C-40F2-97B4-CE27CD206E62}" srcOrd="5" destOrd="0" presId="urn:microsoft.com/office/officeart/2005/8/layout/chevron2"/>
    <dgm:cxn modelId="{F134CA14-3931-4006-A077-FFCBFBBA94A4}" type="presParOf" srcId="{D2909FCE-8C03-40A9-9DED-0A5A9752D4D7}" destId="{38EFF0B7-6BC9-4EF3-A319-696B06C7F1AE}" srcOrd="6" destOrd="0" presId="urn:microsoft.com/office/officeart/2005/8/layout/chevron2"/>
    <dgm:cxn modelId="{FE288901-B259-438A-8399-364259DA5278}" type="presParOf" srcId="{38EFF0B7-6BC9-4EF3-A319-696B06C7F1AE}" destId="{6EA9F6F4-662B-4E05-91DB-64EB22C4F6AD}" srcOrd="0" destOrd="0" presId="urn:microsoft.com/office/officeart/2005/8/layout/chevron2"/>
    <dgm:cxn modelId="{6C0966A9-05E3-4368-95E4-9B1DD2484449}" type="presParOf" srcId="{38EFF0B7-6BC9-4EF3-A319-696B06C7F1AE}" destId="{06E643C9-6F02-4BCB-9493-B4927AB12BC3}" srcOrd="1" destOrd="0" presId="urn:microsoft.com/office/officeart/2005/8/layout/chevron2"/>
    <dgm:cxn modelId="{277D972D-DDBD-4959-B0DB-2BE08CCDE246}" type="presParOf" srcId="{D2909FCE-8C03-40A9-9DED-0A5A9752D4D7}" destId="{61668251-DA33-4B50-88BB-11ADC5029113}" srcOrd="7" destOrd="0" presId="urn:microsoft.com/office/officeart/2005/8/layout/chevron2"/>
    <dgm:cxn modelId="{7F1E085E-042A-440F-B1E3-FA060956BBF0}" type="presParOf" srcId="{D2909FCE-8C03-40A9-9DED-0A5A9752D4D7}" destId="{350FFCEE-A3FE-483A-AAF0-900082624470}" srcOrd="8" destOrd="0" presId="urn:microsoft.com/office/officeart/2005/8/layout/chevron2"/>
    <dgm:cxn modelId="{9FA67E5C-CCF5-4C53-8128-C24C94B8E57B}" type="presParOf" srcId="{350FFCEE-A3FE-483A-AAF0-900082624470}" destId="{2E5437E6-818C-41C6-8DFF-C1C753FCADD6}" srcOrd="0" destOrd="0" presId="urn:microsoft.com/office/officeart/2005/8/layout/chevron2"/>
    <dgm:cxn modelId="{A3790C42-0032-43F3-9A33-D75B000630E1}" type="presParOf" srcId="{350FFCEE-A3FE-483A-AAF0-900082624470}" destId="{07F5438A-CA3F-4982-ABEC-CF2E3F3481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3E850-F087-4C68-8AF4-77B3FAE34D82}">
      <dsp:nvSpPr>
        <dsp:cNvPr id="0" name=""/>
        <dsp:cNvSpPr/>
      </dsp:nvSpPr>
      <dsp:spPr>
        <a:xfrm rot="5400000">
          <a:off x="-241221" y="242410"/>
          <a:ext cx="1608143" cy="1125700"/>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Patient Safety</a:t>
          </a:r>
        </a:p>
      </dsp:txBody>
      <dsp:txXfrm rot="-5400000">
        <a:off x="1" y="564038"/>
        <a:ext cx="1125700" cy="482443"/>
      </dsp:txXfrm>
    </dsp:sp>
    <dsp:sp modelId="{57AE9595-D8EE-4573-8999-335F433D3565}">
      <dsp:nvSpPr>
        <dsp:cNvPr id="0" name=""/>
        <dsp:cNvSpPr/>
      </dsp:nvSpPr>
      <dsp:spPr>
        <a:xfrm rot="5400000">
          <a:off x="3983553" y="-2856664"/>
          <a:ext cx="1045293" cy="6760999"/>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Report errors, </a:t>
          </a:r>
          <a:r>
            <a:rPr lang="en-US" sz="2300" kern="1200" dirty="0">
              <a:solidFill>
                <a:srgbClr val="FF0000"/>
              </a:solidFill>
            </a:rPr>
            <a:t>education</a:t>
          </a:r>
          <a:r>
            <a:rPr lang="en-US" sz="2300" kern="1200" dirty="0"/>
            <a:t>, safe culture, investigations, resident &amp; faculty activity, error disclosure</a:t>
          </a:r>
        </a:p>
      </dsp:txBody>
      <dsp:txXfrm rot="-5400000">
        <a:off x="1125701" y="52215"/>
        <a:ext cx="6709972" cy="943239"/>
      </dsp:txXfrm>
    </dsp:sp>
    <dsp:sp modelId="{7AC057C2-EA70-4F36-9549-D5E2CBD36D75}">
      <dsp:nvSpPr>
        <dsp:cNvPr id="0" name=""/>
        <dsp:cNvSpPr/>
      </dsp:nvSpPr>
      <dsp:spPr>
        <a:xfrm rot="5400000">
          <a:off x="-241221" y="1656474"/>
          <a:ext cx="1608143" cy="1125700"/>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Health Care Quality</a:t>
          </a:r>
        </a:p>
      </dsp:txBody>
      <dsp:txXfrm rot="-5400000">
        <a:off x="1" y="1978102"/>
        <a:ext cx="1125700" cy="482443"/>
      </dsp:txXfrm>
    </dsp:sp>
    <dsp:sp modelId="{8E6DA6A9-2FE9-4E32-AA03-801C11D32ACB}">
      <dsp:nvSpPr>
        <dsp:cNvPr id="0" name=""/>
        <dsp:cNvSpPr/>
      </dsp:nvSpPr>
      <dsp:spPr>
        <a:xfrm rot="5400000">
          <a:off x="3983553" y="-1442599"/>
          <a:ext cx="1045293" cy="6760999"/>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QI </a:t>
          </a:r>
          <a:r>
            <a:rPr lang="en-US" sz="2300" kern="1200" dirty="0">
              <a:solidFill>
                <a:srgbClr val="FF0000"/>
              </a:solidFill>
            </a:rPr>
            <a:t>education</a:t>
          </a:r>
          <a:r>
            <a:rPr lang="en-US" sz="2300" kern="1200" dirty="0"/>
            <a:t> &amp; activity, metric data, disparity </a:t>
          </a:r>
          <a:r>
            <a:rPr lang="en-US" sz="2300" kern="1200" dirty="0">
              <a:solidFill>
                <a:srgbClr val="FF0000"/>
              </a:solidFill>
            </a:rPr>
            <a:t>education</a:t>
          </a:r>
          <a:r>
            <a:rPr lang="en-US" sz="2300" kern="1200" dirty="0"/>
            <a:t> &amp; activity, activity planning</a:t>
          </a:r>
        </a:p>
      </dsp:txBody>
      <dsp:txXfrm rot="-5400000">
        <a:off x="1125701" y="1466280"/>
        <a:ext cx="6709972" cy="943239"/>
      </dsp:txXfrm>
    </dsp:sp>
    <dsp:sp modelId="{7CC247C0-9A71-42AF-8ECE-5C4E6E333922}">
      <dsp:nvSpPr>
        <dsp:cNvPr id="0" name=""/>
        <dsp:cNvSpPr/>
      </dsp:nvSpPr>
      <dsp:spPr>
        <a:xfrm rot="5400000">
          <a:off x="-241221" y="3070539"/>
          <a:ext cx="1608143" cy="1125700"/>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Care Transitions</a:t>
          </a:r>
        </a:p>
      </dsp:txBody>
      <dsp:txXfrm rot="-5400000">
        <a:off x="1" y="3392167"/>
        <a:ext cx="1125700" cy="482443"/>
      </dsp:txXfrm>
    </dsp:sp>
    <dsp:sp modelId="{5B28F9F8-69E3-4F28-B138-37F1C534D568}">
      <dsp:nvSpPr>
        <dsp:cNvPr id="0" name=""/>
        <dsp:cNvSpPr/>
      </dsp:nvSpPr>
      <dsp:spPr>
        <a:xfrm rot="5400000">
          <a:off x="3983553" y="-28535"/>
          <a:ext cx="1045293" cy="6760999"/>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solidFill>
                <a:srgbClr val="FF0000"/>
              </a:solidFill>
            </a:rPr>
            <a:t>Education</a:t>
          </a:r>
          <a:r>
            <a:rPr lang="en-US" sz="2300" kern="1200" dirty="0"/>
            <a:t>, standard processes at duty and service changes, evaluation, direct verbal communication, </a:t>
          </a:r>
          <a:r>
            <a:rPr lang="en-US" sz="2300" kern="1200" dirty="0">
              <a:solidFill>
                <a:srgbClr val="FF0000"/>
              </a:solidFill>
            </a:rPr>
            <a:t>monitoring</a:t>
          </a:r>
        </a:p>
      </dsp:txBody>
      <dsp:txXfrm rot="-5400000">
        <a:off x="1125701" y="2880344"/>
        <a:ext cx="6709972" cy="943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3E850-F087-4C68-8AF4-77B3FAE34D82}">
      <dsp:nvSpPr>
        <dsp:cNvPr id="0" name=""/>
        <dsp:cNvSpPr/>
      </dsp:nvSpPr>
      <dsp:spPr>
        <a:xfrm rot="5400000">
          <a:off x="-241221" y="242410"/>
          <a:ext cx="1608143" cy="1125700"/>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Supervision</a:t>
          </a:r>
        </a:p>
      </dsp:txBody>
      <dsp:txXfrm rot="-5400000">
        <a:off x="1" y="564038"/>
        <a:ext cx="1125700" cy="482443"/>
      </dsp:txXfrm>
    </dsp:sp>
    <dsp:sp modelId="{57AE9595-D8EE-4573-8999-335F433D3565}">
      <dsp:nvSpPr>
        <dsp:cNvPr id="0" name=""/>
        <dsp:cNvSpPr/>
      </dsp:nvSpPr>
      <dsp:spPr>
        <a:xfrm rot="5400000">
          <a:off x="3983553" y="-2857853"/>
          <a:ext cx="1045293" cy="6760999"/>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solidFill>
                <a:srgbClr val="FF0000"/>
              </a:solidFill>
            </a:rPr>
            <a:t>Education</a:t>
          </a:r>
          <a:r>
            <a:rPr lang="en-US" sz="2300" kern="1200" dirty="0"/>
            <a:t>, resident &amp; faculty perception, roles in patient care, patients &amp; families, </a:t>
          </a:r>
          <a:r>
            <a:rPr lang="en-US" sz="2300" kern="1200" dirty="0">
              <a:solidFill>
                <a:srgbClr val="FF0000"/>
              </a:solidFill>
            </a:rPr>
            <a:t>monitoring</a:t>
          </a:r>
        </a:p>
      </dsp:txBody>
      <dsp:txXfrm rot="-5400000">
        <a:off x="1125701" y="51026"/>
        <a:ext cx="6709972" cy="943239"/>
      </dsp:txXfrm>
    </dsp:sp>
    <dsp:sp modelId="{1E4DE6BF-869A-47C6-93D3-327AC53FE163}">
      <dsp:nvSpPr>
        <dsp:cNvPr id="0" name=""/>
        <dsp:cNvSpPr/>
      </dsp:nvSpPr>
      <dsp:spPr>
        <a:xfrm rot="5400000">
          <a:off x="-241221" y="1656474"/>
          <a:ext cx="1608143" cy="1125700"/>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Well-Being</a:t>
          </a:r>
        </a:p>
      </dsp:txBody>
      <dsp:txXfrm rot="-5400000">
        <a:off x="1" y="1978102"/>
        <a:ext cx="1125700" cy="482443"/>
      </dsp:txXfrm>
    </dsp:sp>
    <dsp:sp modelId="{1E1C5069-0549-4AFE-BB8A-1A22D493BE45}">
      <dsp:nvSpPr>
        <dsp:cNvPr id="0" name=""/>
        <dsp:cNvSpPr/>
      </dsp:nvSpPr>
      <dsp:spPr>
        <a:xfrm rot="5400000">
          <a:off x="3983553" y="-1442599"/>
          <a:ext cx="1045293" cy="6760999"/>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Efforts to promote across teams, work/life balance, remove impediments, support mechanisms, </a:t>
          </a:r>
          <a:r>
            <a:rPr lang="en-US" sz="2300" kern="1200" dirty="0">
              <a:solidFill>
                <a:srgbClr val="FF0000"/>
              </a:solidFill>
            </a:rPr>
            <a:t>monitoring</a:t>
          </a:r>
        </a:p>
      </dsp:txBody>
      <dsp:txXfrm rot="-5400000">
        <a:off x="1125701" y="1466280"/>
        <a:ext cx="6709972" cy="943239"/>
      </dsp:txXfrm>
    </dsp:sp>
    <dsp:sp modelId="{7CC247C0-9A71-42AF-8ECE-5C4E6E333922}">
      <dsp:nvSpPr>
        <dsp:cNvPr id="0" name=""/>
        <dsp:cNvSpPr/>
      </dsp:nvSpPr>
      <dsp:spPr>
        <a:xfrm rot="5400000">
          <a:off x="-241221" y="3070539"/>
          <a:ext cx="1608143" cy="1125700"/>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Professionalism</a:t>
          </a:r>
        </a:p>
      </dsp:txBody>
      <dsp:txXfrm rot="-5400000">
        <a:off x="1" y="3392167"/>
        <a:ext cx="1125700" cy="482443"/>
      </dsp:txXfrm>
    </dsp:sp>
    <dsp:sp modelId="{5B28F9F8-69E3-4F28-B138-37F1C534D568}">
      <dsp:nvSpPr>
        <dsp:cNvPr id="0" name=""/>
        <dsp:cNvSpPr/>
      </dsp:nvSpPr>
      <dsp:spPr>
        <a:xfrm rot="5400000">
          <a:off x="3983553" y="-28535"/>
          <a:ext cx="1045293" cy="6760999"/>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solidFill>
                <a:srgbClr val="FF0000"/>
              </a:solidFill>
            </a:rPr>
            <a:t>Education</a:t>
          </a:r>
          <a:r>
            <a:rPr lang="en-US" sz="2300" kern="1200" dirty="0"/>
            <a:t>, resident perception, faculty engagement, honest culture, </a:t>
          </a:r>
          <a:r>
            <a:rPr lang="en-US" sz="2300" kern="1200" dirty="0">
              <a:solidFill>
                <a:srgbClr val="FF0000"/>
              </a:solidFill>
            </a:rPr>
            <a:t>monitoring</a:t>
          </a:r>
        </a:p>
      </dsp:txBody>
      <dsp:txXfrm rot="-5400000">
        <a:off x="1125701" y="2880344"/>
        <a:ext cx="6709972" cy="943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537E4-88B8-47FB-906D-2ABBF7D8CCB6}">
      <dsp:nvSpPr>
        <dsp:cNvPr id="0" name=""/>
        <dsp:cNvSpPr/>
      </dsp:nvSpPr>
      <dsp:spPr>
        <a:xfrm>
          <a:off x="5043490" y="1655592"/>
          <a:ext cx="2200059" cy="2200466"/>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C62C26-D707-4F6B-9FE7-4D933DFA4805}">
      <dsp:nvSpPr>
        <dsp:cNvPr id="0" name=""/>
        <dsp:cNvSpPr/>
      </dsp:nvSpPr>
      <dsp:spPr>
        <a:xfrm>
          <a:off x="5116539" y="1728954"/>
          <a:ext cx="2053961" cy="2053742"/>
        </a:xfrm>
        <a:prstGeom prst="ellipse">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 Faculty Development</a:t>
          </a:r>
        </a:p>
      </dsp:txBody>
      <dsp:txXfrm>
        <a:off x="5410166" y="2022401"/>
        <a:ext cx="1466706" cy="1466848"/>
      </dsp:txXfrm>
    </dsp:sp>
    <dsp:sp modelId="{617FF5D4-F56B-4771-AB06-3F8995CCCBF3}">
      <dsp:nvSpPr>
        <dsp:cNvPr id="0" name=""/>
        <dsp:cNvSpPr/>
      </dsp:nvSpPr>
      <dsp:spPr>
        <a:xfrm rot="2700000">
          <a:off x="2772315" y="1658252"/>
          <a:ext cx="2194760" cy="2194760"/>
        </a:xfrm>
        <a:prstGeom prst="teardrop">
          <a:avLst>
            <a:gd name="adj" fmla="val 100000"/>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0D077-0697-4FEC-831D-7BAE2FED8611}">
      <dsp:nvSpPr>
        <dsp:cNvPr id="0" name=""/>
        <dsp:cNvSpPr/>
      </dsp:nvSpPr>
      <dsp:spPr>
        <a:xfrm>
          <a:off x="2842714" y="1728954"/>
          <a:ext cx="2053961" cy="2053742"/>
        </a:xfrm>
        <a:prstGeom prst="ellipse">
          <a:avLst/>
        </a:prstGeom>
        <a:solidFill>
          <a:schemeClr val="lt1">
            <a:alpha val="90000"/>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Evaluation</a:t>
          </a:r>
        </a:p>
      </dsp:txBody>
      <dsp:txXfrm>
        <a:off x="3136342" y="2022401"/>
        <a:ext cx="1466706" cy="1466848"/>
      </dsp:txXfrm>
    </dsp:sp>
    <dsp:sp modelId="{53E093B7-3751-4E0A-ACD5-402740EF0FC5}">
      <dsp:nvSpPr>
        <dsp:cNvPr id="0" name=""/>
        <dsp:cNvSpPr/>
      </dsp:nvSpPr>
      <dsp:spPr>
        <a:xfrm rot="2700000">
          <a:off x="498491" y="1658252"/>
          <a:ext cx="2194760" cy="2194760"/>
        </a:xfrm>
        <a:prstGeom prst="teardrop">
          <a:avLst>
            <a:gd name="adj" fmla="val 10000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762F0-BD55-4B8D-AE14-346093223145}">
      <dsp:nvSpPr>
        <dsp:cNvPr id="0" name=""/>
        <dsp:cNvSpPr/>
      </dsp:nvSpPr>
      <dsp:spPr>
        <a:xfrm>
          <a:off x="568890" y="1728954"/>
          <a:ext cx="2053961" cy="2053742"/>
        </a:xfrm>
        <a:prstGeom prst="ellipse">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Visit</a:t>
          </a:r>
        </a:p>
      </dsp:txBody>
      <dsp:txXfrm>
        <a:off x="862518" y="2022401"/>
        <a:ext cx="1466706" cy="14668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00E62-1564-4499-96FE-4A4B06AAEF52}">
      <dsp:nvSpPr>
        <dsp:cNvPr id="0" name=""/>
        <dsp:cNvSpPr/>
      </dsp:nvSpPr>
      <dsp:spPr>
        <a:xfrm rot="5400000">
          <a:off x="-142253" y="144697"/>
          <a:ext cx="948354" cy="66384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a:t>
          </a:r>
        </a:p>
      </dsp:txBody>
      <dsp:txXfrm rot="-5400000">
        <a:off x="0" y="334368"/>
        <a:ext cx="663848" cy="284506"/>
      </dsp:txXfrm>
    </dsp:sp>
    <dsp:sp modelId="{48D3A1F6-FABA-40A8-888F-2EF79639AADC}">
      <dsp:nvSpPr>
        <dsp:cNvPr id="0" name=""/>
        <dsp:cNvSpPr/>
      </dsp:nvSpPr>
      <dsp:spPr>
        <a:xfrm rot="5400000">
          <a:off x="3967058" y="-3300766"/>
          <a:ext cx="616430" cy="72228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Identify resident reported patient safety events that have potential to result in improvement to patient care</a:t>
          </a:r>
        </a:p>
      </dsp:txBody>
      <dsp:txXfrm rot="-5400000">
        <a:off x="663848" y="32536"/>
        <a:ext cx="7192759" cy="556246"/>
      </dsp:txXfrm>
    </dsp:sp>
    <dsp:sp modelId="{4985F401-ED18-48F1-A48D-F421E8CB5C5A}">
      <dsp:nvSpPr>
        <dsp:cNvPr id="0" name=""/>
        <dsp:cNvSpPr/>
      </dsp:nvSpPr>
      <dsp:spPr>
        <a:xfrm rot="5400000">
          <a:off x="-142253" y="1021949"/>
          <a:ext cx="948354" cy="663848"/>
        </a:xfrm>
        <a:prstGeom prst="chevron">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M</a:t>
          </a:r>
        </a:p>
      </dsp:txBody>
      <dsp:txXfrm rot="-5400000">
        <a:off x="0" y="1211620"/>
        <a:ext cx="663848" cy="284506"/>
      </dsp:txXfrm>
    </dsp:sp>
    <dsp:sp modelId="{A24D4305-0F0A-400A-8629-1B4803F2AA7A}">
      <dsp:nvSpPr>
        <dsp:cNvPr id="0" name=""/>
        <dsp:cNvSpPr/>
      </dsp:nvSpPr>
      <dsp:spPr>
        <a:xfrm rot="5400000">
          <a:off x="3923708" y="-2423513"/>
          <a:ext cx="703131" cy="7222851"/>
        </a:xfrm>
        <a:prstGeom prst="round2SameRect">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Four events, per academic year, will be analyzed by a group of residents as part of their quality improvement curriculum. Results will be submitted as a poster presentation to the institution quality improvement conference</a:t>
          </a:r>
        </a:p>
      </dsp:txBody>
      <dsp:txXfrm rot="-5400000">
        <a:off x="663848" y="870671"/>
        <a:ext cx="7188527" cy="634483"/>
      </dsp:txXfrm>
    </dsp:sp>
    <dsp:sp modelId="{58568696-BA55-44B3-85F2-1A375BA5BD6A}">
      <dsp:nvSpPr>
        <dsp:cNvPr id="0" name=""/>
        <dsp:cNvSpPr/>
      </dsp:nvSpPr>
      <dsp:spPr>
        <a:xfrm rot="5400000">
          <a:off x="-142253" y="1855851"/>
          <a:ext cx="948354" cy="663848"/>
        </a:xfrm>
        <a:prstGeom prst="chevron">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a:t>
          </a:r>
        </a:p>
      </dsp:txBody>
      <dsp:txXfrm rot="-5400000">
        <a:off x="0" y="2045522"/>
        <a:ext cx="663848" cy="284506"/>
      </dsp:txXfrm>
    </dsp:sp>
    <dsp:sp modelId="{F8001C53-62DE-43F0-AE26-72D08AA7F00C}">
      <dsp:nvSpPr>
        <dsp:cNvPr id="0" name=""/>
        <dsp:cNvSpPr/>
      </dsp:nvSpPr>
      <dsp:spPr>
        <a:xfrm rot="5400000">
          <a:off x="3967058" y="-1581246"/>
          <a:ext cx="616430" cy="7222851"/>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Residents will work with the patient safety department to identify potential events, learn investigative techniques and design improvement activities.  </a:t>
          </a:r>
        </a:p>
      </dsp:txBody>
      <dsp:txXfrm rot="-5400000">
        <a:off x="663848" y="1752056"/>
        <a:ext cx="7192759" cy="556246"/>
      </dsp:txXfrm>
    </dsp:sp>
    <dsp:sp modelId="{6EA9F6F4-662B-4E05-91DB-64EB22C4F6AD}">
      <dsp:nvSpPr>
        <dsp:cNvPr id="0" name=""/>
        <dsp:cNvSpPr/>
      </dsp:nvSpPr>
      <dsp:spPr>
        <a:xfrm rot="5400000">
          <a:off x="-142253" y="2796202"/>
          <a:ext cx="948354" cy="663848"/>
        </a:xfrm>
        <a:prstGeom prst="chevron">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a:t>
          </a:r>
        </a:p>
      </dsp:txBody>
      <dsp:txXfrm rot="-5400000">
        <a:off x="0" y="2985873"/>
        <a:ext cx="663848" cy="284506"/>
      </dsp:txXfrm>
    </dsp:sp>
    <dsp:sp modelId="{06E643C9-6F02-4BCB-9493-B4927AB12BC3}">
      <dsp:nvSpPr>
        <dsp:cNvPr id="0" name=""/>
        <dsp:cNvSpPr/>
      </dsp:nvSpPr>
      <dsp:spPr>
        <a:xfrm rot="5400000">
          <a:off x="3860610" y="-649261"/>
          <a:ext cx="829327" cy="7222851"/>
        </a:xfrm>
        <a:prstGeom prst="round2SameRect">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Four projects, involving four different groups of residents is realistic.  There may be opportunities for other projects or to expand on an existing project that was identified by residents in the reporting system. Experiential learning is recommended by CLER program to solidify learning.</a:t>
          </a:r>
        </a:p>
      </dsp:txBody>
      <dsp:txXfrm rot="-5400000">
        <a:off x="663848" y="2587985"/>
        <a:ext cx="7182367" cy="748359"/>
      </dsp:txXfrm>
    </dsp:sp>
    <dsp:sp modelId="{2E5437E6-818C-41C6-8DFF-C1C753FCADD6}">
      <dsp:nvSpPr>
        <dsp:cNvPr id="0" name=""/>
        <dsp:cNvSpPr/>
      </dsp:nvSpPr>
      <dsp:spPr>
        <a:xfrm rot="5400000">
          <a:off x="-142253" y="3630104"/>
          <a:ext cx="948354" cy="663848"/>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a:t>
          </a:r>
        </a:p>
      </dsp:txBody>
      <dsp:txXfrm rot="-5400000">
        <a:off x="0" y="3819775"/>
        <a:ext cx="663848" cy="284506"/>
      </dsp:txXfrm>
    </dsp:sp>
    <dsp:sp modelId="{07F5438A-CA3F-4982-ABEC-CF2E3F3481A7}">
      <dsp:nvSpPr>
        <dsp:cNvPr id="0" name=""/>
        <dsp:cNvSpPr/>
      </dsp:nvSpPr>
      <dsp:spPr>
        <a:xfrm rot="5400000">
          <a:off x="3967058" y="239299"/>
          <a:ext cx="616430" cy="7222851"/>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Report quarterly to the GMEC, the programs and the residents.  Projects should be completed and written up within one year.</a:t>
          </a:r>
        </a:p>
      </dsp:txBody>
      <dsp:txXfrm rot="-5400000">
        <a:off x="663848" y="3572601"/>
        <a:ext cx="7192759" cy="5562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0.57611</cdr:x>
      <cdr:y>0.42561</cdr:y>
    </cdr:from>
    <cdr:to>
      <cdr:x>0.59486</cdr:x>
      <cdr:y>0.45686</cdr:y>
    </cdr:to>
    <cdr:sp macro="" textlink="">
      <cdr:nvSpPr>
        <cdr:cNvPr id="4" name="Oval 3"/>
        <cdr:cNvSpPr/>
      </cdr:nvSpPr>
      <cdr:spPr>
        <a:xfrm xmlns:a="http://schemas.openxmlformats.org/drawingml/2006/main">
          <a:off x="4288191" y="1884201"/>
          <a:ext cx="139563" cy="138344"/>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0.37604</cdr:x>
      <cdr:y>0.3813</cdr:y>
    </cdr:from>
    <cdr:to>
      <cdr:x>0.62396</cdr:x>
      <cdr:y>0.53468</cdr:y>
    </cdr:to>
    <cdr:sp macro="" textlink="">
      <cdr:nvSpPr>
        <cdr:cNvPr id="5" name="TextBox 4"/>
        <cdr:cNvSpPr txBox="1"/>
      </cdr:nvSpPr>
      <cdr:spPr>
        <a:xfrm xmlns:a="http://schemas.openxmlformats.org/drawingml/2006/main">
          <a:off x="2798999" y="1688016"/>
          <a:ext cx="1845356" cy="6790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2016 national</a:t>
          </a:r>
          <a:r>
            <a:rPr lang="en-US" sz="1100" baseline="0" dirty="0"/>
            <a:t> findings </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027" y="1"/>
            <a:ext cx="2972421"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pPr/>
              <a:t>4/30/18</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73576"/>
            <a:ext cx="5485158"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829676"/>
            <a:ext cx="2972421" cy="466725"/>
          </a:xfrm>
          <a:prstGeom prst="rect">
            <a:avLst/>
          </a:prstGeom>
        </p:spPr>
        <p:txBody>
          <a:bodyPr vert="horz" lIns="91440" tIns="45720" rIns="91440" bIns="45720" rtlCol="0" anchor="b"/>
          <a:lstStyle>
            <a:lvl1pPr algn="r">
              <a:defRPr sz="1200"/>
            </a:lvl1pPr>
          </a:lstStyle>
          <a:p>
            <a:fld id="{B0D67206-340A-194E-9A97-1CE564B49809}" type="slidenum">
              <a:rPr lang="en-US" smtClean="0"/>
              <a:pPr/>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1</a:t>
            </a:fld>
            <a:endParaRPr lang="en-US" dirty="0"/>
          </a:p>
        </p:txBody>
      </p:sp>
    </p:spTree>
    <p:extLst>
      <p:ext uri="{BB962C8B-B14F-4D97-AF65-F5344CB8AC3E}">
        <p14:creationId xmlns:p14="http://schemas.microsoft.com/office/powerpoint/2010/main" val="125698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26</a:t>
            </a:fld>
            <a:endParaRPr lang="en-US" dirty="0"/>
          </a:p>
        </p:txBody>
      </p:sp>
    </p:spTree>
    <p:extLst>
      <p:ext uri="{BB962C8B-B14F-4D97-AF65-F5344CB8AC3E}">
        <p14:creationId xmlns:p14="http://schemas.microsoft.com/office/powerpoint/2010/main" val="304341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3</a:t>
            </a:fld>
            <a:endParaRPr lang="en-US" dirty="0"/>
          </a:p>
        </p:txBody>
      </p:sp>
    </p:spTree>
    <p:extLst>
      <p:ext uri="{BB962C8B-B14F-4D97-AF65-F5344CB8AC3E}">
        <p14:creationId xmlns:p14="http://schemas.microsoft.com/office/powerpoint/2010/main" val="15472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4</a:t>
            </a:fld>
            <a:endParaRPr lang="en-US" dirty="0"/>
          </a:p>
        </p:txBody>
      </p:sp>
    </p:spTree>
    <p:extLst>
      <p:ext uri="{BB962C8B-B14F-4D97-AF65-F5344CB8AC3E}">
        <p14:creationId xmlns:p14="http://schemas.microsoft.com/office/powerpoint/2010/main" val="369960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8</a:t>
            </a:fld>
            <a:endParaRPr lang="en-US" dirty="0"/>
          </a:p>
        </p:txBody>
      </p:sp>
    </p:spTree>
    <p:extLst>
      <p:ext uri="{BB962C8B-B14F-4D97-AF65-F5344CB8AC3E}">
        <p14:creationId xmlns:p14="http://schemas.microsoft.com/office/powerpoint/2010/main" val="235515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9</a:t>
            </a:fld>
            <a:endParaRPr lang="en-US" dirty="0"/>
          </a:p>
        </p:txBody>
      </p:sp>
    </p:spTree>
    <p:extLst>
      <p:ext uri="{BB962C8B-B14F-4D97-AF65-F5344CB8AC3E}">
        <p14:creationId xmlns:p14="http://schemas.microsoft.com/office/powerpoint/2010/main" val="4162300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10</a:t>
            </a:fld>
            <a:endParaRPr lang="en-US" dirty="0"/>
          </a:p>
        </p:txBody>
      </p:sp>
    </p:spTree>
    <p:extLst>
      <p:ext uri="{BB962C8B-B14F-4D97-AF65-F5344CB8AC3E}">
        <p14:creationId xmlns:p14="http://schemas.microsoft.com/office/powerpoint/2010/main" val="1907846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16</a:t>
            </a:fld>
            <a:endParaRPr lang="en-US" dirty="0"/>
          </a:p>
        </p:txBody>
      </p:sp>
    </p:spTree>
    <p:extLst>
      <p:ext uri="{BB962C8B-B14F-4D97-AF65-F5344CB8AC3E}">
        <p14:creationId xmlns:p14="http://schemas.microsoft.com/office/powerpoint/2010/main" val="214157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22</a:t>
            </a:fld>
            <a:endParaRPr lang="en-US" dirty="0"/>
          </a:p>
        </p:txBody>
      </p:sp>
    </p:spTree>
    <p:extLst>
      <p:ext uri="{BB962C8B-B14F-4D97-AF65-F5344CB8AC3E}">
        <p14:creationId xmlns:p14="http://schemas.microsoft.com/office/powerpoint/2010/main" val="165792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dirty="0"/>
          </a:p>
        </p:txBody>
      </p:sp>
    </p:spTree>
    <p:extLst>
      <p:ext uri="{BB962C8B-B14F-4D97-AF65-F5344CB8AC3E}">
        <p14:creationId xmlns:p14="http://schemas.microsoft.com/office/powerpoint/2010/main" val="375366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2018</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2018</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2018</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2018</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hyperlink" Target="http://www.partnersinmeded.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CLER</a:t>
            </a:r>
            <a:br>
              <a:rPr lang="en-US" dirty="0"/>
            </a:br>
            <a:r>
              <a:rPr lang="en-US" sz="2800" dirty="0"/>
              <a:t>What to do with all </a:t>
            </a:r>
            <a:br>
              <a:rPr lang="en-US" sz="2800" dirty="0"/>
            </a:br>
            <a:r>
              <a:rPr lang="en-US" sz="2800" dirty="0"/>
              <a:t>that data?</a:t>
            </a:r>
            <a:endParaRPr lang="en-US" dirty="0"/>
          </a:p>
        </p:txBody>
      </p:sp>
      <p:sp>
        <p:nvSpPr>
          <p:cNvPr id="3" name="Subtitle 2"/>
          <p:cNvSpPr>
            <a:spLocks noGrp="1"/>
          </p:cNvSpPr>
          <p:nvPr>
            <p:ph type="subTitle" idx="1"/>
          </p:nvPr>
        </p:nvSpPr>
        <p:spPr/>
        <p:txBody>
          <a:bodyPr/>
          <a:lstStyle/>
          <a:p>
            <a:pPr fontAlgn="base"/>
            <a:r>
              <a:rPr lang="en-US" b="1" dirty="0"/>
              <a:t>Christine Redovan, MBA</a:t>
            </a:r>
          </a:p>
          <a:p>
            <a:pPr fontAlgn="base"/>
            <a:r>
              <a:rPr lang="en-US" b="1" dirty="0"/>
              <a:t>GME Consultant</a:t>
            </a:r>
          </a:p>
        </p:txBody>
      </p:sp>
    </p:spTree>
    <p:extLst>
      <p:ext uri="{BB962C8B-B14F-4D97-AF65-F5344CB8AC3E}">
        <p14:creationId xmlns:p14="http://schemas.microsoft.com/office/powerpoint/2010/main" val="57948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0" y="1738058"/>
            <a:ext cx="3891395" cy="3891395"/>
          </a:xfrm>
          <a:prstGeom prst="rect">
            <a:avLst/>
          </a:prstGeom>
        </p:spPr>
      </p:pic>
      <p:sp>
        <p:nvSpPr>
          <p:cNvPr id="2" name="Content Placeholder 1">
            <a:extLst>
              <a:ext uri="{FF2B5EF4-FFF2-40B4-BE49-F238E27FC236}">
                <a16:creationId xmlns:a16="http://schemas.microsoft.com/office/drawing/2014/main" id="{7B4FADCA-6B64-4FAC-B8E8-15C9F5AB0B23}"/>
              </a:ext>
            </a:extLst>
          </p:cNvPr>
          <p:cNvSpPr>
            <a:spLocks noGrp="1"/>
          </p:cNvSpPr>
          <p:nvPr>
            <p:ph idx="1"/>
          </p:nvPr>
        </p:nvSpPr>
        <p:spPr/>
        <p:txBody>
          <a:bodyPr>
            <a:normAutofit/>
          </a:bodyPr>
          <a:lstStyle/>
          <a:p>
            <a:pPr marL="0" indent="0" algn="ctr">
              <a:buNone/>
            </a:pPr>
            <a:r>
              <a:rPr lang="en-US" sz="3200" dirty="0"/>
              <a:t>Six Steps</a:t>
            </a:r>
          </a:p>
          <a:p>
            <a:pPr marL="0" indent="0">
              <a:buNone/>
            </a:pPr>
            <a:endParaRPr lang="en-US" sz="3200" dirty="0"/>
          </a:p>
          <a:p>
            <a:pPr marL="914400" lvl="1" indent="-457200">
              <a:buFont typeface="+mj-lt"/>
              <a:buAutoNum type="arabicPeriod"/>
            </a:pPr>
            <a:r>
              <a:rPr lang="en-US" sz="2400" dirty="0"/>
              <a:t>CLER Data Document</a:t>
            </a:r>
          </a:p>
          <a:p>
            <a:pPr marL="914400" lvl="1" indent="-457200">
              <a:buFont typeface="+mj-lt"/>
              <a:buAutoNum type="arabicPeriod"/>
            </a:pPr>
            <a:r>
              <a:rPr lang="en-US" sz="2400" dirty="0"/>
              <a:t>Institutional Roadmap</a:t>
            </a:r>
          </a:p>
          <a:p>
            <a:pPr marL="914400" lvl="1" indent="-457200">
              <a:buFont typeface="+mj-lt"/>
              <a:buAutoNum type="arabicPeriod"/>
            </a:pPr>
            <a:r>
              <a:rPr lang="en-US" sz="2400" dirty="0"/>
              <a:t>Rank Findings</a:t>
            </a:r>
          </a:p>
          <a:p>
            <a:pPr marL="914400" lvl="1" indent="-457200">
              <a:buFont typeface="+mj-lt"/>
              <a:buAutoNum type="arabicPeriod"/>
            </a:pPr>
            <a:r>
              <a:rPr lang="en-US" sz="2400" dirty="0"/>
              <a:t>Develop Action Plan</a:t>
            </a:r>
          </a:p>
          <a:p>
            <a:pPr marL="914400" lvl="1" indent="-457200">
              <a:buFont typeface="+mj-lt"/>
              <a:buAutoNum type="arabicPeriod"/>
            </a:pPr>
            <a:r>
              <a:rPr lang="en-US" sz="2400" dirty="0"/>
              <a:t>Incorporate into AIR</a:t>
            </a:r>
          </a:p>
          <a:p>
            <a:pPr marL="914400" lvl="1" indent="-457200">
              <a:buFont typeface="+mj-lt"/>
              <a:buAutoNum type="arabicPeriod"/>
            </a:pPr>
            <a:r>
              <a:rPr lang="en-US" sz="2400" dirty="0"/>
              <a:t>Reassess</a:t>
            </a:r>
          </a:p>
          <a:p>
            <a:pPr marL="457200" lvl="1" indent="0">
              <a:buNone/>
            </a:pPr>
            <a:endParaRPr lang="en-US" sz="2400" dirty="0"/>
          </a:p>
          <a:p>
            <a:pPr marL="457200" lvl="1" indent="0">
              <a:buNone/>
            </a:pPr>
            <a:endParaRPr lang="en-US" sz="2400" dirty="0"/>
          </a:p>
          <a:p>
            <a:pPr marL="0" indent="0">
              <a:buNone/>
            </a:pPr>
            <a:endParaRPr lang="en-US" dirty="0"/>
          </a:p>
        </p:txBody>
      </p:sp>
      <p:sp>
        <p:nvSpPr>
          <p:cNvPr id="3" name="Title 2">
            <a:extLst>
              <a:ext uri="{FF2B5EF4-FFF2-40B4-BE49-F238E27FC236}">
                <a16:creationId xmlns:a16="http://schemas.microsoft.com/office/drawing/2014/main" id="{FBC6E18E-2DB2-4E1C-9AEF-163ECB9896CF}"/>
              </a:ext>
            </a:extLst>
          </p:cNvPr>
          <p:cNvSpPr>
            <a:spLocks noGrp="1"/>
          </p:cNvSpPr>
          <p:nvPr>
            <p:ph type="title"/>
          </p:nvPr>
        </p:nvSpPr>
        <p:spPr/>
        <p:txBody>
          <a:bodyPr/>
          <a:lstStyle/>
          <a:p>
            <a:r>
              <a:rPr lang="en-US" dirty="0"/>
              <a:t>What do we do with the data?</a:t>
            </a:r>
          </a:p>
        </p:txBody>
      </p:sp>
      <p:sp>
        <p:nvSpPr>
          <p:cNvPr id="4" name="Footer Placeholder 3">
            <a:extLst>
              <a:ext uri="{FF2B5EF4-FFF2-40B4-BE49-F238E27FC236}">
                <a16:creationId xmlns:a16="http://schemas.microsoft.com/office/drawing/2014/main" id="{82EABAAE-67F1-4F4D-B488-DF006CFFC5D3}"/>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D5A807E6-90BF-4735-B423-729B6E8E3F8F}"/>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419080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 the CLER Data Document Template</a:t>
            </a:r>
          </a:p>
          <a:p>
            <a:r>
              <a:rPr lang="en-US" dirty="0"/>
              <a:t>List data from CLER visit letter</a:t>
            </a:r>
          </a:p>
          <a:p>
            <a:r>
              <a:rPr lang="en-US" dirty="0"/>
              <a:t>Include both percentages and comments</a:t>
            </a:r>
          </a:p>
          <a:p>
            <a:pPr lvl="1"/>
            <a:r>
              <a:rPr lang="en-US" dirty="0"/>
              <a:t>Comments may provide much more information</a:t>
            </a:r>
          </a:p>
          <a:p>
            <a:r>
              <a:rPr lang="en-US" dirty="0"/>
              <a:t>Not all data points may be relevant depending on the CLER protocol you were reviewed under</a:t>
            </a:r>
          </a:p>
          <a:p>
            <a:r>
              <a:rPr lang="en-US" dirty="0"/>
              <a:t>Be succinct; some information may not be that beneficial for this purpose</a:t>
            </a:r>
          </a:p>
        </p:txBody>
      </p:sp>
      <p:sp>
        <p:nvSpPr>
          <p:cNvPr id="3" name="Title 2"/>
          <p:cNvSpPr>
            <a:spLocks noGrp="1"/>
          </p:cNvSpPr>
          <p:nvPr>
            <p:ph type="title"/>
          </p:nvPr>
        </p:nvSpPr>
        <p:spPr/>
        <p:txBody>
          <a:bodyPr/>
          <a:lstStyle/>
          <a:p>
            <a:r>
              <a:rPr lang="en-US" dirty="0"/>
              <a:t>Step 1 – CLER Data</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Tree>
    <p:extLst>
      <p:ext uri="{BB962C8B-B14F-4D97-AF65-F5344CB8AC3E}">
        <p14:creationId xmlns:p14="http://schemas.microsoft.com/office/powerpoint/2010/main" val="322817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 CLER Data Document</a:t>
            </a:r>
          </a:p>
        </p:txBody>
      </p:sp>
      <p:sp>
        <p:nvSpPr>
          <p:cNvPr id="3" name="Footer Placeholder 2"/>
          <p:cNvSpPr>
            <a:spLocks noGrp="1"/>
          </p:cNvSpPr>
          <p:nvPr>
            <p:ph type="ftr" sz="quarter" idx="10"/>
          </p:nvPr>
        </p:nvSpPr>
        <p:spPr/>
        <p:txBody>
          <a:bodyPr/>
          <a:lstStyle/>
          <a:p>
            <a:pPr>
              <a:defRPr/>
            </a:pPr>
            <a:r>
              <a:rPr lang="en-US"/>
              <a:t>Presented by Partners in Medical Education, Inc. 2018</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12</a:t>
            </a:fld>
            <a:endParaRPr lang="en-US" altLang="en-US" dirty="0"/>
          </a:p>
        </p:txBody>
      </p:sp>
      <p:pic>
        <p:nvPicPr>
          <p:cNvPr id="7" name="Picture 6"/>
          <p:cNvPicPr>
            <a:picLocks noChangeAspect="1"/>
          </p:cNvPicPr>
          <p:nvPr/>
        </p:nvPicPr>
        <p:blipFill>
          <a:blip r:embed="rId2"/>
          <a:stretch>
            <a:fillRect/>
          </a:stretch>
        </p:blipFill>
        <p:spPr>
          <a:xfrm>
            <a:off x="345562" y="2033934"/>
            <a:ext cx="7316803" cy="1155985"/>
          </a:xfrm>
          <a:prstGeom prst="rect">
            <a:avLst/>
          </a:prstGeom>
        </p:spPr>
      </p:pic>
      <p:sp>
        <p:nvSpPr>
          <p:cNvPr id="6" name="Oval 5"/>
          <p:cNvSpPr/>
          <p:nvPr/>
        </p:nvSpPr>
        <p:spPr>
          <a:xfrm>
            <a:off x="984473" y="2437937"/>
            <a:ext cx="665019" cy="568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44914" y="3005974"/>
            <a:ext cx="6757881" cy="813000"/>
          </a:xfrm>
          <a:prstGeom prst="rect">
            <a:avLst/>
          </a:prstGeom>
        </p:spPr>
      </p:pic>
      <p:sp>
        <p:nvSpPr>
          <p:cNvPr id="9" name="Oval 8"/>
          <p:cNvSpPr/>
          <p:nvPr/>
        </p:nvSpPr>
        <p:spPr>
          <a:xfrm>
            <a:off x="4572000" y="3083787"/>
            <a:ext cx="1038291" cy="568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245371067"/>
              </p:ext>
            </p:extLst>
          </p:nvPr>
        </p:nvGraphicFramePr>
        <p:xfrm>
          <a:off x="672667" y="3896787"/>
          <a:ext cx="7798666" cy="1173977"/>
        </p:xfrm>
        <a:graphic>
          <a:graphicData uri="http://schemas.openxmlformats.org/drawingml/2006/table">
            <a:tbl>
              <a:tblPr firstRow="1" firstCol="1" bandRow="1">
                <a:tableStyleId>{93296810-A885-4BE3-A3E7-6D5BEEA58F35}</a:tableStyleId>
              </a:tblPr>
              <a:tblGrid>
                <a:gridCol w="1757411">
                  <a:extLst>
                    <a:ext uri="{9D8B030D-6E8A-4147-A177-3AD203B41FA5}">
                      <a16:colId xmlns:a16="http://schemas.microsoft.com/office/drawing/2014/main" val="20000"/>
                    </a:ext>
                  </a:extLst>
                </a:gridCol>
                <a:gridCol w="1514693">
                  <a:extLst>
                    <a:ext uri="{9D8B030D-6E8A-4147-A177-3AD203B41FA5}">
                      <a16:colId xmlns:a16="http://schemas.microsoft.com/office/drawing/2014/main" val="20001"/>
                    </a:ext>
                  </a:extLst>
                </a:gridCol>
                <a:gridCol w="1514693">
                  <a:extLst>
                    <a:ext uri="{9D8B030D-6E8A-4147-A177-3AD203B41FA5}">
                      <a16:colId xmlns:a16="http://schemas.microsoft.com/office/drawing/2014/main" val="20002"/>
                    </a:ext>
                  </a:extLst>
                </a:gridCol>
                <a:gridCol w="1409598">
                  <a:extLst>
                    <a:ext uri="{9D8B030D-6E8A-4147-A177-3AD203B41FA5}">
                      <a16:colId xmlns:a16="http://schemas.microsoft.com/office/drawing/2014/main" val="20003"/>
                    </a:ext>
                  </a:extLst>
                </a:gridCol>
                <a:gridCol w="1602271">
                  <a:extLst>
                    <a:ext uri="{9D8B030D-6E8A-4147-A177-3AD203B41FA5}">
                      <a16:colId xmlns:a16="http://schemas.microsoft.com/office/drawing/2014/main" val="20004"/>
                    </a:ext>
                  </a:extLst>
                </a:gridCol>
              </a:tblGrid>
              <a:tr h="234795">
                <a:tc>
                  <a:txBody>
                    <a:bodyPr/>
                    <a:lstStyle/>
                    <a:p>
                      <a:pPr marL="0" marR="0">
                        <a:lnSpc>
                          <a:spcPct val="115000"/>
                        </a:lnSpc>
                        <a:spcBef>
                          <a:spcPts val="0"/>
                        </a:spcBef>
                        <a:spcAft>
                          <a:spcPts val="0"/>
                        </a:spcAft>
                      </a:pPr>
                      <a:r>
                        <a:rPr lang="en-US" sz="1100" dirty="0">
                          <a:effectLst/>
                        </a:rPr>
                        <a:t>Question/Area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National (2016)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39182">
                <a:tc>
                  <a:txBody>
                    <a:bodyPr/>
                    <a:lstStyle/>
                    <a:p>
                      <a:pPr marL="0" marR="0">
                        <a:lnSpc>
                          <a:spcPct val="115000"/>
                        </a:lnSpc>
                        <a:spcBef>
                          <a:spcPts val="0"/>
                        </a:spcBef>
                        <a:spcAft>
                          <a:spcPts val="0"/>
                        </a:spcAft>
                      </a:pPr>
                      <a:r>
                        <a:rPr lang="en-US" sz="1100">
                          <a:effectLst/>
                        </a:rPr>
                        <a:t>Of interviewed residents; percent of reports submitted by residents themselves.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11" name="Rectangle 1"/>
          <p:cNvSpPr>
            <a:spLocks noChangeArrowheads="1"/>
          </p:cNvSpPr>
          <p:nvPr/>
        </p:nvSpPr>
        <p:spPr bwMode="auto">
          <a:xfrm>
            <a:off x="554182" y="5317696"/>
            <a:ext cx="77585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Trend:  Increasing % reported by residents; above national average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Action Items: </a:t>
            </a: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[Choose action items based on comments]</a:t>
            </a:r>
            <a:endParaRPr kumimoji="0" lang="en-US" altLang="en-US" sz="8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Reaffirm non-punitive system. Both residents and nurses indicated lack of reporting due to fear of retaliation.</a:t>
            </a:r>
            <a:endParaRPr kumimoji="0" lang="en-US" altLang="en-US"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Reaffirm use of data to result in improvements; show actual improvements that occurred based on reported items</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891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those who prefer visualization…</a:t>
            </a:r>
          </a:p>
        </p:txBody>
      </p:sp>
      <p:sp>
        <p:nvSpPr>
          <p:cNvPr id="3" name="Footer Placeholder 2"/>
          <p:cNvSpPr>
            <a:spLocks noGrp="1"/>
          </p:cNvSpPr>
          <p:nvPr>
            <p:ph type="ftr" sz="quarter" idx="10"/>
          </p:nvPr>
        </p:nvSpPr>
        <p:spPr/>
        <p:txBody>
          <a:bodyPr/>
          <a:lstStyle/>
          <a:p>
            <a:pPr>
              <a:defRPr/>
            </a:pPr>
            <a:r>
              <a:rPr lang="en-US"/>
              <a:t>Presented by Partners in Medical Education, Inc. 2018</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13</a:t>
            </a:fld>
            <a:endParaRPr lang="en-US" altLang="en-US" dirty="0"/>
          </a:p>
        </p:txBody>
      </p:sp>
      <p:graphicFrame>
        <p:nvGraphicFramePr>
          <p:cNvPr id="6" name="Chart 5"/>
          <p:cNvGraphicFramePr>
            <a:graphicFrameLocks/>
          </p:cNvGraphicFramePr>
          <p:nvPr>
            <p:extLst>
              <p:ext uri="{D42A27DB-BD31-4B8C-83A1-F6EECF244321}">
                <p14:modId xmlns:p14="http://schemas.microsoft.com/office/powerpoint/2010/main" val="4269586279"/>
              </p:ext>
            </p:extLst>
          </p:nvPr>
        </p:nvGraphicFramePr>
        <p:xfrm>
          <a:off x="1071995" y="1572029"/>
          <a:ext cx="7443355" cy="4427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302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See Roadmap Handout</a:t>
            </a:r>
          </a:p>
        </p:txBody>
      </p:sp>
      <p:sp>
        <p:nvSpPr>
          <p:cNvPr id="3" name="Title 2"/>
          <p:cNvSpPr>
            <a:spLocks noGrp="1"/>
          </p:cNvSpPr>
          <p:nvPr>
            <p:ph type="title"/>
          </p:nvPr>
        </p:nvSpPr>
        <p:spPr/>
        <p:txBody>
          <a:bodyPr/>
          <a:lstStyle/>
          <a:p>
            <a:r>
              <a:rPr lang="en-US" dirty="0"/>
              <a:t>Step 2 – Complete Roadmap</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588" y="2220381"/>
            <a:ext cx="4342823" cy="3474258"/>
          </a:xfrm>
          <a:prstGeom prst="rect">
            <a:avLst/>
          </a:prstGeom>
        </p:spPr>
      </p:pic>
    </p:spTree>
    <p:extLst>
      <p:ext uri="{BB962C8B-B14F-4D97-AF65-F5344CB8AC3E}">
        <p14:creationId xmlns:p14="http://schemas.microsoft.com/office/powerpoint/2010/main" val="1855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r>
              <a:rPr lang="en-US" dirty="0"/>
              <a:t>Use the results of the roadmap to identify areas that will benefit the most from resources</a:t>
            </a:r>
          </a:p>
          <a:p>
            <a:r>
              <a:rPr lang="en-US" dirty="0"/>
              <a:t>Link to scholarly activity, health care disparity, patient safety or QI whenever possible</a:t>
            </a:r>
          </a:p>
          <a:p>
            <a:pPr lvl="8"/>
            <a:r>
              <a:rPr lang="en-US" sz="2600" dirty="0"/>
              <a:t>Reference the CLER Pathways &amp; Issue Briefs for examples on expectations</a:t>
            </a:r>
          </a:p>
          <a:p>
            <a:pPr lvl="8"/>
            <a:r>
              <a:rPr lang="en-US" sz="2600" dirty="0"/>
              <a:t>Use a GMEC activity to engage and involve members</a:t>
            </a:r>
          </a:p>
          <a:p>
            <a:pPr lvl="8"/>
            <a:r>
              <a:rPr lang="en-US" sz="2600" dirty="0"/>
              <a:t>There is always room for improvement</a:t>
            </a:r>
          </a:p>
          <a:p>
            <a:pPr lvl="8"/>
            <a:endParaRPr lang="en-US" dirty="0"/>
          </a:p>
        </p:txBody>
      </p:sp>
      <p:sp>
        <p:nvSpPr>
          <p:cNvPr id="2" name="Title 1"/>
          <p:cNvSpPr>
            <a:spLocks noGrp="1"/>
          </p:cNvSpPr>
          <p:nvPr>
            <p:ph type="title"/>
          </p:nvPr>
        </p:nvSpPr>
        <p:spPr/>
        <p:txBody>
          <a:bodyPr/>
          <a:lstStyle/>
          <a:p>
            <a:r>
              <a:rPr lang="en-US" dirty="0"/>
              <a:t>Step 3 – Rank Findings</a:t>
            </a:r>
          </a:p>
        </p:txBody>
      </p:sp>
      <p:sp>
        <p:nvSpPr>
          <p:cNvPr id="3" name="Footer Placeholder 2"/>
          <p:cNvSpPr>
            <a:spLocks noGrp="1"/>
          </p:cNvSpPr>
          <p:nvPr>
            <p:ph type="ftr" sz="quarter" idx="10"/>
          </p:nvPr>
        </p:nvSpPr>
        <p:spPr/>
        <p:txBody>
          <a:bodyPr/>
          <a:lstStyle/>
          <a:p>
            <a:pPr>
              <a:defRPr/>
            </a:pPr>
            <a:r>
              <a:rPr lang="en-US"/>
              <a:t>Presented by Partners in Medical Education, Inc. 2018</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15</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72" y="3713572"/>
            <a:ext cx="3131127" cy="1795179"/>
          </a:xfrm>
          <a:prstGeom prst="rect">
            <a:avLst/>
          </a:prstGeom>
        </p:spPr>
      </p:pic>
    </p:spTree>
    <p:extLst>
      <p:ext uri="{BB962C8B-B14F-4D97-AF65-F5344CB8AC3E}">
        <p14:creationId xmlns:p14="http://schemas.microsoft.com/office/powerpoint/2010/main" val="40763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sz="3000" dirty="0"/>
              <a:t>Reporting of adverse events, near misses/close calls and unsafe conditions</a:t>
            </a:r>
          </a:p>
          <a:p>
            <a:r>
              <a:rPr lang="en-US" dirty="0"/>
              <a:t>Know how to report patient safety</a:t>
            </a:r>
          </a:p>
          <a:p>
            <a:pPr marL="0" indent="0">
              <a:buNone/>
            </a:pPr>
            <a:r>
              <a:rPr lang="en-US" dirty="0"/>
              <a:t>   events </a:t>
            </a:r>
          </a:p>
          <a:p>
            <a:r>
              <a:rPr lang="en-US" dirty="0"/>
              <a:t>Know roles and responsibility in</a:t>
            </a:r>
          </a:p>
          <a:p>
            <a:pPr marL="0" indent="0">
              <a:buNone/>
            </a:pPr>
            <a:r>
              <a:rPr lang="en-US" dirty="0"/>
              <a:t>   reporting patient safety events</a:t>
            </a:r>
          </a:p>
          <a:p>
            <a:r>
              <a:rPr lang="en-US" dirty="0"/>
              <a:t>Faculty report patient safety events</a:t>
            </a:r>
          </a:p>
          <a:p>
            <a:r>
              <a:rPr lang="en-US" dirty="0"/>
              <a:t>Residents/fellows report patient</a:t>
            </a:r>
          </a:p>
          <a:p>
            <a:pPr marL="0" indent="0">
              <a:buNone/>
            </a:pPr>
            <a:r>
              <a:rPr lang="en-US" dirty="0"/>
              <a:t>   safety events</a:t>
            </a:r>
          </a:p>
          <a:p>
            <a:r>
              <a:rPr lang="en-US" dirty="0"/>
              <a:t>Reports are aggregated in clinical </a:t>
            </a:r>
          </a:p>
          <a:p>
            <a:pPr marL="0" indent="0">
              <a:buNone/>
            </a:pPr>
            <a:r>
              <a:rPr lang="en-US" dirty="0"/>
              <a:t>   site’s central repository</a:t>
            </a:r>
          </a:p>
        </p:txBody>
      </p:sp>
      <p:sp>
        <p:nvSpPr>
          <p:cNvPr id="3" name="Title 2"/>
          <p:cNvSpPr>
            <a:spLocks noGrp="1"/>
          </p:cNvSpPr>
          <p:nvPr>
            <p:ph type="title"/>
          </p:nvPr>
        </p:nvSpPr>
        <p:spPr/>
        <p:txBody>
          <a:bodyPr/>
          <a:lstStyle/>
          <a:p>
            <a:r>
              <a:rPr lang="en-US" dirty="0"/>
              <a:t>CLER Pathway – Patient Safety Pathway 1</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pic>
        <p:nvPicPr>
          <p:cNvPr id="6" name="Picture 5"/>
          <p:cNvPicPr>
            <a:picLocks noChangeAspect="1"/>
          </p:cNvPicPr>
          <p:nvPr/>
        </p:nvPicPr>
        <p:blipFill>
          <a:blip r:embed="rId3"/>
          <a:stretch>
            <a:fillRect/>
          </a:stretch>
        </p:blipFill>
        <p:spPr>
          <a:xfrm>
            <a:off x="5980624" y="2410690"/>
            <a:ext cx="2534726" cy="3308401"/>
          </a:xfrm>
          <a:prstGeom prst="rect">
            <a:avLst/>
          </a:prstGeom>
        </p:spPr>
      </p:pic>
      <p:sp>
        <p:nvSpPr>
          <p:cNvPr id="7" name="TextBox 6"/>
          <p:cNvSpPr txBox="1"/>
          <p:nvPr/>
        </p:nvSpPr>
        <p:spPr>
          <a:xfrm>
            <a:off x="628651" y="6043436"/>
            <a:ext cx="8072004" cy="261610"/>
          </a:xfrm>
          <a:prstGeom prst="rect">
            <a:avLst/>
          </a:prstGeom>
          <a:noFill/>
        </p:spPr>
        <p:txBody>
          <a:bodyPr wrap="square" rtlCol="0">
            <a:spAutoFit/>
          </a:bodyPr>
          <a:lstStyle/>
          <a:p>
            <a:r>
              <a:rPr lang="en-US" sz="1100" b="0" dirty="0">
                <a:latin typeface="+mn-lt"/>
              </a:rPr>
              <a:t>Source: http://acgme.org/What-We-Do/Initiatives/Clinical-Learning-Environment-Review-CLER/Resources-and-Documents</a:t>
            </a:r>
          </a:p>
        </p:txBody>
      </p:sp>
    </p:spTree>
    <p:extLst>
      <p:ext uri="{BB962C8B-B14F-4D97-AF65-F5344CB8AC3E}">
        <p14:creationId xmlns:p14="http://schemas.microsoft.com/office/powerpoint/2010/main" val="3132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2806" y="1411977"/>
            <a:ext cx="7886700" cy="4791508"/>
          </a:xfrm>
        </p:spPr>
        <p:txBody>
          <a:bodyPr>
            <a:normAutofit lnSpcReduction="10000"/>
          </a:bodyPr>
          <a:lstStyle/>
          <a:p>
            <a:pPr lvl="6"/>
            <a:r>
              <a:rPr lang="en-US" sz="2400" dirty="0"/>
              <a:t>Across CLEs, formal reporting mechanisms were underutilized by both residents and faculty</a:t>
            </a:r>
          </a:p>
          <a:p>
            <a:pPr lvl="6"/>
            <a:r>
              <a:rPr lang="en-US" sz="2400" dirty="0"/>
              <a:t>Residents viewed reporting as a nursing function or considered it too time consuming. They reported through chain of command to resolve issues at local level.</a:t>
            </a:r>
          </a:p>
          <a:p>
            <a:r>
              <a:rPr lang="en-US" sz="2200" dirty="0"/>
              <a:t>Most residents unaware of CLE’s process of review, investigation, implementation of improvement activities and monitoring. </a:t>
            </a:r>
          </a:p>
          <a:p>
            <a:r>
              <a:rPr lang="en-US" sz="2200" dirty="0"/>
              <a:t>No monitoring of resident, fellow or faculty participation in reporting events, participating in improvement efforts and related activities.</a:t>
            </a:r>
          </a:p>
        </p:txBody>
      </p:sp>
      <p:sp>
        <p:nvSpPr>
          <p:cNvPr id="3" name="Title 2"/>
          <p:cNvSpPr>
            <a:spLocks noGrp="1"/>
          </p:cNvSpPr>
          <p:nvPr>
            <p:ph type="title"/>
          </p:nvPr>
        </p:nvSpPr>
        <p:spPr>
          <a:xfrm>
            <a:off x="2143891" y="259345"/>
            <a:ext cx="6526006" cy="1325563"/>
          </a:xfrm>
        </p:spPr>
        <p:txBody>
          <a:bodyPr/>
          <a:lstStyle/>
          <a:p>
            <a:r>
              <a:rPr lang="en-US" dirty="0"/>
              <a:t>Patient Safety Issue Brief</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sp>
        <p:nvSpPr>
          <p:cNvPr id="7" name="TextBox 6"/>
          <p:cNvSpPr txBox="1"/>
          <p:nvPr/>
        </p:nvSpPr>
        <p:spPr>
          <a:xfrm>
            <a:off x="982806" y="6043436"/>
            <a:ext cx="7897958" cy="261610"/>
          </a:xfrm>
          <a:prstGeom prst="rect">
            <a:avLst/>
          </a:prstGeom>
          <a:noFill/>
        </p:spPr>
        <p:txBody>
          <a:bodyPr wrap="square" rtlCol="0">
            <a:spAutoFit/>
          </a:bodyPr>
          <a:lstStyle/>
          <a:p>
            <a:r>
              <a:rPr lang="en-US" sz="1100" b="0" dirty="0">
                <a:latin typeface="+mn-lt"/>
              </a:rPr>
              <a:t>Source: http://acgme.org/What-We-Do/Initiatives/Clinical-Learning-Environment-Review-CLER/Resources-and-Documents</a:t>
            </a:r>
          </a:p>
        </p:txBody>
      </p:sp>
      <p:pic>
        <p:nvPicPr>
          <p:cNvPr id="8" name="Picture 7"/>
          <p:cNvPicPr>
            <a:picLocks noChangeAspect="1"/>
          </p:cNvPicPr>
          <p:nvPr/>
        </p:nvPicPr>
        <p:blipFill>
          <a:blip r:embed="rId2"/>
          <a:stretch>
            <a:fillRect/>
          </a:stretch>
        </p:blipFill>
        <p:spPr>
          <a:xfrm>
            <a:off x="1790163" y="1469832"/>
            <a:ext cx="1805458" cy="2337900"/>
          </a:xfrm>
          <a:prstGeom prst="rect">
            <a:avLst/>
          </a:prstGeom>
        </p:spPr>
      </p:pic>
    </p:spTree>
    <p:extLst>
      <p:ext uri="{BB962C8B-B14F-4D97-AF65-F5344CB8AC3E}">
        <p14:creationId xmlns:p14="http://schemas.microsoft.com/office/powerpoint/2010/main" val="355552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 Develop Action Plan</a:t>
            </a:r>
          </a:p>
        </p:txBody>
      </p:sp>
      <p:sp>
        <p:nvSpPr>
          <p:cNvPr id="3" name="Footer Placeholder 2"/>
          <p:cNvSpPr>
            <a:spLocks noGrp="1"/>
          </p:cNvSpPr>
          <p:nvPr>
            <p:ph type="ftr" sz="quarter" idx="10"/>
          </p:nvPr>
        </p:nvSpPr>
        <p:spPr/>
        <p:txBody>
          <a:bodyPr/>
          <a:lstStyle/>
          <a:p>
            <a:pPr>
              <a:defRPr/>
            </a:pPr>
            <a:r>
              <a:rPr lang="en-US"/>
              <a:t>Presented by Partners in Medical Education, Inc. 2018</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18</a:t>
            </a:fld>
            <a:endParaRPr lang="en-US"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1995054"/>
            <a:ext cx="7690618" cy="3311238"/>
          </a:xfrm>
          <a:prstGeom prst="rect">
            <a:avLst/>
          </a:prstGeom>
        </p:spPr>
      </p:pic>
    </p:spTree>
    <p:extLst>
      <p:ext uri="{BB962C8B-B14F-4D97-AF65-F5344CB8AC3E}">
        <p14:creationId xmlns:p14="http://schemas.microsoft.com/office/powerpoint/2010/main" val="140291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88985925"/>
              </p:ext>
            </p:extLst>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989344" y="218757"/>
            <a:ext cx="6526006" cy="1325563"/>
          </a:xfrm>
        </p:spPr>
        <p:txBody>
          <a:bodyPr/>
          <a:lstStyle/>
          <a:p>
            <a:r>
              <a:rPr lang="en-US" dirty="0"/>
              <a:t>Example Goal </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Tree>
    <p:extLst>
      <p:ext uri="{BB962C8B-B14F-4D97-AF65-F5344CB8AC3E}">
        <p14:creationId xmlns:p14="http://schemas.microsoft.com/office/powerpoint/2010/main" val="418145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D3A520-EC44-6F4F-8EAC-7E25D12E5B18}"/>
              </a:ext>
            </a:extLst>
          </p:cNvPr>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a:extLst>
              <a:ext uri="{FF2B5EF4-FFF2-40B4-BE49-F238E27FC236}">
                <a16:creationId xmlns:a16="http://schemas.microsoft.com/office/drawing/2014/main" id="{EDE4417D-330E-6B4D-BBF5-572A5216E427}"/>
              </a:ext>
            </a:extLst>
          </p:cNvPr>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sp>
        <p:nvSpPr>
          <p:cNvPr id="6" name="Rectangle 3">
            <a:extLst>
              <a:ext uri="{FF2B5EF4-FFF2-40B4-BE49-F238E27FC236}">
                <a16:creationId xmlns:a16="http://schemas.microsoft.com/office/drawing/2014/main" id="{5F4BB9B4-DE0D-A34F-AD1B-91380F949299}"/>
              </a:ext>
            </a:extLst>
          </p:cNvPr>
          <p:cNvSpPr txBox="1">
            <a:spLocks noGrp="1" noChangeArrowheads="1"/>
          </p:cNvSpPr>
          <p:nvPr>
            <p:ph type="title"/>
          </p:nvPr>
        </p:nvSpPr>
        <p:spPr>
          <a:xfrm>
            <a:off x="1519707" y="38883"/>
            <a:ext cx="7932218" cy="1325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buFont typeface="Wingdings" charset="2"/>
              <a:buNone/>
            </a:pPr>
            <a:r>
              <a:rPr lang="en-US" altLang="en-US" sz="3600" b="1" dirty="0">
                <a:solidFill>
                  <a:schemeClr val="tx1"/>
                </a:solidFill>
                <a:latin typeface="Lucida Bright" charset="0"/>
                <a:ea typeface="ＭＳ Ｐゴシック" charset="-128"/>
              </a:rPr>
              <a:t>Introducing Your Presenter…</a:t>
            </a:r>
            <a:endParaRPr lang="en-US" altLang="en-US" sz="3600" b="1" i="1" dirty="0">
              <a:solidFill>
                <a:schemeClr val="tx1"/>
              </a:solidFill>
              <a:latin typeface="Lucida Bright" charset="0"/>
              <a:ea typeface="ＭＳ Ｐゴシック" charset="-128"/>
            </a:endParaRPr>
          </a:p>
        </p:txBody>
      </p:sp>
      <p:sp>
        <p:nvSpPr>
          <p:cNvPr id="7" name="TextBox 6">
            <a:extLst>
              <a:ext uri="{FF2B5EF4-FFF2-40B4-BE49-F238E27FC236}">
                <a16:creationId xmlns:a16="http://schemas.microsoft.com/office/drawing/2014/main" id="{67BDD423-257B-254A-B862-D843B0E0858F}"/>
              </a:ext>
            </a:extLst>
          </p:cNvPr>
          <p:cNvSpPr txBox="1"/>
          <p:nvPr/>
        </p:nvSpPr>
        <p:spPr>
          <a:xfrm>
            <a:off x="3752850" y="1295400"/>
            <a:ext cx="4724400" cy="5201424"/>
          </a:xfrm>
          <a:prstGeom prst="rect">
            <a:avLst/>
          </a:prstGeom>
          <a:noFill/>
        </p:spPr>
        <p:txBody>
          <a:bodyPr>
            <a:spAutoFit/>
          </a:bodyPr>
          <a:lstStyle/>
          <a:p>
            <a:pPr algn="ctr">
              <a:defRPr/>
            </a:pPr>
            <a:r>
              <a:rPr lang="en-US" sz="2400" dirty="0">
                <a:latin typeface="Lucida Bright" pitchFamily="18" charset="0"/>
              </a:rPr>
              <a:t>Christine Redovan, MBA</a:t>
            </a:r>
          </a:p>
          <a:p>
            <a:pPr algn="ctr">
              <a:defRPr/>
            </a:pPr>
            <a:r>
              <a:rPr lang="en-US" sz="2400" dirty="0">
                <a:latin typeface="Lucida Bright" pitchFamily="18" charset="0"/>
              </a:rPr>
              <a:t>GME Consultant</a:t>
            </a:r>
          </a:p>
          <a:p>
            <a:pPr algn="ctr">
              <a:defRPr/>
            </a:pPr>
            <a:endParaRPr lang="en-US" dirty="0">
              <a:latin typeface="Lucida Bright" pitchFamily="18" charset="0"/>
            </a:endParaRPr>
          </a:p>
          <a:p>
            <a:pPr marL="171450" indent="-171450" algn="ctr">
              <a:buFont typeface="Arial" pitchFamily="34" charset="0"/>
              <a:buChar char="•"/>
              <a:defRPr/>
            </a:pPr>
            <a:endParaRPr lang="en-US" sz="1200" dirty="0">
              <a:latin typeface="Lucida Bright" pitchFamily="18" charset="0"/>
            </a:endParaRPr>
          </a:p>
          <a:p>
            <a:pPr marL="171450" indent="-171450">
              <a:buFont typeface="Arial" pitchFamily="34" charset="0"/>
              <a:buChar char="•"/>
              <a:defRPr/>
            </a:pPr>
            <a:r>
              <a:rPr lang="en-US" sz="1600" dirty="0">
                <a:latin typeface="+mn-lt"/>
              </a:rPr>
              <a:t>Seasoned Director of Medical Education and GME Operations</a:t>
            </a:r>
          </a:p>
          <a:p>
            <a:pPr marL="171450" indent="-171450">
              <a:buFont typeface="Arial" pitchFamily="34" charset="0"/>
              <a:buChar char="•"/>
              <a:defRPr/>
            </a:pPr>
            <a:endParaRPr lang="en-US" sz="1600" dirty="0">
              <a:latin typeface="+mn-lt"/>
            </a:endParaRPr>
          </a:p>
          <a:p>
            <a:pPr marL="171450" indent="-171450">
              <a:buFont typeface="Arial" pitchFamily="34" charset="0"/>
              <a:buChar char="•"/>
              <a:defRPr/>
            </a:pPr>
            <a:r>
              <a:rPr lang="en-US" sz="1600" dirty="0">
                <a:latin typeface="+mn-lt"/>
              </a:rPr>
              <a:t>Accreditation and Management success for both ACGME &amp; AOA Programs</a:t>
            </a:r>
            <a:br>
              <a:rPr lang="en-US" sz="1600" dirty="0">
                <a:latin typeface="+mn-lt"/>
              </a:rPr>
            </a:br>
            <a:endParaRPr lang="en-US" sz="1600" dirty="0">
              <a:latin typeface="+mn-lt"/>
            </a:endParaRPr>
          </a:p>
          <a:p>
            <a:pPr marL="171450" indent="-171450">
              <a:buFont typeface="Arial" pitchFamily="34" charset="0"/>
              <a:buChar char="•"/>
              <a:defRPr/>
            </a:pPr>
            <a:r>
              <a:rPr lang="en-US" sz="1600" dirty="0">
                <a:latin typeface="+mn-lt"/>
              </a:rPr>
              <a:t>ACGME-I Accreditation Expert</a:t>
            </a:r>
          </a:p>
          <a:p>
            <a:pPr marL="171450" indent="-171450">
              <a:buFont typeface="Arial" pitchFamily="34" charset="0"/>
              <a:buChar char="•"/>
              <a:defRPr/>
            </a:pPr>
            <a:endParaRPr lang="en-US" sz="1600" dirty="0">
              <a:latin typeface="+mn-lt"/>
            </a:endParaRPr>
          </a:p>
          <a:p>
            <a:pPr marL="171450" indent="-171450">
              <a:buFont typeface="Arial" pitchFamily="34" charset="0"/>
              <a:buChar char="•"/>
              <a:defRPr/>
            </a:pPr>
            <a:r>
              <a:rPr lang="en-US" sz="1600" dirty="0">
                <a:latin typeface="+mn-lt"/>
              </a:rPr>
              <a:t>Successful Continued Accreditation &amp; New Start-Up Implementation </a:t>
            </a:r>
          </a:p>
          <a:p>
            <a:pPr marL="171450" indent="-171450">
              <a:buFont typeface="Arial" pitchFamily="34" charset="0"/>
              <a:buChar char="•"/>
              <a:defRPr/>
            </a:pPr>
            <a:endParaRPr lang="en-US" sz="1600" dirty="0">
              <a:latin typeface="+mn-lt"/>
            </a:endParaRPr>
          </a:p>
          <a:p>
            <a:pPr marL="171450" indent="-171450">
              <a:buFont typeface="Arial" pitchFamily="34" charset="0"/>
              <a:buChar char="•"/>
              <a:defRPr/>
            </a:pPr>
            <a:r>
              <a:rPr lang="en-US" sz="1600" dirty="0">
                <a:latin typeface="+mn-lt"/>
              </a:rPr>
              <a:t>Focused on continual readiness and offering timely and useful GME resources</a:t>
            </a:r>
          </a:p>
          <a:p>
            <a:pPr marL="171450" indent="-171450">
              <a:buFont typeface="Arial" pitchFamily="34" charset="0"/>
              <a:buChar char="•"/>
              <a:defRPr/>
            </a:pPr>
            <a:endParaRPr lang="en-US" sz="1600" dirty="0">
              <a:latin typeface="+mn-lt"/>
            </a:endParaRPr>
          </a:p>
          <a:p>
            <a:pPr marL="171450" indent="-171450">
              <a:buFont typeface="Arial" pitchFamily="34" charset="0"/>
              <a:buChar char="•"/>
              <a:defRPr/>
            </a:pPr>
            <a:r>
              <a:rPr lang="en-US" sz="1600" dirty="0">
                <a:latin typeface="+mn-lt"/>
              </a:rPr>
              <a:t>17 years GME experience</a:t>
            </a:r>
          </a:p>
          <a:p>
            <a:pPr marL="171450" indent="-171450" algn="ctr">
              <a:buFont typeface="Arial" pitchFamily="34" charset="0"/>
              <a:buChar char="•"/>
              <a:defRPr/>
            </a:pPr>
            <a:endParaRPr lang="en-US" sz="1200" dirty="0">
              <a:solidFill>
                <a:srgbClr val="003300"/>
              </a:solidFill>
              <a:latin typeface="+mn-lt"/>
            </a:endParaRPr>
          </a:p>
        </p:txBody>
      </p:sp>
      <p:pic>
        <p:nvPicPr>
          <p:cNvPr id="8" name="Picture 2">
            <a:extLst>
              <a:ext uri="{FF2B5EF4-FFF2-40B4-BE49-F238E27FC236}">
                <a16:creationId xmlns:a16="http://schemas.microsoft.com/office/drawing/2014/main" id="{0693A252-132F-6344-9CF9-74E70642F3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4552" y="1981473"/>
            <a:ext cx="2279986" cy="303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63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Use CLER data in your AIR as another data point to:</a:t>
            </a:r>
          </a:p>
          <a:p>
            <a:pPr>
              <a:buFont typeface="Wingdings" panose="05000000000000000000" pitchFamily="2" charset="2"/>
              <a:buChar char="q"/>
            </a:pPr>
            <a:r>
              <a:rPr lang="en-US" dirty="0"/>
              <a:t> support positive efforts </a:t>
            </a:r>
          </a:p>
          <a:p>
            <a:pPr>
              <a:buFont typeface="Wingdings" panose="05000000000000000000" pitchFamily="2" charset="2"/>
              <a:buChar char="q"/>
            </a:pPr>
            <a:r>
              <a:rPr lang="en-US" dirty="0"/>
              <a:t> identify areas for improvement</a:t>
            </a:r>
          </a:p>
          <a:p>
            <a:pPr>
              <a:buFont typeface="Wingdings" panose="05000000000000000000" pitchFamily="2" charset="2"/>
              <a:buChar char="q"/>
            </a:pPr>
            <a:r>
              <a:rPr lang="en-US" dirty="0"/>
              <a:t> gauge institutional performance indicators</a:t>
            </a:r>
          </a:p>
          <a:p>
            <a:pPr>
              <a:buFont typeface="Wingdings" panose="05000000000000000000" pitchFamily="2" charset="2"/>
              <a:buChar char="q"/>
            </a:pPr>
            <a:r>
              <a:rPr lang="en-US" dirty="0"/>
              <a:t> feed action plans; use as a measurement of success </a:t>
            </a:r>
          </a:p>
          <a:p>
            <a:pPr>
              <a:buFont typeface="Wingdings" panose="05000000000000000000" pitchFamily="2" charset="2"/>
              <a:buChar char="q"/>
            </a:pPr>
            <a:r>
              <a:rPr lang="en-US" dirty="0"/>
              <a:t> Demonstrate oversight of the clinical and learning environment, accreditation of programs and the effectiveness of the institution </a:t>
            </a:r>
          </a:p>
        </p:txBody>
      </p:sp>
      <p:sp>
        <p:nvSpPr>
          <p:cNvPr id="2" name="Title 1"/>
          <p:cNvSpPr>
            <a:spLocks noGrp="1"/>
          </p:cNvSpPr>
          <p:nvPr>
            <p:ph type="title"/>
          </p:nvPr>
        </p:nvSpPr>
        <p:spPr/>
        <p:txBody>
          <a:bodyPr>
            <a:normAutofit fontScale="90000"/>
          </a:bodyPr>
          <a:lstStyle/>
          <a:p>
            <a:r>
              <a:rPr lang="en-US" dirty="0"/>
              <a:t>Step 5 – Incorporate in Annual Institutional Review (AIR)</a:t>
            </a:r>
          </a:p>
        </p:txBody>
      </p:sp>
      <p:sp>
        <p:nvSpPr>
          <p:cNvPr id="3" name="Footer Placeholder 2"/>
          <p:cNvSpPr>
            <a:spLocks noGrp="1"/>
          </p:cNvSpPr>
          <p:nvPr>
            <p:ph type="ftr" sz="quarter" idx="10"/>
          </p:nvPr>
        </p:nvSpPr>
        <p:spPr/>
        <p:txBody>
          <a:bodyPr/>
          <a:lstStyle/>
          <a:p>
            <a:pPr>
              <a:defRPr/>
            </a:pPr>
            <a:r>
              <a:rPr lang="en-US"/>
              <a:t>Presented by Partners in Medical Education, Inc. 2018</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20</a:t>
            </a:fld>
            <a:endParaRPr lang="en-US" altLang="en-US" dirty="0"/>
          </a:p>
        </p:txBody>
      </p:sp>
    </p:spTree>
    <p:extLst>
      <p:ext uri="{BB962C8B-B14F-4D97-AF65-F5344CB8AC3E}">
        <p14:creationId xmlns:p14="http://schemas.microsoft.com/office/powerpoint/2010/main" val="292563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Make part of your AIR action plan</a:t>
            </a:r>
          </a:p>
          <a:p>
            <a:r>
              <a:rPr lang="en-US" dirty="0"/>
              <a:t>Look at 2017 national data</a:t>
            </a:r>
          </a:p>
          <a:p>
            <a:r>
              <a:rPr lang="en-US" dirty="0"/>
              <a:t>Incorporate specific questions and data points in your APE template</a:t>
            </a:r>
          </a:p>
          <a:p>
            <a:r>
              <a:rPr lang="en-US" dirty="0"/>
              <a:t>Document improvement </a:t>
            </a:r>
          </a:p>
          <a:p>
            <a:r>
              <a:rPr lang="en-US" dirty="0"/>
              <a:t>Assign GMEC members a pathway</a:t>
            </a:r>
          </a:p>
          <a:p>
            <a:r>
              <a:rPr lang="en-US" dirty="0"/>
              <a:t>Form a CLER committee</a:t>
            </a:r>
          </a:p>
          <a:p>
            <a:r>
              <a:rPr lang="en-US" dirty="0"/>
              <a:t>Look for institutional, non-specialty specific activities that benefit all programs</a:t>
            </a:r>
          </a:p>
          <a:p>
            <a:endParaRPr lang="en-US" dirty="0"/>
          </a:p>
        </p:txBody>
      </p:sp>
      <p:sp>
        <p:nvSpPr>
          <p:cNvPr id="2" name="Title 1"/>
          <p:cNvSpPr>
            <a:spLocks noGrp="1"/>
          </p:cNvSpPr>
          <p:nvPr>
            <p:ph type="title"/>
          </p:nvPr>
        </p:nvSpPr>
        <p:spPr/>
        <p:txBody>
          <a:bodyPr/>
          <a:lstStyle/>
          <a:p>
            <a:r>
              <a:rPr lang="en-US" dirty="0"/>
              <a:t>Step 6 – Reassess </a:t>
            </a:r>
          </a:p>
        </p:txBody>
      </p:sp>
      <p:sp>
        <p:nvSpPr>
          <p:cNvPr id="3" name="Footer Placeholder 2"/>
          <p:cNvSpPr>
            <a:spLocks noGrp="1"/>
          </p:cNvSpPr>
          <p:nvPr>
            <p:ph type="ftr" sz="quarter" idx="10"/>
          </p:nvPr>
        </p:nvSpPr>
        <p:spPr/>
        <p:txBody>
          <a:bodyPr/>
          <a:lstStyle/>
          <a:p>
            <a:pPr>
              <a:defRPr/>
            </a:pPr>
            <a:r>
              <a:rPr lang="en-US"/>
              <a:t>Presented by Partners in Medical Education, Inc. 2018</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21</a:t>
            </a:fld>
            <a:endParaRPr lang="en-US"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8317" y="731641"/>
            <a:ext cx="1756666" cy="1756666"/>
          </a:xfrm>
          <a:prstGeom prst="rect">
            <a:avLst/>
          </a:prstGeom>
        </p:spPr>
      </p:pic>
    </p:spTree>
    <p:extLst>
      <p:ext uri="{BB962C8B-B14F-4D97-AF65-F5344CB8AC3E}">
        <p14:creationId xmlns:p14="http://schemas.microsoft.com/office/powerpoint/2010/main" val="540982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D6784E-AA1C-44A3-9FF8-52E20F57890D}"/>
              </a:ext>
            </a:extLst>
          </p:cNvPr>
          <p:cNvSpPr>
            <a:spLocks noGrp="1"/>
          </p:cNvSpPr>
          <p:nvPr>
            <p:ph idx="1"/>
          </p:nvPr>
        </p:nvSpPr>
        <p:spPr/>
        <p:txBody>
          <a:bodyPr/>
          <a:lstStyle/>
          <a:p>
            <a:r>
              <a:rPr lang="en-US" dirty="0"/>
              <a:t>Informal 3.0 </a:t>
            </a:r>
            <a:r>
              <a:rPr lang="en-US"/>
              <a:t>findings:</a:t>
            </a:r>
          </a:p>
          <a:p>
            <a:pPr marL="0" indent="0">
              <a:buNone/>
            </a:pPr>
            <a:endParaRPr lang="en-US" dirty="0"/>
          </a:p>
          <a:p>
            <a:pPr lvl="1"/>
            <a:r>
              <a:rPr lang="en-US" dirty="0"/>
              <a:t>Link between well-being and patient safety is missing; missing the entire spectrum of well-being</a:t>
            </a:r>
          </a:p>
          <a:p>
            <a:pPr lvl="1"/>
            <a:r>
              <a:rPr lang="en-US" dirty="0"/>
              <a:t>Measuring effectiveness of well-being programs is very challenging</a:t>
            </a:r>
          </a:p>
          <a:p>
            <a:pPr lvl="1"/>
            <a:r>
              <a:rPr lang="en-US" dirty="0"/>
              <a:t>Siloed focus – not on the entire care team</a:t>
            </a:r>
          </a:p>
          <a:p>
            <a:pPr lvl="1"/>
            <a:r>
              <a:rPr lang="en-US" dirty="0"/>
              <a:t>Faculty are an afterthought</a:t>
            </a:r>
          </a:p>
          <a:p>
            <a:pPr lvl="1"/>
            <a:r>
              <a:rPr lang="en-US" dirty="0"/>
              <a:t>Burnout is not being addressed</a:t>
            </a:r>
          </a:p>
          <a:p>
            <a:pPr lvl="1"/>
            <a:endParaRPr lang="en-US" dirty="0"/>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290873EC-D3EA-4D4B-B4AA-341BE4E83D5C}"/>
              </a:ext>
            </a:extLst>
          </p:cNvPr>
          <p:cNvSpPr>
            <a:spLocks noGrp="1"/>
          </p:cNvSpPr>
          <p:nvPr>
            <p:ph type="title"/>
          </p:nvPr>
        </p:nvSpPr>
        <p:spPr/>
        <p:txBody>
          <a:bodyPr/>
          <a:lstStyle/>
          <a:p>
            <a:r>
              <a:rPr lang="en-US" dirty="0"/>
              <a:t>CLER Protocol 3.0</a:t>
            </a:r>
          </a:p>
        </p:txBody>
      </p:sp>
      <p:sp>
        <p:nvSpPr>
          <p:cNvPr id="4" name="Footer Placeholder 3">
            <a:extLst>
              <a:ext uri="{FF2B5EF4-FFF2-40B4-BE49-F238E27FC236}">
                <a16:creationId xmlns:a16="http://schemas.microsoft.com/office/drawing/2014/main" id="{AB551FDB-886B-4DD7-9D77-D5B80A11379A}"/>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5DC96870-215F-45A8-A602-3223488F3909}"/>
              </a:ext>
            </a:extLst>
          </p:cNvPr>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spTree>
    <p:extLst>
      <p:ext uri="{BB962C8B-B14F-4D97-AF65-F5344CB8AC3E}">
        <p14:creationId xmlns:p14="http://schemas.microsoft.com/office/powerpoint/2010/main" val="2295965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 CLER data to your advantage</a:t>
            </a:r>
          </a:p>
          <a:p>
            <a:pPr lvl="1"/>
            <a:r>
              <a:rPr lang="en-US" dirty="0"/>
              <a:t>Non-punitive</a:t>
            </a:r>
          </a:p>
          <a:p>
            <a:pPr lvl="1"/>
            <a:r>
              <a:rPr lang="en-US" dirty="0"/>
              <a:t>Opens up conversations</a:t>
            </a:r>
          </a:p>
          <a:p>
            <a:pPr lvl="1"/>
            <a:r>
              <a:rPr lang="en-US" dirty="0"/>
              <a:t>Confirms what is being done well</a:t>
            </a:r>
          </a:p>
          <a:p>
            <a:pPr lvl="1"/>
            <a:r>
              <a:rPr lang="en-US" dirty="0"/>
              <a:t>Confirms what may need improvement</a:t>
            </a:r>
          </a:p>
          <a:p>
            <a:pPr lvl="1"/>
            <a:r>
              <a:rPr lang="en-US" dirty="0"/>
              <a:t>Demonstrates GMEC oversight </a:t>
            </a:r>
          </a:p>
          <a:p>
            <a:r>
              <a:rPr lang="en-US" dirty="0"/>
              <a:t>Read the Issue Briefs</a:t>
            </a:r>
          </a:p>
          <a:p>
            <a:pPr lvl="1"/>
            <a:r>
              <a:rPr lang="en-US" dirty="0"/>
              <a:t>Bite size CLER information</a:t>
            </a:r>
          </a:p>
          <a:p>
            <a:pPr lvl="1"/>
            <a:r>
              <a:rPr lang="en-US" dirty="0"/>
              <a:t>Supports focus on a problem area</a:t>
            </a:r>
          </a:p>
          <a:p>
            <a:r>
              <a:rPr lang="en-US" dirty="0"/>
              <a:t>Keep an eye open for 2017 CLER report (August?)</a:t>
            </a:r>
          </a:p>
        </p:txBody>
      </p:sp>
      <p:sp>
        <p:nvSpPr>
          <p:cNvPr id="3" name="Title 2"/>
          <p:cNvSpPr>
            <a:spLocks noGrp="1"/>
          </p:cNvSpPr>
          <p:nvPr>
            <p:ph type="title"/>
          </p:nvPr>
        </p:nvSpPr>
        <p:spPr/>
        <p:txBody>
          <a:bodyPr/>
          <a:lstStyle/>
          <a:p>
            <a:r>
              <a:rPr lang="en-US" dirty="0"/>
              <a:t>Final Thoughts…</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spTree>
    <p:extLst>
      <p:ext uri="{BB962C8B-B14F-4D97-AF65-F5344CB8AC3E}">
        <p14:creationId xmlns:p14="http://schemas.microsoft.com/office/powerpoint/2010/main" val="4168421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ACGME website: http://acgme.org/What-We-Do/Initiatives/Clinical-Learning-Environment-Review-CLER</a:t>
            </a:r>
          </a:p>
          <a:p>
            <a:pPr lvl="1">
              <a:buFont typeface="Wingdings" panose="05000000000000000000" pitchFamily="2" charset="2"/>
              <a:buChar char="Ø"/>
            </a:pPr>
            <a:r>
              <a:rPr lang="en-US" sz="2000" dirty="0"/>
              <a:t> Contains links to Pathways 1.1, issue briefs, other resources and data related to CLER initiative.  Ten webinars related to the issue briefs and CLER data.</a:t>
            </a:r>
          </a:p>
          <a:p>
            <a:r>
              <a:rPr lang="en-US" sz="2400" dirty="0"/>
              <a:t>ACGME. (2016). CLER national report of findings 2016.  </a:t>
            </a:r>
            <a:r>
              <a:rPr lang="en-US" sz="2400" i="1" dirty="0"/>
              <a:t>Journal of Graduate Medical Education, 8</a:t>
            </a:r>
            <a:r>
              <a:rPr lang="en-US" sz="2400" dirty="0"/>
              <a:t>, (2s1). Available at http://www.jgme.org/toc/jgme/8/2s1</a:t>
            </a:r>
          </a:p>
          <a:p>
            <a:r>
              <a:rPr lang="en-US" sz="2400" dirty="0"/>
              <a:t>Smart goals: https://www.mindtools.com/pages/article/smart-goals.htm</a:t>
            </a:r>
          </a:p>
        </p:txBody>
      </p:sp>
      <p:sp>
        <p:nvSpPr>
          <p:cNvPr id="3" name="Title 2"/>
          <p:cNvSpPr>
            <a:spLocks noGrp="1"/>
          </p:cNvSpPr>
          <p:nvPr>
            <p:ph type="title"/>
          </p:nvPr>
        </p:nvSpPr>
        <p:spPr/>
        <p:txBody>
          <a:bodyPr/>
          <a:lstStyle/>
          <a:p>
            <a:r>
              <a:rPr lang="en-US" dirty="0"/>
              <a:t>Resources</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Tree>
    <p:extLst>
      <p:ext uri="{BB962C8B-B14F-4D97-AF65-F5344CB8AC3E}">
        <p14:creationId xmlns:p14="http://schemas.microsoft.com/office/powerpoint/2010/main" val="303109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664255" y="0"/>
            <a:ext cx="3216714" cy="51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br>
              <a:rPr lang="en-US" sz="1500" dirty="0">
                <a:solidFill>
                  <a:srgbClr val="0070C0"/>
                </a:solidFill>
                <a:latin typeface="Arial" charset="0"/>
                <a:cs typeface="Arial" charset="0"/>
              </a:rPr>
            </a:br>
            <a:r>
              <a:rPr lang="en-US" sz="1500" dirty="0">
                <a:solidFill>
                  <a:srgbClr val="0070C0"/>
                </a:solidFill>
                <a:latin typeface="Arial" charset="0"/>
                <a:cs typeface="Arial" charset="0"/>
              </a:rPr>
              <a:t>Self-Study</a:t>
            </a:r>
            <a:r>
              <a:rPr lang="mr-IN" sz="1500" dirty="0">
                <a:solidFill>
                  <a:srgbClr val="0070C0"/>
                </a:solidFill>
                <a:latin typeface="Arial" charset="0"/>
                <a:cs typeface="Arial" charset="0"/>
              </a:rPr>
              <a:t>…</a:t>
            </a:r>
            <a:r>
              <a:rPr lang="en-US" sz="1500" dirty="0">
                <a:solidFill>
                  <a:srgbClr val="0070C0"/>
                </a:solidFill>
                <a:latin typeface="Arial" charset="0"/>
                <a:cs typeface="Arial" charset="0"/>
              </a:rPr>
              <a:t>Have You Analyzed</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Your Data Yet?</a:t>
            </a:r>
            <a:br>
              <a:rPr lang="en-US" sz="1500" dirty="0">
                <a:solidFill>
                  <a:srgbClr val="0070C0"/>
                </a:solidFill>
                <a:latin typeface="Arial" charset="0"/>
                <a:cs typeface="Arial" charset="0"/>
              </a:rPr>
            </a:br>
            <a:br>
              <a:rPr lang="en-US" sz="1500" dirty="0">
                <a:solidFill>
                  <a:srgbClr val="0070C0"/>
                </a:solidFill>
                <a:latin typeface="Arial" charset="0"/>
                <a:cs typeface="Arial" charset="0"/>
              </a:rPr>
            </a:br>
            <a:r>
              <a:rPr lang="en-US" sz="1500" dirty="0">
                <a:solidFill>
                  <a:srgbClr val="0070C0"/>
                </a:solidFill>
                <a:latin typeface="Arial" charset="0"/>
                <a:cs typeface="Arial" charset="0"/>
              </a:rPr>
              <a:t> Creating a Robust Resident Evaluation System</a:t>
            </a:r>
            <a:br>
              <a:rPr lang="en-US" sz="1500" dirty="0">
                <a:solidFill>
                  <a:srgbClr val="0070C0"/>
                </a:solidFill>
                <a:latin typeface="Arial" charset="0"/>
                <a:cs typeface="Arial" charset="0"/>
              </a:rPr>
            </a:b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Institutional Site Visit Prep Process</a:t>
            </a: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From APE to Self-Study</a:t>
            </a:r>
            <a:r>
              <a:rPr lang="mr-IN" sz="1500" dirty="0">
                <a:solidFill>
                  <a:srgbClr val="0070C0"/>
                </a:solidFill>
                <a:latin typeface="Arial" charset="0"/>
                <a:cs typeface="Arial" charset="0"/>
              </a:rPr>
              <a:t>…</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and Everything in Between</a:t>
            </a: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Healthcare Disparities in GME Institutions</a:t>
            </a:r>
            <a:br>
              <a:rPr lang="en-US" sz="1500" dirty="0">
                <a:solidFill>
                  <a:srgbClr val="0070C0"/>
                </a:solidFill>
                <a:latin typeface="Arial" charset="0"/>
                <a:cs typeface="Arial" charset="0"/>
              </a:rPr>
            </a:b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AOA to ACGME Accreditation:</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Best Practices and Challenges</a:t>
            </a: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a:lnSpc>
                <a:spcPct val="80000"/>
              </a:lnSpc>
              <a:spcBef>
                <a:spcPct val="20000"/>
              </a:spcBef>
              <a:buClr>
                <a:schemeClr val="tx1"/>
              </a:buClr>
              <a:buSzPct val="150000"/>
            </a:pPr>
            <a:r>
              <a:rPr lang="en-US" sz="1500" dirty="0">
                <a:solidFill>
                  <a:srgbClr val="0070C0"/>
                </a:solidFill>
                <a:latin typeface="Arial" charset="0"/>
                <a:cs typeface="Arial" charset="0"/>
              </a:rPr>
              <a:t>Transitioning from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Residency to Practice</a:t>
            </a: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    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sp>
        <p:nvSpPr>
          <p:cNvPr id="15" name="Rectangle 3"/>
          <p:cNvSpPr txBox="1">
            <a:spLocks noChangeArrowheads="1"/>
          </p:cNvSpPr>
          <p:nvPr/>
        </p:nvSpPr>
        <p:spPr bwMode="auto">
          <a:xfrm>
            <a:off x="1150765" y="10044"/>
            <a:ext cx="4346026" cy="64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br>
              <a:rPr lang="en-US" sz="1600" dirty="0">
                <a:solidFill>
                  <a:prstClr val="black"/>
                </a:solidFill>
                <a:ea typeface=""/>
                <a:cs typeface=""/>
              </a:rPr>
            </a:br>
            <a:br>
              <a:rPr lang="en-US" altLang="en-US" sz="1600" b="0" dirty="0">
                <a:solidFill>
                  <a:prstClr val="black"/>
                </a:solidFill>
                <a:latin typeface="+mn-lt"/>
                <a:ea typeface=""/>
                <a:cs typeface=""/>
              </a:rPr>
            </a:br>
            <a:r>
              <a:rPr lang="en-US" altLang="en-US" sz="1600" dirty="0">
                <a:solidFill>
                  <a:prstClr val="black"/>
                </a:solidFill>
                <a:latin typeface="+mn-lt"/>
                <a:ea typeface=""/>
                <a:cs typeface=""/>
              </a:rPr>
              <a:t>  Recruitment Strategies</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April 26,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endParaRPr lang="en-US" altLang="en-US" sz="1600" b="0" dirty="0">
              <a:solidFill>
                <a:prstClr val="black"/>
              </a:solidFill>
              <a:latin typeface="+mn-lt"/>
              <a:ea typeface=""/>
              <a:cs typeface=""/>
            </a:endParaRPr>
          </a:p>
          <a:p>
            <a:pPr algn="ctr"/>
            <a:r>
              <a:rPr lang="en-US" altLang="en-US" sz="1600" dirty="0">
                <a:solidFill>
                  <a:prstClr val="black"/>
                </a:solidFill>
                <a:latin typeface="+mn-lt"/>
                <a:ea typeface=""/>
                <a:cs typeface=""/>
              </a:rPr>
              <a:t>       CLER</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May 3,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endParaRPr lang="en-US" altLang="en-US" sz="1600" b="0" dirty="0">
              <a:solidFill>
                <a:prstClr val="black"/>
              </a:solidFill>
              <a:latin typeface="+mn-lt"/>
              <a:ea typeface=""/>
              <a:cs typeface=""/>
            </a:endParaRPr>
          </a:p>
          <a:p>
            <a:pPr algn="ctr"/>
            <a:r>
              <a:rPr lang="en-US" altLang="en-US" sz="1600" dirty="0">
                <a:solidFill>
                  <a:prstClr val="black"/>
                </a:solidFill>
                <a:latin typeface="+mn-lt"/>
                <a:ea typeface=""/>
                <a:cs typeface=""/>
              </a:rPr>
              <a:t>      Journey from Initial Accreditation</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 to Continued Accreditation</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May 22,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br>
              <a:rPr lang="en-US" altLang="en-US" sz="1600" b="0" dirty="0">
                <a:solidFill>
                  <a:prstClr val="black"/>
                </a:solidFill>
                <a:latin typeface="+mn-lt"/>
                <a:ea typeface=""/>
                <a:cs typeface=""/>
              </a:rPr>
            </a:br>
            <a:r>
              <a:rPr lang="en-US" altLang="en-US" sz="1600" dirty="0">
                <a:solidFill>
                  <a:prstClr val="black"/>
                </a:solidFill>
                <a:latin typeface="+mn-lt"/>
                <a:ea typeface=""/>
                <a:cs typeface=""/>
              </a:rPr>
              <a:t> Resident Remediation</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June 7,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br>
              <a:rPr lang="en-US" altLang="en-US" sz="1600" b="0" dirty="0">
                <a:solidFill>
                  <a:prstClr val="black"/>
                </a:solidFill>
                <a:latin typeface="+mn-lt"/>
                <a:ea typeface=""/>
                <a:cs typeface=""/>
              </a:rPr>
            </a:br>
            <a:r>
              <a:rPr lang="en-US" altLang="en-US" sz="1600" dirty="0">
                <a:solidFill>
                  <a:prstClr val="black"/>
                </a:solidFill>
                <a:latin typeface="+mn-lt"/>
                <a:ea typeface=""/>
                <a:cs typeface=""/>
              </a:rPr>
              <a:t>DIO Competencies</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June 26,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endParaRPr lang="en-US" altLang="en-US" sz="1600" b="0" dirty="0">
              <a:solidFill>
                <a:prstClr val="black"/>
              </a:solidFill>
              <a:latin typeface="+mn-lt"/>
              <a:ea typeface=""/>
              <a:cs typeface=""/>
            </a:endParaRPr>
          </a:p>
          <a:p>
            <a:pPr algn="ctr"/>
            <a:r>
              <a:rPr lang="en-US" altLang="en-US" sz="1600" b="0" dirty="0">
                <a:solidFill>
                  <a:prstClr val="black"/>
                </a:solidFill>
                <a:latin typeface="+mn-lt"/>
                <a:ea typeface=""/>
                <a:cs typeface=""/>
              </a:rPr>
              <a:t> </a:t>
            </a:r>
            <a:r>
              <a:rPr lang="en-US" altLang="en-US" sz="1500" b="0" dirty="0">
                <a:solidFill>
                  <a:prstClr val="black"/>
                </a:solidFill>
                <a:latin typeface="Arial" charset="0"/>
                <a:ea typeface=""/>
                <a:cs typeface=""/>
              </a:rPr>
              <a:t>		</a:t>
            </a:r>
            <a:r>
              <a:rPr lang="en-US" altLang="en-US" sz="1500" dirty="0">
                <a:latin typeface="Arial" charset="0"/>
                <a:hlinkClick r:id="rId9"/>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49" y="4956458"/>
            <a:ext cx="2078251" cy="1169017"/>
          </a:xfrm>
          <a:prstGeom prst="rect">
            <a:avLst/>
          </a:prstGeom>
        </p:spPr>
      </p:pic>
      <p:sp>
        <p:nvSpPr>
          <p:cNvPr id="16" name="Footer Placeholder 3">
            <a:extLst>
              <a:ext uri="{FF2B5EF4-FFF2-40B4-BE49-F238E27FC236}">
                <a16:creationId xmlns:a16="http://schemas.microsoft.com/office/drawing/2014/main" id="{D5E13BE3-399E-334B-BD76-6A5EE5C16176}"/>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17" name="Slide Number Placeholder 4">
            <a:extLst>
              <a:ext uri="{FF2B5EF4-FFF2-40B4-BE49-F238E27FC236}">
                <a16:creationId xmlns:a16="http://schemas.microsoft.com/office/drawing/2014/main" id="{788293A4-E0CC-A343-8927-9033B0C71EBC}"/>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25</a:t>
            </a:fld>
            <a:endParaRPr lang="en-US" altLang="en-US" dirty="0"/>
          </a:p>
        </p:txBody>
      </p:sp>
    </p:spTree>
    <p:custDataLst>
      <p:tags r:id="rId1"/>
    </p:custDataLst>
    <p:extLst>
      <p:ext uri="{BB962C8B-B14F-4D97-AF65-F5344CB8AC3E}">
        <p14:creationId xmlns:p14="http://schemas.microsoft.com/office/powerpoint/2010/main" val="261770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38200" y="2146300"/>
            <a:ext cx="7677150" cy="3746500"/>
          </a:xfrm>
        </p:spPr>
        <p:txBody>
          <a:bodyPr>
            <a:normAutofit lnSpcReduction="10000"/>
          </a:bodyPr>
          <a:lstStyle/>
          <a:p>
            <a:pPr algn="ctr">
              <a:lnSpc>
                <a:spcPct val="80000"/>
              </a:lnSpc>
              <a:buNone/>
              <a:defRPr/>
            </a:pPr>
            <a:r>
              <a:rPr lang="en-US" sz="2000" b="1" dirty="0"/>
              <a:t>    </a:t>
            </a:r>
            <a:r>
              <a:rPr lang="en-US" sz="2000" dirty="0"/>
              <a:t>Partners in Medical Education, Inc. provides comprehensive consulting services to the GME community.  </a:t>
            </a:r>
          </a:p>
          <a:p>
            <a:pPr algn="ctr">
              <a:lnSpc>
                <a:spcPct val="80000"/>
              </a:lnSpc>
              <a:buNone/>
              <a:defRPr/>
            </a:pPr>
            <a:br>
              <a:rPr lang="en-US" sz="2000" dirty="0"/>
            </a:br>
            <a:br>
              <a:rPr lang="en-US" sz="2000" dirty="0"/>
            </a:br>
            <a:r>
              <a:rPr lang="en-US" sz="2400" b="1" dirty="0"/>
              <a:t>Partners in Medical Education</a:t>
            </a:r>
          </a:p>
          <a:p>
            <a:pPr algn="ctr">
              <a:lnSpc>
                <a:spcPct val="80000"/>
              </a:lnSpc>
              <a:buNone/>
              <a:defRPr/>
            </a:pPr>
            <a:r>
              <a:rPr lang="en-US" sz="2000" dirty="0"/>
              <a:t>724-864-7320  |  </a:t>
            </a:r>
            <a:r>
              <a:rPr lang="en-US" sz="2000" dirty="0">
                <a:solidFill>
                  <a:srgbClr val="FF0000"/>
                </a:solidFill>
                <a:hlinkClick r:id="rId3"/>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1800" dirty="0"/>
              <a:t> </a:t>
            </a:r>
            <a:r>
              <a:rPr lang="en-US" sz="2400" b="1" dirty="0"/>
              <a:t>Christine Redovan, MBA GME Consultant</a:t>
            </a:r>
          </a:p>
          <a:p>
            <a:pPr algn="ctr">
              <a:lnSpc>
                <a:spcPct val="80000"/>
              </a:lnSpc>
              <a:buNone/>
              <a:defRPr/>
            </a:pPr>
            <a:r>
              <a:rPr lang="en-US" sz="2400" dirty="0"/>
              <a:t>  </a:t>
            </a:r>
            <a:r>
              <a:rPr lang="en-US" sz="2000" dirty="0">
                <a:solidFill>
                  <a:srgbClr val="FF0000"/>
                </a:solidFill>
                <a:hlinkClick r:id="rId3"/>
              </a:rPr>
              <a:t>Christine@PartnersInMedEd.com</a:t>
            </a:r>
            <a:endParaRPr lang="en-US" sz="2000" dirty="0">
              <a:solidFill>
                <a:srgbClr val="FF0000"/>
              </a:solidFill>
            </a:endParaRPr>
          </a:p>
          <a:p>
            <a:pPr algn="ctr">
              <a:lnSpc>
                <a:spcPct val="80000"/>
              </a:lnSpc>
              <a:buNone/>
              <a:defRPr/>
            </a:pPr>
            <a:endParaRPr lang="en-US" sz="2400" b="1" dirty="0"/>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10" name="Slide Number Placeholder 4"/>
          <p:cNvSpPr>
            <a:spLocks noGrp="1"/>
          </p:cNvSpPr>
          <p:nvPr>
            <p:ph type="sldNum" sz="quarter" idx="11"/>
          </p:nvPr>
        </p:nvSpPr>
        <p:spPr>
          <a:xfrm>
            <a:off x="6457950" y="6433131"/>
            <a:ext cx="2057400" cy="365125"/>
          </a:xfrm>
        </p:spPr>
        <p:txBody>
          <a:bodyPr/>
          <a:lstStyle/>
          <a:p>
            <a:pPr>
              <a:defRPr/>
            </a:pPr>
            <a:r>
              <a:rPr lang="en-US" altLang="en-US" dirty="0"/>
              <a:t>26</a:t>
            </a:r>
          </a:p>
        </p:txBody>
      </p:sp>
    </p:spTree>
    <p:extLst>
      <p:ext uri="{BB962C8B-B14F-4D97-AF65-F5344CB8AC3E}">
        <p14:creationId xmlns:p14="http://schemas.microsoft.com/office/powerpoint/2010/main" val="15675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4A0E8-7DFD-4FC7-B18F-3490768C8ABA}"/>
              </a:ext>
            </a:extLst>
          </p:cNvPr>
          <p:cNvSpPr>
            <a:spLocks noGrp="1"/>
          </p:cNvSpPr>
          <p:nvPr>
            <p:ph idx="1"/>
          </p:nvPr>
        </p:nvSpPr>
        <p:spPr>
          <a:xfrm>
            <a:off x="628650" y="1609597"/>
            <a:ext cx="7886700" cy="4438905"/>
          </a:xfrm>
        </p:spPr>
        <p:txBody>
          <a:bodyPr>
            <a:normAutofit/>
          </a:bodyPr>
          <a:lstStyle/>
          <a:p>
            <a:r>
              <a:rPr lang="en-US" sz="2800" dirty="0"/>
              <a:t>Map CLER data to survey and citation results</a:t>
            </a:r>
          </a:p>
          <a:p>
            <a:pPr>
              <a:buNone/>
            </a:pPr>
            <a:endParaRPr lang="en-US" sz="2800" dirty="0"/>
          </a:p>
          <a:p>
            <a:r>
              <a:rPr lang="en-US" sz="2800" dirty="0"/>
              <a:t>Use CLER data trends to feed action plans</a:t>
            </a:r>
          </a:p>
          <a:p>
            <a:pPr>
              <a:buNone/>
            </a:pPr>
            <a:endParaRPr lang="en-US" sz="2800" dirty="0"/>
          </a:p>
          <a:p>
            <a:r>
              <a:rPr lang="en-US" sz="2800" dirty="0"/>
              <a:t>Develop a CLER roadmap for institution and program improvement</a:t>
            </a:r>
          </a:p>
          <a:p>
            <a:pPr marL="0" indent="0">
              <a:buNone/>
            </a:pPr>
            <a:endParaRPr lang="en-US" sz="2800" dirty="0"/>
          </a:p>
        </p:txBody>
      </p:sp>
      <p:sp>
        <p:nvSpPr>
          <p:cNvPr id="2" name="Title 1">
            <a:extLst>
              <a:ext uri="{FF2B5EF4-FFF2-40B4-BE49-F238E27FC236}">
                <a16:creationId xmlns:a16="http://schemas.microsoft.com/office/drawing/2014/main" id="{343C030B-358D-46F5-9F0A-146465FFAAEB}"/>
              </a:ext>
            </a:extLst>
          </p:cNvPr>
          <p:cNvSpPr>
            <a:spLocks noGrp="1"/>
          </p:cNvSpPr>
          <p:nvPr>
            <p:ph type="title"/>
          </p:nvPr>
        </p:nvSpPr>
        <p:spPr/>
        <p:txBody>
          <a:bodyPr/>
          <a:lstStyle/>
          <a:p>
            <a:pPr algn="ctr"/>
            <a:r>
              <a:rPr lang="en-US" dirty="0"/>
              <a:t>Learning Objectives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855" y="4558127"/>
            <a:ext cx="3235036" cy="1746919"/>
          </a:xfrm>
          <a:prstGeom prst="rect">
            <a:avLst/>
          </a:prstGeom>
        </p:spPr>
      </p:pic>
    </p:spTree>
    <p:extLst>
      <p:ext uri="{BB962C8B-B14F-4D97-AF65-F5344CB8AC3E}">
        <p14:creationId xmlns:p14="http://schemas.microsoft.com/office/powerpoint/2010/main" val="7454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83D227-235C-4994-9F82-BB1F58181A6E}"/>
              </a:ext>
            </a:extLst>
          </p:cNvPr>
          <p:cNvSpPr>
            <a:spLocks noGrp="1"/>
          </p:cNvSpPr>
          <p:nvPr>
            <p:ph idx="1"/>
          </p:nvPr>
        </p:nvSpPr>
        <p:spPr>
          <a:xfrm>
            <a:off x="628650" y="1738058"/>
            <a:ext cx="7886700" cy="4481989"/>
          </a:xfrm>
        </p:spPr>
        <p:txBody>
          <a:bodyPr>
            <a:normAutofit/>
          </a:bodyPr>
          <a:lstStyle/>
          <a:p>
            <a:r>
              <a:rPr lang="en-US" dirty="0"/>
              <a:t>Clinical Learning Environment Review (CLER)</a:t>
            </a:r>
          </a:p>
          <a:p>
            <a:pPr lvl="1"/>
            <a:r>
              <a:rPr lang="en-US" dirty="0"/>
              <a:t>Began in fall of 2012</a:t>
            </a:r>
          </a:p>
          <a:p>
            <a:pPr lvl="1"/>
            <a:r>
              <a:rPr lang="en-US" dirty="0"/>
              <a:t>Visit sponsoring institutions to assess the learning environment; not tied to any accreditation status</a:t>
            </a:r>
          </a:p>
          <a:p>
            <a:pPr lvl="1"/>
            <a:r>
              <a:rPr lang="en-US" dirty="0"/>
              <a:t>Focus on the GME learning environment and how it can deliver high quality patient care and prepare physicians to contribute to health system improvement</a:t>
            </a:r>
          </a:p>
          <a:p>
            <a:pPr lvl="1"/>
            <a:r>
              <a:rPr lang="en-US" dirty="0"/>
              <a:t>Six focus areas with five central questions</a:t>
            </a:r>
          </a:p>
          <a:p>
            <a:pPr lvl="1"/>
            <a:r>
              <a:rPr lang="en-US" dirty="0"/>
              <a:t>By 2019 all institutions, regardless of size, will have been visited by the CLER team</a:t>
            </a:r>
          </a:p>
          <a:p>
            <a:pPr lvl="1"/>
            <a:r>
              <a:rPr lang="en-US" dirty="0"/>
              <a:t>Encompasses all programs and all involved with GME</a:t>
            </a:r>
          </a:p>
        </p:txBody>
      </p:sp>
      <p:sp>
        <p:nvSpPr>
          <p:cNvPr id="3" name="Title 2">
            <a:extLst>
              <a:ext uri="{FF2B5EF4-FFF2-40B4-BE49-F238E27FC236}">
                <a16:creationId xmlns:a16="http://schemas.microsoft.com/office/drawing/2014/main" id="{0F4DF2A8-8FCA-4EA7-814B-57BD81A43DDA}"/>
              </a:ext>
            </a:extLst>
          </p:cNvPr>
          <p:cNvSpPr>
            <a:spLocks noGrp="1"/>
          </p:cNvSpPr>
          <p:nvPr>
            <p:ph type="title"/>
          </p:nvPr>
        </p:nvSpPr>
        <p:spPr/>
        <p:txBody>
          <a:bodyPr/>
          <a:lstStyle/>
          <a:p>
            <a:r>
              <a:rPr lang="en-US" dirty="0"/>
              <a:t>Background</a:t>
            </a:r>
          </a:p>
        </p:txBody>
      </p:sp>
      <p:sp>
        <p:nvSpPr>
          <p:cNvPr id="4" name="Footer Placeholder 3">
            <a:extLst>
              <a:ext uri="{FF2B5EF4-FFF2-40B4-BE49-F238E27FC236}">
                <a16:creationId xmlns:a16="http://schemas.microsoft.com/office/drawing/2014/main" id="{46E2CF87-8800-4E09-8202-6129C1B5430F}"/>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A45EA098-A589-4E32-B569-90AD1447DEEB}"/>
              </a:ext>
            </a:extLst>
          </p:cNvPr>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
        <p:nvSpPr>
          <p:cNvPr id="6" name="TextBox 5"/>
          <p:cNvSpPr txBox="1"/>
          <p:nvPr/>
        </p:nvSpPr>
        <p:spPr>
          <a:xfrm>
            <a:off x="3246035" y="5923256"/>
            <a:ext cx="2513383" cy="276999"/>
          </a:xfrm>
          <a:prstGeom prst="rect">
            <a:avLst/>
          </a:prstGeom>
          <a:noFill/>
        </p:spPr>
        <p:txBody>
          <a:bodyPr wrap="square" rtlCol="0">
            <a:spAutoFit/>
          </a:bodyPr>
          <a:lstStyle/>
          <a:p>
            <a:r>
              <a:rPr lang="en-US" sz="1200" dirty="0">
                <a:latin typeface="+mn-lt"/>
              </a:rPr>
              <a:t>Source: http://www.acgme.org</a:t>
            </a:r>
          </a:p>
        </p:txBody>
      </p:sp>
    </p:spTree>
    <p:extLst>
      <p:ext uri="{BB962C8B-B14F-4D97-AF65-F5344CB8AC3E}">
        <p14:creationId xmlns:p14="http://schemas.microsoft.com/office/powerpoint/2010/main" val="263735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03014557"/>
              </p:ext>
            </p:extLst>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Six Focus Areas</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
        <p:nvSpPr>
          <p:cNvPr id="7" name="TextBox 6"/>
          <p:cNvSpPr txBox="1"/>
          <p:nvPr/>
        </p:nvSpPr>
        <p:spPr>
          <a:xfrm>
            <a:off x="3246035" y="5972185"/>
            <a:ext cx="2513383" cy="276999"/>
          </a:xfrm>
          <a:prstGeom prst="rect">
            <a:avLst/>
          </a:prstGeom>
          <a:noFill/>
        </p:spPr>
        <p:txBody>
          <a:bodyPr wrap="square" rtlCol="0">
            <a:spAutoFit/>
          </a:bodyPr>
          <a:lstStyle/>
          <a:p>
            <a:r>
              <a:rPr lang="en-US" sz="1200" dirty="0">
                <a:latin typeface="+mn-lt"/>
              </a:rPr>
              <a:t>Source: http://www.acgme.org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2524269"/>
              </p:ext>
            </p:extLst>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Six Focus Areas</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sp>
        <p:nvSpPr>
          <p:cNvPr id="7" name="TextBox 6"/>
          <p:cNvSpPr txBox="1"/>
          <p:nvPr/>
        </p:nvSpPr>
        <p:spPr>
          <a:xfrm>
            <a:off x="3246035" y="6028047"/>
            <a:ext cx="2513383" cy="276999"/>
          </a:xfrm>
          <a:prstGeom prst="rect">
            <a:avLst/>
          </a:prstGeom>
          <a:noFill/>
        </p:spPr>
        <p:txBody>
          <a:bodyPr wrap="square" rtlCol="0">
            <a:spAutoFit/>
          </a:bodyPr>
          <a:lstStyle/>
          <a:p>
            <a:r>
              <a:rPr lang="en-US" sz="1200" dirty="0">
                <a:latin typeface="+mn-lt"/>
              </a:rPr>
              <a:t>Source: http://www.acgme.org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514350" indent="-514350">
              <a:buFont typeface="+mj-lt"/>
              <a:buAutoNum type="arabicPeriod"/>
            </a:pPr>
            <a:r>
              <a:rPr lang="en-US" dirty="0"/>
              <a:t>Who and what form is the infrastructure of a sponsoring institutions (SI) clinical learning environment?</a:t>
            </a:r>
          </a:p>
          <a:p>
            <a:pPr marL="514350" indent="-514350">
              <a:buFont typeface="+mj-lt"/>
              <a:buAutoNum type="arabicPeriod"/>
            </a:pPr>
            <a:r>
              <a:rPr lang="en-US" dirty="0"/>
              <a:t>How integrated is the GME leadership and faculty within the SI’s current clinical learning environment infrastructure?</a:t>
            </a:r>
          </a:p>
          <a:p>
            <a:pPr marL="514350" indent="-514350">
              <a:buFont typeface="+mj-lt"/>
              <a:buAutoNum type="arabicPeriod"/>
            </a:pPr>
            <a:r>
              <a:rPr lang="en-US" dirty="0"/>
              <a:t>How engaged are the residents and fellows in using the SI’s current clinical learning environment infrastructure?</a:t>
            </a:r>
          </a:p>
          <a:p>
            <a:pPr marL="514350" indent="-514350">
              <a:buFont typeface="+mj-lt"/>
              <a:buAutoNum type="arabicPeriod"/>
            </a:pPr>
            <a:r>
              <a:rPr lang="en-US" dirty="0"/>
              <a:t>How does the SI determine the success of its efforts to integrate GME into the quality infrastructure?</a:t>
            </a:r>
          </a:p>
          <a:p>
            <a:pPr marL="514350" indent="-514350">
              <a:buFont typeface="+mj-lt"/>
              <a:buAutoNum type="arabicPeriod"/>
            </a:pPr>
            <a:r>
              <a:rPr lang="en-US" dirty="0"/>
              <a:t>What areas has the SI identified as opportunities for improvement?</a:t>
            </a:r>
          </a:p>
        </p:txBody>
      </p:sp>
      <p:sp>
        <p:nvSpPr>
          <p:cNvPr id="3" name="Title 2"/>
          <p:cNvSpPr>
            <a:spLocks noGrp="1"/>
          </p:cNvSpPr>
          <p:nvPr>
            <p:ph type="title"/>
          </p:nvPr>
        </p:nvSpPr>
        <p:spPr/>
        <p:txBody>
          <a:bodyPr/>
          <a:lstStyle/>
          <a:p>
            <a:r>
              <a:rPr lang="en-US" dirty="0"/>
              <a:t>Five Central Questions</a:t>
            </a:r>
          </a:p>
        </p:txBody>
      </p:sp>
      <p:sp>
        <p:nvSpPr>
          <p:cNvPr id="4" name="Footer Placeholder 3"/>
          <p:cNvSpPr>
            <a:spLocks noGrp="1"/>
          </p:cNvSpPr>
          <p:nvPr>
            <p:ph type="ftr" sz="quarter" idx="10"/>
          </p:nvPr>
        </p:nvSpPr>
        <p:spPr/>
        <p:txBody>
          <a:bodyPr/>
          <a:lstStyle/>
          <a:p>
            <a:pPr>
              <a:defRPr/>
            </a:pPr>
            <a:r>
              <a:rPr lang="en-US"/>
              <a:t>Presented by Partners in Medical Education, Inc. 2018</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
        <p:nvSpPr>
          <p:cNvPr id="7" name="TextBox 6"/>
          <p:cNvSpPr txBox="1"/>
          <p:nvPr/>
        </p:nvSpPr>
        <p:spPr>
          <a:xfrm>
            <a:off x="2348345" y="6103872"/>
            <a:ext cx="6054436" cy="276999"/>
          </a:xfrm>
          <a:prstGeom prst="rect">
            <a:avLst/>
          </a:prstGeom>
          <a:noFill/>
        </p:spPr>
        <p:txBody>
          <a:bodyPr wrap="square" rtlCol="0">
            <a:spAutoFit/>
          </a:bodyPr>
          <a:lstStyle/>
          <a:p>
            <a:r>
              <a:rPr lang="en-US" sz="1200" dirty="0">
                <a:latin typeface="+mn-lt"/>
              </a:rPr>
              <a:t>Source: http://www.jgme.org/doi/pdf/10.4300/JGME-04-03-31</a:t>
            </a:r>
          </a:p>
        </p:txBody>
      </p:sp>
    </p:spTree>
    <p:extLst>
      <p:ext uri="{BB962C8B-B14F-4D97-AF65-F5344CB8AC3E}">
        <p14:creationId xmlns:p14="http://schemas.microsoft.com/office/powerpoint/2010/main" val="69402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a:p>
            <a:pPr marL="457200" lvl="1" indent="0">
              <a:buNone/>
            </a:pPr>
            <a:endParaRPr lang="en-US" dirty="0"/>
          </a:p>
          <a:p>
            <a:pPr marL="0" indent="0">
              <a:buNone/>
            </a:pPr>
            <a:endParaRPr lang="en-US" dirty="0"/>
          </a:p>
        </p:txBody>
      </p:sp>
      <p:sp>
        <p:nvSpPr>
          <p:cNvPr id="3" name="Title 2"/>
          <p:cNvSpPr>
            <a:spLocks noGrp="1"/>
          </p:cNvSpPr>
          <p:nvPr>
            <p:ph type="title"/>
          </p:nvPr>
        </p:nvSpPr>
        <p:spPr>
          <a:xfrm>
            <a:off x="1989344" y="412495"/>
            <a:ext cx="6526006" cy="1325563"/>
          </a:xfrm>
        </p:spPr>
        <p:txBody>
          <a:bodyPr/>
          <a:lstStyle/>
          <a:p>
            <a:r>
              <a:rPr lang="en-US" dirty="0"/>
              <a:t>Three Parts to CLER</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graphicFrame>
        <p:nvGraphicFramePr>
          <p:cNvPr id="6" name="Diagram 5"/>
          <p:cNvGraphicFramePr/>
          <p:nvPr>
            <p:extLst>
              <p:ext uri="{D42A27DB-BD31-4B8C-83A1-F6EECF244321}">
                <p14:modId xmlns:p14="http://schemas.microsoft.com/office/powerpoint/2010/main" val="63965173"/>
              </p:ext>
            </p:extLst>
          </p:nvPr>
        </p:nvGraphicFramePr>
        <p:xfrm>
          <a:off x="628650" y="548496"/>
          <a:ext cx="7287491" cy="551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403273" y="1357745"/>
            <a:ext cx="2867891" cy="3810000"/>
          </a:xfrm>
          <a:prstGeom prst="rect">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46035" y="5923256"/>
            <a:ext cx="2513383" cy="276999"/>
          </a:xfrm>
          <a:prstGeom prst="rect">
            <a:avLst/>
          </a:prstGeom>
          <a:noFill/>
        </p:spPr>
        <p:txBody>
          <a:bodyPr wrap="square" rtlCol="0">
            <a:spAutoFit/>
          </a:bodyPr>
          <a:lstStyle/>
          <a:p>
            <a:r>
              <a:rPr lang="en-US" sz="1200" dirty="0">
                <a:latin typeface="+mn-lt"/>
              </a:rPr>
              <a:t>Source: http://www.acgme.org</a:t>
            </a:r>
          </a:p>
        </p:txBody>
      </p:sp>
    </p:spTree>
    <p:extLst>
      <p:ext uri="{BB962C8B-B14F-4D97-AF65-F5344CB8AC3E}">
        <p14:creationId xmlns:p14="http://schemas.microsoft.com/office/powerpoint/2010/main" val="6053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FADCA-6B64-4FAC-B8E8-15C9F5AB0B23}"/>
              </a:ext>
            </a:extLst>
          </p:cNvPr>
          <p:cNvSpPr>
            <a:spLocks noGrp="1"/>
          </p:cNvSpPr>
          <p:nvPr>
            <p:ph idx="1"/>
          </p:nvPr>
        </p:nvSpPr>
        <p:spPr/>
        <p:txBody>
          <a:bodyPr>
            <a:normAutofit fontScale="92500" lnSpcReduction="20000"/>
          </a:bodyPr>
          <a:lstStyle/>
          <a:p>
            <a:pPr marL="0" indent="0">
              <a:buNone/>
            </a:pPr>
            <a:r>
              <a:rPr lang="en-US" sz="3200" dirty="0"/>
              <a:t>Gather the information</a:t>
            </a:r>
          </a:p>
          <a:p>
            <a:pPr lvl="1"/>
            <a:r>
              <a:rPr lang="en-US" sz="3200" dirty="0"/>
              <a:t>CLER visit letter </a:t>
            </a:r>
          </a:p>
          <a:p>
            <a:pPr lvl="1"/>
            <a:r>
              <a:rPr lang="en-US" sz="3200" dirty="0"/>
              <a:t>ACGME Resident Survey</a:t>
            </a:r>
          </a:p>
          <a:p>
            <a:pPr lvl="1"/>
            <a:r>
              <a:rPr lang="en-US" sz="3200" dirty="0"/>
              <a:t>ACGME Faculty Survey</a:t>
            </a:r>
          </a:p>
          <a:p>
            <a:pPr lvl="1"/>
            <a:r>
              <a:rPr lang="en-US" sz="3200" dirty="0"/>
              <a:t>Internal Surveys (if applicable)</a:t>
            </a:r>
          </a:p>
          <a:p>
            <a:pPr lvl="1"/>
            <a:r>
              <a:rPr lang="en-US" sz="3200" dirty="0"/>
              <a:t>Program and Institution Citations and Areas for Improvement (AFI)</a:t>
            </a:r>
          </a:p>
          <a:p>
            <a:pPr lvl="1"/>
            <a:r>
              <a:rPr lang="en-US" sz="3200" dirty="0"/>
              <a:t>CLER Pathways to Excellence 1.1</a:t>
            </a:r>
          </a:p>
          <a:p>
            <a:pPr lvl="1"/>
            <a:r>
              <a:rPr lang="en-US" sz="3200" dirty="0"/>
              <a:t>Report on 2016 CLER findings </a:t>
            </a:r>
          </a:p>
          <a:p>
            <a:pPr lvl="1"/>
            <a:r>
              <a:rPr lang="en-US" sz="3200" dirty="0"/>
              <a:t>Annual Program Evaluation (APE) reports</a:t>
            </a:r>
          </a:p>
          <a:p>
            <a:pPr marL="0" indent="0">
              <a:buNone/>
            </a:pPr>
            <a:endParaRPr lang="en-US" dirty="0"/>
          </a:p>
        </p:txBody>
      </p:sp>
      <p:sp>
        <p:nvSpPr>
          <p:cNvPr id="3" name="Title 2">
            <a:extLst>
              <a:ext uri="{FF2B5EF4-FFF2-40B4-BE49-F238E27FC236}">
                <a16:creationId xmlns:a16="http://schemas.microsoft.com/office/drawing/2014/main" id="{FBC6E18E-2DB2-4E1C-9AEF-163ECB9896CF}"/>
              </a:ext>
            </a:extLst>
          </p:cNvPr>
          <p:cNvSpPr>
            <a:spLocks noGrp="1"/>
          </p:cNvSpPr>
          <p:nvPr>
            <p:ph type="title"/>
          </p:nvPr>
        </p:nvSpPr>
        <p:spPr/>
        <p:txBody>
          <a:bodyPr/>
          <a:lstStyle/>
          <a:p>
            <a:r>
              <a:rPr lang="en-US" dirty="0"/>
              <a:t>Where do we start?</a:t>
            </a:r>
          </a:p>
        </p:txBody>
      </p:sp>
      <p:sp>
        <p:nvSpPr>
          <p:cNvPr id="4" name="Footer Placeholder 3">
            <a:extLst>
              <a:ext uri="{FF2B5EF4-FFF2-40B4-BE49-F238E27FC236}">
                <a16:creationId xmlns:a16="http://schemas.microsoft.com/office/drawing/2014/main" id="{82EABAAE-67F1-4F4D-B488-DF006CFFC5D3}"/>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D5A807E6-90BF-4735-B423-729B6E8E3F8F}"/>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50" y="955962"/>
            <a:ext cx="2674657" cy="2005993"/>
          </a:xfrm>
          <a:prstGeom prst="rect">
            <a:avLst/>
          </a:prstGeom>
        </p:spPr>
      </p:pic>
    </p:spTree>
    <p:extLst>
      <p:ext uri="{BB962C8B-B14F-4D97-AF65-F5344CB8AC3E}">
        <p14:creationId xmlns:p14="http://schemas.microsoft.com/office/powerpoint/2010/main" val="1036005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5458</TotalTime>
  <Words>1693</Words>
  <Application>Microsoft Macintosh PowerPoint</Application>
  <PresentationFormat>On-screen Show (4:3)</PresentationFormat>
  <Paragraphs>284</Paragraphs>
  <Slides>26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Calibri</vt:lpstr>
      <vt:lpstr>Comic Sans MS</vt:lpstr>
      <vt:lpstr>Lucida Bright</vt:lpstr>
      <vt:lpstr>Times New Roman</vt:lpstr>
      <vt:lpstr>Wingdings</vt:lpstr>
      <vt:lpstr>PME-2016</vt:lpstr>
      <vt:lpstr>CLER What to do with all  that data?</vt:lpstr>
      <vt:lpstr>Introducing Your Presenter…</vt:lpstr>
      <vt:lpstr>Learning Objectives</vt:lpstr>
      <vt:lpstr>Background</vt:lpstr>
      <vt:lpstr>Six Focus Areas</vt:lpstr>
      <vt:lpstr>Six Focus Areas</vt:lpstr>
      <vt:lpstr>Five Central Questions</vt:lpstr>
      <vt:lpstr>Three Parts to CLER</vt:lpstr>
      <vt:lpstr>Where do we start?</vt:lpstr>
      <vt:lpstr>What do we do with the data?</vt:lpstr>
      <vt:lpstr>Step 1 – CLER Data</vt:lpstr>
      <vt:lpstr>Step 1 – CLER Data Document</vt:lpstr>
      <vt:lpstr>For those who prefer visualization…</vt:lpstr>
      <vt:lpstr>Step 2 – Complete Roadmap</vt:lpstr>
      <vt:lpstr>Step 3 – Rank Findings</vt:lpstr>
      <vt:lpstr>CLER Pathway – Patient Safety Pathway 1</vt:lpstr>
      <vt:lpstr>Patient Safety Issue Brief</vt:lpstr>
      <vt:lpstr>Step 4 – Develop Action Plan</vt:lpstr>
      <vt:lpstr>Example Goal </vt:lpstr>
      <vt:lpstr>Step 5 – Incorporate in Annual Institutional Review (AIR)</vt:lpstr>
      <vt:lpstr>Step 6 – Reassess </vt:lpstr>
      <vt:lpstr>CLER Protocol 3.0</vt:lpstr>
      <vt:lpstr>Final Thoughts…</vt:lpstr>
      <vt:lpstr>Resources</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175</cp:revision>
  <cp:lastPrinted>2018-02-07T19:53:59Z</cp:lastPrinted>
  <dcterms:created xsi:type="dcterms:W3CDTF">2016-03-20T11:36:31Z</dcterms:created>
  <dcterms:modified xsi:type="dcterms:W3CDTF">2018-04-30T15:44:06Z</dcterms:modified>
</cp:coreProperties>
</file>