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2"/>
  </p:notesMasterIdLst>
  <p:sldIdLst>
    <p:sldId id="256" r:id="rId2"/>
    <p:sldId id="278" r:id="rId3"/>
    <p:sldId id="257" r:id="rId4"/>
    <p:sldId id="258" r:id="rId5"/>
    <p:sldId id="259" r:id="rId6"/>
    <p:sldId id="290" r:id="rId7"/>
    <p:sldId id="291" r:id="rId8"/>
    <p:sldId id="260" r:id="rId9"/>
    <p:sldId id="26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74" r:id="rId19"/>
    <p:sldId id="280" r:id="rId20"/>
    <p:sldId id="281" r:id="rId21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17"/>
  </p:normalViewPr>
  <p:slideViewPr>
    <p:cSldViewPr snapToGrid="0" snapToObjects="1">
      <p:cViewPr varScale="1">
        <p:scale>
          <a:sx n="101" d="100"/>
          <a:sy n="101" d="100"/>
        </p:scale>
        <p:origin x="1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D25C-D8E3-804E-830B-EDD1A57061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435"/>
            <a:ext cx="5607050" cy="3632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317"/>
            <a:ext cx="3038475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60317"/>
            <a:ext cx="3038475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0DC7-7DEB-A847-936D-BAA37E38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8760316"/>
            <a:ext cx="3038475" cy="461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9" y="8760316"/>
            <a:ext cx="3038475" cy="461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2150"/>
            <a:ext cx="4610100" cy="3457575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34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25575" y="633413"/>
            <a:ext cx="4225925" cy="31702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7694" y="4015250"/>
            <a:ext cx="5661539" cy="3804043"/>
          </a:xfrm>
          <a:prstGeom prst="rect">
            <a:avLst/>
          </a:prstGeom>
        </p:spPr>
        <p:txBody>
          <a:bodyPr lIns="92166" tIns="92166" rIns="92166" bIns="9216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8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inmeded.com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/>
              <a:t>PARTNERS IN MEDICAL EDUCATION, INC</a:t>
            </a:r>
            <a:r>
              <a:rPr lang="en-US" altLang="en-US" sz="2800" b="1" dirty="0"/>
              <a:t>.</a:t>
            </a:r>
          </a:p>
          <a:p>
            <a:pPr lvl="0"/>
            <a:r>
              <a:rPr lang="en-US" altLang="en-US" b="1" dirty="0"/>
              <a:t>Presented by: </a:t>
            </a:r>
            <a:r>
              <a:rPr lang="en-US" altLang="en-US" b="1" dirty="0" smtClean="0"/>
              <a:t>M. Shirley Meade</a:t>
            </a:r>
            <a:endParaRPr lang="en-US" altLang="en-US" dirty="0"/>
          </a:p>
          <a:p>
            <a:r>
              <a:rPr lang="en-US" altLang="en-US" dirty="0"/>
              <a:t>GME Consultant</a:t>
            </a:r>
            <a:endParaRPr lang="en-US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6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with Hospital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is key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Peer </a:t>
            </a:r>
            <a:r>
              <a:rPr lang="en-US" dirty="0"/>
              <a:t>selected residents </a:t>
            </a:r>
            <a:r>
              <a:rPr lang="en-US" dirty="0" smtClean="0"/>
              <a:t>PGY2’s and above, residents for Rounding</a:t>
            </a:r>
          </a:p>
          <a:p>
            <a:r>
              <a:rPr lang="en-US" dirty="0" smtClean="0"/>
              <a:t>Meeting room logistics</a:t>
            </a:r>
          </a:p>
          <a:p>
            <a:r>
              <a:rPr lang="en-US" dirty="0" smtClean="0"/>
              <a:t>Security Badges</a:t>
            </a:r>
            <a:endParaRPr lang="en-US" dirty="0"/>
          </a:p>
          <a:p>
            <a:pPr lvl="0"/>
            <a:r>
              <a:rPr lang="en-US" dirty="0" smtClean="0"/>
              <a:t>Meal and snacks</a:t>
            </a:r>
          </a:p>
          <a:p>
            <a:pPr lvl="0"/>
            <a:r>
              <a:rPr lang="en-US" dirty="0" smtClean="0"/>
              <a:t>Parking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http://pr-blogger.de/wp-content/uploads/2012/12/Fotolia_45968396_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49" y="4219202"/>
            <a:ext cx="2747963" cy="2123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2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with Hospital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ID badges for the site visitors</a:t>
            </a:r>
          </a:p>
          <a:p>
            <a:pPr lvl="0"/>
            <a:r>
              <a:rPr lang="en-US" dirty="0"/>
              <a:t>Safety Call (informational)</a:t>
            </a:r>
          </a:p>
          <a:p>
            <a:r>
              <a:rPr lang="en-US" dirty="0" smtClean="0"/>
              <a:t>Tours </a:t>
            </a:r>
            <a:r>
              <a:rPr lang="en-US" dirty="0"/>
              <a:t>for Rounding </a:t>
            </a:r>
            <a:endParaRPr lang="en-US" dirty="0" smtClean="0"/>
          </a:p>
          <a:p>
            <a:r>
              <a:rPr lang="en-US" dirty="0" smtClean="0"/>
              <a:t>CLER Team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team includes:  DIO, Patient Safety &amp; Quality Officer, Vice President, </a:t>
            </a:r>
            <a:r>
              <a:rPr lang="en-US" dirty="0" smtClean="0"/>
              <a:t>Chief </a:t>
            </a:r>
            <a:r>
              <a:rPr lang="en-US" dirty="0"/>
              <a:t>of Staff Office, Regulatory Director, Residency Coordinator, Department Administrative Director, GME staff </a:t>
            </a:r>
            <a:endParaRPr lang="en-US" dirty="0" smtClean="0"/>
          </a:p>
          <a:p>
            <a:pPr lvl="1"/>
            <a:r>
              <a:rPr lang="en-US" dirty="0"/>
              <a:t>What work does the internal CLER Team do?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0368" y="284411"/>
            <a:ext cx="652600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Hospital Staff Preparation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8649" y="2087682"/>
            <a:ext cx="8152279" cy="5738507"/>
          </a:xfrm>
        </p:spPr>
        <p:txBody>
          <a:bodyPr>
            <a:normAutofit/>
          </a:bodyPr>
          <a:lstStyle/>
          <a:p>
            <a:r>
              <a:rPr lang="en-US" dirty="0"/>
              <a:t>Who are the site visitors and why?</a:t>
            </a:r>
          </a:p>
          <a:p>
            <a:r>
              <a:rPr lang="en-US" dirty="0" smtClean="0"/>
              <a:t>Getting </a:t>
            </a:r>
            <a:r>
              <a:rPr lang="en-US" dirty="0"/>
              <a:t>everyone to know the language: </a:t>
            </a:r>
            <a:endParaRPr lang="en-US" dirty="0" smtClean="0"/>
          </a:p>
          <a:p>
            <a:pPr lvl="1"/>
            <a:r>
              <a:rPr lang="en-US" dirty="0" smtClean="0"/>
              <a:t>Programs</a:t>
            </a:r>
            <a:r>
              <a:rPr lang="en-US" dirty="0"/>
              <a:t>, Physicians, Residents,</a:t>
            </a:r>
          </a:p>
          <a:p>
            <a:pPr lvl="1"/>
            <a:r>
              <a:rPr lang="en-US" dirty="0"/>
              <a:t>Nursing, Staff, and Others.  </a:t>
            </a:r>
          </a:p>
          <a:p>
            <a:r>
              <a:rPr lang="en-US" dirty="0" smtClean="0"/>
              <a:t>HANDOUT </a:t>
            </a:r>
            <a:r>
              <a:rPr lang="en-US" dirty="0"/>
              <a:t>#1  </a:t>
            </a:r>
            <a:r>
              <a:rPr lang="en-US" dirty="0" smtClean="0"/>
              <a:t>(Pocket Cards)</a:t>
            </a:r>
          </a:p>
          <a:p>
            <a:r>
              <a:rPr lang="en-US" dirty="0" smtClean="0"/>
              <a:t>Focus areas </a:t>
            </a:r>
          </a:p>
          <a:p>
            <a:pPr lvl="1"/>
            <a:r>
              <a:rPr lang="en-US" dirty="0" smtClean="0"/>
              <a:t> Does </a:t>
            </a:r>
            <a:r>
              <a:rPr lang="en-US" dirty="0"/>
              <a:t>everyone know </a:t>
            </a:r>
            <a:r>
              <a:rPr lang="en-US" dirty="0" smtClean="0"/>
              <a:t>what </a:t>
            </a:r>
            <a:r>
              <a:rPr lang="en-US" dirty="0"/>
              <a:t>are you doing?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2144" y="156327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Successful Tips </a:t>
            </a:r>
            <a:r>
              <a:rPr lang="en-US" smtClean="0"/>
              <a:t>&amp; </a:t>
            </a:r>
            <a:br>
              <a:rPr lang="en-US" smtClean="0"/>
            </a:br>
            <a:r>
              <a:rPr lang="en-US" smtClean="0"/>
              <a:t>Pearls </a:t>
            </a:r>
            <a:r>
              <a:rPr lang="en-US" dirty="0" smtClean="0"/>
              <a:t>of Wisdom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If you don’t understand a question – ask for clarification. If asked a </a:t>
            </a:r>
            <a:r>
              <a:rPr lang="en-US" dirty="0" smtClean="0"/>
              <a:t>question </a:t>
            </a:r>
            <a:r>
              <a:rPr lang="en-US" dirty="0"/>
              <a:t>more than once, don’t automatically think you are wrong </a:t>
            </a:r>
            <a:r>
              <a:rPr lang="en-US" dirty="0" smtClean="0"/>
              <a:t>and change </a:t>
            </a:r>
            <a:r>
              <a:rPr lang="en-US" dirty="0"/>
              <a:t>your answer.</a:t>
            </a:r>
          </a:p>
          <a:p>
            <a:pPr lvl="0"/>
            <a:r>
              <a:rPr lang="en-US" dirty="0"/>
              <a:t>Avoid words such as “usually” and “sometimes” or “well I do ….”</a:t>
            </a:r>
          </a:p>
          <a:p>
            <a:pPr lvl="0"/>
            <a:r>
              <a:rPr lang="en-US" dirty="0"/>
              <a:t>Answer only what is asked. Don’t volunteer additional information.  </a:t>
            </a:r>
          </a:p>
          <a:p>
            <a:pPr lvl="0"/>
            <a:r>
              <a:rPr lang="en-US" dirty="0"/>
              <a:t>Allow the site visitor to ask follow-up 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2144" y="156327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Successful Tips </a:t>
            </a:r>
            <a:r>
              <a:rPr lang="en-US" smtClean="0"/>
              <a:t>&amp; </a:t>
            </a:r>
            <a:br>
              <a:rPr lang="en-US" smtClean="0"/>
            </a:br>
            <a:r>
              <a:rPr lang="en-US" smtClean="0"/>
              <a:t>Pearls </a:t>
            </a:r>
            <a:r>
              <a:rPr lang="en-US" dirty="0" smtClean="0"/>
              <a:t>of Wisdom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8650" y="1859754"/>
            <a:ext cx="7886700" cy="44389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It is OK to say “I don’t know, but I’ll find out”  and get the information </a:t>
            </a:r>
            <a:r>
              <a:rPr lang="en-US" dirty="0" smtClean="0"/>
              <a:t>for </a:t>
            </a:r>
            <a:r>
              <a:rPr lang="en-US" dirty="0"/>
              <a:t>them!  If you are not sure, don’t guess!  </a:t>
            </a:r>
          </a:p>
          <a:p>
            <a:pPr lvl="0"/>
            <a:r>
              <a:rPr lang="en-US" dirty="0"/>
              <a:t>Don’t speak to another department’s process. Offer to get a representative </a:t>
            </a:r>
            <a:r>
              <a:rPr lang="en-US" dirty="0" smtClean="0"/>
              <a:t>from </a:t>
            </a:r>
            <a:r>
              <a:rPr lang="en-US" dirty="0"/>
              <a:t>that department to come speak with the surveyor.</a:t>
            </a:r>
          </a:p>
          <a:p>
            <a:pPr lvl="0"/>
            <a:r>
              <a:rPr lang="en-US" dirty="0"/>
              <a:t>Be honest.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irc_mi" descr="http://gksnr175.com/wp-content/uploads/2013/08/shutterstock_1017830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38" y="4312789"/>
            <a:ext cx="2955812" cy="1845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5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8997" y="183221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CLER Report and </a:t>
            </a:r>
            <a:br>
              <a:rPr lang="en-US" dirty="0" smtClean="0"/>
            </a:br>
            <a:r>
              <a:rPr lang="en-US" dirty="0" smtClean="0"/>
              <a:t>National Findings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23850" y="1885982"/>
            <a:ext cx="7886700" cy="443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feedback provided by the CLER program is designed to improve how clinical sites engage resident and fellow physicians in learning to provide safe, high quality patient care.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do you do with the information?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the report and compare to </a:t>
            </a:r>
            <a:r>
              <a:rPr lang="en-US" dirty="0" smtClean="0"/>
              <a:t>National </a:t>
            </a:r>
            <a:r>
              <a:rPr lang="en-US" dirty="0"/>
              <a:t>Findings</a:t>
            </a:r>
          </a:p>
          <a:p>
            <a:pPr lvl="1"/>
            <a:r>
              <a:rPr lang="en-US" dirty="0"/>
              <a:t>Who do you share this information with?</a:t>
            </a:r>
          </a:p>
          <a:p>
            <a:pPr lvl="1"/>
            <a:r>
              <a:rPr lang="en-US" dirty="0"/>
              <a:t>What </a:t>
            </a:r>
            <a:r>
              <a:rPr lang="en-US" dirty="0" smtClean="0"/>
              <a:t>action </a:t>
            </a:r>
            <a:r>
              <a:rPr lang="en-US" dirty="0"/>
              <a:t>p</a:t>
            </a:r>
            <a:r>
              <a:rPr lang="en-US" dirty="0" smtClean="0"/>
              <a:t>lans </a:t>
            </a:r>
            <a:r>
              <a:rPr lang="en-US" dirty="0"/>
              <a:t>do you develop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HANDOUT #2 (Assessment)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http://biblicalpreaching.files.wordpress.com/2012/07/3d-conversatio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4383080"/>
            <a:ext cx="1527927" cy="1941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1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5861" y="284411"/>
            <a:ext cx="6526006" cy="1325563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28650" y="2177042"/>
            <a:ext cx="7886700" cy="4438650"/>
          </a:xfrm>
        </p:spPr>
        <p:txBody>
          <a:bodyPr/>
          <a:lstStyle/>
          <a:p>
            <a:pPr lvl="0"/>
            <a:r>
              <a:rPr lang="en-US" dirty="0"/>
              <a:t>Know the ACGME CLER </a:t>
            </a:r>
            <a:r>
              <a:rPr lang="en-US" dirty="0" smtClean="0"/>
              <a:t>REQUIREMENTS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irc_mi" descr="http://wallpaperscraft.com/image/clipart_man_book_huge_reading_knowledge_19519_1920x12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93" y="3111313"/>
            <a:ext cx="4566678" cy="291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8997" y="183221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Continuous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ACGME CLER </a:t>
            </a:r>
            <a:r>
              <a:rPr lang="en-US" dirty="0" smtClean="0"/>
              <a:t>website &amp; Pathways to Excellence</a:t>
            </a:r>
            <a:endParaRPr lang="en-US" dirty="0"/>
          </a:p>
          <a:p>
            <a:pPr lvl="0"/>
            <a:r>
              <a:rPr lang="en-US" dirty="0"/>
              <a:t>CLER Team</a:t>
            </a:r>
          </a:p>
          <a:p>
            <a:pPr lvl="0"/>
            <a:r>
              <a:rPr lang="en-US" dirty="0"/>
              <a:t>GMEC Agenda</a:t>
            </a:r>
          </a:p>
          <a:p>
            <a:pPr lvl="0"/>
            <a:r>
              <a:rPr lang="en-US" dirty="0"/>
              <a:t>AIR</a:t>
            </a:r>
          </a:p>
          <a:p>
            <a:pPr lvl="0"/>
            <a:r>
              <a:rPr lang="en-US" dirty="0"/>
              <a:t>APE </a:t>
            </a:r>
          </a:p>
          <a:p>
            <a:r>
              <a:rPr lang="en-US" dirty="0"/>
              <a:t>Program Directors, Physicians, Coordinators, Residents, Management Team includes Nursing Directors and Managers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603" y="246466"/>
            <a:ext cx="6526006" cy="13255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irc_mi" descr="http://www.teamjunell.com/blog/wp-content/uploads/2012/01/Question-and-Answ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572029"/>
            <a:ext cx="5638520" cy="4519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499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8689" y="345676"/>
            <a:ext cx="4319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sz="1600" dirty="0" smtClean="0">
                <a:latin typeface="+mn-lt"/>
              </a:rPr>
              <a:t>Project Management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Tuesday, </a:t>
            </a:r>
            <a:r>
              <a:rPr lang="en-US" altLang="en-US" sz="1400" b="0" dirty="0" smtClean="0">
                <a:latin typeface="+mn-lt"/>
              </a:rPr>
              <a:t>December 13,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/>
            <a:r>
              <a:rPr lang="en-US" altLang="en-US" sz="1400" b="0" dirty="0">
                <a:latin typeface="+mn-lt"/>
              </a:rPr>
              <a:t>12:00pm – 1:00pm EST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/>
            </a:r>
            <a:br>
              <a:rPr lang="en-US" altLang="en-US" sz="1400" b="0" dirty="0">
                <a:latin typeface="+mn-lt"/>
              </a:rPr>
            </a:br>
            <a:r>
              <a:rPr lang="en-US" sz="1600" dirty="0" smtClean="0">
                <a:latin typeface="+mn-lt"/>
              </a:rPr>
              <a:t>Initial ACGME </a:t>
            </a:r>
            <a:r>
              <a:rPr lang="en-US" sz="1600" dirty="0" err="1" smtClean="0">
                <a:latin typeface="+mn-lt"/>
              </a:rPr>
              <a:t>Accrediation</a:t>
            </a:r>
            <a:r>
              <a:rPr lang="en-US" sz="1600" dirty="0" smtClean="0">
                <a:latin typeface="+mn-lt"/>
              </a:rPr>
              <a:t>?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Now What?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Thursday, </a:t>
            </a:r>
            <a:r>
              <a:rPr lang="en-US" altLang="en-US" sz="1400" b="0" dirty="0" smtClean="0">
                <a:latin typeface="+mn-lt"/>
              </a:rPr>
              <a:t>January 12, 2017</a:t>
            </a:r>
            <a:endParaRPr lang="en-US" altLang="en-US" sz="1400" b="0" dirty="0">
              <a:latin typeface="+mn-lt"/>
            </a:endParaRPr>
          </a:p>
          <a:p>
            <a:pPr marL="0" lvl="0" indent="0" algn="ctr"/>
            <a:r>
              <a:rPr lang="en-US" altLang="en-US" sz="1400" b="0" dirty="0">
                <a:latin typeface="+mn-lt"/>
              </a:rPr>
              <a:t>12:00pm – 1:00pm EST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/>
            </a:r>
            <a:br>
              <a:rPr lang="en-US" altLang="en-US" sz="1400" b="0" dirty="0">
                <a:latin typeface="+mn-lt"/>
              </a:rPr>
            </a:br>
            <a:r>
              <a:rPr 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ABC’s of Remediation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January 26, 2017</a:t>
            </a: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The Stress Free Recipe: </a:t>
            </a:r>
            <a:br>
              <a:rPr 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Dealing with Burnout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February7,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400" b="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3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GMEC Check-Up: Is your GMEC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meeting its responsibilities?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   A Proactive Approach to Supervising Residents Improves Patient Safety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Institutional Accreditation: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Let’s Get Started!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Dealing Effectively with the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Struggling Medical Learner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Special Review: Required and Useful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Osteopathic Recognition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Fatigue Management &amp; Mitigation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19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336600"/>
                </a:solidFill>
                <a:latin typeface="Lucida Bright" pitchFamily="18" charset="0"/>
              </a:rPr>
              <a:t>M. Shirley Meade</a:t>
            </a: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Lucida Bright" charset="0"/>
                <a:ea typeface="Lucida Bright" charset="0"/>
                <a:cs typeface="Lucida Bright" charset="0"/>
              </a:rPr>
              <a:t>Over 25 years of Graduate Medical Education (GME) experience.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charset="0"/>
                <a:ea typeface="Lucida Bright" charset="0"/>
                <a:cs typeface="Lucida Bright" charset="0"/>
              </a:rPr>
              <a:t>Began career as a Program Coordinator in Internal Medicine at a University Hospital</a:t>
            </a:r>
            <a:r>
              <a:rPr lang="en-US" sz="1600" dirty="0" smtClean="0">
                <a:latin typeface="Lucida Bright" charset="0"/>
                <a:ea typeface="Lucida Bright" charset="0"/>
                <a:cs typeface="Lucida Bright" charset="0"/>
              </a:rPr>
              <a:t>.</a:t>
            </a:r>
            <a:br>
              <a:rPr lang="en-US" sz="1600" dirty="0" smtClean="0">
                <a:latin typeface="Lucida Bright" charset="0"/>
                <a:ea typeface="Lucida Bright" charset="0"/>
                <a:cs typeface="Lucida Bright" charset="0"/>
              </a:rPr>
            </a:br>
            <a:endParaRPr lang="en-US" sz="16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charset="0"/>
                <a:ea typeface="Lucida Bright" charset="0"/>
                <a:cs typeface="Lucida Bright" charset="0"/>
              </a:rPr>
              <a:t>Has worked in the Institution office with the Designated Institution Official (DIO) in a University Hospital and in a Suburban Hospital spanning 15 years. </a:t>
            </a:r>
            <a:r>
              <a:rPr lang="en-US" sz="1600" dirty="0" smtClean="0">
                <a:latin typeface="Lucida Bright" charset="0"/>
                <a:ea typeface="Lucida Bright" charset="0"/>
                <a:cs typeface="Lucida Bright" charset="0"/>
              </a:rPr>
              <a:t/>
            </a:r>
            <a:br>
              <a:rPr lang="en-US" sz="1600" dirty="0" smtClean="0">
                <a:latin typeface="Lucida Bright" charset="0"/>
                <a:ea typeface="Lucida Bright" charset="0"/>
                <a:cs typeface="Lucida Bright" charset="0"/>
              </a:rPr>
            </a:br>
            <a:endParaRPr lang="en-US" sz="16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Lucida Bright" charset="0"/>
                <a:ea typeface="Lucida Bright" charset="0"/>
                <a:cs typeface="Lucida Bright" charset="0"/>
              </a:rPr>
              <a:t>Is currently the Operations Manager of GME and Medical Education at Abington </a:t>
            </a:r>
          </a:p>
          <a:p>
            <a:r>
              <a:rPr lang="en-US" sz="1600" dirty="0">
                <a:latin typeface="Lucida Bright" charset="0"/>
                <a:ea typeface="Lucida Bright" charset="0"/>
                <a:cs typeface="Lucida Bright" charset="0"/>
              </a:rPr>
              <a:t>  </a:t>
            </a:r>
            <a:r>
              <a:rPr lang="en-US" sz="1600" dirty="0" smtClean="0">
                <a:latin typeface="Lucida Bright" charset="0"/>
                <a:ea typeface="Lucida Bright" charset="0"/>
                <a:cs typeface="Lucida Bright" charset="0"/>
              </a:rPr>
              <a:t>   Hospital </a:t>
            </a:r>
            <a:r>
              <a:rPr lang="en-US" sz="1600" dirty="0">
                <a:latin typeface="Lucida Bright" charset="0"/>
                <a:ea typeface="Lucida Bright" charset="0"/>
                <a:cs typeface="Lucida Bright" charset="0"/>
              </a:rPr>
              <a:t>- Jefferson Health.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5170"/>
            <a:ext cx="3092055" cy="30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20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8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76787"/>
            <a:ext cx="7886700" cy="4438905"/>
          </a:xfrm>
        </p:spPr>
        <p:txBody>
          <a:bodyPr/>
          <a:lstStyle/>
          <a:p>
            <a:pPr lvl="0"/>
            <a:r>
              <a:rPr lang="en-US" dirty="0"/>
              <a:t>Understand and prepare your Institution for a CLER </a:t>
            </a:r>
            <a:r>
              <a:rPr lang="en-US" dirty="0" smtClean="0"/>
              <a:t>visit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Identify opportunities for improvement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7944" y="156327"/>
            <a:ext cx="6526006" cy="1325563"/>
          </a:xfrm>
        </p:spPr>
        <p:txBody>
          <a:bodyPr/>
          <a:lstStyle/>
          <a:p>
            <a:r>
              <a:rPr lang="en-US" dirty="0" smtClean="0"/>
              <a:t>Objectives and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irc_mi" descr="http://heartofthematterseminars.files.wordpress.com/2010/04/goals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72" y="3786168"/>
            <a:ext cx="4070256" cy="2576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5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179" y="156328"/>
            <a:ext cx="6526006" cy="1325563"/>
          </a:xfrm>
        </p:spPr>
        <p:txBody>
          <a:bodyPr/>
          <a:lstStyle/>
          <a:p>
            <a:r>
              <a:rPr lang="en-US" dirty="0" smtClean="0"/>
              <a:t>CLER Visit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28650" y="2031403"/>
            <a:ext cx="7886700" cy="4438905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The </a:t>
            </a:r>
            <a:r>
              <a:rPr lang="en-US" sz="1900" dirty="0"/>
              <a:t>Accreditation Council for Graduate Medical Education (ACGME) recognizes the public's need for a physician workforce capable of meeting the challenges of a rapidly evolving health care environment. </a:t>
            </a:r>
          </a:p>
          <a:p>
            <a:r>
              <a:rPr lang="en-US" sz="1900" dirty="0"/>
              <a:t>The ACGME has responded to this need by implementing the CLER program as a part of its Next Accreditation System. The CLER program is designed to provide US teaching hospitals, medical centers, health systems, and other clinical settings affiliated with ACGME-accredited institutions with periodic feedback that addresses the following six focus areas: patient safety; health care quality; care transitions; supervision; clinical experience and education (formerly duty hours) and fatigue management and mitigation; and professionalism. </a:t>
            </a:r>
          </a:p>
          <a:p>
            <a:pPr marL="0" lvl="0" indent="0">
              <a:buNone/>
            </a:pPr>
            <a:r>
              <a:rPr lang="en-US" sz="1200" dirty="0" smtClean="0"/>
              <a:t>Source</a:t>
            </a:r>
            <a:r>
              <a:rPr lang="en-US" sz="1200" dirty="0"/>
              <a:t>:  http://www.acgme.org/What-We-Do/Initiatives/Clinical-Learning-Environment-Review-CLER</a:t>
            </a:r>
          </a:p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irc_mi" descr="http://www.colourbox.com/preview/4424434-788103-3d-white-people-with-a-stopwatch-isolated-white-background-3d-imag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75179"/>
            <a:ext cx="1880863" cy="1810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3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5861" y="284411"/>
            <a:ext cx="6526006" cy="1325563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28650" y="2017701"/>
            <a:ext cx="8128172" cy="443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FOCUS AREAS assess sponsoring institutions (SI) in the following focus areas:</a:t>
            </a:r>
          </a:p>
          <a:p>
            <a:r>
              <a:rPr lang="en-US" sz="2000" dirty="0" smtClean="0"/>
              <a:t>Patient Safety</a:t>
            </a:r>
          </a:p>
          <a:p>
            <a:pPr lvl="0"/>
            <a:r>
              <a:rPr lang="en-US" sz="2000" dirty="0" smtClean="0"/>
              <a:t>Health Care Quality</a:t>
            </a:r>
          </a:p>
          <a:p>
            <a:pPr lvl="0"/>
            <a:r>
              <a:rPr lang="en-US" sz="2000" dirty="0" smtClean="0"/>
              <a:t>Care Transitions</a:t>
            </a:r>
          </a:p>
          <a:p>
            <a:pPr lvl="0"/>
            <a:r>
              <a:rPr lang="en-US" sz="2000" dirty="0" smtClean="0"/>
              <a:t>Supervision</a:t>
            </a:r>
          </a:p>
          <a:p>
            <a:pPr lvl="0"/>
            <a:r>
              <a:rPr lang="en-US" sz="2000" dirty="0" smtClean="0"/>
              <a:t>Clinical Experience and Education (formerly duty hours)</a:t>
            </a:r>
          </a:p>
          <a:p>
            <a:pPr lvl="0"/>
            <a:r>
              <a:rPr lang="en-US" sz="2000" dirty="0" smtClean="0"/>
              <a:t>Fatigue Management, Mitigation</a:t>
            </a:r>
          </a:p>
          <a:p>
            <a:pPr lvl="0"/>
            <a:r>
              <a:rPr lang="en-US" sz="2000" dirty="0" smtClean="0"/>
              <a:t>Professionalism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irc_mi" descr="http://blog.scrum.ir/wp-content/uploads/2012/09/red_question_marks_4b0fc2c49eb2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20" y="156200"/>
            <a:ext cx="2057400" cy="1753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2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2086" y="1359860"/>
            <a:ext cx="6282486" cy="481710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CLER Visit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166947" y="5809275"/>
            <a:ext cx="699733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cs typeface="Arial" charset="0"/>
              </a:rPr>
              <a:t>Source:  http://www.acgme.org/What-We-Do/Initiatives/Clinical-Learning-Environment-Review-CLER</a:t>
            </a:r>
          </a:p>
        </p:txBody>
      </p:sp>
    </p:spTree>
    <p:extLst>
      <p:ext uri="{BB962C8B-B14F-4D97-AF65-F5344CB8AC3E}">
        <p14:creationId xmlns:p14="http://schemas.microsoft.com/office/powerpoint/2010/main" val="14909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Length </a:t>
            </a:r>
            <a:r>
              <a:rPr lang="en-US" dirty="0"/>
              <a:t>of site </a:t>
            </a:r>
            <a:r>
              <a:rPr lang="en-US" dirty="0" smtClean="0"/>
              <a:t>visit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CLER site visits are short-notice visits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only accreditation requirement associated with this new program is that each SI must undergo a CLER visit every 24 to 36 months to maintain accreditation</a:t>
            </a:r>
            <a:r>
              <a:rPr lang="en-US" dirty="0" smtClean="0"/>
              <a:t>.</a:t>
            </a:r>
          </a:p>
          <a:p>
            <a:r>
              <a:rPr lang="en-US" dirty="0"/>
              <a:t>Black out dates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CLER Visit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471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391" y="284411"/>
            <a:ext cx="6526006" cy="1325563"/>
          </a:xfrm>
        </p:spPr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230126" y="1858436"/>
            <a:ext cx="7886700" cy="4438905"/>
          </a:xfrm>
        </p:spPr>
        <p:txBody>
          <a:bodyPr/>
          <a:lstStyle/>
          <a:p>
            <a:pPr lvl="0"/>
            <a:r>
              <a:rPr lang="en-US" sz="2400" dirty="0" smtClean="0"/>
              <a:t>CEO and DIO (required)</a:t>
            </a:r>
          </a:p>
          <a:p>
            <a:pPr lvl="0"/>
            <a:r>
              <a:rPr lang="en-US" sz="2400" dirty="0" smtClean="0"/>
              <a:t>Chief Medical Officer (CMO)</a:t>
            </a:r>
          </a:p>
          <a:p>
            <a:pPr lvl="0"/>
            <a:r>
              <a:rPr lang="en-US" sz="2400" dirty="0" smtClean="0"/>
              <a:t>Chief Nursing Officer (CNO)</a:t>
            </a:r>
          </a:p>
          <a:p>
            <a:pPr lvl="0"/>
            <a:r>
              <a:rPr lang="en-US" sz="2400" dirty="0" smtClean="0"/>
              <a:t>Chair and Resident member of the GMEC</a:t>
            </a:r>
            <a:endParaRPr lang="en-US" sz="2400" dirty="0"/>
          </a:p>
          <a:p>
            <a:pPr lvl="0"/>
            <a:r>
              <a:rPr lang="en-US" sz="2400" dirty="0" smtClean="0"/>
              <a:t>Chief Operating Officer (COO)</a:t>
            </a:r>
          </a:p>
          <a:p>
            <a:pPr lvl="0"/>
            <a:r>
              <a:rPr lang="en-US" sz="2400" dirty="0" smtClean="0"/>
              <a:t>Chief Financial Officer (CFO)</a:t>
            </a:r>
          </a:p>
          <a:p>
            <a:pPr lvl="0"/>
            <a:r>
              <a:rPr lang="en-US" sz="2400" dirty="0" smtClean="0"/>
              <a:t>Dean of affiliated medical school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9" name="irc_mi" descr="http://ellinzonline.vln.school.nz/mod/file/thumbnail.php?file_guid=12292&amp;size=large&amp;icontime=1342053133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711472"/>
            <a:ext cx="3001776" cy="2585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1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with Site Visitor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DIO will work </a:t>
            </a:r>
            <a:r>
              <a:rPr lang="en-US" sz="2400" dirty="0"/>
              <a:t>out details for </a:t>
            </a:r>
            <a:r>
              <a:rPr lang="en-US" sz="2400" dirty="0" smtClean="0"/>
              <a:t>agenda </a:t>
            </a:r>
            <a:r>
              <a:rPr lang="en-US" sz="2400" dirty="0"/>
              <a:t>with the site </a:t>
            </a:r>
            <a:r>
              <a:rPr lang="en-US" sz="2400" dirty="0" smtClean="0"/>
              <a:t>visitor</a:t>
            </a:r>
            <a:br>
              <a:rPr lang="en-US" sz="2400" dirty="0" smtClean="0"/>
            </a:br>
            <a:endParaRPr lang="en-US" sz="2400" dirty="0"/>
          </a:p>
          <a:p>
            <a:pPr lvl="0"/>
            <a:r>
              <a:rPr lang="en-US" sz="2400" dirty="0"/>
              <a:t>Upload </a:t>
            </a:r>
            <a:r>
              <a:rPr lang="en-US" sz="2400" dirty="0" smtClean="0"/>
              <a:t>Pre-Visit Background documentation </a:t>
            </a:r>
            <a:r>
              <a:rPr lang="en-US" sz="2400" dirty="0"/>
              <a:t>to </a:t>
            </a:r>
            <a:r>
              <a:rPr lang="en-US" sz="2400" dirty="0" smtClean="0"/>
              <a:t>ADS</a:t>
            </a:r>
            <a:endParaRPr lang="en-US" sz="2400" dirty="0"/>
          </a:p>
          <a:p>
            <a:pPr lvl="1"/>
            <a:r>
              <a:rPr lang="en-US" sz="2000" dirty="0" smtClean="0"/>
              <a:t>Organizational charts</a:t>
            </a:r>
          </a:p>
          <a:p>
            <a:pPr lvl="1"/>
            <a:r>
              <a:rPr lang="en-US" sz="2000" dirty="0" smtClean="0"/>
              <a:t>Supervision policy</a:t>
            </a:r>
          </a:p>
          <a:p>
            <a:pPr lvl="1"/>
            <a:r>
              <a:rPr lang="en-US" sz="2000" dirty="0" smtClean="0"/>
              <a:t>Duty hour policy</a:t>
            </a:r>
          </a:p>
          <a:p>
            <a:pPr lvl="1"/>
            <a:r>
              <a:rPr lang="en-US" sz="2000" dirty="0" smtClean="0"/>
              <a:t>Care transitions policy</a:t>
            </a:r>
          </a:p>
          <a:p>
            <a:pPr lvl="1"/>
            <a:r>
              <a:rPr lang="en-US" sz="2000" dirty="0" smtClean="0"/>
              <a:t>Patient safety protocol/strategy</a:t>
            </a:r>
          </a:p>
          <a:p>
            <a:pPr lvl="1"/>
            <a:r>
              <a:rPr lang="en-US" sz="2000" dirty="0" smtClean="0"/>
              <a:t>Quality and safety committee membership rosters</a:t>
            </a:r>
          </a:p>
          <a:p>
            <a:pPr lvl="1"/>
            <a:r>
              <a:rPr lang="en-US" sz="2000" dirty="0" smtClean="0"/>
              <a:t>DIO’s most recent annual report to the SI governance</a:t>
            </a:r>
          </a:p>
          <a:p>
            <a:pPr lvl="1"/>
            <a:endParaRPr lang="en-US" sz="20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PME-2016.thmx</Template>
  <TotalTime>1793</TotalTime>
  <Words>970</Words>
  <Application>Microsoft Macintosh PowerPoint</Application>
  <PresentationFormat>On-screen Show (4:3)</PresentationFormat>
  <Paragraphs>205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Comic Sans MS</vt:lpstr>
      <vt:lpstr>Lucida Bright</vt:lpstr>
      <vt:lpstr>ＭＳ Ｐゴシック</vt:lpstr>
      <vt:lpstr>Wingdings</vt:lpstr>
      <vt:lpstr>Arial</vt:lpstr>
      <vt:lpstr>PME-2016</vt:lpstr>
      <vt:lpstr>CLER </vt:lpstr>
      <vt:lpstr> </vt:lpstr>
      <vt:lpstr>Objectives and Goals</vt:lpstr>
      <vt:lpstr>CLER Visit</vt:lpstr>
      <vt:lpstr>WHY?</vt:lpstr>
      <vt:lpstr>CLER Visit</vt:lpstr>
      <vt:lpstr>CLER Visit</vt:lpstr>
      <vt:lpstr>WHO?</vt:lpstr>
      <vt:lpstr>Preparation with Site Visitor</vt:lpstr>
      <vt:lpstr>Preparation with Hospital</vt:lpstr>
      <vt:lpstr>Preparation with Hospital</vt:lpstr>
      <vt:lpstr>Hospital Staff Preparation</vt:lpstr>
      <vt:lpstr>Successful Tips &amp;  Pearls of Wisdom</vt:lpstr>
      <vt:lpstr>Successful Tips &amp;  Pearls of Wisdom</vt:lpstr>
      <vt:lpstr>CLER Report and  National Findings </vt:lpstr>
      <vt:lpstr>Education</vt:lpstr>
      <vt:lpstr>Continuous Work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Hanlon</dc:creator>
  <cp:lastModifiedBy>Microsoft Office User</cp:lastModifiedBy>
  <cp:revision>78</cp:revision>
  <cp:lastPrinted>2016-11-28T21:37:32Z</cp:lastPrinted>
  <dcterms:created xsi:type="dcterms:W3CDTF">2016-03-13T13:41:00Z</dcterms:created>
  <dcterms:modified xsi:type="dcterms:W3CDTF">2016-11-30T18:15:57Z</dcterms:modified>
</cp:coreProperties>
</file>