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80" r:id="rId11"/>
    <p:sldId id="264" r:id="rId12"/>
    <p:sldId id="285" r:id="rId13"/>
    <p:sldId id="286" r:id="rId14"/>
    <p:sldId id="265" r:id="rId15"/>
    <p:sldId id="266" r:id="rId16"/>
    <p:sldId id="267" r:id="rId17"/>
    <p:sldId id="268" r:id="rId18"/>
    <p:sldId id="269" r:id="rId19"/>
    <p:sldId id="270" r:id="rId20"/>
    <p:sldId id="287" r:id="rId21"/>
    <p:sldId id="271" r:id="rId22"/>
    <p:sldId id="288" r:id="rId23"/>
    <p:sldId id="272" r:id="rId24"/>
    <p:sldId id="282" r:id="rId25"/>
    <p:sldId id="283" r:id="rId26"/>
    <p:sldId id="289" r:id="rId27"/>
    <p:sldId id="284" r:id="rId28"/>
    <p:sldId id="274" r:id="rId29"/>
    <p:sldId id="275" r:id="rId30"/>
    <p:sldId id="276" r:id="rId31"/>
    <p:sldId id="277" r:id="rId32"/>
    <p:sldId id="290" r:id="rId33"/>
    <p:sldId id="278" r:id="rId34"/>
    <p:sldId id="367" r:id="rId35"/>
    <p:sldId id="279" r:id="rId3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iSsFG/d/+wSj0Oi8PAdwyvquH8qQ==" r:id="rId38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Pet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1"/>
    <p:restoredTop sz="94324" autoAdjust="0"/>
  </p:normalViewPr>
  <p:slideViewPr>
    <p:cSldViewPr snapToGrid="0">
      <p:cViewPr varScale="1">
        <p:scale>
          <a:sx n="117" d="100"/>
          <a:sy n="117" d="100"/>
        </p:scale>
        <p:origin x="1304" y="176"/>
      </p:cViewPr>
      <p:guideLst>
        <p:guide orient="horz" pos="2160"/>
        <p:guide pos="290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F3-48BC-BD33-C34A1260DE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F3-48BC-BD33-C34A1260DE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8F3-48BC-BD33-C34A1260DE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F3-48BC-BD33-C34A1260DE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F3-48BC-BD33-C34A1260DE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8F3-48BC-BD33-C34A1260DE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8F3-48BC-BD33-C34A1260DE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8F3-48BC-BD33-C34A1260DE42}"/>
              </c:ext>
            </c:extLst>
          </c:dPt>
          <c:dLbls>
            <c:dLbl>
              <c:idx val="0"/>
              <c:layout>
                <c:manualLayout>
                  <c:x val="0.24384993407116032"/>
                  <c:y val="-7.188643434527596E-2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71869"/>
                        <a:gd name="adj2" fmla="val 12452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8F3-48BC-BD33-C34A1260DE42}"/>
                </c:ext>
              </c:extLst>
            </c:dLbl>
            <c:dLbl>
              <c:idx val="1"/>
              <c:layout>
                <c:manualLayout>
                  <c:x val="0.23134480924699824"/>
                  <c:y val="-3.62790377233097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F3-48BC-BD33-C34A1260DE42}"/>
                </c:ext>
              </c:extLst>
            </c:dLbl>
            <c:dLbl>
              <c:idx val="2"/>
              <c:layout>
                <c:manualLayout>
                  <c:x val="0.18914001296545127"/>
                  <c:y val="-0.10883711316992924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6050"/>
                        <a:gd name="adj2" fmla="val 10258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88F3-48BC-BD33-C34A1260DE42}"/>
                </c:ext>
              </c:extLst>
            </c:dLbl>
            <c:dLbl>
              <c:idx val="3"/>
              <c:layout>
                <c:manualLayout>
                  <c:x val="-0.18445059115639056"/>
                  <c:y val="0.10670305212738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F3-48BC-BD33-C34A1260DE42}"/>
                </c:ext>
              </c:extLst>
            </c:dLbl>
            <c:dLbl>
              <c:idx val="4"/>
              <c:layout>
                <c:manualLayout>
                  <c:x val="-0.32513324542821376"/>
                  <c:y val="7.25580754466194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F3-48BC-BD33-C34A1260DE42}"/>
                </c:ext>
              </c:extLst>
            </c:dLbl>
            <c:dLbl>
              <c:idx val="5"/>
              <c:layout>
                <c:manualLayout>
                  <c:x val="-0.29855985517686934"/>
                  <c:y val="-4.2681220850952443E-3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1703"/>
                        <a:gd name="adj2" fmla="val -2695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88F3-48BC-BD33-C34A1260DE42}"/>
                </c:ext>
              </c:extLst>
            </c:dLbl>
            <c:dLbl>
              <c:idx val="6"/>
              <c:layout>
                <c:manualLayout>
                  <c:x val="-0.20320827839263361"/>
                  <c:y val="-0.14682356776357963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2447"/>
                        <a:gd name="adj2" fmla="val 9794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88F3-48BC-BD33-C34A1260DE42}"/>
                </c:ext>
              </c:extLst>
            </c:dLbl>
            <c:dLbl>
              <c:idx val="7"/>
              <c:layout>
                <c:manualLayout>
                  <c:x val="0.13443009185974211"/>
                  <c:y val="-0.19846767695692977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4923"/>
                        <a:gd name="adj2" fmla="val 11236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88F3-48BC-BD33-C34A1260DE4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Sheet1!$A$2:$A$9</c:f>
              <c:strCache>
                <c:ptCount val="8"/>
                <c:pt idx="0">
                  <c:v>0 Programs (43)</c:v>
                </c:pt>
                <c:pt idx="1">
                  <c:v>1 Program (259)</c:v>
                </c:pt>
                <c:pt idx="2">
                  <c:v>2-5 Programs (226)</c:v>
                </c:pt>
                <c:pt idx="3">
                  <c:v>6-25 Programs (173)</c:v>
                </c:pt>
                <c:pt idx="4">
                  <c:v>26-50 Programs (49)</c:v>
                </c:pt>
                <c:pt idx="5">
                  <c:v>51-75 Programs (40)</c:v>
                </c:pt>
                <c:pt idx="6">
                  <c:v>76-100 Programs (29)</c:v>
                </c:pt>
                <c:pt idx="7">
                  <c:v>&gt;100 Programs (11)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5.2</c:v>
                </c:pt>
                <c:pt idx="1">
                  <c:v>31.2</c:v>
                </c:pt>
                <c:pt idx="2">
                  <c:v>27.2</c:v>
                </c:pt>
                <c:pt idx="3">
                  <c:v>173</c:v>
                </c:pt>
                <c:pt idx="4">
                  <c:v>5.9</c:v>
                </c:pt>
                <c:pt idx="5">
                  <c:v>4.8</c:v>
                </c:pt>
                <c:pt idx="6">
                  <c:v>3.5</c:v>
                </c:pt>
                <c:pt idx="7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3-48BC-BD33-C34A1260D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6064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29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1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64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" name="Google Shape;156;p1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744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44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p1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0993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129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5" name="Google Shape;195;p1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58085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06" name="Google Shape;206;p1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28087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16" name="Google Shape;216;p1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67572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28" name="Google Shape;228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80474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5587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70451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8198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73960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27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4313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1" name="Google Shape;251;p2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3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9" name="Google Shape;2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591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8" name="Google Shape;2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2197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7" name="Google Shape;2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7228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7" name="Google Shape;2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4812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6" name="Google Shape;28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6549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30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7891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34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63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126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59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69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7466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0323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eoi.es/blogs/mintecon/2014/04/11/responsabilidad-social-empresarial-rse-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hyperlink" Target="mailto:heather@PartnersInMedE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Redovan, MBA -- 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PhD -- GME Consultant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Common Program Requirements</a:t>
            </a:r>
            <a:br>
              <a:rPr lang="en-US" dirty="0"/>
            </a:br>
            <a:r>
              <a:rPr lang="en-US" sz="2400" dirty="0"/>
              <a:t>Part 2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6BF5C7-9D69-4899-82F9-5F0396647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81000">
              <a:buSzPts val="2400"/>
            </a:pPr>
            <a:r>
              <a:rPr lang="en-US" sz="2400" dirty="0"/>
              <a:t>Primary Clinical Site: Formerly known as the Primary Teaching Site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n-US" sz="1800" dirty="0"/>
              <a:t>Majority of rotations need to take place there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1C1419-EB10-4CC0-A2CB-AE497080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Clinical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3852D-289F-49BC-973D-E194EEDD47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oogle Shape;141;p18" descr="New%20Clip%20art/patient_surrounded_by_medical_team_800_clr_10747.png">
            <a:extLst>
              <a:ext uri="{FF2B5EF4-FFF2-40B4-BE49-F238E27FC236}">
                <a16:creationId xmlns:a16="http://schemas.microsoft.com/office/drawing/2014/main" id="{CEC441B2-364E-492D-B0DD-A93BF96224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500" y="3429000"/>
            <a:ext cx="5321300" cy="33254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0;p18">
            <a:extLst>
              <a:ext uri="{FF2B5EF4-FFF2-40B4-BE49-F238E27FC236}">
                <a16:creationId xmlns:a16="http://schemas.microsoft.com/office/drawing/2014/main" id="{06E05978-D484-494E-A495-05D5A96112C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67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628649" y="1910687"/>
            <a:ext cx="7996735" cy="426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Other clinical settings to provide required or elective experiences no owned or affiliated with the Sponsoring Institution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Monitoring of participating sites: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One faculty member, designated by the program director as the </a:t>
            </a:r>
            <a:r>
              <a:rPr lang="en-US" sz="2400" b="1" dirty="0"/>
              <a:t>Site Director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Identified in ADS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Should be listed in faculty roster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Core/Key faculty?</a:t>
            </a:r>
          </a:p>
          <a:p>
            <a:pPr lvl="1" indent="-342900">
              <a:spcBef>
                <a:spcPts val="1000"/>
              </a:spcBef>
              <a:buSzPts val="1800"/>
            </a:pPr>
            <a:endParaRPr lang="en-US"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Ensure the quality of the educational experience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Participating Sites</a:t>
            </a:r>
            <a:endParaRPr dirty="0"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150" name="Google Shape;150;p1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9" descr="../../../Volumes/douglas-1/New%20Clip%20art/leader_of_the_pack_800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0966" y="109181"/>
            <a:ext cx="2718106" cy="1924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Google Shape;15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dirty="0"/>
              <a:t>Program Letter of Agreement (PLA)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years, not 5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by (signature) DIO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Content: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faculty who will assume educational and supervisory responsibilities for trainees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uration and content of the educational experience (goals and objectives)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policies and procedures that will govern the resident education during the assignment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46466"/>
            <a:ext cx="1213797" cy="1568226"/>
          </a:xfrm>
          <a:prstGeom prst="rect">
            <a:avLst/>
          </a:prstGeom>
        </p:spPr>
      </p:pic>
      <p:sp>
        <p:nvSpPr>
          <p:cNvPr id="7" name="Google Shape;150;p19">
            <a:extLst>
              <a:ext uri="{FF2B5EF4-FFF2-40B4-BE49-F238E27FC236}">
                <a16:creationId xmlns:a16="http://schemas.microsoft.com/office/drawing/2014/main" id="{929C6822-AB03-BE4C-A442-8ACC19AECEB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65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Google Shape;15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Letter of Agreement (PLA)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dirty="0"/>
              <a:t>Make sure…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indent="-571500">
              <a:buClr>
                <a:srgbClr val="000000"/>
              </a:buClr>
              <a:buSzPts val="1800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&amp; O’s match PGY levels </a:t>
            </a:r>
          </a:p>
          <a:p>
            <a:pPr marL="571500" indent="-571500">
              <a:buClr>
                <a:srgbClr val="000000"/>
              </a:buClr>
              <a:buSzPts val="1800"/>
            </a:pPr>
            <a:r>
              <a:rPr lang="en-US" sz="3600" dirty="0"/>
              <a:t>PGY levels match block schedule</a:t>
            </a:r>
          </a:p>
          <a:p>
            <a:pPr marL="571500" indent="-571500">
              <a:buClr>
                <a:srgbClr val="000000"/>
              </a:buClr>
              <a:buSzPts val="1800"/>
            </a:pPr>
            <a:r>
              <a:rPr lang="en-US" sz="3600" dirty="0"/>
              <a:t>Obtain GMEC approval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46466"/>
            <a:ext cx="1213797" cy="1568226"/>
          </a:xfrm>
          <a:prstGeom prst="rect">
            <a:avLst/>
          </a:prstGeom>
        </p:spPr>
      </p:pic>
      <p:sp>
        <p:nvSpPr>
          <p:cNvPr id="6" name="Google Shape;150;p19">
            <a:extLst>
              <a:ext uri="{FF2B5EF4-FFF2-40B4-BE49-F238E27FC236}">
                <a16:creationId xmlns:a16="http://schemas.microsoft.com/office/drawing/2014/main" id="{FB83D405-0B04-0348-B941-7B62678F39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77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Policies and procedures for recruitment and retention of minorities underrepresented in medicine</a:t>
            </a:r>
            <a:endParaRPr dirty="0"/>
          </a:p>
        </p:txBody>
      </p:sp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Diversity and Inclusion</a:t>
            </a:r>
            <a:endParaRPr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161" name="Google Shape;161;p2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20"/>
          <p:cNvGrpSpPr/>
          <p:nvPr/>
        </p:nvGrpSpPr>
        <p:grpSpPr>
          <a:xfrm>
            <a:off x="2867025" y="3296998"/>
            <a:ext cx="3590925" cy="3007995"/>
            <a:chOff x="0" y="0"/>
            <a:chExt cx="3590925" cy="3007995"/>
          </a:xfrm>
        </p:grpSpPr>
        <p:pic>
          <p:nvPicPr>
            <p:cNvPr id="163" name="Google Shape;16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590925" cy="26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20"/>
            <p:cNvSpPr txBox="1"/>
            <p:nvPr/>
          </p:nvSpPr>
          <p:spPr>
            <a:xfrm>
              <a:off x="0" y="2628900"/>
              <a:ext cx="3590925" cy="3790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sng" strike="noStrike" cap="none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This Photo</a:t>
              </a:r>
              <a:r>
                <a:rPr lang="en-US" sz="9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by Unknown Author is licensed under </a:t>
              </a:r>
              <a:r>
                <a:rPr lang="en-US" sz="900" b="0" i="0" u="sng" strike="noStrike" cap="none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CC BY-SA-NC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Review Committees MUST providing more details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Focus on the learning environment: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access to food while on duty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safe, quiet, clean and private sleep/rest facilities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lactation area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security and safety measures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accommodations for residents with disabilities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appropriate and specialty-specific reference materials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Presence of other learners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*report when interferes with resident education*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1800" dirty="0"/>
          </a:p>
        </p:txBody>
      </p:sp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1" descr="../../../Volumes/douglas-1/New%20Clip%20art/electronic_medical_record_800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06107"/>
            <a:ext cx="3581400" cy="195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II. Personnel</a:t>
            </a:r>
            <a:endParaRPr dirty="0"/>
          </a:p>
        </p:txBody>
      </p:sp>
      <p:sp>
        <p:nvSpPr>
          <p:cNvPr id="182" name="Google Shape;182;p2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52;p19" descr="../../../Volumes/douglas-1/New%20Clip%20art/leader_of_the_pack_800_">
            <a:extLst>
              <a:ext uri="{FF2B5EF4-FFF2-40B4-BE49-F238E27FC236}">
                <a16:creationId xmlns:a16="http://schemas.microsoft.com/office/drawing/2014/main" id="{8D7F5475-551C-41F1-8CA0-BED2E59127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546" y="3254024"/>
            <a:ext cx="4038562" cy="3028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729048" y="1498601"/>
            <a:ext cx="7786301" cy="474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Review Committee has final approval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The program must demonstrate retention </a:t>
            </a:r>
            <a:r>
              <a:rPr lang="en-US" sz="2400" dirty="0">
                <a:solidFill>
                  <a:schemeClr val="dk1"/>
                </a:solidFill>
              </a:rPr>
              <a:t>of PD for length of time adequate to maintain continuity of leadership and program stability*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Minimum support of </a:t>
            </a:r>
            <a:r>
              <a:rPr lang="en-US" sz="2400" b="1" dirty="0">
                <a:solidFill>
                  <a:schemeClr val="dk1"/>
                </a:solidFill>
              </a:rPr>
              <a:t>8 hours per week of non-clinical time (fellowship is adequate time)*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Three years </a:t>
            </a:r>
            <a:r>
              <a:rPr lang="en-US" sz="2400" dirty="0">
                <a:solidFill>
                  <a:schemeClr val="dk1"/>
                </a:solidFill>
              </a:rPr>
              <a:t>documented experience or qualifications acceptable to the Review Committee (</a:t>
            </a:r>
            <a:r>
              <a:rPr lang="en-US" sz="2400" b="1" dirty="0">
                <a:solidFill>
                  <a:schemeClr val="dk1"/>
                </a:solidFill>
              </a:rPr>
              <a:t>fellowship years not specified)*</a:t>
            </a:r>
            <a:endParaRPr sz="2400" dirty="0">
              <a:solidFill>
                <a:schemeClr val="dk1"/>
              </a:solidFill>
            </a:endParaRP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On-going clinical activity</a:t>
            </a:r>
            <a:endParaRPr dirty="0"/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400" dirty="0">
                <a:solidFill>
                  <a:schemeClr val="dk1"/>
                </a:solidFill>
              </a:rPr>
              <a:t>*RC may specify further</a:t>
            </a:r>
            <a:endParaRPr dirty="0"/>
          </a:p>
        </p:txBody>
      </p:sp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Personnel – Program Director</a:t>
            </a:r>
            <a:endParaRPr dirty="0"/>
          </a:p>
        </p:txBody>
      </p:sp>
      <p:sp>
        <p:nvSpPr>
          <p:cNvPr id="190" name="Google Shape;190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191" name="Google Shape;191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7134" y="2269066"/>
            <a:ext cx="2446866" cy="213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b="1" dirty="0">
                <a:solidFill>
                  <a:schemeClr val="dk1"/>
                </a:solidFill>
              </a:rPr>
              <a:t>The program director must have responsibility, authority, and accountability for:  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administration and operations; 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teaching and scholarly activity; 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resident recruitment and selection, evaluation, and promotion of residents, and disciplinary action; 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supervision of residents; and resident education in the context of patient care.</a:t>
            </a:r>
            <a:endParaRPr dirty="0"/>
          </a:p>
        </p:txBody>
      </p:sp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Program Director Responsibilities</a:t>
            </a:r>
            <a:endParaRPr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7950" y="491893"/>
            <a:ext cx="1475096" cy="805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Role model professionalism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Design and conduct program with needs of community and mission of SI and program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Develop &amp; oversee candidate evaluation prior to appointment as program faculty and annually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Have authority to approve or remove program faculty at all sites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Have authority to remove residents from sites</a:t>
            </a: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Program Director Responsibilities</a:t>
            </a:r>
            <a:endParaRPr dirty="0"/>
          </a:p>
        </p:txBody>
      </p:sp>
      <p:sp>
        <p:nvSpPr>
          <p:cNvPr id="210" name="Google Shape;210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pic>
        <p:nvPicPr>
          <p:cNvPr id="211" name="Google Shape;2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950" y="491893"/>
            <a:ext cx="1475096" cy="805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79" name="Google Shape;79;p12"/>
          <p:cNvSpPr txBox="1"/>
          <p:nvPr/>
        </p:nvSpPr>
        <p:spPr>
          <a:xfrm>
            <a:off x="2152676" y="216342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Partners Consulting Team</a:t>
            </a:r>
            <a:endParaRPr dirty="0"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017" y="1605415"/>
            <a:ext cx="1835456" cy="229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8826" y="1629582"/>
            <a:ext cx="1888158" cy="230051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>
            <a:off x="1581132" y="4022056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Christine Redovan, MBA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GME Consultant</a:t>
            </a:r>
            <a:endParaRPr dirty="0"/>
          </a:p>
        </p:txBody>
      </p:sp>
      <p:sp>
        <p:nvSpPr>
          <p:cNvPr id="83" name="Google Shape;83;p12"/>
          <p:cNvSpPr/>
          <p:nvPr/>
        </p:nvSpPr>
        <p:spPr>
          <a:xfrm>
            <a:off x="5309040" y="4053614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Heather Peters, M.Ed, Ph.D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GME Consultant</a:t>
            </a:r>
            <a:endParaRPr dirty="0"/>
          </a:p>
        </p:txBody>
      </p:sp>
      <p:sp>
        <p:nvSpPr>
          <p:cNvPr id="84" name="Google Shape;84;p12"/>
          <p:cNvSpPr txBox="1"/>
          <p:nvPr/>
        </p:nvSpPr>
        <p:spPr>
          <a:xfrm>
            <a:off x="1118031" y="4485144"/>
            <a:ext cx="310798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15+ years GME Operations, Accreditation and Management success</a:t>
            </a:r>
            <a:b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Focused on continual readiness and offering timely and useful GME resources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4633784" y="4337609"/>
            <a:ext cx="4399005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GME Director &amp; DIO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Seasoned speaker at ACGME &amp; sub-specialty national meetings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Institutional and Program accreditation experience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decades in education; Masters of Education in curriculum &amp; evaluations, PhD concentration in secondary education &amp; adult learning theories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20" y="3416704"/>
            <a:ext cx="2760259" cy="276025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Appointment</a:t>
            </a:r>
          </a:p>
          <a:p>
            <a:pPr lvl="1"/>
            <a:r>
              <a:rPr lang="en-US" dirty="0"/>
              <a:t>Be part of any new faculty interviews</a:t>
            </a:r>
          </a:p>
          <a:p>
            <a:pPr lvl="1"/>
            <a:r>
              <a:rPr lang="en-US" dirty="0"/>
              <a:t>Work with the chair to develop criteria</a:t>
            </a:r>
          </a:p>
          <a:p>
            <a:pPr lvl="1"/>
            <a:r>
              <a:rPr lang="en-US" dirty="0"/>
              <a:t>Identify potential in inexperienced teaching faculty</a:t>
            </a:r>
          </a:p>
          <a:p>
            <a:pPr lvl="1"/>
            <a:r>
              <a:rPr lang="en-US" dirty="0"/>
              <a:t>Include plan for training, support and mentoring</a:t>
            </a:r>
          </a:p>
          <a:p>
            <a:pPr lvl="1"/>
            <a:endParaRPr lang="en-US" dirty="0"/>
          </a:p>
          <a:p>
            <a:r>
              <a:rPr lang="en-US" dirty="0"/>
              <a:t>Annual Review</a:t>
            </a:r>
          </a:p>
          <a:p>
            <a:pPr lvl="1"/>
            <a:r>
              <a:rPr lang="en-US" dirty="0"/>
              <a:t>Already exists – aggregate reports of</a:t>
            </a:r>
          </a:p>
          <a:p>
            <a:pPr marL="546100" lvl="1" indent="0">
              <a:buNone/>
            </a:pPr>
            <a:r>
              <a:rPr lang="en-US" dirty="0"/>
              <a:t> evaluations; one-on-one PD and</a:t>
            </a:r>
          </a:p>
          <a:p>
            <a:pPr marL="546100" lvl="1" indent="0">
              <a:buNone/>
            </a:pPr>
            <a:r>
              <a:rPr lang="en-US" dirty="0"/>
              <a:t> faculty meetings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Evaluation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Google Shape;150;p19">
            <a:extLst>
              <a:ext uri="{FF2B5EF4-FFF2-40B4-BE49-F238E27FC236}">
                <a16:creationId xmlns:a16="http://schemas.microsoft.com/office/drawing/2014/main" id="{249A4CF5-8384-9641-920A-080109366DF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737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Document verification of graduation within 30 days</a:t>
            </a:r>
          </a:p>
          <a:p>
            <a:pPr lvl="1" indent="-393700">
              <a:spcBef>
                <a:spcPts val="1000"/>
              </a:spcBef>
              <a:buSzPts val="2600"/>
            </a:pPr>
            <a:r>
              <a:rPr lang="en-US" sz="2000" dirty="0"/>
              <a:t>Required to share final evaluation with resident…should not be an issue</a:t>
            </a:r>
            <a:endParaRPr sz="20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Provide verification of completion within 30 days of resident request</a:t>
            </a:r>
            <a:endParaRPr dirty="0"/>
          </a:p>
          <a:p>
            <a:pPr marL="5461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Program Director Responsibilities</a:t>
            </a:r>
            <a:endParaRPr dirty="0"/>
          </a:p>
        </p:txBody>
      </p:sp>
      <p:sp>
        <p:nvSpPr>
          <p:cNvPr id="220" name="Google Shape;220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950" y="491893"/>
            <a:ext cx="1475096" cy="80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4881" y="4377519"/>
            <a:ext cx="1319017" cy="163090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3816528" y="4981432"/>
            <a:ext cx="1055721" cy="61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dirty="0"/>
          </a:p>
        </p:txBody>
      </p:sp>
      <p:sp>
        <p:nvSpPr>
          <p:cNvPr id="224" name="Google Shape;224;p2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Obtain review and approval of DIO before submitting information or requests to the ACGME (refer to IR and PD Guide) </a:t>
            </a:r>
          </a:p>
          <a:p>
            <a:pPr lvl="1"/>
            <a:r>
              <a:rPr lang="en-US" sz="2800" dirty="0"/>
              <a:t>Not really new</a:t>
            </a:r>
          </a:p>
          <a:p>
            <a:pPr lvl="1"/>
            <a:r>
              <a:rPr lang="en-US" sz="2800" dirty="0"/>
              <a:t>“Re-train” program directors and coordinators</a:t>
            </a:r>
          </a:p>
          <a:p>
            <a:pPr lvl="2"/>
            <a:r>
              <a:rPr lang="en-US" sz="2400" dirty="0"/>
              <a:t>Not any real checks and balances in ADS</a:t>
            </a:r>
          </a:p>
          <a:p>
            <a:pPr lvl="1"/>
            <a:r>
              <a:rPr lang="en-US" sz="2800" dirty="0"/>
              <a:t>Remind at GMEC</a:t>
            </a:r>
          </a:p>
          <a:p>
            <a:pPr lvl="1"/>
            <a:r>
              <a:rPr lang="en-US" sz="2800" dirty="0"/>
              <a:t>Put in institutional policies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Director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Google Shape;150;p19">
            <a:extLst>
              <a:ext uri="{FF2B5EF4-FFF2-40B4-BE49-F238E27FC236}">
                <a16:creationId xmlns:a16="http://schemas.microsoft.com/office/drawing/2014/main" id="{94A22FB4-C5C6-884C-A664-E067174AAD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00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764116" y="1627991"/>
            <a:ext cx="7886700" cy="416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Role model PROFESSIONALISM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Demonstrate COMMITMENT to care &amp; strong interest in resident education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</a:rPr>
              <a:t>Pursue </a:t>
            </a:r>
            <a:r>
              <a:rPr lang="en-US" b="1" dirty="0"/>
              <a:t>FACULTY DEVELOPMENT</a:t>
            </a:r>
            <a:r>
              <a:rPr lang="en-US" b="1" dirty="0">
                <a:solidFill>
                  <a:schemeClr val="dk1"/>
                </a:solidFill>
              </a:rPr>
              <a:t> at least annually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As educators</a:t>
            </a:r>
            <a:endParaRPr sz="2000"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In QI and Patient Safety</a:t>
            </a:r>
            <a:endParaRPr sz="2000"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In fostering well-being</a:t>
            </a:r>
            <a:endParaRPr sz="2000"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In patient care based on their practice-based learning and improvement efforts</a:t>
            </a:r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endParaRPr sz="2000" dirty="0"/>
          </a:p>
          <a:p>
            <a:pPr marL="5461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r>
              <a:rPr lang="en-US" sz="1400" b="1" dirty="0">
                <a:solidFill>
                  <a:schemeClr val="dk1"/>
                </a:solidFill>
              </a:rPr>
              <a:t>(Review Committee may further specify additional faculty responsibilities)</a:t>
            </a:r>
            <a:endParaRPr sz="1800" dirty="0"/>
          </a:p>
        </p:txBody>
      </p:sp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Faculty</a:t>
            </a:r>
            <a:endParaRPr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1831" y="246466"/>
            <a:ext cx="2249638" cy="19086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croll: Vertical 19">
            <a:extLst>
              <a:ext uri="{FF2B5EF4-FFF2-40B4-BE49-F238E27FC236}">
                <a16:creationId xmlns:a16="http://schemas.microsoft.com/office/drawing/2014/main" id="{5F805196-CA92-4BAF-AC09-D8C24596DD20}"/>
              </a:ext>
            </a:extLst>
          </p:cNvPr>
          <p:cNvSpPr/>
          <p:nvPr/>
        </p:nvSpPr>
        <p:spPr>
          <a:xfrm>
            <a:off x="6457950" y="4625656"/>
            <a:ext cx="2482726" cy="132556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67123-BCFF-435E-A220-02A955231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Designated by Program Director</a:t>
            </a:r>
            <a:endParaRPr lang="en-US" dirty="0"/>
          </a:p>
          <a:p>
            <a:pPr lvl="0"/>
            <a:r>
              <a:rPr lang="en-US" b="1" dirty="0"/>
              <a:t>Devote SIGNIFICANT portion of their time to education/administration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3E3F5-7138-4FAE-8CB8-E128B855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Core Faculty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77E29-7C37-4659-8867-34745D961B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image33.png" descr="../../../Volumes/douglas-1/New%20Clip%20art/female_doctor_with_clipboard_800_">
            <a:extLst>
              <a:ext uri="{FF2B5EF4-FFF2-40B4-BE49-F238E27FC236}">
                <a16:creationId xmlns:a16="http://schemas.microsoft.com/office/drawing/2014/main" id="{14CBC12F-E0EB-4E9B-9709-3BD775144AC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7820" y="2892602"/>
            <a:ext cx="1358179" cy="2573500"/>
          </a:xfrm>
          <a:prstGeom prst="rect">
            <a:avLst/>
          </a:prstGeom>
          <a:ln/>
        </p:spPr>
      </p:pic>
      <p:pic>
        <p:nvPicPr>
          <p:cNvPr id="6" name="image29.png" descr="New%20Clip%20art/stick_figure_doctor_800_clr_3061.png">
            <a:extLst>
              <a:ext uri="{FF2B5EF4-FFF2-40B4-BE49-F238E27FC236}">
                <a16:creationId xmlns:a16="http://schemas.microsoft.com/office/drawing/2014/main" id="{877F039D-050D-4569-8F8C-B3098C30B43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466662" y="3234876"/>
            <a:ext cx="1933812" cy="2578072"/>
          </a:xfrm>
          <a:prstGeom prst="rect">
            <a:avLst/>
          </a:prstGeom>
          <a:ln/>
        </p:spPr>
      </p:pic>
      <p:sp>
        <p:nvSpPr>
          <p:cNvPr id="8" name="Flowchart: Summing Junction 7">
            <a:extLst>
              <a:ext uri="{FF2B5EF4-FFF2-40B4-BE49-F238E27FC236}">
                <a16:creationId xmlns:a16="http://schemas.microsoft.com/office/drawing/2014/main" id="{4C04FD83-5573-4E25-A418-387760C033E8}"/>
              </a:ext>
            </a:extLst>
          </p:cNvPr>
          <p:cNvSpPr/>
          <p:nvPr/>
        </p:nvSpPr>
        <p:spPr>
          <a:xfrm>
            <a:off x="3039358" y="3548197"/>
            <a:ext cx="2491740" cy="2491740"/>
          </a:xfrm>
          <a:prstGeom prst="flowChartSummingJunc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353C7-D4E5-4E5C-B39F-016F61F9D2AC}"/>
              </a:ext>
            </a:extLst>
          </p:cNvPr>
          <p:cNvSpPr txBox="1"/>
          <p:nvPr/>
        </p:nvSpPr>
        <p:spPr>
          <a:xfrm>
            <a:off x="3875747" y="393313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EVALUATING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FA8FE-AA7F-4B65-8C62-AF22FC3223A6}"/>
              </a:ext>
            </a:extLst>
          </p:cNvPr>
          <p:cNvSpPr txBox="1"/>
          <p:nvPr/>
        </p:nvSpPr>
        <p:spPr>
          <a:xfrm>
            <a:off x="4553348" y="471183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TEACHING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B448C-A4FF-4F61-AC24-3C2F12B7D6B4}"/>
              </a:ext>
            </a:extLst>
          </p:cNvPr>
          <p:cNvSpPr txBox="1"/>
          <p:nvPr/>
        </p:nvSpPr>
        <p:spPr>
          <a:xfrm>
            <a:off x="3825800" y="5285671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PROVIDING FORMATIVE FEEDBACK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91B45-13A6-41AF-9078-23B91092DFFB}"/>
              </a:ext>
            </a:extLst>
          </p:cNvPr>
          <p:cNvSpPr txBox="1"/>
          <p:nvPr/>
        </p:nvSpPr>
        <p:spPr>
          <a:xfrm>
            <a:off x="3145069" y="468375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SCHOLARLY ACTIVITY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DA0A6A-2263-4487-9228-CB3122E4644D}"/>
              </a:ext>
            </a:extLst>
          </p:cNvPr>
          <p:cNvCxnSpPr/>
          <p:nvPr/>
        </p:nvCxnSpPr>
        <p:spPr>
          <a:xfrm>
            <a:off x="3039358" y="3139440"/>
            <a:ext cx="519182" cy="5410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151A5B2-0888-4861-B12F-2FC8CADF8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517" y="4844531"/>
            <a:ext cx="1935591" cy="698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41F1B7-F8B5-4E2D-95C2-0495C2FA8FA0}"/>
              </a:ext>
            </a:extLst>
          </p:cNvPr>
          <p:cNvSpPr txBox="1"/>
          <p:nvPr/>
        </p:nvSpPr>
        <p:spPr>
          <a:xfrm>
            <a:off x="7009781" y="5517537"/>
            <a:ext cx="1642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Faculty Survey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A194D6-2E2A-4587-AE55-6DFF854214FA}"/>
              </a:ext>
            </a:extLst>
          </p:cNvPr>
          <p:cNvCxnSpPr>
            <a:cxnSpLocks/>
          </p:cNvCxnSpPr>
          <p:nvPr/>
        </p:nvCxnSpPr>
        <p:spPr>
          <a:xfrm flipV="1">
            <a:off x="5224579" y="5630560"/>
            <a:ext cx="1370154" cy="370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50;p19">
            <a:extLst>
              <a:ext uri="{FF2B5EF4-FFF2-40B4-BE49-F238E27FC236}">
                <a16:creationId xmlns:a16="http://schemas.microsoft.com/office/drawing/2014/main" id="{39139200-4785-1649-B145-B6C1BC39AB7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65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F45DB7-8F8F-42EE-AE08-5069BCB7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364747"/>
          </a:xfrm>
        </p:spPr>
        <p:txBody>
          <a:bodyPr/>
          <a:lstStyle/>
          <a:p>
            <a:pPr lvl="0"/>
            <a:r>
              <a:rPr lang="en-US" sz="2000" b="1" dirty="0"/>
              <a:t>Must be a program coordinator = lead administrator</a:t>
            </a:r>
            <a:endParaRPr lang="en-US" sz="2000" dirty="0"/>
          </a:p>
          <a:p>
            <a:pPr lvl="0"/>
            <a:r>
              <a:rPr lang="en-US" sz="2000" b="1" dirty="0"/>
              <a:t>Minimum 50% (20 hrs. per week) support for administrative time</a:t>
            </a:r>
          </a:p>
          <a:p>
            <a:pPr lvl="1"/>
            <a:r>
              <a:rPr lang="en-US" sz="1800" b="1" dirty="0"/>
              <a:t>Smaller programs may not require a full-time coordinator</a:t>
            </a:r>
          </a:p>
          <a:p>
            <a:pPr lvl="1"/>
            <a:r>
              <a:rPr lang="en-US" sz="1800" b="1" dirty="0"/>
              <a:t>One coordinator may support more than one program </a:t>
            </a:r>
            <a:endParaRPr lang="en-US" sz="1800" dirty="0"/>
          </a:p>
          <a:p>
            <a:pPr marL="63500" indent="0">
              <a:buNone/>
            </a:pPr>
            <a:endParaRPr lang="en-US" sz="1600" dirty="0"/>
          </a:p>
          <a:p>
            <a:pPr marL="63500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CCF685-7498-4CF9-9E34-4F2331C6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B4DA3-179A-4BCE-A9A8-BCCDF4017C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91" y="3444868"/>
            <a:ext cx="2967159" cy="2740086"/>
          </a:xfrm>
          <a:prstGeom prst="rect">
            <a:avLst/>
          </a:prstGeom>
        </p:spPr>
      </p:pic>
      <p:sp>
        <p:nvSpPr>
          <p:cNvPr id="6" name="Google Shape;150;p19">
            <a:extLst>
              <a:ext uri="{FF2B5EF4-FFF2-40B4-BE49-F238E27FC236}">
                <a16:creationId xmlns:a16="http://schemas.microsoft.com/office/drawing/2014/main" id="{6633BF51-ED85-724A-A409-7FBD73ECE3D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235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F45DB7-8F8F-42EE-AE08-5069BCB7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364747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2400" dirty="0"/>
              <a:t>Holds the program together!</a:t>
            </a:r>
          </a:p>
          <a:p>
            <a:pPr marL="63500" indent="0">
              <a:buNone/>
            </a:pPr>
            <a:endParaRPr lang="en-US" sz="1600" dirty="0"/>
          </a:p>
          <a:p>
            <a:r>
              <a:rPr lang="en-US" sz="2000" dirty="0"/>
              <a:t>Manage the day-to-day operations</a:t>
            </a:r>
          </a:p>
          <a:p>
            <a:r>
              <a:rPr lang="en-US" sz="2000" dirty="0"/>
              <a:t>Important liaison with learners, faculty and other staff members</a:t>
            </a:r>
          </a:p>
          <a:p>
            <a:r>
              <a:rPr lang="en-US" sz="2000" dirty="0"/>
              <a:t>Member of the leadership team</a:t>
            </a:r>
          </a:p>
          <a:p>
            <a:pPr lvl="1"/>
            <a:r>
              <a:rPr lang="en-US" sz="1800" dirty="0"/>
              <a:t>Leadership skills</a:t>
            </a:r>
          </a:p>
          <a:p>
            <a:pPr lvl="1"/>
            <a:r>
              <a:rPr lang="en-US" sz="1800" dirty="0"/>
              <a:t>Personnel management</a:t>
            </a:r>
          </a:p>
          <a:p>
            <a:pPr lvl="1"/>
            <a:r>
              <a:rPr lang="en-US" sz="1800" dirty="0"/>
              <a:t>Unique knowledge of the ACGME and program requirements, policies, and procedures</a:t>
            </a:r>
          </a:p>
          <a:p>
            <a:pPr lvl="1"/>
            <a:r>
              <a:rPr lang="en-US" sz="1800" dirty="0"/>
              <a:t>Support Program Director in accreditation efforts, educational programming, and support of residents</a:t>
            </a:r>
          </a:p>
          <a:p>
            <a:r>
              <a:rPr lang="en-US" sz="2000" dirty="0"/>
              <a:t>Professional development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CCF685-7498-4CF9-9E34-4F2331C6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B4DA3-179A-4BCE-A9A8-BCCDF4017C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3656"/>
            <a:ext cx="1042063" cy="2396746"/>
          </a:xfrm>
          <a:prstGeom prst="rect">
            <a:avLst/>
          </a:prstGeom>
        </p:spPr>
      </p:pic>
      <p:sp>
        <p:nvSpPr>
          <p:cNvPr id="7" name="Google Shape;150;p19">
            <a:extLst>
              <a:ext uri="{FF2B5EF4-FFF2-40B4-BE49-F238E27FC236}">
                <a16:creationId xmlns:a16="http://schemas.microsoft.com/office/drawing/2014/main" id="{DB5FC87C-62D5-224A-91D3-10DFD380872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28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1E75E7-ADB3-4F98-8CF5-EBAF9A21A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program, in partnership with its Sponsoring Institution, must jointly ensure the availability of necessary personnel for the effective administration of the program. (Core) </a:t>
            </a:r>
          </a:p>
          <a:p>
            <a:pPr lvl="1"/>
            <a:r>
              <a:rPr lang="en-US" dirty="0"/>
              <a:t>Staff</a:t>
            </a:r>
          </a:p>
          <a:p>
            <a:pPr lvl="1"/>
            <a:r>
              <a:rPr lang="en-US" dirty="0"/>
              <a:t>Project Manager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Education Experts </a:t>
            </a:r>
          </a:p>
          <a:p>
            <a:pPr lvl="1"/>
            <a:r>
              <a:rPr lang="en-US" dirty="0"/>
              <a:t>Research Experts</a:t>
            </a:r>
          </a:p>
          <a:p>
            <a:pPr lvl="1"/>
            <a:r>
              <a:rPr lang="en-US" dirty="0"/>
              <a:t>Quality Experts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9AC58-660E-4190-97B9-C04EA50F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 Personnel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05E1C-F73F-4AD8-B035-DAB80C638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29" y="3610199"/>
            <a:ext cx="3257842" cy="2172980"/>
          </a:xfrm>
          <a:prstGeom prst="rect">
            <a:avLst/>
          </a:prstGeom>
        </p:spPr>
      </p:pic>
      <p:sp>
        <p:nvSpPr>
          <p:cNvPr id="7" name="Google Shape;150;p19">
            <a:extLst>
              <a:ext uri="{FF2B5EF4-FFF2-40B4-BE49-F238E27FC236}">
                <a16:creationId xmlns:a16="http://schemas.microsoft.com/office/drawing/2014/main" id="{AF75AC87-6360-CD4C-BC43-5E05E4B18E2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210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61;p30">
            <a:extLst>
              <a:ext uri="{FF2B5EF4-FFF2-40B4-BE49-F238E27FC236}">
                <a16:creationId xmlns:a16="http://schemas.microsoft.com/office/drawing/2014/main" id="{1BCBC58D-6CD8-45EA-867E-18BBD21DE0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063" y="4199250"/>
            <a:ext cx="2483390" cy="165266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sp>
        <p:nvSpPr>
          <p:cNvPr id="256" name="Google Shape;256;p2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9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III. Appointments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0689" y="431590"/>
            <a:ext cx="3086101" cy="205376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 txBox="1">
            <a:spLocks noGrp="1"/>
          </p:cNvSpPr>
          <p:nvPr>
            <p:ph type="body" idx="1"/>
          </p:nvPr>
        </p:nvSpPr>
        <p:spPr>
          <a:xfrm>
            <a:off x="811530" y="1458473"/>
            <a:ext cx="7886700" cy="394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Additions include: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AOA-approved residency programs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ACGME-I approved programs (</a:t>
            </a:r>
            <a:r>
              <a:rPr lang="en-US" i="1" dirty="0"/>
              <a:t>Advanced Specialty Accreditation</a:t>
            </a:r>
            <a:r>
              <a:rPr lang="en-US" dirty="0"/>
              <a:t> not </a:t>
            </a:r>
            <a:r>
              <a:rPr lang="en-US" i="1" dirty="0"/>
              <a:t>Foundational Accreditation</a:t>
            </a:r>
            <a:r>
              <a:rPr lang="en-US" dirty="0"/>
              <a:t>)</a:t>
            </a:r>
          </a:p>
          <a:p>
            <a:pPr marL="685800" indent="-457200">
              <a:spcBef>
                <a:spcPts val="500"/>
              </a:spcBef>
              <a:buSzPts val="2200"/>
            </a:pPr>
            <a:r>
              <a:rPr lang="en-US" dirty="0"/>
              <a:t>Verification of Milestones</a:t>
            </a:r>
            <a:endParaRPr dirty="0"/>
          </a:p>
          <a:p>
            <a:pPr marL="685800" indent="-457200">
              <a:spcBef>
                <a:spcPts val="500"/>
              </a:spcBef>
              <a:buSzPts val="2200"/>
            </a:pPr>
            <a:r>
              <a:rPr lang="en-US" dirty="0"/>
              <a:t>Eligibility exceptions</a:t>
            </a:r>
          </a:p>
          <a:p>
            <a:pPr marL="685800" indent="-457200">
              <a:spcBef>
                <a:spcPts val="500"/>
              </a:spcBef>
              <a:buSzPts val="2200"/>
            </a:pPr>
            <a:r>
              <a:rPr lang="en-US" dirty="0"/>
              <a:t>Transfer documentation</a:t>
            </a:r>
          </a:p>
          <a:p>
            <a:pPr marL="228600" indent="0">
              <a:spcBef>
                <a:spcPts val="500"/>
              </a:spcBef>
              <a:buSzPts val="2200"/>
              <a:buNone/>
            </a:pPr>
            <a:r>
              <a:rPr lang="en-US" b="1" dirty="0">
                <a:solidFill>
                  <a:srgbClr val="FF0000"/>
                </a:solidFill>
              </a:rPr>
              <a:t>IMPORTANT!</a:t>
            </a:r>
          </a:p>
          <a:p>
            <a:pPr marL="685800" indent="-457200">
              <a:spcBef>
                <a:spcPts val="500"/>
              </a:spcBef>
              <a:buSzPts val="2200"/>
            </a:pPr>
            <a:r>
              <a:rPr lang="en-US" sz="2400" dirty="0"/>
              <a:t>Increase in complement →must be approved by RC</a:t>
            </a:r>
          </a:p>
          <a:p>
            <a:pPr marL="228600" indent="0">
              <a:spcBef>
                <a:spcPts val="500"/>
              </a:spcBef>
              <a:buSzPts val="2200"/>
              <a:buNone/>
            </a:pPr>
            <a:endParaRPr lang="en-US" sz="24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(Review Committee may further specify)</a:t>
            </a:r>
            <a:endParaRPr sz="2000" dirty="0"/>
          </a:p>
        </p:txBody>
      </p:sp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Appointments </a:t>
            </a:r>
            <a:endParaRPr dirty="0"/>
          </a:p>
        </p:txBody>
      </p:sp>
      <p:sp>
        <p:nvSpPr>
          <p:cNvPr id="264" name="Google Shape;264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  <p:sp>
        <p:nvSpPr>
          <p:cNvPr id="265" name="Google Shape;265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pic>
        <p:nvPicPr>
          <p:cNvPr id="94" name="Google Shape;94;p13" descr="http://achievewithmaggie.com/wp-content/uploads/2013/03/Fotolia_39827884_XS-Goals-Y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1403" y="4553755"/>
            <a:ext cx="3086215" cy="147833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8142126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Discuss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the revisions to the Common Program Requirements: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Oversight (Section I);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Personnel (Section II); and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Appointments (Section III)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suggestions for how to prepare programs and institutions for Common Program Requirements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Wrapping Up!</a:t>
            </a:r>
            <a:endParaRPr dirty="0"/>
          </a:p>
        </p:txBody>
      </p:sp>
      <p:sp>
        <p:nvSpPr>
          <p:cNvPr id="271" name="Google Shape;271;p31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272" name="Google Shape;272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  <p:pic>
        <p:nvPicPr>
          <p:cNvPr id="273" name="Google Shape;273;p31" descr="New%20Clip%20art/puzzle_people_working_together_800_clr_698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44" y="3693689"/>
            <a:ext cx="4970780" cy="24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body" idx="1"/>
          </p:nvPr>
        </p:nvSpPr>
        <p:spPr>
          <a:xfrm>
            <a:off x="471915" y="1822952"/>
            <a:ext cx="7886700" cy="435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you discover when you read through the updated CPRs?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you check off the easy requirements?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you discover the reasons/rationale behind many of the things we do?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you find something that you should be doing and did not realize?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you identify any potential QI projects for the program?</a:t>
            </a:r>
            <a:endParaRPr dirty="0"/>
          </a:p>
          <a:p>
            <a:pPr marL="6858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Homework Check </a:t>
            </a:r>
            <a:endParaRPr dirty="0"/>
          </a:p>
        </p:txBody>
      </p:sp>
      <p:sp>
        <p:nvSpPr>
          <p:cNvPr id="281" name="Google Shape;281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  <p:sp>
        <p:nvSpPr>
          <p:cNvPr id="282" name="Google Shape;28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214" y="246466"/>
            <a:ext cx="2370871" cy="168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body" idx="1"/>
          </p:nvPr>
        </p:nvSpPr>
        <p:spPr>
          <a:xfrm>
            <a:off x="471915" y="1714540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Common Program Requirements 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Keep an eye open for your specialty updates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en-US" dirty="0">
                <a:solidFill>
                  <a:srgbClr val="FF0000"/>
                </a:solidFill>
              </a:rPr>
              <a:t>Complete sections IV and V of the CPR Tracker; identify problem areas and resources you will need from your sponsoring institution</a:t>
            </a:r>
            <a:endParaRPr dirty="0">
              <a:solidFill>
                <a:srgbClr val="FF0000"/>
              </a:solidFill>
            </a:endParaRP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Make a list of your questions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en-US" dirty="0">
                <a:solidFill>
                  <a:srgbClr val="FF0000"/>
                </a:solidFill>
              </a:rPr>
              <a:t>Sections IV and V will be discussed in detail in our next session on June 18, 2019</a:t>
            </a:r>
            <a:endParaRPr dirty="0">
              <a:solidFill>
                <a:srgbClr val="FF0000"/>
              </a:solidFill>
            </a:endParaRP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Ensure you can meet section VI requirements – all are subject to citation beginning July 1, 2019</a:t>
            </a:r>
            <a:endParaRPr dirty="0"/>
          </a:p>
          <a:p>
            <a:pPr marL="6858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Homework for June </a:t>
            </a:r>
            <a:endParaRPr dirty="0"/>
          </a:p>
        </p:txBody>
      </p:sp>
      <p:sp>
        <p:nvSpPr>
          <p:cNvPr id="281" name="Google Shape;281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  <p:sp>
        <p:nvSpPr>
          <p:cNvPr id="282" name="Google Shape;28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214" y="246466"/>
            <a:ext cx="2370871" cy="1684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345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</a:t>
            </a:r>
            <a:endParaRPr dirty="0"/>
          </a:p>
        </p:txBody>
      </p:sp>
      <p:sp>
        <p:nvSpPr>
          <p:cNvPr id="289" name="Google Shape;289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33</a:t>
            </a:fld>
            <a:endParaRPr dirty="0"/>
          </a:p>
        </p:txBody>
      </p:sp>
      <p:pic>
        <p:nvPicPr>
          <p:cNvPr id="290" name="Google Shape;290;p33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227" y="2125362"/>
            <a:ext cx="3488292" cy="330178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9086" y="369895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3 of 4: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GME Evolution, Funding &amp; Future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May 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Building Your Sponsoring Institution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– The First 2 Years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May 30,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Special Reviews: Helpful not Hurtful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June 6,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2019 CPR Part 3 of 4: Section IV &amp; Section V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June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383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SI 2025 Part 1 of 4: </a:t>
            </a:r>
            <a:br>
              <a:rPr lang="en-US" sz="1500" b="1" dirty="0">
                <a:solidFill>
                  <a:srgbClr val="0070C0"/>
                </a:solidFill>
                <a:latin typeface="+mn-lt"/>
              </a:rPr>
            </a:br>
            <a:r>
              <a:rPr lang="en-US" sz="1500" b="1" dirty="0">
                <a:solidFill>
                  <a:srgbClr val="0070C0"/>
                </a:solidFill>
                <a:latin typeface="+mn-lt"/>
              </a:rPr>
              <a:t>Introduction &amp; Overview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Onboarding the New Coordinator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5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AIMs and Action Plans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Understanding the CLE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Onboarding the New Program Director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690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xfrm>
            <a:off x="0" y="1919730"/>
            <a:ext cx="9230497" cy="462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2475" b="1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20" dirty="0">
                <a:latin typeface="Arial"/>
                <a:ea typeface="Arial"/>
                <a:cs typeface="Arial"/>
                <a:sym typeface="Arial"/>
              </a:rPr>
              <a:t>Partners in Medical Education, Inc. provides comprehensive consulting services to the GME community.  </a:t>
            </a:r>
            <a:endParaRPr dirty="0"/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20" dirty="0">
              <a:solidFill>
                <a:srgbClr val="33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Partners in Medical Education</a:t>
            </a:r>
            <a:endParaRPr dirty="0"/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dirty="0">
                <a:latin typeface="Arial"/>
                <a:ea typeface="Arial"/>
                <a:cs typeface="Arial"/>
                <a:sym typeface="Arial"/>
              </a:rPr>
              <a:t>724-864-7320  | 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info@PartnersInMedEd.com</a:t>
            </a: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Heather Peters, M.Ed, Ph.D 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heather@PartnersInMedEd.com</a:t>
            </a:r>
            <a:br>
              <a:rPr lang="en-US" sz="242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Christine Redovan MBA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christine@PartnersInMedEd.com</a:t>
            </a: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75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1870" b="1" dirty="0"/>
              <a:t>www.PartnersInMedEd.com</a:t>
            </a:r>
            <a:endParaRPr dirty="0"/>
          </a:p>
          <a:p>
            <a:pPr marL="457200" lvl="0" indent="-3937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endParaRPr sz="1430" b="1" dirty="0"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0386" y="271106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35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5714" y="3918313"/>
            <a:ext cx="3058286" cy="244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628650" y="1572029"/>
            <a:ext cx="6798517" cy="393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Introduced in 2003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Basic set of standards across all specialties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Foundation of clinical learning environment (CLE)</a:t>
            </a:r>
            <a:endParaRPr sz="2000" dirty="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Training expectations</a:t>
            </a:r>
            <a:endParaRPr sz="1800" dirty="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Char char="•"/>
            </a:pPr>
            <a:r>
              <a:rPr lang="en-US" sz="1800" dirty="0"/>
              <a:t>Patient care expectations</a:t>
            </a:r>
          </a:p>
          <a:p>
            <a:pPr indent="-368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en-US" sz="2000" dirty="0"/>
              <a:t>Emphasis on quality improvement and patient safety</a:t>
            </a:r>
          </a:p>
          <a:p>
            <a:pPr indent="-368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en-US" sz="2000" dirty="0"/>
              <a:t>Promote and strengthen team-based care</a:t>
            </a:r>
          </a:p>
          <a:p>
            <a:pPr indent="-3683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en-US" sz="2000" dirty="0"/>
              <a:t>Addresses physician well-being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Philosophy of Common Program  Requirements </a:t>
            </a: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Developed to address inherent differences between specialty (resident) and sub-specialty (fellowship) training</a:t>
            </a:r>
            <a:endParaRPr sz="2400" dirty="0"/>
          </a:p>
          <a:p>
            <a:pPr lvl="1" indent="-393700">
              <a:spcBef>
                <a:spcPts val="1000"/>
              </a:spcBef>
              <a:buSzPts val="2600"/>
            </a:pPr>
            <a:r>
              <a:rPr lang="en-US" sz="2000" dirty="0">
                <a:solidFill>
                  <a:srgbClr val="FF0000"/>
                </a:solidFill>
              </a:rPr>
              <a:t>Residency</a:t>
            </a:r>
            <a:r>
              <a:rPr lang="en-US" sz="2000" dirty="0"/>
              <a:t> version for all </a:t>
            </a:r>
            <a:r>
              <a:rPr lang="en-US" sz="2000" dirty="0">
                <a:solidFill>
                  <a:srgbClr val="FF0000"/>
                </a:solidFill>
              </a:rPr>
              <a:t>core specialties </a:t>
            </a:r>
          </a:p>
          <a:p>
            <a:pPr lvl="1" indent="-393700">
              <a:spcBef>
                <a:spcPts val="1000"/>
              </a:spcBef>
              <a:buSzPts val="2600"/>
            </a:pPr>
            <a:r>
              <a:rPr lang="en-US" sz="2000" dirty="0">
                <a:solidFill>
                  <a:srgbClr val="2E75B5"/>
                </a:solidFill>
              </a:rPr>
              <a:t>Fellowship</a:t>
            </a:r>
            <a:r>
              <a:rPr lang="en-US" sz="2000" dirty="0"/>
              <a:t> version for all </a:t>
            </a:r>
            <a:r>
              <a:rPr lang="en-US" sz="2000" dirty="0">
                <a:solidFill>
                  <a:srgbClr val="2E75B5"/>
                </a:solidFill>
              </a:rPr>
              <a:t>subspecialties</a:t>
            </a:r>
            <a:r>
              <a:rPr lang="en-US" sz="2000" dirty="0"/>
              <a:t> </a:t>
            </a:r>
          </a:p>
          <a:p>
            <a:pPr lvl="1" indent="-393700">
              <a:spcBef>
                <a:spcPts val="1000"/>
              </a:spcBef>
              <a:buSzPts val="2600"/>
            </a:pPr>
            <a:r>
              <a:rPr lang="en-US" sz="2000" dirty="0">
                <a:solidFill>
                  <a:schemeClr val="accent6"/>
                </a:solidFill>
              </a:rPr>
              <a:t>One-Year Fellowship </a:t>
            </a:r>
            <a:r>
              <a:rPr lang="en-US" sz="2000" dirty="0"/>
              <a:t>version</a:t>
            </a:r>
            <a:endParaRPr sz="20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Two Versions: </a:t>
            </a:r>
            <a:br>
              <a:rPr lang="en-US" dirty="0"/>
            </a:br>
            <a:r>
              <a:rPr lang="en-US" dirty="0"/>
              <a:t>Resident and Fellow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7687D6E-CE78-4662-BFF5-DD3E13F30B66}"/>
              </a:ext>
            </a:extLst>
          </p:cNvPr>
          <p:cNvSpPr/>
          <p:nvPr/>
        </p:nvSpPr>
        <p:spPr>
          <a:xfrm>
            <a:off x="4322180" y="3657600"/>
            <a:ext cx="4392612" cy="268539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6400" lvl="0" indent="-342900">
              <a:lnSpc>
                <a:spcPct val="90000"/>
              </a:lnSpc>
              <a:spcBef>
                <a:spcPts val="10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600" dirty="0"/>
              <a:t>Intent is the same </a:t>
            </a:r>
          </a:p>
          <a:p>
            <a:pPr marL="406400" lvl="0" indent="-342900">
              <a:lnSpc>
                <a:spcPct val="90000"/>
              </a:lnSpc>
              <a:spcBef>
                <a:spcPts val="10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600" dirty="0"/>
              <a:t>Differences are operational in nature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Refer to handout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Dynamic document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 your specialty information (if applicable)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Easy to update; sortable; printable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gaps; areas that need resources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for APE improvements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Customize for your needs</a:t>
            </a:r>
            <a:endParaRPr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Using the CPR Tracker</a:t>
            </a:r>
            <a:endParaRPr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1839" y="1095941"/>
            <a:ext cx="1831785" cy="190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I. Oversight</a:t>
            </a:r>
            <a:endParaRPr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7" descr="New%20Clip%20art/stick_figure_solving_puzzle_800_clr_49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795" y="3181479"/>
            <a:ext cx="2306955" cy="263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628650" y="1564222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400" b="1" dirty="0"/>
              <a:t>Sponsoring Institution</a:t>
            </a:r>
            <a:r>
              <a:rPr lang="en-US" sz="2400" dirty="0"/>
              <a:t>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400" dirty="0"/>
              <a:t>has ultimate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</a:rPr>
              <a:t>financial </a:t>
            </a:r>
            <a:r>
              <a:rPr lang="en-US" sz="2400" dirty="0"/>
              <a:t>and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</a:rPr>
              <a:t>academic </a:t>
            </a:r>
            <a:r>
              <a:rPr lang="en-US" sz="2400" dirty="0"/>
              <a:t>responsibility</a:t>
            </a:r>
            <a:endParaRPr sz="24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endParaRPr sz="1800" dirty="0"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Sponsoring Institution</a:t>
            </a:r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32435-BD71-4639-B274-FD15E2FE699C}"/>
              </a:ext>
            </a:extLst>
          </p:cNvPr>
          <p:cNvSpPr txBox="1"/>
          <p:nvPr/>
        </p:nvSpPr>
        <p:spPr>
          <a:xfrm>
            <a:off x="4352193" y="2269730"/>
            <a:ext cx="4085252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Medical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Teaching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Nursing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School of 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Health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Public health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Organized health care delivery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Medical examiner’s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Educational consortium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Teaching health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Physician group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Federally qualified health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Educational foundation</a:t>
            </a:r>
          </a:p>
        </p:txBody>
      </p:sp>
      <p:pic>
        <p:nvPicPr>
          <p:cNvPr id="4" name="Graphic 3" descr="City">
            <a:extLst>
              <a:ext uri="{FF2B5EF4-FFF2-40B4-BE49-F238E27FC236}">
                <a16:creationId xmlns:a16="http://schemas.microsoft.com/office/drawing/2014/main" id="{A5276E5A-3588-4D5E-8FE9-B8355F1E6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5099" y="3252928"/>
            <a:ext cx="2417094" cy="24170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781E-35A1-4072-9576-A8B7A702FB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9FCE8F0-2976-4233-9254-67D7475F5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662559"/>
              </p:ext>
            </p:extLst>
          </p:nvPr>
        </p:nvGraphicFramePr>
        <p:xfrm>
          <a:off x="509665" y="739419"/>
          <a:ext cx="8124669" cy="59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18D6FB-8757-4BE8-827F-B68492C3B876}"/>
              </a:ext>
            </a:extLst>
          </p:cNvPr>
          <p:cNvSpPr txBox="1"/>
          <p:nvPr/>
        </p:nvSpPr>
        <p:spPr>
          <a:xfrm>
            <a:off x="6392008" y="5486401"/>
            <a:ext cx="2602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</a:t>
            </a:r>
          </a:p>
          <a:p>
            <a:r>
              <a:rPr lang="en-US" dirty="0"/>
              <a:t>2017-2018 ACGME Databook</a:t>
            </a:r>
          </a:p>
          <a:p>
            <a:r>
              <a:rPr lang="en-US" dirty="0"/>
              <a:t>ACGME.org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B6EB4-DD2D-4A9E-89F1-8745B92D1DB1}"/>
              </a:ext>
            </a:extLst>
          </p:cNvPr>
          <p:cNvSpPr txBox="1"/>
          <p:nvPr/>
        </p:nvSpPr>
        <p:spPr>
          <a:xfrm>
            <a:off x="2461846" y="219714"/>
            <a:ext cx="592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Number of Sponsoring Institutions by Size of Sponsor</a:t>
            </a:r>
          </a:p>
        </p:txBody>
      </p:sp>
      <p:sp>
        <p:nvSpPr>
          <p:cNvPr id="14" name="Google Shape;140;p18">
            <a:extLst>
              <a:ext uri="{FF2B5EF4-FFF2-40B4-BE49-F238E27FC236}">
                <a16:creationId xmlns:a16="http://schemas.microsoft.com/office/drawing/2014/main" id="{19D0FAA4-115F-4770-B9C1-FEAF7474A23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485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1815</Words>
  <Application>Microsoft Macintosh PowerPoint</Application>
  <PresentationFormat>On-screen Show (4:3)</PresentationFormat>
  <Paragraphs>440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Comic Sans MS</vt:lpstr>
      <vt:lpstr>Noto Sans Symbols</vt:lpstr>
      <vt:lpstr>Wingdings</vt:lpstr>
      <vt:lpstr>PME-2016</vt:lpstr>
      <vt:lpstr>Common Program Requirements Part 2</vt:lpstr>
      <vt:lpstr>PowerPoint Presentation</vt:lpstr>
      <vt:lpstr>Learning Objectives</vt:lpstr>
      <vt:lpstr>Philosophy of Common Program  Requirements </vt:lpstr>
      <vt:lpstr>Two Versions:  Resident and Fellow</vt:lpstr>
      <vt:lpstr>Using the CPR Tracker</vt:lpstr>
      <vt:lpstr>I. Oversight</vt:lpstr>
      <vt:lpstr>Sponsoring Institution</vt:lpstr>
      <vt:lpstr>PowerPoint Presentation</vt:lpstr>
      <vt:lpstr>Primary Clinical Site</vt:lpstr>
      <vt:lpstr>Participating Sites</vt:lpstr>
      <vt:lpstr>Participating Sites</vt:lpstr>
      <vt:lpstr>Participating Sites</vt:lpstr>
      <vt:lpstr>Diversity and Inclusion</vt:lpstr>
      <vt:lpstr>Resources</vt:lpstr>
      <vt:lpstr>II. Personnel</vt:lpstr>
      <vt:lpstr>Personnel – Program Director</vt:lpstr>
      <vt:lpstr>Program Director Responsibilities</vt:lpstr>
      <vt:lpstr>Program Director Responsibilities</vt:lpstr>
      <vt:lpstr>Candidate Evaluation Process</vt:lpstr>
      <vt:lpstr>Program Director Responsibilities</vt:lpstr>
      <vt:lpstr>Program Director Responsibilities</vt:lpstr>
      <vt:lpstr>Faculty</vt:lpstr>
      <vt:lpstr>Core Faculty</vt:lpstr>
      <vt:lpstr>Program Coordinator</vt:lpstr>
      <vt:lpstr>Program Coordinator</vt:lpstr>
      <vt:lpstr>Other Program Personnel</vt:lpstr>
      <vt:lpstr>III. Appointments</vt:lpstr>
      <vt:lpstr>Appointments </vt:lpstr>
      <vt:lpstr>Wrapping Up!</vt:lpstr>
      <vt:lpstr>Homework Check </vt:lpstr>
      <vt:lpstr>Homework for June 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2</dc:title>
  <dc:creator>Heather Harvey</dc:creator>
  <cp:lastModifiedBy>Microsoft Office User</cp:lastModifiedBy>
  <cp:revision>40</cp:revision>
  <dcterms:modified xsi:type="dcterms:W3CDTF">2019-04-15T17:33:39Z</dcterms:modified>
</cp:coreProperties>
</file>