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43"/>
  </p:notesMasterIdLst>
  <p:sldIdLst>
    <p:sldId id="256" r:id="rId5"/>
    <p:sldId id="308" r:id="rId6"/>
    <p:sldId id="257" r:id="rId7"/>
    <p:sldId id="258" r:id="rId8"/>
    <p:sldId id="259" r:id="rId9"/>
    <p:sldId id="260" r:id="rId10"/>
    <p:sldId id="262" r:id="rId11"/>
    <p:sldId id="263" r:id="rId12"/>
    <p:sldId id="266" r:id="rId13"/>
    <p:sldId id="265" r:id="rId14"/>
    <p:sldId id="292" r:id="rId15"/>
    <p:sldId id="264" r:id="rId16"/>
    <p:sldId id="267" r:id="rId17"/>
    <p:sldId id="268" r:id="rId18"/>
    <p:sldId id="271" r:id="rId19"/>
    <p:sldId id="272" r:id="rId20"/>
    <p:sldId id="282" r:id="rId21"/>
    <p:sldId id="274" r:id="rId22"/>
    <p:sldId id="297" r:id="rId23"/>
    <p:sldId id="286" r:id="rId24"/>
    <p:sldId id="296" r:id="rId25"/>
    <p:sldId id="298" r:id="rId26"/>
    <p:sldId id="289" r:id="rId27"/>
    <p:sldId id="290" r:id="rId28"/>
    <p:sldId id="295" r:id="rId29"/>
    <p:sldId id="285" r:id="rId30"/>
    <p:sldId id="299" r:id="rId31"/>
    <p:sldId id="300" r:id="rId32"/>
    <p:sldId id="303" r:id="rId33"/>
    <p:sldId id="304" r:id="rId34"/>
    <p:sldId id="302" r:id="rId35"/>
    <p:sldId id="301" r:id="rId36"/>
    <p:sldId id="305" r:id="rId37"/>
    <p:sldId id="288" r:id="rId38"/>
    <p:sldId id="307" r:id="rId39"/>
    <p:sldId id="284" r:id="rId40"/>
    <p:sldId id="367" r:id="rId41"/>
    <p:sldId id="368" r:id="rId4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BF3B5E3-D35E-412B-8BE2-6E3507575D03}">
          <p14:sldIdLst>
            <p14:sldId id="256"/>
            <p14:sldId id="308"/>
            <p14:sldId id="257"/>
            <p14:sldId id="258"/>
            <p14:sldId id="259"/>
            <p14:sldId id="260"/>
            <p14:sldId id="262"/>
            <p14:sldId id="263"/>
            <p14:sldId id="266"/>
            <p14:sldId id="265"/>
            <p14:sldId id="292"/>
            <p14:sldId id="264"/>
          </p14:sldIdLst>
        </p14:section>
        <p14:section name="Clinical Sites" id="{383635C0-7C98-4E27-B3D8-713A0A7280C9}">
          <p14:sldIdLst>
            <p14:sldId id="267"/>
            <p14:sldId id="268"/>
            <p14:sldId id="271"/>
            <p14:sldId id="272"/>
          </p14:sldIdLst>
        </p14:section>
        <p14:section name="FD" id="{B1EC4766-BCBC-45FE-891B-4A94E31E6EA7}">
          <p14:sldIdLst>
            <p14:sldId id="282"/>
            <p14:sldId id="274"/>
            <p14:sldId id="297"/>
          </p14:sldIdLst>
        </p14:section>
        <p14:section name="Diversity" id="{3DE1CE91-5520-45E0-8DAB-8602B0B0096C}">
          <p14:sldIdLst>
            <p14:sldId id="286"/>
            <p14:sldId id="296"/>
            <p14:sldId id="298"/>
          </p14:sldIdLst>
        </p14:section>
        <p14:section name="Scholarly Activity" id="{79354EAE-B0C3-4308-ABF5-F8062146A5DE}">
          <p14:sldIdLst>
            <p14:sldId id="289"/>
            <p14:sldId id="290"/>
            <p14:sldId id="295"/>
          </p14:sldIdLst>
        </p14:section>
        <p14:section name="GME Data Book" id="{E16A74FD-681E-4E76-AD13-4537B22C9701}">
          <p14:sldIdLst>
            <p14:sldId id="285"/>
            <p14:sldId id="299"/>
            <p14:sldId id="300"/>
            <p14:sldId id="303"/>
            <p14:sldId id="304"/>
            <p14:sldId id="302"/>
            <p14:sldId id="301"/>
            <p14:sldId id="305"/>
          </p14:sldIdLst>
        </p14:section>
        <p14:section name="Take-Aways" id="{D12F8DC6-F1EE-41C0-8A66-9AD641D36C37}">
          <p14:sldIdLst>
            <p14:sldId id="288"/>
            <p14:sldId id="307"/>
            <p14:sldId id="284"/>
            <p14:sldId id="367"/>
            <p14:sldId id="368"/>
          </p14:sldIdLst>
        </p14:section>
      </p14:sectionLst>
    </p:ext>
    <p:ext uri="{EFAFB233-063F-42B5-8137-9DF3F51BA10A}">
      <p15:sldGuideLst xmlns:p15="http://schemas.microsoft.com/office/powerpoint/2012/main">
        <p15:guide id="1" orient="horz" pos="2160">
          <p15:clr>
            <a:srgbClr val="A4A3A4"/>
          </p15:clr>
        </p15:guide>
        <p15:guide id="2" pos="290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gnrmepJ0I9pbTxRFzruV774XYn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1" clrIdx="0">
    <p:extLst>
      <p:ext uri="{19B8F6BF-5375-455C-9EA6-DF929625EA0E}">
        <p15:presenceInfo xmlns:p15="http://schemas.microsoft.com/office/powerpoint/2012/main" userId="Heather P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1928" y="168"/>
      </p:cViewPr>
      <p:guideLst>
        <p:guide orient="horz" pos="2160"/>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p10: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7" name="Google Shape;137;p9: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9: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9: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57301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7552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367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43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376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463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368448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0:notes"/>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4" name="Google Shape;294;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15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a:solidFill>
                <a:schemeClr val="dk1"/>
              </a:solidFill>
              <a:latin typeface="Comic Sans MS"/>
              <a:ea typeface="Comic Sans MS"/>
              <a:cs typeface="Comic Sans MS"/>
              <a:sym typeface="Comic Sans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1</a:t>
            </a:r>
            <a:endParaRPr/>
          </a:p>
        </p:txBody>
      </p:sp>
      <p:sp>
        <p:nvSpPr>
          <p:cNvPr id="78" name="Google Shape;78;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4: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7: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1000"/>
              </a:spcBef>
              <a:spcAft>
                <a:spcPts val="0"/>
              </a:spcAft>
              <a:buClr>
                <a:schemeClr val="dk1"/>
              </a:buClr>
              <a:buSzPts val="2600"/>
              <a:buFont typeface="Arial"/>
              <a:buNone/>
            </a:pPr>
            <a:r>
              <a:rPr lang="en-US" sz="1200"/>
              <a:t>How strategically do we need when determining core faculty?</a:t>
            </a:r>
          </a:p>
          <a:p>
            <a:pPr marL="457200" marR="0" lvl="0" indent="-228600" algn="l" rtl="0">
              <a:lnSpc>
                <a:spcPct val="90000"/>
              </a:lnSpc>
              <a:spcBef>
                <a:spcPts val="1000"/>
              </a:spcBef>
              <a:spcAft>
                <a:spcPts val="0"/>
              </a:spcAft>
              <a:buClr>
                <a:schemeClr val="dk1"/>
              </a:buClr>
              <a:buSzPts val="2600"/>
              <a:buFont typeface="Arial"/>
              <a:buNone/>
            </a:pPr>
            <a:r>
              <a:rPr lang="en-US" sz="1200"/>
              <a:t>Will the ratio reporting be as important? </a:t>
            </a:r>
          </a:p>
        </p:txBody>
      </p:sp>
      <p:sp>
        <p:nvSpPr>
          <p:cNvPr id="127" name="Google Shape;127;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The first 3 tabs were there previously. The new one is the “manage core faculty”</a:t>
            </a:r>
          </a:p>
          <a:p>
            <a:pPr marL="0" lvl="0" indent="0" algn="l" rtl="0">
              <a:lnSpc>
                <a:spcPct val="100000"/>
              </a:lnSpc>
              <a:spcBef>
                <a:spcPts val="0"/>
              </a:spcBef>
              <a:spcAft>
                <a:spcPts val="0"/>
              </a:spcAft>
              <a:buSzPts val="1400"/>
              <a:buNone/>
            </a:pPr>
            <a:r>
              <a:rPr lang="en-US"/>
              <a:t>This allows you to select core faculty in a more expedient manner than to go into each faculty profile to click the option for core faculty.</a:t>
            </a:r>
          </a:p>
        </p:txBody>
      </p:sp>
      <p:sp>
        <p:nvSpPr>
          <p:cNvPr id="162" name="Google Shape;162;p1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3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18" name="Google Shape;18;p3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2"/>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23" name="Google Shape;23;p3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33"/>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33"/>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lstStyle>
            <a:lvl1pPr marL="457200" marR="0" lvl="0" indent="-228600" algn="ctr">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7" name="Google Shape;27;p3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28" name="Google Shape;28;p3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 name="Google Shape;37;p35"/>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35"/>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39" name="Google Shape;39;p3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40" name="Google Shape;40;p3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36"/>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3" name="Google Shape;43;p36"/>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4" name="Google Shape;44;p36"/>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5" name="Google Shape;45;p36"/>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46" name="Google Shape;46;p3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37"/>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37"/>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3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51" name="Google Shape;51;p3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3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56" name="Google Shape;56;p3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3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magnoliaguitar.com/2012/06/09/new-beginners-group-less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quantuminferno.deviantart.com/art/Diversity-11758331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eb.jhu.edu/dlc/resources/statements_diversity_inclusion/index.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quantuminferno.deviantart.com/art/Diversity-117583319"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cgme.org/About-Us/Publications-and-Resources/Graduate-Medical-Education-Data-Resource-Book"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cgme.org/About-Us/Publications-and-Resources/Graduate-Medical-Education-Data-Resource-Boo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cgme.org/About-Us/Publications-and-Resources/Graduate-Medical-Education-Data-Resource-Book"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cgme.org/About-Us/Publications-and-Resources/Graduate-Medical-Education-Data-Resource-Book"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cgme.org/About-Us/Publications-and-Resources/Graduate-Medical-Education-Data-Resource-Book"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cgme.org/About-Us/Publications-and-Resources/Graduate-Medical-Education-Data-Resource-Book"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factfinder.census.gov/"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ISO_50001"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hyperlink" Target="mailto:heather@PartnersInMed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cgme.org/What-We-Do/Accreditation/Common-Program-Requirem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2019</a:t>
            </a:r>
            <a:endParaRPr sz="800" b="0" i="0" u="none" strike="noStrike" cap="none" dirty="0">
              <a:solidFill>
                <a:schemeClr val="dk1"/>
              </a:solidFill>
              <a:latin typeface="Arial"/>
              <a:ea typeface="Arial"/>
              <a:cs typeface="Arial"/>
              <a:sym typeface="Arial"/>
            </a:endParaRPr>
          </a:p>
        </p:txBody>
      </p:sp>
      <p:sp>
        <p:nvSpPr>
          <p:cNvPr id="62" name="Google Shape;62;p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a:t>Christine Redovan, MBA -- GME Consultant</a:t>
            </a:r>
            <a:endParaRPr/>
          </a:p>
          <a:p>
            <a:pPr marL="0" marR="0" lvl="0" indent="0" algn="l" rtl="0">
              <a:lnSpc>
                <a:spcPct val="90000"/>
              </a:lnSpc>
              <a:spcBef>
                <a:spcPts val="1000"/>
              </a:spcBef>
              <a:spcAft>
                <a:spcPts val="0"/>
              </a:spcAft>
              <a:buClr>
                <a:schemeClr val="lt1"/>
              </a:buClr>
              <a:buSzPts val="2000"/>
              <a:buFont typeface="Arial"/>
              <a:buNone/>
            </a:pPr>
            <a:r>
              <a:rPr lang="en-US"/>
              <a:t>Heather Peters, M. Ed, PhD -- GME Consultant</a:t>
            </a:r>
            <a:endParaRPr/>
          </a:p>
        </p:txBody>
      </p:sp>
      <p:sp>
        <p:nvSpPr>
          <p:cNvPr id="63" name="Google Shape;63;p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sz="3600" dirty="0"/>
              <a:t>CPR 2019 Part 4 of 4: Putting It All Together</a:t>
            </a:r>
            <a:br>
              <a:rPr lang="en-US" dirty="0"/>
            </a:b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body" idx="1"/>
          </p:nvPr>
        </p:nvSpPr>
        <p:spPr>
          <a:xfrm>
            <a:off x="628650" y="1738058"/>
            <a:ext cx="7886700" cy="4438800"/>
          </a:xfrm>
          <a:prstGeom prst="rect">
            <a:avLst/>
          </a:prstGeom>
          <a:noFill/>
          <a:ln>
            <a:noFill/>
          </a:ln>
        </p:spPr>
        <p:txBody>
          <a:bodyPr spcFirstLastPara="1" wrap="square" lIns="91425" tIns="91425" rIns="91425" bIns="91425" anchor="t" anchorCtr="0">
            <a:noAutofit/>
          </a:bodyPr>
          <a:lstStyle/>
          <a:p>
            <a:pPr marL="457200" lvl="0" indent="-228600" algn="l" rtl="0">
              <a:lnSpc>
                <a:spcPct val="90000"/>
              </a:lnSpc>
              <a:spcBef>
                <a:spcPts val="0"/>
              </a:spcBef>
              <a:spcAft>
                <a:spcPts val="0"/>
              </a:spcAft>
              <a:buSzPts val="2600"/>
              <a:buNone/>
            </a:pPr>
            <a:endParaRPr lang="en-US"/>
          </a:p>
          <a:p>
            <a:pPr marL="457200" lvl="0" indent="-228600" algn="l" rtl="0">
              <a:lnSpc>
                <a:spcPct val="90000"/>
              </a:lnSpc>
              <a:spcBef>
                <a:spcPts val="0"/>
              </a:spcBef>
              <a:spcAft>
                <a:spcPts val="0"/>
              </a:spcAft>
              <a:buSzPts val="2600"/>
              <a:buNone/>
            </a:pPr>
            <a:endParaRPr/>
          </a:p>
        </p:txBody>
      </p:sp>
      <p:sp>
        <p:nvSpPr>
          <p:cNvPr id="156" name="Google Shape;156;p10"/>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10</a:t>
            </a:fld>
            <a:endParaRPr/>
          </a:p>
        </p:txBody>
      </p:sp>
      <p:sp>
        <p:nvSpPr>
          <p:cNvPr id="157" name="Google Shape;157;p10"/>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pic>
        <p:nvPicPr>
          <p:cNvPr id="158" name="Google Shape;158;p10" descr="https://formazione.cripionieri.it/graphics/imgs/sys/omino_firma.jpg"/>
          <p:cNvPicPr preferRelativeResize="0"/>
          <p:nvPr/>
        </p:nvPicPr>
        <p:blipFill rotWithShape="1">
          <a:blip r:embed="rId3">
            <a:alphaModFix/>
          </a:blip>
          <a:srcRect/>
          <a:stretch/>
        </p:blipFill>
        <p:spPr>
          <a:xfrm>
            <a:off x="4759562" y="135720"/>
            <a:ext cx="2176067" cy="2354158"/>
          </a:xfrm>
          <a:prstGeom prst="rect">
            <a:avLst/>
          </a:prstGeom>
          <a:noFill/>
          <a:ln>
            <a:noFill/>
          </a:ln>
        </p:spPr>
      </p:pic>
      <p:pic>
        <p:nvPicPr>
          <p:cNvPr id="7" name="Picture 6">
            <a:extLst>
              <a:ext uri="{FF2B5EF4-FFF2-40B4-BE49-F238E27FC236}">
                <a16:creationId xmlns:a16="http://schemas.microsoft.com/office/drawing/2014/main" id="{7CA06505-64F9-4F8D-B8E9-8833E7A7BF97}"/>
              </a:ext>
            </a:extLst>
          </p:cNvPr>
          <p:cNvPicPr>
            <a:picLocks noChangeAspect="1"/>
          </p:cNvPicPr>
          <p:nvPr/>
        </p:nvPicPr>
        <p:blipFill>
          <a:blip r:embed="rId4"/>
          <a:stretch>
            <a:fillRect/>
          </a:stretch>
        </p:blipFill>
        <p:spPr>
          <a:xfrm>
            <a:off x="824442" y="2511796"/>
            <a:ext cx="7461013" cy="1497833"/>
          </a:xfrm>
          <a:prstGeom prst="rect">
            <a:avLst/>
          </a:prstGeom>
          <a:ln w="38100">
            <a:solidFill>
              <a:schemeClr val="tx1"/>
            </a:solidFill>
          </a:ln>
        </p:spPr>
      </p:pic>
      <p:sp>
        <p:nvSpPr>
          <p:cNvPr id="2" name="TextBox 1">
            <a:extLst>
              <a:ext uri="{FF2B5EF4-FFF2-40B4-BE49-F238E27FC236}">
                <a16:creationId xmlns:a16="http://schemas.microsoft.com/office/drawing/2014/main" id="{742C7315-1250-4D81-A615-802D99496833}"/>
              </a:ext>
            </a:extLst>
          </p:cNvPr>
          <p:cNvSpPr txBox="1"/>
          <p:nvPr/>
        </p:nvSpPr>
        <p:spPr>
          <a:xfrm>
            <a:off x="1299410" y="4143676"/>
            <a:ext cx="7416266" cy="1169551"/>
          </a:xfrm>
          <a:prstGeom prst="rect">
            <a:avLst/>
          </a:prstGeom>
          <a:noFill/>
        </p:spPr>
        <p:txBody>
          <a:bodyPr wrap="square" rtlCol="0">
            <a:spAutoFit/>
          </a:bodyPr>
          <a:lstStyle/>
          <a:p>
            <a:r>
              <a:rPr lang="en-US"/>
              <a:t>This the interface for adding new faculty members. </a:t>
            </a:r>
          </a:p>
          <a:p>
            <a:endParaRPr lang="en-US"/>
          </a:p>
          <a:p>
            <a:r>
              <a:rPr lang="en-US"/>
              <a:t>Caution: When putting a faculty in the system for the first time, be careful about spelling and capitalization – mistakes in names are difficult to fix and require contacting the ACGME ADS once submitted. </a:t>
            </a:r>
          </a:p>
        </p:txBody>
      </p:sp>
      <p:sp>
        <p:nvSpPr>
          <p:cNvPr id="3" name="TextBox 2">
            <a:extLst>
              <a:ext uri="{FF2B5EF4-FFF2-40B4-BE49-F238E27FC236}">
                <a16:creationId xmlns:a16="http://schemas.microsoft.com/office/drawing/2014/main" id="{33BAE2EB-EB19-4A64-B9D0-E584C694123D}"/>
              </a:ext>
            </a:extLst>
          </p:cNvPr>
          <p:cNvSpPr txBox="1"/>
          <p:nvPr/>
        </p:nvSpPr>
        <p:spPr>
          <a:xfrm>
            <a:off x="764886" y="2075883"/>
            <a:ext cx="3152596" cy="338554"/>
          </a:xfrm>
          <a:prstGeom prst="rect">
            <a:avLst/>
          </a:prstGeom>
          <a:noFill/>
        </p:spPr>
        <p:txBody>
          <a:bodyPr wrap="square" rtlCol="0">
            <a:spAutoFit/>
          </a:bodyPr>
          <a:lstStyle/>
          <a:p>
            <a:r>
              <a:rPr lang="en-US" sz="1600" b="1"/>
              <a:t>Adding Faculty Members</a:t>
            </a:r>
          </a:p>
        </p:txBody>
      </p:sp>
      <p:pic>
        <p:nvPicPr>
          <p:cNvPr id="11" name="Google Shape;103;p5" descr="Warning">
            <a:extLst>
              <a:ext uri="{FF2B5EF4-FFF2-40B4-BE49-F238E27FC236}">
                <a16:creationId xmlns:a16="http://schemas.microsoft.com/office/drawing/2014/main" id="{A44216E1-A938-4737-9CF7-C730A3597EEF}"/>
              </a:ext>
            </a:extLst>
          </p:cNvPr>
          <p:cNvPicPr preferRelativeResize="0"/>
          <p:nvPr/>
        </p:nvPicPr>
        <p:blipFill rotWithShape="1">
          <a:blip r:embed="rId5">
            <a:alphaModFix/>
          </a:blip>
          <a:srcRect/>
          <a:stretch/>
        </p:blipFill>
        <p:spPr>
          <a:xfrm>
            <a:off x="428324" y="4483323"/>
            <a:ext cx="902956" cy="9029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D4211-59A4-4501-B621-9CBB63AB2CCF}"/>
              </a:ext>
            </a:extLst>
          </p:cNvPr>
          <p:cNvSpPr>
            <a:spLocks noGrp="1"/>
          </p:cNvSpPr>
          <p:nvPr>
            <p:ph type="title"/>
          </p:nvPr>
        </p:nvSpPr>
        <p:spPr/>
        <p:txBody>
          <a:bodyPr/>
          <a:lstStyle/>
          <a:p>
            <a:r>
              <a:rPr lang="en-US"/>
              <a:t>View Faculty Roster</a:t>
            </a:r>
          </a:p>
        </p:txBody>
      </p:sp>
      <p:sp>
        <p:nvSpPr>
          <p:cNvPr id="4" name="Slide Number Placeholder 3">
            <a:extLst>
              <a:ext uri="{FF2B5EF4-FFF2-40B4-BE49-F238E27FC236}">
                <a16:creationId xmlns:a16="http://schemas.microsoft.com/office/drawing/2014/main" id="{2EA7E610-2962-46E2-85A7-B3D59D4A4F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5">
            <a:extLst>
              <a:ext uri="{FF2B5EF4-FFF2-40B4-BE49-F238E27FC236}">
                <a16:creationId xmlns:a16="http://schemas.microsoft.com/office/drawing/2014/main" id="{99D7791D-1720-4AD8-AF03-6EA375ED70F9}"/>
              </a:ext>
            </a:extLst>
          </p:cNvPr>
          <p:cNvPicPr>
            <a:picLocks noChangeAspect="1"/>
          </p:cNvPicPr>
          <p:nvPr/>
        </p:nvPicPr>
        <p:blipFill>
          <a:blip r:embed="rId2"/>
          <a:stretch>
            <a:fillRect/>
          </a:stretch>
        </p:blipFill>
        <p:spPr>
          <a:xfrm>
            <a:off x="1004186" y="3425299"/>
            <a:ext cx="3400425" cy="723900"/>
          </a:xfrm>
          <a:prstGeom prst="rect">
            <a:avLst/>
          </a:prstGeom>
          <a:ln w="38100">
            <a:solidFill>
              <a:schemeClr val="tx1"/>
            </a:solidFill>
          </a:ln>
        </p:spPr>
      </p:pic>
      <p:pic>
        <p:nvPicPr>
          <p:cNvPr id="7" name="Picture 6">
            <a:extLst>
              <a:ext uri="{FF2B5EF4-FFF2-40B4-BE49-F238E27FC236}">
                <a16:creationId xmlns:a16="http://schemas.microsoft.com/office/drawing/2014/main" id="{0E487AB5-D96F-441D-8EB9-19F546C242DF}"/>
              </a:ext>
            </a:extLst>
          </p:cNvPr>
          <p:cNvPicPr>
            <a:picLocks noChangeAspect="1"/>
          </p:cNvPicPr>
          <p:nvPr/>
        </p:nvPicPr>
        <p:blipFill>
          <a:blip r:embed="rId3"/>
          <a:stretch>
            <a:fillRect/>
          </a:stretch>
        </p:blipFill>
        <p:spPr>
          <a:xfrm>
            <a:off x="1004186" y="1905110"/>
            <a:ext cx="6715125" cy="486603"/>
          </a:xfrm>
          <a:prstGeom prst="rect">
            <a:avLst/>
          </a:prstGeom>
          <a:ln w="38100">
            <a:solidFill>
              <a:schemeClr val="tx1"/>
            </a:solidFill>
          </a:ln>
        </p:spPr>
      </p:pic>
      <p:sp>
        <p:nvSpPr>
          <p:cNvPr id="10" name="TextBox 9">
            <a:extLst>
              <a:ext uri="{FF2B5EF4-FFF2-40B4-BE49-F238E27FC236}">
                <a16:creationId xmlns:a16="http://schemas.microsoft.com/office/drawing/2014/main" id="{4BC9B3FD-C91C-43A6-9555-14AFE909EE0D}"/>
              </a:ext>
            </a:extLst>
          </p:cNvPr>
          <p:cNvSpPr txBox="1"/>
          <p:nvPr/>
        </p:nvSpPr>
        <p:spPr>
          <a:xfrm>
            <a:off x="1074943" y="2466473"/>
            <a:ext cx="6644367" cy="738664"/>
          </a:xfrm>
          <a:prstGeom prst="rect">
            <a:avLst/>
          </a:prstGeom>
          <a:noFill/>
        </p:spPr>
        <p:txBody>
          <a:bodyPr wrap="square" rtlCol="0">
            <a:spAutoFit/>
          </a:bodyPr>
          <a:lstStyle/>
          <a:p>
            <a:r>
              <a:rPr lang="en-US"/>
              <a:t>This is on the top of the roster. Be sure to read the sections for more details about the various aspects of the faculty roster. There are important directions that often get overlooked. </a:t>
            </a:r>
          </a:p>
        </p:txBody>
      </p:sp>
      <p:sp>
        <p:nvSpPr>
          <p:cNvPr id="12" name="TextBox 11">
            <a:extLst>
              <a:ext uri="{FF2B5EF4-FFF2-40B4-BE49-F238E27FC236}">
                <a16:creationId xmlns:a16="http://schemas.microsoft.com/office/drawing/2014/main" id="{F4E7A60C-702F-4D6C-9AA1-7EA580DF513B}"/>
              </a:ext>
            </a:extLst>
          </p:cNvPr>
          <p:cNvSpPr txBox="1"/>
          <p:nvPr/>
        </p:nvSpPr>
        <p:spPr>
          <a:xfrm>
            <a:off x="1004186" y="4350619"/>
            <a:ext cx="6498707" cy="1384995"/>
          </a:xfrm>
          <a:prstGeom prst="rect">
            <a:avLst/>
          </a:prstGeom>
          <a:noFill/>
        </p:spPr>
        <p:txBody>
          <a:bodyPr wrap="square" rtlCol="0">
            <a:spAutoFit/>
          </a:bodyPr>
          <a:lstStyle/>
          <a:p>
            <a:r>
              <a:rPr lang="en-US"/>
              <a:t>These buttons are very useful. The Reorder button puts the faculty in the correct order. This is a “quick sort” and you have to remember to SAVE to get back to the faculty roster</a:t>
            </a:r>
          </a:p>
          <a:p>
            <a:endParaRPr lang="en-US"/>
          </a:p>
          <a:p>
            <a:r>
              <a:rPr lang="en-US"/>
              <a:t>The PRINT button creates a table that allows you to view certain info about the faculty. It’s much easier to see where there might be possible issues.</a:t>
            </a:r>
          </a:p>
        </p:txBody>
      </p:sp>
      <p:sp>
        <p:nvSpPr>
          <p:cNvPr id="8" name="Google Shape;93;p4">
            <a:extLst>
              <a:ext uri="{FF2B5EF4-FFF2-40B4-BE49-F238E27FC236}">
                <a16:creationId xmlns:a16="http://schemas.microsoft.com/office/drawing/2014/main" id="{98814E67-0219-C542-8042-1D61398F0D0D}"/>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081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body" idx="1"/>
          </p:nvPr>
        </p:nvSpPr>
        <p:spPr>
          <a:xfrm>
            <a:off x="628544" y="1714500"/>
            <a:ext cx="7886700" cy="4512135"/>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ct val="100000"/>
              <a:buNone/>
            </a:pPr>
            <a:r>
              <a:rPr lang="en-US" sz="2000"/>
              <a:t>The best options:</a:t>
            </a:r>
          </a:p>
          <a:p>
            <a:pPr lvl="0" indent="-457200" algn="l" rtl="0">
              <a:lnSpc>
                <a:spcPct val="90000"/>
              </a:lnSpc>
              <a:spcBef>
                <a:spcPts val="1000"/>
              </a:spcBef>
              <a:spcAft>
                <a:spcPts val="0"/>
              </a:spcAft>
              <a:buSzPct val="100000"/>
              <a:buFont typeface="+mj-lt"/>
              <a:buAutoNum type="arabicPeriod"/>
            </a:pPr>
            <a:r>
              <a:rPr lang="en-US" sz="2000"/>
              <a:t>Get training from someone else your specialty on how to find the most current certification info on the Board of ___ website</a:t>
            </a:r>
          </a:p>
          <a:p>
            <a:pPr lvl="0" indent="-457200" algn="l" rtl="0">
              <a:lnSpc>
                <a:spcPct val="90000"/>
              </a:lnSpc>
              <a:spcBef>
                <a:spcPts val="1000"/>
              </a:spcBef>
              <a:spcAft>
                <a:spcPts val="0"/>
              </a:spcAft>
              <a:buSzPct val="100000"/>
              <a:buFont typeface="+mj-lt"/>
              <a:buAutoNum type="arabicPeriod"/>
            </a:pPr>
            <a:r>
              <a:rPr lang="en-US" sz="2000"/>
              <a:t>Contact your institution’s medical staff office and ask them</a:t>
            </a:r>
          </a:p>
          <a:p>
            <a:pPr lvl="0" indent="-457200" algn="l" rtl="0">
              <a:lnSpc>
                <a:spcPct val="90000"/>
              </a:lnSpc>
              <a:spcBef>
                <a:spcPts val="1000"/>
              </a:spcBef>
              <a:spcAft>
                <a:spcPts val="0"/>
              </a:spcAft>
              <a:buSzPct val="100000"/>
              <a:buFont typeface="+mj-lt"/>
              <a:buAutoNum type="arabicPeriod"/>
            </a:pPr>
            <a:r>
              <a:rPr lang="en-US" sz="2000"/>
              <a:t>Contact the faculty member – </a:t>
            </a:r>
            <a:r>
              <a:rPr lang="en-US" sz="2000">
                <a:solidFill>
                  <a:srgbClr val="FF0000"/>
                </a:solidFill>
              </a:rPr>
              <a:t>last resort</a:t>
            </a:r>
          </a:p>
          <a:p>
            <a:pPr marL="514350" lvl="0" indent="-514350" algn="l" rtl="0">
              <a:lnSpc>
                <a:spcPct val="90000"/>
              </a:lnSpc>
              <a:spcBef>
                <a:spcPts val="1000"/>
              </a:spcBef>
              <a:spcAft>
                <a:spcPts val="0"/>
              </a:spcAft>
              <a:buSzPts val="2600"/>
              <a:buAutoNum type="arabicPeriod"/>
            </a:pPr>
            <a:endParaRPr/>
          </a:p>
        </p:txBody>
      </p:sp>
      <p:sp>
        <p:nvSpPr>
          <p:cNvPr id="140" name="Google Shape;140;p9"/>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500"/>
              <a:buNone/>
            </a:pPr>
            <a:r>
              <a:rPr lang="en-US"/>
              <a:t>Updating </a:t>
            </a:r>
            <a:br>
              <a:rPr lang="en-US"/>
            </a:br>
            <a:r>
              <a:rPr lang="en-US"/>
              <a:t>Board Certification </a:t>
            </a:r>
            <a:br>
              <a:rPr lang="en-US"/>
            </a:br>
            <a:r>
              <a:rPr lang="en-US"/>
              <a:t>Dates</a:t>
            </a:r>
            <a:endParaRPr/>
          </a:p>
        </p:txBody>
      </p:sp>
      <p:sp>
        <p:nvSpPr>
          <p:cNvPr id="141" name="Google Shape;141;p9"/>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12</a:t>
            </a:fld>
            <a:endParaRPr/>
          </a:p>
        </p:txBody>
      </p:sp>
      <p:sp>
        <p:nvSpPr>
          <p:cNvPr id="142" name="Google Shape;142;p9"/>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body" idx="1"/>
          </p:nvPr>
        </p:nvSpPr>
        <p:spPr>
          <a:xfrm>
            <a:off x="2952169" y="4511385"/>
            <a:ext cx="6114900" cy="51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2000"/>
              <a:buNone/>
            </a:pPr>
            <a:endParaRPr/>
          </a:p>
        </p:txBody>
      </p:sp>
      <p:sp>
        <p:nvSpPr>
          <p:cNvPr id="174" name="Google Shape;174;p12"/>
          <p:cNvSpPr txBox="1">
            <a:spLocks noGrp="1"/>
          </p:cNvSpPr>
          <p:nvPr>
            <p:ph type="title"/>
          </p:nvPr>
        </p:nvSpPr>
        <p:spPr>
          <a:xfrm>
            <a:off x="2952170" y="2081894"/>
            <a:ext cx="6114900" cy="24294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000"/>
              <a:buNone/>
            </a:pPr>
            <a:r>
              <a:rPr lang="en-US"/>
              <a:t>Clinical Sites</a:t>
            </a:r>
            <a:endParaRPr/>
          </a:p>
        </p:txBody>
      </p:sp>
      <p:sp>
        <p:nvSpPr>
          <p:cNvPr id="175" name="Google Shape;175;p12"/>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13</a:t>
            </a:fld>
            <a:endParaRPr/>
          </a:p>
        </p:txBody>
      </p:sp>
      <p:sp>
        <p:nvSpPr>
          <p:cNvPr id="176" name="Google Shape;176;p12"/>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pic>
        <p:nvPicPr>
          <p:cNvPr id="177" name="Google Shape;177;p12" descr="http://srvcallmng.loren.co.il/Portals/1/1%D7%AA%D7%9E%D7%95%D7%A0%D7%AA%20%D7%92%D7%A8%D7%A4%D7%99%D7%9D.jpg"/>
          <p:cNvPicPr preferRelativeResize="0"/>
          <p:nvPr/>
        </p:nvPicPr>
        <p:blipFill rotWithShape="1">
          <a:blip r:embed="rId3">
            <a:alphaModFix/>
          </a:blip>
          <a:srcRect/>
          <a:stretch/>
        </p:blipFill>
        <p:spPr>
          <a:xfrm>
            <a:off x="317818" y="4394200"/>
            <a:ext cx="2476279" cy="17585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body" idx="1"/>
          </p:nvPr>
        </p:nvSpPr>
        <p:spPr>
          <a:xfrm>
            <a:off x="554325" y="1783175"/>
            <a:ext cx="8171400" cy="44388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90000"/>
              </a:lnSpc>
              <a:spcBef>
                <a:spcPts val="1000"/>
              </a:spcBef>
              <a:spcAft>
                <a:spcPts val="0"/>
              </a:spcAft>
              <a:buSzPts val="2600"/>
              <a:buChar char="•"/>
            </a:pPr>
            <a:r>
              <a:rPr lang="en-US" sz="2800"/>
              <a:t>Site Director (make sure on roster!)</a:t>
            </a:r>
          </a:p>
          <a:p>
            <a:pPr marL="457200" marR="0" lvl="0" indent="-393700" algn="l" rtl="0">
              <a:lnSpc>
                <a:spcPct val="90000"/>
              </a:lnSpc>
              <a:spcBef>
                <a:spcPts val="1000"/>
              </a:spcBef>
              <a:spcAft>
                <a:spcPts val="0"/>
              </a:spcAft>
              <a:buSzPts val="2600"/>
              <a:buChar char="•"/>
            </a:pPr>
            <a:r>
              <a:rPr lang="en-US" sz="2800"/>
              <a:t>PLA date (make sure within past 10 years)</a:t>
            </a:r>
          </a:p>
          <a:p>
            <a:pPr marL="63500" marR="0" lvl="0" indent="0" algn="l" rtl="0">
              <a:lnSpc>
                <a:spcPct val="90000"/>
              </a:lnSpc>
              <a:spcBef>
                <a:spcPts val="1000"/>
              </a:spcBef>
              <a:spcAft>
                <a:spcPts val="0"/>
              </a:spcAft>
              <a:buSzPts val="2600"/>
              <a:buNone/>
            </a:pPr>
            <a:endParaRPr lang="en-US" sz="2800"/>
          </a:p>
          <a:p>
            <a:pPr marR="0" lvl="0" algn="l" rtl="0">
              <a:lnSpc>
                <a:spcPct val="90000"/>
              </a:lnSpc>
              <a:spcBef>
                <a:spcPts val="1000"/>
              </a:spcBef>
              <a:spcAft>
                <a:spcPts val="0"/>
              </a:spcAft>
              <a:buSzPts val="2600"/>
              <a:buFont typeface="Wingdings" panose="05000000000000000000" pitchFamily="2" charset="2"/>
              <a:buChar char="ü"/>
            </a:pPr>
            <a:r>
              <a:rPr lang="en-US" sz="2800"/>
              <a:t>Lactation facilities </a:t>
            </a:r>
          </a:p>
          <a:p>
            <a:pPr marR="0" lvl="0" algn="l" rtl="0">
              <a:lnSpc>
                <a:spcPct val="90000"/>
              </a:lnSpc>
              <a:spcBef>
                <a:spcPts val="1000"/>
              </a:spcBef>
              <a:spcAft>
                <a:spcPts val="0"/>
              </a:spcAft>
              <a:buSzPts val="2600"/>
              <a:buFont typeface="Wingdings" panose="05000000000000000000" pitchFamily="2" charset="2"/>
              <a:buChar char="ü"/>
            </a:pPr>
            <a:r>
              <a:rPr lang="en-US" sz="2800"/>
              <a:t>Accommodations for disabilities</a:t>
            </a:r>
            <a:endParaRPr sz="2800"/>
          </a:p>
        </p:txBody>
      </p:sp>
      <p:sp>
        <p:nvSpPr>
          <p:cNvPr id="183" name="Google Shape;183;p1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a:t>What’s new for 2019?</a:t>
            </a:r>
            <a:endParaRPr/>
          </a:p>
        </p:txBody>
      </p:sp>
      <p:sp>
        <p:nvSpPr>
          <p:cNvPr id="184" name="Google Shape;184;p1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
        <p:nvSpPr>
          <p:cNvPr id="185" name="Google Shape;185;p13"/>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2310C4F4-1B06-4092-9A1E-52F0CA96B5F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25870" y="3175024"/>
            <a:ext cx="2048510" cy="2048510"/>
          </a:xfrm>
          <a:prstGeom prst="rect">
            <a:avLst/>
          </a:prstGeom>
        </p:spPr>
      </p:pic>
      <p:sp>
        <p:nvSpPr>
          <p:cNvPr id="4" name="TextBox 3">
            <a:extLst>
              <a:ext uri="{FF2B5EF4-FFF2-40B4-BE49-F238E27FC236}">
                <a16:creationId xmlns:a16="http://schemas.microsoft.com/office/drawing/2014/main" id="{49F5B623-BEDF-4B7E-BA18-B2510163DC06}"/>
              </a:ext>
            </a:extLst>
          </p:cNvPr>
          <p:cNvSpPr txBox="1"/>
          <p:nvPr/>
        </p:nvSpPr>
        <p:spPr>
          <a:xfrm>
            <a:off x="6457950" y="5434690"/>
            <a:ext cx="2048510" cy="369332"/>
          </a:xfrm>
          <a:prstGeom prst="rect">
            <a:avLst/>
          </a:prstGeom>
          <a:noFill/>
        </p:spPr>
        <p:txBody>
          <a:bodyPr wrap="square" rtlCol="0">
            <a:spAutoFit/>
          </a:bodyPr>
          <a:lstStyle/>
          <a:p>
            <a:r>
              <a:rPr lang="en-US" sz="900">
                <a:hlinkClick r:id="rId4" tooltip="http://www.magnoliaguitar.com/2012/06/09/new-beginners-group-lesson/"/>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body" idx="1"/>
          </p:nvPr>
        </p:nvSpPr>
        <p:spPr>
          <a:xfrm>
            <a:off x="628649" y="1738058"/>
            <a:ext cx="8124825" cy="4438905"/>
          </a:xfrm>
          <a:prstGeom prst="rect">
            <a:avLst/>
          </a:prstGeom>
          <a:noFill/>
          <a:ln>
            <a:noFill/>
          </a:ln>
        </p:spPr>
        <p:txBody>
          <a:bodyPr spcFirstLastPara="1" wrap="square" lIns="91425" tIns="91425" rIns="91425" bIns="91425" anchor="t" anchorCtr="0">
            <a:noAutofit/>
          </a:bodyPr>
          <a:lstStyle/>
          <a:p>
            <a:pPr marL="603250" indent="-514350">
              <a:spcBef>
                <a:spcPts val="500"/>
              </a:spcBef>
              <a:buSzPts val="2200"/>
              <a:buAutoNum type="arabicPeriod"/>
            </a:pPr>
            <a:r>
              <a:rPr lang="en-US"/>
              <a:t>Site descriptions</a:t>
            </a:r>
          </a:p>
          <a:p>
            <a:pPr marL="1060450" lvl="1" indent="-514350">
              <a:buFont typeface="Arial" panose="020B0604020202020204" pitchFamily="34" charset="0"/>
              <a:buChar char="•"/>
            </a:pPr>
            <a:r>
              <a:rPr lang="en-US"/>
              <a:t>Why are the residents going there?</a:t>
            </a:r>
          </a:p>
          <a:p>
            <a:pPr marL="1060450" lvl="1" indent="-514350">
              <a:buFont typeface="Arial" panose="020B0604020202020204" pitchFamily="34" charset="0"/>
              <a:buChar char="•"/>
            </a:pPr>
            <a:r>
              <a:rPr lang="en-US"/>
              <a:t>Include board certified faculty, patient volume and variety, any related accolades</a:t>
            </a:r>
          </a:p>
          <a:p>
            <a:pPr marL="1060450" lvl="1" indent="-514350">
              <a:buFont typeface="Arial" panose="020B0604020202020204" pitchFamily="34" charset="0"/>
              <a:buChar char="•"/>
            </a:pPr>
            <a:r>
              <a:rPr lang="en-US"/>
              <a:t>Show the rationale</a:t>
            </a:r>
          </a:p>
          <a:p>
            <a:pPr marL="1060450" lvl="1" indent="-514350">
              <a:buFont typeface="Arial" panose="020B0604020202020204" pitchFamily="34" charset="0"/>
              <a:buChar char="•"/>
            </a:pPr>
            <a:endParaRPr lang="en-US"/>
          </a:p>
          <a:p>
            <a:pPr marL="603250" indent="-514350">
              <a:buFont typeface="+mj-lt"/>
              <a:buAutoNum type="arabicPeriod"/>
            </a:pPr>
            <a:r>
              <a:rPr lang="en-US"/>
              <a:t>Number of months at site</a:t>
            </a:r>
          </a:p>
          <a:p>
            <a:pPr marL="1060450" lvl="1" indent="-514350"/>
            <a:r>
              <a:rPr lang="en-US"/>
              <a:t>MUST match the block schedule</a:t>
            </a:r>
          </a:p>
          <a:p>
            <a:pPr marL="1060450" lvl="1" indent="-514350"/>
            <a:r>
              <a:rPr lang="en-US"/>
              <a:t>MUST match the PLA </a:t>
            </a:r>
          </a:p>
        </p:txBody>
      </p:sp>
      <p:sp>
        <p:nvSpPr>
          <p:cNvPr id="210" name="Google Shape;210;p16"/>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a:t>Tips from the field</a:t>
            </a:r>
            <a:endParaRPr/>
          </a:p>
        </p:txBody>
      </p:sp>
      <p:sp>
        <p:nvSpPr>
          <p:cNvPr id="211" name="Google Shape;211;p1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sp>
        <p:nvSpPr>
          <p:cNvPr id="5" name="Google Shape;93;p4">
            <a:extLst>
              <a:ext uri="{FF2B5EF4-FFF2-40B4-BE49-F238E27FC236}">
                <a16:creationId xmlns:a16="http://schemas.microsoft.com/office/drawing/2014/main" id="{01C0EBCD-8084-7047-BB12-6824D67996A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6" name="Text Placeholder 5">
            <a:extLst>
              <a:ext uri="{FF2B5EF4-FFF2-40B4-BE49-F238E27FC236}">
                <a16:creationId xmlns:a16="http://schemas.microsoft.com/office/drawing/2014/main" id="{64FF509A-F8F4-4352-9FFE-3B00A828AC52}"/>
              </a:ext>
            </a:extLst>
          </p:cNvPr>
          <p:cNvSpPr>
            <a:spLocks noGrp="1"/>
          </p:cNvSpPr>
          <p:nvPr>
            <p:ph type="body" idx="1"/>
          </p:nvPr>
        </p:nvSpPr>
        <p:spPr>
          <a:xfrm>
            <a:off x="628650" y="1618315"/>
            <a:ext cx="7886700" cy="4438905"/>
          </a:xfrm>
        </p:spPr>
        <p:txBody>
          <a:bodyPr/>
          <a:lstStyle/>
          <a:p>
            <a:pPr marL="63500" indent="0">
              <a:buNone/>
            </a:pPr>
            <a:r>
              <a:rPr lang="en-US" sz="2800" dirty="0">
                <a:solidFill>
                  <a:srgbClr val="FF0000"/>
                </a:solidFill>
              </a:rPr>
              <a:t>Bad</a:t>
            </a:r>
            <a:r>
              <a:rPr lang="en-US" dirty="0"/>
              <a:t>: The resident goes there for peds.</a:t>
            </a:r>
          </a:p>
          <a:p>
            <a:pPr marL="63500" indent="0">
              <a:buNone/>
            </a:pPr>
            <a:endParaRPr lang="en-US" sz="2800" dirty="0"/>
          </a:p>
          <a:p>
            <a:pPr marL="63500" indent="0">
              <a:buNone/>
            </a:pPr>
            <a:r>
              <a:rPr lang="en-US" sz="2800" dirty="0">
                <a:solidFill>
                  <a:srgbClr val="00B050"/>
                </a:solidFill>
              </a:rPr>
              <a:t>Good</a:t>
            </a:r>
            <a:r>
              <a:rPr lang="en-US" sz="2800" dirty="0"/>
              <a:t>: </a:t>
            </a:r>
            <a:r>
              <a:rPr lang="en-US" sz="2400" dirty="0"/>
              <a:t>Residents rotate at this site for 2 months of their training for general pediatrics. The outpatient clinic houses 20 board-certified general and specialty pediatricians that see over 50,000 pediatric patients each year. Patients range from routine visits to patients dealing with acute and chronic disease related to treatments and/or genetic diseases. Faculty will supervise residents at all times. The hospital has won the best pediatric quality outcome award for the past 10 years.</a:t>
            </a:r>
            <a:endParaRPr lang="en-US" sz="2800" dirty="0"/>
          </a:p>
        </p:txBody>
      </p:sp>
      <p:sp>
        <p:nvSpPr>
          <p:cNvPr id="5" name="Title 4">
            <a:extLst>
              <a:ext uri="{FF2B5EF4-FFF2-40B4-BE49-F238E27FC236}">
                <a16:creationId xmlns:a16="http://schemas.microsoft.com/office/drawing/2014/main" id="{810C5935-5051-4CB6-AC10-59D83C0D8B6B}"/>
              </a:ext>
            </a:extLst>
          </p:cNvPr>
          <p:cNvSpPr>
            <a:spLocks noGrp="1"/>
          </p:cNvSpPr>
          <p:nvPr>
            <p:ph type="title"/>
          </p:nvPr>
        </p:nvSpPr>
        <p:spPr/>
        <p:txBody>
          <a:bodyPr/>
          <a:lstStyle/>
          <a:p>
            <a:r>
              <a:rPr lang="en-US"/>
              <a:t>Examples</a:t>
            </a:r>
          </a:p>
        </p:txBody>
      </p:sp>
      <p:sp>
        <p:nvSpPr>
          <p:cNvPr id="221" name="Google Shape;221;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sp>
        <p:nvSpPr>
          <p:cNvPr id="7" name="Google Shape;93;p4">
            <a:extLst>
              <a:ext uri="{FF2B5EF4-FFF2-40B4-BE49-F238E27FC236}">
                <a16:creationId xmlns:a16="http://schemas.microsoft.com/office/drawing/2014/main" id="{4C9C5772-BDBF-6D40-B60F-2D49315A835B}"/>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a:t>Faculty Development Topics</a:t>
            </a:r>
            <a:endParaRPr/>
          </a:p>
        </p:txBody>
      </p:sp>
      <p:sp>
        <p:nvSpPr>
          <p:cNvPr id="318" name="Google Shape;318;p27"/>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noAutofit/>
          </a:bodyPr>
          <a:lstStyle/>
          <a:p>
            <a:pPr marL="457200" marR="0" lvl="0" indent="-228600" algn="ctr" rtl="0">
              <a:lnSpc>
                <a:spcPct val="90000"/>
              </a:lnSpc>
              <a:spcBef>
                <a:spcPts val="1000"/>
              </a:spcBef>
              <a:spcAft>
                <a:spcPts val="0"/>
              </a:spcAft>
              <a:buClr>
                <a:schemeClr val="lt1"/>
              </a:buClr>
              <a:buSzPts val="2000"/>
              <a:buFont typeface="Arial"/>
              <a:buNone/>
            </a:pPr>
            <a:endParaRPr/>
          </a:p>
        </p:txBody>
      </p:sp>
      <p:sp>
        <p:nvSpPr>
          <p:cNvPr id="319" name="Google Shape;319;p2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sp>
        <p:nvSpPr>
          <p:cNvPr id="6" name="Google Shape;93;p4">
            <a:extLst>
              <a:ext uri="{FF2B5EF4-FFF2-40B4-BE49-F238E27FC236}">
                <a16:creationId xmlns:a16="http://schemas.microsoft.com/office/drawing/2014/main" id="{28A5E4F5-2C0D-2F4A-813E-1C2334C1118C}"/>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9"/>
          <p:cNvSpPr txBox="1">
            <a:spLocks noGrp="1"/>
          </p:cNvSpPr>
          <p:nvPr>
            <p:ph type="body" idx="1"/>
          </p:nvPr>
        </p:nvSpPr>
        <p:spPr>
          <a:xfrm>
            <a:off x="617136" y="1895994"/>
            <a:ext cx="7886700" cy="2028810"/>
          </a:xfrm>
          <a:prstGeom prst="rect">
            <a:avLst/>
          </a:prstGeom>
          <a:noFill/>
          <a:ln>
            <a:noFill/>
          </a:ln>
        </p:spPr>
        <p:txBody>
          <a:bodyPr spcFirstLastPara="1" wrap="square" lIns="91425" tIns="91425" rIns="91425" bIns="91425" anchor="t" anchorCtr="0">
            <a:noAutofit/>
          </a:bodyPr>
          <a:lstStyle/>
          <a:p>
            <a:pPr marL="577850" lvl="0" indent="-514350" algn="l" rtl="0">
              <a:lnSpc>
                <a:spcPct val="90000"/>
              </a:lnSpc>
              <a:spcBef>
                <a:spcPts val="1000"/>
              </a:spcBef>
              <a:spcAft>
                <a:spcPts val="0"/>
              </a:spcAft>
              <a:buSzPct val="100000"/>
              <a:buFont typeface="+mj-lt"/>
              <a:buAutoNum type="romanUcPeriod"/>
            </a:pPr>
            <a:r>
              <a:rPr lang="en-US" sz="2000"/>
              <a:t>Clinical teaching abilities</a:t>
            </a:r>
            <a:endParaRPr sz="2000"/>
          </a:p>
          <a:p>
            <a:pPr marL="577850" lvl="0" indent="-514350" algn="l" rtl="0">
              <a:lnSpc>
                <a:spcPct val="90000"/>
              </a:lnSpc>
              <a:spcBef>
                <a:spcPts val="0"/>
              </a:spcBef>
              <a:spcAft>
                <a:spcPts val="0"/>
              </a:spcAft>
              <a:buSzPct val="100000"/>
              <a:buFont typeface="+mj-lt"/>
              <a:buAutoNum type="romanUcPeriod"/>
            </a:pPr>
            <a:r>
              <a:rPr lang="en-US" sz="2000"/>
              <a:t>Engagement with the educational program</a:t>
            </a:r>
            <a:endParaRPr sz="2000"/>
          </a:p>
          <a:p>
            <a:pPr marL="577850" lvl="0" indent="-514350" algn="l" rtl="0">
              <a:lnSpc>
                <a:spcPct val="90000"/>
              </a:lnSpc>
              <a:spcBef>
                <a:spcPts val="0"/>
              </a:spcBef>
              <a:spcAft>
                <a:spcPts val="0"/>
              </a:spcAft>
              <a:buSzPct val="100000"/>
              <a:buFont typeface="+mj-lt"/>
              <a:buAutoNum type="romanUcPeriod"/>
            </a:pPr>
            <a:r>
              <a:rPr lang="en-US" sz="2000"/>
              <a:t>Participation in faculty development </a:t>
            </a:r>
          </a:p>
          <a:p>
            <a:pPr marL="577850" lvl="0" indent="-514350" algn="l" rtl="0">
              <a:lnSpc>
                <a:spcPct val="90000"/>
              </a:lnSpc>
              <a:spcBef>
                <a:spcPts val="0"/>
              </a:spcBef>
              <a:spcAft>
                <a:spcPts val="0"/>
              </a:spcAft>
              <a:buSzPct val="100000"/>
              <a:buFont typeface="+mj-lt"/>
              <a:buAutoNum type="romanUcPeriod"/>
            </a:pPr>
            <a:r>
              <a:rPr lang="en-US" sz="2000"/>
              <a:t>Clinical performance</a:t>
            </a:r>
          </a:p>
          <a:p>
            <a:pPr marL="577850" lvl="0" indent="-514350" algn="l" rtl="0">
              <a:lnSpc>
                <a:spcPct val="90000"/>
              </a:lnSpc>
              <a:spcBef>
                <a:spcPts val="0"/>
              </a:spcBef>
              <a:spcAft>
                <a:spcPts val="0"/>
              </a:spcAft>
              <a:buSzPct val="100000"/>
              <a:buFont typeface="+mj-lt"/>
              <a:buAutoNum type="romanUcPeriod"/>
            </a:pPr>
            <a:r>
              <a:rPr lang="en-US" sz="2000"/>
              <a:t>Professionalism</a:t>
            </a:r>
          </a:p>
          <a:p>
            <a:pPr marL="577850" lvl="0" indent="-514350" algn="l" rtl="0">
              <a:lnSpc>
                <a:spcPct val="90000"/>
              </a:lnSpc>
              <a:spcBef>
                <a:spcPts val="0"/>
              </a:spcBef>
              <a:spcAft>
                <a:spcPts val="0"/>
              </a:spcAft>
              <a:buSzPct val="100000"/>
              <a:buFont typeface="+mj-lt"/>
              <a:buAutoNum type="romanUcPeriod"/>
            </a:pPr>
            <a:r>
              <a:rPr lang="en-US" sz="2000"/>
              <a:t>Scholarly activities</a:t>
            </a:r>
            <a:endParaRPr sz="2000"/>
          </a:p>
          <a:p>
            <a:pPr marL="0" lvl="0" indent="0" algn="l" rtl="0">
              <a:lnSpc>
                <a:spcPct val="90000"/>
              </a:lnSpc>
              <a:spcBef>
                <a:spcPts val="1000"/>
              </a:spcBef>
              <a:spcAft>
                <a:spcPts val="0"/>
              </a:spcAft>
              <a:buSzPts val="2600"/>
              <a:buNone/>
            </a:pPr>
            <a:endParaRPr/>
          </a:p>
        </p:txBody>
      </p:sp>
      <p:sp>
        <p:nvSpPr>
          <p:cNvPr id="241" name="Google Shape;241;p19"/>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500"/>
              <a:buNone/>
            </a:pPr>
            <a:r>
              <a:rPr lang="en-US"/>
              <a:t>Annual Faculty Reviews</a:t>
            </a:r>
            <a:endParaRPr/>
          </a:p>
        </p:txBody>
      </p:sp>
      <p:sp>
        <p:nvSpPr>
          <p:cNvPr id="242" name="Google Shape;242;p19"/>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18</a:t>
            </a:fld>
            <a:endParaRPr/>
          </a:p>
        </p:txBody>
      </p:sp>
      <p:sp>
        <p:nvSpPr>
          <p:cNvPr id="243" name="Google Shape;243;p19"/>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pic>
        <p:nvPicPr>
          <p:cNvPr id="244" name="Google Shape;244;p19" descr="../../../../Volumes/douglas/how%20to%20access%20your%20on-demand/clipart/stick_figures_lift_arr"/>
          <p:cNvPicPr preferRelativeResize="0"/>
          <p:nvPr/>
        </p:nvPicPr>
        <p:blipFill rotWithShape="1">
          <a:blip r:embed="rId3">
            <a:alphaModFix/>
          </a:blip>
          <a:srcRect/>
          <a:stretch/>
        </p:blipFill>
        <p:spPr>
          <a:xfrm>
            <a:off x="2808257" y="3628036"/>
            <a:ext cx="2666365" cy="1832610"/>
          </a:xfrm>
          <a:prstGeom prst="rect">
            <a:avLst/>
          </a:prstGeom>
          <a:noFill/>
          <a:ln>
            <a:noFill/>
          </a:ln>
        </p:spPr>
      </p:pic>
      <p:grpSp>
        <p:nvGrpSpPr>
          <p:cNvPr id="245" name="Google Shape;245;p19"/>
          <p:cNvGrpSpPr/>
          <p:nvPr/>
        </p:nvGrpSpPr>
        <p:grpSpPr>
          <a:xfrm>
            <a:off x="5189819" y="1243102"/>
            <a:ext cx="3477772" cy="914400"/>
            <a:chOff x="3797779" y="5390594"/>
            <a:chExt cx="3477772" cy="914400"/>
          </a:xfrm>
        </p:grpSpPr>
        <p:sp>
          <p:nvSpPr>
            <p:cNvPr id="246" name="Google Shape;246;p19"/>
            <p:cNvSpPr/>
            <p:nvPr/>
          </p:nvSpPr>
          <p:spPr>
            <a:xfrm>
              <a:off x="4728816" y="5562384"/>
              <a:ext cx="247056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TIP: </a:t>
              </a:r>
              <a:r>
                <a:rPr lang="en-US" sz="1200" b="0" i="0" u="none" strike="noStrike" cap="none">
                  <a:solidFill>
                    <a:srgbClr val="000000"/>
                  </a:solidFill>
                  <a:latin typeface="Arial"/>
                  <a:ea typeface="Arial"/>
                  <a:cs typeface="Arial"/>
                  <a:sym typeface="Arial"/>
                </a:rPr>
                <a:t>Work with other programs and the SI to meet the extensive faculty development requirements</a:t>
              </a:r>
              <a:endParaRPr/>
            </a:p>
          </p:txBody>
        </p:sp>
        <p:pic>
          <p:nvPicPr>
            <p:cNvPr id="247" name="Google Shape;247;p19" descr="Marketing"/>
            <p:cNvPicPr preferRelativeResize="0"/>
            <p:nvPr/>
          </p:nvPicPr>
          <p:blipFill rotWithShape="1">
            <a:blip r:embed="rId4">
              <a:alphaModFix/>
            </a:blip>
            <a:srcRect/>
            <a:stretch/>
          </p:blipFill>
          <p:spPr>
            <a:xfrm>
              <a:off x="3936150" y="5390594"/>
              <a:ext cx="914400" cy="914400"/>
            </a:xfrm>
            <a:prstGeom prst="rect">
              <a:avLst/>
            </a:prstGeom>
            <a:noFill/>
            <a:ln>
              <a:noFill/>
            </a:ln>
          </p:spPr>
        </p:pic>
        <p:sp>
          <p:nvSpPr>
            <p:cNvPr id="248" name="Google Shape;248;p19"/>
            <p:cNvSpPr/>
            <p:nvPr/>
          </p:nvSpPr>
          <p:spPr>
            <a:xfrm>
              <a:off x="3797779" y="5390594"/>
              <a:ext cx="3477772" cy="914400"/>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 name="TextBox 2">
            <a:extLst>
              <a:ext uri="{FF2B5EF4-FFF2-40B4-BE49-F238E27FC236}">
                <a16:creationId xmlns:a16="http://schemas.microsoft.com/office/drawing/2014/main" id="{BBA0BC58-D054-409E-B64F-ECFB014D8976}"/>
              </a:ext>
            </a:extLst>
          </p:cNvPr>
          <p:cNvSpPr txBox="1"/>
          <p:nvPr/>
        </p:nvSpPr>
        <p:spPr>
          <a:xfrm>
            <a:off x="993870" y="4843444"/>
            <a:ext cx="5835316" cy="1477328"/>
          </a:xfrm>
          <a:prstGeom prst="rect">
            <a:avLst/>
          </a:prstGeom>
          <a:noFill/>
        </p:spPr>
        <p:txBody>
          <a:bodyPr wrap="square" rtlCol="0">
            <a:spAutoFit/>
          </a:bodyPr>
          <a:lstStyle/>
          <a:p>
            <a:pPr marL="520700" lvl="1">
              <a:lnSpc>
                <a:spcPct val="90000"/>
              </a:lnSpc>
              <a:buSzPct val="100000"/>
            </a:pPr>
            <a:r>
              <a:rPr lang="en-US" sz="1600" b="1"/>
              <a:t>Faculty Development:</a:t>
            </a:r>
          </a:p>
          <a:p>
            <a:pPr marL="914400" lvl="1" indent="-393700">
              <a:lnSpc>
                <a:spcPct val="90000"/>
              </a:lnSpc>
              <a:buSzPct val="100000"/>
              <a:buChar char="•"/>
            </a:pPr>
            <a:r>
              <a:rPr lang="en-US"/>
              <a:t>as an educator</a:t>
            </a:r>
            <a:endParaRPr lang="en-US" sz="1800"/>
          </a:p>
          <a:p>
            <a:pPr marL="914400" lvl="1" indent="-393700">
              <a:lnSpc>
                <a:spcPct val="90000"/>
              </a:lnSpc>
              <a:buSzPct val="100000"/>
              <a:buChar char="•"/>
            </a:pPr>
            <a:r>
              <a:rPr lang="en-US"/>
              <a:t>as supervisors of their residents and their own well-being</a:t>
            </a:r>
            <a:endParaRPr lang="en-US" sz="1800"/>
          </a:p>
          <a:p>
            <a:pPr marL="914400" lvl="1" indent="-393700">
              <a:lnSpc>
                <a:spcPct val="90000"/>
              </a:lnSpc>
              <a:buSzPct val="100000"/>
              <a:buChar char="•"/>
            </a:pPr>
            <a:r>
              <a:rPr lang="en-US"/>
              <a:t>as patient safety and quality improvement drivers</a:t>
            </a:r>
            <a:endParaRPr lang="en-US" sz="1800"/>
          </a:p>
          <a:p>
            <a:pPr marL="914400" lvl="1" indent="-393700">
              <a:lnSpc>
                <a:spcPct val="90000"/>
              </a:lnSpc>
              <a:buSzPct val="100000"/>
              <a:buChar char="•"/>
            </a:pPr>
            <a:r>
              <a:rPr lang="en-US"/>
              <a:t>As patient outcome improvement drivers based on their practice-based learning and improvement efforts</a:t>
            </a:r>
          </a:p>
          <a:p>
            <a:pPr marL="914400" lvl="1" indent="-393700">
              <a:lnSpc>
                <a:spcPct val="90000"/>
              </a:lnSpc>
              <a:buSzPct val="100000"/>
              <a:buChar char="•"/>
            </a:pPr>
            <a:endParaRPr lang="en-US"/>
          </a:p>
        </p:txBody>
      </p:sp>
    </p:spTree>
    <p:extLst>
      <p:ext uri="{BB962C8B-B14F-4D97-AF65-F5344CB8AC3E}">
        <p14:creationId xmlns:p14="http://schemas.microsoft.com/office/powerpoint/2010/main" val="223446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C6982D-13C2-4B29-8A42-0387E3F8CE0F}"/>
              </a:ext>
            </a:extLst>
          </p:cNvPr>
          <p:cNvSpPr>
            <a:spLocks noGrp="1"/>
          </p:cNvSpPr>
          <p:nvPr>
            <p:ph type="title"/>
          </p:nvPr>
        </p:nvSpPr>
        <p:spPr/>
        <p:txBody>
          <a:bodyPr/>
          <a:lstStyle/>
          <a:p>
            <a:r>
              <a:rPr lang="en-US"/>
              <a:t>Sample Activities</a:t>
            </a:r>
          </a:p>
        </p:txBody>
      </p:sp>
      <p:sp>
        <p:nvSpPr>
          <p:cNvPr id="4" name="Slide Number Placeholder 3">
            <a:extLst>
              <a:ext uri="{FF2B5EF4-FFF2-40B4-BE49-F238E27FC236}">
                <a16:creationId xmlns:a16="http://schemas.microsoft.com/office/drawing/2014/main" id="{13E65746-0801-4FD4-8958-4BFAF8463B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aphicFrame>
        <p:nvGraphicFramePr>
          <p:cNvPr id="5" name="Table 4">
            <a:extLst>
              <a:ext uri="{FF2B5EF4-FFF2-40B4-BE49-F238E27FC236}">
                <a16:creationId xmlns:a16="http://schemas.microsoft.com/office/drawing/2014/main" id="{1300A0B3-7A1D-424B-8EEF-5010BFE97833}"/>
              </a:ext>
            </a:extLst>
          </p:cNvPr>
          <p:cNvGraphicFramePr>
            <a:graphicFrameLocks noGrp="1"/>
          </p:cNvGraphicFramePr>
          <p:nvPr>
            <p:extLst>
              <p:ext uri="{D42A27DB-BD31-4B8C-83A1-F6EECF244321}">
                <p14:modId xmlns:p14="http://schemas.microsoft.com/office/powerpoint/2010/main" val="1369952227"/>
              </p:ext>
            </p:extLst>
          </p:nvPr>
        </p:nvGraphicFramePr>
        <p:xfrm>
          <a:off x="477329" y="1954842"/>
          <a:ext cx="8396376" cy="3449320"/>
        </p:xfrm>
        <a:graphic>
          <a:graphicData uri="http://schemas.openxmlformats.org/drawingml/2006/table">
            <a:tbl>
              <a:tblPr firstRow="1" bandRow="1">
                <a:tableStyleId>{93296810-A885-4BE3-A3E7-6D5BEEA58F35}</a:tableStyleId>
              </a:tblPr>
              <a:tblGrid>
                <a:gridCol w="1570007">
                  <a:extLst>
                    <a:ext uri="{9D8B030D-6E8A-4147-A177-3AD203B41FA5}">
                      <a16:colId xmlns:a16="http://schemas.microsoft.com/office/drawing/2014/main" val="3595503785"/>
                    </a:ext>
                  </a:extLst>
                </a:gridCol>
                <a:gridCol w="1702279">
                  <a:extLst>
                    <a:ext uri="{9D8B030D-6E8A-4147-A177-3AD203B41FA5}">
                      <a16:colId xmlns:a16="http://schemas.microsoft.com/office/drawing/2014/main" val="4120206170"/>
                    </a:ext>
                  </a:extLst>
                </a:gridCol>
                <a:gridCol w="1690777">
                  <a:extLst>
                    <a:ext uri="{9D8B030D-6E8A-4147-A177-3AD203B41FA5}">
                      <a16:colId xmlns:a16="http://schemas.microsoft.com/office/drawing/2014/main" val="2645643576"/>
                    </a:ext>
                  </a:extLst>
                </a:gridCol>
                <a:gridCol w="1581510">
                  <a:extLst>
                    <a:ext uri="{9D8B030D-6E8A-4147-A177-3AD203B41FA5}">
                      <a16:colId xmlns:a16="http://schemas.microsoft.com/office/drawing/2014/main" val="4204552020"/>
                    </a:ext>
                  </a:extLst>
                </a:gridCol>
                <a:gridCol w="1851803">
                  <a:extLst>
                    <a:ext uri="{9D8B030D-6E8A-4147-A177-3AD203B41FA5}">
                      <a16:colId xmlns:a16="http://schemas.microsoft.com/office/drawing/2014/main" val="1887296200"/>
                    </a:ext>
                  </a:extLst>
                </a:gridCol>
              </a:tblGrid>
              <a:tr h="370840">
                <a:tc>
                  <a:txBody>
                    <a:bodyPr/>
                    <a:lstStyle/>
                    <a:p>
                      <a:pPr algn="ctr"/>
                      <a:r>
                        <a:rPr lang="en-US"/>
                        <a:t>Educators</a:t>
                      </a:r>
                    </a:p>
                  </a:txBody>
                  <a:tcPr/>
                </a:tc>
                <a:tc>
                  <a:txBody>
                    <a:bodyPr/>
                    <a:lstStyle/>
                    <a:p>
                      <a:pPr algn="ctr"/>
                      <a:r>
                        <a:rPr lang="en-US"/>
                        <a:t>Well-being</a:t>
                      </a:r>
                    </a:p>
                  </a:txBody>
                  <a:tcPr/>
                </a:tc>
                <a:tc>
                  <a:txBody>
                    <a:bodyPr/>
                    <a:lstStyle/>
                    <a:p>
                      <a:pPr algn="ctr"/>
                      <a:r>
                        <a:rPr lang="en-US"/>
                        <a:t>QI/PS</a:t>
                      </a:r>
                    </a:p>
                  </a:txBody>
                  <a:tcPr/>
                </a:tc>
                <a:tc>
                  <a:txBody>
                    <a:bodyPr/>
                    <a:lstStyle/>
                    <a:p>
                      <a:pPr algn="ctr"/>
                      <a:r>
                        <a:rPr lang="en-US"/>
                        <a:t>PBL</a:t>
                      </a:r>
                    </a:p>
                  </a:txBody>
                  <a:tcPr/>
                </a:tc>
                <a:tc>
                  <a:txBody>
                    <a:bodyPr/>
                    <a:lstStyle/>
                    <a:p>
                      <a:pPr algn="ctr"/>
                      <a:r>
                        <a:rPr lang="en-US"/>
                        <a:t>Inclusion</a:t>
                      </a:r>
                    </a:p>
                  </a:txBody>
                  <a:tcPr/>
                </a:tc>
                <a:extLst>
                  <a:ext uri="{0D108BD9-81ED-4DB2-BD59-A6C34878D82A}">
                    <a16:rowId xmlns:a16="http://schemas.microsoft.com/office/drawing/2014/main" val="2366272673"/>
                  </a:ext>
                </a:extLst>
              </a:tr>
              <a:tr h="370840">
                <a:tc>
                  <a:txBody>
                    <a:bodyPr/>
                    <a:lstStyle/>
                    <a:p>
                      <a:r>
                        <a:rPr lang="en-US" dirty="0"/>
                        <a:t>“Providing effective Feedback” (Faculty Retreat, April 19)</a:t>
                      </a:r>
                    </a:p>
                    <a:p>
                      <a:endParaRPr lang="en-US" dirty="0"/>
                    </a:p>
                    <a:p>
                      <a:r>
                        <a:rPr lang="en-US" dirty="0"/>
                        <a:t>“Teaching to the Generations” (Faculty Retreat, April 19)</a:t>
                      </a:r>
                    </a:p>
                  </a:txBody>
                  <a:tcPr/>
                </a:tc>
                <a:tc>
                  <a:txBody>
                    <a:bodyPr/>
                    <a:lstStyle/>
                    <a:p>
                      <a:pPr marL="0" indent="0">
                        <a:buNone/>
                      </a:pPr>
                      <a:r>
                        <a:rPr lang="en-US" dirty="0"/>
                        <a:t>Presentation about resident well-being program was provided at the Specialty Medical Group monthly meeting (January 19)</a:t>
                      </a:r>
                    </a:p>
                    <a:p>
                      <a:pPr marL="0" indent="0">
                        <a:buNone/>
                      </a:pPr>
                      <a:endParaRPr lang="en-US" dirty="0"/>
                    </a:p>
                    <a:p>
                      <a:pPr marL="0" indent="0">
                        <a:buNone/>
                      </a:pPr>
                      <a:r>
                        <a:rPr lang="en-US" dirty="0"/>
                        <a:t>Events attended by faculty &amp; residents: annual picnic; welcome bar-b-cue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Error Prevention Training is required for all faculty at ABC hospital (18-19)</a:t>
                      </a:r>
                    </a:p>
                    <a:p>
                      <a:endParaRPr lang="en-US" dirty="0"/>
                    </a:p>
                  </a:txBody>
                  <a:tcPr/>
                </a:tc>
                <a:tc>
                  <a:txBody>
                    <a:bodyPr/>
                    <a:lstStyle/>
                    <a:p>
                      <a:r>
                        <a:rPr lang="en-US" dirty="0"/>
                        <a:t>Review of clinical pathways during departmental meetings</a:t>
                      </a:r>
                    </a:p>
                    <a:p>
                      <a:r>
                        <a:rPr lang="en-US" dirty="0"/>
                        <a:t>Evidence-based Medicine Forum (IPE Day May 19)</a:t>
                      </a:r>
                    </a:p>
                    <a:p>
                      <a:endParaRPr lang="en-US" dirty="0"/>
                    </a:p>
                  </a:txBody>
                  <a:tcPr/>
                </a:tc>
                <a:tc>
                  <a:txBody>
                    <a:bodyPr/>
                    <a:lstStyle/>
                    <a:p>
                      <a:r>
                        <a:rPr lang="en-US" dirty="0"/>
                        <a:t>Diversity and Inclusion Snippet (Faculty Meeting, March 19)</a:t>
                      </a:r>
                    </a:p>
                    <a:p>
                      <a:endParaRPr lang="en-US" dirty="0"/>
                    </a:p>
                    <a:p>
                      <a:r>
                        <a:rPr lang="en-US" dirty="0"/>
                        <a:t>All faculty who participated in recruitment interviews participated in a discussion about diversity awareness and sensitivity (Fall 18)</a:t>
                      </a:r>
                    </a:p>
                  </a:txBody>
                  <a:tcPr/>
                </a:tc>
                <a:extLst>
                  <a:ext uri="{0D108BD9-81ED-4DB2-BD59-A6C34878D82A}">
                    <a16:rowId xmlns:a16="http://schemas.microsoft.com/office/drawing/2014/main" val="1810233669"/>
                  </a:ext>
                </a:extLst>
              </a:tr>
            </a:tbl>
          </a:graphicData>
        </a:graphic>
      </p:graphicFrame>
      <p:sp>
        <p:nvSpPr>
          <p:cNvPr id="6" name="Google Shape;93;p4">
            <a:extLst>
              <a:ext uri="{FF2B5EF4-FFF2-40B4-BE49-F238E27FC236}">
                <a16:creationId xmlns:a16="http://schemas.microsoft.com/office/drawing/2014/main" id="{3D82F1CE-2E0E-E648-9896-2DB34E2CD35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564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a:t>
            </a:fld>
            <a:endParaRPr dirty="0"/>
          </a:p>
        </p:txBody>
      </p:sp>
      <p:sp>
        <p:nvSpPr>
          <p:cNvPr id="79" name="Google Shape;79;p12"/>
          <p:cNvSpPr txBox="1"/>
          <p:nvPr/>
        </p:nvSpPr>
        <p:spPr>
          <a:xfrm>
            <a:off x="2152676" y="216342"/>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500" b="1" i="0" u="none" strike="noStrike" cap="none" dirty="0">
                <a:solidFill>
                  <a:schemeClr val="dk1"/>
                </a:solidFill>
                <a:latin typeface="Arial"/>
                <a:ea typeface="Arial"/>
                <a:cs typeface="Arial"/>
                <a:sym typeface="Arial"/>
              </a:rPr>
              <a:t> Partners Consulting Team</a:t>
            </a:r>
            <a:endParaRPr dirty="0"/>
          </a:p>
        </p:txBody>
      </p:sp>
      <p:pic>
        <p:nvPicPr>
          <p:cNvPr id="80" name="Google Shape;80;p12"/>
          <p:cNvPicPr preferRelativeResize="0"/>
          <p:nvPr/>
        </p:nvPicPr>
        <p:blipFill rotWithShape="1">
          <a:blip r:embed="rId3">
            <a:alphaModFix/>
          </a:blip>
          <a:srcRect/>
          <a:stretch/>
        </p:blipFill>
        <p:spPr>
          <a:xfrm>
            <a:off x="1767017" y="1605415"/>
            <a:ext cx="1835456" cy="2291922"/>
          </a:xfrm>
          <a:prstGeom prst="rect">
            <a:avLst/>
          </a:prstGeom>
          <a:noFill/>
          <a:ln>
            <a:noFill/>
          </a:ln>
        </p:spPr>
      </p:pic>
      <p:pic>
        <p:nvPicPr>
          <p:cNvPr id="81" name="Google Shape;81;p12"/>
          <p:cNvPicPr preferRelativeResize="0"/>
          <p:nvPr/>
        </p:nvPicPr>
        <p:blipFill rotWithShape="1">
          <a:blip r:embed="rId4">
            <a:alphaModFix/>
          </a:blip>
          <a:srcRect/>
          <a:stretch/>
        </p:blipFill>
        <p:spPr>
          <a:xfrm>
            <a:off x="5488826" y="1629582"/>
            <a:ext cx="1888158" cy="2300515"/>
          </a:xfrm>
          <a:prstGeom prst="rect">
            <a:avLst/>
          </a:prstGeom>
          <a:noFill/>
          <a:ln>
            <a:noFill/>
          </a:ln>
        </p:spPr>
      </p:pic>
      <p:sp>
        <p:nvSpPr>
          <p:cNvPr id="82" name="Google Shape;82;p12"/>
          <p:cNvSpPr/>
          <p:nvPr/>
        </p:nvSpPr>
        <p:spPr>
          <a:xfrm>
            <a:off x="1581132" y="4022056"/>
            <a:ext cx="21336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1" i="0" u="none" strike="noStrike" cap="none" dirty="0">
                <a:solidFill>
                  <a:srgbClr val="336750"/>
                </a:solidFill>
                <a:latin typeface="Arial"/>
                <a:ea typeface="Arial"/>
                <a:cs typeface="Arial"/>
                <a:sym typeface="Arial"/>
              </a:rPr>
              <a:t>Christine Redovan, MBA</a:t>
            </a:r>
            <a:endParaRPr dirty="0"/>
          </a:p>
          <a:p>
            <a:pPr marL="0" marR="0" lvl="0" indent="0" algn="ctr" rtl="0">
              <a:lnSpc>
                <a:spcPct val="100000"/>
              </a:lnSpc>
              <a:spcBef>
                <a:spcPts val="0"/>
              </a:spcBef>
              <a:spcAft>
                <a:spcPts val="0"/>
              </a:spcAft>
              <a:buNone/>
            </a:pPr>
            <a:r>
              <a:rPr lang="en-US" sz="1200" b="1" i="0" u="none" strike="noStrike" cap="none" dirty="0">
                <a:solidFill>
                  <a:srgbClr val="336750"/>
                </a:solidFill>
                <a:latin typeface="Arial"/>
                <a:ea typeface="Arial"/>
                <a:cs typeface="Arial"/>
                <a:sym typeface="Arial"/>
              </a:rPr>
              <a:t>GME Consultant</a:t>
            </a:r>
            <a:endParaRPr dirty="0"/>
          </a:p>
        </p:txBody>
      </p:sp>
      <p:sp>
        <p:nvSpPr>
          <p:cNvPr id="83" name="Google Shape;83;p12"/>
          <p:cNvSpPr/>
          <p:nvPr/>
        </p:nvSpPr>
        <p:spPr>
          <a:xfrm>
            <a:off x="5309040" y="4053614"/>
            <a:ext cx="22098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1" i="0" u="none" strike="noStrike" cap="none" dirty="0">
                <a:solidFill>
                  <a:srgbClr val="336750"/>
                </a:solidFill>
                <a:latin typeface="Arial"/>
                <a:ea typeface="Arial"/>
                <a:cs typeface="Arial"/>
                <a:sym typeface="Arial"/>
              </a:rPr>
              <a:t>Heather Peters, M.Ed, Ph.D</a:t>
            </a:r>
            <a:endParaRPr dirty="0"/>
          </a:p>
          <a:p>
            <a:pPr marL="0" marR="0" lvl="0" indent="0" algn="ctr" rtl="0">
              <a:lnSpc>
                <a:spcPct val="100000"/>
              </a:lnSpc>
              <a:spcBef>
                <a:spcPts val="0"/>
              </a:spcBef>
              <a:spcAft>
                <a:spcPts val="0"/>
              </a:spcAft>
              <a:buNone/>
            </a:pPr>
            <a:r>
              <a:rPr lang="en-US" sz="1200" b="1" i="0" u="none" strike="noStrike" cap="none" dirty="0">
                <a:solidFill>
                  <a:srgbClr val="336750"/>
                </a:solidFill>
                <a:latin typeface="Arial"/>
                <a:ea typeface="Arial"/>
                <a:cs typeface="Arial"/>
                <a:sym typeface="Arial"/>
              </a:rPr>
              <a:t>GME Consultant</a:t>
            </a:r>
            <a:endParaRPr dirty="0"/>
          </a:p>
        </p:txBody>
      </p:sp>
      <p:sp>
        <p:nvSpPr>
          <p:cNvPr id="84" name="Google Shape;84;p12"/>
          <p:cNvSpPr txBox="1"/>
          <p:nvPr/>
        </p:nvSpPr>
        <p:spPr>
          <a:xfrm>
            <a:off x="1118031" y="4485144"/>
            <a:ext cx="3107980" cy="15081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dirty="0">
              <a:solidFill>
                <a:srgbClr val="0033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 15+ years GME Operations, Accreditation and Management success</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 Focused on continual readiness and offering timely and useful GME resources</a:t>
            </a:r>
            <a:endParaRPr dirty="0"/>
          </a:p>
          <a:p>
            <a:pPr marL="0" marR="0" lvl="0" indent="0" algn="l" rtl="0">
              <a:lnSpc>
                <a:spcPct val="100000"/>
              </a:lnSpc>
              <a:spcBef>
                <a:spcPts val="0"/>
              </a:spcBef>
              <a:spcAft>
                <a:spcPts val="0"/>
              </a:spcAft>
              <a:buNone/>
            </a:pPr>
            <a:endParaRPr sz="1400" b="0" i="0" u="none" strike="noStrike" cap="none" dirty="0">
              <a:solidFill>
                <a:srgbClr val="003300"/>
              </a:solidFill>
              <a:latin typeface="Arial"/>
              <a:ea typeface="Arial"/>
              <a:cs typeface="Arial"/>
              <a:sym typeface="Arial"/>
            </a:endParaRPr>
          </a:p>
        </p:txBody>
      </p:sp>
      <p:sp>
        <p:nvSpPr>
          <p:cNvPr id="85" name="Google Shape;85;p12"/>
          <p:cNvSpPr txBox="1"/>
          <p:nvPr/>
        </p:nvSpPr>
        <p:spPr>
          <a:xfrm>
            <a:off x="4633784" y="4337609"/>
            <a:ext cx="4399005" cy="2185214"/>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rgbClr val="0033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 GME Director &amp; DIO</a:t>
            </a:r>
            <a:endParaRPr dirty="0"/>
          </a:p>
          <a:p>
            <a:pPr marL="171450" marR="0" lvl="0" indent="-101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 Seasoned speaker at ACGME &amp; sub-specialty national meetings</a:t>
            </a:r>
            <a:endParaRPr dirty="0"/>
          </a:p>
          <a:p>
            <a:pPr marL="171450" marR="0" lvl="0" indent="-101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 Institutional and Program accreditation experience</a:t>
            </a:r>
            <a:endParaRPr dirty="0"/>
          </a:p>
          <a:p>
            <a:pPr marL="171450" marR="0" lvl="0" indent="-101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dirty="0">
                <a:solidFill>
                  <a:srgbClr val="000000"/>
                </a:solidFill>
                <a:latin typeface="Arial"/>
                <a:ea typeface="Arial"/>
                <a:cs typeface="Arial"/>
                <a:sym typeface="Arial"/>
              </a:rPr>
              <a:t> </a:t>
            </a:r>
            <a:r>
              <a:rPr lang="en-US" sz="1100" b="0" i="0" u="none" strike="noStrike" cap="none" dirty="0">
                <a:solidFill>
                  <a:srgbClr val="000000"/>
                </a:solidFill>
                <a:latin typeface="Arial"/>
                <a:ea typeface="Arial"/>
                <a:cs typeface="Arial"/>
                <a:sym typeface="Arial"/>
              </a:rPr>
              <a:t>3 decades in education; Masters of Education in curriculum &amp; evaluations, PhD concentration in secondary education &amp; adult learning theories</a:t>
            </a:r>
            <a:endParaRPr dirty="0"/>
          </a:p>
          <a:p>
            <a:pPr marL="0" marR="0" lvl="0" indent="0" algn="l" rtl="0">
              <a:lnSpc>
                <a:spcPct val="100000"/>
              </a:lnSpc>
              <a:spcBef>
                <a:spcPts val="0"/>
              </a:spcBef>
              <a:spcAft>
                <a:spcPts val="0"/>
              </a:spcAft>
              <a:buNone/>
            </a:pPr>
            <a:endParaRPr sz="1400" b="0" i="0" u="none" strike="noStrike" cap="none" dirty="0">
              <a:solidFill>
                <a:srgbClr val="003300"/>
              </a:solidFill>
              <a:latin typeface="Arial"/>
              <a:ea typeface="Arial"/>
              <a:cs typeface="Arial"/>
              <a:sym typeface="Arial"/>
            </a:endParaRPr>
          </a:p>
        </p:txBody>
      </p:sp>
    </p:spTree>
    <p:extLst>
      <p:ext uri="{BB962C8B-B14F-4D97-AF65-F5344CB8AC3E}">
        <p14:creationId xmlns:p14="http://schemas.microsoft.com/office/powerpoint/2010/main" val="9476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a:t>Diversity</a:t>
            </a:r>
            <a:endParaRPr/>
          </a:p>
        </p:txBody>
      </p:sp>
      <p:sp>
        <p:nvSpPr>
          <p:cNvPr id="318" name="Google Shape;318;p27"/>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noAutofit/>
          </a:bodyPr>
          <a:lstStyle/>
          <a:p>
            <a:pPr marL="457200" marR="0" lvl="0" indent="-228600" algn="ctr" rtl="0">
              <a:lnSpc>
                <a:spcPct val="90000"/>
              </a:lnSpc>
              <a:spcBef>
                <a:spcPts val="1000"/>
              </a:spcBef>
              <a:spcAft>
                <a:spcPts val="0"/>
              </a:spcAft>
              <a:buClr>
                <a:schemeClr val="lt1"/>
              </a:buClr>
              <a:buSzPts val="2000"/>
              <a:buFont typeface="Arial"/>
              <a:buNone/>
            </a:pPr>
            <a:endParaRPr/>
          </a:p>
        </p:txBody>
      </p:sp>
      <p:sp>
        <p:nvSpPr>
          <p:cNvPr id="319" name="Google Shape;319;p2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pic>
        <p:nvPicPr>
          <p:cNvPr id="6" name="Picture 5" descr="A drawing of a cartoon character&#10;&#10;Description automatically generated">
            <a:extLst>
              <a:ext uri="{FF2B5EF4-FFF2-40B4-BE49-F238E27FC236}">
                <a16:creationId xmlns:a16="http://schemas.microsoft.com/office/drawing/2014/main" id="{B5CEDB25-9D22-4106-BF75-B0A79C0BED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0948" y="4117099"/>
            <a:ext cx="3315995" cy="1081182"/>
          </a:xfrm>
          <a:prstGeom prst="rect">
            <a:avLst/>
          </a:prstGeom>
        </p:spPr>
      </p:pic>
      <p:sp>
        <p:nvSpPr>
          <p:cNvPr id="7" name="TextBox 6">
            <a:extLst>
              <a:ext uri="{FF2B5EF4-FFF2-40B4-BE49-F238E27FC236}">
                <a16:creationId xmlns:a16="http://schemas.microsoft.com/office/drawing/2014/main" id="{5384D9BB-C6FD-4120-ABBA-E93BD83643E0}"/>
              </a:ext>
            </a:extLst>
          </p:cNvPr>
          <p:cNvSpPr txBox="1"/>
          <p:nvPr/>
        </p:nvSpPr>
        <p:spPr>
          <a:xfrm>
            <a:off x="910949" y="5462870"/>
            <a:ext cx="2871658" cy="369332"/>
          </a:xfrm>
          <a:prstGeom prst="rect">
            <a:avLst/>
          </a:prstGeom>
          <a:noFill/>
        </p:spPr>
        <p:txBody>
          <a:bodyPr wrap="square" rtlCol="0">
            <a:spAutoFit/>
          </a:bodyPr>
          <a:lstStyle/>
          <a:p>
            <a:r>
              <a:rPr lang="en-US" sz="900">
                <a:hlinkClick r:id="rId4" tooltip="http://quantuminferno.deviantart.com/art/Diversity-117583319"/>
              </a:rPr>
              <a:t>This Photo</a:t>
            </a:r>
            <a:r>
              <a:rPr lang="en-US" sz="900"/>
              <a:t> by Unknown Author is licensed under </a:t>
            </a:r>
            <a:r>
              <a:rPr lang="en-US" sz="900">
                <a:hlinkClick r:id="rId5" tooltip="https://creativecommons.org/licenses/by-nc/3.0/"/>
              </a:rPr>
              <a:t>CC BY-NC</a:t>
            </a:r>
            <a:endParaRPr lang="en-US" sz="900"/>
          </a:p>
        </p:txBody>
      </p:sp>
      <p:sp>
        <p:nvSpPr>
          <p:cNvPr id="8" name="Google Shape;93;p4">
            <a:extLst>
              <a:ext uri="{FF2B5EF4-FFF2-40B4-BE49-F238E27FC236}">
                <a16:creationId xmlns:a16="http://schemas.microsoft.com/office/drawing/2014/main" id="{07CF653A-CC2B-6648-BE7F-8D9C7A731793}"/>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207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3C1454B-26CA-4F88-A542-6816D703B6E0}"/>
              </a:ext>
            </a:extLst>
          </p:cNvPr>
          <p:cNvSpPr>
            <a:spLocks noGrp="1"/>
          </p:cNvSpPr>
          <p:nvPr>
            <p:ph type="body" idx="1"/>
          </p:nvPr>
        </p:nvSpPr>
        <p:spPr>
          <a:xfrm>
            <a:off x="4864107" y="1643332"/>
            <a:ext cx="3651243" cy="3811588"/>
          </a:xfrm>
        </p:spPr>
        <p:txBody>
          <a:bodyPr/>
          <a:lstStyle/>
          <a:p>
            <a:pPr marL="63500" indent="0">
              <a:buNone/>
            </a:pPr>
            <a:r>
              <a:rPr lang="en-US" sz="1600" b="1"/>
              <a:t>Diversity of Personnel:</a:t>
            </a:r>
          </a:p>
          <a:p>
            <a:pPr marL="406400" indent="-342900">
              <a:buSzPct val="100000"/>
              <a:buAutoNum type="arabicPeriod"/>
            </a:pPr>
            <a:r>
              <a:rPr lang="en-US" sz="1600"/>
              <a:t>Recruit natives from your area that reflect the diversity of the patient population</a:t>
            </a:r>
          </a:p>
          <a:p>
            <a:pPr marL="406400" indent="-342900">
              <a:buSzPct val="100000"/>
              <a:buAutoNum type="arabicPeriod"/>
            </a:pPr>
            <a:r>
              <a:rPr lang="en-US" sz="1600"/>
              <a:t>Committees of the program/GMEC that have wide representation of healthcare careers (interprofessional) and reflect the patient population</a:t>
            </a:r>
          </a:p>
          <a:p>
            <a:pPr marL="406400" indent="-342900">
              <a:buSzPct val="100000"/>
              <a:buAutoNum type="arabicPeriod"/>
            </a:pPr>
            <a:endParaRPr lang="en-US" sz="1600"/>
          </a:p>
        </p:txBody>
      </p:sp>
      <p:sp>
        <p:nvSpPr>
          <p:cNvPr id="10" name="Text Placeholder 9">
            <a:extLst>
              <a:ext uri="{FF2B5EF4-FFF2-40B4-BE49-F238E27FC236}">
                <a16:creationId xmlns:a16="http://schemas.microsoft.com/office/drawing/2014/main" id="{C88C4050-F8EE-4012-A0F4-0F1614CEDB47}"/>
              </a:ext>
            </a:extLst>
          </p:cNvPr>
          <p:cNvSpPr>
            <a:spLocks noGrp="1"/>
          </p:cNvSpPr>
          <p:nvPr>
            <p:ph type="body" idx="2"/>
          </p:nvPr>
        </p:nvSpPr>
        <p:spPr>
          <a:xfrm>
            <a:off x="445811" y="1643332"/>
            <a:ext cx="4126189" cy="4073106"/>
          </a:xfrm>
        </p:spPr>
        <p:txBody>
          <a:bodyPr/>
          <a:lstStyle/>
          <a:p>
            <a:r>
              <a:rPr lang="en-US" b="1"/>
              <a:t>Diversity in Recruiting:</a:t>
            </a:r>
          </a:p>
          <a:p>
            <a:pPr marL="571500" indent="-342900">
              <a:buAutoNum type="arabicPeriod"/>
            </a:pPr>
            <a:r>
              <a:rPr lang="en-US"/>
              <a:t>Giving priority to locals in recruitment processes</a:t>
            </a:r>
          </a:p>
          <a:p>
            <a:pPr marL="1028700" lvl="1" indent="-342900">
              <a:buAutoNum type="arabicPeriod"/>
            </a:pPr>
            <a:r>
              <a:rPr lang="en-US"/>
              <a:t>“Future physician” pipelines</a:t>
            </a:r>
          </a:p>
          <a:p>
            <a:pPr marL="1028700" lvl="1" indent="-342900">
              <a:buAutoNum type="arabicPeriod"/>
            </a:pPr>
            <a:r>
              <a:rPr lang="en-US"/>
              <a:t>Medical student clerkships (4</a:t>
            </a:r>
            <a:r>
              <a:rPr lang="en-US" baseline="30000"/>
              <a:t>th</a:t>
            </a:r>
            <a:r>
              <a:rPr lang="en-US"/>
              <a:t> year)</a:t>
            </a:r>
          </a:p>
          <a:p>
            <a:pPr marL="571500" indent="-342900">
              <a:buAutoNum type="arabicPeriod"/>
            </a:pPr>
            <a:r>
              <a:rPr lang="en-US"/>
              <a:t>Creating mission statements that commit to the concept of diversity and/or representing your patient population</a:t>
            </a:r>
          </a:p>
          <a:p>
            <a:pPr marL="571500" indent="-342900">
              <a:buAutoNum type="arabicPeriod"/>
            </a:pPr>
            <a:r>
              <a:rPr lang="en-US"/>
              <a:t>Specific states have funding for diversity (i.e., CA; Song Brown funding)</a:t>
            </a:r>
          </a:p>
          <a:p>
            <a:pPr marL="571500" indent="-342900">
              <a:buAutoNum type="arabicPeriod"/>
            </a:pPr>
            <a:r>
              <a:rPr lang="en-US"/>
              <a:t>Community activities to promote a connection to the region</a:t>
            </a:r>
          </a:p>
          <a:p>
            <a:pPr marL="571500" indent="-342900">
              <a:buAutoNum type="arabicPeriod"/>
            </a:pPr>
            <a:r>
              <a:rPr lang="en-US"/>
              <a:t>Tracking underrepresented minorities as part of the APE – required by ACGME</a:t>
            </a:r>
          </a:p>
        </p:txBody>
      </p:sp>
      <p:sp>
        <p:nvSpPr>
          <p:cNvPr id="4" name="Slide Number Placeholder 3">
            <a:extLst>
              <a:ext uri="{FF2B5EF4-FFF2-40B4-BE49-F238E27FC236}">
                <a16:creationId xmlns:a16="http://schemas.microsoft.com/office/drawing/2014/main" id="{D0649B5F-6132-4737-93AF-81F3C3D7C2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11" name="Google Shape;212;p16">
            <a:extLst>
              <a:ext uri="{FF2B5EF4-FFF2-40B4-BE49-F238E27FC236}">
                <a16:creationId xmlns:a16="http://schemas.microsoft.com/office/drawing/2014/main" id="{A4A1C48F-4CA5-47FE-854A-090BD49C431E}"/>
              </a:ext>
            </a:extLst>
          </p:cNvPr>
          <p:cNvSpPr txBox="1"/>
          <p:nvPr/>
        </p:nvSpPr>
        <p:spPr>
          <a:xfrm>
            <a:off x="5464661" y="4531573"/>
            <a:ext cx="299436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TOOL: </a:t>
            </a:r>
            <a:r>
              <a:rPr lang="en-US" sz="1200" i="0" u="none" strike="noStrike" cap="none">
                <a:solidFill>
                  <a:srgbClr val="000000"/>
                </a:solidFill>
                <a:latin typeface="Arial"/>
                <a:ea typeface="Arial"/>
                <a:cs typeface="Arial"/>
                <a:sym typeface="Arial"/>
              </a:rPr>
              <a:t>Johns Hopkins Diversity Wording</a:t>
            </a:r>
          </a:p>
          <a:p>
            <a:pPr lvl="0"/>
            <a:r>
              <a:rPr lang="en-US" sz="1200">
                <a:hlinkClick r:id="rId2"/>
              </a:rPr>
              <a:t>http://web.jhu.edu/dlc/resources/statements_diversity_inclusion/index.html</a:t>
            </a:r>
            <a:r>
              <a:rPr lang="en-US" sz="1200"/>
              <a:t> </a:t>
            </a:r>
            <a:endParaRPr lang="en-US" sz="1200" i="0" u="none" strike="noStrike" cap="none">
              <a:solidFill>
                <a:srgbClr val="000000"/>
              </a:solidFill>
              <a:latin typeface="Arial"/>
              <a:ea typeface="Arial"/>
              <a:cs typeface="Arial"/>
              <a:sym typeface="Arial"/>
            </a:endParaRPr>
          </a:p>
        </p:txBody>
      </p:sp>
      <p:pic>
        <p:nvPicPr>
          <p:cNvPr id="12" name="Google Shape;213;p16" descr="Tools">
            <a:extLst>
              <a:ext uri="{FF2B5EF4-FFF2-40B4-BE49-F238E27FC236}">
                <a16:creationId xmlns:a16="http://schemas.microsoft.com/office/drawing/2014/main" id="{F5F95A2A-FAEB-4E12-8A80-8CAEDB50E689}"/>
              </a:ext>
            </a:extLst>
          </p:cNvPr>
          <p:cNvPicPr preferRelativeResize="0"/>
          <p:nvPr/>
        </p:nvPicPr>
        <p:blipFill rotWithShape="1">
          <a:blip r:embed="rId3">
            <a:alphaModFix/>
          </a:blip>
          <a:srcRect/>
          <a:stretch/>
        </p:blipFill>
        <p:spPr>
          <a:xfrm>
            <a:off x="4645619" y="4397518"/>
            <a:ext cx="914400" cy="914400"/>
          </a:xfrm>
          <a:prstGeom prst="rect">
            <a:avLst/>
          </a:prstGeom>
          <a:noFill/>
          <a:ln>
            <a:noFill/>
          </a:ln>
        </p:spPr>
      </p:pic>
      <p:sp>
        <p:nvSpPr>
          <p:cNvPr id="14" name="Title 13">
            <a:extLst>
              <a:ext uri="{FF2B5EF4-FFF2-40B4-BE49-F238E27FC236}">
                <a16:creationId xmlns:a16="http://schemas.microsoft.com/office/drawing/2014/main" id="{1BCBA579-9BA0-42E9-B6EF-1EE0BBE13FE5}"/>
              </a:ext>
            </a:extLst>
          </p:cNvPr>
          <p:cNvSpPr>
            <a:spLocks noGrp="1"/>
          </p:cNvSpPr>
          <p:nvPr>
            <p:ph type="title"/>
          </p:nvPr>
        </p:nvSpPr>
        <p:spPr>
          <a:xfrm>
            <a:off x="2093342" y="369507"/>
            <a:ext cx="6101751" cy="945772"/>
          </a:xfrm>
        </p:spPr>
        <p:txBody>
          <a:bodyPr/>
          <a:lstStyle/>
          <a:p>
            <a:r>
              <a:rPr lang="en-US" sz="4800"/>
              <a:t>Diversity Questions</a:t>
            </a:r>
          </a:p>
        </p:txBody>
      </p:sp>
      <p:sp>
        <p:nvSpPr>
          <p:cNvPr id="8" name="Google Shape;93;p4">
            <a:extLst>
              <a:ext uri="{FF2B5EF4-FFF2-40B4-BE49-F238E27FC236}">
                <a16:creationId xmlns:a16="http://schemas.microsoft.com/office/drawing/2014/main" id="{62531187-65AC-4B45-A013-EDEC6B28CC3E}"/>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2290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5E7A8-ECD7-40DF-AE67-8E7277A30A58}"/>
              </a:ext>
            </a:extLst>
          </p:cNvPr>
          <p:cNvSpPr>
            <a:spLocks noGrp="1"/>
          </p:cNvSpPr>
          <p:nvPr>
            <p:ph type="body" idx="1"/>
          </p:nvPr>
        </p:nvSpPr>
        <p:spPr/>
        <p:txBody>
          <a:bodyPr/>
          <a:lstStyle/>
          <a:p>
            <a:r>
              <a:rPr lang="en-US"/>
              <a:t>University of Virginia</a:t>
            </a:r>
          </a:p>
          <a:p>
            <a:r>
              <a:rPr lang="en-US"/>
              <a:t>UC Davis</a:t>
            </a:r>
          </a:p>
          <a:p>
            <a:r>
              <a:rPr lang="en-US"/>
              <a:t>AAMC – Diversity 3.0 Learning Series</a:t>
            </a:r>
          </a:p>
        </p:txBody>
      </p:sp>
      <p:sp>
        <p:nvSpPr>
          <p:cNvPr id="3" name="Title 2">
            <a:extLst>
              <a:ext uri="{FF2B5EF4-FFF2-40B4-BE49-F238E27FC236}">
                <a16:creationId xmlns:a16="http://schemas.microsoft.com/office/drawing/2014/main" id="{F2B5802C-A801-406C-BFEF-B01DB03BDF43}"/>
              </a:ext>
            </a:extLst>
          </p:cNvPr>
          <p:cNvSpPr>
            <a:spLocks noGrp="1"/>
          </p:cNvSpPr>
          <p:nvPr>
            <p:ph type="title"/>
          </p:nvPr>
        </p:nvSpPr>
        <p:spPr/>
        <p:txBody>
          <a:bodyPr/>
          <a:lstStyle/>
          <a:p>
            <a:r>
              <a:rPr lang="en-US"/>
              <a:t>Diversity Examples</a:t>
            </a:r>
          </a:p>
        </p:txBody>
      </p:sp>
      <p:sp>
        <p:nvSpPr>
          <p:cNvPr id="4" name="Slide Number Placeholder 3">
            <a:extLst>
              <a:ext uri="{FF2B5EF4-FFF2-40B4-BE49-F238E27FC236}">
                <a16:creationId xmlns:a16="http://schemas.microsoft.com/office/drawing/2014/main" id="{A1B4384C-1DE6-4C15-830E-F76CC18A43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6" name="Picture 5" descr="A drawing of a cartoon character&#10;&#10;Description automatically generated">
            <a:extLst>
              <a:ext uri="{FF2B5EF4-FFF2-40B4-BE49-F238E27FC236}">
                <a16:creationId xmlns:a16="http://schemas.microsoft.com/office/drawing/2014/main" id="{FECD6FE2-8819-4233-9879-9F8FD8349B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439" y="3508749"/>
            <a:ext cx="6839801" cy="2230120"/>
          </a:xfrm>
          <a:prstGeom prst="rect">
            <a:avLst/>
          </a:prstGeom>
        </p:spPr>
      </p:pic>
      <p:sp>
        <p:nvSpPr>
          <p:cNvPr id="7" name="TextBox 6">
            <a:extLst>
              <a:ext uri="{FF2B5EF4-FFF2-40B4-BE49-F238E27FC236}">
                <a16:creationId xmlns:a16="http://schemas.microsoft.com/office/drawing/2014/main" id="{542A891F-FDAE-4C92-9619-7A3A97D515BF}"/>
              </a:ext>
            </a:extLst>
          </p:cNvPr>
          <p:cNvSpPr txBox="1"/>
          <p:nvPr/>
        </p:nvSpPr>
        <p:spPr>
          <a:xfrm>
            <a:off x="853440" y="5884536"/>
            <a:ext cx="5923280" cy="230832"/>
          </a:xfrm>
          <a:prstGeom prst="rect">
            <a:avLst/>
          </a:prstGeom>
          <a:noFill/>
        </p:spPr>
        <p:txBody>
          <a:bodyPr wrap="square" rtlCol="0">
            <a:spAutoFit/>
          </a:bodyPr>
          <a:lstStyle/>
          <a:p>
            <a:r>
              <a:rPr lang="en-US" sz="900" dirty="0">
                <a:hlinkClick r:id="rId3" tooltip="http://quantuminferno.deviantart.com/art/Diversity-117583319"/>
              </a:rPr>
              <a:t>This Photo</a:t>
            </a:r>
            <a:r>
              <a:rPr lang="en-US" sz="900" dirty="0"/>
              <a:t> by Unknown Author is licensed under </a:t>
            </a:r>
            <a:r>
              <a:rPr lang="en-US" sz="900" dirty="0">
                <a:hlinkClick r:id="rId4" tooltip="https://creativecommons.org/licenses/by-nc/3.0/"/>
              </a:rPr>
              <a:t>CC BY-NC</a:t>
            </a:r>
            <a:endParaRPr lang="en-US" sz="900" dirty="0"/>
          </a:p>
        </p:txBody>
      </p:sp>
      <p:sp>
        <p:nvSpPr>
          <p:cNvPr id="9" name="Google Shape;93;p4">
            <a:extLst>
              <a:ext uri="{FF2B5EF4-FFF2-40B4-BE49-F238E27FC236}">
                <a16:creationId xmlns:a16="http://schemas.microsoft.com/office/drawing/2014/main" id="{5DDA52F0-6319-A847-ACA5-5B6AB2D7212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0647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a:t>Scholarly Activity</a:t>
            </a:r>
            <a:endParaRPr/>
          </a:p>
        </p:txBody>
      </p:sp>
      <p:sp>
        <p:nvSpPr>
          <p:cNvPr id="318" name="Google Shape;318;p27"/>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noAutofit/>
          </a:bodyPr>
          <a:lstStyle/>
          <a:p>
            <a:pPr marL="457200" marR="0" lvl="0" indent="-228600" algn="ctr" rtl="0">
              <a:lnSpc>
                <a:spcPct val="90000"/>
              </a:lnSpc>
              <a:spcBef>
                <a:spcPts val="1000"/>
              </a:spcBef>
              <a:spcAft>
                <a:spcPts val="0"/>
              </a:spcAft>
              <a:buClr>
                <a:schemeClr val="lt1"/>
              </a:buClr>
              <a:buSzPts val="2000"/>
              <a:buFont typeface="Arial"/>
              <a:buNone/>
            </a:pPr>
            <a:endParaRPr/>
          </a:p>
        </p:txBody>
      </p:sp>
      <p:sp>
        <p:nvSpPr>
          <p:cNvPr id="319" name="Google Shape;319;p2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pic>
        <p:nvPicPr>
          <p:cNvPr id="7" name="Google Shape;124;p7" descr="../../../Volumes/douglas-1/New%20Clip%20art/grab_book_online_800_c">
            <a:extLst>
              <a:ext uri="{FF2B5EF4-FFF2-40B4-BE49-F238E27FC236}">
                <a16:creationId xmlns:a16="http://schemas.microsoft.com/office/drawing/2014/main" id="{48ACAAC0-2ED7-496C-AE92-27009150D5C3}"/>
              </a:ext>
            </a:extLst>
          </p:cNvPr>
          <p:cNvPicPr preferRelativeResize="0"/>
          <p:nvPr/>
        </p:nvPicPr>
        <p:blipFill rotWithShape="1">
          <a:blip r:embed="rId3">
            <a:alphaModFix/>
          </a:blip>
          <a:srcRect/>
          <a:stretch/>
        </p:blipFill>
        <p:spPr>
          <a:xfrm>
            <a:off x="1423420" y="3692375"/>
            <a:ext cx="2591435" cy="1943735"/>
          </a:xfrm>
          <a:prstGeom prst="rect">
            <a:avLst/>
          </a:prstGeom>
          <a:noFill/>
          <a:ln>
            <a:noFill/>
          </a:ln>
        </p:spPr>
      </p:pic>
      <p:sp>
        <p:nvSpPr>
          <p:cNvPr id="8" name="Google Shape;93;p4">
            <a:extLst>
              <a:ext uri="{FF2B5EF4-FFF2-40B4-BE49-F238E27FC236}">
                <a16:creationId xmlns:a16="http://schemas.microsoft.com/office/drawing/2014/main" id="{7EFEDF7E-0EA4-EB40-A5D9-804B1D34ED6A}"/>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106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F4281F-4364-4F2F-9B44-8F6BBE9EAF48}"/>
              </a:ext>
            </a:extLst>
          </p:cNvPr>
          <p:cNvSpPr>
            <a:spLocks noGrp="1"/>
          </p:cNvSpPr>
          <p:nvPr>
            <p:ph type="title"/>
          </p:nvPr>
        </p:nvSpPr>
        <p:spPr/>
        <p:txBody>
          <a:bodyPr/>
          <a:lstStyle/>
          <a:p>
            <a:r>
              <a:rPr lang="en-US"/>
              <a:t>Scholarly Activity ADS Table</a:t>
            </a:r>
          </a:p>
        </p:txBody>
      </p:sp>
      <p:sp>
        <p:nvSpPr>
          <p:cNvPr id="4" name="Slide Number Placeholder 3">
            <a:extLst>
              <a:ext uri="{FF2B5EF4-FFF2-40B4-BE49-F238E27FC236}">
                <a16:creationId xmlns:a16="http://schemas.microsoft.com/office/drawing/2014/main" id="{8736C4F0-7E94-4C94-9B85-92F0500369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9" name="Picture 8">
            <a:extLst>
              <a:ext uri="{FF2B5EF4-FFF2-40B4-BE49-F238E27FC236}">
                <a16:creationId xmlns:a16="http://schemas.microsoft.com/office/drawing/2014/main" id="{168C8399-2AAD-400B-94C8-BC33EF3FEF96}"/>
              </a:ext>
            </a:extLst>
          </p:cNvPr>
          <p:cNvPicPr>
            <a:picLocks noChangeAspect="1"/>
          </p:cNvPicPr>
          <p:nvPr/>
        </p:nvPicPr>
        <p:blipFill>
          <a:blip r:embed="rId2"/>
          <a:stretch>
            <a:fillRect/>
          </a:stretch>
        </p:blipFill>
        <p:spPr>
          <a:xfrm>
            <a:off x="794084" y="1787734"/>
            <a:ext cx="7555832" cy="1443948"/>
          </a:xfrm>
          <a:prstGeom prst="rect">
            <a:avLst/>
          </a:prstGeom>
          <a:ln w="38100">
            <a:solidFill>
              <a:schemeClr val="tx1"/>
            </a:solidFill>
          </a:ln>
        </p:spPr>
      </p:pic>
      <p:pic>
        <p:nvPicPr>
          <p:cNvPr id="12" name="Picture 11">
            <a:extLst>
              <a:ext uri="{FF2B5EF4-FFF2-40B4-BE49-F238E27FC236}">
                <a16:creationId xmlns:a16="http://schemas.microsoft.com/office/drawing/2014/main" id="{5A625E6D-2CD3-4A55-A6FF-D58ECD92A5B8}"/>
              </a:ext>
            </a:extLst>
          </p:cNvPr>
          <p:cNvPicPr>
            <a:picLocks noChangeAspect="1"/>
          </p:cNvPicPr>
          <p:nvPr/>
        </p:nvPicPr>
        <p:blipFill>
          <a:blip r:embed="rId3"/>
          <a:stretch>
            <a:fillRect/>
          </a:stretch>
        </p:blipFill>
        <p:spPr>
          <a:xfrm>
            <a:off x="3011253" y="3447387"/>
            <a:ext cx="5338663" cy="1962838"/>
          </a:xfrm>
          <a:prstGeom prst="rect">
            <a:avLst/>
          </a:prstGeom>
          <a:ln w="38100">
            <a:solidFill>
              <a:schemeClr val="tx1"/>
            </a:solidFill>
          </a:ln>
        </p:spPr>
      </p:pic>
      <p:sp>
        <p:nvSpPr>
          <p:cNvPr id="2" name="TextBox 1">
            <a:extLst>
              <a:ext uri="{FF2B5EF4-FFF2-40B4-BE49-F238E27FC236}">
                <a16:creationId xmlns:a16="http://schemas.microsoft.com/office/drawing/2014/main" id="{925D93E9-F095-4DCC-8F72-6454BB595EE1}"/>
              </a:ext>
            </a:extLst>
          </p:cNvPr>
          <p:cNvSpPr txBox="1"/>
          <p:nvPr/>
        </p:nvSpPr>
        <p:spPr>
          <a:xfrm>
            <a:off x="794084" y="4361787"/>
            <a:ext cx="2088682" cy="1600438"/>
          </a:xfrm>
          <a:prstGeom prst="rect">
            <a:avLst/>
          </a:prstGeom>
          <a:noFill/>
        </p:spPr>
        <p:txBody>
          <a:bodyPr wrap="square" rtlCol="0">
            <a:spAutoFit/>
          </a:bodyPr>
          <a:lstStyle/>
          <a:p>
            <a:r>
              <a:rPr lang="en-US"/>
              <a:t>TIP: Create an email template that asks questions that elicit responses that fit in the ACGME ADS categories (see template)</a:t>
            </a:r>
          </a:p>
        </p:txBody>
      </p:sp>
      <p:sp>
        <p:nvSpPr>
          <p:cNvPr id="15" name="Google Shape;224;p17">
            <a:extLst>
              <a:ext uri="{FF2B5EF4-FFF2-40B4-BE49-F238E27FC236}">
                <a16:creationId xmlns:a16="http://schemas.microsoft.com/office/drawing/2014/main" id="{08989A0E-424A-45D2-81CD-989D97118810}"/>
              </a:ext>
            </a:extLst>
          </p:cNvPr>
          <p:cNvSpPr/>
          <p:nvPr/>
        </p:nvSpPr>
        <p:spPr>
          <a:xfrm>
            <a:off x="755583" y="3428135"/>
            <a:ext cx="2088682" cy="2606904"/>
          </a:xfrm>
          <a:prstGeom prst="rect">
            <a:avLst/>
          </a:prstGeom>
          <a:no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Google Shape;223;p17" descr="Marketing">
            <a:extLst>
              <a:ext uri="{FF2B5EF4-FFF2-40B4-BE49-F238E27FC236}">
                <a16:creationId xmlns:a16="http://schemas.microsoft.com/office/drawing/2014/main" id="{BB886EE4-A358-4C8C-8541-6A721E47E455}"/>
              </a:ext>
            </a:extLst>
          </p:cNvPr>
          <p:cNvPicPr preferRelativeResize="0"/>
          <p:nvPr/>
        </p:nvPicPr>
        <p:blipFill rotWithShape="1">
          <a:blip r:embed="rId4">
            <a:alphaModFix/>
          </a:blip>
          <a:srcRect/>
          <a:stretch/>
        </p:blipFill>
        <p:spPr>
          <a:xfrm>
            <a:off x="832260" y="3447387"/>
            <a:ext cx="914400" cy="914400"/>
          </a:xfrm>
          <a:prstGeom prst="rect">
            <a:avLst/>
          </a:prstGeom>
          <a:noFill/>
          <a:ln>
            <a:noFill/>
          </a:ln>
        </p:spPr>
      </p:pic>
      <p:pic>
        <p:nvPicPr>
          <p:cNvPr id="17" name="Picture 16">
            <a:extLst>
              <a:ext uri="{FF2B5EF4-FFF2-40B4-BE49-F238E27FC236}">
                <a16:creationId xmlns:a16="http://schemas.microsoft.com/office/drawing/2014/main" id="{338EFDB9-14D1-4D4E-BA8E-3EC5CEBDDFAE}"/>
              </a:ext>
            </a:extLst>
          </p:cNvPr>
          <p:cNvPicPr>
            <a:picLocks noChangeAspect="1"/>
          </p:cNvPicPr>
          <p:nvPr/>
        </p:nvPicPr>
        <p:blipFill>
          <a:blip r:embed="rId5"/>
          <a:stretch>
            <a:fillRect/>
          </a:stretch>
        </p:blipFill>
        <p:spPr>
          <a:xfrm>
            <a:off x="3011253" y="2424481"/>
            <a:ext cx="3048000" cy="723900"/>
          </a:xfrm>
          <a:prstGeom prst="rect">
            <a:avLst/>
          </a:prstGeom>
          <a:ln w="38100">
            <a:solidFill>
              <a:schemeClr val="tx1"/>
            </a:solidFill>
          </a:ln>
        </p:spPr>
      </p:pic>
      <p:sp>
        <p:nvSpPr>
          <p:cNvPr id="10" name="Google Shape;93;p4">
            <a:extLst>
              <a:ext uri="{FF2B5EF4-FFF2-40B4-BE49-F238E27FC236}">
                <a16:creationId xmlns:a16="http://schemas.microsoft.com/office/drawing/2014/main" id="{DBF63982-6DAA-E141-B62E-63107EC6A1FF}"/>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8581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2CB93-3F3A-4094-8146-1DD406F0A90B}"/>
              </a:ext>
            </a:extLst>
          </p:cNvPr>
          <p:cNvSpPr>
            <a:spLocks noGrp="1"/>
          </p:cNvSpPr>
          <p:nvPr>
            <p:ph type="body" idx="1"/>
          </p:nvPr>
        </p:nvSpPr>
        <p:spPr>
          <a:xfrm>
            <a:off x="628650" y="1884781"/>
            <a:ext cx="7886700" cy="2112047"/>
          </a:xfrm>
        </p:spPr>
        <p:txBody>
          <a:bodyPr/>
          <a:lstStyle/>
          <a:p>
            <a:pPr marL="63500" indent="0">
              <a:buNone/>
            </a:pPr>
            <a:r>
              <a:rPr lang="en-US" sz="2400"/>
              <a:t>Now that programs have to provide scholarly activity for ALL faculty, new paradigms need to be discussed:</a:t>
            </a:r>
          </a:p>
          <a:p>
            <a:pPr>
              <a:buSzPct val="100000"/>
            </a:pPr>
            <a:r>
              <a:rPr lang="en-US" sz="2000"/>
              <a:t>Using residency management systems to house scholarly activity</a:t>
            </a:r>
          </a:p>
          <a:p>
            <a:pPr>
              <a:buSzPct val="100000"/>
            </a:pPr>
            <a:r>
              <a:rPr lang="en-US" sz="2000"/>
              <a:t>Creating internal database for scholarly activity</a:t>
            </a:r>
          </a:p>
          <a:p>
            <a:pPr>
              <a:buSzPct val="100000"/>
            </a:pPr>
            <a:r>
              <a:rPr lang="en-US" sz="2000"/>
              <a:t>Educate faculty, program coordinators, and program directors about the domains of scholarly activity</a:t>
            </a:r>
          </a:p>
        </p:txBody>
      </p:sp>
      <p:sp>
        <p:nvSpPr>
          <p:cNvPr id="3" name="Title 2">
            <a:extLst>
              <a:ext uri="{FF2B5EF4-FFF2-40B4-BE49-F238E27FC236}">
                <a16:creationId xmlns:a16="http://schemas.microsoft.com/office/drawing/2014/main" id="{4E60225C-EB5E-479D-B381-645FD1C798A8}"/>
              </a:ext>
            </a:extLst>
          </p:cNvPr>
          <p:cNvSpPr>
            <a:spLocks noGrp="1"/>
          </p:cNvSpPr>
          <p:nvPr>
            <p:ph type="title"/>
          </p:nvPr>
        </p:nvSpPr>
        <p:spPr>
          <a:xfrm>
            <a:off x="1944774" y="578032"/>
            <a:ext cx="6526006" cy="1325563"/>
          </a:xfrm>
        </p:spPr>
        <p:txBody>
          <a:bodyPr/>
          <a:lstStyle/>
          <a:p>
            <a:r>
              <a:rPr lang="en-US" sz="3600"/>
              <a:t>Gathering and </a:t>
            </a:r>
            <a:br>
              <a:rPr lang="en-US" sz="3600"/>
            </a:br>
            <a:r>
              <a:rPr lang="en-US" sz="3600"/>
              <a:t>Housing Scholarly Activity</a:t>
            </a:r>
            <a:endParaRPr lang="en-US" sz="4000"/>
          </a:p>
        </p:txBody>
      </p:sp>
      <p:sp>
        <p:nvSpPr>
          <p:cNvPr id="4" name="Slide Number Placeholder 3">
            <a:extLst>
              <a:ext uri="{FF2B5EF4-FFF2-40B4-BE49-F238E27FC236}">
                <a16:creationId xmlns:a16="http://schemas.microsoft.com/office/drawing/2014/main" id="{6C51ECD1-7B1B-4FBC-A447-782A6D386D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5" name="Picture 4">
            <a:extLst>
              <a:ext uri="{FF2B5EF4-FFF2-40B4-BE49-F238E27FC236}">
                <a16:creationId xmlns:a16="http://schemas.microsoft.com/office/drawing/2014/main" id="{DFE4208C-3F05-4B60-961D-64B91869B68D}"/>
              </a:ext>
            </a:extLst>
          </p:cNvPr>
          <p:cNvPicPr>
            <a:picLocks noChangeAspect="1"/>
          </p:cNvPicPr>
          <p:nvPr/>
        </p:nvPicPr>
        <p:blipFill>
          <a:blip r:embed="rId2"/>
          <a:stretch>
            <a:fillRect/>
          </a:stretch>
        </p:blipFill>
        <p:spPr>
          <a:xfrm>
            <a:off x="1615884" y="4779514"/>
            <a:ext cx="6629400" cy="1009650"/>
          </a:xfrm>
          <a:prstGeom prst="rect">
            <a:avLst/>
          </a:prstGeom>
          <a:ln w="38100">
            <a:solidFill>
              <a:schemeClr val="tx1"/>
            </a:solidFill>
          </a:ln>
        </p:spPr>
      </p:pic>
      <p:pic>
        <p:nvPicPr>
          <p:cNvPr id="6" name="Google Shape;103;p5" descr="Warning">
            <a:extLst>
              <a:ext uri="{FF2B5EF4-FFF2-40B4-BE49-F238E27FC236}">
                <a16:creationId xmlns:a16="http://schemas.microsoft.com/office/drawing/2014/main" id="{09C0BA81-F915-47CD-B916-3D30B02839D6}"/>
              </a:ext>
            </a:extLst>
          </p:cNvPr>
          <p:cNvPicPr preferRelativeResize="0"/>
          <p:nvPr/>
        </p:nvPicPr>
        <p:blipFill rotWithShape="1">
          <a:blip r:embed="rId3">
            <a:alphaModFix/>
          </a:blip>
          <a:srcRect/>
          <a:stretch/>
        </p:blipFill>
        <p:spPr>
          <a:xfrm>
            <a:off x="628650" y="4877212"/>
            <a:ext cx="902956" cy="902956"/>
          </a:xfrm>
          <a:prstGeom prst="rect">
            <a:avLst/>
          </a:prstGeom>
          <a:noFill/>
          <a:ln>
            <a:noFill/>
          </a:ln>
        </p:spPr>
      </p:pic>
      <p:pic>
        <p:nvPicPr>
          <p:cNvPr id="7" name="Google Shape;214;p16" descr="Group brainstorm">
            <a:extLst>
              <a:ext uri="{FF2B5EF4-FFF2-40B4-BE49-F238E27FC236}">
                <a16:creationId xmlns:a16="http://schemas.microsoft.com/office/drawing/2014/main" id="{C8504797-120C-4235-B4ED-10FE41EED5CB}"/>
              </a:ext>
            </a:extLst>
          </p:cNvPr>
          <p:cNvPicPr preferRelativeResize="0"/>
          <p:nvPr/>
        </p:nvPicPr>
        <p:blipFill rotWithShape="1">
          <a:blip r:embed="rId4">
            <a:alphaModFix/>
          </a:blip>
          <a:srcRect/>
          <a:stretch/>
        </p:blipFill>
        <p:spPr>
          <a:xfrm>
            <a:off x="7556380" y="143698"/>
            <a:ext cx="914400" cy="914400"/>
          </a:xfrm>
          <a:prstGeom prst="rect">
            <a:avLst/>
          </a:prstGeom>
          <a:noFill/>
          <a:ln>
            <a:noFill/>
          </a:ln>
        </p:spPr>
      </p:pic>
      <p:sp>
        <p:nvSpPr>
          <p:cNvPr id="8" name="Rectangle 7">
            <a:extLst>
              <a:ext uri="{FF2B5EF4-FFF2-40B4-BE49-F238E27FC236}">
                <a16:creationId xmlns:a16="http://schemas.microsoft.com/office/drawing/2014/main" id="{6AF89B4A-94C7-4CB5-8E79-D5269345DADE}"/>
              </a:ext>
            </a:extLst>
          </p:cNvPr>
          <p:cNvSpPr/>
          <p:nvPr/>
        </p:nvSpPr>
        <p:spPr>
          <a:xfrm>
            <a:off x="7035920" y="925720"/>
            <a:ext cx="1855039" cy="286232"/>
          </a:xfrm>
          <a:prstGeom prst="rect">
            <a:avLst/>
          </a:prstGeom>
        </p:spPr>
        <p:txBody>
          <a:bodyPr wrap="square">
            <a:spAutoFit/>
          </a:bodyPr>
          <a:lstStyle/>
          <a:p>
            <a:pPr marL="88900" lvl="0">
              <a:lnSpc>
                <a:spcPct val="90000"/>
              </a:lnSpc>
              <a:spcBef>
                <a:spcPts val="1000"/>
              </a:spcBef>
              <a:buSzPts val="2600"/>
            </a:pPr>
            <a:r>
              <a:rPr lang="en-US" b="1"/>
              <a:t>Discussion Topic</a:t>
            </a:r>
            <a:endParaRPr lang="en-US"/>
          </a:p>
        </p:txBody>
      </p:sp>
      <p:sp>
        <p:nvSpPr>
          <p:cNvPr id="9" name="Google Shape;93;p4">
            <a:extLst>
              <a:ext uri="{FF2B5EF4-FFF2-40B4-BE49-F238E27FC236}">
                <a16:creationId xmlns:a16="http://schemas.microsoft.com/office/drawing/2014/main" id="{332C70C2-964F-3944-9003-26013FC73898}"/>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827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a:t>ACGME Data</a:t>
            </a:r>
            <a:br>
              <a:rPr lang="en-US"/>
            </a:br>
            <a:r>
              <a:rPr lang="en-US"/>
              <a:t> Resource Book</a:t>
            </a:r>
            <a:endParaRPr/>
          </a:p>
        </p:txBody>
      </p:sp>
      <p:sp>
        <p:nvSpPr>
          <p:cNvPr id="318" name="Google Shape;318;p27"/>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noAutofit/>
          </a:bodyPr>
          <a:lstStyle/>
          <a:p>
            <a:pPr marL="457200" marR="0" lvl="0" indent="-228600" algn="ctr" rtl="0">
              <a:lnSpc>
                <a:spcPct val="90000"/>
              </a:lnSpc>
              <a:spcBef>
                <a:spcPts val="1000"/>
              </a:spcBef>
              <a:spcAft>
                <a:spcPts val="0"/>
              </a:spcAft>
              <a:buClr>
                <a:schemeClr val="lt1"/>
              </a:buClr>
              <a:buSzPts val="2000"/>
              <a:buFont typeface="Arial"/>
              <a:buNone/>
            </a:pPr>
            <a:endParaRPr/>
          </a:p>
        </p:txBody>
      </p:sp>
      <p:sp>
        <p:nvSpPr>
          <p:cNvPr id="319" name="Google Shape;319;p2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pic>
        <p:nvPicPr>
          <p:cNvPr id="6" name="Picture 2" descr="ACGME Data Resource Book">
            <a:extLst>
              <a:ext uri="{FF2B5EF4-FFF2-40B4-BE49-F238E27FC236}">
                <a16:creationId xmlns:a16="http://schemas.microsoft.com/office/drawing/2014/main" id="{2242D4DD-476B-4B03-B0BA-781A82293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945" y="3133076"/>
            <a:ext cx="2255390" cy="291964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3;p4">
            <a:extLst>
              <a:ext uri="{FF2B5EF4-FFF2-40B4-BE49-F238E27FC236}">
                <a16:creationId xmlns:a16="http://schemas.microsoft.com/office/drawing/2014/main" id="{D778C404-0727-164F-9A66-9BA198547BAB}"/>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927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C979AE0C-7D1C-4182-AD47-60E7BD3D1F2A}"/>
              </a:ext>
            </a:extLst>
          </p:cNvPr>
          <p:cNvSpPr>
            <a:spLocks noGrp="1"/>
          </p:cNvSpPr>
          <p:nvPr>
            <p:ph type="body" idx="1"/>
          </p:nvPr>
        </p:nvSpPr>
        <p:spPr>
          <a:xfrm>
            <a:off x="1323976" y="1572029"/>
            <a:ext cx="4119894" cy="4182134"/>
          </a:xfrm>
        </p:spPr>
        <p:txBody>
          <a:bodyPr/>
          <a:lstStyle/>
          <a:p>
            <a:r>
              <a:rPr lang="en-US" sz="2800" dirty="0"/>
              <a:t>Concise GME reference book</a:t>
            </a:r>
          </a:p>
          <a:p>
            <a:r>
              <a:rPr lang="en-US" sz="2800" dirty="0"/>
              <a:t>Available at acgme.org</a:t>
            </a:r>
          </a:p>
          <a:p>
            <a:r>
              <a:rPr lang="en-US" sz="2800" dirty="0"/>
              <a:t>No cost</a:t>
            </a:r>
          </a:p>
          <a:p>
            <a:r>
              <a:rPr lang="en-US" sz="2800" dirty="0"/>
              <a:t>Electronic editions from 2007 to present</a:t>
            </a:r>
          </a:p>
          <a:p>
            <a:pPr marL="63500" indent="0">
              <a:buNone/>
            </a:pPr>
            <a:endParaRPr lang="en-US" dirty="0"/>
          </a:p>
          <a:p>
            <a:pPr marL="63500" indent="0">
              <a:buNone/>
            </a:pPr>
            <a:endParaRPr lang="en-US" dirty="0"/>
          </a:p>
        </p:txBody>
      </p:sp>
      <p:sp>
        <p:nvSpPr>
          <p:cNvPr id="3" name="Title 2">
            <a:extLst>
              <a:ext uri="{FF2B5EF4-FFF2-40B4-BE49-F238E27FC236}">
                <a16:creationId xmlns:a16="http://schemas.microsoft.com/office/drawing/2014/main" id="{99C335C8-FD26-4409-B5D1-3ED6827EBA53}"/>
              </a:ext>
            </a:extLst>
          </p:cNvPr>
          <p:cNvSpPr>
            <a:spLocks noGrp="1"/>
          </p:cNvSpPr>
          <p:nvPr>
            <p:ph type="title"/>
          </p:nvPr>
        </p:nvSpPr>
        <p:spPr/>
        <p:txBody>
          <a:bodyPr/>
          <a:lstStyle/>
          <a:p>
            <a:r>
              <a:rPr lang="en-US"/>
              <a:t>ACGME Data Resource Book</a:t>
            </a:r>
          </a:p>
        </p:txBody>
      </p:sp>
      <p:sp>
        <p:nvSpPr>
          <p:cNvPr id="4" name="Slide Number Placeholder 3">
            <a:extLst>
              <a:ext uri="{FF2B5EF4-FFF2-40B4-BE49-F238E27FC236}">
                <a16:creationId xmlns:a16="http://schemas.microsoft.com/office/drawing/2014/main" id="{93ECBF39-D4A0-48A1-B927-0B0B824142CF}"/>
              </a:ext>
            </a:extLst>
          </p:cNvPr>
          <p:cNvSpPr>
            <a:spLocks noGrp="1"/>
          </p:cNvSpPr>
          <p:nvPr>
            <p:ph type="sldNum" idx="12"/>
          </p:nvPr>
        </p:nvSpPr>
        <p:spPr/>
        <p:txBody>
          <a:bodyPr/>
          <a:lstStyle/>
          <a:p>
            <a:pPr lvl="0"/>
            <a:fld id="{00000000-1234-1234-1234-123412341234}" type="slidenum">
              <a:rPr lang="en-US" smtClean="0"/>
              <a:pPr lvl="0"/>
              <a:t>27</a:t>
            </a:fld>
            <a:endParaRPr lang="en-US"/>
          </a:p>
        </p:txBody>
      </p:sp>
      <p:pic>
        <p:nvPicPr>
          <p:cNvPr id="1026" name="Picture 2" descr="ACGME Data Resource Book">
            <a:extLst>
              <a:ext uri="{FF2B5EF4-FFF2-40B4-BE49-F238E27FC236}">
                <a16:creationId xmlns:a16="http://schemas.microsoft.com/office/drawing/2014/main" id="{F5BE6E54-FCEF-4425-8266-BB238EC99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420" y="2103657"/>
            <a:ext cx="2255390" cy="29196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
            <a:extLst>
              <a:ext uri="{FF2B5EF4-FFF2-40B4-BE49-F238E27FC236}">
                <a16:creationId xmlns:a16="http://schemas.microsoft.com/office/drawing/2014/main" id="{6BB619FD-19AB-4610-9CAF-AF363AEA6D68}"/>
              </a:ext>
            </a:extLst>
          </p:cNvPr>
          <p:cNvSpPr txBox="1">
            <a:spLocks/>
          </p:cNvSpPr>
          <p:nvPr/>
        </p:nvSpPr>
        <p:spPr>
          <a:xfrm>
            <a:off x="1741074" y="5754163"/>
            <a:ext cx="6420736" cy="49917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3500" indent="0">
              <a:buFont typeface="Arial"/>
              <a:buNone/>
            </a:pPr>
            <a:r>
              <a:rPr lang="en-US" sz="800"/>
              <a:t>Source:  GME Data Resource Book.  Retrieved from </a:t>
            </a:r>
            <a:r>
              <a:rPr lang="en-US" sz="800">
                <a:hlinkClick r:id="rId3"/>
              </a:rPr>
              <a:t>https://acgme.org/About-Us/Publications-and-Resources/Graduate-Medical-Education-Data-Resource-Book</a:t>
            </a:r>
            <a:endParaRPr lang="en-US" sz="800"/>
          </a:p>
        </p:txBody>
      </p:sp>
      <p:sp>
        <p:nvSpPr>
          <p:cNvPr id="7" name="Google Shape;93;p4">
            <a:extLst>
              <a:ext uri="{FF2B5EF4-FFF2-40B4-BE49-F238E27FC236}">
                <a16:creationId xmlns:a16="http://schemas.microsoft.com/office/drawing/2014/main" id="{5041FDCE-A3C1-904A-B85D-B14A8687941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744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53F041-086D-491A-8CA6-F4F6DA716D7D}"/>
              </a:ext>
            </a:extLst>
          </p:cNvPr>
          <p:cNvSpPr>
            <a:spLocks noGrp="1"/>
          </p:cNvSpPr>
          <p:nvPr>
            <p:ph type="body" idx="1"/>
          </p:nvPr>
        </p:nvSpPr>
        <p:spPr>
          <a:xfrm>
            <a:off x="628651" y="5677786"/>
            <a:ext cx="6420736" cy="499177"/>
          </a:xfrm>
        </p:spPr>
        <p:txBody>
          <a:bodyPr/>
          <a:lstStyle/>
          <a:p>
            <a:pPr marL="63500" indent="0">
              <a:buNone/>
            </a:pPr>
            <a:r>
              <a:rPr lang="en-US" sz="800"/>
              <a:t>Source:  GME Data Resource Book.  Retrieved from </a:t>
            </a:r>
            <a:r>
              <a:rPr lang="en-US" sz="800">
                <a:hlinkClick r:id="rId2"/>
              </a:rPr>
              <a:t>https://acgme.org/About-Us/Publications-and-Resources/Graduate-Medical-Education-Data-Resource-Book</a:t>
            </a:r>
            <a:endParaRPr lang="en-US" sz="800"/>
          </a:p>
        </p:txBody>
      </p:sp>
      <p:sp>
        <p:nvSpPr>
          <p:cNvPr id="3" name="Title 2">
            <a:extLst>
              <a:ext uri="{FF2B5EF4-FFF2-40B4-BE49-F238E27FC236}">
                <a16:creationId xmlns:a16="http://schemas.microsoft.com/office/drawing/2014/main" id="{5007A76A-B5D0-4401-818A-D5ED4604DE55}"/>
              </a:ext>
            </a:extLst>
          </p:cNvPr>
          <p:cNvSpPr>
            <a:spLocks noGrp="1"/>
          </p:cNvSpPr>
          <p:nvPr>
            <p:ph type="title"/>
          </p:nvPr>
        </p:nvSpPr>
        <p:spPr/>
        <p:txBody>
          <a:bodyPr/>
          <a:lstStyle/>
          <a:p>
            <a:r>
              <a:rPr lang="en-US"/>
              <a:t>Faculty Hours Example</a:t>
            </a:r>
          </a:p>
        </p:txBody>
      </p:sp>
      <p:sp>
        <p:nvSpPr>
          <p:cNvPr id="4" name="Slide Number Placeholder 3">
            <a:extLst>
              <a:ext uri="{FF2B5EF4-FFF2-40B4-BE49-F238E27FC236}">
                <a16:creationId xmlns:a16="http://schemas.microsoft.com/office/drawing/2014/main" id="{6028FF01-0D30-4080-948C-87A223821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8" name="Picture 7" descr="A screenshot of a cell phone&#10;&#10;Description automatically generated">
            <a:extLst>
              <a:ext uri="{FF2B5EF4-FFF2-40B4-BE49-F238E27FC236}">
                <a16:creationId xmlns:a16="http://schemas.microsoft.com/office/drawing/2014/main" id="{E415F15C-53E9-4785-B28C-EA6AEDF83DBF}"/>
              </a:ext>
            </a:extLst>
          </p:cNvPr>
          <p:cNvPicPr>
            <a:picLocks noChangeAspect="1"/>
          </p:cNvPicPr>
          <p:nvPr/>
        </p:nvPicPr>
        <p:blipFill>
          <a:blip r:embed="rId3"/>
          <a:stretch>
            <a:fillRect/>
          </a:stretch>
        </p:blipFill>
        <p:spPr>
          <a:xfrm>
            <a:off x="0" y="1420430"/>
            <a:ext cx="9093800" cy="4384511"/>
          </a:xfrm>
          <a:prstGeom prst="rect">
            <a:avLst/>
          </a:prstGeom>
        </p:spPr>
      </p:pic>
      <p:sp>
        <p:nvSpPr>
          <p:cNvPr id="6" name="Google Shape;93;p4">
            <a:extLst>
              <a:ext uri="{FF2B5EF4-FFF2-40B4-BE49-F238E27FC236}">
                <a16:creationId xmlns:a16="http://schemas.microsoft.com/office/drawing/2014/main" id="{6B7E1E1F-AEB9-994A-9BAB-209517E9C74E}"/>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9416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E45617-9E39-467B-BD32-1D863AF81787}"/>
              </a:ext>
            </a:extLst>
          </p:cNvPr>
          <p:cNvSpPr>
            <a:spLocks noGrp="1"/>
          </p:cNvSpPr>
          <p:nvPr>
            <p:ph type="title"/>
          </p:nvPr>
        </p:nvSpPr>
        <p:spPr/>
        <p:txBody>
          <a:bodyPr/>
          <a:lstStyle/>
          <a:p>
            <a:r>
              <a:rPr lang="en-US"/>
              <a:t>Diversity Example</a:t>
            </a:r>
          </a:p>
        </p:txBody>
      </p:sp>
      <p:sp>
        <p:nvSpPr>
          <p:cNvPr id="4" name="Slide Number Placeholder 3">
            <a:extLst>
              <a:ext uri="{FF2B5EF4-FFF2-40B4-BE49-F238E27FC236}">
                <a16:creationId xmlns:a16="http://schemas.microsoft.com/office/drawing/2014/main" id="{666FCE8F-81C4-4FED-BFA7-9C67D4C52B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8" name="Picture 7" descr="A screenshot of a cell phone&#10;&#10;Description automatically generated">
            <a:extLst>
              <a:ext uri="{FF2B5EF4-FFF2-40B4-BE49-F238E27FC236}">
                <a16:creationId xmlns:a16="http://schemas.microsoft.com/office/drawing/2014/main" id="{D6A38FD4-EB38-4EAD-AD78-0166792E6BFB}"/>
              </a:ext>
            </a:extLst>
          </p:cNvPr>
          <p:cNvPicPr>
            <a:picLocks noChangeAspect="1"/>
          </p:cNvPicPr>
          <p:nvPr/>
        </p:nvPicPr>
        <p:blipFill>
          <a:blip r:embed="rId2"/>
          <a:stretch>
            <a:fillRect/>
          </a:stretch>
        </p:blipFill>
        <p:spPr>
          <a:xfrm>
            <a:off x="85239" y="1974794"/>
            <a:ext cx="8973521" cy="2948080"/>
          </a:xfrm>
          <a:prstGeom prst="rect">
            <a:avLst/>
          </a:prstGeom>
        </p:spPr>
      </p:pic>
      <p:sp>
        <p:nvSpPr>
          <p:cNvPr id="9" name="Text Placeholder 1">
            <a:extLst>
              <a:ext uri="{FF2B5EF4-FFF2-40B4-BE49-F238E27FC236}">
                <a16:creationId xmlns:a16="http://schemas.microsoft.com/office/drawing/2014/main" id="{26FFCAC5-1D3D-4A28-A7BA-3E1B736A3F70}"/>
              </a:ext>
            </a:extLst>
          </p:cNvPr>
          <p:cNvSpPr>
            <a:spLocks noGrp="1"/>
          </p:cNvSpPr>
          <p:nvPr>
            <p:ph type="body" idx="1"/>
          </p:nvPr>
        </p:nvSpPr>
        <p:spPr>
          <a:xfrm>
            <a:off x="628650" y="5677786"/>
            <a:ext cx="7886699" cy="499177"/>
          </a:xfrm>
        </p:spPr>
        <p:txBody>
          <a:bodyPr/>
          <a:lstStyle/>
          <a:p>
            <a:pPr marL="63500" indent="0">
              <a:buNone/>
            </a:pPr>
            <a:r>
              <a:rPr lang="en-US" sz="800"/>
              <a:t>Source:  GME Data Resource Book.  Retrieved from </a:t>
            </a:r>
            <a:r>
              <a:rPr lang="en-US" sz="800">
                <a:hlinkClick r:id="rId3"/>
              </a:rPr>
              <a:t>https://acgme.org/About-Us/Publications-and-Resources/Graduate-Medical-Education-Data-Resource-Book</a:t>
            </a:r>
            <a:endParaRPr lang="en-US" sz="800"/>
          </a:p>
        </p:txBody>
      </p:sp>
      <p:sp>
        <p:nvSpPr>
          <p:cNvPr id="6" name="Google Shape;93;p4">
            <a:extLst>
              <a:ext uri="{FF2B5EF4-FFF2-40B4-BE49-F238E27FC236}">
                <a16:creationId xmlns:a16="http://schemas.microsoft.com/office/drawing/2014/main" id="{5262FD28-E7AB-8242-9225-5891EBB6E5DF}"/>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770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sp>
        <p:nvSpPr>
          <p:cNvPr id="70" name="Google Shape;70;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a:t>
            </a:fld>
            <a:endParaRPr/>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a:t>Learning Objectives</a:t>
            </a:r>
            <a:endParaRPr/>
          </a:p>
        </p:txBody>
      </p:sp>
      <p:sp>
        <p:nvSpPr>
          <p:cNvPr id="72" name="Google Shape;72;p2"/>
          <p:cNvSpPr txBox="1">
            <a:spLocks noGrp="1"/>
          </p:cNvSpPr>
          <p:nvPr>
            <p:ph type="body" idx="1"/>
          </p:nvPr>
        </p:nvSpPr>
        <p:spPr>
          <a:xfrm>
            <a:off x="628650" y="1738058"/>
            <a:ext cx="7886700" cy="3788599"/>
          </a:xfrm>
          <a:prstGeom prst="rect">
            <a:avLst/>
          </a:prstGeom>
          <a:noFill/>
          <a:ln>
            <a:noFill/>
          </a:ln>
        </p:spPr>
        <p:txBody>
          <a:bodyPr spcFirstLastPara="1" wrap="square" lIns="91425" tIns="91425" rIns="91425" bIns="91425" anchor="t" anchorCtr="0">
            <a:noAutofit/>
          </a:bodyPr>
          <a:lstStyle/>
          <a:p>
            <a:pPr marL="457200" marR="0" lvl="0" indent="-393700" algn="l" rtl="0">
              <a:lnSpc>
                <a:spcPct val="90000"/>
              </a:lnSpc>
              <a:spcBef>
                <a:spcPts val="1000"/>
              </a:spcBef>
              <a:spcAft>
                <a:spcPts val="0"/>
              </a:spcAft>
              <a:buClr>
                <a:schemeClr val="dk1"/>
              </a:buClr>
              <a:buSzPts val="2600"/>
              <a:buFont typeface="Arial"/>
              <a:buChar char="•"/>
            </a:pPr>
            <a:r>
              <a:rPr lang="en-US" sz="2400"/>
              <a:t>Provide Best Practices for the following sections: </a:t>
            </a:r>
          </a:p>
          <a:p>
            <a:pPr lvl="1" indent="-393700">
              <a:spcBef>
                <a:spcPts val="1000"/>
              </a:spcBef>
              <a:buSzPts val="2600"/>
            </a:pPr>
            <a:r>
              <a:rPr lang="en-US" sz="2000"/>
              <a:t>Faculty Roster</a:t>
            </a:r>
          </a:p>
          <a:p>
            <a:pPr lvl="1" indent="-393700">
              <a:spcBef>
                <a:spcPts val="1000"/>
              </a:spcBef>
              <a:buSzPts val="2600"/>
            </a:pPr>
            <a:r>
              <a:rPr lang="en-US" sz="2000"/>
              <a:t>Clinical Sites</a:t>
            </a:r>
          </a:p>
          <a:p>
            <a:pPr lvl="1" indent="-393700">
              <a:spcBef>
                <a:spcPts val="1000"/>
              </a:spcBef>
              <a:buSzPts val="2600"/>
            </a:pPr>
            <a:r>
              <a:rPr lang="en-US" sz="2000"/>
              <a:t>Faculty Development Topics</a:t>
            </a:r>
          </a:p>
          <a:p>
            <a:pPr lvl="1" indent="-393700">
              <a:spcBef>
                <a:spcPts val="1000"/>
              </a:spcBef>
              <a:buSzPts val="2600"/>
            </a:pPr>
            <a:r>
              <a:rPr lang="en-US" sz="2000"/>
              <a:t>Diversity Questions</a:t>
            </a:r>
          </a:p>
          <a:p>
            <a:pPr lvl="1" indent="-393700">
              <a:spcBef>
                <a:spcPts val="1000"/>
              </a:spcBef>
              <a:buSzPts val="2600"/>
            </a:pPr>
            <a:r>
              <a:rPr lang="en-US" sz="2000"/>
              <a:t>Scholarly Activity</a:t>
            </a:r>
          </a:p>
          <a:p>
            <a:r>
              <a:rPr lang="en-US" sz="2400"/>
              <a:t>Discuss GME Databook (ACGME)</a:t>
            </a:r>
            <a:endParaRPr sz="240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E45617-9E39-467B-BD32-1D863AF81787}"/>
              </a:ext>
            </a:extLst>
          </p:cNvPr>
          <p:cNvSpPr>
            <a:spLocks noGrp="1"/>
          </p:cNvSpPr>
          <p:nvPr>
            <p:ph type="title"/>
          </p:nvPr>
        </p:nvSpPr>
        <p:spPr/>
        <p:txBody>
          <a:bodyPr/>
          <a:lstStyle/>
          <a:p>
            <a:r>
              <a:rPr lang="en-US"/>
              <a:t>Diversity Example</a:t>
            </a:r>
          </a:p>
        </p:txBody>
      </p:sp>
      <p:sp>
        <p:nvSpPr>
          <p:cNvPr id="4" name="Slide Number Placeholder 3">
            <a:extLst>
              <a:ext uri="{FF2B5EF4-FFF2-40B4-BE49-F238E27FC236}">
                <a16:creationId xmlns:a16="http://schemas.microsoft.com/office/drawing/2014/main" id="{666FCE8F-81C4-4FED-BFA7-9C67D4C52B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6" name="Picture 5" descr="A screenshot of a cell phone&#10;&#10;Description automatically generated">
            <a:extLst>
              <a:ext uri="{FF2B5EF4-FFF2-40B4-BE49-F238E27FC236}">
                <a16:creationId xmlns:a16="http://schemas.microsoft.com/office/drawing/2014/main" id="{1C589737-F87F-4C07-AF4C-77F67B1289EC}"/>
              </a:ext>
            </a:extLst>
          </p:cNvPr>
          <p:cNvPicPr>
            <a:picLocks noChangeAspect="1"/>
          </p:cNvPicPr>
          <p:nvPr/>
        </p:nvPicPr>
        <p:blipFill>
          <a:blip r:embed="rId2"/>
          <a:stretch>
            <a:fillRect/>
          </a:stretch>
        </p:blipFill>
        <p:spPr>
          <a:xfrm>
            <a:off x="0" y="1732028"/>
            <a:ext cx="8792873" cy="3173972"/>
          </a:xfrm>
          <a:prstGeom prst="rect">
            <a:avLst/>
          </a:prstGeom>
        </p:spPr>
      </p:pic>
      <p:sp>
        <p:nvSpPr>
          <p:cNvPr id="5" name="Text Placeholder 1">
            <a:extLst>
              <a:ext uri="{FF2B5EF4-FFF2-40B4-BE49-F238E27FC236}">
                <a16:creationId xmlns:a16="http://schemas.microsoft.com/office/drawing/2014/main" id="{66FF3BEA-13DD-4B8E-9C89-2BD5891B8DBE}"/>
              </a:ext>
            </a:extLst>
          </p:cNvPr>
          <p:cNvSpPr>
            <a:spLocks noGrp="1"/>
          </p:cNvSpPr>
          <p:nvPr>
            <p:ph type="body" idx="1"/>
          </p:nvPr>
        </p:nvSpPr>
        <p:spPr>
          <a:xfrm>
            <a:off x="628650" y="5677786"/>
            <a:ext cx="7886699" cy="499177"/>
          </a:xfrm>
        </p:spPr>
        <p:txBody>
          <a:bodyPr/>
          <a:lstStyle/>
          <a:p>
            <a:pPr marL="63500" indent="0">
              <a:buNone/>
            </a:pPr>
            <a:r>
              <a:rPr lang="en-US" sz="800"/>
              <a:t>Source:  GME Data Resource Book.  Retrieved from </a:t>
            </a:r>
            <a:r>
              <a:rPr lang="en-US" sz="800">
                <a:hlinkClick r:id="rId3"/>
              </a:rPr>
              <a:t>https://acgme.org/About-Us/Publications-and-Resources/Graduate-Medical-Education-Data-Resource-Book</a:t>
            </a:r>
            <a:endParaRPr lang="en-US" sz="800"/>
          </a:p>
        </p:txBody>
      </p:sp>
      <p:sp>
        <p:nvSpPr>
          <p:cNvPr id="7" name="Google Shape;93;p4">
            <a:extLst>
              <a:ext uri="{FF2B5EF4-FFF2-40B4-BE49-F238E27FC236}">
                <a16:creationId xmlns:a16="http://schemas.microsoft.com/office/drawing/2014/main" id="{7CDD7970-998E-8542-8061-11E0A15D98DC}"/>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78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0CFF7-9446-4DE7-B391-44C33B5CE27B}"/>
              </a:ext>
            </a:extLst>
          </p:cNvPr>
          <p:cNvSpPr>
            <a:spLocks noGrp="1"/>
          </p:cNvSpPr>
          <p:nvPr>
            <p:ph type="title"/>
          </p:nvPr>
        </p:nvSpPr>
        <p:spPr/>
        <p:txBody>
          <a:bodyPr/>
          <a:lstStyle/>
          <a:p>
            <a:r>
              <a:rPr lang="en-US"/>
              <a:t>Diversity Example</a:t>
            </a:r>
          </a:p>
        </p:txBody>
      </p:sp>
      <p:sp>
        <p:nvSpPr>
          <p:cNvPr id="4" name="Slide Number Placeholder 3">
            <a:extLst>
              <a:ext uri="{FF2B5EF4-FFF2-40B4-BE49-F238E27FC236}">
                <a16:creationId xmlns:a16="http://schemas.microsoft.com/office/drawing/2014/main" id="{C09A8BBE-9B7C-4F91-AFB7-1683F5E1E0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6" name="Picture 5" descr="A picture containing screenshot&#10;&#10;Description automatically generated">
            <a:extLst>
              <a:ext uri="{FF2B5EF4-FFF2-40B4-BE49-F238E27FC236}">
                <a16:creationId xmlns:a16="http://schemas.microsoft.com/office/drawing/2014/main" id="{4CB08A17-D045-4EC1-8064-E44258F15EA6}"/>
              </a:ext>
            </a:extLst>
          </p:cNvPr>
          <p:cNvPicPr>
            <a:picLocks noChangeAspect="1"/>
          </p:cNvPicPr>
          <p:nvPr/>
        </p:nvPicPr>
        <p:blipFill>
          <a:blip r:embed="rId2"/>
          <a:stretch>
            <a:fillRect/>
          </a:stretch>
        </p:blipFill>
        <p:spPr>
          <a:xfrm>
            <a:off x="1" y="1916224"/>
            <a:ext cx="8850702" cy="2765844"/>
          </a:xfrm>
          <a:prstGeom prst="rect">
            <a:avLst/>
          </a:prstGeom>
        </p:spPr>
      </p:pic>
      <p:sp>
        <p:nvSpPr>
          <p:cNvPr id="7" name="Text Placeholder 1">
            <a:extLst>
              <a:ext uri="{FF2B5EF4-FFF2-40B4-BE49-F238E27FC236}">
                <a16:creationId xmlns:a16="http://schemas.microsoft.com/office/drawing/2014/main" id="{E5C3D1D4-9AAB-44B3-AD15-F0776EF459FD}"/>
              </a:ext>
            </a:extLst>
          </p:cNvPr>
          <p:cNvSpPr>
            <a:spLocks noGrp="1"/>
          </p:cNvSpPr>
          <p:nvPr>
            <p:ph type="body" idx="1"/>
          </p:nvPr>
        </p:nvSpPr>
        <p:spPr>
          <a:xfrm>
            <a:off x="628650" y="5677786"/>
            <a:ext cx="7886699" cy="499177"/>
          </a:xfrm>
        </p:spPr>
        <p:txBody>
          <a:bodyPr/>
          <a:lstStyle/>
          <a:p>
            <a:pPr marL="63500" indent="0">
              <a:buNone/>
            </a:pPr>
            <a:r>
              <a:rPr lang="en-US" sz="800"/>
              <a:t>Source:  GME Data Resource Book.  Retrieved from </a:t>
            </a:r>
            <a:r>
              <a:rPr lang="en-US" sz="800">
                <a:hlinkClick r:id="rId3"/>
              </a:rPr>
              <a:t>https://acgme.org/About-Us/Publications-and-Resources/Graduate-Medical-Education-Data-Resource-Book</a:t>
            </a:r>
            <a:endParaRPr lang="en-US" sz="800"/>
          </a:p>
        </p:txBody>
      </p:sp>
      <p:sp>
        <p:nvSpPr>
          <p:cNvPr id="8" name="Google Shape;93;p4">
            <a:extLst>
              <a:ext uri="{FF2B5EF4-FFF2-40B4-BE49-F238E27FC236}">
                <a16:creationId xmlns:a16="http://schemas.microsoft.com/office/drawing/2014/main" id="{FFC077DE-0B12-5248-8BAF-C4EADD792B52}"/>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934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40864-1135-413F-A14D-C0738C1C6C73}"/>
              </a:ext>
            </a:extLst>
          </p:cNvPr>
          <p:cNvSpPr>
            <a:spLocks noGrp="1"/>
          </p:cNvSpPr>
          <p:nvPr>
            <p:ph type="title"/>
          </p:nvPr>
        </p:nvSpPr>
        <p:spPr/>
        <p:txBody>
          <a:bodyPr/>
          <a:lstStyle/>
          <a:p>
            <a:r>
              <a:rPr lang="en-US"/>
              <a:t>Diversity Example</a:t>
            </a:r>
          </a:p>
        </p:txBody>
      </p:sp>
      <p:sp>
        <p:nvSpPr>
          <p:cNvPr id="4" name="Slide Number Placeholder 3">
            <a:extLst>
              <a:ext uri="{FF2B5EF4-FFF2-40B4-BE49-F238E27FC236}">
                <a16:creationId xmlns:a16="http://schemas.microsoft.com/office/drawing/2014/main" id="{161DD8DC-BB62-42C0-8698-797F655FE1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6" name="Picture 5" descr="A screenshot of a cell phone&#10;&#10;Description automatically generated">
            <a:extLst>
              <a:ext uri="{FF2B5EF4-FFF2-40B4-BE49-F238E27FC236}">
                <a16:creationId xmlns:a16="http://schemas.microsoft.com/office/drawing/2014/main" id="{A363EA6C-AEEE-4B69-8D00-14CC55A78199}"/>
              </a:ext>
            </a:extLst>
          </p:cNvPr>
          <p:cNvPicPr>
            <a:picLocks noChangeAspect="1"/>
          </p:cNvPicPr>
          <p:nvPr/>
        </p:nvPicPr>
        <p:blipFill>
          <a:blip r:embed="rId2"/>
          <a:stretch>
            <a:fillRect/>
          </a:stretch>
        </p:blipFill>
        <p:spPr>
          <a:xfrm>
            <a:off x="13754" y="1871097"/>
            <a:ext cx="9130246" cy="2739815"/>
          </a:xfrm>
          <a:prstGeom prst="rect">
            <a:avLst/>
          </a:prstGeom>
        </p:spPr>
      </p:pic>
      <p:sp>
        <p:nvSpPr>
          <p:cNvPr id="7" name="Text Placeholder 1">
            <a:extLst>
              <a:ext uri="{FF2B5EF4-FFF2-40B4-BE49-F238E27FC236}">
                <a16:creationId xmlns:a16="http://schemas.microsoft.com/office/drawing/2014/main" id="{253BE984-35CD-4A6F-BAF1-908ED0A5A8A6}"/>
              </a:ext>
            </a:extLst>
          </p:cNvPr>
          <p:cNvSpPr>
            <a:spLocks noGrp="1"/>
          </p:cNvSpPr>
          <p:nvPr>
            <p:ph type="body" idx="1"/>
          </p:nvPr>
        </p:nvSpPr>
        <p:spPr>
          <a:xfrm>
            <a:off x="628650" y="5677786"/>
            <a:ext cx="7886699" cy="499177"/>
          </a:xfrm>
        </p:spPr>
        <p:txBody>
          <a:bodyPr/>
          <a:lstStyle/>
          <a:p>
            <a:pPr marL="63500" indent="0">
              <a:buNone/>
            </a:pPr>
            <a:r>
              <a:rPr lang="en-US" sz="800"/>
              <a:t>Source:  GME Data Resource Book.  Retrieved from </a:t>
            </a:r>
            <a:r>
              <a:rPr lang="en-US" sz="800">
                <a:hlinkClick r:id="rId3"/>
              </a:rPr>
              <a:t>https://acgme.org/About-Us/Publications-and-Resources/Graduate-Medical-Education-Data-Resource-Book</a:t>
            </a:r>
            <a:endParaRPr lang="en-US" sz="800"/>
          </a:p>
        </p:txBody>
      </p:sp>
      <p:sp>
        <p:nvSpPr>
          <p:cNvPr id="8" name="Google Shape;93;p4">
            <a:extLst>
              <a:ext uri="{FF2B5EF4-FFF2-40B4-BE49-F238E27FC236}">
                <a16:creationId xmlns:a16="http://schemas.microsoft.com/office/drawing/2014/main" id="{382E331E-23F4-E541-AEF4-C2887D675261}"/>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0095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B6975-AA2A-48B2-ACBB-0F81B23B9233}"/>
              </a:ext>
            </a:extLst>
          </p:cNvPr>
          <p:cNvSpPr>
            <a:spLocks noGrp="1"/>
          </p:cNvSpPr>
          <p:nvPr>
            <p:ph type="title"/>
          </p:nvPr>
        </p:nvSpPr>
        <p:spPr/>
        <p:txBody>
          <a:bodyPr/>
          <a:lstStyle/>
          <a:p>
            <a:r>
              <a:rPr lang="en-US"/>
              <a:t>Diversity Example</a:t>
            </a:r>
          </a:p>
        </p:txBody>
      </p:sp>
      <p:sp>
        <p:nvSpPr>
          <p:cNvPr id="4" name="Slide Number Placeholder 3">
            <a:extLst>
              <a:ext uri="{FF2B5EF4-FFF2-40B4-BE49-F238E27FC236}">
                <a16:creationId xmlns:a16="http://schemas.microsoft.com/office/drawing/2014/main" id="{07480AAC-889C-4997-A46C-47D892C078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6" name="Picture 5" descr="A screenshot of a social media post&#10;&#10;Description automatically generated">
            <a:extLst>
              <a:ext uri="{FF2B5EF4-FFF2-40B4-BE49-F238E27FC236}">
                <a16:creationId xmlns:a16="http://schemas.microsoft.com/office/drawing/2014/main" id="{F9640E5E-8487-424E-B2FC-891D02CDB416}"/>
              </a:ext>
            </a:extLst>
          </p:cNvPr>
          <p:cNvPicPr>
            <a:picLocks noChangeAspect="1"/>
          </p:cNvPicPr>
          <p:nvPr/>
        </p:nvPicPr>
        <p:blipFill>
          <a:blip r:embed="rId2"/>
          <a:stretch>
            <a:fillRect/>
          </a:stretch>
        </p:blipFill>
        <p:spPr>
          <a:xfrm>
            <a:off x="435934" y="1572029"/>
            <a:ext cx="8067472" cy="4285845"/>
          </a:xfrm>
          <a:prstGeom prst="rect">
            <a:avLst/>
          </a:prstGeom>
        </p:spPr>
      </p:pic>
      <p:sp>
        <p:nvSpPr>
          <p:cNvPr id="7" name="Text Placeholder 1">
            <a:extLst>
              <a:ext uri="{FF2B5EF4-FFF2-40B4-BE49-F238E27FC236}">
                <a16:creationId xmlns:a16="http://schemas.microsoft.com/office/drawing/2014/main" id="{65D64E45-B008-4ABE-B146-8999D63E6848}"/>
              </a:ext>
            </a:extLst>
          </p:cNvPr>
          <p:cNvSpPr>
            <a:spLocks noGrp="1"/>
          </p:cNvSpPr>
          <p:nvPr>
            <p:ph type="body" idx="1"/>
          </p:nvPr>
        </p:nvSpPr>
        <p:spPr>
          <a:xfrm>
            <a:off x="628650" y="5980740"/>
            <a:ext cx="7886699" cy="499177"/>
          </a:xfrm>
        </p:spPr>
        <p:txBody>
          <a:bodyPr/>
          <a:lstStyle/>
          <a:p>
            <a:pPr marL="63500" indent="0">
              <a:buNone/>
            </a:pPr>
            <a:r>
              <a:rPr lang="en-US" sz="800"/>
              <a:t>Source:  US Census Bureau.  Retrieved from </a:t>
            </a:r>
            <a:r>
              <a:rPr lang="en-US" sz="800">
                <a:hlinkClick r:id="rId3"/>
              </a:rPr>
              <a:t>https://factfinder.census.gov</a:t>
            </a:r>
            <a:endParaRPr lang="en-US" sz="800"/>
          </a:p>
        </p:txBody>
      </p:sp>
      <p:sp>
        <p:nvSpPr>
          <p:cNvPr id="8" name="Google Shape;93;p4">
            <a:extLst>
              <a:ext uri="{FF2B5EF4-FFF2-40B4-BE49-F238E27FC236}">
                <a16:creationId xmlns:a16="http://schemas.microsoft.com/office/drawing/2014/main" id="{6895A5B9-D882-A543-B3FD-23472E49E6AF}"/>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3165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a:t>Take-Aways</a:t>
            </a:r>
            <a:endParaRPr/>
          </a:p>
        </p:txBody>
      </p:sp>
      <p:sp>
        <p:nvSpPr>
          <p:cNvPr id="318" name="Google Shape;318;p27"/>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noAutofit/>
          </a:bodyPr>
          <a:lstStyle/>
          <a:p>
            <a:pPr marL="457200" marR="0" lvl="0" indent="-228600" algn="ctr" rtl="0">
              <a:lnSpc>
                <a:spcPct val="90000"/>
              </a:lnSpc>
              <a:spcBef>
                <a:spcPts val="1000"/>
              </a:spcBef>
              <a:spcAft>
                <a:spcPts val="0"/>
              </a:spcAft>
              <a:buClr>
                <a:schemeClr val="lt1"/>
              </a:buClr>
              <a:buSzPts val="2000"/>
              <a:buFont typeface="Arial"/>
              <a:buNone/>
            </a:pPr>
            <a:endParaRPr/>
          </a:p>
        </p:txBody>
      </p:sp>
      <p:sp>
        <p:nvSpPr>
          <p:cNvPr id="319" name="Google Shape;319;p2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pic>
        <p:nvPicPr>
          <p:cNvPr id="320" name="Google Shape;320;p27" descr="New%20Clip%20art/puzzle_people_working_together_800_clr_6984.png"/>
          <p:cNvPicPr preferRelativeResize="0"/>
          <p:nvPr/>
        </p:nvPicPr>
        <p:blipFill rotWithShape="1">
          <a:blip r:embed="rId3">
            <a:alphaModFix/>
          </a:blip>
          <a:srcRect/>
          <a:stretch/>
        </p:blipFill>
        <p:spPr>
          <a:xfrm>
            <a:off x="655744" y="3693689"/>
            <a:ext cx="4970780" cy="2484755"/>
          </a:xfrm>
          <a:prstGeom prst="rect">
            <a:avLst/>
          </a:prstGeom>
          <a:noFill/>
          <a:ln>
            <a:noFill/>
          </a:ln>
        </p:spPr>
      </p:pic>
      <p:sp>
        <p:nvSpPr>
          <p:cNvPr id="7" name="Google Shape;93;p4">
            <a:extLst>
              <a:ext uri="{FF2B5EF4-FFF2-40B4-BE49-F238E27FC236}">
                <a16:creationId xmlns:a16="http://schemas.microsoft.com/office/drawing/2014/main" id="{00BBC143-B417-7C42-99D4-8291503AFF51}"/>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142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AD44F2-696C-4376-A42E-2794F2E07945}"/>
              </a:ext>
            </a:extLst>
          </p:cNvPr>
          <p:cNvSpPr>
            <a:spLocks noGrp="1"/>
          </p:cNvSpPr>
          <p:nvPr>
            <p:ph type="body" idx="1"/>
          </p:nvPr>
        </p:nvSpPr>
        <p:spPr>
          <a:xfrm>
            <a:off x="364107" y="1670465"/>
            <a:ext cx="3862836" cy="4438905"/>
          </a:xfrm>
        </p:spPr>
        <p:txBody>
          <a:bodyPr/>
          <a:lstStyle/>
          <a:p>
            <a:r>
              <a:rPr lang="en-US" sz="2000" dirty="0"/>
              <a:t>Organization is key</a:t>
            </a:r>
          </a:p>
          <a:p>
            <a:r>
              <a:rPr lang="en-US" sz="2000" dirty="0"/>
              <a:t>Keep up with the data and tracking</a:t>
            </a:r>
          </a:p>
          <a:p>
            <a:r>
              <a:rPr lang="en-US" sz="2000" dirty="0"/>
              <a:t>Take small steps along the way</a:t>
            </a:r>
          </a:p>
          <a:p>
            <a:r>
              <a:rPr lang="en-US" sz="2000" dirty="0"/>
              <a:t>Use PDCA for any new things you try</a:t>
            </a:r>
          </a:p>
          <a:p>
            <a:r>
              <a:rPr lang="en-US" sz="2000" dirty="0"/>
              <a:t>Write up your experiences; share with GME community</a:t>
            </a:r>
          </a:p>
          <a:p>
            <a:r>
              <a:rPr lang="en-US" sz="2000" dirty="0"/>
              <a:t>Prepare for more changes coming…</a:t>
            </a:r>
          </a:p>
          <a:p>
            <a:pPr marL="63500" indent="0">
              <a:buNone/>
            </a:pPr>
            <a:endParaRPr lang="en-US" sz="2000" dirty="0"/>
          </a:p>
        </p:txBody>
      </p:sp>
      <p:sp>
        <p:nvSpPr>
          <p:cNvPr id="3" name="Title 2">
            <a:extLst>
              <a:ext uri="{FF2B5EF4-FFF2-40B4-BE49-F238E27FC236}">
                <a16:creationId xmlns:a16="http://schemas.microsoft.com/office/drawing/2014/main" id="{BA0869C6-6B9E-4F0A-95A1-52A89CC6CD13}"/>
              </a:ext>
            </a:extLst>
          </p:cNvPr>
          <p:cNvSpPr>
            <a:spLocks noGrp="1"/>
          </p:cNvSpPr>
          <p:nvPr>
            <p:ph type="title"/>
          </p:nvPr>
        </p:nvSpPr>
        <p:spPr/>
        <p:txBody>
          <a:bodyPr/>
          <a:lstStyle/>
          <a:p>
            <a:r>
              <a:rPr lang="en-US"/>
              <a:t>Final Thoughts…</a:t>
            </a:r>
          </a:p>
        </p:txBody>
      </p:sp>
      <p:sp>
        <p:nvSpPr>
          <p:cNvPr id="4" name="Slide Number Placeholder 3">
            <a:extLst>
              <a:ext uri="{FF2B5EF4-FFF2-40B4-BE49-F238E27FC236}">
                <a16:creationId xmlns:a16="http://schemas.microsoft.com/office/drawing/2014/main" id="{B63F18CB-234C-4C07-A317-E6C2A5D8B9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6" name="Picture 5" descr="A screenshot of a map&#10;&#10;Description automatically generated">
            <a:extLst>
              <a:ext uri="{FF2B5EF4-FFF2-40B4-BE49-F238E27FC236}">
                <a16:creationId xmlns:a16="http://schemas.microsoft.com/office/drawing/2014/main" id="{292460A3-FA62-42FC-B0EE-F667B63A9E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12259" y="2558969"/>
            <a:ext cx="4010561" cy="2284443"/>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BB028CE2-7A0F-41CE-B278-2513A73A984F}"/>
              </a:ext>
            </a:extLst>
          </p:cNvPr>
          <p:cNvSpPr txBox="1"/>
          <p:nvPr/>
        </p:nvSpPr>
        <p:spPr>
          <a:xfrm>
            <a:off x="4989666" y="5137704"/>
            <a:ext cx="4010561" cy="230832"/>
          </a:xfrm>
          <a:prstGeom prst="rect">
            <a:avLst/>
          </a:prstGeom>
          <a:noFill/>
        </p:spPr>
        <p:txBody>
          <a:bodyPr wrap="square" rtlCol="0">
            <a:spAutoFit/>
          </a:bodyPr>
          <a:lstStyle/>
          <a:p>
            <a:r>
              <a:rPr lang="en-US" sz="900">
                <a:hlinkClick r:id="rId3" tooltip="https://en.wikipedia.org/wiki/ISO_50001"/>
              </a:rPr>
              <a:t>This Photo</a:t>
            </a:r>
            <a:r>
              <a:rPr lang="en-US" sz="900"/>
              <a:t> by Unknown Author is licensed under </a:t>
            </a:r>
            <a:r>
              <a:rPr lang="en-US" sz="900">
                <a:hlinkClick r:id="rId4" tooltip="https://creativecommons.org/licenses/by-sa/3.0/"/>
              </a:rPr>
              <a:t>CC BY-SA</a:t>
            </a:r>
            <a:endParaRPr lang="en-US" sz="900"/>
          </a:p>
        </p:txBody>
      </p:sp>
      <p:sp>
        <p:nvSpPr>
          <p:cNvPr id="8" name="Google Shape;93;p4">
            <a:extLst>
              <a:ext uri="{FF2B5EF4-FFF2-40B4-BE49-F238E27FC236}">
                <a16:creationId xmlns:a16="http://schemas.microsoft.com/office/drawing/2014/main" id="{C34939F7-6328-4241-8DE8-E91DA9CD034C}"/>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7486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a:t>Questions??</a:t>
            </a:r>
            <a:endParaRPr/>
          </a:p>
        </p:txBody>
      </p:sp>
      <p:sp>
        <p:nvSpPr>
          <p:cNvPr id="336" name="Google Shape;336;p2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pic>
        <p:nvPicPr>
          <p:cNvPr id="337" name="Google Shape;337;p29"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6" name="Google Shape;93;p4">
            <a:extLst>
              <a:ext uri="{FF2B5EF4-FFF2-40B4-BE49-F238E27FC236}">
                <a16:creationId xmlns:a16="http://schemas.microsoft.com/office/drawing/2014/main" id="{C09D83F7-69A4-0B46-BD38-646A98B50D55}"/>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322014" y="230396"/>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500" dirty="0">
              <a:solidFill>
                <a:srgbClr val="0070C0"/>
              </a:solidFill>
              <a:latin typeface="Arial" charset="0"/>
              <a:cs typeface="Arial" charset="0"/>
            </a:endParaRP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Contact us today to learn how our Educational</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Passports can save you time &amp; money! </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724-864-7320</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www.PartnersInMedEd.com</a:t>
            </a:r>
          </a:p>
          <a:p>
            <a:pPr marL="342900" indent="-342900" algn="ctr" eaLnBrk="1" hangingPunct="1">
              <a:lnSpc>
                <a:spcPct val="80000"/>
              </a:lnSpc>
              <a:spcBef>
                <a:spcPct val="20000"/>
              </a:spcBef>
              <a:buClr>
                <a:schemeClr val="bg2"/>
              </a:buClr>
              <a:buSzPct val="75000"/>
              <a:buFont typeface="Wingdings" charset="0"/>
              <a:buNone/>
            </a:pPr>
            <a:endParaRPr lang="en-US" sz="1200" i="1" dirty="0"/>
          </a:p>
        </p:txBody>
      </p:sp>
      <p:sp>
        <p:nvSpPr>
          <p:cNvPr id="15" name="Rectangle 3"/>
          <p:cNvSpPr txBox="1">
            <a:spLocks noChangeArrowheads="1"/>
          </p:cNvSpPr>
          <p:nvPr/>
        </p:nvSpPr>
        <p:spPr bwMode="auto">
          <a:xfrm>
            <a:off x="826378" y="233648"/>
            <a:ext cx="5060092" cy="52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Crafting “Top-Notch” Goals, </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dirty="0">
                <a:solidFill>
                  <a:prstClr val="black"/>
                </a:solidFill>
                <a:latin typeface="Arial" panose="020B0604020202020204" pitchFamily="34" charset="0"/>
                <a:ea typeface=""/>
                <a:cs typeface="Arial" panose="020B0604020202020204" pitchFamily="34" charset="0"/>
              </a:rPr>
              <a:t>Objectives and Evaluations</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September 12, 2019</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Feedback – From The Top Down</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September 17, 2019</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Evolving Resident Well-Being</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October 8, 2019</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We All Need Scholarly Activity, Including Coordinators</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October 24, 2019</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fld id="{6AD68910-38FE-C240-95D4-C063CA8D3DE6}" type="slidenum">
              <a:rPr lang="en-US" altLang="en-US" smtClean="0"/>
              <a:pPr>
                <a:defRPr/>
              </a:pPr>
              <a:t>37</a:t>
            </a:fld>
            <a:endParaRPr lang="en-US" altLang="en-US" dirty="0"/>
          </a:p>
        </p:txBody>
      </p:sp>
      <p:sp>
        <p:nvSpPr>
          <p:cNvPr id="18" name="Shape 83">
            <a:extLst>
              <a:ext uri="{FF2B5EF4-FFF2-40B4-BE49-F238E27FC236}">
                <a16:creationId xmlns:a16="http://schemas.microsoft.com/office/drawing/2014/main" id="{E5442274-DEC5-584B-B099-A5AA8B99D3E5}"/>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2019</a:t>
            </a:r>
            <a:endParaRPr sz="800" b="0" i="0" u="none" strike="noStrike" cap="none" dirty="0">
              <a:solidFill>
                <a:schemeClr val="dk1"/>
              </a:solidFill>
              <a:latin typeface="Arial"/>
              <a:ea typeface="Arial"/>
              <a:cs typeface="Arial"/>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1314102" y="4967032"/>
            <a:ext cx="4322727"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NEW Faculty Development Series</a:t>
            </a:r>
            <a:br>
              <a:rPr lang="en-US" sz="1800" dirty="0">
                <a:solidFill>
                  <a:srgbClr val="00A60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1575626" y="5596354"/>
            <a:ext cx="4030517" cy="81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pPr>
            <a:r>
              <a:rPr lang="en-US" sz="1600" dirty="0">
                <a:solidFill>
                  <a:srgbClr val="0070C0"/>
                </a:solidFill>
                <a:latin typeface="+mn-lt"/>
              </a:rPr>
              <a:t>15 Minutes to Effective Feedback</a:t>
            </a:r>
            <a:br>
              <a:rPr lang="en-US" sz="1600" dirty="0">
                <a:solidFill>
                  <a:srgbClr val="0070C0"/>
                </a:solidFill>
                <a:latin typeface="+mn-lt"/>
              </a:rPr>
            </a:br>
            <a:endParaRPr lang="en-US" sz="1600" dirty="0">
              <a:solidFill>
                <a:srgbClr val="0070C0"/>
              </a:solidFill>
              <a:latin typeface="+mn-lt"/>
            </a:endParaRPr>
          </a:p>
          <a:p>
            <a:pPr algn="ctr" eaLnBrk="1" hangingPunct="1">
              <a:lnSpc>
                <a:spcPct val="80000"/>
              </a:lnSpc>
              <a:spcBef>
                <a:spcPct val="20000"/>
              </a:spcBef>
              <a:buClr>
                <a:schemeClr val="bg2"/>
              </a:buClr>
              <a:buSzPct val="75000"/>
            </a:pPr>
            <a:r>
              <a:rPr lang="en-US" sz="1600" dirty="0">
                <a:solidFill>
                  <a:srgbClr val="0070C0"/>
                </a:solidFill>
                <a:latin typeface="+mn-lt"/>
              </a:rPr>
              <a:t>Toolbox for Teaching Millennials</a:t>
            </a: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2" name="TextBox 1">
            <a:extLst>
              <a:ext uri="{FF2B5EF4-FFF2-40B4-BE49-F238E27FC236}">
                <a16:creationId xmlns:a16="http://schemas.microsoft.com/office/drawing/2014/main" id="{123599D6-9F45-4746-BE27-7E3FA866787A}"/>
              </a:ext>
            </a:extLst>
          </p:cNvPr>
          <p:cNvSpPr txBox="1"/>
          <p:nvPr/>
        </p:nvSpPr>
        <p:spPr>
          <a:xfrm>
            <a:off x="5431971" y="829339"/>
            <a:ext cx="3712029" cy="14250055"/>
          </a:xfrm>
          <a:prstGeom prst="rect">
            <a:avLst/>
          </a:prstGeom>
          <a:noFill/>
        </p:spPr>
        <p:txBody>
          <a:bodyPr wrap="square" rtlCol="0">
            <a:spAutoFit/>
          </a:bodyPr>
          <a:lstStyle/>
          <a:p>
            <a:pPr algn="ctr"/>
            <a:endParaRPr lang="en-US" sz="1600" b="1" dirty="0">
              <a:solidFill>
                <a:srgbClr val="0070C0"/>
              </a:solidFill>
              <a:latin typeface="+mn-lt"/>
            </a:endParaRPr>
          </a:p>
          <a:p>
            <a:pPr algn="ctr"/>
            <a:r>
              <a:rPr lang="en-US" sz="1300" b="1" dirty="0">
                <a:solidFill>
                  <a:srgbClr val="0070C0"/>
                </a:solidFill>
                <a:latin typeface="Arial" panose="020B0604020202020204" pitchFamily="34" charset="0"/>
                <a:cs typeface="Arial" panose="020B0604020202020204" pitchFamily="34" charset="0"/>
              </a:rPr>
              <a:t>2019 CPR Part 1 of 4: Overview</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Aims and Action Plans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SI 2025 Part 2 of 4: Changes on the Horizon</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Ask Partners – Spring Freebie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Understanding the CLE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CPR 2019 Part 2 of 4: Section I &amp; Section II</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SI 2025 Part 3 of 4: GME Evolution, Funding &amp; Future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Building Your Sponsoring Institution – The First 2 Years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Special Reviews – Helpful not Hurtful</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2019 CPR Part 3 of 4: Section IV &amp; Section V</a:t>
            </a:r>
          </a:p>
          <a:p>
            <a:pPr algn="ctr"/>
            <a:endParaRPr lang="en-US" sz="1300" b="1" dirty="0">
              <a:solidFill>
                <a:srgbClr val="0070C0"/>
              </a:solidFill>
              <a:latin typeface="+mn-lt"/>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br>
              <a:rPr lang="en-US" sz="1600" b="1" dirty="0">
                <a:solidFill>
                  <a:srgbClr val="0070C0"/>
                </a:solidFill>
              </a:rPr>
            </a:b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p:txBody>
      </p:sp>
    </p:spTree>
    <p:custDataLst>
      <p:tags r:id="rId1"/>
    </p:custDataLst>
    <p:extLst>
      <p:ext uri="{BB962C8B-B14F-4D97-AF65-F5344CB8AC3E}">
        <p14:creationId xmlns:p14="http://schemas.microsoft.com/office/powerpoint/2010/main" val="2417382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body" idx="1"/>
          </p:nvPr>
        </p:nvSpPr>
        <p:spPr>
          <a:xfrm>
            <a:off x="0" y="1919730"/>
            <a:ext cx="9230497" cy="4629351"/>
          </a:xfrm>
          <a:prstGeom prst="rect">
            <a:avLst/>
          </a:prstGeom>
          <a:noFill/>
          <a:ln>
            <a:noFill/>
          </a:ln>
        </p:spPr>
        <p:txBody>
          <a:bodyPr spcFirstLastPara="1" wrap="square" lIns="91425" tIns="91425" rIns="91425" bIns="91425" anchor="t" anchorCtr="0">
            <a:noAutofit/>
          </a:bodyPr>
          <a:lstStyle/>
          <a:p>
            <a:pPr marL="457200" lvl="0" indent="-393700" algn="ctr" rtl="0">
              <a:lnSpc>
                <a:spcPct val="100000"/>
              </a:lnSpc>
              <a:spcBef>
                <a:spcPts val="1000"/>
              </a:spcBef>
              <a:spcAft>
                <a:spcPts val="0"/>
              </a:spcAft>
              <a:buSzPts val="2600"/>
              <a:buFont typeface="Noto Sans Symbols"/>
              <a:buNone/>
            </a:pPr>
            <a:r>
              <a:rPr lang="en-US" sz="2475" b="1" dirty="0">
                <a:latin typeface="Arial"/>
                <a:ea typeface="Arial"/>
                <a:cs typeface="Arial"/>
                <a:sym typeface="Arial"/>
              </a:rPr>
              <a:t>    </a:t>
            </a:r>
            <a:r>
              <a:rPr lang="en-US" sz="2420" dirty="0">
                <a:latin typeface="Arial"/>
                <a:ea typeface="Arial"/>
                <a:cs typeface="Arial"/>
                <a:sym typeface="Arial"/>
              </a:rPr>
              <a:t>Partners in Medical Education, Inc. provides comprehensive consulting services to the GME community.  </a:t>
            </a:r>
            <a:endParaRPr dirty="0"/>
          </a:p>
          <a:p>
            <a:pPr marL="457200" lvl="0" indent="-393700" algn="ctr" rtl="0">
              <a:lnSpc>
                <a:spcPct val="60000"/>
              </a:lnSpc>
              <a:spcBef>
                <a:spcPts val="1000"/>
              </a:spcBef>
              <a:spcAft>
                <a:spcPts val="0"/>
              </a:spcAft>
              <a:buSzPts val="2600"/>
              <a:buNone/>
            </a:pPr>
            <a:endParaRPr sz="2420" dirty="0">
              <a:solidFill>
                <a:srgbClr val="336600"/>
              </a:solidFill>
              <a:latin typeface="Arial"/>
              <a:ea typeface="Arial"/>
              <a:cs typeface="Arial"/>
              <a:sym typeface="Arial"/>
            </a:endParaRPr>
          </a:p>
          <a:p>
            <a:pPr marL="457200" lvl="0" indent="-393700" algn="ctr" rtl="0">
              <a:lnSpc>
                <a:spcPct val="60000"/>
              </a:lnSpc>
              <a:spcBef>
                <a:spcPts val="1000"/>
              </a:spcBef>
              <a:spcAft>
                <a:spcPts val="0"/>
              </a:spcAft>
              <a:buSzPts val="2600"/>
              <a:buNone/>
            </a:pPr>
            <a:r>
              <a:rPr lang="en-US" sz="2420" b="1" dirty="0">
                <a:latin typeface="Arial"/>
                <a:ea typeface="Arial"/>
                <a:cs typeface="Arial"/>
                <a:sym typeface="Arial"/>
              </a:rPr>
              <a:t>Partners in Medical Education</a:t>
            </a:r>
            <a:endParaRPr dirty="0"/>
          </a:p>
          <a:p>
            <a:pPr marL="457200" lvl="0" indent="-393700" algn="ctr" rtl="0">
              <a:lnSpc>
                <a:spcPct val="60000"/>
              </a:lnSpc>
              <a:spcBef>
                <a:spcPts val="1000"/>
              </a:spcBef>
              <a:spcAft>
                <a:spcPts val="0"/>
              </a:spcAft>
              <a:buSzPts val="2600"/>
              <a:buNone/>
            </a:pPr>
            <a:r>
              <a:rPr lang="en-US" sz="2420" dirty="0">
                <a:latin typeface="Arial"/>
                <a:ea typeface="Arial"/>
                <a:cs typeface="Arial"/>
                <a:sym typeface="Arial"/>
              </a:rPr>
              <a:t>724-864-7320  |  </a:t>
            </a:r>
            <a:r>
              <a:rPr lang="en-US" sz="2420" u="sng" dirty="0">
                <a:solidFill>
                  <a:schemeClr val="hlink"/>
                </a:solidFill>
                <a:latin typeface="Arial"/>
                <a:ea typeface="Arial"/>
                <a:cs typeface="Arial"/>
                <a:sym typeface="Arial"/>
                <a:hlinkClick r:id="rId3"/>
              </a:rPr>
              <a:t>info@PartnersInMedEd.com</a:t>
            </a:r>
            <a:endParaRPr sz="2420" dirty="0">
              <a:solidFill>
                <a:srgbClr val="FF0000"/>
              </a:solidFill>
              <a:latin typeface="Arial"/>
              <a:ea typeface="Arial"/>
              <a:cs typeface="Arial"/>
              <a:sym typeface="Arial"/>
            </a:endParaRPr>
          </a:p>
          <a:p>
            <a:pPr marL="457200" lvl="0" indent="-393700" algn="ctr" rtl="0">
              <a:lnSpc>
                <a:spcPct val="60000"/>
              </a:lnSpc>
              <a:spcBef>
                <a:spcPts val="1000"/>
              </a:spcBef>
              <a:spcAft>
                <a:spcPts val="0"/>
              </a:spcAft>
              <a:buSzPts val="2600"/>
              <a:buNone/>
            </a:pPr>
            <a:endParaRPr sz="2420" dirty="0">
              <a:solidFill>
                <a:srgbClr val="FF0000"/>
              </a:solidFill>
              <a:latin typeface="Arial"/>
              <a:ea typeface="Arial"/>
              <a:cs typeface="Arial"/>
              <a:sym typeface="Arial"/>
            </a:endParaRPr>
          </a:p>
          <a:p>
            <a:pPr marL="457200" lvl="0" indent="-393700" algn="ctr" rtl="0">
              <a:lnSpc>
                <a:spcPct val="60000"/>
              </a:lnSpc>
              <a:spcBef>
                <a:spcPts val="1000"/>
              </a:spcBef>
              <a:spcAft>
                <a:spcPts val="0"/>
              </a:spcAft>
              <a:buSzPts val="2600"/>
              <a:buNone/>
            </a:pPr>
            <a:r>
              <a:rPr lang="en-US" sz="2420" b="1" dirty="0">
                <a:latin typeface="Arial"/>
                <a:ea typeface="Arial"/>
                <a:cs typeface="Arial"/>
                <a:sym typeface="Arial"/>
              </a:rPr>
              <a:t>Heather Peters, M.Ed, Ph.D  </a:t>
            </a:r>
            <a:r>
              <a:rPr lang="en-US" sz="2420" u="sng" dirty="0">
                <a:solidFill>
                  <a:schemeClr val="hlink"/>
                </a:solidFill>
                <a:latin typeface="Arial"/>
                <a:ea typeface="Arial"/>
                <a:cs typeface="Arial"/>
                <a:sym typeface="Arial"/>
                <a:hlinkClick r:id="rId4"/>
              </a:rPr>
              <a:t>heather@PartnersInMedEd.com</a:t>
            </a:r>
            <a:br>
              <a:rPr lang="en-US" sz="2420" dirty="0">
                <a:solidFill>
                  <a:srgbClr val="FF0000"/>
                </a:solidFill>
                <a:latin typeface="Arial"/>
                <a:ea typeface="Arial"/>
                <a:cs typeface="Arial"/>
                <a:sym typeface="Arial"/>
              </a:rPr>
            </a:br>
            <a:endParaRPr sz="2420" dirty="0">
              <a:solidFill>
                <a:srgbClr val="FF0000"/>
              </a:solidFill>
              <a:latin typeface="Arial"/>
              <a:ea typeface="Arial"/>
              <a:cs typeface="Arial"/>
              <a:sym typeface="Arial"/>
            </a:endParaRPr>
          </a:p>
          <a:p>
            <a:pPr marL="457200" lvl="0" indent="-393700" algn="ctr" rtl="0">
              <a:lnSpc>
                <a:spcPct val="60000"/>
              </a:lnSpc>
              <a:spcBef>
                <a:spcPts val="1000"/>
              </a:spcBef>
              <a:spcAft>
                <a:spcPts val="0"/>
              </a:spcAft>
              <a:buSzPts val="2600"/>
              <a:buNone/>
            </a:pPr>
            <a:r>
              <a:rPr lang="en-US" sz="2420" b="1" dirty="0">
                <a:latin typeface="Arial"/>
                <a:ea typeface="Arial"/>
                <a:cs typeface="Arial"/>
                <a:sym typeface="Arial"/>
              </a:rPr>
              <a:t>Christine Redovan MBA </a:t>
            </a:r>
            <a:r>
              <a:rPr lang="en-US" sz="2420" u="sng" dirty="0">
                <a:solidFill>
                  <a:schemeClr val="hlink"/>
                </a:solidFill>
                <a:latin typeface="Arial"/>
                <a:ea typeface="Arial"/>
                <a:cs typeface="Arial"/>
                <a:sym typeface="Arial"/>
                <a:hlinkClick r:id="rId3"/>
              </a:rPr>
              <a:t>christine@PartnersInMedEd.com</a:t>
            </a:r>
            <a:endParaRPr sz="2420" dirty="0">
              <a:solidFill>
                <a:srgbClr val="FF0000"/>
              </a:solidFill>
              <a:latin typeface="Arial"/>
              <a:ea typeface="Arial"/>
              <a:cs typeface="Arial"/>
              <a:sym typeface="Arial"/>
            </a:endParaRPr>
          </a:p>
          <a:p>
            <a:pPr marL="457200" lvl="0" indent="-393700" algn="ctr" rtl="0">
              <a:lnSpc>
                <a:spcPct val="60000"/>
              </a:lnSpc>
              <a:spcBef>
                <a:spcPts val="1000"/>
              </a:spcBef>
              <a:spcAft>
                <a:spcPts val="0"/>
              </a:spcAft>
              <a:buSzPts val="2600"/>
              <a:buNone/>
            </a:pPr>
            <a:endParaRPr sz="2475" dirty="0">
              <a:solidFill>
                <a:srgbClr val="FF0000"/>
              </a:solidFill>
              <a:latin typeface="Arial"/>
              <a:ea typeface="Arial"/>
              <a:cs typeface="Arial"/>
              <a:sym typeface="Arial"/>
            </a:endParaRPr>
          </a:p>
          <a:p>
            <a:pPr marL="457200" lvl="0" indent="-393700" algn="ctr" rtl="0">
              <a:lnSpc>
                <a:spcPct val="60000"/>
              </a:lnSpc>
              <a:spcBef>
                <a:spcPts val="1000"/>
              </a:spcBef>
              <a:spcAft>
                <a:spcPts val="0"/>
              </a:spcAft>
              <a:buSzPts val="2600"/>
              <a:buFont typeface="Noto Sans Symbols"/>
              <a:buNone/>
            </a:pPr>
            <a:r>
              <a:rPr lang="en-US" sz="1870" b="1" dirty="0"/>
              <a:t>www.PartnersInMedEd.com</a:t>
            </a:r>
            <a:endParaRPr dirty="0"/>
          </a:p>
          <a:p>
            <a:pPr marL="457200" lvl="0" indent="-393700" algn="l" rtl="0">
              <a:lnSpc>
                <a:spcPct val="60000"/>
              </a:lnSpc>
              <a:spcBef>
                <a:spcPts val="1000"/>
              </a:spcBef>
              <a:spcAft>
                <a:spcPts val="0"/>
              </a:spcAft>
              <a:buSzPts val="2600"/>
              <a:buFont typeface="Noto Sans Symbols"/>
              <a:buNone/>
            </a:pPr>
            <a:endParaRPr sz="1430" b="1" dirty="0"/>
          </a:p>
        </p:txBody>
      </p:sp>
      <p:pic>
        <p:nvPicPr>
          <p:cNvPr id="297" name="Google Shape;297;p34"/>
          <p:cNvPicPr preferRelativeResize="0"/>
          <p:nvPr/>
        </p:nvPicPr>
        <p:blipFill rotWithShape="1">
          <a:blip r:embed="rId5">
            <a:alphaModFix/>
          </a:blip>
          <a:srcRect/>
          <a:stretch/>
        </p:blipFill>
        <p:spPr>
          <a:xfrm>
            <a:off x="2780386" y="271106"/>
            <a:ext cx="3768064" cy="1540160"/>
          </a:xfrm>
          <a:prstGeom prst="rect">
            <a:avLst/>
          </a:prstGeom>
          <a:noFill/>
          <a:ln>
            <a:noFill/>
          </a:ln>
        </p:spPr>
      </p:pic>
      <p:sp>
        <p:nvSpPr>
          <p:cNvPr id="298" name="Google Shape;298;p3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
        <p:nvSpPr>
          <p:cNvPr id="299" name="Google Shape;299;p34"/>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38</a:t>
            </a:fld>
            <a:endParaRPr dirty="0"/>
          </a:p>
        </p:txBody>
      </p:sp>
    </p:spTree>
    <p:extLst>
      <p:ext uri="{BB962C8B-B14F-4D97-AF65-F5344CB8AC3E}">
        <p14:creationId xmlns:p14="http://schemas.microsoft.com/office/powerpoint/2010/main" val="165964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noAutofit/>
          </a:bodyPr>
          <a:lstStyle/>
          <a:p>
            <a:pPr marL="457200" marR="0" lvl="0" indent="-393700" algn="l" rtl="0">
              <a:lnSpc>
                <a:spcPct val="90000"/>
              </a:lnSpc>
              <a:spcBef>
                <a:spcPts val="1000"/>
              </a:spcBef>
              <a:spcAft>
                <a:spcPts val="0"/>
              </a:spcAft>
              <a:buSzPts val="2600"/>
              <a:buChar char="•"/>
            </a:pPr>
            <a:r>
              <a:rPr lang="en-US" sz="2400"/>
              <a:t>Developed to address inherent differences between specialty (core) and sub-specialty (fellowship) training</a:t>
            </a:r>
            <a:endParaRPr/>
          </a:p>
          <a:p>
            <a:pPr marL="457200" marR="0" lvl="0" indent="-393700" algn="l" rtl="0">
              <a:lnSpc>
                <a:spcPct val="90000"/>
              </a:lnSpc>
              <a:spcBef>
                <a:spcPts val="1000"/>
              </a:spcBef>
              <a:spcAft>
                <a:spcPts val="0"/>
              </a:spcAft>
              <a:buSzPts val="2600"/>
              <a:buChar char="•"/>
            </a:pPr>
            <a:r>
              <a:rPr lang="en-US" sz="2400">
                <a:solidFill>
                  <a:srgbClr val="FF0000"/>
                </a:solidFill>
              </a:rPr>
              <a:t>Residency</a:t>
            </a:r>
            <a:r>
              <a:rPr lang="en-US" sz="2400"/>
              <a:t> version for all </a:t>
            </a:r>
            <a:r>
              <a:rPr lang="en-US" sz="2400">
                <a:solidFill>
                  <a:srgbClr val="FF0000"/>
                </a:solidFill>
              </a:rPr>
              <a:t>core specialties </a:t>
            </a:r>
            <a:r>
              <a:rPr lang="en-US" sz="2400"/>
              <a:t>– regardless of length of training</a:t>
            </a:r>
            <a:endParaRPr/>
          </a:p>
          <a:p>
            <a:pPr marL="457200" marR="0" lvl="0" indent="-393700" algn="l" rtl="0">
              <a:lnSpc>
                <a:spcPct val="90000"/>
              </a:lnSpc>
              <a:spcBef>
                <a:spcPts val="1000"/>
              </a:spcBef>
              <a:spcAft>
                <a:spcPts val="0"/>
              </a:spcAft>
              <a:buSzPts val="2600"/>
              <a:buChar char="•"/>
            </a:pPr>
            <a:r>
              <a:rPr lang="en-US" sz="2400">
                <a:solidFill>
                  <a:srgbClr val="2E75B5"/>
                </a:solidFill>
              </a:rPr>
              <a:t>Fellowship</a:t>
            </a:r>
            <a:r>
              <a:rPr lang="en-US" sz="2400"/>
              <a:t> version for </a:t>
            </a:r>
            <a:r>
              <a:rPr lang="en-US" sz="2400">
                <a:solidFill>
                  <a:srgbClr val="2E75B5"/>
                </a:solidFill>
              </a:rPr>
              <a:t>subspecialties</a:t>
            </a:r>
            <a:r>
              <a:rPr lang="en-US" sz="2400"/>
              <a:t> – two or more years length of training</a:t>
            </a:r>
            <a:endParaRPr/>
          </a:p>
          <a:p>
            <a:pPr marL="457200" lvl="0" indent="-393700" algn="l" rtl="0">
              <a:lnSpc>
                <a:spcPct val="90000"/>
              </a:lnSpc>
              <a:spcBef>
                <a:spcPts val="1000"/>
              </a:spcBef>
              <a:spcAft>
                <a:spcPts val="0"/>
              </a:spcAft>
              <a:buSzPts val="2600"/>
              <a:buChar char="•"/>
            </a:pPr>
            <a:r>
              <a:rPr lang="en-US" sz="2400">
                <a:solidFill>
                  <a:srgbClr val="00B050"/>
                </a:solidFill>
              </a:rPr>
              <a:t>Fellowship</a:t>
            </a:r>
            <a:r>
              <a:rPr lang="en-US" sz="2400"/>
              <a:t> version for </a:t>
            </a:r>
            <a:r>
              <a:rPr lang="en-US" sz="2400">
                <a:solidFill>
                  <a:srgbClr val="00B050"/>
                </a:solidFill>
              </a:rPr>
              <a:t>subspecialties</a:t>
            </a:r>
            <a:r>
              <a:rPr lang="en-US" sz="2400"/>
              <a:t> – one year length of training</a:t>
            </a:r>
            <a:endParaRPr/>
          </a:p>
          <a:p>
            <a:pPr marL="457200" marR="0" lvl="0" indent="-393700" algn="l" rtl="0">
              <a:lnSpc>
                <a:spcPct val="90000"/>
              </a:lnSpc>
              <a:spcBef>
                <a:spcPts val="1000"/>
              </a:spcBef>
              <a:spcAft>
                <a:spcPts val="0"/>
              </a:spcAft>
              <a:buSzPts val="2600"/>
              <a:buChar char="•"/>
            </a:pPr>
            <a:r>
              <a:rPr lang="en-US" sz="2400"/>
              <a:t>Intent is the same; difference is mainly operational in nature</a:t>
            </a:r>
            <a:endParaRPr/>
          </a:p>
          <a:p>
            <a:pPr marL="63500" marR="0" lvl="0" indent="0" algn="l" rtl="0">
              <a:lnSpc>
                <a:spcPct val="90000"/>
              </a:lnSpc>
              <a:spcBef>
                <a:spcPts val="1000"/>
              </a:spcBef>
              <a:spcAft>
                <a:spcPts val="0"/>
              </a:spcAft>
              <a:buSzPts val="2600"/>
              <a:buNone/>
            </a:pPr>
            <a:endParaRPr/>
          </a:p>
          <a:p>
            <a:pPr marL="457200" marR="0" lvl="0" indent="-228600" algn="l" rtl="0">
              <a:lnSpc>
                <a:spcPct val="90000"/>
              </a:lnSpc>
              <a:spcBef>
                <a:spcPts val="1000"/>
              </a:spcBef>
              <a:spcAft>
                <a:spcPts val="0"/>
              </a:spcAft>
              <a:buSzPts val="2600"/>
              <a:buNone/>
            </a:pPr>
            <a:endParaRPr/>
          </a:p>
        </p:txBody>
      </p:sp>
      <p:sp>
        <p:nvSpPr>
          <p:cNvPr id="81" name="Google Shape;8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a:t>Two </a:t>
            </a:r>
            <a:r>
              <a:rPr lang="en-US" u="sng"/>
              <a:t>Three</a:t>
            </a:r>
            <a:r>
              <a:rPr lang="en-US"/>
              <a:t> Versions: 1 Resident and 2 Fellow</a:t>
            </a:r>
            <a:endParaRPr/>
          </a:p>
        </p:txBody>
      </p:sp>
      <p:sp>
        <p:nvSpPr>
          <p:cNvPr id="82" name="Google Shape;82;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
        <p:nvSpPr>
          <p:cNvPr id="83" name="Google Shape;83;p3"/>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sp>
        <p:nvSpPr>
          <p:cNvPr id="84" name="Google Shape;84;p3"/>
          <p:cNvSpPr/>
          <p:nvPr/>
        </p:nvSpPr>
        <p:spPr>
          <a:xfrm>
            <a:off x="1989344" y="391064"/>
            <a:ext cx="978143" cy="615351"/>
          </a:xfrm>
          <a:prstGeom prst="mathMultiply">
            <a:avLst>
              <a:gd name="adj1" fmla="val 23520"/>
            </a:avLst>
          </a:prstGeom>
          <a:solidFill>
            <a:schemeClr val="accent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body" idx="1"/>
          </p:nvPr>
        </p:nvSpPr>
        <p:spPr>
          <a:xfrm>
            <a:off x="628650" y="1738058"/>
            <a:ext cx="7886700" cy="4438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2600"/>
              <a:buNone/>
            </a:pPr>
            <a:r>
              <a:rPr lang="en-US" sz="2400"/>
              <a:t>Guidance from ACGME for Sections I-V</a:t>
            </a:r>
            <a:endParaRPr sz="2400"/>
          </a:p>
          <a:p>
            <a:pPr marL="457200" lvl="0" indent="-381000" algn="l" rtl="0">
              <a:lnSpc>
                <a:spcPct val="90000"/>
              </a:lnSpc>
              <a:spcBef>
                <a:spcPts val="1000"/>
              </a:spcBef>
              <a:spcAft>
                <a:spcPts val="0"/>
              </a:spcAft>
              <a:buSzPts val="2400"/>
              <a:buChar char="•"/>
            </a:pPr>
            <a:r>
              <a:rPr lang="en-US" sz="2400"/>
              <a:t>July 1, 2019</a:t>
            </a:r>
            <a:endParaRPr sz="2400"/>
          </a:p>
          <a:p>
            <a:pPr marL="457200" lvl="0" indent="-381000" algn="l" rtl="0">
              <a:lnSpc>
                <a:spcPct val="90000"/>
              </a:lnSpc>
              <a:spcBef>
                <a:spcPts val="0"/>
              </a:spcBef>
              <a:spcAft>
                <a:spcPts val="0"/>
              </a:spcAft>
              <a:buSzPts val="2400"/>
              <a:buChar char="•"/>
            </a:pPr>
            <a:r>
              <a:rPr lang="en-US" sz="2400"/>
              <a:t>July 1, 2020</a:t>
            </a:r>
            <a:endParaRPr sz="2400"/>
          </a:p>
          <a:p>
            <a:pPr marL="0" lvl="0" indent="0" algn="l" rtl="0">
              <a:lnSpc>
                <a:spcPct val="90000"/>
              </a:lnSpc>
              <a:spcBef>
                <a:spcPts val="1000"/>
              </a:spcBef>
              <a:spcAft>
                <a:spcPts val="0"/>
              </a:spcAft>
              <a:buSzPts val="2600"/>
              <a:buNone/>
            </a:pPr>
            <a:r>
              <a:rPr lang="en-US" sz="2400"/>
              <a:t>Different tables for residents &amp; fellows</a:t>
            </a:r>
            <a:endParaRPr sz="2400"/>
          </a:p>
          <a:p>
            <a:pPr marL="0" lvl="0" indent="0" algn="l" rtl="0">
              <a:lnSpc>
                <a:spcPct val="90000"/>
              </a:lnSpc>
              <a:spcBef>
                <a:spcPts val="1000"/>
              </a:spcBef>
              <a:spcAft>
                <a:spcPts val="0"/>
              </a:spcAft>
              <a:buSzPts val="2600"/>
              <a:buNone/>
            </a:pPr>
            <a:r>
              <a:rPr lang="en-US" sz="2400"/>
              <a:t>Use as inventory tool: Good way to document what you have/need for each program. </a:t>
            </a:r>
            <a:endParaRPr sz="2400"/>
          </a:p>
          <a:p>
            <a:pPr marL="0" lvl="0" indent="0" algn="l" rtl="0">
              <a:lnSpc>
                <a:spcPct val="90000"/>
              </a:lnSpc>
              <a:spcBef>
                <a:spcPts val="1000"/>
              </a:spcBef>
              <a:spcAft>
                <a:spcPts val="0"/>
              </a:spcAft>
              <a:buSzPts val="2600"/>
              <a:buNone/>
            </a:pPr>
            <a:r>
              <a:rPr lang="en-US" sz="2400"/>
              <a:t>Section VI has its own table of implementation dates:</a:t>
            </a:r>
            <a:endParaRPr sz="2400"/>
          </a:p>
          <a:p>
            <a:pPr marL="457200" lvl="0" indent="-381000" algn="l" rtl="0">
              <a:lnSpc>
                <a:spcPct val="90000"/>
              </a:lnSpc>
              <a:spcBef>
                <a:spcPts val="1000"/>
              </a:spcBef>
              <a:spcAft>
                <a:spcPts val="0"/>
              </a:spcAft>
              <a:buSzPts val="2400"/>
              <a:buChar char="•"/>
            </a:pPr>
            <a:r>
              <a:rPr lang="en-US" sz="2400"/>
              <a:t>July 1, 2017</a:t>
            </a:r>
            <a:endParaRPr sz="2400"/>
          </a:p>
          <a:p>
            <a:pPr marL="457200" lvl="0" indent="-381000" algn="l" rtl="0">
              <a:lnSpc>
                <a:spcPct val="90000"/>
              </a:lnSpc>
              <a:spcBef>
                <a:spcPts val="0"/>
              </a:spcBef>
              <a:spcAft>
                <a:spcPts val="0"/>
              </a:spcAft>
              <a:buSzPts val="2400"/>
              <a:buChar char="•"/>
            </a:pPr>
            <a:r>
              <a:rPr lang="en-US" sz="2400"/>
              <a:t>July 1, 2019</a:t>
            </a:r>
            <a:endParaRPr sz="2400"/>
          </a:p>
          <a:p>
            <a:pPr marL="0" lvl="0" indent="0" algn="l" rtl="0">
              <a:lnSpc>
                <a:spcPct val="90000"/>
              </a:lnSpc>
              <a:spcBef>
                <a:spcPts val="1000"/>
              </a:spcBef>
              <a:spcAft>
                <a:spcPts val="0"/>
              </a:spcAft>
              <a:buSzPts val="2600"/>
              <a:buNone/>
            </a:pPr>
            <a:r>
              <a:rPr lang="en-US" sz="1400"/>
              <a:t>Link: </a:t>
            </a:r>
            <a:r>
              <a:rPr lang="en-US" sz="1400" u="sng">
                <a:solidFill>
                  <a:schemeClr val="hlink"/>
                </a:solidFill>
                <a:hlinkClick r:id="rId3"/>
              </a:rPr>
              <a:t>https://www.acgme.org/What-We-Do/Accreditation/Common-Program-Requirements</a:t>
            </a:r>
            <a:r>
              <a:rPr lang="en-US" sz="1400"/>
              <a:t> </a:t>
            </a:r>
            <a:endParaRPr sz="1400"/>
          </a:p>
        </p:txBody>
      </p:sp>
      <p:sp>
        <p:nvSpPr>
          <p:cNvPr id="91" name="Google Shape;91;p4"/>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500"/>
              <a:buNone/>
            </a:pPr>
            <a:r>
              <a:rPr lang="en-US"/>
              <a:t>Implementation Table from ACGME</a:t>
            </a:r>
            <a:endParaRPr/>
          </a:p>
        </p:txBody>
      </p:sp>
      <p:sp>
        <p:nvSpPr>
          <p:cNvPr id="92" name="Google Shape;92;p4"/>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5</a:t>
            </a:fld>
            <a:endParaRPr/>
          </a:p>
        </p:txBody>
      </p:sp>
      <p:sp>
        <p:nvSpPr>
          <p:cNvPr id="93" name="Google Shape;93;p4"/>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pic>
        <p:nvPicPr>
          <p:cNvPr id="94" name="Google Shape;94;p4" descr="../../../Volumes/douglas-1/New%20Clip%20art/group_opposite_directions_800_c"/>
          <p:cNvPicPr preferRelativeResize="0"/>
          <p:nvPr/>
        </p:nvPicPr>
        <p:blipFill rotWithShape="1">
          <a:blip r:embed="rId4">
            <a:alphaModFix/>
          </a:blip>
          <a:srcRect/>
          <a:stretch/>
        </p:blipFill>
        <p:spPr>
          <a:xfrm>
            <a:off x="5892851" y="1738058"/>
            <a:ext cx="2732405" cy="20491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noAutofit/>
          </a:bodyPr>
          <a:lstStyle/>
          <a:p>
            <a:pPr marL="63500" lvl="0" indent="0" algn="l" rtl="0">
              <a:lnSpc>
                <a:spcPct val="90000"/>
              </a:lnSpc>
              <a:spcBef>
                <a:spcPts val="1000"/>
              </a:spcBef>
              <a:spcAft>
                <a:spcPts val="0"/>
              </a:spcAft>
              <a:buSzPts val="2600"/>
              <a:buNone/>
            </a:pPr>
            <a:r>
              <a:rPr lang="en-US"/>
              <a:t> </a:t>
            </a:r>
            <a:endParaRPr/>
          </a:p>
          <a:p>
            <a:pPr marL="457200" marR="0" lvl="0" indent="-228600" algn="l" rtl="0">
              <a:lnSpc>
                <a:spcPct val="90000"/>
              </a:lnSpc>
              <a:spcBef>
                <a:spcPts val="1000"/>
              </a:spcBef>
              <a:spcAft>
                <a:spcPts val="0"/>
              </a:spcAft>
              <a:buClr>
                <a:schemeClr val="dk1"/>
              </a:buClr>
              <a:buSzPts val="2600"/>
              <a:buFont typeface="Arial"/>
              <a:buNone/>
            </a:pPr>
            <a:endParaRPr/>
          </a:p>
          <a:p>
            <a:pPr marL="457200" marR="0" lvl="0" indent="-228600" algn="l" rtl="0">
              <a:lnSpc>
                <a:spcPct val="90000"/>
              </a:lnSpc>
              <a:spcBef>
                <a:spcPts val="1000"/>
              </a:spcBef>
              <a:spcAft>
                <a:spcPts val="0"/>
              </a:spcAft>
              <a:buClr>
                <a:schemeClr val="dk1"/>
              </a:buClr>
              <a:buSzPts val="2600"/>
              <a:buFont typeface="Arial"/>
              <a:buNone/>
            </a:pPr>
            <a:endParaRPr/>
          </a:p>
          <a:p>
            <a:pPr marL="457200" marR="0" lvl="0" indent="-228600" algn="l" rtl="0">
              <a:lnSpc>
                <a:spcPct val="90000"/>
              </a:lnSpc>
              <a:spcBef>
                <a:spcPts val="1000"/>
              </a:spcBef>
              <a:spcAft>
                <a:spcPts val="0"/>
              </a:spcAft>
              <a:buClr>
                <a:schemeClr val="dk1"/>
              </a:buClr>
              <a:buSzPts val="2600"/>
              <a:buFont typeface="Arial"/>
              <a:buNone/>
            </a:pPr>
            <a:endParaRPr/>
          </a:p>
          <a:p>
            <a:pPr marL="457200" marR="0" lvl="0" indent="-228600" algn="l" rtl="0">
              <a:lnSpc>
                <a:spcPct val="90000"/>
              </a:lnSpc>
              <a:spcBef>
                <a:spcPts val="1000"/>
              </a:spcBef>
              <a:spcAft>
                <a:spcPts val="0"/>
              </a:spcAft>
              <a:buClr>
                <a:schemeClr val="dk1"/>
              </a:buClr>
              <a:buSzPts val="2600"/>
              <a:buFont typeface="Arial"/>
              <a:buNone/>
            </a:pPr>
            <a:endParaRPr/>
          </a:p>
          <a:p>
            <a:pPr marL="457200" marR="0" lvl="0" indent="-228600" algn="l" rtl="0">
              <a:lnSpc>
                <a:spcPct val="90000"/>
              </a:lnSpc>
              <a:spcBef>
                <a:spcPts val="1000"/>
              </a:spcBef>
              <a:spcAft>
                <a:spcPts val="0"/>
              </a:spcAft>
              <a:buClr>
                <a:schemeClr val="dk1"/>
              </a:buClr>
              <a:buSzPts val="2600"/>
              <a:buFont typeface="Arial"/>
              <a:buNone/>
            </a:pPr>
            <a:endParaRPr/>
          </a:p>
        </p:txBody>
      </p:sp>
      <p:sp>
        <p:nvSpPr>
          <p:cNvPr id="100" name="Google Shape;100;p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a:t>CPR Section VI Update: Supervision Policy &amp; Site Visits</a:t>
            </a:r>
            <a:endParaRPr sz="3200"/>
          </a:p>
        </p:txBody>
      </p:sp>
      <p:sp>
        <p:nvSpPr>
          <p:cNvPr id="101" name="Google Shape;101;p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sp>
        <p:nvSpPr>
          <p:cNvPr id="102" name="Google Shape;102;p5"/>
          <p:cNvSpPr txBox="1"/>
          <p:nvPr/>
        </p:nvSpPr>
        <p:spPr>
          <a:xfrm>
            <a:off x="1339728" y="5076841"/>
            <a:ext cx="6464543" cy="84023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406400" marR="0" lvl="0" indent="-342900" algn="l" rtl="0">
              <a:lnSpc>
                <a:spcPct val="90000"/>
              </a:lnSpc>
              <a:spcBef>
                <a:spcPts val="0"/>
              </a:spcBef>
              <a:spcAft>
                <a:spcPts val="0"/>
              </a:spcAft>
              <a:buClr>
                <a:srgbClr val="FF0000"/>
              </a:buClr>
              <a:buSzPts val="2600"/>
              <a:buFont typeface="Arial"/>
              <a:buChar char="•"/>
            </a:pPr>
            <a:r>
              <a:rPr lang="en-US" sz="1800" b="0" i="0" u="none" strike="noStrike" cap="none">
                <a:solidFill>
                  <a:srgbClr val="FF0000"/>
                </a:solidFill>
                <a:latin typeface="Arial"/>
                <a:ea typeface="Arial"/>
                <a:cs typeface="Arial"/>
                <a:sym typeface="Arial"/>
              </a:rPr>
              <a:t>We are starting to see this request for NEW programs. Unclear if this will also apply to 10 year, or other types of site visits.</a:t>
            </a:r>
            <a:endParaRPr sz="1800" b="0" i="0" u="none" strike="noStrike" cap="none" baseline="30000">
              <a:solidFill>
                <a:srgbClr val="FF0000"/>
              </a:solidFill>
              <a:latin typeface="Arial"/>
              <a:ea typeface="Arial"/>
              <a:cs typeface="Arial"/>
              <a:sym typeface="Arial"/>
            </a:endParaRPr>
          </a:p>
        </p:txBody>
      </p:sp>
      <p:pic>
        <p:nvPicPr>
          <p:cNvPr id="103" name="Google Shape;103;p5" descr="Warning"/>
          <p:cNvPicPr preferRelativeResize="0"/>
          <p:nvPr/>
        </p:nvPicPr>
        <p:blipFill rotWithShape="1">
          <a:blip r:embed="rId3">
            <a:alphaModFix/>
          </a:blip>
          <a:srcRect/>
          <a:stretch/>
        </p:blipFill>
        <p:spPr>
          <a:xfrm>
            <a:off x="910137" y="2170909"/>
            <a:ext cx="1256628" cy="1256628"/>
          </a:xfrm>
          <a:prstGeom prst="rect">
            <a:avLst/>
          </a:prstGeom>
          <a:noFill/>
          <a:ln>
            <a:noFill/>
          </a:ln>
        </p:spPr>
      </p:pic>
      <p:sp>
        <p:nvSpPr>
          <p:cNvPr id="104" name="Google Shape;104;p5"/>
          <p:cNvSpPr txBox="1"/>
          <p:nvPr/>
        </p:nvSpPr>
        <p:spPr>
          <a:xfrm>
            <a:off x="2606722" y="1765354"/>
            <a:ext cx="5908628" cy="304698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Policies and Procedures for residents at each training site</a:t>
            </a:r>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Supervision policies for each site</a:t>
            </a:r>
            <a:endParaRPr sz="3200" b="0" i="0" u="none" strike="noStrike" cap="none">
              <a:solidFill>
                <a:srgbClr val="000000"/>
              </a:solidFill>
              <a:latin typeface="Arial"/>
              <a:ea typeface="Arial"/>
              <a:cs typeface="Arial"/>
              <a:sym typeface="Arial"/>
            </a:endParaRPr>
          </a:p>
        </p:txBody>
      </p:sp>
      <p:sp>
        <p:nvSpPr>
          <p:cNvPr id="8" name="Google Shape;93;p4">
            <a:extLst>
              <a:ext uri="{FF2B5EF4-FFF2-40B4-BE49-F238E27FC236}">
                <a16:creationId xmlns:a16="http://schemas.microsoft.com/office/drawing/2014/main" id="{5BB5099B-7221-8145-A9AD-9CF9C56C8404}"/>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201</a:t>
            </a:r>
            <a:r>
              <a:rPr lang="en-US" dirty="0"/>
              <a:t>9</a:t>
            </a: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body" idx="1"/>
          </p:nvPr>
        </p:nvSpPr>
        <p:spPr>
          <a:xfrm>
            <a:off x="2952169" y="4511385"/>
            <a:ext cx="6114900" cy="51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2000"/>
              <a:buNone/>
            </a:pPr>
            <a:endParaRPr/>
          </a:p>
        </p:txBody>
      </p:sp>
      <p:sp>
        <p:nvSpPr>
          <p:cNvPr id="121" name="Google Shape;121;p7"/>
          <p:cNvSpPr txBox="1">
            <a:spLocks noGrp="1"/>
          </p:cNvSpPr>
          <p:nvPr>
            <p:ph type="title"/>
          </p:nvPr>
        </p:nvSpPr>
        <p:spPr>
          <a:xfrm>
            <a:off x="2952170" y="2081894"/>
            <a:ext cx="6114900" cy="24294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4000"/>
              <a:buNone/>
            </a:pPr>
            <a:r>
              <a:rPr lang="en-US"/>
              <a:t>Faculty Roster</a:t>
            </a:r>
            <a:endParaRPr/>
          </a:p>
        </p:txBody>
      </p:sp>
      <p:sp>
        <p:nvSpPr>
          <p:cNvPr id="122" name="Google Shape;122;p7"/>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7</a:t>
            </a:fld>
            <a:endParaRPr/>
          </a:p>
        </p:txBody>
      </p:sp>
      <p:sp>
        <p:nvSpPr>
          <p:cNvPr id="123" name="Google Shape;123;p7"/>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pic>
        <p:nvPicPr>
          <p:cNvPr id="8" name="Google Shape;186;p13" descr="http://www.survey-reviews.net/wp-content/uploads/2012/09/Survey1.png">
            <a:extLst>
              <a:ext uri="{FF2B5EF4-FFF2-40B4-BE49-F238E27FC236}">
                <a16:creationId xmlns:a16="http://schemas.microsoft.com/office/drawing/2014/main" id="{55F56E85-3B57-49FE-81B5-057077B14098}"/>
              </a:ext>
            </a:extLst>
          </p:cNvPr>
          <p:cNvPicPr preferRelativeResize="0"/>
          <p:nvPr/>
        </p:nvPicPr>
        <p:blipFill rotWithShape="1">
          <a:blip r:embed="rId3">
            <a:alphaModFix/>
          </a:blip>
          <a:srcRect/>
          <a:stretch/>
        </p:blipFill>
        <p:spPr>
          <a:xfrm>
            <a:off x="869736" y="4158521"/>
            <a:ext cx="1627195" cy="12199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body" idx="1"/>
          </p:nvPr>
        </p:nvSpPr>
        <p:spPr>
          <a:xfrm>
            <a:off x="476250" y="1733550"/>
            <a:ext cx="7886700" cy="4173358"/>
          </a:xfrm>
          <a:prstGeom prst="rect">
            <a:avLst/>
          </a:prstGeom>
          <a:noFill/>
          <a:ln>
            <a:noFill/>
          </a:ln>
        </p:spPr>
        <p:txBody>
          <a:bodyPr spcFirstLastPara="1" wrap="square" lIns="91425" tIns="91425" rIns="91425" bIns="91425" anchor="t" anchorCtr="0">
            <a:noAutofit/>
          </a:bodyPr>
          <a:lstStyle/>
          <a:p>
            <a:pPr marL="0" marR="0" lvl="0" indent="-228600" algn="l" rtl="0">
              <a:lnSpc>
                <a:spcPct val="90000"/>
              </a:lnSpc>
              <a:spcBef>
                <a:spcPts val="0"/>
              </a:spcBef>
              <a:spcAft>
                <a:spcPts val="0"/>
              </a:spcAft>
              <a:buClr>
                <a:schemeClr val="dk1"/>
              </a:buClr>
              <a:buSzPts val="2600"/>
              <a:buFont typeface="Arial"/>
              <a:buNone/>
            </a:pPr>
            <a:r>
              <a:rPr lang="en-US" sz="2200" b="1"/>
              <a:t>What is the new definition of core faculty? </a:t>
            </a:r>
          </a:p>
          <a:p>
            <a:pPr marL="0" lvl="0" indent="-228600">
              <a:spcBef>
                <a:spcPts val="0"/>
              </a:spcBef>
              <a:buNone/>
            </a:pPr>
            <a:endParaRPr lang="en-US" sz="1800" b="1"/>
          </a:p>
          <a:p>
            <a:pPr marL="0" lvl="0" indent="-228600">
              <a:spcBef>
                <a:spcPts val="0"/>
              </a:spcBef>
              <a:buNone/>
            </a:pPr>
            <a:r>
              <a:rPr lang="en-US" sz="1800" b="1"/>
              <a:t>Core Faculty:</a:t>
            </a:r>
            <a:endParaRPr lang="en-US" sz="1400"/>
          </a:p>
          <a:p>
            <a:pPr marL="0" indent="0">
              <a:spcBef>
                <a:spcPts val="0"/>
              </a:spcBef>
              <a:buNone/>
            </a:pPr>
            <a:endParaRPr lang="en-US" sz="1400"/>
          </a:p>
          <a:p>
            <a:pPr marL="0" indent="0">
              <a:spcBef>
                <a:spcPts val="0"/>
              </a:spcBef>
              <a:buNone/>
            </a:pPr>
            <a:r>
              <a:rPr lang="en-US" sz="1400"/>
              <a:t>Core faculty members must have a </a:t>
            </a:r>
            <a:r>
              <a:rPr lang="en-US" sz="1400" b="1"/>
              <a:t>significant role </a:t>
            </a:r>
            <a:r>
              <a:rPr lang="en-US" sz="1400"/>
              <a:t>in the education and supervision of residents and must devote a </a:t>
            </a:r>
            <a:r>
              <a:rPr lang="en-US" sz="1400" b="1"/>
              <a:t>significant portion of their entire effort to resident education and/or administration</a:t>
            </a:r>
            <a:r>
              <a:rPr lang="en-US" sz="1400"/>
              <a:t>, and must, as a component of their activities, </a:t>
            </a:r>
          </a:p>
          <a:p>
            <a:pPr marL="0" indent="-285750">
              <a:lnSpc>
                <a:spcPct val="100000"/>
              </a:lnSpc>
              <a:spcBef>
                <a:spcPts val="0"/>
              </a:spcBef>
              <a:buSzPct val="120000"/>
            </a:pPr>
            <a:r>
              <a:rPr lang="en-US" sz="1400"/>
              <a:t>teach, </a:t>
            </a:r>
          </a:p>
          <a:p>
            <a:pPr marL="0" indent="-285750">
              <a:lnSpc>
                <a:spcPct val="100000"/>
              </a:lnSpc>
              <a:spcBef>
                <a:spcPts val="0"/>
              </a:spcBef>
              <a:buSzPct val="120000"/>
            </a:pPr>
            <a:r>
              <a:rPr lang="en-US" sz="1400"/>
              <a:t>evaluate, and </a:t>
            </a:r>
          </a:p>
          <a:p>
            <a:pPr marL="0" indent="-285750">
              <a:lnSpc>
                <a:spcPct val="100000"/>
              </a:lnSpc>
              <a:spcBef>
                <a:spcPts val="0"/>
              </a:spcBef>
              <a:buSzPct val="120000"/>
            </a:pPr>
            <a:r>
              <a:rPr lang="en-US" sz="1400"/>
              <a:t>provide formative feedback to residents. </a:t>
            </a:r>
          </a:p>
          <a:p>
            <a:pPr marL="0" indent="0">
              <a:lnSpc>
                <a:spcPct val="100000"/>
              </a:lnSpc>
              <a:spcBef>
                <a:spcPts val="0"/>
              </a:spcBef>
              <a:buNone/>
            </a:pPr>
            <a:endParaRPr lang="en-US" sz="1400"/>
          </a:p>
          <a:p>
            <a:pPr marL="0" indent="0">
              <a:lnSpc>
                <a:spcPct val="100000"/>
              </a:lnSpc>
              <a:spcBef>
                <a:spcPts val="0"/>
              </a:spcBef>
              <a:buNone/>
            </a:pPr>
            <a:r>
              <a:rPr lang="en-US" sz="1400"/>
              <a:t>They support the program leadership in </a:t>
            </a:r>
          </a:p>
          <a:p>
            <a:pPr marL="285750" indent="-285750">
              <a:lnSpc>
                <a:spcPct val="100000"/>
              </a:lnSpc>
              <a:spcBef>
                <a:spcPts val="0"/>
              </a:spcBef>
              <a:buSzPct val="120000"/>
            </a:pPr>
            <a:r>
              <a:rPr lang="en-US" sz="1400"/>
              <a:t>developing, </a:t>
            </a:r>
          </a:p>
          <a:p>
            <a:pPr marL="285750" indent="-285750">
              <a:lnSpc>
                <a:spcPct val="100000"/>
              </a:lnSpc>
              <a:spcBef>
                <a:spcPts val="0"/>
              </a:spcBef>
              <a:buSzPct val="120000"/>
            </a:pPr>
            <a:r>
              <a:rPr lang="en-US" sz="1400"/>
              <a:t>implementing, </a:t>
            </a:r>
          </a:p>
          <a:p>
            <a:pPr marL="285750" indent="-285750">
              <a:lnSpc>
                <a:spcPct val="100000"/>
              </a:lnSpc>
              <a:spcBef>
                <a:spcPts val="0"/>
              </a:spcBef>
              <a:buSzPct val="120000"/>
            </a:pPr>
            <a:r>
              <a:rPr lang="en-US" sz="1400"/>
              <a:t>assessing curriculum, and </a:t>
            </a:r>
          </a:p>
          <a:p>
            <a:pPr marL="285750" indent="-285750">
              <a:lnSpc>
                <a:spcPct val="100000"/>
              </a:lnSpc>
              <a:spcBef>
                <a:spcPts val="0"/>
              </a:spcBef>
              <a:buSzPct val="120000"/>
            </a:pPr>
            <a:r>
              <a:rPr lang="en-US" sz="1400"/>
              <a:t>assessing residents’ progress toward achievement of competence in the specialty. </a:t>
            </a:r>
          </a:p>
          <a:p>
            <a:pPr marL="0" indent="0">
              <a:lnSpc>
                <a:spcPct val="100000"/>
              </a:lnSpc>
              <a:spcBef>
                <a:spcPts val="0"/>
              </a:spcBef>
              <a:buNone/>
            </a:pPr>
            <a:endParaRPr lang="en-US" sz="1400"/>
          </a:p>
          <a:p>
            <a:pPr marL="0" indent="0">
              <a:lnSpc>
                <a:spcPct val="100000"/>
              </a:lnSpc>
              <a:spcBef>
                <a:spcPts val="0"/>
              </a:spcBef>
              <a:buNone/>
            </a:pPr>
            <a:r>
              <a:rPr lang="en-US" sz="1400"/>
              <a:t>Core faculty members should be selected for their </a:t>
            </a:r>
            <a:r>
              <a:rPr lang="en-US" sz="1400" b="1"/>
              <a:t>broad knowledge </a:t>
            </a:r>
            <a:r>
              <a:rPr lang="en-US" sz="1400"/>
              <a:t>of and </a:t>
            </a:r>
            <a:r>
              <a:rPr lang="en-US" sz="1400" b="1"/>
              <a:t>involvement in the program</a:t>
            </a:r>
            <a:r>
              <a:rPr lang="en-US" sz="1400"/>
              <a:t>, permitting them to </a:t>
            </a:r>
            <a:r>
              <a:rPr lang="en-US" sz="1400" b="1"/>
              <a:t>effectively evaluate the program</a:t>
            </a:r>
            <a:r>
              <a:rPr lang="en-US" sz="1400"/>
              <a:t>. </a:t>
            </a:r>
            <a:endParaRPr sz="1200"/>
          </a:p>
        </p:txBody>
      </p:sp>
      <p:sp>
        <p:nvSpPr>
          <p:cNvPr id="130" name="Google Shape;130;p8"/>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a:t>Identifying Core Faculty</a:t>
            </a:r>
            <a:endParaRPr/>
          </a:p>
        </p:txBody>
      </p:sp>
      <p:sp>
        <p:nvSpPr>
          <p:cNvPr id="131" name="Google Shape;131;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
        <p:nvSpPr>
          <p:cNvPr id="132" name="Google Shape;132;p8"/>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pic>
        <p:nvPicPr>
          <p:cNvPr id="133" name="Google Shape;133;p8" descr="https://encrypted-tbn2.gstatic.com/images?q=tbn:ANd9GcQg9yT04ipMNKoY31dDLFadwfimdJ0rwLkyv-yQmdgJ8pCbA-2-"/>
          <p:cNvPicPr preferRelativeResize="0"/>
          <p:nvPr/>
        </p:nvPicPr>
        <p:blipFill rotWithShape="1">
          <a:blip r:embed="rId3">
            <a:alphaModFix/>
          </a:blip>
          <a:srcRect/>
          <a:stretch/>
        </p:blipFill>
        <p:spPr>
          <a:xfrm>
            <a:off x="6736682" y="3291970"/>
            <a:ext cx="1778668" cy="1421220"/>
          </a:xfrm>
          <a:prstGeom prst="rect">
            <a:avLst/>
          </a:prstGeom>
          <a:noFill/>
          <a:ln>
            <a:noFill/>
          </a:ln>
        </p:spPr>
      </p:pic>
      <p:pic>
        <p:nvPicPr>
          <p:cNvPr id="7" name="Picture 6">
            <a:extLst>
              <a:ext uri="{FF2B5EF4-FFF2-40B4-BE49-F238E27FC236}">
                <a16:creationId xmlns:a16="http://schemas.microsoft.com/office/drawing/2014/main" id="{2243EF7F-3279-4865-B62B-5DB19C57495C}"/>
              </a:ext>
            </a:extLst>
          </p:cNvPr>
          <p:cNvPicPr>
            <a:picLocks noChangeAspect="1"/>
          </p:cNvPicPr>
          <p:nvPr/>
        </p:nvPicPr>
        <p:blipFill>
          <a:blip r:embed="rId4"/>
          <a:stretch>
            <a:fillRect/>
          </a:stretch>
        </p:blipFill>
        <p:spPr>
          <a:xfrm>
            <a:off x="6349666" y="1349365"/>
            <a:ext cx="2552700" cy="971550"/>
          </a:xfrm>
          <a:prstGeom prst="rect">
            <a:avLst/>
          </a:prstGeom>
          <a:ln w="57150">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11"/>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9</a:t>
            </a:fld>
            <a:endParaRPr/>
          </a:p>
        </p:txBody>
      </p:sp>
      <p:sp>
        <p:nvSpPr>
          <p:cNvPr id="166" name="Google Shape;166;p11"/>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201</a:t>
            </a:r>
            <a:r>
              <a:rPr lang="en-US"/>
              <a:t>9</a:t>
            </a:r>
            <a:endParaRPr sz="800" b="0" i="0" u="none" strike="noStrike" cap="none">
              <a:solidFill>
                <a:schemeClr val="dk1"/>
              </a:solidFill>
              <a:latin typeface="Arial"/>
              <a:ea typeface="Arial"/>
              <a:cs typeface="Arial"/>
              <a:sym typeface="Arial"/>
            </a:endParaRPr>
          </a:p>
        </p:txBody>
      </p:sp>
      <p:pic>
        <p:nvPicPr>
          <p:cNvPr id="167" name="Google Shape;167;p11" descr="http://www.dynamicwp.net/wp-content/uploads/2012/03/analytics-plugin-for-website-traffic.jpg"/>
          <p:cNvPicPr preferRelativeResize="0"/>
          <p:nvPr/>
        </p:nvPicPr>
        <p:blipFill rotWithShape="1">
          <a:blip r:embed="rId3">
            <a:alphaModFix/>
          </a:blip>
          <a:srcRect/>
          <a:stretch/>
        </p:blipFill>
        <p:spPr>
          <a:xfrm>
            <a:off x="5605624" y="355836"/>
            <a:ext cx="2973705" cy="1984375"/>
          </a:xfrm>
          <a:prstGeom prst="rect">
            <a:avLst/>
          </a:prstGeom>
          <a:noFill/>
          <a:ln>
            <a:noFill/>
          </a:ln>
        </p:spPr>
      </p:pic>
      <p:sp>
        <p:nvSpPr>
          <p:cNvPr id="6" name="Text Placeholder 4">
            <a:extLst>
              <a:ext uri="{FF2B5EF4-FFF2-40B4-BE49-F238E27FC236}">
                <a16:creationId xmlns:a16="http://schemas.microsoft.com/office/drawing/2014/main" id="{E02BDD26-199B-4DCD-9CC6-AECB0436D4E5}"/>
              </a:ext>
            </a:extLst>
          </p:cNvPr>
          <p:cNvSpPr txBox="1">
            <a:spLocks/>
          </p:cNvSpPr>
          <p:nvPr/>
        </p:nvSpPr>
        <p:spPr>
          <a:xfrm>
            <a:off x="628650" y="2416894"/>
            <a:ext cx="7886700" cy="33331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3500" indent="0">
              <a:buFont typeface="Arial"/>
              <a:buNone/>
            </a:pPr>
            <a:r>
              <a:rPr lang="en-US" sz="2000" b="1">
                <a:solidFill>
                  <a:srgbClr val="333333"/>
                </a:solidFill>
                <a:latin typeface="&amp;quot"/>
              </a:rPr>
              <a:t>All faculty must:</a:t>
            </a:r>
          </a:p>
          <a:p>
            <a:pPr>
              <a:buSzPct val="100000"/>
              <a:buFont typeface="Arial" panose="020B0604020202020204" pitchFamily="34" charset="0"/>
              <a:buChar char="•"/>
            </a:pPr>
            <a:r>
              <a:rPr lang="en-US" sz="1400">
                <a:solidFill>
                  <a:srgbClr val="333333"/>
                </a:solidFill>
                <a:latin typeface="&amp;quot"/>
              </a:rPr>
              <a:t>Be role models of professionalism</a:t>
            </a:r>
          </a:p>
          <a:p>
            <a:pPr>
              <a:buSzPct val="100000"/>
              <a:buFont typeface="Arial" panose="020B0604020202020204" pitchFamily="34" charset="0"/>
              <a:buChar char="•"/>
            </a:pPr>
            <a:r>
              <a:rPr lang="en-US" sz="1400">
                <a:solidFill>
                  <a:srgbClr val="333333"/>
                </a:solidFill>
                <a:latin typeface="&amp;quot"/>
              </a:rPr>
              <a:t>Demonstrate commitment to the delivery of safe, quality, cost effective, patient-centered care</a:t>
            </a:r>
          </a:p>
          <a:p>
            <a:pPr>
              <a:buSzPct val="100000"/>
              <a:buFont typeface="Arial" panose="020B0604020202020204" pitchFamily="34" charset="0"/>
              <a:buChar char="•"/>
            </a:pPr>
            <a:r>
              <a:rPr lang="en-US" sz="1400">
                <a:solidFill>
                  <a:srgbClr val="333333"/>
                </a:solidFill>
                <a:latin typeface="&amp;quot"/>
              </a:rPr>
              <a:t>Demonstrate a strong interest in the education of residents</a:t>
            </a:r>
          </a:p>
          <a:p>
            <a:pPr>
              <a:buSzPct val="100000"/>
              <a:buFont typeface="Arial" panose="020B0604020202020204" pitchFamily="34" charset="0"/>
              <a:buChar char="•"/>
            </a:pPr>
            <a:r>
              <a:rPr lang="en-US" sz="1400">
                <a:solidFill>
                  <a:srgbClr val="333333"/>
                </a:solidFill>
                <a:latin typeface="&amp;quot"/>
              </a:rPr>
              <a:t>Devote sufficient time to the educational program to fulfill their supervisory and teaching responsibilities</a:t>
            </a:r>
          </a:p>
          <a:p>
            <a:pPr>
              <a:buSzPct val="100000"/>
              <a:buFont typeface="Arial" panose="020B0604020202020204" pitchFamily="34" charset="0"/>
              <a:buChar char="•"/>
            </a:pPr>
            <a:r>
              <a:rPr lang="en-US" sz="1400">
                <a:solidFill>
                  <a:srgbClr val="333333"/>
                </a:solidFill>
                <a:latin typeface="&amp;quot"/>
              </a:rPr>
              <a:t>Administer and maintain an educational environment conducive to educating residents</a:t>
            </a:r>
          </a:p>
          <a:p>
            <a:pPr>
              <a:buSzPct val="100000"/>
              <a:buFont typeface="Arial" panose="020B0604020202020204" pitchFamily="34" charset="0"/>
              <a:buChar char="•"/>
            </a:pPr>
            <a:r>
              <a:rPr lang="en-US" sz="1400">
                <a:solidFill>
                  <a:srgbClr val="333333"/>
                </a:solidFill>
                <a:latin typeface="&amp;quot"/>
              </a:rPr>
              <a:t>Regularly participate in organized clinical discussions, rounds, journal clubs, and conferences</a:t>
            </a:r>
          </a:p>
          <a:p>
            <a:pPr>
              <a:buSzPct val="100000"/>
              <a:buFont typeface="Arial" panose="020B0604020202020204" pitchFamily="34" charset="0"/>
              <a:buChar char="•"/>
            </a:pPr>
            <a:r>
              <a:rPr lang="en-US" sz="1400">
                <a:solidFill>
                  <a:srgbClr val="333333"/>
                </a:solidFill>
                <a:latin typeface="&amp;quot"/>
              </a:rPr>
              <a:t>Pursue faculty development designed to enhance their skills at least annually</a:t>
            </a:r>
          </a:p>
          <a:p>
            <a:pPr>
              <a:buSzPct val="100000"/>
              <a:buFont typeface="Arial" panose="020B0604020202020204" pitchFamily="34" charset="0"/>
              <a:buChar char="•"/>
            </a:pPr>
            <a:r>
              <a:rPr lang="en-US" sz="1400">
                <a:solidFill>
                  <a:srgbClr val="333333"/>
                </a:solidFill>
                <a:latin typeface="&amp;quot"/>
              </a:rPr>
              <a:t>Establish and maintain an environment of inquiry and scholarship</a:t>
            </a:r>
          </a:p>
        </p:txBody>
      </p:sp>
      <p:sp>
        <p:nvSpPr>
          <p:cNvPr id="2" name="TextBox 1">
            <a:extLst>
              <a:ext uri="{FF2B5EF4-FFF2-40B4-BE49-F238E27FC236}">
                <a16:creationId xmlns:a16="http://schemas.microsoft.com/office/drawing/2014/main" id="{01CAB9BB-8E5E-4E94-8C7F-A17BE774717C}"/>
              </a:ext>
            </a:extLst>
          </p:cNvPr>
          <p:cNvSpPr txBox="1"/>
          <p:nvPr/>
        </p:nvSpPr>
        <p:spPr>
          <a:xfrm>
            <a:off x="3965276" y="1966292"/>
            <a:ext cx="2717321" cy="1148007"/>
          </a:xfrm>
          <a:prstGeom prst="rect">
            <a:avLst/>
          </a:prstGeom>
          <a:noFill/>
          <a:ln w="38100">
            <a:solidFill>
              <a:schemeClr val="tx1"/>
            </a:solidFill>
          </a:ln>
        </p:spPr>
        <p:txBody>
          <a:bodyPr wrap="square" rtlCol="0">
            <a:spAutoFit/>
          </a:bodyPr>
          <a:lstStyle/>
          <a:p>
            <a:pPr lvl="0">
              <a:lnSpc>
                <a:spcPct val="90000"/>
              </a:lnSpc>
              <a:spcBef>
                <a:spcPts val="1000"/>
              </a:spcBef>
              <a:buSzPts val="2600"/>
            </a:pPr>
            <a:r>
              <a:rPr lang="en-US" b="1"/>
              <a:t>Faculty Tab Pull-Down (ADS):</a:t>
            </a:r>
          </a:p>
          <a:p>
            <a:pPr marL="342900" indent="-342900"/>
            <a:r>
              <a:rPr lang="en-US"/>
              <a:t>Add Faculty</a:t>
            </a:r>
          </a:p>
          <a:p>
            <a:pPr marL="342900" indent="-342900"/>
            <a:r>
              <a:rPr lang="en-US"/>
              <a:t>View Faculty Roster</a:t>
            </a:r>
          </a:p>
          <a:p>
            <a:pPr marL="342900" indent="-342900"/>
            <a:r>
              <a:rPr lang="en-US"/>
              <a:t>Scholarly Activity</a:t>
            </a:r>
          </a:p>
          <a:p>
            <a:pPr marL="342900" indent="-342900"/>
            <a:r>
              <a:rPr lang="en-US"/>
              <a:t>Manage Core Faculty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ED30F97123084295FDF000082BD73D" ma:contentTypeVersion="4" ma:contentTypeDescription="Create a new document." ma:contentTypeScope="" ma:versionID="694812841d027744a0b01fca0e40582e">
  <xsd:schema xmlns:xsd="http://www.w3.org/2001/XMLSchema" xmlns:xs="http://www.w3.org/2001/XMLSchema" xmlns:p="http://schemas.microsoft.com/office/2006/metadata/properties" xmlns:ns3="f053c616-09b9-4785-a1ca-dc3b45ffe6b2" targetNamespace="http://schemas.microsoft.com/office/2006/metadata/properties" ma:root="true" ma:fieldsID="aee1d044271a1fdc3aeac5e70b713beb" ns3:_="">
    <xsd:import namespace="f053c616-09b9-4785-a1ca-dc3b45ffe6b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3c616-09b9-4785-a1ca-dc3b45ffe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ABEFC-A044-48D8-9E77-86EE10DA6B22}">
  <ds:schemaRefs>
    <ds:schemaRef ds:uri="http://schemas.microsoft.com/sharepoint/v3/contenttype/forms"/>
  </ds:schemaRefs>
</ds:datastoreItem>
</file>

<file path=customXml/itemProps2.xml><?xml version="1.0" encoding="utf-8"?>
<ds:datastoreItem xmlns:ds="http://schemas.openxmlformats.org/officeDocument/2006/customXml" ds:itemID="{9AE937ED-349E-4028-847B-1B4F9748B11E}">
  <ds:schemaRefs>
    <ds:schemaRef ds:uri="f053c616-09b9-4785-a1ca-dc3b45ffe6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2A7A1E-0E27-410F-9EB5-D3AE410BC8C7}">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f053c616-09b9-4785-a1ca-dc3b45ffe6b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TotalTime>
  <Words>2280</Words>
  <Application>Microsoft Macintosh PowerPoint</Application>
  <PresentationFormat>On-screen Show (4:3)</PresentationFormat>
  <Paragraphs>427</Paragraphs>
  <Slides>38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&amp;quot</vt:lpstr>
      <vt:lpstr>Arial</vt:lpstr>
      <vt:lpstr>Comic Sans MS</vt:lpstr>
      <vt:lpstr>Noto Sans Symbols</vt:lpstr>
      <vt:lpstr>Wingdings</vt:lpstr>
      <vt:lpstr>PME-2016</vt:lpstr>
      <vt:lpstr>CPR 2019 Part 4 of 4: Putting It All Together </vt:lpstr>
      <vt:lpstr>PowerPoint Presentation</vt:lpstr>
      <vt:lpstr>Learning Objectives</vt:lpstr>
      <vt:lpstr>Two Three Versions: 1 Resident and 2 Fellow</vt:lpstr>
      <vt:lpstr>Implementation Table from ACGME</vt:lpstr>
      <vt:lpstr>CPR Section VI Update: Supervision Policy &amp; Site Visits</vt:lpstr>
      <vt:lpstr>Faculty Roster</vt:lpstr>
      <vt:lpstr>Identifying Core Faculty</vt:lpstr>
      <vt:lpstr>PowerPoint Presentation</vt:lpstr>
      <vt:lpstr>PowerPoint Presentation</vt:lpstr>
      <vt:lpstr>View Faculty Roster</vt:lpstr>
      <vt:lpstr>Updating  Board Certification  Dates</vt:lpstr>
      <vt:lpstr>Clinical Sites</vt:lpstr>
      <vt:lpstr>What’s new for 2019?</vt:lpstr>
      <vt:lpstr>Tips from the field</vt:lpstr>
      <vt:lpstr>Examples</vt:lpstr>
      <vt:lpstr>Faculty Development Topics</vt:lpstr>
      <vt:lpstr>Annual Faculty Reviews</vt:lpstr>
      <vt:lpstr>Sample Activities</vt:lpstr>
      <vt:lpstr>Diversity</vt:lpstr>
      <vt:lpstr>Diversity Questions</vt:lpstr>
      <vt:lpstr>Diversity Examples</vt:lpstr>
      <vt:lpstr>Scholarly Activity</vt:lpstr>
      <vt:lpstr>Scholarly Activity ADS Table</vt:lpstr>
      <vt:lpstr>Gathering and  Housing Scholarly Activity</vt:lpstr>
      <vt:lpstr>ACGME Data  Resource Book</vt:lpstr>
      <vt:lpstr>ACGME Data Resource Book</vt:lpstr>
      <vt:lpstr>Faculty Hours Example</vt:lpstr>
      <vt:lpstr>Diversity Example</vt:lpstr>
      <vt:lpstr>Diversity Example</vt:lpstr>
      <vt:lpstr>Diversity Example</vt:lpstr>
      <vt:lpstr>Diversity Example</vt:lpstr>
      <vt:lpstr>Diversity Example</vt:lpstr>
      <vt:lpstr>Take-Aways</vt:lpstr>
      <vt:lpstr>Final Thoughts…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Program Requirements Part 4</dc:title>
  <dc:creator>christine</dc:creator>
  <cp:lastModifiedBy>Douglas Knox</cp:lastModifiedBy>
  <cp:revision>7</cp:revision>
  <dcterms:modified xsi:type="dcterms:W3CDTF">2019-08-24T15:43:19Z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0x010100C3ED30F97123084295FDF000082BD73D</vt:lpwstr>
  </property>
</Properties>
</file>