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2"/>
  </p:notesMasterIdLst>
  <p:sldIdLst>
    <p:sldId id="256" r:id="rId2"/>
    <p:sldId id="290" r:id="rId3"/>
    <p:sldId id="257" r:id="rId4"/>
    <p:sldId id="292" r:id="rId5"/>
    <p:sldId id="291" r:id="rId6"/>
    <p:sldId id="293" r:id="rId7"/>
    <p:sldId id="334" r:id="rId8"/>
    <p:sldId id="335" r:id="rId9"/>
    <p:sldId id="297" r:id="rId10"/>
    <p:sldId id="345" r:id="rId11"/>
    <p:sldId id="346" r:id="rId12"/>
    <p:sldId id="298" r:id="rId13"/>
    <p:sldId id="347" r:id="rId14"/>
    <p:sldId id="348" r:id="rId15"/>
    <p:sldId id="349" r:id="rId16"/>
    <p:sldId id="336" r:id="rId17"/>
    <p:sldId id="342" r:id="rId18"/>
    <p:sldId id="350" r:id="rId19"/>
    <p:sldId id="337" r:id="rId20"/>
    <p:sldId id="338" r:id="rId21"/>
    <p:sldId id="339" r:id="rId22"/>
    <p:sldId id="351" r:id="rId23"/>
    <p:sldId id="340" r:id="rId24"/>
    <p:sldId id="352" r:id="rId25"/>
    <p:sldId id="353" r:id="rId26"/>
    <p:sldId id="341" r:id="rId27"/>
    <p:sldId id="343" r:id="rId28"/>
    <p:sldId id="344" r:id="rId29"/>
    <p:sldId id="367" r:id="rId30"/>
    <p:sldId id="284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6"/>
    <p:restoredTop sz="91020" autoAdjust="0"/>
  </p:normalViewPr>
  <p:slideViewPr>
    <p:cSldViewPr snapToGrid="0" snapToObjects="1">
      <p:cViewPr>
        <p:scale>
          <a:sx n="110" d="100"/>
          <a:sy n="110" d="100"/>
        </p:scale>
        <p:origin x="57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4BE91-B7AC-45A2-BCFC-9FE79AAF5C4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E225EF-019A-4B27-BF74-7027C459C4BF}">
      <dgm:prSet phldrT="[Text]"/>
      <dgm:spPr/>
      <dgm:t>
        <a:bodyPr/>
        <a:lstStyle/>
        <a:p>
          <a:r>
            <a:rPr lang="en-US" b="0" i="0" u="none" dirty="0"/>
            <a:t>Discuss the need for a diverse workforce</a:t>
          </a:r>
          <a:endParaRPr lang="en-US" dirty="0"/>
        </a:p>
      </dgm:t>
    </dgm:pt>
    <dgm:pt modelId="{C651C77A-E738-4A25-91CE-CCF6A2F748EE}" type="parTrans" cxnId="{FF8B936A-5E11-44F6-B7A8-0C6784D29E92}">
      <dgm:prSet/>
      <dgm:spPr/>
      <dgm:t>
        <a:bodyPr/>
        <a:lstStyle/>
        <a:p>
          <a:endParaRPr lang="en-US"/>
        </a:p>
      </dgm:t>
    </dgm:pt>
    <dgm:pt modelId="{F6AFA643-33E3-4030-98B5-E52B7BB66EF6}" type="sibTrans" cxnId="{FF8B936A-5E11-44F6-B7A8-0C6784D29E92}">
      <dgm:prSet/>
      <dgm:spPr/>
      <dgm:t>
        <a:bodyPr/>
        <a:lstStyle/>
        <a:p>
          <a:endParaRPr lang="en-US"/>
        </a:p>
      </dgm:t>
    </dgm:pt>
    <dgm:pt modelId="{2FDBFD5E-94DA-400A-A1D1-A0DF3245A2D5}">
      <dgm:prSet phldrT="[Text]"/>
      <dgm:spPr/>
      <dgm:t>
        <a:bodyPr/>
        <a:lstStyle/>
        <a:p>
          <a:r>
            <a:rPr lang="en-US" b="0" i="0" u="none" dirty="0"/>
            <a:t>Analyze data</a:t>
          </a:r>
          <a:endParaRPr lang="en-US" dirty="0"/>
        </a:p>
      </dgm:t>
    </dgm:pt>
    <dgm:pt modelId="{FD390981-7FFE-4DD7-95DB-85A35BC2C61C}" type="parTrans" cxnId="{FB5A83AA-4D98-4BCC-BE6E-B6C25545C214}">
      <dgm:prSet/>
      <dgm:spPr/>
      <dgm:t>
        <a:bodyPr/>
        <a:lstStyle/>
        <a:p>
          <a:endParaRPr lang="en-US"/>
        </a:p>
      </dgm:t>
    </dgm:pt>
    <dgm:pt modelId="{6E8FB82B-15EE-4BB2-848A-E5DB18FC5B8F}" type="sibTrans" cxnId="{FB5A83AA-4D98-4BCC-BE6E-B6C25545C214}">
      <dgm:prSet/>
      <dgm:spPr/>
      <dgm:t>
        <a:bodyPr/>
        <a:lstStyle/>
        <a:p>
          <a:endParaRPr lang="en-US"/>
        </a:p>
      </dgm:t>
    </dgm:pt>
    <dgm:pt modelId="{A7B90210-D712-4551-B11F-7D56D0CDECBC}">
      <dgm:prSet/>
      <dgm:spPr/>
      <dgm:t>
        <a:bodyPr/>
        <a:lstStyle/>
        <a:p>
          <a:r>
            <a:rPr lang="en-US" b="0" i="0" u="none" dirty="0"/>
            <a:t>Build an infrastructure that supports diversity</a:t>
          </a:r>
          <a:endParaRPr lang="en-US" dirty="0"/>
        </a:p>
      </dgm:t>
    </dgm:pt>
    <dgm:pt modelId="{F851CDD7-B069-4C0D-BFF3-98AAB3698882}" type="parTrans" cxnId="{5B8B51FD-6A65-42E9-8B3D-307CEA641191}">
      <dgm:prSet/>
      <dgm:spPr/>
      <dgm:t>
        <a:bodyPr/>
        <a:lstStyle/>
        <a:p>
          <a:endParaRPr lang="en-US"/>
        </a:p>
      </dgm:t>
    </dgm:pt>
    <dgm:pt modelId="{F28AD9D4-7DD8-4E39-9956-6FBF4258897B}" type="sibTrans" cxnId="{5B8B51FD-6A65-42E9-8B3D-307CEA641191}">
      <dgm:prSet/>
      <dgm:spPr/>
      <dgm:t>
        <a:bodyPr/>
        <a:lstStyle/>
        <a:p>
          <a:endParaRPr lang="en-US"/>
        </a:p>
      </dgm:t>
    </dgm:pt>
    <dgm:pt modelId="{5D2FB701-56BF-4000-82A3-B3951E80ED42}">
      <dgm:prSet phldrT="[Text]"/>
      <dgm:spPr/>
      <dgm:t>
        <a:bodyPr/>
        <a:lstStyle/>
        <a:p>
          <a:r>
            <a:rPr lang="en-US" b="0" i="0" u="none" dirty="0"/>
            <a:t>Develop partnerships to attract and build a diverse workforce</a:t>
          </a:r>
          <a:endParaRPr lang="en-US" dirty="0"/>
        </a:p>
      </dgm:t>
    </dgm:pt>
    <dgm:pt modelId="{F0629194-527E-4246-966D-C37503003873}" type="parTrans" cxnId="{9136D9AE-A25F-4A1E-B6B3-0544F3FB6889}">
      <dgm:prSet/>
      <dgm:spPr/>
      <dgm:t>
        <a:bodyPr/>
        <a:lstStyle/>
        <a:p>
          <a:endParaRPr lang="en-US"/>
        </a:p>
      </dgm:t>
    </dgm:pt>
    <dgm:pt modelId="{0F2ED7E3-D65F-4E01-B658-6CB0ACF9DDE9}" type="sibTrans" cxnId="{9136D9AE-A25F-4A1E-B6B3-0544F3FB6889}">
      <dgm:prSet/>
      <dgm:spPr/>
      <dgm:t>
        <a:bodyPr/>
        <a:lstStyle/>
        <a:p>
          <a:endParaRPr lang="en-US"/>
        </a:p>
      </dgm:t>
    </dgm:pt>
    <dgm:pt modelId="{25BB699C-4ECC-4EB9-8D23-1F866CD2D8C3}">
      <dgm:prSet phldrT="[Text]"/>
      <dgm:spPr/>
      <dgm:t>
        <a:bodyPr/>
        <a:lstStyle/>
        <a:p>
          <a:r>
            <a:rPr lang="en-US" b="0" i="0" u="none" dirty="0"/>
            <a:t>Assess diversity plan and progress</a:t>
          </a:r>
          <a:endParaRPr lang="en-US" dirty="0"/>
        </a:p>
      </dgm:t>
    </dgm:pt>
    <dgm:pt modelId="{4202F774-1DD1-4830-9255-B757515FD7EA}" type="parTrans" cxnId="{3FD8DFF1-CF00-4362-B1EF-F072936A9B08}">
      <dgm:prSet/>
      <dgm:spPr/>
      <dgm:t>
        <a:bodyPr/>
        <a:lstStyle/>
        <a:p>
          <a:endParaRPr lang="en-US"/>
        </a:p>
      </dgm:t>
    </dgm:pt>
    <dgm:pt modelId="{9562E669-A58D-42BA-A9DF-DB38C9452872}" type="sibTrans" cxnId="{3FD8DFF1-CF00-4362-B1EF-F072936A9B08}">
      <dgm:prSet/>
      <dgm:spPr/>
      <dgm:t>
        <a:bodyPr/>
        <a:lstStyle/>
        <a:p>
          <a:endParaRPr lang="en-US"/>
        </a:p>
      </dgm:t>
    </dgm:pt>
    <dgm:pt modelId="{FC271AF0-6A0F-4CA7-A29E-F30DE6C0EB40}" type="pres">
      <dgm:prSet presAssocID="{1AE4BE91-B7AC-45A2-BCFC-9FE79AAF5C48}" presName="linear" presStyleCnt="0">
        <dgm:presLayoutVars>
          <dgm:dir/>
          <dgm:animLvl val="lvl"/>
          <dgm:resizeHandles val="exact"/>
        </dgm:presLayoutVars>
      </dgm:prSet>
      <dgm:spPr/>
    </dgm:pt>
    <dgm:pt modelId="{F881280E-58BC-4301-8D91-5A68D37796D2}" type="pres">
      <dgm:prSet presAssocID="{7CE225EF-019A-4B27-BF74-7027C459C4BF}" presName="parentLin" presStyleCnt="0"/>
      <dgm:spPr/>
    </dgm:pt>
    <dgm:pt modelId="{5ADB9D6A-68B7-457D-A6F4-F240EF551868}" type="pres">
      <dgm:prSet presAssocID="{7CE225EF-019A-4B27-BF74-7027C459C4BF}" presName="parentLeftMargin" presStyleLbl="node1" presStyleIdx="0" presStyleCnt="5"/>
      <dgm:spPr/>
    </dgm:pt>
    <dgm:pt modelId="{F9CF0236-422D-4BE5-BF55-003431E4E68E}" type="pres">
      <dgm:prSet presAssocID="{7CE225EF-019A-4B27-BF74-7027C459C4B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7E54DFC-1A66-4634-B92B-E64815BC57F9}" type="pres">
      <dgm:prSet presAssocID="{7CE225EF-019A-4B27-BF74-7027C459C4BF}" presName="negativeSpace" presStyleCnt="0"/>
      <dgm:spPr/>
    </dgm:pt>
    <dgm:pt modelId="{5D7F8ED2-D512-4069-93EA-F2771430F744}" type="pres">
      <dgm:prSet presAssocID="{7CE225EF-019A-4B27-BF74-7027C459C4BF}" presName="childText" presStyleLbl="conFgAcc1" presStyleIdx="0" presStyleCnt="5">
        <dgm:presLayoutVars>
          <dgm:bulletEnabled val="1"/>
        </dgm:presLayoutVars>
      </dgm:prSet>
      <dgm:spPr/>
    </dgm:pt>
    <dgm:pt modelId="{1DF855FF-C01E-4AFF-AAF1-E5AB5847E6DA}" type="pres">
      <dgm:prSet presAssocID="{F6AFA643-33E3-4030-98B5-E52B7BB66EF6}" presName="spaceBetweenRectangles" presStyleCnt="0"/>
      <dgm:spPr/>
    </dgm:pt>
    <dgm:pt modelId="{EF992830-DA0C-40D5-BF7A-E4501AC425C3}" type="pres">
      <dgm:prSet presAssocID="{2FDBFD5E-94DA-400A-A1D1-A0DF3245A2D5}" presName="parentLin" presStyleCnt="0"/>
      <dgm:spPr/>
    </dgm:pt>
    <dgm:pt modelId="{9CB2C232-5B83-4EAA-B7D4-C9D7D82EFAD1}" type="pres">
      <dgm:prSet presAssocID="{2FDBFD5E-94DA-400A-A1D1-A0DF3245A2D5}" presName="parentLeftMargin" presStyleLbl="node1" presStyleIdx="0" presStyleCnt="5"/>
      <dgm:spPr/>
    </dgm:pt>
    <dgm:pt modelId="{B6F952BF-A246-4EDB-8850-2B6468946EFD}" type="pres">
      <dgm:prSet presAssocID="{2FDBFD5E-94DA-400A-A1D1-A0DF3245A2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E4EAB5-FE38-4338-A582-A2D0DFFE7621}" type="pres">
      <dgm:prSet presAssocID="{2FDBFD5E-94DA-400A-A1D1-A0DF3245A2D5}" presName="negativeSpace" presStyleCnt="0"/>
      <dgm:spPr/>
    </dgm:pt>
    <dgm:pt modelId="{774D1F3A-343C-481C-9808-25335EA84573}" type="pres">
      <dgm:prSet presAssocID="{2FDBFD5E-94DA-400A-A1D1-A0DF3245A2D5}" presName="childText" presStyleLbl="conFgAcc1" presStyleIdx="1" presStyleCnt="5">
        <dgm:presLayoutVars>
          <dgm:bulletEnabled val="1"/>
        </dgm:presLayoutVars>
      </dgm:prSet>
      <dgm:spPr/>
    </dgm:pt>
    <dgm:pt modelId="{CDF1366F-E6C7-444C-BBAE-B92991F91B56}" type="pres">
      <dgm:prSet presAssocID="{6E8FB82B-15EE-4BB2-848A-E5DB18FC5B8F}" presName="spaceBetweenRectangles" presStyleCnt="0"/>
      <dgm:spPr/>
    </dgm:pt>
    <dgm:pt modelId="{D1B093EC-1ECC-48DF-9AA1-DF4D33B3DF2E}" type="pres">
      <dgm:prSet presAssocID="{A7B90210-D712-4551-B11F-7D56D0CDECBC}" presName="parentLin" presStyleCnt="0"/>
      <dgm:spPr/>
    </dgm:pt>
    <dgm:pt modelId="{75175833-0D7C-4D7C-9A40-0E9E087AC0AC}" type="pres">
      <dgm:prSet presAssocID="{A7B90210-D712-4551-B11F-7D56D0CDECBC}" presName="parentLeftMargin" presStyleLbl="node1" presStyleIdx="1" presStyleCnt="5"/>
      <dgm:spPr/>
    </dgm:pt>
    <dgm:pt modelId="{0FDB511B-8FED-4B38-A5A4-A6A6294CE5FC}" type="pres">
      <dgm:prSet presAssocID="{A7B90210-D712-4551-B11F-7D56D0CDECB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6E8C92-5DD2-4EB2-AAD7-10222FABDE53}" type="pres">
      <dgm:prSet presAssocID="{A7B90210-D712-4551-B11F-7D56D0CDECBC}" presName="negativeSpace" presStyleCnt="0"/>
      <dgm:spPr/>
    </dgm:pt>
    <dgm:pt modelId="{99FDCC3E-358D-4F61-A50F-736C1C4569D3}" type="pres">
      <dgm:prSet presAssocID="{A7B90210-D712-4551-B11F-7D56D0CDECBC}" presName="childText" presStyleLbl="conFgAcc1" presStyleIdx="2" presStyleCnt="5">
        <dgm:presLayoutVars>
          <dgm:bulletEnabled val="1"/>
        </dgm:presLayoutVars>
      </dgm:prSet>
      <dgm:spPr/>
    </dgm:pt>
    <dgm:pt modelId="{3A2EEE9E-600E-419C-A594-D1868F351927}" type="pres">
      <dgm:prSet presAssocID="{F28AD9D4-7DD8-4E39-9956-6FBF4258897B}" presName="spaceBetweenRectangles" presStyleCnt="0"/>
      <dgm:spPr/>
    </dgm:pt>
    <dgm:pt modelId="{102045D6-E8FB-4C29-A418-09E801EF1A4C}" type="pres">
      <dgm:prSet presAssocID="{5D2FB701-56BF-4000-82A3-B3951E80ED42}" presName="parentLin" presStyleCnt="0"/>
      <dgm:spPr/>
    </dgm:pt>
    <dgm:pt modelId="{A6253FDB-4E49-47E4-9882-FB8B56D1782C}" type="pres">
      <dgm:prSet presAssocID="{5D2FB701-56BF-4000-82A3-B3951E80ED42}" presName="parentLeftMargin" presStyleLbl="node1" presStyleIdx="2" presStyleCnt="5"/>
      <dgm:spPr/>
    </dgm:pt>
    <dgm:pt modelId="{6434A442-B000-4952-8983-F089F6C2AD53}" type="pres">
      <dgm:prSet presAssocID="{5D2FB701-56BF-4000-82A3-B3951E80ED4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47088A-A29E-4BB1-B6BB-6346BD655BF7}" type="pres">
      <dgm:prSet presAssocID="{5D2FB701-56BF-4000-82A3-B3951E80ED42}" presName="negativeSpace" presStyleCnt="0"/>
      <dgm:spPr/>
    </dgm:pt>
    <dgm:pt modelId="{56FB28C9-9F3A-4504-B5AA-09A8C3EFDAF9}" type="pres">
      <dgm:prSet presAssocID="{5D2FB701-56BF-4000-82A3-B3951E80ED42}" presName="childText" presStyleLbl="conFgAcc1" presStyleIdx="3" presStyleCnt="5">
        <dgm:presLayoutVars>
          <dgm:bulletEnabled val="1"/>
        </dgm:presLayoutVars>
      </dgm:prSet>
      <dgm:spPr/>
    </dgm:pt>
    <dgm:pt modelId="{C19002CA-4670-4192-A65D-6F8A8C8EBB44}" type="pres">
      <dgm:prSet presAssocID="{0F2ED7E3-D65F-4E01-B658-6CB0ACF9DDE9}" presName="spaceBetweenRectangles" presStyleCnt="0"/>
      <dgm:spPr/>
    </dgm:pt>
    <dgm:pt modelId="{6F236D17-B8C4-4CB3-B122-7E03B1064B93}" type="pres">
      <dgm:prSet presAssocID="{25BB699C-4ECC-4EB9-8D23-1F866CD2D8C3}" presName="parentLin" presStyleCnt="0"/>
      <dgm:spPr/>
    </dgm:pt>
    <dgm:pt modelId="{681D34CC-31B3-4469-9F14-BB50C2C60E6B}" type="pres">
      <dgm:prSet presAssocID="{25BB699C-4ECC-4EB9-8D23-1F866CD2D8C3}" presName="parentLeftMargin" presStyleLbl="node1" presStyleIdx="3" presStyleCnt="5"/>
      <dgm:spPr/>
    </dgm:pt>
    <dgm:pt modelId="{25E74763-E59C-4157-AB4D-E1C19DDC155C}" type="pres">
      <dgm:prSet presAssocID="{25BB699C-4ECC-4EB9-8D23-1F866CD2D8C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DA53967-55E7-4EAD-9B10-2104E1FF4D0B}" type="pres">
      <dgm:prSet presAssocID="{25BB699C-4ECC-4EB9-8D23-1F866CD2D8C3}" presName="negativeSpace" presStyleCnt="0"/>
      <dgm:spPr/>
    </dgm:pt>
    <dgm:pt modelId="{D2215720-D29D-4875-A9AD-84666526BFD5}" type="pres">
      <dgm:prSet presAssocID="{25BB699C-4ECC-4EB9-8D23-1F866CD2D8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DE52D09-84D8-4FB6-A1EA-89A2AD13CC70}" type="presOf" srcId="{7CE225EF-019A-4B27-BF74-7027C459C4BF}" destId="{F9CF0236-422D-4BE5-BF55-003431E4E68E}" srcOrd="1" destOrd="0" presId="urn:microsoft.com/office/officeart/2005/8/layout/list1"/>
    <dgm:cxn modelId="{6E8AE812-F9D3-4FF3-BDE2-FF019D273836}" type="presOf" srcId="{25BB699C-4ECC-4EB9-8D23-1F866CD2D8C3}" destId="{681D34CC-31B3-4469-9F14-BB50C2C60E6B}" srcOrd="0" destOrd="0" presId="urn:microsoft.com/office/officeart/2005/8/layout/list1"/>
    <dgm:cxn modelId="{4FCC8546-54B6-4AF1-BE01-0EA0C41556FA}" type="presOf" srcId="{A7B90210-D712-4551-B11F-7D56D0CDECBC}" destId="{0FDB511B-8FED-4B38-A5A4-A6A6294CE5FC}" srcOrd="1" destOrd="0" presId="urn:microsoft.com/office/officeart/2005/8/layout/list1"/>
    <dgm:cxn modelId="{1D88E75B-233E-45C3-BBAB-6EA5B87E24C5}" type="presOf" srcId="{5D2FB701-56BF-4000-82A3-B3951E80ED42}" destId="{6434A442-B000-4952-8983-F089F6C2AD53}" srcOrd="1" destOrd="0" presId="urn:microsoft.com/office/officeart/2005/8/layout/list1"/>
    <dgm:cxn modelId="{5AC37265-C221-48A7-8B1D-346653AAB663}" type="presOf" srcId="{25BB699C-4ECC-4EB9-8D23-1F866CD2D8C3}" destId="{25E74763-E59C-4157-AB4D-E1C19DDC155C}" srcOrd="1" destOrd="0" presId="urn:microsoft.com/office/officeart/2005/8/layout/list1"/>
    <dgm:cxn modelId="{D8F41B69-7691-41A7-80D7-E1C8ADC47998}" type="presOf" srcId="{2FDBFD5E-94DA-400A-A1D1-A0DF3245A2D5}" destId="{9CB2C232-5B83-4EAA-B7D4-C9D7D82EFAD1}" srcOrd="0" destOrd="0" presId="urn:microsoft.com/office/officeart/2005/8/layout/list1"/>
    <dgm:cxn modelId="{FF8B936A-5E11-44F6-B7A8-0C6784D29E92}" srcId="{1AE4BE91-B7AC-45A2-BCFC-9FE79AAF5C48}" destId="{7CE225EF-019A-4B27-BF74-7027C459C4BF}" srcOrd="0" destOrd="0" parTransId="{C651C77A-E738-4A25-91CE-CCF6A2F748EE}" sibTransId="{F6AFA643-33E3-4030-98B5-E52B7BB66EF6}"/>
    <dgm:cxn modelId="{13751176-8C5C-4E26-B1F9-0909AD131B04}" type="presOf" srcId="{7CE225EF-019A-4B27-BF74-7027C459C4BF}" destId="{5ADB9D6A-68B7-457D-A6F4-F240EF551868}" srcOrd="0" destOrd="0" presId="urn:microsoft.com/office/officeart/2005/8/layout/list1"/>
    <dgm:cxn modelId="{22891B89-C5B2-4A43-A4F8-DCE1850CF094}" type="presOf" srcId="{2FDBFD5E-94DA-400A-A1D1-A0DF3245A2D5}" destId="{B6F952BF-A246-4EDB-8850-2B6468946EFD}" srcOrd="1" destOrd="0" presId="urn:microsoft.com/office/officeart/2005/8/layout/list1"/>
    <dgm:cxn modelId="{FB5A83AA-4D98-4BCC-BE6E-B6C25545C214}" srcId="{1AE4BE91-B7AC-45A2-BCFC-9FE79AAF5C48}" destId="{2FDBFD5E-94DA-400A-A1D1-A0DF3245A2D5}" srcOrd="1" destOrd="0" parTransId="{FD390981-7FFE-4DD7-95DB-85A35BC2C61C}" sibTransId="{6E8FB82B-15EE-4BB2-848A-E5DB18FC5B8F}"/>
    <dgm:cxn modelId="{9136D9AE-A25F-4A1E-B6B3-0544F3FB6889}" srcId="{1AE4BE91-B7AC-45A2-BCFC-9FE79AAF5C48}" destId="{5D2FB701-56BF-4000-82A3-B3951E80ED42}" srcOrd="3" destOrd="0" parTransId="{F0629194-527E-4246-966D-C37503003873}" sibTransId="{0F2ED7E3-D65F-4E01-B658-6CB0ACF9DDE9}"/>
    <dgm:cxn modelId="{43B080CE-ED9D-498D-BB19-1AADC79214F7}" type="presOf" srcId="{1AE4BE91-B7AC-45A2-BCFC-9FE79AAF5C48}" destId="{FC271AF0-6A0F-4CA7-A29E-F30DE6C0EB40}" srcOrd="0" destOrd="0" presId="urn:microsoft.com/office/officeart/2005/8/layout/list1"/>
    <dgm:cxn modelId="{A70107D1-C719-4858-911E-D830818674AA}" type="presOf" srcId="{5D2FB701-56BF-4000-82A3-B3951E80ED42}" destId="{A6253FDB-4E49-47E4-9882-FB8B56D1782C}" srcOrd="0" destOrd="0" presId="urn:microsoft.com/office/officeart/2005/8/layout/list1"/>
    <dgm:cxn modelId="{BF78C4EE-F29C-4720-A164-EF2E525AFAB3}" type="presOf" srcId="{A7B90210-D712-4551-B11F-7D56D0CDECBC}" destId="{75175833-0D7C-4D7C-9A40-0E9E087AC0AC}" srcOrd="0" destOrd="0" presId="urn:microsoft.com/office/officeart/2005/8/layout/list1"/>
    <dgm:cxn modelId="{3FD8DFF1-CF00-4362-B1EF-F072936A9B08}" srcId="{1AE4BE91-B7AC-45A2-BCFC-9FE79AAF5C48}" destId="{25BB699C-4ECC-4EB9-8D23-1F866CD2D8C3}" srcOrd="4" destOrd="0" parTransId="{4202F774-1DD1-4830-9255-B757515FD7EA}" sibTransId="{9562E669-A58D-42BA-A9DF-DB38C9452872}"/>
    <dgm:cxn modelId="{5B8B51FD-6A65-42E9-8B3D-307CEA641191}" srcId="{1AE4BE91-B7AC-45A2-BCFC-9FE79AAF5C48}" destId="{A7B90210-D712-4551-B11F-7D56D0CDECBC}" srcOrd="2" destOrd="0" parTransId="{F851CDD7-B069-4C0D-BFF3-98AAB3698882}" sibTransId="{F28AD9D4-7DD8-4E39-9956-6FBF4258897B}"/>
    <dgm:cxn modelId="{F6A95B62-0241-4DE1-81F4-4202521A6183}" type="presParOf" srcId="{FC271AF0-6A0F-4CA7-A29E-F30DE6C0EB40}" destId="{F881280E-58BC-4301-8D91-5A68D37796D2}" srcOrd="0" destOrd="0" presId="urn:microsoft.com/office/officeart/2005/8/layout/list1"/>
    <dgm:cxn modelId="{0B680AEC-A01E-4496-B82F-8A631FD01B46}" type="presParOf" srcId="{F881280E-58BC-4301-8D91-5A68D37796D2}" destId="{5ADB9D6A-68B7-457D-A6F4-F240EF551868}" srcOrd="0" destOrd="0" presId="urn:microsoft.com/office/officeart/2005/8/layout/list1"/>
    <dgm:cxn modelId="{72C71F40-85D0-4903-B8D1-F60FAC60AFC9}" type="presParOf" srcId="{F881280E-58BC-4301-8D91-5A68D37796D2}" destId="{F9CF0236-422D-4BE5-BF55-003431E4E68E}" srcOrd="1" destOrd="0" presId="urn:microsoft.com/office/officeart/2005/8/layout/list1"/>
    <dgm:cxn modelId="{29BDD22F-B131-460E-807F-F0A75D37F64A}" type="presParOf" srcId="{FC271AF0-6A0F-4CA7-A29E-F30DE6C0EB40}" destId="{F7E54DFC-1A66-4634-B92B-E64815BC57F9}" srcOrd="1" destOrd="0" presId="urn:microsoft.com/office/officeart/2005/8/layout/list1"/>
    <dgm:cxn modelId="{F44D9646-51A6-43C8-BC95-63F41CA724C9}" type="presParOf" srcId="{FC271AF0-6A0F-4CA7-A29E-F30DE6C0EB40}" destId="{5D7F8ED2-D512-4069-93EA-F2771430F744}" srcOrd="2" destOrd="0" presId="urn:microsoft.com/office/officeart/2005/8/layout/list1"/>
    <dgm:cxn modelId="{C3734DAF-5EA5-45CF-928C-95AA06942D53}" type="presParOf" srcId="{FC271AF0-6A0F-4CA7-A29E-F30DE6C0EB40}" destId="{1DF855FF-C01E-4AFF-AAF1-E5AB5847E6DA}" srcOrd="3" destOrd="0" presId="urn:microsoft.com/office/officeart/2005/8/layout/list1"/>
    <dgm:cxn modelId="{065C63DA-59DC-4FB9-AC6F-A0965FA56599}" type="presParOf" srcId="{FC271AF0-6A0F-4CA7-A29E-F30DE6C0EB40}" destId="{EF992830-DA0C-40D5-BF7A-E4501AC425C3}" srcOrd="4" destOrd="0" presId="urn:microsoft.com/office/officeart/2005/8/layout/list1"/>
    <dgm:cxn modelId="{058E7CED-622F-4710-A26B-B6E05C683E5F}" type="presParOf" srcId="{EF992830-DA0C-40D5-BF7A-E4501AC425C3}" destId="{9CB2C232-5B83-4EAA-B7D4-C9D7D82EFAD1}" srcOrd="0" destOrd="0" presId="urn:microsoft.com/office/officeart/2005/8/layout/list1"/>
    <dgm:cxn modelId="{350D1DC5-F96A-4570-9F0C-EDAAC2F030E0}" type="presParOf" srcId="{EF992830-DA0C-40D5-BF7A-E4501AC425C3}" destId="{B6F952BF-A246-4EDB-8850-2B6468946EFD}" srcOrd="1" destOrd="0" presId="urn:microsoft.com/office/officeart/2005/8/layout/list1"/>
    <dgm:cxn modelId="{2711DFD1-9E51-49C6-A140-54B70DAF033C}" type="presParOf" srcId="{FC271AF0-6A0F-4CA7-A29E-F30DE6C0EB40}" destId="{60E4EAB5-FE38-4338-A582-A2D0DFFE7621}" srcOrd="5" destOrd="0" presId="urn:microsoft.com/office/officeart/2005/8/layout/list1"/>
    <dgm:cxn modelId="{6D7BCE93-F092-463C-AECB-FACD25A2730C}" type="presParOf" srcId="{FC271AF0-6A0F-4CA7-A29E-F30DE6C0EB40}" destId="{774D1F3A-343C-481C-9808-25335EA84573}" srcOrd="6" destOrd="0" presId="urn:microsoft.com/office/officeart/2005/8/layout/list1"/>
    <dgm:cxn modelId="{9339C3BD-C316-482E-A2A7-23163D4A0873}" type="presParOf" srcId="{FC271AF0-6A0F-4CA7-A29E-F30DE6C0EB40}" destId="{CDF1366F-E6C7-444C-BBAE-B92991F91B56}" srcOrd="7" destOrd="0" presId="urn:microsoft.com/office/officeart/2005/8/layout/list1"/>
    <dgm:cxn modelId="{39EC2294-AAD1-417F-8562-AB093DD03FFB}" type="presParOf" srcId="{FC271AF0-6A0F-4CA7-A29E-F30DE6C0EB40}" destId="{D1B093EC-1ECC-48DF-9AA1-DF4D33B3DF2E}" srcOrd="8" destOrd="0" presId="urn:microsoft.com/office/officeart/2005/8/layout/list1"/>
    <dgm:cxn modelId="{EF2C286D-BD2E-4D96-B108-C8EB65925C5C}" type="presParOf" srcId="{D1B093EC-1ECC-48DF-9AA1-DF4D33B3DF2E}" destId="{75175833-0D7C-4D7C-9A40-0E9E087AC0AC}" srcOrd="0" destOrd="0" presId="urn:microsoft.com/office/officeart/2005/8/layout/list1"/>
    <dgm:cxn modelId="{0CD1C0CA-71AD-4B51-A9FE-803FDB4F5671}" type="presParOf" srcId="{D1B093EC-1ECC-48DF-9AA1-DF4D33B3DF2E}" destId="{0FDB511B-8FED-4B38-A5A4-A6A6294CE5FC}" srcOrd="1" destOrd="0" presId="urn:microsoft.com/office/officeart/2005/8/layout/list1"/>
    <dgm:cxn modelId="{04814DD9-C8C2-4501-BC9D-D51574CE8F6C}" type="presParOf" srcId="{FC271AF0-6A0F-4CA7-A29E-F30DE6C0EB40}" destId="{646E8C92-5DD2-4EB2-AAD7-10222FABDE53}" srcOrd="9" destOrd="0" presId="urn:microsoft.com/office/officeart/2005/8/layout/list1"/>
    <dgm:cxn modelId="{4839FF18-B184-4571-9CA7-6E1F281C15E3}" type="presParOf" srcId="{FC271AF0-6A0F-4CA7-A29E-F30DE6C0EB40}" destId="{99FDCC3E-358D-4F61-A50F-736C1C4569D3}" srcOrd="10" destOrd="0" presId="urn:microsoft.com/office/officeart/2005/8/layout/list1"/>
    <dgm:cxn modelId="{C5A4E378-3DF9-46C8-9E3B-8A0525737DCE}" type="presParOf" srcId="{FC271AF0-6A0F-4CA7-A29E-F30DE6C0EB40}" destId="{3A2EEE9E-600E-419C-A594-D1868F351927}" srcOrd="11" destOrd="0" presId="urn:microsoft.com/office/officeart/2005/8/layout/list1"/>
    <dgm:cxn modelId="{9BFF7C21-57B9-4FC6-9AF3-3717F2020AF0}" type="presParOf" srcId="{FC271AF0-6A0F-4CA7-A29E-F30DE6C0EB40}" destId="{102045D6-E8FB-4C29-A418-09E801EF1A4C}" srcOrd="12" destOrd="0" presId="urn:microsoft.com/office/officeart/2005/8/layout/list1"/>
    <dgm:cxn modelId="{DA4A650C-254A-4CBD-BED5-4924B9B32128}" type="presParOf" srcId="{102045D6-E8FB-4C29-A418-09E801EF1A4C}" destId="{A6253FDB-4E49-47E4-9882-FB8B56D1782C}" srcOrd="0" destOrd="0" presId="urn:microsoft.com/office/officeart/2005/8/layout/list1"/>
    <dgm:cxn modelId="{FB32FE62-DD38-471E-B55A-33766245548E}" type="presParOf" srcId="{102045D6-E8FB-4C29-A418-09E801EF1A4C}" destId="{6434A442-B000-4952-8983-F089F6C2AD53}" srcOrd="1" destOrd="0" presId="urn:microsoft.com/office/officeart/2005/8/layout/list1"/>
    <dgm:cxn modelId="{CE022AB9-C87E-4377-BAD5-DB222F03A00F}" type="presParOf" srcId="{FC271AF0-6A0F-4CA7-A29E-F30DE6C0EB40}" destId="{9A47088A-A29E-4BB1-B6BB-6346BD655BF7}" srcOrd="13" destOrd="0" presId="urn:microsoft.com/office/officeart/2005/8/layout/list1"/>
    <dgm:cxn modelId="{89E2199C-E906-44D6-9651-CA48D9504206}" type="presParOf" srcId="{FC271AF0-6A0F-4CA7-A29E-F30DE6C0EB40}" destId="{56FB28C9-9F3A-4504-B5AA-09A8C3EFDAF9}" srcOrd="14" destOrd="0" presId="urn:microsoft.com/office/officeart/2005/8/layout/list1"/>
    <dgm:cxn modelId="{1EB6F86D-757F-480F-82DD-EEA1BCF3338E}" type="presParOf" srcId="{FC271AF0-6A0F-4CA7-A29E-F30DE6C0EB40}" destId="{C19002CA-4670-4192-A65D-6F8A8C8EBB44}" srcOrd="15" destOrd="0" presId="urn:microsoft.com/office/officeart/2005/8/layout/list1"/>
    <dgm:cxn modelId="{27B9CC0D-59B1-4448-A2DA-CA2CB274DB0D}" type="presParOf" srcId="{FC271AF0-6A0F-4CA7-A29E-F30DE6C0EB40}" destId="{6F236D17-B8C4-4CB3-B122-7E03B1064B93}" srcOrd="16" destOrd="0" presId="urn:microsoft.com/office/officeart/2005/8/layout/list1"/>
    <dgm:cxn modelId="{07CA6EB6-614E-4E71-AFE9-41B6DB01963F}" type="presParOf" srcId="{6F236D17-B8C4-4CB3-B122-7E03B1064B93}" destId="{681D34CC-31B3-4469-9F14-BB50C2C60E6B}" srcOrd="0" destOrd="0" presId="urn:microsoft.com/office/officeart/2005/8/layout/list1"/>
    <dgm:cxn modelId="{0EC45862-5DF5-4BE9-BABB-6B63AFFA63AD}" type="presParOf" srcId="{6F236D17-B8C4-4CB3-B122-7E03B1064B93}" destId="{25E74763-E59C-4157-AB4D-E1C19DDC155C}" srcOrd="1" destOrd="0" presId="urn:microsoft.com/office/officeart/2005/8/layout/list1"/>
    <dgm:cxn modelId="{D68B5BCF-E918-4C6F-9969-80B5C1306E79}" type="presParOf" srcId="{FC271AF0-6A0F-4CA7-A29E-F30DE6C0EB40}" destId="{EDA53967-55E7-4EAD-9B10-2104E1FF4D0B}" srcOrd="17" destOrd="0" presId="urn:microsoft.com/office/officeart/2005/8/layout/list1"/>
    <dgm:cxn modelId="{5EA8A4BF-4B9C-4F05-A8B2-CB2FC094E5AB}" type="presParOf" srcId="{FC271AF0-6A0F-4CA7-A29E-F30DE6C0EB40}" destId="{D2215720-D29D-4875-A9AD-84666526BFD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F8ED2-D512-4069-93EA-F2771430F744}">
      <dsp:nvSpPr>
        <dsp:cNvPr id="0" name=""/>
        <dsp:cNvSpPr/>
      </dsp:nvSpPr>
      <dsp:spPr>
        <a:xfrm>
          <a:off x="0" y="300524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F0236-422D-4BE5-BF55-003431E4E68E}">
      <dsp:nvSpPr>
        <dsp:cNvPr id="0" name=""/>
        <dsp:cNvSpPr/>
      </dsp:nvSpPr>
      <dsp:spPr>
        <a:xfrm>
          <a:off x="394335" y="5324"/>
          <a:ext cx="552069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Discuss the need for a diverse workforce</a:t>
          </a:r>
          <a:endParaRPr lang="en-US" sz="2000" kern="1200" dirty="0"/>
        </a:p>
      </dsp:txBody>
      <dsp:txXfrm>
        <a:off x="423156" y="34145"/>
        <a:ext cx="5463048" cy="532758"/>
      </dsp:txXfrm>
    </dsp:sp>
    <dsp:sp modelId="{774D1F3A-343C-481C-9808-25335EA84573}">
      <dsp:nvSpPr>
        <dsp:cNvPr id="0" name=""/>
        <dsp:cNvSpPr/>
      </dsp:nvSpPr>
      <dsp:spPr>
        <a:xfrm>
          <a:off x="0" y="1207725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952BF-A246-4EDB-8850-2B6468946EFD}">
      <dsp:nvSpPr>
        <dsp:cNvPr id="0" name=""/>
        <dsp:cNvSpPr/>
      </dsp:nvSpPr>
      <dsp:spPr>
        <a:xfrm>
          <a:off x="394335" y="912524"/>
          <a:ext cx="5520690" cy="5904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Analyze data</a:t>
          </a:r>
          <a:endParaRPr lang="en-US" sz="2000" kern="1200" dirty="0"/>
        </a:p>
      </dsp:txBody>
      <dsp:txXfrm>
        <a:off x="423156" y="941345"/>
        <a:ext cx="5463048" cy="532758"/>
      </dsp:txXfrm>
    </dsp:sp>
    <dsp:sp modelId="{99FDCC3E-358D-4F61-A50F-736C1C4569D3}">
      <dsp:nvSpPr>
        <dsp:cNvPr id="0" name=""/>
        <dsp:cNvSpPr/>
      </dsp:nvSpPr>
      <dsp:spPr>
        <a:xfrm>
          <a:off x="0" y="2114925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511B-8FED-4B38-A5A4-A6A6294CE5FC}">
      <dsp:nvSpPr>
        <dsp:cNvPr id="0" name=""/>
        <dsp:cNvSpPr/>
      </dsp:nvSpPr>
      <dsp:spPr>
        <a:xfrm>
          <a:off x="394335" y="1819725"/>
          <a:ext cx="5520690" cy="5904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Build an infrastructure that supports diversity</a:t>
          </a:r>
          <a:endParaRPr lang="en-US" sz="2000" kern="1200" dirty="0"/>
        </a:p>
      </dsp:txBody>
      <dsp:txXfrm>
        <a:off x="423156" y="1848546"/>
        <a:ext cx="5463048" cy="532758"/>
      </dsp:txXfrm>
    </dsp:sp>
    <dsp:sp modelId="{56FB28C9-9F3A-4504-B5AA-09A8C3EFDAF9}">
      <dsp:nvSpPr>
        <dsp:cNvPr id="0" name=""/>
        <dsp:cNvSpPr/>
      </dsp:nvSpPr>
      <dsp:spPr>
        <a:xfrm>
          <a:off x="0" y="3022125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4A442-B000-4952-8983-F089F6C2AD53}">
      <dsp:nvSpPr>
        <dsp:cNvPr id="0" name=""/>
        <dsp:cNvSpPr/>
      </dsp:nvSpPr>
      <dsp:spPr>
        <a:xfrm>
          <a:off x="394335" y="2726925"/>
          <a:ext cx="5520690" cy="5904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Develop partnerships to attract and build a diverse workforce</a:t>
          </a:r>
          <a:endParaRPr lang="en-US" sz="2000" kern="1200" dirty="0"/>
        </a:p>
      </dsp:txBody>
      <dsp:txXfrm>
        <a:off x="423156" y="2755746"/>
        <a:ext cx="5463048" cy="532758"/>
      </dsp:txXfrm>
    </dsp:sp>
    <dsp:sp modelId="{D2215720-D29D-4875-A9AD-84666526BFD5}">
      <dsp:nvSpPr>
        <dsp:cNvPr id="0" name=""/>
        <dsp:cNvSpPr/>
      </dsp:nvSpPr>
      <dsp:spPr>
        <a:xfrm>
          <a:off x="0" y="3929325"/>
          <a:ext cx="78867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74763-E59C-4157-AB4D-E1C19DDC155C}">
      <dsp:nvSpPr>
        <dsp:cNvPr id="0" name=""/>
        <dsp:cNvSpPr/>
      </dsp:nvSpPr>
      <dsp:spPr>
        <a:xfrm>
          <a:off x="394335" y="3634125"/>
          <a:ext cx="5520690" cy="5904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Assess diversity plan and progress</a:t>
          </a:r>
          <a:endParaRPr lang="en-US" sz="2000" kern="1200" dirty="0"/>
        </a:p>
      </dsp:txBody>
      <dsp:txXfrm>
        <a:off x="423156" y="3662946"/>
        <a:ext cx="546304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12/12/19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26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9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6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01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77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88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19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32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04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11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0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2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2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6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2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2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ensus.gov/quickfacts/fact/table/US/PST0452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hyperlink" Target="mailto:heather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Diverse Workforce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Pam Royston, PhD</a:t>
            </a:r>
          </a:p>
          <a:p>
            <a:r>
              <a:rPr lang="en-US" dirty="0"/>
              <a:t>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00020-851A-4009-A7C9-B1E55590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93662"/>
            <a:ext cx="65260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Census Data -</a:t>
            </a:r>
            <a:r>
              <a:rPr lang="en-US" sz="2700" dirty="0">
                <a:hlinkClick r:id="rId2"/>
              </a:rPr>
              <a:t>https://www.census.gov/quickfacts/fact/table/US/PST045218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AF08B-85B4-4B86-B782-D0905C79E8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2E558-757E-4E1A-A0D7-56F392E0C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09DD3-1976-4636-9591-40F96CB5A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65" y="1404324"/>
            <a:ext cx="6457950" cy="472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9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229E4-ED29-4E2E-9278-75FB799C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Down for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F5AB2-F642-443E-B94D-4D9BCC6B4B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ABF46-EF4F-4782-8E6F-CE9180B82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8FCD9-0820-44F3-BDBD-A78433C74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1825884"/>
            <a:ext cx="7714445" cy="117136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83F6E5-DDE6-43E6-AC8A-BF9EFA36AE6A}"/>
              </a:ext>
            </a:extLst>
          </p:cNvPr>
          <p:cNvCxnSpPr>
            <a:cxnSpLocks/>
          </p:cNvCxnSpPr>
          <p:nvPr/>
        </p:nvCxnSpPr>
        <p:spPr>
          <a:xfrm flipV="1">
            <a:off x="1004552" y="2703763"/>
            <a:ext cx="0" cy="11083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E3BC97B-B2B1-45CD-86D0-2EA242E1711C}"/>
              </a:ext>
            </a:extLst>
          </p:cNvPr>
          <p:cNvSpPr txBox="1"/>
          <p:nvPr/>
        </p:nvSpPr>
        <p:spPr>
          <a:xfrm>
            <a:off x="1004552" y="3521581"/>
            <a:ext cx="6439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Select your county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293011-F0EE-4D5D-8244-8BE850AD9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8" y="4269814"/>
            <a:ext cx="7534141" cy="148518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D9E9E12-2A84-4BCF-AE36-53A363A508B9}"/>
              </a:ext>
            </a:extLst>
          </p:cNvPr>
          <p:cNvSpPr/>
          <p:nvPr/>
        </p:nvSpPr>
        <p:spPr>
          <a:xfrm>
            <a:off x="515155" y="4446019"/>
            <a:ext cx="2202285" cy="6153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6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6E015E-C2CD-4ECE-8A2B-A921CB7A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Data - Macomb County, Michigan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172C04-4826-40EC-BC1E-216E7109D2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7A918-F89E-420E-8086-E96A8ACEB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F85EAA-E8D0-42B8-9E96-94078050A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73" y="1443240"/>
            <a:ext cx="4462935" cy="45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0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70F36-0504-44D0-B308-FD471EFE6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Facts – Macomb County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AF606-D642-419C-92D5-F672D618FD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EA16A-3943-4BDF-9396-020D557582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1583BC-0AF9-41A1-8C0D-A13FB3FCC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8" y="1572029"/>
            <a:ext cx="8139652" cy="42367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E6495F-E795-45D6-BC60-B402E5842479}"/>
              </a:ext>
            </a:extLst>
          </p:cNvPr>
          <p:cNvSpPr/>
          <p:nvPr/>
        </p:nvSpPr>
        <p:spPr>
          <a:xfrm>
            <a:off x="1661375" y="2897746"/>
            <a:ext cx="1687132" cy="6697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4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3A3628-867A-435D-9A7A-EAE125F7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Facts – Macomb Age &amp; Sex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BFB83-4BD5-4CA5-B51E-C03622135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D526B-563A-4D69-B06F-6D1465953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C21EF-63ED-42C6-BF93-C43129A0A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694841"/>
            <a:ext cx="7817476" cy="346831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FBD82B7-A2E0-4896-81F0-E0190A128CAC}"/>
              </a:ext>
            </a:extLst>
          </p:cNvPr>
          <p:cNvSpPr/>
          <p:nvPr/>
        </p:nvSpPr>
        <p:spPr>
          <a:xfrm>
            <a:off x="1893195" y="3052292"/>
            <a:ext cx="1635617" cy="515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68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45AC88-8BB0-4B27-B43A-F2C6C00E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Facts- Macomb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7157C-6B7F-4FD6-A25C-BDF79525D9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7DD40F-9F83-4E79-B75C-C0C64540B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22B55-7A85-423E-B9F3-850CED799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1572029"/>
            <a:ext cx="8410575" cy="2073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B35A3-721C-4B4A-AE41-C125F504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" y="3645796"/>
            <a:ext cx="8201025" cy="22574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A6CB81C-BAC3-42C6-B9EE-B7CDA14E2FCE}"/>
              </a:ext>
            </a:extLst>
          </p:cNvPr>
          <p:cNvSpPr/>
          <p:nvPr/>
        </p:nvSpPr>
        <p:spPr>
          <a:xfrm>
            <a:off x="366712" y="1713827"/>
            <a:ext cx="2125014" cy="50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B425FF-7A91-410A-969A-F1610A313899}"/>
              </a:ext>
            </a:extLst>
          </p:cNvPr>
          <p:cNvSpPr/>
          <p:nvPr/>
        </p:nvSpPr>
        <p:spPr>
          <a:xfrm flipV="1">
            <a:off x="471487" y="3727423"/>
            <a:ext cx="2125014" cy="6332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9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7C7A83-8778-4552-88EA-1C6D4C834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3838494"/>
          </a:xfrm>
        </p:spPr>
        <p:txBody>
          <a:bodyPr>
            <a:normAutofit/>
          </a:bodyPr>
          <a:lstStyle/>
          <a:p>
            <a:pPr marL="50800" lvl="1" indent="0">
              <a:buNone/>
            </a:pPr>
            <a:r>
              <a:rPr lang="en-US" sz="2800" dirty="0"/>
              <a:t>Search other sources:</a:t>
            </a:r>
          </a:p>
          <a:p>
            <a:pPr marL="798513" lvl="1" indent="-342900"/>
            <a:r>
              <a:rPr lang="en-US" sz="2400" dirty="0"/>
              <a:t>Chamber of Commerce</a:t>
            </a:r>
          </a:p>
          <a:p>
            <a:pPr marL="798513" lvl="1" indent="-342900"/>
            <a:r>
              <a:rPr lang="en-US" sz="2400" dirty="0"/>
              <a:t>County Departments</a:t>
            </a:r>
          </a:p>
          <a:p>
            <a:pPr marL="1255713" lvl="2" indent="-342900"/>
            <a:r>
              <a:rPr lang="en-US" sz="2000" dirty="0"/>
              <a:t>Health Department</a:t>
            </a:r>
          </a:p>
          <a:p>
            <a:pPr marL="1255713" lvl="2" indent="-342900"/>
            <a:r>
              <a:rPr lang="en-US" sz="2000" dirty="0"/>
              <a:t>Planning Commission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8C5F2-A4F2-4FAD-AC1C-16B57F5E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census data is not enough?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A34FA-5791-45FA-A7C0-05A66A8D7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2EEA2-AAD5-47F8-8324-104A0B8FF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040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C90BB0-1F34-42FB-AB0F-6F1283F9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Macomb County - Data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DCF52-0DEC-4D0F-860B-36E5D44D9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59FCC-1B00-4399-AC27-42EB8AFC8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ECF1F-B921-4CDA-8CBC-03EA4D53B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87" y="1471578"/>
            <a:ext cx="6677025" cy="442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5D8B6-D3ED-400A-BC72-C3D7934C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County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CD641-8EDA-4771-9981-5B54D92C9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0248B-9CB0-4506-8893-15B56A053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CAFF1-31EC-4703-A463-07B2067C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41" y="1366173"/>
            <a:ext cx="4856315" cy="429710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58F982-B85D-487B-BF2C-F6CE00801B48}"/>
              </a:ext>
            </a:extLst>
          </p:cNvPr>
          <p:cNvSpPr/>
          <p:nvPr/>
        </p:nvSpPr>
        <p:spPr>
          <a:xfrm>
            <a:off x="5833372" y="5191125"/>
            <a:ext cx="1249156" cy="300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67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9A96FE-807C-44E1-9BAE-BA6B74D9A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Medical Staff – 468 active</a:t>
            </a:r>
          </a:p>
          <a:p>
            <a:pPr lvl="1"/>
            <a:r>
              <a:rPr lang="en-US" sz="2400" dirty="0"/>
              <a:t>58% Male</a:t>
            </a:r>
          </a:p>
          <a:p>
            <a:pPr lvl="1"/>
            <a:r>
              <a:rPr lang="en-US" sz="2400" dirty="0"/>
              <a:t>42% Female</a:t>
            </a:r>
          </a:p>
          <a:p>
            <a:pPr lvl="1"/>
            <a:r>
              <a:rPr lang="en-US" sz="2400" dirty="0"/>
              <a:t>86% White</a:t>
            </a:r>
          </a:p>
          <a:p>
            <a:pPr lvl="1"/>
            <a:r>
              <a:rPr lang="en-US" sz="2400" dirty="0"/>
              <a:t>9.6% Black</a:t>
            </a:r>
          </a:p>
          <a:p>
            <a:pPr lvl="1"/>
            <a:r>
              <a:rPr lang="en-US" sz="2400" dirty="0"/>
              <a:t>3.8% Asian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F9A82-7455-49A6-A3D7-0296CF2A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Community Data to you Institution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8C8D1-2905-474C-A26B-6392D7CEC2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DD797-DF05-46FE-BE83-4C35214F4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8C8F4-D175-45F4-A8FB-226DD74D6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03" y="2387984"/>
            <a:ext cx="4711521" cy="313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40260" y="466893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0903" y="1951149"/>
            <a:ext cx="42769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latin typeface="+mj-lt"/>
              </a:rPr>
              <a:t>Pamela Royston, Ph.D</a:t>
            </a:r>
          </a:p>
          <a:p>
            <a:pPr algn="ctr">
              <a:defRPr/>
            </a:pPr>
            <a:endParaRPr lang="en-US" sz="1800" dirty="0">
              <a:latin typeface="+mj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DIO, GME &amp; Finance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Over 25 years experience in medical education, both undergraduate and graduate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Institutional, Program, FQHC start-up and maintenance 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National Speaker GME Accreditation and Financing 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CF729-7EFF-4208-A291-0C0C262B6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 r="5955" b="17048"/>
          <a:stretch/>
        </p:blipFill>
        <p:spPr>
          <a:xfrm>
            <a:off x="1200728" y="1848376"/>
            <a:ext cx="2481214" cy="3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9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FC90EC-1975-4ACF-A575-DD55001D8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20819"/>
              </p:ext>
            </p:extLst>
          </p:nvPr>
        </p:nvGraphicFramePr>
        <p:xfrm>
          <a:off x="734097" y="1763444"/>
          <a:ext cx="7946265" cy="385174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727565">
                  <a:extLst>
                    <a:ext uri="{9D8B030D-6E8A-4147-A177-3AD203B41FA5}">
                      <a16:colId xmlns:a16="http://schemas.microsoft.com/office/drawing/2014/main" val="3193670010"/>
                    </a:ext>
                  </a:extLst>
                </a:gridCol>
                <a:gridCol w="1740638">
                  <a:extLst>
                    <a:ext uri="{9D8B030D-6E8A-4147-A177-3AD203B41FA5}">
                      <a16:colId xmlns:a16="http://schemas.microsoft.com/office/drawing/2014/main" val="2655004359"/>
                    </a:ext>
                  </a:extLst>
                </a:gridCol>
                <a:gridCol w="902098">
                  <a:extLst>
                    <a:ext uri="{9D8B030D-6E8A-4147-A177-3AD203B41FA5}">
                      <a16:colId xmlns:a16="http://schemas.microsoft.com/office/drawing/2014/main" val="2040248585"/>
                    </a:ext>
                  </a:extLst>
                </a:gridCol>
                <a:gridCol w="787982">
                  <a:extLst>
                    <a:ext uri="{9D8B030D-6E8A-4147-A177-3AD203B41FA5}">
                      <a16:colId xmlns:a16="http://schemas.microsoft.com/office/drawing/2014/main" val="2971221688"/>
                    </a:ext>
                  </a:extLst>
                </a:gridCol>
                <a:gridCol w="787982">
                  <a:extLst>
                    <a:ext uri="{9D8B030D-6E8A-4147-A177-3AD203B41FA5}">
                      <a16:colId xmlns:a16="http://schemas.microsoft.com/office/drawing/2014/main" val="3081650416"/>
                    </a:ext>
                  </a:extLst>
                </a:gridCol>
              </a:tblGrid>
              <a:tr h="6835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br>
                        <a:rPr lang="en-US" sz="1200" dirty="0">
                          <a:effectLst/>
                        </a:rPr>
                      </a:br>
                      <a:r>
                        <a:rPr lang="en-US" sz="2000" dirty="0">
                          <a:effectLst/>
                        </a:rPr>
                        <a:t>Diversity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N/A [   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2016-17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2017-18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2018-19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101930"/>
                  </a:ext>
                </a:extLst>
              </a:tr>
              <a:tr h="452600">
                <a:tc row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As part of the new Common Program Requirements, how will you address creating a diverse workforce?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% Male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848375"/>
                  </a:ext>
                </a:extLst>
              </a:tr>
              <a:tr h="45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% Female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0318242"/>
                  </a:ext>
                </a:extLst>
              </a:tr>
              <a:tr h="45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% DO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767030"/>
                  </a:ext>
                </a:extLst>
              </a:tr>
              <a:tr h="45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% MD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275652"/>
                  </a:ext>
                </a:extLst>
              </a:tr>
              <a:tr h="452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% White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7687633"/>
                  </a:ext>
                </a:extLst>
              </a:tr>
              <a:tr h="45260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Black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241397"/>
                  </a:ext>
                </a:extLst>
              </a:tr>
              <a:tr h="45260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Hispanic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31595" algn="r"/>
                          <a:tab pos="8686800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686800" algn="r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264063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E83BBBF-C4EC-4130-82CE-4ECE2350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/ Program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146C3-DB6D-4875-87EB-BA1879EA7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6EFEE-9B08-4E4A-8851-9B5A4E21C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6029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646DE7-0BF9-4A78-A864-DC8AEB0BE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at GMEC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Unconscious bias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Exclusion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Standing agenda item – resident diversity team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CC910-BCD5-4A73-93C9-8DEAFF55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Diversity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673BD-EABF-4FC3-ABAA-D09B2C677D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3DBA2-BD4F-4B14-A328-956A22BC96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356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B4CD6-34D8-4711-9C87-71A51FAD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723516"/>
            <a:ext cx="7886700" cy="4438905"/>
          </a:xfrm>
        </p:spPr>
        <p:txBody>
          <a:bodyPr/>
          <a:lstStyle/>
          <a:p>
            <a:r>
              <a:rPr lang="en-US" dirty="0"/>
              <a:t>Create Sense of Belonging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Female surgeons group/club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Minority group/club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LGBT group/club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Resident diversity team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Educational activities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Cultural Potlucks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Discussion about end and beginning of life events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dirty="0"/>
              <a:t>Gender bias issues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7A9FC-D9E9-4E64-9A8C-1355F715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Diversity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C3C68-0738-48CA-9751-546AD19153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46F69-81D4-461B-A592-485B104913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3088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DDBB5C-79D2-4E62-BF87-E7B24AE7E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School Partnership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Interviewing</a:t>
            </a:r>
          </a:p>
          <a:p>
            <a:r>
              <a:rPr lang="en-US" dirty="0"/>
              <a:t>Pre-undergrad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SSTRIDE at Florida State University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EA1320-F913-4061-8511-C1C0D9F4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for Diversity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839D5-87DC-4FC3-8DCD-7AD2F6DA5A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CD9D7-AB93-495D-A691-AACE4A93A7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549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E82667-5F32-4115-A089-9F10C7F6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4295"/>
            <a:ext cx="7886700" cy="4438905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High school enrichment and mentoring programs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 Casting clinic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 Suturing clinic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 Gowning clinic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 Resident mentoring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 Simulation centers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dirty="0"/>
              <a:t> Assisting at free clinics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EB411C-4A87-48B5-B41C-6EFCD9A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with High Schools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B9FD09-3C79-45E4-B635-402CF6880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40402-85BD-4779-8D5D-F891C56E3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A583CA-BEAC-41BB-B8B3-9AEE68988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64" r="12328"/>
          <a:stretch/>
        </p:blipFill>
        <p:spPr>
          <a:xfrm rot="20860916">
            <a:off x="6515060" y="2350982"/>
            <a:ext cx="1907816" cy="1781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EAA990-9CA4-42EF-9083-ECF1FF33E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86" r="5015"/>
          <a:stretch/>
        </p:blipFill>
        <p:spPr>
          <a:xfrm rot="2518813">
            <a:off x="5405106" y="3909562"/>
            <a:ext cx="2105687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874E0-FEB6-474B-A7F0-4FABC467C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596" y="2167979"/>
            <a:ext cx="2330495" cy="1434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170C54-4766-4C13-8285-E231AA7FF1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17" r="7548"/>
          <a:stretch/>
        </p:blipFill>
        <p:spPr>
          <a:xfrm>
            <a:off x="7362743" y="4071767"/>
            <a:ext cx="1613421" cy="14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E786B4-A82E-46EA-807D-312F80EA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with Undergraduate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D1FCE-47A3-479E-BB81-10B35D0FC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D129D-B93D-451F-9A2B-F3C632B14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C0361-CEEA-45C0-855C-1FF1D298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30" y="1579675"/>
            <a:ext cx="6526006" cy="47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33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2D16D8-8B42-47F8-BF6D-24D851623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Cultural Associations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Caribbean Cultural 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Chaldean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Chinese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Finnish Center Association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German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Islamic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Italian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North American Indian Assoc.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Korean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Polish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D130A0-93AD-48F8-B3C8-64A7F982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 with the Community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0525D-DFFC-424B-9E18-951FBFF465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406FB-5CAE-43C3-A354-C36F39BC95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6044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ABA0ED-EB87-47B7-80C6-76B9C2EF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4589"/>
            <a:ext cx="7886700" cy="4438905"/>
          </a:xfrm>
        </p:spPr>
        <p:txBody>
          <a:bodyPr/>
          <a:lstStyle/>
          <a:p>
            <a:r>
              <a:rPr lang="en-US" dirty="0"/>
              <a:t>Review data of community</a:t>
            </a:r>
          </a:p>
          <a:p>
            <a:r>
              <a:rPr lang="en-US" dirty="0"/>
              <a:t>Review data of medical staff and program</a:t>
            </a:r>
          </a:p>
          <a:p>
            <a:r>
              <a:rPr lang="en-US" dirty="0"/>
              <a:t>Create a culture of diversity</a:t>
            </a:r>
          </a:p>
          <a:p>
            <a:pPr lvl="1"/>
            <a:r>
              <a:rPr lang="en-US" dirty="0"/>
              <a:t>Acceptance</a:t>
            </a:r>
          </a:p>
          <a:p>
            <a:pPr lvl="1"/>
            <a:r>
              <a:rPr lang="en-US" dirty="0"/>
              <a:t>Support</a:t>
            </a:r>
          </a:p>
          <a:p>
            <a:r>
              <a:rPr lang="en-US" dirty="0"/>
              <a:t>Create achievable goals</a:t>
            </a:r>
          </a:p>
          <a:p>
            <a:pPr lvl="1"/>
            <a:r>
              <a:rPr lang="en-US" dirty="0"/>
              <a:t>Increase females in surgery</a:t>
            </a:r>
          </a:p>
          <a:p>
            <a:pPr lvl="1"/>
            <a:r>
              <a:rPr lang="en-US" dirty="0"/>
              <a:t>Increase minorities as reflected in you community profile</a:t>
            </a:r>
          </a:p>
          <a:p>
            <a:pPr lvl="1"/>
            <a:r>
              <a:rPr lang="en-US" dirty="0"/>
              <a:t>Provide one high school enrichment experience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66043-2C02-493E-B164-6EE30E2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Faculty &amp; Resident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021F3-CE07-4E25-8CB1-3385589D8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C5B87-0C08-4A1D-8639-7B8C5948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5754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BA8079-2DB9-4AA6-8CE2-D26B0500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diversity in Annual Program Evaluation</a:t>
            </a:r>
          </a:p>
          <a:p>
            <a:r>
              <a:rPr lang="en-US" dirty="0"/>
              <a:t>Summarize data and present to GMEC</a:t>
            </a:r>
          </a:p>
          <a:p>
            <a:r>
              <a:rPr lang="en-US" dirty="0"/>
              <a:t>GMEC </a:t>
            </a:r>
          </a:p>
          <a:p>
            <a:pPr lvl="1"/>
            <a:r>
              <a:rPr lang="en-US" dirty="0"/>
              <a:t>Support diversity plan including achievable goals</a:t>
            </a:r>
          </a:p>
          <a:p>
            <a:pPr lvl="1"/>
            <a:r>
              <a:rPr lang="en-US" dirty="0"/>
              <a:t>Establish formal mentoring</a:t>
            </a:r>
          </a:p>
          <a:p>
            <a:pPr lvl="1"/>
            <a:r>
              <a:rPr lang="en-US" dirty="0"/>
              <a:t>Support Residency Diversity Committee – Standing item on agenda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74B19-7290-4D04-9547-B742E429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153FE6-A7A1-4AE0-979F-D966B6628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A6B89-C86C-4957-90EC-A43929930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4402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77178" y="233649"/>
            <a:ext cx="5060092" cy="373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APE Reconstructed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January 7,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Digging for Data 101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January 23,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PEC: Best Practices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February 4,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19" y="4085682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625" y="4902291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Taking Supervision to the Next Level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420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Reviews – Helpful not Hurtful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CPR Part 3 of 4: Section IV &amp; Section V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GME Is Not Just GME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2025 Part 4 of 4: Strategic Planning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Practice Data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CPR 2019 Part 4 of 4: Putting It All Together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Crafting “Top Notch” Goals, Objectives and Evaluations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From the Top Down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Resident Well-Being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26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07513D-0E58-457B-B494-F04757CCD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862674"/>
              </p:ext>
            </p:extLst>
          </p:nvPr>
        </p:nvGraphicFramePr>
        <p:xfrm>
          <a:off x="628650" y="1738313"/>
          <a:ext cx="7886700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75760FC-6F62-423A-8BDF-01B790B7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984250" y="2204452"/>
            <a:ext cx="7531100" cy="3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5"/>
              <a:buFont typeface="Noto Sans Symbols"/>
              <a:buNone/>
            </a:pPr>
            <a:r>
              <a:rPr lang="en-US" sz="1785" b="1" dirty="0"/>
              <a:t>    </a:t>
            </a:r>
            <a:r>
              <a:rPr lang="en-US" sz="2040" dirty="0"/>
              <a:t>Partners in Medical Education, Inc. provides comprehensive consulting services to the GME community.  </a:t>
            </a:r>
            <a:endParaRPr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br>
              <a:rPr lang="en-US" sz="1800" b="1" dirty="0"/>
            </a:br>
            <a:r>
              <a:rPr lang="en-US" sz="1800" b="1" dirty="0"/>
              <a:t>Partners in Medical Education</a:t>
            </a:r>
            <a:endParaRPr sz="18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800" dirty="0"/>
              <a:t>724-864-7320  | 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info@PartnersInMedEd.com</a:t>
            </a:r>
            <a:endParaRPr sz="1800" dirty="0">
              <a:solidFill>
                <a:srgbClr val="FF0000"/>
              </a:solidFill>
            </a:endParaRPr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None/>
            </a:pPr>
            <a:endParaRPr sz="1800" b="1" dirty="0"/>
          </a:p>
          <a:p>
            <a:pPr marL="0" lvl="0" indent="0" algn="ctr">
              <a:lnSpc>
                <a:spcPct val="70000"/>
              </a:lnSpc>
              <a:buSzPts val="1700"/>
              <a:buNone/>
            </a:pPr>
            <a:r>
              <a:rPr lang="en-US" sz="1800" b="1" dirty="0"/>
              <a:t>Pamela Royston, Ph.D</a:t>
            </a:r>
          </a:p>
          <a:p>
            <a:pPr marL="0" lvl="0" indent="0" algn="ctr">
              <a:lnSpc>
                <a:spcPct val="70000"/>
              </a:lnSpc>
              <a:buSzPts val="1700"/>
              <a:buNone/>
            </a:pPr>
            <a:r>
              <a:rPr lang="en-US" sz="1800" u="sng" dirty="0">
                <a:solidFill>
                  <a:schemeClr val="hlink"/>
                </a:solidFill>
              </a:rPr>
              <a:t>pamela.royston</a:t>
            </a:r>
            <a:r>
              <a:rPr lang="en-US" sz="1800" u="sng" dirty="0">
                <a:solidFill>
                  <a:schemeClr val="hlink"/>
                </a:solidFill>
                <a:hlinkClick r:id="rId4"/>
              </a:rPr>
              <a:t>@partnersinmeded.com</a:t>
            </a:r>
            <a:endParaRPr lang="en-US" sz="1800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endParaRPr lang="en-US" sz="1800" b="1" dirty="0"/>
          </a:p>
          <a:p>
            <a:pPr marL="228600" lvl="0" indent="-2286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None/>
            </a:pPr>
            <a:r>
              <a:rPr lang="en-US" sz="1800" b="1" dirty="0"/>
              <a:t>www.PartnersInMedEd.com</a:t>
            </a:r>
            <a:endParaRPr sz="1800" dirty="0"/>
          </a:p>
          <a:p>
            <a:pPr marL="228600" lvl="0" indent="-2286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Font typeface="Noto Sans Symbols"/>
              <a:buNone/>
            </a:pPr>
            <a:endParaRPr sz="2210" b="1" dirty="0"/>
          </a:p>
        </p:txBody>
      </p:sp>
      <p:pic>
        <p:nvPicPr>
          <p:cNvPr id="327" name="Google Shape;32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dirty="0"/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0B449BA5-EC24-284A-AC73-3559EF00D28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691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EAA176-C78F-D345-AF79-1B753744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program, in partnership with its Sponsoring Institution, must engage in practices that focus on mission-driven, ongoing, systematic recruitment and retention of a diverse and inclusive workforce of residents, fellows (if present), faculty members, senior administrative staff members, and other relevant members of its academic community.”</a:t>
            </a:r>
            <a:r>
              <a:rPr lang="en-US" baseline="30000" dirty="0"/>
              <a:t>I.C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E101A8-CB54-A84B-B1CF-925B09E2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ACGME Common Program Requirements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9C767-5E13-4C45-92CF-AC76B095C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8E53F-83B7-FB45-A0B3-27C04DE51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2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A56122-0DE1-4B81-BC9E-AEDD1CC8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Demographics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DA2FD-032D-4E83-BA92-019C864BC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7F177-C93C-4DB4-81DE-A2958ADF29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434820-A242-4B3E-962D-5007EA93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43" y="1285742"/>
            <a:ext cx="5433207" cy="490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3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0794E-5C56-A041-A04D-3D25A694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“Minority White” Changes Differ by 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71468-9662-FC45-B7F1-EC96A39F3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9F7F0-9080-D049-A57D-B8F33DF90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9A55E-18C3-4F2F-8397-74FC654EF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76"/>
          <a:stretch/>
        </p:blipFill>
        <p:spPr>
          <a:xfrm>
            <a:off x="1856704" y="1459404"/>
            <a:ext cx="5791200" cy="483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5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E10A6F3-8197-421E-8FA7-C837E5F85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Health Care Should Be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D97B9A6-0ACF-44E0-80AB-A3D9C7014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Safe</a:t>
            </a:r>
          </a:p>
          <a:p>
            <a:r>
              <a:rPr lang="en-US" altLang="en-US" dirty="0"/>
              <a:t>Effective</a:t>
            </a:r>
          </a:p>
          <a:p>
            <a:r>
              <a:rPr lang="en-US" altLang="en-US" dirty="0"/>
              <a:t>Patient-Centered</a:t>
            </a:r>
          </a:p>
          <a:p>
            <a:r>
              <a:rPr lang="en-US" altLang="en-US" dirty="0"/>
              <a:t>Timely</a:t>
            </a:r>
          </a:p>
          <a:p>
            <a:r>
              <a:rPr lang="en-US" altLang="en-US" dirty="0"/>
              <a:t>Efficient</a:t>
            </a:r>
          </a:p>
          <a:p>
            <a:r>
              <a:rPr lang="en-US" altLang="en-US" dirty="0"/>
              <a:t>Equitable</a:t>
            </a:r>
          </a:p>
        </p:txBody>
      </p:sp>
      <p:pic>
        <p:nvPicPr>
          <p:cNvPr id="97285" name="Picture 5" descr="File">
            <a:extLst>
              <a:ext uri="{FF2B5EF4-FFF2-40B4-BE49-F238E27FC236}">
                <a16:creationId xmlns:a16="http://schemas.microsoft.com/office/drawing/2014/main" id="{B2669068-91A6-46BD-A1DF-199123E3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2770188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D7C49FC-C252-E14A-AD67-82F2BA509A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39A8308-95F6-A14A-990B-885B21FF8C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C0BE5E8C-7E17-4627-A4BF-AB03EA621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Patient-Centered Care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6FD6D9B-F2CC-41E7-9792-0EC9974AA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79" y="1844309"/>
            <a:ext cx="6526006" cy="3169382"/>
          </a:xfrm>
        </p:spPr>
        <p:txBody>
          <a:bodyPr/>
          <a:lstStyle/>
          <a:p>
            <a:r>
              <a:rPr lang="en-US" altLang="en-US" dirty="0"/>
              <a:t>Incorporates respect for patients’ values, preferences, and expressed needs</a:t>
            </a:r>
          </a:p>
          <a:p>
            <a:r>
              <a:rPr lang="en-US" altLang="en-US" dirty="0"/>
              <a:t>Is highly customized and incorporates cultural competence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2F96F-1755-4107-9BA0-E0B0BBE2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0027">
            <a:off x="5440613" y="3840625"/>
            <a:ext cx="284797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7CC21-5C8C-4FF0-B589-EB6AEA68E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92" y="3825025"/>
            <a:ext cx="2779242" cy="1545675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3CB908-370C-D24F-989F-AAE8DABFF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4EAB55F-A5D2-D14E-AF00-5B5A2A528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7CF0A5-4643-4942-AD5D-71D5BAF6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Linking Patient-Centered Care to Diversity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45264-EBE5-45AD-A172-B1B228D3E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EBAFB-4BEE-43E4-B267-A3FC3A302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51BF6D-A569-44FC-859A-EECCC4ED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702561"/>
            <a:ext cx="5238750" cy="2190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5BF7C-5058-4614-A6DB-3DC13D6166D0}"/>
              </a:ext>
            </a:extLst>
          </p:cNvPr>
          <p:cNvSpPr txBox="1"/>
          <p:nvPr/>
        </p:nvSpPr>
        <p:spPr>
          <a:xfrm>
            <a:off x="631065" y="4378817"/>
            <a:ext cx="776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is the make up of your communi</a:t>
            </a:r>
            <a:r>
              <a:rPr lang="en-US" dirty="0"/>
              <a:t>ty?</a:t>
            </a:r>
          </a:p>
        </p:txBody>
      </p:sp>
    </p:spTree>
    <p:extLst>
      <p:ext uri="{BB962C8B-B14F-4D97-AF65-F5344CB8AC3E}">
        <p14:creationId xmlns:p14="http://schemas.microsoft.com/office/powerpoint/2010/main" val="367676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1927</TotalTime>
  <Words>1020</Words>
  <Application>Microsoft Macintosh PowerPoint</Application>
  <PresentationFormat>On-screen Show (4:3)</PresentationFormat>
  <Paragraphs>341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Comic Sans MS</vt:lpstr>
      <vt:lpstr>Courier New</vt:lpstr>
      <vt:lpstr>Lucida Bright</vt:lpstr>
      <vt:lpstr>Noto Sans Symbols</vt:lpstr>
      <vt:lpstr>Times New Roman</vt:lpstr>
      <vt:lpstr>Wingdings</vt:lpstr>
      <vt:lpstr>PME-2016</vt:lpstr>
      <vt:lpstr>Creating a Diverse Workforce</vt:lpstr>
      <vt:lpstr>PowerPoint Presentation</vt:lpstr>
      <vt:lpstr>Learning Objectives</vt:lpstr>
      <vt:lpstr>ACGME Common Program Requirements</vt:lpstr>
      <vt:lpstr>Changing Demographics</vt:lpstr>
      <vt:lpstr>“Minority White” Changes Differ by Age</vt:lpstr>
      <vt:lpstr>Health Care Should Be</vt:lpstr>
      <vt:lpstr>Patient-Centered Care</vt:lpstr>
      <vt:lpstr>Linking Patient-Centered Care to Diversity</vt:lpstr>
      <vt:lpstr>Census Data -https://www.census.gov/quickfacts/fact/table/US/PST045218 </vt:lpstr>
      <vt:lpstr>Drill Down for Data</vt:lpstr>
      <vt:lpstr>Community Data - Macomb County, Michigan </vt:lpstr>
      <vt:lpstr>Quick Facts – Macomb County</vt:lpstr>
      <vt:lpstr>Quick Facts – Macomb Age &amp; Sex</vt:lpstr>
      <vt:lpstr>Quick Facts- Macomb</vt:lpstr>
      <vt:lpstr>What happens if census data is not enough?</vt:lpstr>
      <vt:lpstr>Macomb County - Data </vt:lpstr>
      <vt:lpstr>County Data</vt:lpstr>
      <vt:lpstr>Linking Community Data to you Institution  </vt:lpstr>
      <vt:lpstr>Residency / Program Data</vt:lpstr>
      <vt:lpstr>Supporting Diversity</vt:lpstr>
      <vt:lpstr>Supporting Diversity</vt:lpstr>
      <vt:lpstr>Partnering for Diversity</vt:lpstr>
      <vt:lpstr>Partnering with High Schools</vt:lpstr>
      <vt:lpstr>Partnering with Undergraduate Program</vt:lpstr>
      <vt:lpstr>Partnering with the Community</vt:lpstr>
      <vt:lpstr>Recruitment Faculty &amp; Resident</vt:lpstr>
      <vt:lpstr>Review Plan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74</cp:revision>
  <dcterms:created xsi:type="dcterms:W3CDTF">2016-03-20T11:36:31Z</dcterms:created>
  <dcterms:modified xsi:type="dcterms:W3CDTF">2019-12-12T20:20:43Z</dcterms:modified>
</cp:coreProperties>
</file>