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11.jpg" ContentType="image/png"/>
  <Override PartName="/ppt/tags/tag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3"/>
  </p:notesMasterIdLst>
  <p:handoutMasterIdLst>
    <p:handoutMasterId r:id="rId34"/>
  </p:handoutMasterIdLst>
  <p:sldIdLst>
    <p:sldId id="338" r:id="rId2"/>
    <p:sldId id="339" r:id="rId3"/>
    <p:sldId id="370" r:id="rId4"/>
    <p:sldId id="374" r:id="rId5"/>
    <p:sldId id="341" r:id="rId6"/>
    <p:sldId id="342" r:id="rId7"/>
    <p:sldId id="356" r:id="rId8"/>
    <p:sldId id="357" r:id="rId9"/>
    <p:sldId id="375" r:id="rId10"/>
    <p:sldId id="359" r:id="rId11"/>
    <p:sldId id="344" r:id="rId12"/>
    <p:sldId id="345" r:id="rId13"/>
    <p:sldId id="352" r:id="rId14"/>
    <p:sldId id="362" r:id="rId15"/>
    <p:sldId id="376" r:id="rId16"/>
    <p:sldId id="348" r:id="rId17"/>
    <p:sldId id="363" r:id="rId18"/>
    <p:sldId id="377" r:id="rId19"/>
    <p:sldId id="354" r:id="rId20"/>
    <p:sldId id="368" r:id="rId21"/>
    <p:sldId id="378" r:id="rId22"/>
    <p:sldId id="367" r:id="rId23"/>
    <p:sldId id="364" r:id="rId24"/>
    <p:sldId id="369" r:id="rId25"/>
    <p:sldId id="358" r:id="rId26"/>
    <p:sldId id="379" r:id="rId27"/>
    <p:sldId id="366" r:id="rId28"/>
    <p:sldId id="350" r:id="rId29"/>
    <p:sldId id="351" r:id="rId30"/>
    <p:sldId id="371" r:id="rId31"/>
    <p:sldId id="373" r:id="rId32"/>
  </p:sldIdLst>
  <p:sldSz cx="9144000" cy="6858000" type="screen4x3"/>
  <p:notesSz cx="9388475" cy="7102475"/>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521415D9-36F7-43E2-AB2F-B90AF26B5E84}">
      <p14:sectionLst xmlns:p14="http://schemas.microsoft.com/office/powerpoint/2010/main">
        <p14:section name="Default Section" id="{2CAE803D-D189-48A3-8F2B-06080021C7DB}">
          <p14:sldIdLst>
            <p14:sldId id="338"/>
            <p14:sldId id="339"/>
          </p14:sldIdLst>
        </p14:section>
        <p14:section name="Program Analysis" id="{BB02FDB4-D262-4451-B375-7104EE136FD4}">
          <p14:sldIdLst>
            <p14:sldId id="370"/>
            <p14:sldId id="374"/>
            <p14:sldId id="341"/>
            <p14:sldId id="342"/>
            <p14:sldId id="356"/>
            <p14:sldId id="357"/>
          </p14:sldIdLst>
        </p14:section>
        <p14:section name="360 Degree Evaluations" id="{6B8EA87A-5842-46F3-925B-B90EE6892D07}">
          <p14:sldIdLst>
            <p14:sldId id="375"/>
            <p14:sldId id="359"/>
            <p14:sldId id="344"/>
            <p14:sldId id="345"/>
            <p14:sldId id="352"/>
            <p14:sldId id="362"/>
          </p14:sldIdLst>
        </p14:section>
        <p14:section name="Peer &amp; Self Evaluations" id="{DA1FD0FB-99B2-4411-A5FC-E8FFC1792517}">
          <p14:sldIdLst>
            <p14:sldId id="376"/>
            <p14:sldId id="348"/>
            <p14:sldId id="363"/>
          </p14:sldIdLst>
        </p14:section>
        <p14:section name="Milestones" id="{B7744D66-A064-400C-8157-9F1B44F5F54D}">
          <p14:sldIdLst>
            <p14:sldId id="377"/>
            <p14:sldId id="354"/>
            <p14:sldId id="368"/>
          </p14:sldIdLst>
        </p14:section>
        <p14:section name="CCC" id="{169DF2C2-A542-42F2-90E5-BDA4628E576D}">
          <p14:sldIdLst>
            <p14:sldId id="378"/>
            <p14:sldId id="367"/>
            <p14:sldId id="364"/>
            <p14:sldId id="369"/>
          </p14:sldIdLst>
        </p14:section>
        <p14:section name="Academic Year" id="{75D5B9C3-4075-4EAC-A41C-4B6AE67CA7AC}">
          <p14:sldIdLst>
            <p14:sldId id="358"/>
          </p14:sldIdLst>
        </p14:section>
        <p14:section name="Next Steps" id="{8C30DAEA-2071-4268-BEA7-3FB05A2C589C}">
          <p14:sldIdLst>
            <p14:sldId id="379"/>
            <p14:sldId id="366"/>
            <p14:sldId id="350"/>
            <p14:sldId id="351"/>
            <p14:sldId id="371"/>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B67"/>
    <a:srgbClr val="44B97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2" autoAdjust="0"/>
    <p:restoredTop sz="91506" autoAdjust="0"/>
  </p:normalViewPr>
  <p:slideViewPr>
    <p:cSldViewPr snapToGrid="0" snapToObjects="1">
      <p:cViewPr varScale="1">
        <p:scale>
          <a:sx n="119" d="100"/>
          <a:sy n="119" d="100"/>
        </p:scale>
        <p:origin x="1472"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760"/>
    </p:cViewPr>
  </p:sorterViewPr>
  <p:notesViewPr>
    <p:cSldViewPr snapToGrid="0" snapToObjects="1">
      <p:cViewPr varScale="1">
        <p:scale>
          <a:sx n="66" d="100"/>
          <a:sy n="66" d="100"/>
        </p:scale>
        <p:origin x="0" y="0"/>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 Id="rId39"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C316A-69CC-4E76-9384-8B1FCB3CF666}" type="doc">
      <dgm:prSet loTypeId="urn:microsoft.com/office/officeart/2005/8/layout/chart3" loCatId="cycle" qsTypeId="urn:microsoft.com/office/officeart/2005/8/quickstyle/simple5" qsCatId="simple" csTypeId="urn:microsoft.com/office/officeart/2005/8/colors/colorful5" csCatId="colorful" phldr="1"/>
      <dgm:spPr/>
    </dgm:pt>
    <dgm:pt modelId="{AC07FE04-B66C-46A0-8511-B2011F299862}">
      <dgm:prSet phldrT="[Text]"/>
      <dgm:spPr/>
      <dgm:t>
        <a:bodyPr/>
        <a:lstStyle/>
        <a:p>
          <a:r>
            <a:rPr lang="en-US" dirty="0"/>
            <a:t>Comprehensive</a:t>
          </a:r>
        </a:p>
      </dgm:t>
    </dgm:pt>
    <dgm:pt modelId="{8F87F1B9-EF21-4F3E-AB9C-0ABBD67113D0}" type="parTrans" cxnId="{36A7AED0-4EB7-4C0D-9221-F6A39771C1A2}">
      <dgm:prSet/>
      <dgm:spPr/>
      <dgm:t>
        <a:bodyPr/>
        <a:lstStyle/>
        <a:p>
          <a:endParaRPr lang="en-US"/>
        </a:p>
      </dgm:t>
    </dgm:pt>
    <dgm:pt modelId="{89E73117-474E-43E1-A982-9B584627CE1B}" type="sibTrans" cxnId="{36A7AED0-4EB7-4C0D-9221-F6A39771C1A2}">
      <dgm:prSet/>
      <dgm:spPr/>
      <dgm:t>
        <a:bodyPr/>
        <a:lstStyle/>
        <a:p>
          <a:endParaRPr lang="en-US"/>
        </a:p>
      </dgm:t>
    </dgm:pt>
    <dgm:pt modelId="{4252829A-D7B2-4195-9DC9-A6F5138B230E}">
      <dgm:prSet phldrT="[Text]"/>
      <dgm:spPr/>
      <dgm:t>
        <a:bodyPr/>
        <a:lstStyle/>
        <a:p>
          <a:r>
            <a:rPr lang="en-US" dirty="0"/>
            <a:t>Validity</a:t>
          </a:r>
        </a:p>
      </dgm:t>
    </dgm:pt>
    <dgm:pt modelId="{F952C3FB-49EB-4F45-BB58-F4DF9C4581DE}" type="parTrans" cxnId="{D25EA699-C385-4867-B3FA-2C8E46DB4CFB}">
      <dgm:prSet/>
      <dgm:spPr/>
      <dgm:t>
        <a:bodyPr/>
        <a:lstStyle/>
        <a:p>
          <a:endParaRPr lang="en-US"/>
        </a:p>
      </dgm:t>
    </dgm:pt>
    <dgm:pt modelId="{1C53FDC2-CB33-409C-8CC2-8093087316C8}" type="sibTrans" cxnId="{D25EA699-C385-4867-B3FA-2C8E46DB4CFB}">
      <dgm:prSet/>
      <dgm:spPr/>
      <dgm:t>
        <a:bodyPr/>
        <a:lstStyle/>
        <a:p>
          <a:endParaRPr lang="en-US"/>
        </a:p>
      </dgm:t>
    </dgm:pt>
    <dgm:pt modelId="{CB7A0432-B2F7-4A5B-AC5B-3B161F98BD4D}">
      <dgm:prSet phldrT="[Text]"/>
      <dgm:spPr/>
      <dgm:t>
        <a:bodyPr/>
        <a:lstStyle/>
        <a:p>
          <a:r>
            <a:rPr lang="en-US" dirty="0"/>
            <a:t>Efficiency</a:t>
          </a:r>
        </a:p>
      </dgm:t>
    </dgm:pt>
    <dgm:pt modelId="{C31B31C2-160F-4B8D-9753-E1671306AE35}" type="parTrans" cxnId="{54D02047-E55E-4B19-9EFC-C02433D7439C}">
      <dgm:prSet/>
      <dgm:spPr/>
      <dgm:t>
        <a:bodyPr/>
        <a:lstStyle/>
        <a:p>
          <a:endParaRPr lang="en-US"/>
        </a:p>
      </dgm:t>
    </dgm:pt>
    <dgm:pt modelId="{F59A3D8E-C418-40F2-B659-A11929861A2C}" type="sibTrans" cxnId="{54D02047-E55E-4B19-9EFC-C02433D7439C}">
      <dgm:prSet/>
      <dgm:spPr/>
      <dgm:t>
        <a:bodyPr/>
        <a:lstStyle/>
        <a:p>
          <a:endParaRPr lang="en-US"/>
        </a:p>
      </dgm:t>
    </dgm:pt>
    <dgm:pt modelId="{0913B330-AFCD-4F70-AC07-1B72536B78E0}" type="pres">
      <dgm:prSet presAssocID="{71FC316A-69CC-4E76-9384-8B1FCB3CF666}" presName="compositeShape" presStyleCnt="0">
        <dgm:presLayoutVars>
          <dgm:chMax val="7"/>
          <dgm:dir/>
          <dgm:resizeHandles val="exact"/>
        </dgm:presLayoutVars>
      </dgm:prSet>
      <dgm:spPr/>
    </dgm:pt>
    <dgm:pt modelId="{73A87CDA-517F-413F-B5DD-D4688BCF8A62}" type="pres">
      <dgm:prSet presAssocID="{71FC316A-69CC-4E76-9384-8B1FCB3CF666}" presName="wedge1" presStyleLbl="node1" presStyleIdx="0" presStyleCnt="3"/>
      <dgm:spPr/>
      <dgm:t>
        <a:bodyPr/>
        <a:lstStyle/>
        <a:p>
          <a:endParaRPr lang="en-US"/>
        </a:p>
      </dgm:t>
    </dgm:pt>
    <dgm:pt modelId="{4E5A70FD-9B15-44CF-B8E4-62C39C4EEC0C}" type="pres">
      <dgm:prSet presAssocID="{71FC316A-69CC-4E76-9384-8B1FCB3CF666}" presName="wedge1Tx" presStyleLbl="node1" presStyleIdx="0" presStyleCnt="3">
        <dgm:presLayoutVars>
          <dgm:chMax val="0"/>
          <dgm:chPref val="0"/>
          <dgm:bulletEnabled val="1"/>
        </dgm:presLayoutVars>
      </dgm:prSet>
      <dgm:spPr/>
      <dgm:t>
        <a:bodyPr/>
        <a:lstStyle/>
        <a:p>
          <a:endParaRPr lang="en-US"/>
        </a:p>
      </dgm:t>
    </dgm:pt>
    <dgm:pt modelId="{2A2C537B-FF5B-4553-9808-8CF967BCD647}" type="pres">
      <dgm:prSet presAssocID="{71FC316A-69CC-4E76-9384-8B1FCB3CF666}" presName="wedge2" presStyleLbl="node1" presStyleIdx="1" presStyleCnt="3"/>
      <dgm:spPr/>
      <dgm:t>
        <a:bodyPr/>
        <a:lstStyle/>
        <a:p>
          <a:endParaRPr lang="en-US"/>
        </a:p>
      </dgm:t>
    </dgm:pt>
    <dgm:pt modelId="{18411B20-1487-4E78-BA6C-B14A2C13467D}" type="pres">
      <dgm:prSet presAssocID="{71FC316A-69CC-4E76-9384-8B1FCB3CF666}" presName="wedge2Tx" presStyleLbl="node1" presStyleIdx="1" presStyleCnt="3">
        <dgm:presLayoutVars>
          <dgm:chMax val="0"/>
          <dgm:chPref val="0"/>
          <dgm:bulletEnabled val="1"/>
        </dgm:presLayoutVars>
      </dgm:prSet>
      <dgm:spPr/>
      <dgm:t>
        <a:bodyPr/>
        <a:lstStyle/>
        <a:p>
          <a:endParaRPr lang="en-US"/>
        </a:p>
      </dgm:t>
    </dgm:pt>
    <dgm:pt modelId="{B016707F-6900-4E84-A142-488CE37B1118}" type="pres">
      <dgm:prSet presAssocID="{71FC316A-69CC-4E76-9384-8B1FCB3CF666}" presName="wedge3" presStyleLbl="node1" presStyleIdx="2" presStyleCnt="3"/>
      <dgm:spPr/>
      <dgm:t>
        <a:bodyPr/>
        <a:lstStyle/>
        <a:p>
          <a:endParaRPr lang="en-US"/>
        </a:p>
      </dgm:t>
    </dgm:pt>
    <dgm:pt modelId="{99F5788A-092F-43B7-BA32-C0D0B9B20FAF}" type="pres">
      <dgm:prSet presAssocID="{71FC316A-69CC-4E76-9384-8B1FCB3CF666}" presName="wedge3Tx" presStyleLbl="node1" presStyleIdx="2" presStyleCnt="3">
        <dgm:presLayoutVars>
          <dgm:chMax val="0"/>
          <dgm:chPref val="0"/>
          <dgm:bulletEnabled val="1"/>
        </dgm:presLayoutVars>
      </dgm:prSet>
      <dgm:spPr/>
      <dgm:t>
        <a:bodyPr/>
        <a:lstStyle/>
        <a:p>
          <a:endParaRPr lang="en-US"/>
        </a:p>
      </dgm:t>
    </dgm:pt>
  </dgm:ptLst>
  <dgm:cxnLst>
    <dgm:cxn modelId="{18C3D50B-CF1B-49FD-8F5E-97FBC90B1B3C}" type="presOf" srcId="{4252829A-D7B2-4195-9DC9-A6F5138B230E}" destId="{2A2C537B-FF5B-4553-9808-8CF967BCD647}" srcOrd="0" destOrd="0" presId="urn:microsoft.com/office/officeart/2005/8/layout/chart3"/>
    <dgm:cxn modelId="{BACAD7D5-148D-4CC0-AE80-992D5E2F39D1}" type="presOf" srcId="{71FC316A-69CC-4E76-9384-8B1FCB3CF666}" destId="{0913B330-AFCD-4F70-AC07-1B72536B78E0}" srcOrd="0" destOrd="0" presId="urn:microsoft.com/office/officeart/2005/8/layout/chart3"/>
    <dgm:cxn modelId="{2C5C368F-F83E-4D42-8677-AFD7F505A021}" type="presOf" srcId="{4252829A-D7B2-4195-9DC9-A6F5138B230E}" destId="{18411B20-1487-4E78-BA6C-B14A2C13467D}" srcOrd="1" destOrd="0" presId="urn:microsoft.com/office/officeart/2005/8/layout/chart3"/>
    <dgm:cxn modelId="{36A7AED0-4EB7-4C0D-9221-F6A39771C1A2}" srcId="{71FC316A-69CC-4E76-9384-8B1FCB3CF666}" destId="{AC07FE04-B66C-46A0-8511-B2011F299862}" srcOrd="0" destOrd="0" parTransId="{8F87F1B9-EF21-4F3E-AB9C-0ABBD67113D0}" sibTransId="{89E73117-474E-43E1-A982-9B584627CE1B}"/>
    <dgm:cxn modelId="{F5041013-61E7-444E-A527-A098FF6110E2}" type="presOf" srcId="{CB7A0432-B2F7-4A5B-AC5B-3B161F98BD4D}" destId="{99F5788A-092F-43B7-BA32-C0D0B9B20FAF}" srcOrd="1" destOrd="0" presId="urn:microsoft.com/office/officeart/2005/8/layout/chart3"/>
    <dgm:cxn modelId="{D25EA699-C385-4867-B3FA-2C8E46DB4CFB}" srcId="{71FC316A-69CC-4E76-9384-8B1FCB3CF666}" destId="{4252829A-D7B2-4195-9DC9-A6F5138B230E}" srcOrd="1" destOrd="0" parTransId="{F952C3FB-49EB-4F45-BB58-F4DF9C4581DE}" sibTransId="{1C53FDC2-CB33-409C-8CC2-8093087316C8}"/>
    <dgm:cxn modelId="{7E206219-3613-49DB-B8A0-F9E77A7291A1}" type="presOf" srcId="{CB7A0432-B2F7-4A5B-AC5B-3B161F98BD4D}" destId="{B016707F-6900-4E84-A142-488CE37B1118}" srcOrd="0" destOrd="0" presId="urn:microsoft.com/office/officeart/2005/8/layout/chart3"/>
    <dgm:cxn modelId="{B0383B2F-7F07-4ED1-A4DC-AC6076DBC253}" type="presOf" srcId="{AC07FE04-B66C-46A0-8511-B2011F299862}" destId="{4E5A70FD-9B15-44CF-B8E4-62C39C4EEC0C}" srcOrd="1" destOrd="0" presId="urn:microsoft.com/office/officeart/2005/8/layout/chart3"/>
    <dgm:cxn modelId="{8FFB48BE-BF73-4404-843D-383E66CA803C}" type="presOf" srcId="{AC07FE04-B66C-46A0-8511-B2011F299862}" destId="{73A87CDA-517F-413F-B5DD-D4688BCF8A62}" srcOrd="0" destOrd="0" presId="urn:microsoft.com/office/officeart/2005/8/layout/chart3"/>
    <dgm:cxn modelId="{54D02047-E55E-4B19-9EFC-C02433D7439C}" srcId="{71FC316A-69CC-4E76-9384-8B1FCB3CF666}" destId="{CB7A0432-B2F7-4A5B-AC5B-3B161F98BD4D}" srcOrd="2" destOrd="0" parTransId="{C31B31C2-160F-4B8D-9753-E1671306AE35}" sibTransId="{F59A3D8E-C418-40F2-B659-A11929861A2C}"/>
    <dgm:cxn modelId="{B15B0B58-0F19-495F-BF1B-3B1D77B81576}" type="presParOf" srcId="{0913B330-AFCD-4F70-AC07-1B72536B78E0}" destId="{73A87CDA-517F-413F-B5DD-D4688BCF8A62}" srcOrd="0" destOrd="0" presId="urn:microsoft.com/office/officeart/2005/8/layout/chart3"/>
    <dgm:cxn modelId="{587E2637-8B1A-4D2C-AE1A-BDCBF78CBADF}" type="presParOf" srcId="{0913B330-AFCD-4F70-AC07-1B72536B78E0}" destId="{4E5A70FD-9B15-44CF-B8E4-62C39C4EEC0C}" srcOrd="1" destOrd="0" presId="urn:microsoft.com/office/officeart/2005/8/layout/chart3"/>
    <dgm:cxn modelId="{1F9E32F4-F10F-4B51-8F50-080B9C596E17}" type="presParOf" srcId="{0913B330-AFCD-4F70-AC07-1B72536B78E0}" destId="{2A2C537B-FF5B-4553-9808-8CF967BCD647}" srcOrd="2" destOrd="0" presId="urn:microsoft.com/office/officeart/2005/8/layout/chart3"/>
    <dgm:cxn modelId="{F4C2FC55-136A-4ADF-B515-15037BEE9EA7}" type="presParOf" srcId="{0913B330-AFCD-4F70-AC07-1B72536B78E0}" destId="{18411B20-1487-4E78-BA6C-B14A2C13467D}" srcOrd="3" destOrd="0" presId="urn:microsoft.com/office/officeart/2005/8/layout/chart3"/>
    <dgm:cxn modelId="{A4B1C6F0-D9C7-4F42-A12C-E0EDB2010720}" type="presParOf" srcId="{0913B330-AFCD-4F70-AC07-1B72536B78E0}" destId="{B016707F-6900-4E84-A142-488CE37B1118}" srcOrd="4" destOrd="0" presId="urn:microsoft.com/office/officeart/2005/8/layout/chart3"/>
    <dgm:cxn modelId="{057A33DB-DF96-4BF2-81A3-4CAC5810E10C}" type="presParOf" srcId="{0913B330-AFCD-4F70-AC07-1B72536B78E0}" destId="{99F5788A-092F-43B7-BA32-C0D0B9B20FAF}"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D8967-70B9-41D3-BE42-0383C096E90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FAF7EEB9-248D-4FF2-8BD9-A03E039F3B0B}">
      <dgm:prSet phldrT="[Text]"/>
      <dgm:spPr>
        <a:solidFill>
          <a:schemeClr val="accent6"/>
        </a:solidFill>
      </dgm:spPr>
      <dgm:t>
        <a:bodyPr/>
        <a:lstStyle/>
        <a:p>
          <a:r>
            <a:rPr lang="en-US" dirty="0"/>
            <a:t>Point of Care</a:t>
          </a:r>
        </a:p>
      </dgm:t>
    </dgm:pt>
    <dgm:pt modelId="{4144EFD3-9AFB-4495-802A-18CA3C901C72}" type="parTrans" cxnId="{87378691-CDE3-4921-9918-52891A26E5A9}">
      <dgm:prSet/>
      <dgm:spPr/>
      <dgm:t>
        <a:bodyPr/>
        <a:lstStyle/>
        <a:p>
          <a:endParaRPr lang="en-US"/>
        </a:p>
      </dgm:t>
    </dgm:pt>
    <dgm:pt modelId="{7057560E-8A94-40D0-853D-80EC0BD4E717}" type="sibTrans" cxnId="{87378691-CDE3-4921-9918-52891A26E5A9}">
      <dgm:prSet/>
      <dgm:spPr/>
      <dgm:t>
        <a:bodyPr/>
        <a:lstStyle/>
        <a:p>
          <a:endParaRPr lang="en-US"/>
        </a:p>
      </dgm:t>
    </dgm:pt>
    <dgm:pt modelId="{0F9FB710-D4B7-4CD3-848E-164C099503C6}">
      <dgm:prSet phldrT="[Text]"/>
      <dgm:spPr>
        <a:solidFill>
          <a:schemeClr val="accent6"/>
        </a:solidFill>
      </dgm:spPr>
      <dgm:t>
        <a:bodyPr/>
        <a:lstStyle/>
        <a:p>
          <a:r>
            <a:rPr lang="en-US" dirty="0"/>
            <a:t>Mock Codes</a:t>
          </a:r>
        </a:p>
      </dgm:t>
    </dgm:pt>
    <dgm:pt modelId="{C458C92B-EBF1-4603-B3D4-7E8C21B12C9F}" type="parTrans" cxnId="{F26D316E-C4D7-4636-AD23-C5DAEF8DF1B2}">
      <dgm:prSet/>
      <dgm:spPr/>
      <dgm:t>
        <a:bodyPr/>
        <a:lstStyle/>
        <a:p>
          <a:endParaRPr lang="en-US"/>
        </a:p>
      </dgm:t>
    </dgm:pt>
    <dgm:pt modelId="{E8D51137-F4DF-45BD-A45A-675E5AE2CF4B}" type="sibTrans" cxnId="{F26D316E-C4D7-4636-AD23-C5DAEF8DF1B2}">
      <dgm:prSet/>
      <dgm:spPr/>
      <dgm:t>
        <a:bodyPr/>
        <a:lstStyle/>
        <a:p>
          <a:endParaRPr lang="en-US"/>
        </a:p>
      </dgm:t>
    </dgm:pt>
    <dgm:pt modelId="{B84ECC52-D651-420B-9F67-F0AEA5CDBD2E}">
      <dgm:prSet phldrT="[Text]"/>
      <dgm:spPr>
        <a:solidFill>
          <a:schemeClr val="accent6"/>
        </a:solidFill>
      </dgm:spPr>
      <dgm:t>
        <a:bodyPr/>
        <a:lstStyle/>
        <a:p>
          <a:r>
            <a:rPr lang="en-US" dirty="0"/>
            <a:t>TOC Evaluations</a:t>
          </a:r>
        </a:p>
      </dgm:t>
    </dgm:pt>
    <dgm:pt modelId="{893C985E-CA7D-4A4D-AD56-9E9082174F84}" type="parTrans" cxnId="{52983E35-BF20-4708-9443-26F1A012A097}">
      <dgm:prSet/>
      <dgm:spPr/>
      <dgm:t>
        <a:bodyPr/>
        <a:lstStyle/>
        <a:p>
          <a:endParaRPr lang="en-US"/>
        </a:p>
      </dgm:t>
    </dgm:pt>
    <dgm:pt modelId="{9D3300EA-97E3-4285-8531-DF8F6BCAA4B8}" type="sibTrans" cxnId="{52983E35-BF20-4708-9443-26F1A012A097}">
      <dgm:prSet/>
      <dgm:spPr>
        <a:ln>
          <a:solidFill>
            <a:schemeClr val="accent2"/>
          </a:solidFill>
        </a:ln>
      </dgm:spPr>
      <dgm:t>
        <a:bodyPr/>
        <a:lstStyle/>
        <a:p>
          <a:endParaRPr lang="en-US"/>
        </a:p>
      </dgm:t>
    </dgm:pt>
    <dgm:pt modelId="{AC8CDA92-E4BC-4ED1-B1AE-A897512DB94D}" type="pres">
      <dgm:prSet presAssocID="{989D8967-70B9-41D3-BE42-0383C096E90B}" presName="Name0" presStyleCnt="0">
        <dgm:presLayoutVars>
          <dgm:chMax val="21"/>
          <dgm:chPref val="21"/>
        </dgm:presLayoutVars>
      </dgm:prSet>
      <dgm:spPr/>
      <dgm:t>
        <a:bodyPr/>
        <a:lstStyle/>
        <a:p>
          <a:endParaRPr lang="en-US"/>
        </a:p>
      </dgm:t>
    </dgm:pt>
    <dgm:pt modelId="{AC9666E3-BA18-4126-B35B-5A6A63BABCB0}" type="pres">
      <dgm:prSet presAssocID="{FAF7EEB9-248D-4FF2-8BD9-A03E039F3B0B}" presName="text1" presStyleCnt="0"/>
      <dgm:spPr/>
    </dgm:pt>
    <dgm:pt modelId="{95C3F898-13ED-4929-83E1-3E586F75C8CD}" type="pres">
      <dgm:prSet presAssocID="{FAF7EEB9-248D-4FF2-8BD9-A03E039F3B0B}" presName="textRepeatNode" presStyleLbl="alignNode1" presStyleIdx="0" presStyleCnt="3">
        <dgm:presLayoutVars>
          <dgm:chMax val="0"/>
          <dgm:chPref val="0"/>
          <dgm:bulletEnabled val="1"/>
        </dgm:presLayoutVars>
      </dgm:prSet>
      <dgm:spPr/>
      <dgm:t>
        <a:bodyPr/>
        <a:lstStyle/>
        <a:p>
          <a:endParaRPr lang="en-US"/>
        </a:p>
      </dgm:t>
    </dgm:pt>
    <dgm:pt modelId="{369E1147-6869-4654-B357-58AEB2065C01}" type="pres">
      <dgm:prSet presAssocID="{FAF7EEB9-248D-4FF2-8BD9-A03E039F3B0B}" presName="textaccent1" presStyleCnt="0"/>
      <dgm:spPr/>
    </dgm:pt>
    <dgm:pt modelId="{3B2749BC-BBC5-4BC9-A76C-907643E7C3B2}" type="pres">
      <dgm:prSet presAssocID="{FAF7EEB9-248D-4FF2-8BD9-A03E039F3B0B}" presName="accentRepeatNode" presStyleLbl="solidAlignAcc1" presStyleIdx="0" presStyleCnt="6"/>
      <dgm:spPr/>
    </dgm:pt>
    <dgm:pt modelId="{4719A5B7-DE4C-41E6-833C-89381FE1B311}" type="pres">
      <dgm:prSet presAssocID="{7057560E-8A94-40D0-853D-80EC0BD4E717}" presName="image1" presStyleCnt="0"/>
      <dgm:spPr/>
    </dgm:pt>
    <dgm:pt modelId="{7B47E3B7-CF1F-4024-9CDE-6C0CDC468CBD}" type="pres">
      <dgm:prSet presAssocID="{7057560E-8A94-40D0-853D-80EC0BD4E717}" presName="imageRepeatNode" presStyleLbl="alignAcc1" presStyleIdx="0" presStyleCnt="3"/>
      <dgm:spPr/>
      <dgm:t>
        <a:bodyPr/>
        <a:lstStyle/>
        <a:p>
          <a:endParaRPr lang="en-US"/>
        </a:p>
      </dgm:t>
    </dgm:pt>
    <dgm:pt modelId="{EDBA3A75-1CCA-47E7-AD08-1DB7BDA6D537}" type="pres">
      <dgm:prSet presAssocID="{7057560E-8A94-40D0-853D-80EC0BD4E717}" presName="imageaccent1" presStyleCnt="0"/>
      <dgm:spPr/>
    </dgm:pt>
    <dgm:pt modelId="{3BB0724E-2702-4C59-87B8-6EFCBA28CDB6}" type="pres">
      <dgm:prSet presAssocID="{7057560E-8A94-40D0-853D-80EC0BD4E717}" presName="accentRepeatNode" presStyleLbl="solidAlignAcc1" presStyleIdx="1" presStyleCnt="6"/>
      <dgm:spPr/>
    </dgm:pt>
    <dgm:pt modelId="{EA709ED0-BA3D-45B2-870E-DF8D1A7104FD}" type="pres">
      <dgm:prSet presAssocID="{0F9FB710-D4B7-4CD3-848E-164C099503C6}" presName="text2" presStyleCnt="0"/>
      <dgm:spPr/>
    </dgm:pt>
    <dgm:pt modelId="{7E910609-228C-4E97-A624-271108F13967}" type="pres">
      <dgm:prSet presAssocID="{0F9FB710-D4B7-4CD3-848E-164C099503C6}" presName="textRepeatNode" presStyleLbl="alignNode1" presStyleIdx="1" presStyleCnt="3">
        <dgm:presLayoutVars>
          <dgm:chMax val="0"/>
          <dgm:chPref val="0"/>
          <dgm:bulletEnabled val="1"/>
        </dgm:presLayoutVars>
      </dgm:prSet>
      <dgm:spPr/>
      <dgm:t>
        <a:bodyPr/>
        <a:lstStyle/>
        <a:p>
          <a:endParaRPr lang="en-US"/>
        </a:p>
      </dgm:t>
    </dgm:pt>
    <dgm:pt modelId="{9DFAE196-B884-4A56-BBE1-5EA80D97F08D}" type="pres">
      <dgm:prSet presAssocID="{0F9FB710-D4B7-4CD3-848E-164C099503C6}" presName="textaccent2" presStyleCnt="0"/>
      <dgm:spPr/>
    </dgm:pt>
    <dgm:pt modelId="{7A635332-CBC8-4CF0-AAE8-456CD5C8A0D4}" type="pres">
      <dgm:prSet presAssocID="{0F9FB710-D4B7-4CD3-848E-164C099503C6}" presName="accentRepeatNode" presStyleLbl="solidAlignAcc1" presStyleIdx="2" presStyleCnt="6"/>
      <dgm:spPr/>
    </dgm:pt>
    <dgm:pt modelId="{5688E628-98F9-4F31-AECE-2DDDD4F149C6}" type="pres">
      <dgm:prSet presAssocID="{E8D51137-F4DF-45BD-A45A-675E5AE2CF4B}" presName="image2" presStyleCnt="0"/>
      <dgm:spPr/>
    </dgm:pt>
    <dgm:pt modelId="{665A0BBE-2261-46D2-8E6E-BBA730DC083F}" type="pres">
      <dgm:prSet presAssocID="{E8D51137-F4DF-45BD-A45A-675E5AE2CF4B}" presName="imageRepeatNode" presStyleLbl="alignAcc1" presStyleIdx="1" presStyleCnt="3"/>
      <dgm:spPr/>
      <dgm:t>
        <a:bodyPr/>
        <a:lstStyle/>
        <a:p>
          <a:endParaRPr lang="en-US"/>
        </a:p>
      </dgm:t>
    </dgm:pt>
    <dgm:pt modelId="{0FFF7D68-6D4F-44D9-8666-45EBE56B90C9}" type="pres">
      <dgm:prSet presAssocID="{E8D51137-F4DF-45BD-A45A-675E5AE2CF4B}" presName="imageaccent2" presStyleCnt="0"/>
      <dgm:spPr/>
    </dgm:pt>
    <dgm:pt modelId="{9E0A950E-91B8-44BA-B576-5CA88D659572}" type="pres">
      <dgm:prSet presAssocID="{E8D51137-F4DF-45BD-A45A-675E5AE2CF4B}" presName="accentRepeatNode" presStyleLbl="solidAlignAcc1" presStyleIdx="3" presStyleCnt="6"/>
      <dgm:spPr/>
    </dgm:pt>
    <dgm:pt modelId="{03743820-49A4-46E2-B677-A61F2BC765F5}" type="pres">
      <dgm:prSet presAssocID="{B84ECC52-D651-420B-9F67-F0AEA5CDBD2E}" presName="text3" presStyleCnt="0"/>
      <dgm:spPr/>
    </dgm:pt>
    <dgm:pt modelId="{55EF248F-F459-418F-95AD-8257C3D2EB99}" type="pres">
      <dgm:prSet presAssocID="{B84ECC52-D651-420B-9F67-F0AEA5CDBD2E}" presName="textRepeatNode" presStyleLbl="alignNode1" presStyleIdx="2" presStyleCnt="3">
        <dgm:presLayoutVars>
          <dgm:chMax val="0"/>
          <dgm:chPref val="0"/>
          <dgm:bulletEnabled val="1"/>
        </dgm:presLayoutVars>
      </dgm:prSet>
      <dgm:spPr/>
      <dgm:t>
        <a:bodyPr/>
        <a:lstStyle/>
        <a:p>
          <a:endParaRPr lang="en-US"/>
        </a:p>
      </dgm:t>
    </dgm:pt>
    <dgm:pt modelId="{1404786C-B9E4-451B-8AB1-C59BF7BEC1E8}" type="pres">
      <dgm:prSet presAssocID="{B84ECC52-D651-420B-9F67-F0AEA5CDBD2E}" presName="textaccent3" presStyleCnt="0"/>
      <dgm:spPr/>
    </dgm:pt>
    <dgm:pt modelId="{D5B0D65F-4244-4A12-9AEB-CEAAE287D662}" type="pres">
      <dgm:prSet presAssocID="{B84ECC52-D651-420B-9F67-F0AEA5CDBD2E}" presName="accentRepeatNode" presStyleLbl="solidAlignAcc1" presStyleIdx="4" presStyleCnt="6"/>
      <dgm:spPr/>
    </dgm:pt>
    <dgm:pt modelId="{079C0B98-1BC3-4677-8BAF-49CAB8759EFE}" type="pres">
      <dgm:prSet presAssocID="{9D3300EA-97E3-4285-8531-DF8F6BCAA4B8}" presName="image3" presStyleCnt="0"/>
      <dgm:spPr/>
    </dgm:pt>
    <dgm:pt modelId="{6358E2BB-E63E-4591-8681-26DB6996B08A}" type="pres">
      <dgm:prSet presAssocID="{9D3300EA-97E3-4285-8531-DF8F6BCAA4B8}" presName="imageRepeatNode" presStyleLbl="alignAcc1" presStyleIdx="2" presStyleCnt="3"/>
      <dgm:spPr/>
      <dgm:t>
        <a:bodyPr/>
        <a:lstStyle/>
        <a:p>
          <a:endParaRPr lang="en-US"/>
        </a:p>
      </dgm:t>
    </dgm:pt>
    <dgm:pt modelId="{88C083AC-D631-48B5-BC64-DDDCA51E664E}" type="pres">
      <dgm:prSet presAssocID="{9D3300EA-97E3-4285-8531-DF8F6BCAA4B8}" presName="imageaccent3" presStyleCnt="0"/>
      <dgm:spPr/>
    </dgm:pt>
    <dgm:pt modelId="{935A9BA8-872E-4D6F-B294-D19C94B444B0}" type="pres">
      <dgm:prSet presAssocID="{9D3300EA-97E3-4285-8531-DF8F6BCAA4B8}" presName="accentRepeatNode" presStyleLbl="solidAlignAcc1" presStyleIdx="5" presStyleCnt="6"/>
      <dgm:spPr/>
    </dgm:pt>
  </dgm:ptLst>
  <dgm:cxnLst>
    <dgm:cxn modelId="{87378691-CDE3-4921-9918-52891A26E5A9}" srcId="{989D8967-70B9-41D3-BE42-0383C096E90B}" destId="{FAF7EEB9-248D-4FF2-8BD9-A03E039F3B0B}" srcOrd="0" destOrd="0" parTransId="{4144EFD3-9AFB-4495-802A-18CA3C901C72}" sibTransId="{7057560E-8A94-40D0-853D-80EC0BD4E717}"/>
    <dgm:cxn modelId="{52983E35-BF20-4708-9443-26F1A012A097}" srcId="{989D8967-70B9-41D3-BE42-0383C096E90B}" destId="{B84ECC52-D651-420B-9F67-F0AEA5CDBD2E}" srcOrd="2" destOrd="0" parTransId="{893C985E-CA7D-4A4D-AD56-9E9082174F84}" sibTransId="{9D3300EA-97E3-4285-8531-DF8F6BCAA4B8}"/>
    <dgm:cxn modelId="{2C776D94-313C-44F8-9FEE-C2A6CD3CE89E}" type="presOf" srcId="{E8D51137-F4DF-45BD-A45A-675E5AE2CF4B}" destId="{665A0BBE-2261-46D2-8E6E-BBA730DC083F}" srcOrd="0" destOrd="0" presId="urn:microsoft.com/office/officeart/2008/layout/HexagonCluster"/>
    <dgm:cxn modelId="{F26D316E-C4D7-4636-AD23-C5DAEF8DF1B2}" srcId="{989D8967-70B9-41D3-BE42-0383C096E90B}" destId="{0F9FB710-D4B7-4CD3-848E-164C099503C6}" srcOrd="1" destOrd="0" parTransId="{C458C92B-EBF1-4603-B3D4-7E8C21B12C9F}" sibTransId="{E8D51137-F4DF-45BD-A45A-675E5AE2CF4B}"/>
    <dgm:cxn modelId="{5F9290B5-1E7F-4BA0-94C5-EC42B045DA75}" type="presOf" srcId="{0F9FB710-D4B7-4CD3-848E-164C099503C6}" destId="{7E910609-228C-4E97-A624-271108F13967}" srcOrd="0" destOrd="0" presId="urn:microsoft.com/office/officeart/2008/layout/HexagonCluster"/>
    <dgm:cxn modelId="{2B73FD45-79B9-493B-804E-F7AF8331212A}" type="presOf" srcId="{9D3300EA-97E3-4285-8531-DF8F6BCAA4B8}" destId="{6358E2BB-E63E-4591-8681-26DB6996B08A}" srcOrd="0" destOrd="0" presId="urn:microsoft.com/office/officeart/2008/layout/HexagonCluster"/>
    <dgm:cxn modelId="{9F13E079-EEE5-450B-82AB-5AE81FE05AF3}" type="presOf" srcId="{989D8967-70B9-41D3-BE42-0383C096E90B}" destId="{AC8CDA92-E4BC-4ED1-B1AE-A897512DB94D}" srcOrd="0" destOrd="0" presId="urn:microsoft.com/office/officeart/2008/layout/HexagonCluster"/>
    <dgm:cxn modelId="{7B073D50-C05F-42E6-A82A-7C5A6C6B357B}" type="presOf" srcId="{B84ECC52-D651-420B-9F67-F0AEA5CDBD2E}" destId="{55EF248F-F459-418F-95AD-8257C3D2EB99}" srcOrd="0" destOrd="0" presId="urn:microsoft.com/office/officeart/2008/layout/HexagonCluster"/>
    <dgm:cxn modelId="{0FE4F957-B8B7-429D-ABAB-D5455E38F533}" type="presOf" srcId="{7057560E-8A94-40D0-853D-80EC0BD4E717}" destId="{7B47E3B7-CF1F-4024-9CDE-6C0CDC468CBD}" srcOrd="0" destOrd="0" presId="urn:microsoft.com/office/officeart/2008/layout/HexagonCluster"/>
    <dgm:cxn modelId="{00A7E2A8-9D16-4275-B83E-45916FE3E4DF}" type="presOf" srcId="{FAF7EEB9-248D-4FF2-8BD9-A03E039F3B0B}" destId="{95C3F898-13ED-4929-83E1-3E586F75C8CD}" srcOrd="0" destOrd="0" presId="urn:microsoft.com/office/officeart/2008/layout/HexagonCluster"/>
    <dgm:cxn modelId="{3C1EF30E-C1E9-41CB-B43D-94AED0CF7F0E}" type="presParOf" srcId="{AC8CDA92-E4BC-4ED1-B1AE-A897512DB94D}" destId="{AC9666E3-BA18-4126-B35B-5A6A63BABCB0}" srcOrd="0" destOrd="0" presId="urn:microsoft.com/office/officeart/2008/layout/HexagonCluster"/>
    <dgm:cxn modelId="{9F204C09-D566-4B26-9106-7A8F40E71FFF}" type="presParOf" srcId="{AC9666E3-BA18-4126-B35B-5A6A63BABCB0}" destId="{95C3F898-13ED-4929-83E1-3E586F75C8CD}" srcOrd="0" destOrd="0" presId="urn:microsoft.com/office/officeart/2008/layout/HexagonCluster"/>
    <dgm:cxn modelId="{0D4EBE55-5A18-4D45-908A-50E383998BC8}" type="presParOf" srcId="{AC8CDA92-E4BC-4ED1-B1AE-A897512DB94D}" destId="{369E1147-6869-4654-B357-58AEB2065C01}" srcOrd="1" destOrd="0" presId="urn:microsoft.com/office/officeart/2008/layout/HexagonCluster"/>
    <dgm:cxn modelId="{0DF491C1-ACF1-4FA9-A8D9-7B38D39B14A4}" type="presParOf" srcId="{369E1147-6869-4654-B357-58AEB2065C01}" destId="{3B2749BC-BBC5-4BC9-A76C-907643E7C3B2}" srcOrd="0" destOrd="0" presId="urn:microsoft.com/office/officeart/2008/layout/HexagonCluster"/>
    <dgm:cxn modelId="{0BBB20EA-217A-42BB-8AC2-346F0FC39639}" type="presParOf" srcId="{AC8CDA92-E4BC-4ED1-B1AE-A897512DB94D}" destId="{4719A5B7-DE4C-41E6-833C-89381FE1B311}" srcOrd="2" destOrd="0" presId="urn:microsoft.com/office/officeart/2008/layout/HexagonCluster"/>
    <dgm:cxn modelId="{418F583E-5ABA-4DE1-993D-1F0D07EA8FCF}" type="presParOf" srcId="{4719A5B7-DE4C-41E6-833C-89381FE1B311}" destId="{7B47E3B7-CF1F-4024-9CDE-6C0CDC468CBD}" srcOrd="0" destOrd="0" presId="urn:microsoft.com/office/officeart/2008/layout/HexagonCluster"/>
    <dgm:cxn modelId="{C0111E90-B282-4426-AD7C-2C187708D0B3}" type="presParOf" srcId="{AC8CDA92-E4BC-4ED1-B1AE-A897512DB94D}" destId="{EDBA3A75-1CCA-47E7-AD08-1DB7BDA6D537}" srcOrd="3" destOrd="0" presId="urn:microsoft.com/office/officeart/2008/layout/HexagonCluster"/>
    <dgm:cxn modelId="{3D90126C-9A53-46F4-A792-2F09B6BB1E0C}" type="presParOf" srcId="{EDBA3A75-1CCA-47E7-AD08-1DB7BDA6D537}" destId="{3BB0724E-2702-4C59-87B8-6EFCBA28CDB6}" srcOrd="0" destOrd="0" presId="urn:microsoft.com/office/officeart/2008/layout/HexagonCluster"/>
    <dgm:cxn modelId="{1C4F35AF-6A0E-47A4-8649-6753233F5E83}" type="presParOf" srcId="{AC8CDA92-E4BC-4ED1-B1AE-A897512DB94D}" destId="{EA709ED0-BA3D-45B2-870E-DF8D1A7104FD}" srcOrd="4" destOrd="0" presId="urn:microsoft.com/office/officeart/2008/layout/HexagonCluster"/>
    <dgm:cxn modelId="{8980E7D4-1323-47D7-BBA4-841B0D35AF2C}" type="presParOf" srcId="{EA709ED0-BA3D-45B2-870E-DF8D1A7104FD}" destId="{7E910609-228C-4E97-A624-271108F13967}" srcOrd="0" destOrd="0" presId="urn:microsoft.com/office/officeart/2008/layout/HexagonCluster"/>
    <dgm:cxn modelId="{515E49C8-FC86-4FFF-8131-B9DC1A26B91A}" type="presParOf" srcId="{AC8CDA92-E4BC-4ED1-B1AE-A897512DB94D}" destId="{9DFAE196-B884-4A56-BBE1-5EA80D97F08D}" srcOrd="5" destOrd="0" presId="urn:microsoft.com/office/officeart/2008/layout/HexagonCluster"/>
    <dgm:cxn modelId="{27AE7E3A-EDEC-4F50-BBF7-B01BE017057A}" type="presParOf" srcId="{9DFAE196-B884-4A56-BBE1-5EA80D97F08D}" destId="{7A635332-CBC8-4CF0-AAE8-456CD5C8A0D4}" srcOrd="0" destOrd="0" presId="urn:microsoft.com/office/officeart/2008/layout/HexagonCluster"/>
    <dgm:cxn modelId="{CDB040D2-3FDB-4197-9B17-A0D59279773C}" type="presParOf" srcId="{AC8CDA92-E4BC-4ED1-B1AE-A897512DB94D}" destId="{5688E628-98F9-4F31-AECE-2DDDD4F149C6}" srcOrd="6" destOrd="0" presId="urn:microsoft.com/office/officeart/2008/layout/HexagonCluster"/>
    <dgm:cxn modelId="{141B3137-6765-4861-89BF-8088C5FDAFE3}" type="presParOf" srcId="{5688E628-98F9-4F31-AECE-2DDDD4F149C6}" destId="{665A0BBE-2261-46D2-8E6E-BBA730DC083F}" srcOrd="0" destOrd="0" presId="urn:microsoft.com/office/officeart/2008/layout/HexagonCluster"/>
    <dgm:cxn modelId="{EFA75347-42DB-4AD6-A137-7BA11BA81F7E}" type="presParOf" srcId="{AC8CDA92-E4BC-4ED1-B1AE-A897512DB94D}" destId="{0FFF7D68-6D4F-44D9-8666-45EBE56B90C9}" srcOrd="7" destOrd="0" presId="urn:microsoft.com/office/officeart/2008/layout/HexagonCluster"/>
    <dgm:cxn modelId="{3BCA8C51-D36C-4D96-9267-6C4F97CA4B00}" type="presParOf" srcId="{0FFF7D68-6D4F-44D9-8666-45EBE56B90C9}" destId="{9E0A950E-91B8-44BA-B576-5CA88D659572}" srcOrd="0" destOrd="0" presId="urn:microsoft.com/office/officeart/2008/layout/HexagonCluster"/>
    <dgm:cxn modelId="{59B29191-12C8-4AE0-88A8-35031A8B7E3A}" type="presParOf" srcId="{AC8CDA92-E4BC-4ED1-B1AE-A897512DB94D}" destId="{03743820-49A4-46E2-B677-A61F2BC765F5}" srcOrd="8" destOrd="0" presId="urn:microsoft.com/office/officeart/2008/layout/HexagonCluster"/>
    <dgm:cxn modelId="{F01D812C-6B69-44A0-BC83-ED2DECAC1F13}" type="presParOf" srcId="{03743820-49A4-46E2-B677-A61F2BC765F5}" destId="{55EF248F-F459-418F-95AD-8257C3D2EB99}" srcOrd="0" destOrd="0" presId="urn:microsoft.com/office/officeart/2008/layout/HexagonCluster"/>
    <dgm:cxn modelId="{AFCBD903-8D2C-4A09-8774-C58C8604BB04}" type="presParOf" srcId="{AC8CDA92-E4BC-4ED1-B1AE-A897512DB94D}" destId="{1404786C-B9E4-451B-8AB1-C59BF7BEC1E8}" srcOrd="9" destOrd="0" presId="urn:microsoft.com/office/officeart/2008/layout/HexagonCluster"/>
    <dgm:cxn modelId="{DEBAFB04-3CEA-453F-9B9D-6CFF17821CF8}" type="presParOf" srcId="{1404786C-B9E4-451B-8AB1-C59BF7BEC1E8}" destId="{D5B0D65F-4244-4A12-9AEB-CEAAE287D662}" srcOrd="0" destOrd="0" presId="urn:microsoft.com/office/officeart/2008/layout/HexagonCluster"/>
    <dgm:cxn modelId="{AB755B22-9A28-4F84-A9DD-AB58398A9DE5}" type="presParOf" srcId="{AC8CDA92-E4BC-4ED1-B1AE-A897512DB94D}" destId="{079C0B98-1BC3-4677-8BAF-49CAB8759EFE}" srcOrd="10" destOrd="0" presId="urn:microsoft.com/office/officeart/2008/layout/HexagonCluster"/>
    <dgm:cxn modelId="{128B6B74-C9DF-4C3F-A105-8123DE611709}" type="presParOf" srcId="{079C0B98-1BC3-4677-8BAF-49CAB8759EFE}" destId="{6358E2BB-E63E-4591-8681-26DB6996B08A}" srcOrd="0" destOrd="0" presId="urn:microsoft.com/office/officeart/2008/layout/HexagonCluster"/>
    <dgm:cxn modelId="{3C091456-BA18-4B63-BF4A-B671CEE6E7A7}" type="presParOf" srcId="{AC8CDA92-E4BC-4ED1-B1AE-A897512DB94D}" destId="{88C083AC-D631-48B5-BC64-DDDCA51E664E}" srcOrd="11" destOrd="0" presId="urn:microsoft.com/office/officeart/2008/layout/HexagonCluster"/>
    <dgm:cxn modelId="{717E6B64-AE88-4A0F-A0EB-261B1157C16C}" type="presParOf" srcId="{88C083AC-D631-48B5-BC64-DDDCA51E664E}" destId="{935A9BA8-872E-4D6F-B294-D19C94B444B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5DBB2-6747-42A7-9F78-41E843CA05C9}" type="doc">
      <dgm:prSet loTypeId="urn:microsoft.com/office/officeart/2005/8/layout/radial6" loCatId="cycle" qsTypeId="urn:microsoft.com/office/officeart/2005/8/quickstyle/3d2" qsCatId="3D" csTypeId="urn:microsoft.com/office/officeart/2005/8/colors/accent6_2" csCatId="accent6" phldr="1"/>
      <dgm:spPr/>
      <dgm:t>
        <a:bodyPr/>
        <a:lstStyle/>
        <a:p>
          <a:endParaRPr lang="en-US"/>
        </a:p>
      </dgm:t>
    </dgm:pt>
    <dgm:pt modelId="{C7CF862E-60A3-4D66-8CCF-E1AE287EC564}">
      <dgm:prSet phldrT="[Text]" custT="1"/>
      <dgm:spPr/>
      <dgm:t>
        <a:bodyPr/>
        <a:lstStyle/>
        <a:p>
          <a:r>
            <a:rPr lang="en-US" sz="2000" dirty="0"/>
            <a:t>Trainee</a:t>
          </a:r>
          <a:endParaRPr lang="en-US" sz="2300" dirty="0"/>
        </a:p>
      </dgm:t>
    </dgm:pt>
    <dgm:pt modelId="{D3A5691D-FBD4-4CF6-8442-379EAA2AC06E}" type="parTrans" cxnId="{6945E603-D646-47B6-879E-75B735EE55D9}">
      <dgm:prSet/>
      <dgm:spPr/>
      <dgm:t>
        <a:bodyPr/>
        <a:lstStyle/>
        <a:p>
          <a:endParaRPr lang="en-US"/>
        </a:p>
      </dgm:t>
    </dgm:pt>
    <dgm:pt modelId="{A3D5EED8-7110-4FB5-B5BE-317879B84A44}" type="sibTrans" cxnId="{6945E603-D646-47B6-879E-75B735EE55D9}">
      <dgm:prSet/>
      <dgm:spPr/>
      <dgm:t>
        <a:bodyPr/>
        <a:lstStyle/>
        <a:p>
          <a:endParaRPr lang="en-US"/>
        </a:p>
      </dgm:t>
    </dgm:pt>
    <dgm:pt modelId="{EACBCE54-69FD-4E90-B6EA-465EA64D7381}">
      <dgm:prSet phldrT="[Text]"/>
      <dgm:spPr/>
      <dgm:t>
        <a:bodyPr/>
        <a:lstStyle/>
        <a:p>
          <a:r>
            <a:rPr lang="en-US" dirty="0"/>
            <a:t>Self</a:t>
          </a:r>
        </a:p>
      </dgm:t>
    </dgm:pt>
    <dgm:pt modelId="{37A1C9AD-9582-4474-8155-BA6A452EE79D}" type="parTrans" cxnId="{03E96E6C-CE24-425D-BB29-307F16944AAA}">
      <dgm:prSet/>
      <dgm:spPr/>
      <dgm:t>
        <a:bodyPr/>
        <a:lstStyle/>
        <a:p>
          <a:endParaRPr lang="en-US"/>
        </a:p>
      </dgm:t>
    </dgm:pt>
    <dgm:pt modelId="{9075A08E-0C3E-4FEB-9256-F0B5483C0857}" type="sibTrans" cxnId="{03E96E6C-CE24-425D-BB29-307F16944AAA}">
      <dgm:prSet/>
      <dgm:spPr/>
      <dgm:t>
        <a:bodyPr/>
        <a:lstStyle/>
        <a:p>
          <a:endParaRPr lang="en-US"/>
        </a:p>
      </dgm:t>
    </dgm:pt>
    <dgm:pt modelId="{0A5010BD-344A-4A0F-B152-71EBE2B67215}">
      <dgm:prSet phldrT="[Text]"/>
      <dgm:spPr/>
      <dgm:t>
        <a:bodyPr/>
        <a:lstStyle/>
        <a:p>
          <a:r>
            <a:rPr lang="en-US" dirty="0"/>
            <a:t>Peer</a:t>
          </a:r>
        </a:p>
      </dgm:t>
    </dgm:pt>
    <dgm:pt modelId="{94B3A13A-99A0-4057-B6CB-6761BE46C5DE}" type="parTrans" cxnId="{1F542D9D-3CD9-4E0D-91E6-E05327B81830}">
      <dgm:prSet/>
      <dgm:spPr/>
      <dgm:t>
        <a:bodyPr/>
        <a:lstStyle/>
        <a:p>
          <a:endParaRPr lang="en-US"/>
        </a:p>
      </dgm:t>
    </dgm:pt>
    <dgm:pt modelId="{EB534F98-0AAC-44FF-9229-5DE52E6FE794}" type="sibTrans" cxnId="{1F542D9D-3CD9-4E0D-91E6-E05327B81830}">
      <dgm:prSet/>
      <dgm:spPr/>
      <dgm:t>
        <a:bodyPr/>
        <a:lstStyle/>
        <a:p>
          <a:endParaRPr lang="en-US"/>
        </a:p>
      </dgm:t>
    </dgm:pt>
    <dgm:pt modelId="{37BDCF07-8C9D-4F0E-AACD-0B8E8836E0D3}">
      <dgm:prSet phldrT="[Text]"/>
      <dgm:spPr/>
      <dgm:t>
        <a:bodyPr/>
        <a:lstStyle/>
        <a:p>
          <a:r>
            <a:rPr lang="en-US" dirty="0"/>
            <a:t>Patient</a:t>
          </a:r>
        </a:p>
      </dgm:t>
    </dgm:pt>
    <dgm:pt modelId="{5FA9AB2E-BB38-4B2B-B47D-F087DD3528C0}" type="parTrans" cxnId="{EE830889-E9D1-4C63-8DCE-CE7A8BE06450}">
      <dgm:prSet/>
      <dgm:spPr/>
      <dgm:t>
        <a:bodyPr/>
        <a:lstStyle/>
        <a:p>
          <a:endParaRPr lang="en-US"/>
        </a:p>
      </dgm:t>
    </dgm:pt>
    <dgm:pt modelId="{5EA17C89-2BAC-43F8-9AB3-A4B633266FD0}" type="sibTrans" cxnId="{EE830889-E9D1-4C63-8DCE-CE7A8BE06450}">
      <dgm:prSet/>
      <dgm:spPr/>
      <dgm:t>
        <a:bodyPr/>
        <a:lstStyle/>
        <a:p>
          <a:endParaRPr lang="en-US"/>
        </a:p>
      </dgm:t>
    </dgm:pt>
    <dgm:pt modelId="{E914779B-11E6-4E0D-AFC1-9B0309C616CB}">
      <dgm:prSet phldrT="[Text]"/>
      <dgm:spPr/>
      <dgm:t>
        <a:bodyPr/>
        <a:lstStyle/>
        <a:p>
          <a:r>
            <a:rPr lang="en-US" dirty="0"/>
            <a:t>Ancillary</a:t>
          </a:r>
        </a:p>
      </dgm:t>
    </dgm:pt>
    <dgm:pt modelId="{D5D686E3-28AA-4654-A4BB-E7BE02288EED}" type="parTrans" cxnId="{3FE5530F-3216-485A-BE7F-7F36F7BBFDA5}">
      <dgm:prSet/>
      <dgm:spPr/>
      <dgm:t>
        <a:bodyPr/>
        <a:lstStyle/>
        <a:p>
          <a:endParaRPr lang="en-US"/>
        </a:p>
      </dgm:t>
    </dgm:pt>
    <dgm:pt modelId="{E31868BF-B43E-4913-BB25-3925F11B476E}" type="sibTrans" cxnId="{3FE5530F-3216-485A-BE7F-7F36F7BBFDA5}">
      <dgm:prSet/>
      <dgm:spPr/>
      <dgm:t>
        <a:bodyPr/>
        <a:lstStyle/>
        <a:p>
          <a:endParaRPr lang="en-US"/>
        </a:p>
      </dgm:t>
    </dgm:pt>
    <dgm:pt modelId="{0AF45894-2DC2-4A6E-AF4D-4F07EE58C8E2}">
      <dgm:prSet phldrT="[Text]"/>
      <dgm:spPr/>
      <dgm:t>
        <a:bodyPr/>
        <a:lstStyle/>
        <a:p>
          <a:r>
            <a:rPr lang="en-US" dirty="0"/>
            <a:t>Faculty</a:t>
          </a:r>
        </a:p>
      </dgm:t>
    </dgm:pt>
    <dgm:pt modelId="{898E0E0E-B0E6-4D91-B21E-475E107FD616}" type="parTrans" cxnId="{252EB2A7-A352-4537-84AC-1E1D2ACA2F94}">
      <dgm:prSet/>
      <dgm:spPr/>
      <dgm:t>
        <a:bodyPr/>
        <a:lstStyle/>
        <a:p>
          <a:endParaRPr lang="en-US"/>
        </a:p>
      </dgm:t>
    </dgm:pt>
    <dgm:pt modelId="{C104307C-E88A-4116-9A00-4032DE3C87FE}" type="sibTrans" cxnId="{252EB2A7-A352-4537-84AC-1E1D2ACA2F94}">
      <dgm:prSet/>
      <dgm:spPr/>
      <dgm:t>
        <a:bodyPr/>
        <a:lstStyle/>
        <a:p>
          <a:endParaRPr lang="en-US"/>
        </a:p>
      </dgm:t>
    </dgm:pt>
    <dgm:pt modelId="{66ADE05F-A3D4-468F-ABC0-EB4668A78E8A}" type="pres">
      <dgm:prSet presAssocID="{3F45DBB2-6747-42A7-9F78-41E843CA05C9}" presName="Name0" presStyleCnt="0">
        <dgm:presLayoutVars>
          <dgm:chMax val="1"/>
          <dgm:dir/>
          <dgm:animLvl val="ctr"/>
          <dgm:resizeHandles val="exact"/>
        </dgm:presLayoutVars>
      </dgm:prSet>
      <dgm:spPr/>
      <dgm:t>
        <a:bodyPr/>
        <a:lstStyle/>
        <a:p>
          <a:endParaRPr lang="en-US"/>
        </a:p>
      </dgm:t>
    </dgm:pt>
    <dgm:pt modelId="{1133836D-53D7-4457-9F8D-4D10B4CB2A57}" type="pres">
      <dgm:prSet presAssocID="{C7CF862E-60A3-4D66-8CCF-E1AE287EC564}" presName="centerShape" presStyleLbl="node0" presStyleIdx="0" presStyleCnt="1"/>
      <dgm:spPr/>
      <dgm:t>
        <a:bodyPr/>
        <a:lstStyle/>
        <a:p>
          <a:endParaRPr lang="en-US"/>
        </a:p>
      </dgm:t>
    </dgm:pt>
    <dgm:pt modelId="{5048B712-D3F6-4131-BF58-829C0C9ABD99}" type="pres">
      <dgm:prSet presAssocID="{EACBCE54-69FD-4E90-B6EA-465EA64D7381}" presName="node" presStyleLbl="node1" presStyleIdx="0" presStyleCnt="5">
        <dgm:presLayoutVars>
          <dgm:bulletEnabled val="1"/>
        </dgm:presLayoutVars>
      </dgm:prSet>
      <dgm:spPr/>
      <dgm:t>
        <a:bodyPr/>
        <a:lstStyle/>
        <a:p>
          <a:endParaRPr lang="en-US"/>
        </a:p>
      </dgm:t>
    </dgm:pt>
    <dgm:pt modelId="{35C0F245-7807-4B7C-8151-7A8E3CF3FEBE}" type="pres">
      <dgm:prSet presAssocID="{EACBCE54-69FD-4E90-B6EA-465EA64D7381}" presName="dummy" presStyleCnt="0"/>
      <dgm:spPr/>
    </dgm:pt>
    <dgm:pt modelId="{1ED15867-102B-4CC0-9C56-CD00CA1046E3}" type="pres">
      <dgm:prSet presAssocID="{9075A08E-0C3E-4FEB-9256-F0B5483C0857}" presName="sibTrans" presStyleLbl="sibTrans2D1" presStyleIdx="0" presStyleCnt="5"/>
      <dgm:spPr/>
      <dgm:t>
        <a:bodyPr/>
        <a:lstStyle/>
        <a:p>
          <a:endParaRPr lang="en-US"/>
        </a:p>
      </dgm:t>
    </dgm:pt>
    <dgm:pt modelId="{657C15F5-F422-4750-9B61-F5BD5147B395}" type="pres">
      <dgm:prSet presAssocID="{0A5010BD-344A-4A0F-B152-71EBE2B67215}" presName="node" presStyleLbl="node1" presStyleIdx="1" presStyleCnt="5">
        <dgm:presLayoutVars>
          <dgm:bulletEnabled val="1"/>
        </dgm:presLayoutVars>
      </dgm:prSet>
      <dgm:spPr/>
      <dgm:t>
        <a:bodyPr/>
        <a:lstStyle/>
        <a:p>
          <a:endParaRPr lang="en-US"/>
        </a:p>
      </dgm:t>
    </dgm:pt>
    <dgm:pt modelId="{A78EEEF3-625F-468C-B813-F29D81E6140A}" type="pres">
      <dgm:prSet presAssocID="{0A5010BD-344A-4A0F-B152-71EBE2B67215}" presName="dummy" presStyleCnt="0"/>
      <dgm:spPr/>
    </dgm:pt>
    <dgm:pt modelId="{AA5ED44C-3512-4A62-BC52-281924C0E269}" type="pres">
      <dgm:prSet presAssocID="{EB534F98-0AAC-44FF-9229-5DE52E6FE794}" presName="sibTrans" presStyleLbl="sibTrans2D1" presStyleIdx="1" presStyleCnt="5"/>
      <dgm:spPr/>
      <dgm:t>
        <a:bodyPr/>
        <a:lstStyle/>
        <a:p>
          <a:endParaRPr lang="en-US"/>
        </a:p>
      </dgm:t>
    </dgm:pt>
    <dgm:pt modelId="{A9AFD38A-1D40-401E-A6D8-CC32138BB65C}" type="pres">
      <dgm:prSet presAssocID="{37BDCF07-8C9D-4F0E-AACD-0B8E8836E0D3}" presName="node" presStyleLbl="node1" presStyleIdx="2" presStyleCnt="5">
        <dgm:presLayoutVars>
          <dgm:bulletEnabled val="1"/>
        </dgm:presLayoutVars>
      </dgm:prSet>
      <dgm:spPr/>
      <dgm:t>
        <a:bodyPr/>
        <a:lstStyle/>
        <a:p>
          <a:endParaRPr lang="en-US"/>
        </a:p>
      </dgm:t>
    </dgm:pt>
    <dgm:pt modelId="{A67F3D47-6B17-404E-9DFB-27712B0BB99E}" type="pres">
      <dgm:prSet presAssocID="{37BDCF07-8C9D-4F0E-AACD-0B8E8836E0D3}" presName="dummy" presStyleCnt="0"/>
      <dgm:spPr/>
    </dgm:pt>
    <dgm:pt modelId="{0E05C856-1D2D-4C4C-9665-C69815E75E2C}" type="pres">
      <dgm:prSet presAssocID="{5EA17C89-2BAC-43F8-9AB3-A4B633266FD0}" presName="sibTrans" presStyleLbl="sibTrans2D1" presStyleIdx="2" presStyleCnt="5"/>
      <dgm:spPr/>
      <dgm:t>
        <a:bodyPr/>
        <a:lstStyle/>
        <a:p>
          <a:endParaRPr lang="en-US"/>
        </a:p>
      </dgm:t>
    </dgm:pt>
    <dgm:pt modelId="{78E2CA9E-4199-43BD-B0C5-0280733E1326}" type="pres">
      <dgm:prSet presAssocID="{E914779B-11E6-4E0D-AFC1-9B0309C616CB}" presName="node" presStyleLbl="node1" presStyleIdx="3" presStyleCnt="5">
        <dgm:presLayoutVars>
          <dgm:bulletEnabled val="1"/>
        </dgm:presLayoutVars>
      </dgm:prSet>
      <dgm:spPr/>
      <dgm:t>
        <a:bodyPr/>
        <a:lstStyle/>
        <a:p>
          <a:endParaRPr lang="en-US"/>
        </a:p>
      </dgm:t>
    </dgm:pt>
    <dgm:pt modelId="{7AD37037-4E3B-489D-80CA-1005E7C629B1}" type="pres">
      <dgm:prSet presAssocID="{E914779B-11E6-4E0D-AFC1-9B0309C616CB}" presName="dummy" presStyleCnt="0"/>
      <dgm:spPr/>
    </dgm:pt>
    <dgm:pt modelId="{316210D8-F01E-4C3C-8711-12FED70B98DE}" type="pres">
      <dgm:prSet presAssocID="{E31868BF-B43E-4913-BB25-3925F11B476E}" presName="sibTrans" presStyleLbl="sibTrans2D1" presStyleIdx="3" presStyleCnt="5"/>
      <dgm:spPr/>
      <dgm:t>
        <a:bodyPr/>
        <a:lstStyle/>
        <a:p>
          <a:endParaRPr lang="en-US"/>
        </a:p>
      </dgm:t>
    </dgm:pt>
    <dgm:pt modelId="{6240FC49-F2A8-466C-A299-8E0E0992E874}" type="pres">
      <dgm:prSet presAssocID="{0AF45894-2DC2-4A6E-AF4D-4F07EE58C8E2}" presName="node" presStyleLbl="node1" presStyleIdx="4" presStyleCnt="5">
        <dgm:presLayoutVars>
          <dgm:bulletEnabled val="1"/>
        </dgm:presLayoutVars>
      </dgm:prSet>
      <dgm:spPr/>
      <dgm:t>
        <a:bodyPr/>
        <a:lstStyle/>
        <a:p>
          <a:endParaRPr lang="en-US"/>
        </a:p>
      </dgm:t>
    </dgm:pt>
    <dgm:pt modelId="{3E6669E1-352A-41C2-AE11-EE278AB2B7F0}" type="pres">
      <dgm:prSet presAssocID="{0AF45894-2DC2-4A6E-AF4D-4F07EE58C8E2}" presName="dummy" presStyleCnt="0"/>
      <dgm:spPr/>
    </dgm:pt>
    <dgm:pt modelId="{1A237064-2133-4571-B6E8-42A3915CAB1D}" type="pres">
      <dgm:prSet presAssocID="{C104307C-E88A-4116-9A00-4032DE3C87FE}" presName="sibTrans" presStyleLbl="sibTrans2D1" presStyleIdx="4" presStyleCnt="5"/>
      <dgm:spPr/>
      <dgm:t>
        <a:bodyPr/>
        <a:lstStyle/>
        <a:p>
          <a:endParaRPr lang="en-US"/>
        </a:p>
      </dgm:t>
    </dgm:pt>
  </dgm:ptLst>
  <dgm:cxnLst>
    <dgm:cxn modelId="{252EB2A7-A352-4537-84AC-1E1D2ACA2F94}" srcId="{C7CF862E-60A3-4D66-8CCF-E1AE287EC564}" destId="{0AF45894-2DC2-4A6E-AF4D-4F07EE58C8E2}" srcOrd="4" destOrd="0" parTransId="{898E0E0E-B0E6-4D91-B21E-475E107FD616}" sibTransId="{C104307C-E88A-4116-9A00-4032DE3C87FE}"/>
    <dgm:cxn modelId="{3FE5530F-3216-485A-BE7F-7F36F7BBFDA5}" srcId="{C7CF862E-60A3-4D66-8CCF-E1AE287EC564}" destId="{E914779B-11E6-4E0D-AFC1-9B0309C616CB}" srcOrd="3" destOrd="0" parTransId="{D5D686E3-28AA-4654-A4BB-E7BE02288EED}" sibTransId="{E31868BF-B43E-4913-BB25-3925F11B476E}"/>
    <dgm:cxn modelId="{EE025586-8B49-45DD-B9BF-DDF6628C5B8A}" type="presOf" srcId="{37BDCF07-8C9D-4F0E-AACD-0B8E8836E0D3}" destId="{A9AFD38A-1D40-401E-A6D8-CC32138BB65C}" srcOrd="0" destOrd="0" presId="urn:microsoft.com/office/officeart/2005/8/layout/radial6"/>
    <dgm:cxn modelId="{8894EDCB-769D-4492-882F-7A6817D10237}" type="presOf" srcId="{EACBCE54-69FD-4E90-B6EA-465EA64D7381}" destId="{5048B712-D3F6-4131-BF58-829C0C9ABD99}" srcOrd="0" destOrd="0" presId="urn:microsoft.com/office/officeart/2005/8/layout/radial6"/>
    <dgm:cxn modelId="{523D9C02-8190-4858-A47D-3D103ED73A6F}" type="presOf" srcId="{0A5010BD-344A-4A0F-B152-71EBE2B67215}" destId="{657C15F5-F422-4750-9B61-F5BD5147B395}" srcOrd="0" destOrd="0" presId="urn:microsoft.com/office/officeart/2005/8/layout/radial6"/>
    <dgm:cxn modelId="{6945E603-D646-47B6-879E-75B735EE55D9}" srcId="{3F45DBB2-6747-42A7-9F78-41E843CA05C9}" destId="{C7CF862E-60A3-4D66-8CCF-E1AE287EC564}" srcOrd="0" destOrd="0" parTransId="{D3A5691D-FBD4-4CF6-8442-379EAA2AC06E}" sibTransId="{A3D5EED8-7110-4FB5-B5BE-317879B84A44}"/>
    <dgm:cxn modelId="{03E96E6C-CE24-425D-BB29-307F16944AAA}" srcId="{C7CF862E-60A3-4D66-8CCF-E1AE287EC564}" destId="{EACBCE54-69FD-4E90-B6EA-465EA64D7381}" srcOrd="0" destOrd="0" parTransId="{37A1C9AD-9582-4474-8155-BA6A452EE79D}" sibTransId="{9075A08E-0C3E-4FEB-9256-F0B5483C0857}"/>
    <dgm:cxn modelId="{7C9C0916-9B7D-4EF5-BA0B-EBC3CE164DB4}" type="presOf" srcId="{C7CF862E-60A3-4D66-8CCF-E1AE287EC564}" destId="{1133836D-53D7-4457-9F8D-4D10B4CB2A57}" srcOrd="0" destOrd="0" presId="urn:microsoft.com/office/officeart/2005/8/layout/radial6"/>
    <dgm:cxn modelId="{D950CDAC-EB12-4BB6-8D5D-826459C86CE2}" type="presOf" srcId="{9075A08E-0C3E-4FEB-9256-F0B5483C0857}" destId="{1ED15867-102B-4CC0-9C56-CD00CA1046E3}" srcOrd="0" destOrd="0" presId="urn:microsoft.com/office/officeart/2005/8/layout/radial6"/>
    <dgm:cxn modelId="{1F9AC1D6-0F2D-4C2B-8E8B-7E9798BB03FE}" type="presOf" srcId="{5EA17C89-2BAC-43F8-9AB3-A4B633266FD0}" destId="{0E05C856-1D2D-4C4C-9665-C69815E75E2C}" srcOrd="0" destOrd="0" presId="urn:microsoft.com/office/officeart/2005/8/layout/radial6"/>
    <dgm:cxn modelId="{E0F77198-7788-4CB2-86F2-D12E7050C302}" type="presOf" srcId="{E31868BF-B43E-4913-BB25-3925F11B476E}" destId="{316210D8-F01E-4C3C-8711-12FED70B98DE}" srcOrd="0" destOrd="0" presId="urn:microsoft.com/office/officeart/2005/8/layout/radial6"/>
    <dgm:cxn modelId="{1F542D9D-3CD9-4E0D-91E6-E05327B81830}" srcId="{C7CF862E-60A3-4D66-8CCF-E1AE287EC564}" destId="{0A5010BD-344A-4A0F-B152-71EBE2B67215}" srcOrd="1" destOrd="0" parTransId="{94B3A13A-99A0-4057-B6CB-6761BE46C5DE}" sibTransId="{EB534F98-0AAC-44FF-9229-5DE52E6FE794}"/>
    <dgm:cxn modelId="{C2E78465-71B1-49E9-8E1C-2547CFAC7283}" type="presOf" srcId="{EB534F98-0AAC-44FF-9229-5DE52E6FE794}" destId="{AA5ED44C-3512-4A62-BC52-281924C0E269}" srcOrd="0" destOrd="0" presId="urn:microsoft.com/office/officeart/2005/8/layout/radial6"/>
    <dgm:cxn modelId="{F0855BDD-8E92-4A38-94E5-5EDC0F2B487B}" type="presOf" srcId="{0AF45894-2DC2-4A6E-AF4D-4F07EE58C8E2}" destId="{6240FC49-F2A8-466C-A299-8E0E0992E874}" srcOrd="0" destOrd="0" presId="urn:microsoft.com/office/officeart/2005/8/layout/radial6"/>
    <dgm:cxn modelId="{EE830889-E9D1-4C63-8DCE-CE7A8BE06450}" srcId="{C7CF862E-60A3-4D66-8CCF-E1AE287EC564}" destId="{37BDCF07-8C9D-4F0E-AACD-0B8E8836E0D3}" srcOrd="2" destOrd="0" parTransId="{5FA9AB2E-BB38-4B2B-B47D-F087DD3528C0}" sibTransId="{5EA17C89-2BAC-43F8-9AB3-A4B633266FD0}"/>
    <dgm:cxn modelId="{E343004B-C56A-40C3-812F-1BB2CC697FC8}" type="presOf" srcId="{C104307C-E88A-4116-9A00-4032DE3C87FE}" destId="{1A237064-2133-4571-B6E8-42A3915CAB1D}" srcOrd="0" destOrd="0" presId="urn:microsoft.com/office/officeart/2005/8/layout/radial6"/>
    <dgm:cxn modelId="{4368B328-063A-488C-938B-51DE495A5FFB}" type="presOf" srcId="{3F45DBB2-6747-42A7-9F78-41E843CA05C9}" destId="{66ADE05F-A3D4-468F-ABC0-EB4668A78E8A}" srcOrd="0" destOrd="0" presId="urn:microsoft.com/office/officeart/2005/8/layout/radial6"/>
    <dgm:cxn modelId="{214CD752-C528-4A3C-B8F0-79D1B0D2BCEF}" type="presOf" srcId="{E914779B-11E6-4E0D-AFC1-9B0309C616CB}" destId="{78E2CA9E-4199-43BD-B0C5-0280733E1326}" srcOrd="0" destOrd="0" presId="urn:microsoft.com/office/officeart/2005/8/layout/radial6"/>
    <dgm:cxn modelId="{495FB96C-FE3B-4DAD-9276-641231CD9F07}" type="presParOf" srcId="{66ADE05F-A3D4-468F-ABC0-EB4668A78E8A}" destId="{1133836D-53D7-4457-9F8D-4D10B4CB2A57}" srcOrd="0" destOrd="0" presId="urn:microsoft.com/office/officeart/2005/8/layout/radial6"/>
    <dgm:cxn modelId="{9F8E28BC-5C0C-4BD6-B45C-B405D8B3E6B8}" type="presParOf" srcId="{66ADE05F-A3D4-468F-ABC0-EB4668A78E8A}" destId="{5048B712-D3F6-4131-BF58-829C0C9ABD99}" srcOrd="1" destOrd="0" presId="urn:microsoft.com/office/officeart/2005/8/layout/radial6"/>
    <dgm:cxn modelId="{579EBDE9-8E5D-412B-BFD2-49004DD51A1E}" type="presParOf" srcId="{66ADE05F-A3D4-468F-ABC0-EB4668A78E8A}" destId="{35C0F245-7807-4B7C-8151-7A8E3CF3FEBE}" srcOrd="2" destOrd="0" presId="urn:microsoft.com/office/officeart/2005/8/layout/radial6"/>
    <dgm:cxn modelId="{297281B9-B821-4348-A8A3-523B58B6E8AC}" type="presParOf" srcId="{66ADE05F-A3D4-468F-ABC0-EB4668A78E8A}" destId="{1ED15867-102B-4CC0-9C56-CD00CA1046E3}" srcOrd="3" destOrd="0" presId="urn:microsoft.com/office/officeart/2005/8/layout/radial6"/>
    <dgm:cxn modelId="{6190961D-F992-44C6-B355-66D8050D33B6}" type="presParOf" srcId="{66ADE05F-A3D4-468F-ABC0-EB4668A78E8A}" destId="{657C15F5-F422-4750-9B61-F5BD5147B395}" srcOrd="4" destOrd="0" presId="urn:microsoft.com/office/officeart/2005/8/layout/radial6"/>
    <dgm:cxn modelId="{0332D2BD-ECC0-4794-968C-EE5F9C421C98}" type="presParOf" srcId="{66ADE05F-A3D4-468F-ABC0-EB4668A78E8A}" destId="{A78EEEF3-625F-468C-B813-F29D81E6140A}" srcOrd="5" destOrd="0" presId="urn:microsoft.com/office/officeart/2005/8/layout/radial6"/>
    <dgm:cxn modelId="{EA78199B-F31B-4BA0-954F-5CA743BD40C6}" type="presParOf" srcId="{66ADE05F-A3D4-468F-ABC0-EB4668A78E8A}" destId="{AA5ED44C-3512-4A62-BC52-281924C0E269}" srcOrd="6" destOrd="0" presId="urn:microsoft.com/office/officeart/2005/8/layout/radial6"/>
    <dgm:cxn modelId="{00ABAEF7-8ABE-4FB3-BF2C-8B55E7B2D456}" type="presParOf" srcId="{66ADE05F-A3D4-468F-ABC0-EB4668A78E8A}" destId="{A9AFD38A-1D40-401E-A6D8-CC32138BB65C}" srcOrd="7" destOrd="0" presId="urn:microsoft.com/office/officeart/2005/8/layout/radial6"/>
    <dgm:cxn modelId="{5C569129-04E4-4DC5-91A0-7764735A6027}" type="presParOf" srcId="{66ADE05F-A3D4-468F-ABC0-EB4668A78E8A}" destId="{A67F3D47-6B17-404E-9DFB-27712B0BB99E}" srcOrd="8" destOrd="0" presId="urn:microsoft.com/office/officeart/2005/8/layout/radial6"/>
    <dgm:cxn modelId="{6AACD314-E571-409B-AB81-1DE7AAC49086}" type="presParOf" srcId="{66ADE05F-A3D4-468F-ABC0-EB4668A78E8A}" destId="{0E05C856-1D2D-4C4C-9665-C69815E75E2C}" srcOrd="9" destOrd="0" presId="urn:microsoft.com/office/officeart/2005/8/layout/radial6"/>
    <dgm:cxn modelId="{98CAC213-B3AA-4C13-B25D-BDD8F8D02613}" type="presParOf" srcId="{66ADE05F-A3D4-468F-ABC0-EB4668A78E8A}" destId="{78E2CA9E-4199-43BD-B0C5-0280733E1326}" srcOrd="10" destOrd="0" presId="urn:microsoft.com/office/officeart/2005/8/layout/radial6"/>
    <dgm:cxn modelId="{424F98BD-075A-4898-8746-8B6908E03D65}" type="presParOf" srcId="{66ADE05F-A3D4-468F-ABC0-EB4668A78E8A}" destId="{7AD37037-4E3B-489D-80CA-1005E7C629B1}" srcOrd="11" destOrd="0" presId="urn:microsoft.com/office/officeart/2005/8/layout/radial6"/>
    <dgm:cxn modelId="{E7E7246C-16C5-4BA7-8BBC-AB3F60D25980}" type="presParOf" srcId="{66ADE05F-A3D4-468F-ABC0-EB4668A78E8A}" destId="{316210D8-F01E-4C3C-8711-12FED70B98DE}" srcOrd="12" destOrd="0" presId="urn:microsoft.com/office/officeart/2005/8/layout/radial6"/>
    <dgm:cxn modelId="{12491A5D-7C13-469C-A361-DC7862F03F30}" type="presParOf" srcId="{66ADE05F-A3D4-468F-ABC0-EB4668A78E8A}" destId="{6240FC49-F2A8-466C-A299-8E0E0992E874}" srcOrd="13" destOrd="0" presId="urn:microsoft.com/office/officeart/2005/8/layout/radial6"/>
    <dgm:cxn modelId="{DD261190-468D-4E2D-A1E7-771941C3C483}" type="presParOf" srcId="{66ADE05F-A3D4-468F-ABC0-EB4668A78E8A}" destId="{3E6669E1-352A-41C2-AE11-EE278AB2B7F0}" srcOrd="14" destOrd="0" presId="urn:microsoft.com/office/officeart/2005/8/layout/radial6"/>
    <dgm:cxn modelId="{13A910B1-ABD8-4184-B8DD-00DAB664A977}" type="presParOf" srcId="{66ADE05F-A3D4-468F-ABC0-EB4668A78E8A}" destId="{1A237064-2133-4571-B6E8-42A3915CAB1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C0BECD-518D-441D-B05F-9584F5CCA1AC}"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372FDB8B-4118-4456-970D-04B81F1D9379}">
      <dgm:prSet phldrT="[Text]"/>
      <dgm:spPr/>
      <dgm:t>
        <a:bodyPr/>
        <a:lstStyle/>
        <a:p>
          <a:r>
            <a:rPr lang="en-US" dirty="0"/>
            <a:t>Self</a:t>
          </a:r>
        </a:p>
      </dgm:t>
    </dgm:pt>
    <dgm:pt modelId="{1E03A97C-6468-4471-AAB3-AF9F0215A003}" type="parTrans" cxnId="{79FDFD79-9CC3-4FD1-8577-93428B30B490}">
      <dgm:prSet/>
      <dgm:spPr/>
      <dgm:t>
        <a:bodyPr/>
        <a:lstStyle/>
        <a:p>
          <a:endParaRPr lang="en-US"/>
        </a:p>
      </dgm:t>
    </dgm:pt>
    <dgm:pt modelId="{D4CDB31D-DB2C-403B-A2CC-817A5FE83C7D}" type="sibTrans" cxnId="{79FDFD79-9CC3-4FD1-8577-93428B30B490}">
      <dgm:prSet/>
      <dgm:spPr/>
      <dgm:t>
        <a:bodyPr/>
        <a:lstStyle/>
        <a:p>
          <a:endParaRPr lang="en-US"/>
        </a:p>
      </dgm:t>
    </dgm:pt>
    <dgm:pt modelId="{CAA4B224-4D26-49E3-9520-0441FD359C83}">
      <dgm:prSet phldrT="[Text]"/>
      <dgm:spPr/>
      <dgm:t>
        <a:bodyPr/>
        <a:lstStyle/>
        <a:p>
          <a:r>
            <a:rPr lang="en-US" dirty="0"/>
            <a:t>Peer</a:t>
          </a:r>
        </a:p>
      </dgm:t>
    </dgm:pt>
    <dgm:pt modelId="{C81EA906-6B0D-40C7-AD1C-7A634218369A}" type="parTrans" cxnId="{84428D2C-8650-4DFD-B9DE-4C1217DFF462}">
      <dgm:prSet/>
      <dgm:spPr/>
      <dgm:t>
        <a:bodyPr/>
        <a:lstStyle/>
        <a:p>
          <a:endParaRPr lang="en-US"/>
        </a:p>
      </dgm:t>
    </dgm:pt>
    <dgm:pt modelId="{42966227-E52E-4075-A995-1AAB278B9FF7}" type="sibTrans" cxnId="{84428D2C-8650-4DFD-B9DE-4C1217DFF462}">
      <dgm:prSet/>
      <dgm:spPr/>
      <dgm:t>
        <a:bodyPr/>
        <a:lstStyle/>
        <a:p>
          <a:endParaRPr lang="en-US"/>
        </a:p>
      </dgm:t>
    </dgm:pt>
    <dgm:pt modelId="{39758446-9A62-4FAB-AC90-D76104D17DAE}" type="pres">
      <dgm:prSet presAssocID="{8FC0BECD-518D-441D-B05F-9584F5CCA1AC}" presName="compositeShape" presStyleCnt="0">
        <dgm:presLayoutVars>
          <dgm:chMax val="2"/>
          <dgm:dir/>
          <dgm:resizeHandles val="exact"/>
        </dgm:presLayoutVars>
      </dgm:prSet>
      <dgm:spPr/>
      <dgm:t>
        <a:bodyPr/>
        <a:lstStyle/>
        <a:p>
          <a:endParaRPr lang="en-US"/>
        </a:p>
      </dgm:t>
    </dgm:pt>
    <dgm:pt modelId="{B31E49F6-DAC3-4D6D-A0C7-AAA10ED9943E}" type="pres">
      <dgm:prSet presAssocID="{8FC0BECD-518D-441D-B05F-9584F5CCA1AC}" presName="divider" presStyleLbl="fgShp" presStyleIdx="0" presStyleCnt="1"/>
      <dgm:spPr/>
    </dgm:pt>
    <dgm:pt modelId="{45FA2D5C-D11E-4BD3-9453-62B68A74EF0A}" type="pres">
      <dgm:prSet presAssocID="{372FDB8B-4118-4456-970D-04B81F1D9379}" presName="downArrow" presStyleLbl="node1" presStyleIdx="0" presStyleCnt="2"/>
      <dgm:spPr>
        <a:solidFill>
          <a:schemeClr val="accent3">
            <a:lumMod val="75000"/>
          </a:schemeClr>
        </a:solidFill>
        <a:ln>
          <a:solidFill>
            <a:schemeClr val="accent3">
              <a:lumMod val="75000"/>
            </a:schemeClr>
          </a:solidFill>
        </a:ln>
      </dgm:spPr>
    </dgm:pt>
    <dgm:pt modelId="{F46C2C14-0C1A-4997-A4E5-3D737B4AFFA3}" type="pres">
      <dgm:prSet presAssocID="{372FDB8B-4118-4456-970D-04B81F1D9379}" presName="downArrowText" presStyleLbl="revTx" presStyleIdx="0" presStyleCnt="2">
        <dgm:presLayoutVars>
          <dgm:bulletEnabled val="1"/>
        </dgm:presLayoutVars>
      </dgm:prSet>
      <dgm:spPr/>
      <dgm:t>
        <a:bodyPr/>
        <a:lstStyle/>
        <a:p>
          <a:endParaRPr lang="en-US"/>
        </a:p>
      </dgm:t>
    </dgm:pt>
    <dgm:pt modelId="{D237A9F3-3269-4705-A8F9-0F6FC834FBAF}" type="pres">
      <dgm:prSet presAssocID="{CAA4B224-4D26-49E3-9520-0441FD359C83}" presName="upArrow" presStyleLbl="node1" presStyleIdx="1" presStyleCnt="2"/>
      <dgm:spPr/>
    </dgm:pt>
    <dgm:pt modelId="{98DEC69C-FBE2-4913-BCB6-61C6E6EDFFEA}" type="pres">
      <dgm:prSet presAssocID="{CAA4B224-4D26-49E3-9520-0441FD359C83}" presName="upArrowText" presStyleLbl="revTx" presStyleIdx="1" presStyleCnt="2">
        <dgm:presLayoutVars>
          <dgm:bulletEnabled val="1"/>
        </dgm:presLayoutVars>
      </dgm:prSet>
      <dgm:spPr/>
      <dgm:t>
        <a:bodyPr/>
        <a:lstStyle/>
        <a:p>
          <a:endParaRPr lang="en-US"/>
        </a:p>
      </dgm:t>
    </dgm:pt>
  </dgm:ptLst>
  <dgm:cxnLst>
    <dgm:cxn modelId="{236E7D86-DD52-8741-A08B-73ACB684604C}" type="presOf" srcId="{CAA4B224-4D26-49E3-9520-0441FD359C83}" destId="{98DEC69C-FBE2-4913-BCB6-61C6E6EDFFEA}" srcOrd="0" destOrd="0" presId="urn:microsoft.com/office/officeart/2005/8/layout/arrow3"/>
    <dgm:cxn modelId="{D98C3921-8205-0243-9F01-70C4E40A5DD8}" type="presOf" srcId="{8FC0BECD-518D-441D-B05F-9584F5CCA1AC}" destId="{39758446-9A62-4FAB-AC90-D76104D17DAE}" srcOrd="0" destOrd="0" presId="urn:microsoft.com/office/officeart/2005/8/layout/arrow3"/>
    <dgm:cxn modelId="{79FDFD79-9CC3-4FD1-8577-93428B30B490}" srcId="{8FC0BECD-518D-441D-B05F-9584F5CCA1AC}" destId="{372FDB8B-4118-4456-970D-04B81F1D9379}" srcOrd="0" destOrd="0" parTransId="{1E03A97C-6468-4471-AAB3-AF9F0215A003}" sibTransId="{D4CDB31D-DB2C-403B-A2CC-817A5FE83C7D}"/>
    <dgm:cxn modelId="{84428D2C-8650-4DFD-B9DE-4C1217DFF462}" srcId="{8FC0BECD-518D-441D-B05F-9584F5CCA1AC}" destId="{CAA4B224-4D26-49E3-9520-0441FD359C83}" srcOrd="1" destOrd="0" parTransId="{C81EA906-6B0D-40C7-AD1C-7A634218369A}" sibTransId="{42966227-E52E-4075-A995-1AAB278B9FF7}"/>
    <dgm:cxn modelId="{3766CD6E-D4C8-B741-A477-A5ECD549B7A6}" type="presOf" srcId="{372FDB8B-4118-4456-970D-04B81F1D9379}" destId="{F46C2C14-0C1A-4997-A4E5-3D737B4AFFA3}" srcOrd="0" destOrd="0" presId="urn:microsoft.com/office/officeart/2005/8/layout/arrow3"/>
    <dgm:cxn modelId="{20B5D410-2D7F-0D43-81B2-E683AA096691}" type="presParOf" srcId="{39758446-9A62-4FAB-AC90-D76104D17DAE}" destId="{B31E49F6-DAC3-4D6D-A0C7-AAA10ED9943E}" srcOrd="0" destOrd="0" presId="urn:microsoft.com/office/officeart/2005/8/layout/arrow3"/>
    <dgm:cxn modelId="{918CCD8E-6557-004E-A871-5F9C9CB096C6}" type="presParOf" srcId="{39758446-9A62-4FAB-AC90-D76104D17DAE}" destId="{45FA2D5C-D11E-4BD3-9453-62B68A74EF0A}" srcOrd="1" destOrd="0" presId="urn:microsoft.com/office/officeart/2005/8/layout/arrow3"/>
    <dgm:cxn modelId="{5C88AB5C-F379-964D-B403-F85DFB1E838A}" type="presParOf" srcId="{39758446-9A62-4FAB-AC90-D76104D17DAE}" destId="{F46C2C14-0C1A-4997-A4E5-3D737B4AFFA3}" srcOrd="2" destOrd="0" presId="urn:microsoft.com/office/officeart/2005/8/layout/arrow3"/>
    <dgm:cxn modelId="{962408E3-05F3-2742-97D3-9ABCB5A074DA}" type="presParOf" srcId="{39758446-9A62-4FAB-AC90-D76104D17DAE}" destId="{D237A9F3-3269-4705-A8F9-0F6FC834FBAF}" srcOrd="3" destOrd="0" presId="urn:microsoft.com/office/officeart/2005/8/layout/arrow3"/>
    <dgm:cxn modelId="{D842A32D-9089-C546-93D2-22C9EB08D73B}" type="presParOf" srcId="{39758446-9A62-4FAB-AC90-D76104D17DAE}" destId="{98DEC69C-FBE2-4913-BCB6-61C6E6EDFFEA}" srcOrd="4" destOrd="0" presId="urn:microsoft.com/office/officeart/2005/8/layout/arrow3"/>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09EED3-666F-4C93-B087-9023669D9C5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4963327-7756-4562-8BEC-67A444826255}">
      <dgm:prSet phldrT="[Text]"/>
      <dgm:spPr/>
      <dgm:t>
        <a:bodyPr/>
        <a:lstStyle/>
        <a:p>
          <a:r>
            <a:rPr lang="en-US" dirty="0"/>
            <a:t>PEC Review of Evaluation Program</a:t>
          </a:r>
        </a:p>
      </dgm:t>
    </dgm:pt>
    <dgm:pt modelId="{8C8F79DD-C156-41A0-AB4F-0B39B6454FD4}" type="parTrans" cxnId="{929343F6-4E1C-4D21-914A-13B710962492}">
      <dgm:prSet/>
      <dgm:spPr/>
      <dgm:t>
        <a:bodyPr/>
        <a:lstStyle/>
        <a:p>
          <a:endParaRPr lang="en-US"/>
        </a:p>
      </dgm:t>
    </dgm:pt>
    <dgm:pt modelId="{CE7157B6-131C-4632-B192-973C78BE9455}" type="sibTrans" cxnId="{929343F6-4E1C-4D21-914A-13B710962492}">
      <dgm:prSet/>
      <dgm:spPr/>
      <dgm:t>
        <a:bodyPr/>
        <a:lstStyle/>
        <a:p>
          <a:endParaRPr lang="en-US" dirty="0"/>
        </a:p>
      </dgm:t>
    </dgm:pt>
    <dgm:pt modelId="{BA03C8B4-C45E-4E02-BB7A-31B4B1368151}">
      <dgm:prSet phldrT="[Text]"/>
      <dgm:spPr/>
      <dgm:t>
        <a:bodyPr/>
        <a:lstStyle/>
        <a:p>
          <a:r>
            <a:rPr lang="en-US" dirty="0"/>
            <a:t>Early review of PGY-1s &amp; Transfers</a:t>
          </a:r>
        </a:p>
      </dgm:t>
    </dgm:pt>
    <dgm:pt modelId="{FB53C16F-E14D-4160-A2D1-9F4D7E1B2409}" type="parTrans" cxnId="{60486856-4A46-4A20-BBEC-DD19AA949E77}">
      <dgm:prSet/>
      <dgm:spPr/>
      <dgm:t>
        <a:bodyPr/>
        <a:lstStyle/>
        <a:p>
          <a:endParaRPr lang="en-US"/>
        </a:p>
      </dgm:t>
    </dgm:pt>
    <dgm:pt modelId="{4577EFEF-4BDF-4C70-A5B6-061B39AC7CE7}" type="sibTrans" cxnId="{60486856-4A46-4A20-BBEC-DD19AA949E77}">
      <dgm:prSet/>
      <dgm:spPr/>
      <dgm:t>
        <a:bodyPr/>
        <a:lstStyle/>
        <a:p>
          <a:endParaRPr lang="en-US" dirty="0"/>
        </a:p>
      </dgm:t>
    </dgm:pt>
    <dgm:pt modelId="{235DF02B-A7D1-4D9C-8C95-59C6CF5D7B79}">
      <dgm:prSet phldrT="[Text]"/>
      <dgm:spPr/>
      <dgm:t>
        <a:bodyPr/>
        <a:lstStyle/>
        <a:p>
          <a:r>
            <a:rPr lang="en-US" dirty="0"/>
            <a:t>Faculty Discussions</a:t>
          </a:r>
        </a:p>
      </dgm:t>
    </dgm:pt>
    <dgm:pt modelId="{63935FEC-95FE-42E1-BFAF-B9A44D06844E}" type="parTrans" cxnId="{4863544B-CAE5-405F-B1C4-1335ED2BB657}">
      <dgm:prSet/>
      <dgm:spPr/>
      <dgm:t>
        <a:bodyPr/>
        <a:lstStyle/>
        <a:p>
          <a:endParaRPr lang="en-US"/>
        </a:p>
      </dgm:t>
    </dgm:pt>
    <dgm:pt modelId="{352C6144-D684-4CD2-9704-E9ECC1BD7BF5}" type="sibTrans" cxnId="{4863544B-CAE5-405F-B1C4-1335ED2BB657}">
      <dgm:prSet/>
      <dgm:spPr/>
      <dgm:t>
        <a:bodyPr/>
        <a:lstStyle/>
        <a:p>
          <a:endParaRPr lang="en-US" dirty="0"/>
        </a:p>
      </dgm:t>
    </dgm:pt>
    <dgm:pt modelId="{6FD93000-D021-40C3-BC76-87B400892711}">
      <dgm:prSet phldrT="[Text]"/>
      <dgm:spPr/>
      <dgm:t>
        <a:bodyPr/>
        <a:lstStyle/>
        <a:p>
          <a:r>
            <a:rPr lang="en-US" dirty="0"/>
            <a:t>Compile MS Data</a:t>
          </a:r>
        </a:p>
      </dgm:t>
    </dgm:pt>
    <dgm:pt modelId="{E031485A-1AAE-434C-BE8A-997EEE1DA310}" type="parTrans" cxnId="{6D883910-9841-4906-A02C-A004527F995C}">
      <dgm:prSet/>
      <dgm:spPr/>
      <dgm:t>
        <a:bodyPr/>
        <a:lstStyle/>
        <a:p>
          <a:endParaRPr lang="en-US"/>
        </a:p>
      </dgm:t>
    </dgm:pt>
    <dgm:pt modelId="{D2255D8E-15AE-4847-8CE4-82B5C071EB91}" type="sibTrans" cxnId="{6D883910-9841-4906-A02C-A004527F995C}">
      <dgm:prSet/>
      <dgm:spPr/>
      <dgm:t>
        <a:bodyPr/>
        <a:lstStyle/>
        <a:p>
          <a:endParaRPr lang="en-US" dirty="0"/>
        </a:p>
      </dgm:t>
    </dgm:pt>
    <dgm:pt modelId="{A7930981-92F0-4E38-9F98-AF1D9E54806A}">
      <dgm:prSet phldrT="[Text]"/>
      <dgm:spPr>
        <a:solidFill>
          <a:srgbClr val="44B97B"/>
        </a:solidFill>
      </dgm:spPr>
      <dgm:t>
        <a:bodyPr/>
        <a:lstStyle/>
        <a:p>
          <a:r>
            <a:rPr lang="en-US" dirty="0"/>
            <a:t>CCC Meeting #1</a:t>
          </a:r>
        </a:p>
      </dgm:t>
    </dgm:pt>
    <dgm:pt modelId="{5160BA32-F909-42B9-825C-E05D435E3782}" type="parTrans" cxnId="{1C8CFB7A-429F-42F4-B708-D479974588E6}">
      <dgm:prSet/>
      <dgm:spPr/>
      <dgm:t>
        <a:bodyPr/>
        <a:lstStyle/>
        <a:p>
          <a:endParaRPr lang="en-US"/>
        </a:p>
      </dgm:t>
    </dgm:pt>
    <dgm:pt modelId="{F4CE7FFB-7BF9-47A0-9B95-406F1794DFE9}" type="sibTrans" cxnId="{1C8CFB7A-429F-42F4-B708-D479974588E6}">
      <dgm:prSet/>
      <dgm:spPr/>
      <dgm:t>
        <a:bodyPr/>
        <a:lstStyle/>
        <a:p>
          <a:endParaRPr lang="en-US" dirty="0"/>
        </a:p>
      </dgm:t>
    </dgm:pt>
    <dgm:pt modelId="{340EAE30-F375-4F47-AFEF-C58210F170F8}">
      <dgm:prSet phldrT="[Text]"/>
      <dgm:spPr/>
      <dgm:t>
        <a:bodyPr/>
        <a:lstStyle/>
        <a:p>
          <a:r>
            <a:rPr lang="en-US" dirty="0"/>
            <a:t>Faculty Discussion</a:t>
          </a:r>
        </a:p>
      </dgm:t>
    </dgm:pt>
    <dgm:pt modelId="{E6790949-B52A-41B5-84A5-34F104694BA1}" type="parTrans" cxnId="{56BE762F-0944-4A6D-AC43-D7A05976C596}">
      <dgm:prSet/>
      <dgm:spPr/>
      <dgm:t>
        <a:bodyPr/>
        <a:lstStyle/>
        <a:p>
          <a:endParaRPr lang="en-US"/>
        </a:p>
      </dgm:t>
    </dgm:pt>
    <dgm:pt modelId="{0314A322-F1F0-4DFC-9756-2D829C86A195}" type="sibTrans" cxnId="{56BE762F-0944-4A6D-AC43-D7A05976C596}">
      <dgm:prSet/>
      <dgm:spPr/>
      <dgm:t>
        <a:bodyPr/>
        <a:lstStyle/>
        <a:p>
          <a:endParaRPr lang="en-US" dirty="0"/>
        </a:p>
      </dgm:t>
    </dgm:pt>
    <dgm:pt modelId="{C1400933-FCBD-4252-AA46-2849A33E53C0}">
      <dgm:prSet phldrT="[Text]"/>
      <dgm:spPr/>
      <dgm:t>
        <a:bodyPr/>
        <a:lstStyle/>
        <a:p>
          <a:r>
            <a:rPr lang="en-US" dirty="0"/>
            <a:t>Compile MS Data</a:t>
          </a:r>
        </a:p>
      </dgm:t>
    </dgm:pt>
    <dgm:pt modelId="{2E1BE15F-91B9-4178-9AA2-95584F1D6832}" type="parTrans" cxnId="{EA4A62F6-70DA-4D31-A622-C946B367D4A4}">
      <dgm:prSet/>
      <dgm:spPr/>
      <dgm:t>
        <a:bodyPr/>
        <a:lstStyle/>
        <a:p>
          <a:endParaRPr lang="en-US"/>
        </a:p>
      </dgm:t>
    </dgm:pt>
    <dgm:pt modelId="{A52A149F-59E3-4311-99D8-9CCE05CB295D}" type="sibTrans" cxnId="{EA4A62F6-70DA-4D31-A622-C946B367D4A4}">
      <dgm:prSet/>
      <dgm:spPr/>
      <dgm:t>
        <a:bodyPr/>
        <a:lstStyle/>
        <a:p>
          <a:endParaRPr lang="en-US" dirty="0"/>
        </a:p>
      </dgm:t>
    </dgm:pt>
    <dgm:pt modelId="{F33EB5F0-93DE-4E4F-97B1-F91D9DB404E7}">
      <dgm:prSet phldrT="[Text]"/>
      <dgm:spPr/>
      <dgm:t>
        <a:bodyPr/>
        <a:lstStyle/>
        <a:p>
          <a:r>
            <a:rPr lang="en-US" dirty="0"/>
            <a:t>CCC Meeting #2</a:t>
          </a:r>
        </a:p>
      </dgm:t>
    </dgm:pt>
    <dgm:pt modelId="{DB472A46-424D-4B06-A985-6A456F7AFCE5}" type="parTrans" cxnId="{81499179-FE4E-45BB-8ECE-AD2AC5B089E3}">
      <dgm:prSet/>
      <dgm:spPr/>
      <dgm:t>
        <a:bodyPr/>
        <a:lstStyle/>
        <a:p>
          <a:endParaRPr lang="en-US"/>
        </a:p>
      </dgm:t>
    </dgm:pt>
    <dgm:pt modelId="{D6939344-322B-4450-B600-5EB7E70EE2A8}" type="sibTrans" cxnId="{81499179-FE4E-45BB-8ECE-AD2AC5B089E3}">
      <dgm:prSet/>
      <dgm:spPr/>
      <dgm:t>
        <a:bodyPr/>
        <a:lstStyle/>
        <a:p>
          <a:endParaRPr lang="en-US" dirty="0"/>
        </a:p>
      </dgm:t>
    </dgm:pt>
    <dgm:pt modelId="{C6FB8D44-1080-49CA-A83A-ACA55ACF0B0B}" type="pres">
      <dgm:prSet presAssocID="{C709EED3-666F-4C93-B087-9023669D9C52}" presName="cycle" presStyleCnt="0">
        <dgm:presLayoutVars>
          <dgm:dir/>
          <dgm:resizeHandles val="exact"/>
        </dgm:presLayoutVars>
      </dgm:prSet>
      <dgm:spPr/>
      <dgm:t>
        <a:bodyPr/>
        <a:lstStyle/>
        <a:p>
          <a:endParaRPr lang="en-US"/>
        </a:p>
      </dgm:t>
    </dgm:pt>
    <dgm:pt modelId="{9C24B81A-1DC8-4BDB-896A-C36E233B5437}" type="pres">
      <dgm:prSet presAssocID="{44963327-7756-4562-8BEC-67A444826255}" presName="node" presStyleLbl="node1" presStyleIdx="0" presStyleCnt="8">
        <dgm:presLayoutVars>
          <dgm:bulletEnabled val="1"/>
        </dgm:presLayoutVars>
      </dgm:prSet>
      <dgm:spPr/>
      <dgm:t>
        <a:bodyPr/>
        <a:lstStyle/>
        <a:p>
          <a:endParaRPr lang="en-US"/>
        </a:p>
      </dgm:t>
    </dgm:pt>
    <dgm:pt modelId="{2C254687-2E3C-4046-86FD-CB4AB9DAF258}" type="pres">
      <dgm:prSet presAssocID="{CE7157B6-131C-4632-B192-973C78BE9455}" presName="sibTrans" presStyleLbl="sibTrans2D1" presStyleIdx="0" presStyleCnt="8"/>
      <dgm:spPr/>
      <dgm:t>
        <a:bodyPr/>
        <a:lstStyle/>
        <a:p>
          <a:endParaRPr lang="en-US"/>
        </a:p>
      </dgm:t>
    </dgm:pt>
    <dgm:pt modelId="{CDCA2F80-AB3E-4000-86DE-A8E592445C05}" type="pres">
      <dgm:prSet presAssocID="{CE7157B6-131C-4632-B192-973C78BE9455}" presName="connectorText" presStyleLbl="sibTrans2D1" presStyleIdx="0" presStyleCnt="8"/>
      <dgm:spPr/>
      <dgm:t>
        <a:bodyPr/>
        <a:lstStyle/>
        <a:p>
          <a:endParaRPr lang="en-US"/>
        </a:p>
      </dgm:t>
    </dgm:pt>
    <dgm:pt modelId="{0469FE7A-0AE4-4007-8E20-A6109B62B3FF}" type="pres">
      <dgm:prSet presAssocID="{BA03C8B4-C45E-4E02-BB7A-31B4B1368151}" presName="node" presStyleLbl="node1" presStyleIdx="1" presStyleCnt="8">
        <dgm:presLayoutVars>
          <dgm:bulletEnabled val="1"/>
        </dgm:presLayoutVars>
      </dgm:prSet>
      <dgm:spPr/>
      <dgm:t>
        <a:bodyPr/>
        <a:lstStyle/>
        <a:p>
          <a:endParaRPr lang="en-US"/>
        </a:p>
      </dgm:t>
    </dgm:pt>
    <dgm:pt modelId="{F2DA8D77-3329-4B6E-8889-247B579A0204}" type="pres">
      <dgm:prSet presAssocID="{4577EFEF-4BDF-4C70-A5B6-061B39AC7CE7}" presName="sibTrans" presStyleLbl="sibTrans2D1" presStyleIdx="1" presStyleCnt="8"/>
      <dgm:spPr/>
      <dgm:t>
        <a:bodyPr/>
        <a:lstStyle/>
        <a:p>
          <a:endParaRPr lang="en-US"/>
        </a:p>
      </dgm:t>
    </dgm:pt>
    <dgm:pt modelId="{3228D7A6-00AD-4937-8346-DB1F562D4284}" type="pres">
      <dgm:prSet presAssocID="{4577EFEF-4BDF-4C70-A5B6-061B39AC7CE7}" presName="connectorText" presStyleLbl="sibTrans2D1" presStyleIdx="1" presStyleCnt="8"/>
      <dgm:spPr/>
      <dgm:t>
        <a:bodyPr/>
        <a:lstStyle/>
        <a:p>
          <a:endParaRPr lang="en-US"/>
        </a:p>
      </dgm:t>
    </dgm:pt>
    <dgm:pt modelId="{B9A11AC0-4B0D-4BCE-ABC3-6008CE027816}" type="pres">
      <dgm:prSet presAssocID="{235DF02B-A7D1-4D9C-8C95-59C6CF5D7B79}" presName="node" presStyleLbl="node1" presStyleIdx="2" presStyleCnt="8">
        <dgm:presLayoutVars>
          <dgm:bulletEnabled val="1"/>
        </dgm:presLayoutVars>
      </dgm:prSet>
      <dgm:spPr/>
      <dgm:t>
        <a:bodyPr/>
        <a:lstStyle/>
        <a:p>
          <a:endParaRPr lang="en-US"/>
        </a:p>
      </dgm:t>
    </dgm:pt>
    <dgm:pt modelId="{F0F47CA9-0F47-48AB-8E6D-E821E0A8B109}" type="pres">
      <dgm:prSet presAssocID="{352C6144-D684-4CD2-9704-E9ECC1BD7BF5}" presName="sibTrans" presStyleLbl="sibTrans2D1" presStyleIdx="2" presStyleCnt="8"/>
      <dgm:spPr/>
      <dgm:t>
        <a:bodyPr/>
        <a:lstStyle/>
        <a:p>
          <a:endParaRPr lang="en-US"/>
        </a:p>
      </dgm:t>
    </dgm:pt>
    <dgm:pt modelId="{23626051-F483-49E2-8809-834D5F37BAE3}" type="pres">
      <dgm:prSet presAssocID="{352C6144-D684-4CD2-9704-E9ECC1BD7BF5}" presName="connectorText" presStyleLbl="sibTrans2D1" presStyleIdx="2" presStyleCnt="8"/>
      <dgm:spPr/>
      <dgm:t>
        <a:bodyPr/>
        <a:lstStyle/>
        <a:p>
          <a:endParaRPr lang="en-US"/>
        </a:p>
      </dgm:t>
    </dgm:pt>
    <dgm:pt modelId="{66E1B5F6-CA21-4B8D-95EA-1895C35B6758}" type="pres">
      <dgm:prSet presAssocID="{6FD93000-D021-40C3-BC76-87B400892711}" presName="node" presStyleLbl="node1" presStyleIdx="3" presStyleCnt="8">
        <dgm:presLayoutVars>
          <dgm:bulletEnabled val="1"/>
        </dgm:presLayoutVars>
      </dgm:prSet>
      <dgm:spPr/>
      <dgm:t>
        <a:bodyPr/>
        <a:lstStyle/>
        <a:p>
          <a:endParaRPr lang="en-US"/>
        </a:p>
      </dgm:t>
    </dgm:pt>
    <dgm:pt modelId="{BA8DF84F-A9A6-46E2-B6F3-083F24D99268}" type="pres">
      <dgm:prSet presAssocID="{D2255D8E-15AE-4847-8CE4-82B5C071EB91}" presName="sibTrans" presStyleLbl="sibTrans2D1" presStyleIdx="3" presStyleCnt="8"/>
      <dgm:spPr/>
      <dgm:t>
        <a:bodyPr/>
        <a:lstStyle/>
        <a:p>
          <a:endParaRPr lang="en-US"/>
        </a:p>
      </dgm:t>
    </dgm:pt>
    <dgm:pt modelId="{7C0E1159-996C-4D88-BB29-1B0542DCD309}" type="pres">
      <dgm:prSet presAssocID="{D2255D8E-15AE-4847-8CE4-82B5C071EB91}" presName="connectorText" presStyleLbl="sibTrans2D1" presStyleIdx="3" presStyleCnt="8"/>
      <dgm:spPr/>
      <dgm:t>
        <a:bodyPr/>
        <a:lstStyle/>
        <a:p>
          <a:endParaRPr lang="en-US"/>
        </a:p>
      </dgm:t>
    </dgm:pt>
    <dgm:pt modelId="{C181632B-9620-481E-8BFA-9E75BCCD6D75}" type="pres">
      <dgm:prSet presAssocID="{A7930981-92F0-4E38-9F98-AF1D9E54806A}" presName="node" presStyleLbl="node1" presStyleIdx="4" presStyleCnt="8">
        <dgm:presLayoutVars>
          <dgm:bulletEnabled val="1"/>
        </dgm:presLayoutVars>
      </dgm:prSet>
      <dgm:spPr/>
      <dgm:t>
        <a:bodyPr/>
        <a:lstStyle/>
        <a:p>
          <a:endParaRPr lang="en-US"/>
        </a:p>
      </dgm:t>
    </dgm:pt>
    <dgm:pt modelId="{E81C2688-B929-4863-849C-5AE2744AE35A}" type="pres">
      <dgm:prSet presAssocID="{F4CE7FFB-7BF9-47A0-9B95-406F1794DFE9}" presName="sibTrans" presStyleLbl="sibTrans2D1" presStyleIdx="4" presStyleCnt="8"/>
      <dgm:spPr/>
      <dgm:t>
        <a:bodyPr/>
        <a:lstStyle/>
        <a:p>
          <a:endParaRPr lang="en-US"/>
        </a:p>
      </dgm:t>
    </dgm:pt>
    <dgm:pt modelId="{BFD05403-F7CF-4C5C-AAC4-42329514DF09}" type="pres">
      <dgm:prSet presAssocID="{F4CE7FFB-7BF9-47A0-9B95-406F1794DFE9}" presName="connectorText" presStyleLbl="sibTrans2D1" presStyleIdx="4" presStyleCnt="8"/>
      <dgm:spPr/>
      <dgm:t>
        <a:bodyPr/>
        <a:lstStyle/>
        <a:p>
          <a:endParaRPr lang="en-US"/>
        </a:p>
      </dgm:t>
    </dgm:pt>
    <dgm:pt modelId="{A12FCAEC-36B9-421C-A71D-430A420F4DDA}" type="pres">
      <dgm:prSet presAssocID="{340EAE30-F375-4F47-AFEF-C58210F170F8}" presName="node" presStyleLbl="node1" presStyleIdx="5" presStyleCnt="8">
        <dgm:presLayoutVars>
          <dgm:bulletEnabled val="1"/>
        </dgm:presLayoutVars>
      </dgm:prSet>
      <dgm:spPr/>
      <dgm:t>
        <a:bodyPr/>
        <a:lstStyle/>
        <a:p>
          <a:endParaRPr lang="en-US"/>
        </a:p>
      </dgm:t>
    </dgm:pt>
    <dgm:pt modelId="{DF9AE89D-6309-46A3-8903-7CE0BB473EBE}" type="pres">
      <dgm:prSet presAssocID="{0314A322-F1F0-4DFC-9756-2D829C86A195}" presName="sibTrans" presStyleLbl="sibTrans2D1" presStyleIdx="5" presStyleCnt="8"/>
      <dgm:spPr/>
      <dgm:t>
        <a:bodyPr/>
        <a:lstStyle/>
        <a:p>
          <a:endParaRPr lang="en-US"/>
        </a:p>
      </dgm:t>
    </dgm:pt>
    <dgm:pt modelId="{CD80F6C3-C8C5-4013-95DA-344064C8B727}" type="pres">
      <dgm:prSet presAssocID="{0314A322-F1F0-4DFC-9756-2D829C86A195}" presName="connectorText" presStyleLbl="sibTrans2D1" presStyleIdx="5" presStyleCnt="8"/>
      <dgm:spPr/>
      <dgm:t>
        <a:bodyPr/>
        <a:lstStyle/>
        <a:p>
          <a:endParaRPr lang="en-US"/>
        </a:p>
      </dgm:t>
    </dgm:pt>
    <dgm:pt modelId="{1ADFC337-9576-4CE8-BE50-E66C8FDE3BD9}" type="pres">
      <dgm:prSet presAssocID="{C1400933-FCBD-4252-AA46-2849A33E53C0}" presName="node" presStyleLbl="node1" presStyleIdx="6" presStyleCnt="8">
        <dgm:presLayoutVars>
          <dgm:bulletEnabled val="1"/>
        </dgm:presLayoutVars>
      </dgm:prSet>
      <dgm:spPr/>
      <dgm:t>
        <a:bodyPr/>
        <a:lstStyle/>
        <a:p>
          <a:endParaRPr lang="en-US"/>
        </a:p>
      </dgm:t>
    </dgm:pt>
    <dgm:pt modelId="{605BB061-4475-4225-A3A2-F377C24D166E}" type="pres">
      <dgm:prSet presAssocID="{A52A149F-59E3-4311-99D8-9CCE05CB295D}" presName="sibTrans" presStyleLbl="sibTrans2D1" presStyleIdx="6" presStyleCnt="8"/>
      <dgm:spPr/>
      <dgm:t>
        <a:bodyPr/>
        <a:lstStyle/>
        <a:p>
          <a:endParaRPr lang="en-US"/>
        </a:p>
      </dgm:t>
    </dgm:pt>
    <dgm:pt modelId="{E25ED76D-208E-41C3-B86E-E26865986526}" type="pres">
      <dgm:prSet presAssocID="{A52A149F-59E3-4311-99D8-9CCE05CB295D}" presName="connectorText" presStyleLbl="sibTrans2D1" presStyleIdx="6" presStyleCnt="8"/>
      <dgm:spPr/>
      <dgm:t>
        <a:bodyPr/>
        <a:lstStyle/>
        <a:p>
          <a:endParaRPr lang="en-US"/>
        </a:p>
      </dgm:t>
    </dgm:pt>
    <dgm:pt modelId="{360F611C-E523-4348-9C25-767AEA07EE3B}" type="pres">
      <dgm:prSet presAssocID="{F33EB5F0-93DE-4E4F-97B1-F91D9DB404E7}" presName="node" presStyleLbl="node1" presStyleIdx="7" presStyleCnt="8">
        <dgm:presLayoutVars>
          <dgm:bulletEnabled val="1"/>
        </dgm:presLayoutVars>
      </dgm:prSet>
      <dgm:spPr/>
      <dgm:t>
        <a:bodyPr/>
        <a:lstStyle/>
        <a:p>
          <a:endParaRPr lang="en-US"/>
        </a:p>
      </dgm:t>
    </dgm:pt>
    <dgm:pt modelId="{FFFB7B7D-05C0-4ECC-87F8-A47D93F8C5E4}" type="pres">
      <dgm:prSet presAssocID="{D6939344-322B-4450-B600-5EB7E70EE2A8}" presName="sibTrans" presStyleLbl="sibTrans2D1" presStyleIdx="7" presStyleCnt="8"/>
      <dgm:spPr/>
      <dgm:t>
        <a:bodyPr/>
        <a:lstStyle/>
        <a:p>
          <a:endParaRPr lang="en-US"/>
        </a:p>
      </dgm:t>
    </dgm:pt>
    <dgm:pt modelId="{B37446E8-F1A8-4DF4-B16F-DDF704C03D5E}" type="pres">
      <dgm:prSet presAssocID="{D6939344-322B-4450-B600-5EB7E70EE2A8}" presName="connectorText" presStyleLbl="sibTrans2D1" presStyleIdx="7" presStyleCnt="8"/>
      <dgm:spPr/>
      <dgm:t>
        <a:bodyPr/>
        <a:lstStyle/>
        <a:p>
          <a:endParaRPr lang="en-US"/>
        </a:p>
      </dgm:t>
    </dgm:pt>
  </dgm:ptLst>
  <dgm:cxnLst>
    <dgm:cxn modelId="{EA4A62F6-70DA-4D31-A622-C946B367D4A4}" srcId="{C709EED3-666F-4C93-B087-9023669D9C52}" destId="{C1400933-FCBD-4252-AA46-2849A33E53C0}" srcOrd="6" destOrd="0" parTransId="{2E1BE15F-91B9-4178-9AA2-95584F1D6832}" sibTransId="{A52A149F-59E3-4311-99D8-9CCE05CB295D}"/>
    <dgm:cxn modelId="{DE97BACA-5ED6-45D9-B4D5-DBC561B169F5}" type="presOf" srcId="{CE7157B6-131C-4632-B192-973C78BE9455}" destId="{2C254687-2E3C-4046-86FD-CB4AB9DAF258}" srcOrd="0" destOrd="0" presId="urn:microsoft.com/office/officeart/2005/8/layout/cycle2"/>
    <dgm:cxn modelId="{2F58F229-88C5-45DD-B945-2360764EF64A}" type="presOf" srcId="{0314A322-F1F0-4DFC-9756-2D829C86A195}" destId="{DF9AE89D-6309-46A3-8903-7CE0BB473EBE}" srcOrd="0" destOrd="0" presId="urn:microsoft.com/office/officeart/2005/8/layout/cycle2"/>
    <dgm:cxn modelId="{50C7E274-B851-41CA-B517-78723E68D428}" type="presOf" srcId="{352C6144-D684-4CD2-9704-E9ECC1BD7BF5}" destId="{23626051-F483-49E2-8809-834D5F37BAE3}" srcOrd="1" destOrd="0" presId="urn:microsoft.com/office/officeart/2005/8/layout/cycle2"/>
    <dgm:cxn modelId="{3A607BA8-1A90-403D-9A93-5B4D9063C8CE}" type="presOf" srcId="{4577EFEF-4BDF-4C70-A5B6-061B39AC7CE7}" destId="{3228D7A6-00AD-4937-8346-DB1F562D4284}" srcOrd="1" destOrd="0" presId="urn:microsoft.com/office/officeart/2005/8/layout/cycle2"/>
    <dgm:cxn modelId="{FF71654E-48E1-45EC-8E35-927E272FB832}" type="presOf" srcId="{A52A149F-59E3-4311-99D8-9CCE05CB295D}" destId="{E25ED76D-208E-41C3-B86E-E26865986526}" srcOrd="1" destOrd="0" presId="urn:microsoft.com/office/officeart/2005/8/layout/cycle2"/>
    <dgm:cxn modelId="{56BE762F-0944-4A6D-AC43-D7A05976C596}" srcId="{C709EED3-666F-4C93-B087-9023669D9C52}" destId="{340EAE30-F375-4F47-AFEF-C58210F170F8}" srcOrd="5" destOrd="0" parTransId="{E6790949-B52A-41B5-84A5-34F104694BA1}" sibTransId="{0314A322-F1F0-4DFC-9756-2D829C86A195}"/>
    <dgm:cxn modelId="{20434F2E-90DD-4EC5-A57E-13078AF2B249}" type="presOf" srcId="{A7930981-92F0-4E38-9F98-AF1D9E54806A}" destId="{C181632B-9620-481E-8BFA-9E75BCCD6D75}" srcOrd="0" destOrd="0" presId="urn:microsoft.com/office/officeart/2005/8/layout/cycle2"/>
    <dgm:cxn modelId="{A7BA1493-1742-4E50-AA86-8095E201826A}" type="presOf" srcId="{A52A149F-59E3-4311-99D8-9CCE05CB295D}" destId="{605BB061-4475-4225-A3A2-F377C24D166E}" srcOrd="0" destOrd="0" presId="urn:microsoft.com/office/officeart/2005/8/layout/cycle2"/>
    <dgm:cxn modelId="{0C57096E-887C-405A-BBCF-4E2858FEDD4D}" type="presOf" srcId="{BA03C8B4-C45E-4E02-BB7A-31B4B1368151}" destId="{0469FE7A-0AE4-4007-8E20-A6109B62B3FF}" srcOrd="0" destOrd="0" presId="urn:microsoft.com/office/officeart/2005/8/layout/cycle2"/>
    <dgm:cxn modelId="{5AEAF8CD-0450-4DE8-A89D-A3874469BE0E}" type="presOf" srcId="{F4CE7FFB-7BF9-47A0-9B95-406F1794DFE9}" destId="{E81C2688-B929-4863-849C-5AE2744AE35A}" srcOrd="0" destOrd="0" presId="urn:microsoft.com/office/officeart/2005/8/layout/cycle2"/>
    <dgm:cxn modelId="{929343F6-4E1C-4D21-914A-13B710962492}" srcId="{C709EED3-666F-4C93-B087-9023669D9C52}" destId="{44963327-7756-4562-8BEC-67A444826255}" srcOrd="0" destOrd="0" parTransId="{8C8F79DD-C156-41A0-AB4F-0B39B6454FD4}" sibTransId="{CE7157B6-131C-4632-B192-973C78BE9455}"/>
    <dgm:cxn modelId="{1C8CFB7A-429F-42F4-B708-D479974588E6}" srcId="{C709EED3-666F-4C93-B087-9023669D9C52}" destId="{A7930981-92F0-4E38-9F98-AF1D9E54806A}" srcOrd="4" destOrd="0" parTransId="{5160BA32-F909-42B9-825C-E05D435E3782}" sibTransId="{F4CE7FFB-7BF9-47A0-9B95-406F1794DFE9}"/>
    <dgm:cxn modelId="{6D883910-9841-4906-A02C-A004527F995C}" srcId="{C709EED3-666F-4C93-B087-9023669D9C52}" destId="{6FD93000-D021-40C3-BC76-87B400892711}" srcOrd="3" destOrd="0" parTransId="{E031485A-1AAE-434C-BE8A-997EEE1DA310}" sibTransId="{D2255D8E-15AE-4847-8CE4-82B5C071EB91}"/>
    <dgm:cxn modelId="{174FB654-47E6-4B49-8933-AFE3BE9922D2}" type="presOf" srcId="{D6939344-322B-4450-B600-5EB7E70EE2A8}" destId="{B37446E8-F1A8-4DF4-B16F-DDF704C03D5E}" srcOrd="1" destOrd="0" presId="urn:microsoft.com/office/officeart/2005/8/layout/cycle2"/>
    <dgm:cxn modelId="{C8C1DD53-B87E-4EBA-AABC-4A9985D4BBCF}" type="presOf" srcId="{6FD93000-D021-40C3-BC76-87B400892711}" destId="{66E1B5F6-CA21-4B8D-95EA-1895C35B6758}" srcOrd="0" destOrd="0" presId="urn:microsoft.com/office/officeart/2005/8/layout/cycle2"/>
    <dgm:cxn modelId="{8F26179C-6AFA-4BAF-B54D-1D1ADE81F75C}" type="presOf" srcId="{CE7157B6-131C-4632-B192-973C78BE9455}" destId="{CDCA2F80-AB3E-4000-86DE-A8E592445C05}" srcOrd="1" destOrd="0" presId="urn:microsoft.com/office/officeart/2005/8/layout/cycle2"/>
    <dgm:cxn modelId="{DB200C96-B869-4A5A-8A6F-BDD0D2AC5806}" type="presOf" srcId="{D2255D8E-15AE-4847-8CE4-82B5C071EB91}" destId="{7C0E1159-996C-4D88-BB29-1B0542DCD309}" srcOrd="1" destOrd="0" presId="urn:microsoft.com/office/officeart/2005/8/layout/cycle2"/>
    <dgm:cxn modelId="{60486856-4A46-4A20-BBEC-DD19AA949E77}" srcId="{C709EED3-666F-4C93-B087-9023669D9C52}" destId="{BA03C8B4-C45E-4E02-BB7A-31B4B1368151}" srcOrd="1" destOrd="0" parTransId="{FB53C16F-E14D-4160-A2D1-9F4D7E1B2409}" sibTransId="{4577EFEF-4BDF-4C70-A5B6-061B39AC7CE7}"/>
    <dgm:cxn modelId="{A0594B7E-E370-4113-BC21-2E700A45560D}" type="presOf" srcId="{D6939344-322B-4450-B600-5EB7E70EE2A8}" destId="{FFFB7B7D-05C0-4ECC-87F8-A47D93F8C5E4}" srcOrd="0" destOrd="0" presId="urn:microsoft.com/office/officeart/2005/8/layout/cycle2"/>
    <dgm:cxn modelId="{C7CDC700-A5A1-482D-B8D3-9CDBA3EC10EE}" type="presOf" srcId="{352C6144-D684-4CD2-9704-E9ECC1BD7BF5}" destId="{F0F47CA9-0F47-48AB-8E6D-E821E0A8B109}" srcOrd="0" destOrd="0" presId="urn:microsoft.com/office/officeart/2005/8/layout/cycle2"/>
    <dgm:cxn modelId="{4166B45F-D717-43AD-AB87-F09DE7093C4C}" type="presOf" srcId="{4577EFEF-4BDF-4C70-A5B6-061B39AC7CE7}" destId="{F2DA8D77-3329-4B6E-8889-247B579A0204}" srcOrd="0" destOrd="0" presId="urn:microsoft.com/office/officeart/2005/8/layout/cycle2"/>
    <dgm:cxn modelId="{19F73963-EB09-4278-BCC2-88BEA4C2F5A2}" type="presOf" srcId="{340EAE30-F375-4F47-AFEF-C58210F170F8}" destId="{A12FCAEC-36B9-421C-A71D-430A420F4DDA}" srcOrd="0" destOrd="0" presId="urn:microsoft.com/office/officeart/2005/8/layout/cycle2"/>
    <dgm:cxn modelId="{D9439ED5-0DD0-405C-9263-755B97509AD3}" type="presOf" srcId="{D2255D8E-15AE-4847-8CE4-82B5C071EB91}" destId="{BA8DF84F-A9A6-46E2-B6F3-083F24D99268}" srcOrd="0" destOrd="0" presId="urn:microsoft.com/office/officeart/2005/8/layout/cycle2"/>
    <dgm:cxn modelId="{910C9DC5-4666-419E-BBDE-F4BE80CD5113}" type="presOf" srcId="{F33EB5F0-93DE-4E4F-97B1-F91D9DB404E7}" destId="{360F611C-E523-4348-9C25-767AEA07EE3B}" srcOrd="0" destOrd="0" presId="urn:microsoft.com/office/officeart/2005/8/layout/cycle2"/>
    <dgm:cxn modelId="{2671117B-60C8-42BD-9DDB-86F9B33E6198}" type="presOf" srcId="{235DF02B-A7D1-4D9C-8C95-59C6CF5D7B79}" destId="{B9A11AC0-4B0D-4BCE-ABC3-6008CE027816}" srcOrd="0" destOrd="0" presId="urn:microsoft.com/office/officeart/2005/8/layout/cycle2"/>
    <dgm:cxn modelId="{BB84ACA9-A894-4FDF-AAD7-AC3F5E406DBA}" type="presOf" srcId="{C1400933-FCBD-4252-AA46-2849A33E53C0}" destId="{1ADFC337-9576-4CE8-BE50-E66C8FDE3BD9}" srcOrd="0" destOrd="0" presId="urn:microsoft.com/office/officeart/2005/8/layout/cycle2"/>
    <dgm:cxn modelId="{4863544B-CAE5-405F-B1C4-1335ED2BB657}" srcId="{C709EED3-666F-4C93-B087-9023669D9C52}" destId="{235DF02B-A7D1-4D9C-8C95-59C6CF5D7B79}" srcOrd="2" destOrd="0" parTransId="{63935FEC-95FE-42E1-BFAF-B9A44D06844E}" sibTransId="{352C6144-D684-4CD2-9704-E9ECC1BD7BF5}"/>
    <dgm:cxn modelId="{1F48CD64-464D-48D4-B06B-26A20EC83BB6}" type="presOf" srcId="{44963327-7756-4562-8BEC-67A444826255}" destId="{9C24B81A-1DC8-4BDB-896A-C36E233B5437}" srcOrd="0" destOrd="0" presId="urn:microsoft.com/office/officeart/2005/8/layout/cycle2"/>
    <dgm:cxn modelId="{66ECB474-3B8C-4D68-9DD1-3725C820FE46}" type="presOf" srcId="{0314A322-F1F0-4DFC-9756-2D829C86A195}" destId="{CD80F6C3-C8C5-4013-95DA-344064C8B727}" srcOrd="1" destOrd="0" presId="urn:microsoft.com/office/officeart/2005/8/layout/cycle2"/>
    <dgm:cxn modelId="{BE5F2824-53DC-48FE-8EF0-BCB07F02327C}" type="presOf" srcId="{C709EED3-666F-4C93-B087-9023669D9C52}" destId="{C6FB8D44-1080-49CA-A83A-ACA55ACF0B0B}" srcOrd="0" destOrd="0" presId="urn:microsoft.com/office/officeart/2005/8/layout/cycle2"/>
    <dgm:cxn modelId="{C23A5D33-1B7A-48E3-9030-EEDCAD7DCAF8}" type="presOf" srcId="{F4CE7FFB-7BF9-47A0-9B95-406F1794DFE9}" destId="{BFD05403-F7CF-4C5C-AAC4-42329514DF09}" srcOrd="1" destOrd="0" presId="urn:microsoft.com/office/officeart/2005/8/layout/cycle2"/>
    <dgm:cxn modelId="{81499179-FE4E-45BB-8ECE-AD2AC5B089E3}" srcId="{C709EED3-666F-4C93-B087-9023669D9C52}" destId="{F33EB5F0-93DE-4E4F-97B1-F91D9DB404E7}" srcOrd="7" destOrd="0" parTransId="{DB472A46-424D-4B06-A985-6A456F7AFCE5}" sibTransId="{D6939344-322B-4450-B600-5EB7E70EE2A8}"/>
    <dgm:cxn modelId="{6B5469D7-6B96-4F36-991E-BAA5349E20FC}" type="presParOf" srcId="{C6FB8D44-1080-49CA-A83A-ACA55ACF0B0B}" destId="{9C24B81A-1DC8-4BDB-896A-C36E233B5437}" srcOrd="0" destOrd="0" presId="urn:microsoft.com/office/officeart/2005/8/layout/cycle2"/>
    <dgm:cxn modelId="{94154C1C-F856-4352-A453-13893526E737}" type="presParOf" srcId="{C6FB8D44-1080-49CA-A83A-ACA55ACF0B0B}" destId="{2C254687-2E3C-4046-86FD-CB4AB9DAF258}" srcOrd="1" destOrd="0" presId="urn:microsoft.com/office/officeart/2005/8/layout/cycle2"/>
    <dgm:cxn modelId="{4C4A4F81-D30F-426F-B06E-8E7289BDF3FA}" type="presParOf" srcId="{2C254687-2E3C-4046-86FD-CB4AB9DAF258}" destId="{CDCA2F80-AB3E-4000-86DE-A8E592445C05}" srcOrd="0" destOrd="0" presId="urn:microsoft.com/office/officeart/2005/8/layout/cycle2"/>
    <dgm:cxn modelId="{83C581F0-A220-4665-8198-B126A03EC286}" type="presParOf" srcId="{C6FB8D44-1080-49CA-A83A-ACA55ACF0B0B}" destId="{0469FE7A-0AE4-4007-8E20-A6109B62B3FF}" srcOrd="2" destOrd="0" presId="urn:microsoft.com/office/officeart/2005/8/layout/cycle2"/>
    <dgm:cxn modelId="{63FCCAFA-A290-4067-A5C7-E7BBB31B0ADC}" type="presParOf" srcId="{C6FB8D44-1080-49CA-A83A-ACA55ACF0B0B}" destId="{F2DA8D77-3329-4B6E-8889-247B579A0204}" srcOrd="3" destOrd="0" presId="urn:microsoft.com/office/officeart/2005/8/layout/cycle2"/>
    <dgm:cxn modelId="{6691D41C-8F9F-4301-8B58-AF10019C302E}" type="presParOf" srcId="{F2DA8D77-3329-4B6E-8889-247B579A0204}" destId="{3228D7A6-00AD-4937-8346-DB1F562D4284}" srcOrd="0" destOrd="0" presId="urn:microsoft.com/office/officeart/2005/8/layout/cycle2"/>
    <dgm:cxn modelId="{756FA799-1333-4CD4-8CC1-3CF114B44697}" type="presParOf" srcId="{C6FB8D44-1080-49CA-A83A-ACA55ACF0B0B}" destId="{B9A11AC0-4B0D-4BCE-ABC3-6008CE027816}" srcOrd="4" destOrd="0" presId="urn:microsoft.com/office/officeart/2005/8/layout/cycle2"/>
    <dgm:cxn modelId="{D3CC408A-8820-4D50-9A28-E1D80C3A94A1}" type="presParOf" srcId="{C6FB8D44-1080-49CA-A83A-ACA55ACF0B0B}" destId="{F0F47CA9-0F47-48AB-8E6D-E821E0A8B109}" srcOrd="5" destOrd="0" presId="urn:microsoft.com/office/officeart/2005/8/layout/cycle2"/>
    <dgm:cxn modelId="{575AA790-27F3-4288-B526-21743E361B65}" type="presParOf" srcId="{F0F47CA9-0F47-48AB-8E6D-E821E0A8B109}" destId="{23626051-F483-49E2-8809-834D5F37BAE3}" srcOrd="0" destOrd="0" presId="urn:microsoft.com/office/officeart/2005/8/layout/cycle2"/>
    <dgm:cxn modelId="{8D50A01C-D640-4877-A727-64ACD2A77D58}" type="presParOf" srcId="{C6FB8D44-1080-49CA-A83A-ACA55ACF0B0B}" destId="{66E1B5F6-CA21-4B8D-95EA-1895C35B6758}" srcOrd="6" destOrd="0" presId="urn:microsoft.com/office/officeart/2005/8/layout/cycle2"/>
    <dgm:cxn modelId="{C9903688-9DB6-47A9-8E74-8D4F1466D586}" type="presParOf" srcId="{C6FB8D44-1080-49CA-A83A-ACA55ACF0B0B}" destId="{BA8DF84F-A9A6-46E2-B6F3-083F24D99268}" srcOrd="7" destOrd="0" presId="urn:microsoft.com/office/officeart/2005/8/layout/cycle2"/>
    <dgm:cxn modelId="{36F4E74D-D5B5-473B-85E4-DD1D58F6E2CE}" type="presParOf" srcId="{BA8DF84F-A9A6-46E2-B6F3-083F24D99268}" destId="{7C0E1159-996C-4D88-BB29-1B0542DCD309}" srcOrd="0" destOrd="0" presId="urn:microsoft.com/office/officeart/2005/8/layout/cycle2"/>
    <dgm:cxn modelId="{2115DD87-D700-49C0-94AA-538895DE0F54}" type="presParOf" srcId="{C6FB8D44-1080-49CA-A83A-ACA55ACF0B0B}" destId="{C181632B-9620-481E-8BFA-9E75BCCD6D75}" srcOrd="8" destOrd="0" presId="urn:microsoft.com/office/officeart/2005/8/layout/cycle2"/>
    <dgm:cxn modelId="{43AE0543-CB90-4DBA-8FA6-031590837E74}" type="presParOf" srcId="{C6FB8D44-1080-49CA-A83A-ACA55ACF0B0B}" destId="{E81C2688-B929-4863-849C-5AE2744AE35A}" srcOrd="9" destOrd="0" presId="urn:microsoft.com/office/officeart/2005/8/layout/cycle2"/>
    <dgm:cxn modelId="{ABAC1FE5-6AFE-4662-A14D-2FE403F63683}" type="presParOf" srcId="{E81C2688-B929-4863-849C-5AE2744AE35A}" destId="{BFD05403-F7CF-4C5C-AAC4-42329514DF09}" srcOrd="0" destOrd="0" presId="urn:microsoft.com/office/officeart/2005/8/layout/cycle2"/>
    <dgm:cxn modelId="{0A6F01B0-4BD9-4B70-9B88-F9E0148B1E86}" type="presParOf" srcId="{C6FB8D44-1080-49CA-A83A-ACA55ACF0B0B}" destId="{A12FCAEC-36B9-421C-A71D-430A420F4DDA}" srcOrd="10" destOrd="0" presId="urn:microsoft.com/office/officeart/2005/8/layout/cycle2"/>
    <dgm:cxn modelId="{97D84743-FE6B-4EC7-B216-A99C746AD3B8}" type="presParOf" srcId="{C6FB8D44-1080-49CA-A83A-ACA55ACF0B0B}" destId="{DF9AE89D-6309-46A3-8903-7CE0BB473EBE}" srcOrd="11" destOrd="0" presId="urn:microsoft.com/office/officeart/2005/8/layout/cycle2"/>
    <dgm:cxn modelId="{84904AE3-C424-47CF-BE2F-0689DE0FA7D7}" type="presParOf" srcId="{DF9AE89D-6309-46A3-8903-7CE0BB473EBE}" destId="{CD80F6C3-C8C5-4013-95DA-344064C8B727}" srcOrd="0" destOrd="0" presId="urn:microsoft.com/office/officeart/2005/8/layout/cycle2"/>
    <dgm:cxn modelId="{B41247A7-FBA7-430E-9001-EA74D0856DB4}" type="presParOf" srcId="{C6FB8D44-1080-49CA-A83A-ACA55ACF0B0B}" destId="{1ADFC337-9576-4CE8-BE50-E66C8FDE3BD9}" srcOrd="12" destOrd="0" presId="urn:microsoft.com/office/officeart/2005/8/layout/cycle2"/>
    <dgm:cxn modelId="{E088326A-1023-4955-90D6-FAD181B2FA58}" type="presParOf" srcId="{C6FB8D44-1080-49CA-A83A-ACA55ACF0B0B}" destId="{605BB061-4475-4225-A3A2-F377C24D166E}" srcOrd="13" destOrd="0" presId="urn:microsoft.com/office/officeart/2005/8/layout/cycle2"/>
    <dgm:cxn modelId="{971EE737-6CD0-43EC-8395-87FFCA01C6AE}" type="presParOf" srcId="{605BB061-4475-4225-A3A2-F377C24D166E}" destId="{E25ED76D-208E-41C3-B86E-E26865986526}" srcOrd="0" destOrd="0" presId="urn:microsoft.com/office/officeart/2005/8/layout/cycle2"/>
    <dgm:cxn modelId="{FD43FB6D-DD3E-4A69-9192-6D9E8A4E3FD0}" type="presParOf" srcId="{C6FB8D44-1080-49CA-A83A-ACA55ACF0B0B}" destId="{360F611C-E523-4348-9C25-767AEA07EE3B}" srcOrd="14" destOrd="0" presId="urn:microsoft.com/office/officeart/2005/8/layout/cycle2"/>
    <dgm:cxn modelId="{63BF19AA-0751-4023-AB94-214758190A10}" type="presParOf" srcId="{C6FB8D44-1080-49CA-A83A-ACA55ACF0B0B}" destId="{FFFB7B7D-05C0-4ECC-87F8-A47D93F8C5E4}" srcOrd="15" destOrd="0" presId="urn:microsoft.com/office/officeart/2005/8/layout/cycle2"/>
    <dgm:cxn modelId="{4E2D3E37-B1DE-4D19-913B-1D6EBD15AE2A}" type="presParOf" srcId="{FFFB7B7D-05C0-4ECC-87F8-A47D93F8C5E4}" destId="{B37446E8-F1A8-4DF4-B16F-DDF704C03D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87CDA-517F-413F-B5DD-D4688BCF8A62}">
      <dsp:nvSpPr>
        <dsp:cNvPr id="0" name=""/>
        <dsp:cNvSpPr/>
      </dsp:nvSpPr>
      <dsp:spPr>
        <a:xfrm>
          <a:off x="1589643" y="347953"/>
          <a:ext cx="4330089" cy="4330089"/>
        </a:xfrm>
        <a:prstGeom prst="pie">
          <a:avLst>
            <a:gd name="adj1" fmla="val 16200000"/>
            <a:gd name="adj2" fmla="val 18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Comprehensive</a:t>
          </a:r>
        </a:p>
      </dsp:txBody>
      <dsp:txXfrm>
        <a:off x="3943872" y="1146958"/>
        <a:ext cx="1469137" cy="1443363"/>
      </dsp:txXfrm>
    </dsp:sp>
    <dsp:sp modelId="{2A2C537B-FF5B-4553-9808-8CF967BCD647}">
      <dsp:nvSpPr>
        <dsp:cNvPr id="0" name=""/>
        <dsp:cNvSpPr/>
      </dsp:nvSpPr>
      <dsp:spPr>
        <a:xfrm>
          <a:off x="1366438" y="476825"/>
          <a:ext cx="4330089" cy="4330089"/>
        </a:xfrm>
        <a:prstGeom prst="pie">
          <a:avLst>
            <a:gd name="adj1" fmla="val 1800000"/>
            <a:gd name="adj2" fmla="val 900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Validity</a:t>
          </a:r>
        </a:p>
      </dsp:txBody>
      <dsp:txXfrm>
        <a:off x="2552057" y="3208905"/>
        <a:ext cx="1958849" cy="1340265"/>
      </dsp:txXfrm>
    </dsp:sp>
    <dsp:sp modelId="{B016707F-6900-4E84-A142-488CE37B1118}">
      <dsp:nvSpPr>
        <dsp:cNvPr id="0" name=""/>
        <dsp:cNvSpPr/>
      </dsp:nvSpPr>
      <dsp:spPr>
        <a:xfrm>
          <a:off x="1366438" y="476825"/>
          <a:ext cx="4330089" cy="4330089"/>
        </a:xfrm>
        <a:prstGeom prst="pie">
          <a:avLst>
            <a:gd name="adj1" fmla="val 9000000"/>
            <a:gd name="adj2" fmla="val 162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Efficiency</a:t>
          </a:r>
        </a:p>
      </dsp:txBody>
      <dsp:txXfrm>
        <a:off x="1830376" y="1327378"/>
        <a:ext cx="1469137" cy="1443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3F898-13ED-4929-83E1-3E586F75C8CD}">
      <dsp:nvSpPr>
        <dsp:cNvPr id="0" name=""/>
        <dsp:cNvSpPr/>
      </dsp:nvSpPr>
      <dsp:spPr>
        <a:xfrm>
          <a:off x="2537447" y="2415273"/>
          <a:ext cx="1706066" cy="1470926"/>
        </a:xfrm>
        <a:prstGeom prst="hexagon">
          <a:avLst>
            <a:gd name="adj" fmla="val 25000"/>
            <a:gd name="vf" fmla="val 11547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kern="1200" dirty="0"/>
            <a:t>Point of Care</a:t>
          </a:r>
        </a:p>
      </dsp:txBody>
      <dsp:txXfrm>
        <a:off x="2802196" y="2643533"/>
        <a:ext cx="1176568" cy="1014406"/>
      </dsp:txXfrm>
    </dsp:sp>
    <dsp:sp modelId="{3B2749BC-BBC5-4BC9-A76C-907643E7C3B2}">
      <dsp:nvSpPr>
        <dsp:cNvPr id="0" name=""/>
        <dsp:cNvSpPr/>
      </dsp:nvSpPr>
      <dsp:spPr>
        <a:xfrm>
          <a:off x="2581768" y="3064657"/>
          <a:ext cx="199749" cy="1721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7E3B7-CF1F-4024-9CDE-6C0CDC468CBD}">
      <dsp:nvSpPr>
        <dsp:cNvPr id="0" name=""/>
        <dsp:cNvSpPr/>
      </dsp:nvSpPr>
      <dsp:spPr>
        <a:xfrm>
          <a:off x="1079094" y="1625208"/>
          <a:ext cx="1706066" cy="147092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0724E-2702-4C59-87B8-6EFCBA28CDB6}">
      <dsp:nvSpPr>
        <dsp:cNvPr id="0" name=""/>
        <dsp:cNvSpPr/>
      </dsp:nvSpPr>
      <dsp:spPr>
        <a:xfrm>
          <a:off x="2240555" y="2901825"/>
          <a:ext cx="199749" cy="1721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10609-228C-4E97-A624-271108F13967}">
      <dsp:nvSpPr>
        <dsp:cNvPr id="0" name=""/>
        <dsp:cNvSpPr/>
      </dsp:nvSpPr>
      <dsp:spPr>
        <a:xfrm>
          <a:off x="3990943" y="1607720"/>
          <a:ext cx="1706066" cy="1470926"/>
        </a:xfrm>
        <a:prstGeom prst="hexagon">
          <a:avLst>
            <a:gd name="adj" fmla="val 25000"/>
            <a:gd name="vf" fmla="val 11547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kern="1200" dirty="0"/>
            <a:t>Mock Codes</a:t>
          </a:r>
        </a:p>
      </dsp:txBody>
      <dsp:txXfrm>
        <a:off x="4255692" y="1835980"/>
        <a:ext cx="1176568" cy="1014406"/>
      </dsp:txXfrm>
    </dsp:sp>
    <dsp:sp modelId="{7A635332-CBC8-4CF0-AAE8-456CD5C8A0D4}">
      <dsp:nvSpPr>
        <dsp:cNvPr id="0" name=""/>
        <dsp:cNvSpPr/>
      </dsp:nvSpPr>
      <dsp:spPr>
        <a:xfrm>
          <a:off x="5157261" y="2882783"/>
          <a:ext cx="199749" cy="1721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A0BBE-2261-46D2-8E6E-BBA730DC083F}">
      <dsp:nvSpPr>
        <dsp:cNvPr id="0" name=""/>
        <dsp:cNvSpPr/>
      </dsp:nvSpPr>
      <dsp:spPr>
        <a:xfrm>
          <a:off x="5444438" y="2415273"/>
          <a:ext cx="1706066" cy="147092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A950E-91B8-44BA-B576-5CA88D659572}">
      <dsp:nvSpPr>
        <dsp:cNvPr id="0" name=""/>
        <dsp:cNvSpPr/>
      </dsp:nvSpPr>
      <dsp:spPr>
        <a:xfrm>
          <a:off x="5488760" y="3064657"/>
          <a:ext cx="199749" cy="1721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F248F-F459-418F-95AD-8257C3D2EB99}">
      <dsp:nvSpPr>
        <dsp:cNvPr id="0" name=""/>
        <dsp:cNvSpPr/>
      </dsp:nvSpPr>
      <dsp:spPr>
        <a:xfrm>
          <a:off x="2537447" y="803666"/>
          <a:ext cx="1706066" cy="1470926"/>
        </a:xfrm>
        <a:prstGeom prst="hexagon">
          <a:avLst>
            <a:gd name="adj" fmla="val 25000"/>
            <a:gd name="vf" fmla="val 11547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lvl="0" algn="ctr" defTabSz="755650">
            <a:lnSpc>
              <a:spcPct val="90000"/>
            </a:lnSpc>
            <a:spcBef>
              <a:spcPct val="0"/>
            </a:spcBef>
            <a:spcAft>
              <a:spcPct val="35000"/>
            </a:spcAft>
          </a:pPr>
          <a:r>
            <a:rPr lang="en-US" sz="1700" kern="1200" dirty="0"/>
            <a:t>TOC Evaluations</a:t>
          </a:r>
        </a:p>
      </dsp:txBody>
      <dsp:txXfrm>
        <a:off x="2802196" y="1031926"/>
        <a:ext cx="1176568" cy="1014406"/>
      </dsp:txXfrm>
    </dsp:sp>
    <dsp:sp modelId="{D5B0D65F-4244-4A12-9AEB-CEAAE287D662}">
      <dsp:nvSpPr>
        <dsp:cNvPr id="0" name=""/>
        <dsp:cNvSpPr/>
      </dsp:nvSpPr>
      <dsp:spPr>
        <a:xfrm>
          <a:off x="3694051" y="835532"/>
          <a:ext cx="199749" cy="1721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8E2BB-E63E-4591-8681-26DB6996B08A}">
      <dsp:nvSpPr>
        <dsp:cNvPr id="0" name=""/>
        <dsp:cNvSpPr/>
      </dsp:nvSpPr>
      <dsp:spPr>
        <a:xfrm>
          <a:off x="3990943" y="0"/>
          <a:ext cx="1706066" cy="1470926"/>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35A9BA8-872E-4D6F-B294-D19C94B444B0}">
      <dsp:nvSpPr>
        <dsp:cNvPr id="0" name=""/>
        <dsp:cNvSpPr/>
      </dsp:nvSpPr>
      <dsp:spPr>
        <a:xfrm>
          <a:off x="4041335" y="645886"/>
          <a:ext cx="199749" cy="172158"/>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37064-2133-4571-B6E8-42A3915CAB1D}">
      <dsp:nvSpPr>
        <dsp:cNvPr id="0" name=""/>
        <dsp:cNvSpPr/>
      </dsp:nvSpPr>
      <dsp:spPr>
        <a:xfrm>
          <a:off x="2515786" y="479715"/>
          <a:ext cx="3198026" cy="3198026"/>
        </a:xfrm>
        <a:prstGeom prst="blockArc">
          <a:avLst>
            <a:gd name="adj1" fmla="val 11880000"/>
            <a:gd name="adj2" fmla="val 16200000"/>
            <a:gd name="adj3" fmla="val 4642"/>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6210D8-F01E-4C3C-8711-12FED70B98DE}">
      <dsp:nvSpPr>
        <dsp:cNvPr id="0" name=""/>
        <dsp:cNvSpPr/>
      </dsp:nvSpPr>
      <dsp:spPr>
        <a:xfrm>
          <a:off x="2515786" y="479715"/>
          <a:ext cx="3198026" cy="3198026"/>
        </a:xfrm>
        <a:prstGeom prst="blockArc">
          <a:avLst>
            <a:gd name="adj1" fmla="val 7560000"/>
            <a:gd name="adj2" fmla="val 11880000"/>
            <a:gd name="adj3" fmla="val 4642"/>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05C856-1D2D-4C4C-9665-C69815E75E2C}">
      <dsp:nvSpPr>
        <dsp:cNvPr id="0" name=""/>
        <dsp:cNvSpPr/>
      </dsp:nvSpPr>
      <dsp:spPr>
        <a:xfrm>
          <a:off x="2515786" y="479715"/>
          <a:ext cx="3198026" cy="3198026"/>
        </a:xfrm>
        <a:prstGeom prst="blockArc">
          <a:avLst>
            <a:gd name="adj1" fmla="val 3240000"/>
            <a:gd name="adj2" fmla="val 7560000"/>
            <a:gd name="adj3" fmla="val 4642"/>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5ED44C-3512-4A62-BC52-281924C0E269}">
      <dsp:nvSpPr>
        <dsp:cNvPr id="0" name=""/>
        <dsp:cNvSpPr/>
      </dsp:nvSpPr>
      <dsp:spPr>
        <a:xfrm>
          <a:off x="2515786" y="479715"/>
          <a:ext cx="3198026" cy="3198026"/>
        </a:xfrm>
        <a:prstGeom prst="blockArc">
          <a:avLst>
            <a:gd name="adj1" fmla="val 20520000"/>
            <a:gd name="adj2" fmla="val 3240000"/>
            <a:gd name="adj3" fmla="val 4642"/>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D15867-102B-4CC0-9C56-CD00CA1046E3}">
      <dsp:nvSpPr>
        <dsp:cNvPr id="0" name=""/>
        <dsp:cNvSpPr/>
      </dsp:nvSpPr>
      <dsp:spPr>
        <a:xfrm>
          <a:off x="2515786" y="479715"/>
          <a:ext cx="3198026" cy="3198026"/>
        </a:xfrm>
        <a:prstGeom prst="blockArc">
          <a:avLst>
            <a:gd name="adj1" fmla="val 16200000"/>
            <a:gd name="adj2" fmla="val 20520000"/>
            <a:gd name="adj3" fmla="val 4642"/>
          </a:avLst>
        </a:prstGeom>
        <a:solidFill>
          <a:schemeClr val="accent6">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33836D-53D7-4457-9F8D-4D10B4CB2A57}">
      <dsp:nvSpPr>
        <dsp:cNvPr id="0" name=""/>
        <dsp:cNvSpPr/>
      </dsp:nvSpPr>
      <dsp:spPr>
        <a:xfrm>
          <a:off x="3378435" y="1342364"/>
          <a:ext cx="1472728" cy="1472728"/>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Trainee</a:t>
          </a:r>
          <a:endParaRPr lang="en-US" sz="2300" kern="1200" dirty="0"/>
        </a:p>
      </dsp:txBody>
      <dsp:txXfrm>
        <a:off x="3594111" y="1558040"/>
        <a:ext cx="1041376" cy="1041376"/>
      </dsp:txXfrm>
    </dsp:sp>
    <dsp:sp modelId="{5048B712-D3F6-4131-BF58-829C0C9ABD99}">
      <dsp:nvSpPr>
        <dsp:cNvPr id="0" name=""/>
        <dsp:cNvSpPr/>
      </dsp:nvSpPr>
      <dsp:spPr>
        <a:xfrm>
          <a:off x="3599344" y="1373"/>
          <a:ext cx="1030910" cy="103091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Self</a:t>
          </a:r>
        </a:p>
      </dsp:txBody>
      <dsp:txXfrm>
        <a:off x="3750317" y="152346"/>
        <a:ext cx="728964" cy="728964"/>
      </dsp:txXfrm>
    </dsp:sp>
    <dsp:sp modelId="{657C15F5-F422-4750-9B61-F5BD5147B395}">
      <dsp:nvSpPr>
        <dsp:cNvPr id="0" name=""/>
        <dsp:cNvSpPr/>
      </dsp:nvSpPr>
      <dsp:spPr>
        <a:xfrm>
          <a:off x="5084800" y="1080620"/>
          <a:ext cx="1030910" cy="103091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Peer</a:t>
          </a:r>
        </a:p>
      </dsp:txBody>
      <dsp:txXfrm>
        <a:off x="5235773" y="1231593"/>
        <a:ext cx="728964" cy="728964"/>
      </dsp:txXfrm>
    </dsp:sp>
    <dsp:sp modelId="{A9AFD38A-1D40-401E-A6D8-CC32138BB65C}">
      <dsp:nvSpPr>
        <dsp:cNvPr id="0" name=""/>
        <dsp:cNvSpPr/>
      </dsp:nvSpPr>
      <dsp:spPr>
        <a:xfrm>
          <a:off x="4517407" y="2826877"/>
          <a:ext cx="1030910" cy="103091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Patient</a:t>
          </a:r>
        </a:p>
      </dsp:txBody>
      <dsp:txXfrm>
        <a:off x="4668380" y="2977850"/>
        <a:ext cx="728964" cy="728964"/>
      </dsp:txXfrm>
    </dsp:sp>
    <dsp:sp modelId="{78E2CA9E-4199-43BD-B0C5-0280733E1326}">
      <dsp:nvSpPr>
        <dsp:cNvPr id="0" name=""/>
        <dsp:cNvSpPr/>
      </dsp:nvSpPr>
      <dsp:spPr>
        <a:xfrm>
          <a:off x="2681282" y="2826877"/>
          <a:ext cx="1030910" cy="103091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Ancillary</a:t>
          </a:r>
        </a:p>
      </dsp:txBody>
      <dsp:txXfrm>
        <a:off x="2832255" y="2977850"/>
        <a:ext cx="728964" cy="728964"/>
      </dsp:txXfrm>
    </dsp:sp>
    <dsp:sp modelId="{6240FC49-F2A8-466C-A299-8E0E0992E874}">
      <dsp:nvSpPr>
        <dsp:cNvPr id="0" name=""/>
        <dsp:cNvSpPr/>
      </dsp:nvSpPr>
      <dsp:spPr>
        <a:xfrm>
          <a:off x="2113889" y="1080620"/>
          <a:ext cx="1030910" cy="103091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Faculty</a:t>
          </a:r>
        </a:p>
      </dsp:txBody>
      <dsp:txXfrm>
        <a:off x="2264862" y="1231593"/>
        <a:ext cx="728964" cy="728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E49F6-DAC3-4D6D-A0C7-AAA10ED9943E}">
      <dsp:nvSpPr>
        <dsp:cNvPr id="0" name=""/>
        <dsp:cNvSpPr/>
      </dsp:nvSpPr>
      <dsp:spPr>
        <a:xfrm rot="21300000">
          <a:off x="10651" y="858768"/>
          <a:ext cx="3449686" cy="395041"/>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FA2D5C-D11E-4BD3-9453-62B68A74EF0A}">
      <dsp:nvSpPr>
        <dsp:cNvPr id="0" name=""/>
        <dsp:cNvSpPr/>
      </dsp:nvSpPr>
      <dsp:spPr>
        <a:xfrm>
          <a:off x="416518" y="105628"/>
          <a:ext cx="1041297" cy="845031"/>
        </a:xfrm>
        <a:prstGeom prst="downArrow">
          <a:avLst/>
        </a:prstGeom>
        <a:solidFill>
          <a:schemeClr val="accent3">
            <a:lumMod val="7500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C2C14-0C1A-4997-A4E5-3D737B4AFFA3}">
      <dsp:nvSpPr>
        <dsp:cNvPr id="0" name=""/>
        <dsp:cNvSpPr/>
      </dsp:nvSpPr>
      <dsp:spPr>
        <a:xfrm>
          <a:off x="1839624" y="0"/>
          <a:ext cx="1110716" cy="88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t>Self</a:t>
          </a:r>
        </a:p>
      </dsp:txBody>
      <dsp:txXfrm>
        <a:off x="1839624" y="0"/>
        <a:ext cx="1110716" cy="887283"/>
      </dsp:txXfrm>
    </dsp:sp>
    <dsp:sp modelId="{D237A9F3-3269-4705-A8F9-0F6FC834FBAF}">
      <dsp:nvSpPr>
        <dsp:cNvPr id="0" name=""/>
        <dsp:cNvSpPr/>
      </dsp:nvSpPr>
      <dsp:spPr>
        <a:xfrm>
          <a:off x="2013174" y="1161918"/>
          <a:ext cx="1041297" cy="845031"/>
        </a:xfrm>
        <a:prstGeom prst="upArrow">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EC69C-FBE2-4913-BCB6-61C6E6EDFFEA}">
      <dsp:nvSpPr>
        <dsp:cNvPr id="0" name=""/>
        <dsp:cNvSpPr/>
      </dsp:nvSpPr>
      <dsp:spPr>
        <a:xfrm>
          <a:off x="520648" y="1225295"/>
          <a:ext cx="1110716" cy="88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t>Peer</a:t>
          </a:r>
        </a:p>
      </dsp:txBody>
      <dsp:txXfrm>
        <a:off x="520648" y="1225295"/>
        <a:ext cx="1110716" cy="887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4B81A-1DC8-4BDB-896A-C36E233B5437}">
      <dsp:nvSpPr>
        <dsp:cNvPr id="0" name=""/>
        <dsp:cNvSpPr/>
      </dsp:nvSpPr>
      <dsp:spPr>
        <a:xfrm>
          <a:off x="3519078" y="2100"/>
          <a:ext cx="1191443" cy="119144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PEC Review of Evaluation Program</a:t>
          </a:r>
        </a:p>
      </dsp:txBody>
      <dsp:txXfrm>
        <a:off x="3693561" y="176583"/>
        <a:ext cx="842477" cy="842477"/>
      </dsp:txXfrm>
    </dsp:sp>
    <dsp:sp modelId="{2C254687-2E3C-4046-86FD-CB4AB9DAF258}">
      <dsp:nvSpPr>
        <dsp:cNvPr id="0" name=""/>
        <dsp:cNvSpPr/>
      </dsp:nvSpPr>
      <dsp:spPr>
        <a:xfrm rot="1350000">
          <a:off x="4774357" y="735424"/>
          <a:ext cx="316070" cy="40211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777966" y="797703"/>
        <a:ext cx="221249" cy="241268"/>
      </dsp:txXfrm>
    </dsp:sp>
    <dsp:sp modelId="{0469FE7A-0AE4-4007-8E20-A6109B62B3FF}">
      <dsp:nvSpPr>
        <dsp:cNvPr id="0" name=""/>
        <dsp:cNvSpPr/>
      </dsp:nvSpPr>
      <dsp:spPr>
        <a:xfrm>
          <a:off x="5170793" y="686263"/>
          <a:ext cx="1191443" cy="1191443"/>
        </a:xfrm>
        <a:prstGeom prst="ellipse">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Early review of PGY-1s &amp; Transfers</a:t>
          </a:r>
        </a:p>
      </dsp:txBody>
      <dsp:txXfrm>
        <a:off x="5345276" y="860746"/>
        <a:ext cx="842477" cy="842477"/>
      </dsp:txXfrm>
    </dsp:sp>
    <dsp:sp modelId="{F2DA8D77-3329-4B6E-8889-247B579A0204}">
      <dsp:nvSpPr>
        <dsp:cNvPr id="0" name=""/>
        <dsp:cNvSpPr/>
      </dsp:nvSpPr>
      <dsp:spPr>
        <a:xfrm rot="4050000">
          <a:off x="5947137" y="1898522"/>
          <a:ext cx="316070" cy="402112"/>
        </a:xfrm>
        <a:prstGeom prst="rightArrow">
          <a:avLst>
            <a:gd name="adj1" fmla="val 60000"/>
            <a:gd name="adj2" fmla="val 50000"/>
          </a:avLst>
        </a:prstGeom>
        <a:solidFill>
          <a:schemeClr val="accent5">
            <a:hueOff val="-1050478"/>
            <a:satOff val="-1461"/>
            <a:lumOff val="-5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976404" y="1935142"/>
        <a:ext cx="221249" cy="241268"/>
      </dsp:txXfrm>
    </dsp:sp>
    <dsp:sp modelId="{B9A11AC0-4B0D-4BCE-ABC3-6008CE027816}">
      <dsp:nvSpPr>
        <dsp:cNvPr id="0" name=""/>
        <dsp:cNvSpPr/>
      </dsp:nvSpPr>
      <dsp:spPr>
        <a:xfrm>
          <a:off x="5854955" y="2337978"/>
          <a:ext cx="1191443" cy="1191443"/>
        </a:xfrm>
        <a:prstGeom prst="ellipse">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Faculty Discussions</a:t>
          </a:r>
        </a:p>
      </dsp:txBody>
      <dsp:txXfrm>
        <a:off x="6029438" y="2512461"/>
        <a:ext cx="842477" cy="842477"/>
      </dsp:txXfrm>
    </dsp:sp>
    <dsp:sp modelId="{F0F47CA9-0F47-48AB-8E6D-E821E0A8B109}">
      <dsp:nvSpPr>
        <dsp:cNvPr id="0" name=""/>
        <dsp:cNvSpPr/>
      </dsp:nvSpPr>
      <dsp:spPr>
        <a:xfrm rot="6750000">
          <a:off x="5953984" y="3550236"/>
          <a:ext cx="316070" cy="402112"/>
        </a:xfrm>
        <a:prstGeom prst="rightArrow">
          <a:avLst>
            <a:gd name="adj1" fmla="val 60000"/>
            <a:gd name="adj2" fmla="val 50000"/>
          </a:avLst>
        </a:prstGeom>
        <a:solidFill>
          <a:schemeClr val="accent5">
            <a:hueOff val="-2100956"/>
            <a:satOff val="-2922"/>
            <a:lumOff val="-11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6019538" y="3586856"/>
        <a:ext cx="221249" cy="241268"/>
      </dsp:txXfrm>
    </dsp:sp>
    <dsp:sp modelId="{66E1B5F6-CA21-4B8D-95EA-1895C35B6758}">
      <dsp:nvSpPr>
        <dsp:cNvPr id="0" name=""/>
        <dsp:cNvSpPr/>
      </dsp:nvSpPr>
      <dsp:spPr>
        <a:xfrm>
          <a:off x="5170793" y="3989693"/>
          <a:ext cx="1191443" cy="1191443"/>
        </a:xfrm>
        <a:prstGeom prst="ellipse">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Compile MS Data</a:t>
          </a:r>
        </a:p>
      </dsp:txBody>
      <dsp:txXfrm>
        <a:off x="5345276" y="4164176"/>
        <a:ext cx="842477" cy="842477"/>
      </dsp:txXfrm>
    </dsp:sp>
    <dsp:sp modelId="{BA8DF84F-A9A6-46E2-B6F3-083F24D99268}">
      <dsp:nvSpPr>
        <dsp:cNvPr id="0" name=""/>
        <dsp:cNvSpPr/>
      </dsp:nvSpPr>
      <dsp:spPr>
        <a:xfrm rot="9450000">
          <a:off x="4790886" y="4723016"/>
          <a:ext cx="316070" cy="402112"/>
        </a:xfrm>
        <a:prstGeom prst="rightArrow">
          <a:avLst>
            <a:gd name="adj1" fmla="val 60000"/>
            <a:gd name="adj2" fmla="val 50000"/>
          </a:avLst>
        </a:prstGeom>
        <a:solidFill>
          <a:schemeClr val="accent5">
            <a:hueOff val="-3151433"/>
            <a:satOff val="-4383"/>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4882098" y="4785295"/>
        <a:ext cx="221249" cy="241268"/>
      </dsp:txXfrm>
    </dsp:sp>
    <dsp:sp modelId="{C181632B-9620-481E-8BFA-9E75BCCD6D75}">
      <dsp:nvSpPr>
        <dsp:cNvPr id="0" name=""/>
        <dsp:cNvSpPr/>
      </dsp:nvSpPr>
      <dsp:spPr>
        <a:xfrm>
          <a:off x="3519078" y="4673855"/>
          <a:ext cx="1191443" cy="1191443"/>
        </a:xfrm>
        <a:prstGeom prst="ellipse">
          <a:avLst/>
        </a:prstGeom>
        <a:solidFill>
          <a:srgbClr val="44B9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CCC Meeting #1</a:t>
          </a:r>
        </a:p>
      </dsp:txBody>
      <dsp:txXfrm>
        <a:off x="3693561" y="4848338"/>
        <a:ext cx="842477" cy="842477"/>
      </dsp:txXfrm>
    </dsp:sp>
    <dsp:sp modelId="{E81C2688-B929-4863-849C-5AE2744AE35A}">
      <dsp:nvSpPr>
        <dsp:cNvPr id="0" name=""/>
        <dsp:cNvSpPr/>
      </dsp:nvSpPr>
      <dsp:spPr>
        <a:xfrm rot="12150000">
          <a:off x="3139171" y="4729863"/>
          <a:ext cx="316070" cy="402112"/>
        </a:xfrm>
        <a:prstGeom prst="rightArrow">
          <a:avLst>
            <a:gd name="adj1" fmla="val 60000"/>
            <a:gd name="adj2" fmla="val 50000"/>
          </a:avLst>
        </a:prstGeom>
        <a:solidFill>
          <a:schemeClr val="accent5">
            <a:hueOff val="-4201911"/>
            <a:satOff val="-5845"/>
            <a:lumOff val="-22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3230383" y="4828428"/>
        <a:ext cx="221249" cy="241268"/>
      </dsp:txXfrm>
    </dsp:sp>
    <dsp:sp modelId="{A12FCAEC-36B9-421C-A71D-430A420F4DDA}">
      <dsp:nvSpPr>
        <dsp:cNvPr id="0" name=""/>
        <dsp:cNvSpPr/>
      </dsp:nvSpPr>
      <dsp:spPr>
        <a:xfrm>
          <a:off x="1867363" y="3989693"/>
          <a:ext cx="1191443" cy="1191443"/>
        </a:xfrm>
        <a:prstGeom prst="ellipse">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Faculty Discussion</a:t>
          </a:r>
        </a:p>
      </dsp:txBody>
      <dsp:txXfrm>
        <a:off x="2041846" y="4164176"/>
        <a:ext cx="842477" cy="842477"/>
      </dsp:txXfrm>
    </dsp:sp>
    <dsp:sp modelId="{DF9AE89D-6309-46A3-8903-7CE0BB473EBE}">
      <dsp:nvSpPr>
        <dsp:cNvPr id="0" name=""/>
        <dsp:cNvSpPr/>
      </dsp:nvSpPr>
      <dsp:spPr>
        <a:xfrm rot="14850000">
          <a:off x="1966391" y="3566765"/>
          <a:ext cx="316070" cy="402112"/>
        </a:xfrm>
        <a:prstGeom prst="rightArrow">
          <a:avLst>
            <a:gd name="adj1" fmla="val 60000"/>
            <a:gd name="adj2" fmla="val 50000"/>
          </a:avLst>
        </a:prstGeom>
        <a:solidFill>
          <a:schemeClr val="accent5">
            <a:hueOff val="-5252389"/>
            <a:satOff val="-7306"/>
            <a:lumOff val="-28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2031945" y="3690989"/>
        <a:ext cx="221249" cy="241268"/>
      </dsp:txXfrm>
    </dsp:sp>
    <dsp:sp modelId="{1ADFC337-9576-4CE8-BE50-E66C8FDE3BD9}">
      <dsp:nvSpPr>
        <dsp:cNvPr id="0" name=""/>
        <dsp:cNvSpPr/>
      </dsp:nvSpPr>
      <dsp:spPr>
        <a:xfrm>
          <a:off x="1183200" y="2337978"/>
          <a:ext cx="1191443" cy="1191443"/>
        </a:xfrm>
        <a:prstGeom prst="ellipse">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Compile MS Data</a:t>
          </a:r>
        </a:p>
      </dsp:txBody>
      <dsp:txXfrm>
        <a:off x="1357683" y="2512461"/>
        <a:ext cx="842477" cy="842477"/>
      </dsp:txXfrm>
    </dsp:sp>
    <dsp:sp modelId="{605BB061-4475-4225-A3A2-F377C24D166E}">
      <dsp:nvSpPr>
        <dsp:cNvPr id="0" name=""/>
        <dsp:cNvSpPr/>
      </dsp:nvSpPr>
      <dsp:spPr>
        <a:xfrm rot="17550000">
          <a:off x="1959545" y="1915050"/>
          <a:ext cx="316070" cy="402112"/>
        </a:xfrm>
        <a:prstGeom prst="rightArrow">
          <a:avLst>
            <a:gd name="adj1" fmla="val 60000"/>
            <a:gd name="adj2" fmla="val 50000"/>
          </a:avLst>
        </a:prstGeom>
        <a:solidFill>
          <a:schemeClr val="accent5">
            <a:hueOff val="-6302867"/>
            <a:satOff val="-8767"/>
            <a:lumOff val="-33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988812" y="2039274"/>
        <a:ext cx="221249" cy="241268"/>
      </dsp:txXfrm>
    </dsp:sp>
    <dsp:sp modelId="{360F611C-E523-4348-9C25-767AEA07EE3B}">
      <dsp:nvSpPr>
        <dsp:cNvPr id="0" name=""/>
        <dsp:cNvSpPr/>
      </dsp:nvSpPr>
      <dsp:spPr>
        <a:xfrm>
          <a:off x="1867363" y="686263"/>
          <a:ext cx="1191443" cy="119144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CCC Meeting #2</a:t>
          </a:r>
        </a:p>
      </dsp:txBody>
      <dsp:txXfrm>
        <a:off x="2041846" y="860746"/>
        <a:ext cx="842477" cy="842477"/>
      </dsp:txXfrm>
    </dsp:sp>
    <dsp:sp modelId="{FFFB7B7D-05C0-4ECC-87F8-A47D93F8C5E4}">
      <dsp:nvSpPr>
        <dsp:cNvPr id="0" name=""/>
        <dsp:cNvSpPr/>
      </dsp:nvSpPr>
      <dsp:spPr>
        <a:xfrm rot="20250000">
          <a:off x="3122642" y="742270"/>
          <a:ext cx="316070" cy="40211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126251" y="840835"/>
        <a:ext cx="221249" cy="24126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E049F73-CE38-4E5A-A275-244F3A41844C}"/>
              </a:ext>
            </a:extLst>
          </p:cNvPr>
          <p:cNvSpPr>
            <a:spLocks noGrp="1"/>
          </p:cNvSpPr>
          <p:nvPr>
            <p:ph type="hdr" sz="quarter"/>
          </p:nvPr>
        </p:nvSpPr>
        <p:spPr>
          <a:xfrm>
            <a:off x="1" y="0"/>
            <a:ext cx="4069190" cy="356579"/>
          </a:xfrm>
          <a:prstGeom prst="rect">
            <a:avLst/>
          </a:prstGeom>
        </p:spPr>
        <p:txBody>
          <a:bodyPr vert="horz" lIns="92464" tIns="46232" rIns="92464" bIns="46232"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E2968F33-64C9-4230-8367-1E6CA9207411}"/>
              </a:ext>
            </a:extLst>
          </p:cNvPr>
          <p:cNvSpPr>
            <a:spLocks noGrp="1"/>
          </p:cNvSpPr>
          <p:nvPr>
            <p:ph type="dt" sz="quarter" idx="1"/>
          </p:nvPr>
        </p:nvSpPr>
        <p:spPr>
          <a:xfrm>
            <a:off x="5317161" y="0"/>
            <a:ext cx="4069190" cy="356579"/>
          </a:xfrm>
          <a:prstGeom prst="rect">
            <a:avLst/>
          </a:prstGeom>
        </p:spPr>
        <p:txBody>
          <a:bodyPr vert="horz" lIns="92464" tIns="46232" rIns="92464" bIns="46232" rtlCol="0"/>
          <a:lstStyle>
            <a:lvl1pPr algn="r">
              <a:defRPr sz="1200"/>
            </a:lvl1pPr>
          </a:lstStyle>
          <a:p>
            <a:fld id="{1468F82A-236A-43F4-915D-E174AAEEDF08}" type="datetimeFigureOut">
              <a:rPr lang="en-US" smtClean="0"/>
              <a:t>12/11/17</a:t>
            </a:fld>
            <a:endParaRPr lang="en-US" dirty="0"/>
          </a:p>
        </p:txBody>
      </p:sp>
      <p:sp>
        <p:nvSpPr>
          <p:cNvPr id="4" name="Footer Placeholder 3">
            <a:extLst>
              <a:ext uri="{FF2B5EF4-FFF2-40B4-BE49-F238E27FC236}">
                <a16:creationId xmlns:a16="http://schemas.microsoft.com/office/drawing/2014/main" xmlns="" id="{42D5856A-CB56-4C1C-8BF3-2144E6698D53}"/>
              </a:ext>
            </a:extLst>
          </p:cNvPr>
          <p:cNvSpPr>
            <a:spLocks noGrp="1"/>
          </p:cNvSpPr>
          <p:nvPr>
            <p:ph type="ftr" sz="quarter" idx="2"/>
          </p:nvPr>
        </p:nvSpPr>
        <p:spPr>
          <a:xfrm>
            <a:off x="1" y="6745897"/>
            <a:ext cx="4069190" cy="356579"/>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67C4E9A-8D86-4EC7-99C5-AEA3DF4F56F2}"/>
              </a:ext>
            </a:extLst>
          </p:cNvPr>
          <p:cNvSpPr>
            <a:spLocks noGrp="1"/>
          </p:cNvSpPr>
          <p:nvPr>
            <p:ph type="sldNum" sz="quarter" idx="3"/>
          </p:nvPr>
        </p:nvSpPr>
        <p:spPr>
          <a:xfrm>
            <a:off x="5317161" y="6745897"/>
            <a:ext cx="4069190" cy="356579"/>
          </a:xfrm>
          <a:prstGeom prst="rect">
            <a:avLst/>
          </a:prstGeom>
        </p:spPr>
        <p:txBody>
          <a:bodyPr vert="horz" lIns="92464" tIns="46232" rIns="92464" bIns="46232" rtlCol="0" anchor="b"/>
          <a:lstStyle>
            <a:lvl1pPr algn="r">
              <a:defRPr sz="1200"/>
            </a:lvl1pPr>
          </a:lstStyle>
          <a:p>
            <a:fld id="{FA271ABC-8841-4326-94E2-F1E9C96CA932}" type="slidenum">
              <a:rPr lang="en-US" smtClean="0"/>
              <a:t>‹#›</a:t>
            </a:fld>
            <a:endParaRPr lang="en-US" dirty="0"/>
          </a:p>
        </p:txBody>
      </p:sp>
    </p:spTree>
    <p:extLst>
      <p:ext uri="{BB962C8B-B14F-4D97-AF65-F5344CB8AC3E}">
        <p14:creationId xmlns:p14="http://schemas.microsoft.com/office/powerpoint/2010/main" val="2549344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9190" cy="356579"/>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5317161" y="0"/>
            <a:ext cx="4069190" cy="356579"/>
          </a:xfrm>
          <a:prstGeom prst="rect">
            <a:avLst/>
          </a:prstGeom>
        </p:spPr>
        <p:txBody>
          <a:bodyPr vert="horz" lIns="92464" tIns="46232" rIns="92464" bIns="46232" rtlCol="0"/>
          <a:lstStyle>
            <a:lvl1pPr algn="r">
              <a:defRPr sz="1200"/>
            </a:lvl1pPr>
          </a:lstStyle>
          <a:p>
            <a:fld id="{0ABBE93E-5F7F-184D-A4E8-94CA3862B532}" type="datetimeFigureOut">
              <a:rPr lang="en-US" smtClean="0"/>
              <a:t>12/11/17</a:t>
            </a:fld>
            <a:endParaRPr lang="en-US" dirty="0"/>
          </a:p>
        </p:txBody>
      </p:sp>
      <p:sp>
        <p:nvSpPr>
          <p:cNvPr id="4" name="Slide Image Placeholder 3"/>
          <p:cNvSpPr>
            <a:spLocks noGrp="1" noRot="1" noChangeAspect="1"/>
          </p:cNvSpPr>
          <p:nvPr>
            <p:ph type="sldImg" idx="2"/>
          </p:nvPr>
        </p:nvSpPr>
        <p:spPr>
          <a:xfrm>
            <a:off x="3095625" y="887413"/>
            <a:ext cx="3197225" cy="239712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939699" y="3417824"/>
            <a:ext cx="7509079" cy="2796842"/>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5897"/>
            <a:ext cx="4069190" cy="356579"/>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161" y="6745897"/>
            <a:ext cx="4069190" cy="356579"/>
          </a:xfrm>
          <a:prstGeom prst="rect">
            <a:avLst/>
          </a:prstGeom>
        </p:spPr>
        <p:txBody>
          <a:bodyPr vert="horz" lIns="92464" tIns="46232" rIns="92464" bIns="46232"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63483" indent="-293646">
              <a:defRPr sz="2100" b="1">
                <a:solidFill>
                  <a:schemeClr val="tx1"/>
                </a:solidFill>
                <a:latin typeface="Comic Sans MS" charset="0"/>
                <a:ea typeface="ＭＳ Ｐゴシック" charset="0"/>
              </a:defRPr>
            </a:lvl2pPr>
            <a:lvl3pPr marL="1174589" indent="-234918">
              <a:defRPr sz="2100" b="1">
                <a:solidFill>
                  <a:schemeClr val="tx1"/>
                </a:solidFill>
                <a:latin typeface="Comic Sans MS" charset="0"/>
                <a:ea typeface="ＭＳ Ｐゴシック" charset="0"/>
              </a:defRPr>
            </a:lvl3pPr>
            <a:lvl4pPr marL="1644425" indent="-234918">
              <a:defRPr sz="2100" b="1">
                <a:solidFill>
                  <a:schemeClr val="tx1"/>
                </a:solidFill>
                <a:latin typeface="Comic Sans MS" charset="0"/>
                <a:ea typeface="ＭＳ Ｐゴシック" charset="0"/>
              </a:defRPr>
            </a:lvl4pPr>
            <a:lvl5pPr marL="2114261" indent="-234918">
              <a:defRPr sz="2100" b="1">
                <a:solidFill>
                  <a:schemeClr val="tx1"/>
                </a:solidFill>
                <a:latin typeface="Comic Sans MS" charset="0"/>
                <a:ea typeface="ＭＳ Ｐゴシック" charset="0"/>
              </a:defRPr>
            </a:lvl5pPr>
            <a:lvl6pPr marL="2584096" indent="-234918" algn="ctr" eaLnBrk="0" fontAlgn="base" hangingPunct="0">
              <a:spcBef>
                <a:spcPct val="0"/>
              </a:spcBef>
              <a:spcAft>
                <a:spcPct val="0"/>
              </a:spcAft>
              <a:defRPr sz="2100" b="1">
                <a:solidFill>
                  <a:schemeClr val="tx1"/>
                </a:solidFill>
                <a:latin typeface="Comic Sans MS" charset="0"/>
                <a:ea typeface="ＭＳ Ｐゴシック" charset="0"/>
              </a:defRPr>
            </a:lvl6pPr>
            <a:lvl7pPr marL="3053931" indent="-234918" algn="ctr" eaLnBrk="0" fontAlgn="base" hangingPunct="0">
              <a:spcBef>
                <a:spcPct val="0"/>
              </a:spcBef>
              <a:spcAft>
                <a:spcPct val="0"/>
              </a:spcAft>
              <a:defRPr sz="2100" b="1">
                <a:solidFill>
                  <a:schemeClr val="tx1"/>
                </a:solidFill>
                <a:latin typeface="Comic Sans MS" charset="0"/>
                <a:ea typeface="ＭＳ Ｐゴシック" charset="0"/>
              </a:defRPr>
            </a:lvl7pPr>
            <a:lvl8pPr marL="3523768" indent="-234918" algn="ctr" eaLnBrk="0" fontAlgn="base" hangingPunct="0">
              <a:spcBef>
                <a:spcPct val="0"/>
              </a:spcBef>
              <a:spcAft>
                <a:spcPct val="0"/>
              </a:spcAft>
              <a:defRPr sz="2100" b="1">
                <a:solidFill>
                  <a:schemeClr val="tx1"/>
                </a:solidFill>
                <a:latin typeface="Comic Sans MS" charset="0"/>
                <a:ea typeface="ＭＳ Ｐゴシック" charset="0"/>
              </a:defRPr>
            </a:lvl8pPr>
            <a:lvl9pPr marL="3993603" indent="-234918"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100" b="1">
                <a:solidFill>
                  <a:schemeClr val="tx1"/>
                </a:solidFill>
                <a:latin typeface="Comic Sans MS" charset="0"/>
                <a:ea typeface="ＭＳ Ｐゴシック" charset="0"/>
              </a:defRPr>
            </a:lvl1pPr>
            <a:lvl2pPr marL="763483" indent="-293646">
              <a:defRPr sz="2100" b="1">
                <a:solidFill>
                  <a:schemeClr val="tx1"/>
                </a:solidFill>
                <a:latin typeface="Comic Sans MS" charset="0"/>
                <a:ea typeface="ＭＳ Ｐゴシック" charset="0"/>
              </a:defRPr>
            </a:lvl2pPr>
            <a:lvl3pPr marL="1174589" indent="-234918">
              <a:defRPr sz="2100" b="1">
                <a:solidFill>
                  <a:schemeClr val="tx1"/>
                </a:solidFill>
                <a:latin typeface="Comic Sans MS" charset="0"/>
                <a:ea typeface="ＭＳ Ｐゴシック" charset="0"/>
              </a:defRPr>
            </a:lvl3pPr>
            <a:lvl4pPr marL="1644425" indent="-234918">
              <a:defRPr sz="2100" b="1">
                <a:solidFill>
                  <a:schemeClr val="tx1"/>
                </a:solidFill>
                <a:latin typeface="Comic Sans MS" charset="0"/>
                <a:ea typeface="ＭＳ Ｐゴシック" charset="0"/>
              </a:defRPr>
            </a:lvl4pPr>
            <a:lvl5pPr marL="2114261" indent="-234918">
              <a:defRPr sz="2100" b="1">
                <a:solidFill>
                  <a:schemeClr val="tx1"/>
                </a:solidFill>
                <a:latin typeface="Comic Sans MS" charset="0"/>
                <a:ea typeface="ＭＳ Ｐゴシック" charset="0"/>
              </a:defRPr>
            </a:lvl5pPr>
            <a:lvl6pPr marL="2584096" indent="-234918" algn="ctr" eaLnBrk="0" fontAlgn="base" hangingPunct="0">
              <a:spcBef>
                <a:spcPct val="0"/>
              </a:spcBef>
              <a:spcAft>
                <a:spcPct val="0"/>
              </a:spcAft>
              <a:defRPr sz="2100" b="1">
                <a:solidFill>
                  <a:schemeClr val="tx1"/>
                </a:solidFill>
                <a:latin typeface="Comic Sans MS" charset="0"/>
                <a:ea typeface="ＭＳ Ｐゴシック" charset="0"/>
              </a:defRPr>
            </a:lvl6pPr>
            <a:lvl7pPr marL="3053931" indent="-234918" algn="ctr" eaLnBrk="0" fontAlgn="base" hangingPunct="0">
              <a:spcBef>
                <a:spcPct val="0"/>
              </a:spcBef>
              <a:spcAft>
                <a:spcPct val="0"/>
              </a:spcAft>
              <a:defRPr sz="2100" b="1">
                <a:solidFill>
                  <a:schemeClr val="tx1"/>
                </a:solidFill>
                <a:latin typeface="Comic Sans MS" charset="0"/>
                <a:ea typeface="ＭＳ Ｐゴシック" charset="0"/>
              </a:defRPr>
            </a:lvl7pPr>
            <a:lvl8pPr marL="3523768" indent="-234918" algn="ctr" eaLnBrk="0" fontAlgn="base" hangingPunct="0">
              <a:spcBef>
                <a:spcPct val="0"/>
              </a:spcBef>
              <a:spcAft>
                <a:spcPct val="0"/>
              </a:spcAft>
              <a:defRPr sz="2100" b="1">
                <a:solidFill>
                  <a:schemeClr val="tx1"/>
                </a:solidFill>
                <a:latin typeface="Comic Sans MS" charset="0"/>
                <a:ea typeface="ＭＳ Ｐゴシック" charset="0"/>
              </a:defRPr>
            </a:lvl8pPr>
            <a:lvl9pPr marL="3993603" indent="-234918" algn="ctr" eaLnBrk="0" fontAlgn="base" hangingPunct="0">
              <a:spcBef>
                <a:spcPct val="0"/>
              </a:spcBef>
              <a:spcAft>
                <a:spcPct val="0"/>
              </a:spcAft>
              <a:defRPr sz="2100" b="1">
                <a:solidFill>
                  <a:schemeClr val="tx1"/>
                </a:solidFill>
                <a:latin typeface="Comic Sans MS" charset="0"/>
                <a:ea typeface="ＭＳ Ｐゴシック" charset="0"/>
              </a:defRPr>
            </a:lvl9pPr>
          </a:lstStyle>
          <a:p>
            <a:pPr>
              <a:defRPr/>
            </a:pPr>
            <a:fld id="{901BF835-EE3D-654F-B17A-2E09673C58FC}" type="slidenum">
              <a:rPr lang="en-US" sz="1200" b="0">
                <a:solidFill>
                  <a:srgbClr val="000000"/>
                </a:solidFill>
                <a:latin typeface="Arial" charset="0"/>
              </a:rPr>
              <a:pPr>
                <a:defRPr/>
              </a:pPr>
              <a:t>3</a:t>
            </a:fld>
            <a:endParaRPr lang="en-US" sz="1200" b="0" dirty="0">
              <a:solidFill>
                <a:srgbClr val="000000"/>
              </a:solidFill>
              <a:latin typeface="Arial"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08461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19</a:t>
            </a:fld>
            <a:endParaRPr lang="en-US" dirty="0"/>
          </a:p>
        </p:txBody>
      </p:sp>
    </p:spTree>
    <p:extLst>
      <p:ext uri="{BB962C8B-B14F-4D97-AF65-F5344CB8AC3E}">
        <p14:creationId xmlns:p14="http://schemas.microsoft.com/office/powerpoint/2010/main" val="68140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21</a:t>
            </a:fld>
            <a:endParaRPr lang="en-US" dirty="0"/>
          </a:p>
        </p:txBody>
      </p:sp>
    </p:spTree>
    <p:extLst>
      <p:ext uri="{BB962C8B-B14F-4D97-AF65-F5344CB8AC3E}">
        <p14:creationId xmlns:p14="http://schemas.microsoft.com/office/powerpoint/2010/main" val="31765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23</a:t>
            </a:fld>
            <a:endParaRPr lang="en-US" dirty="0"/>
          </a:p>
        </p:txBody>
      </p:sp>
    </p:spTree>
    <p:extLst>
      <p:ext uri="{BB962C8B-B14F-4D97-AF65-F5344CB8AC3E}">
        <p14:creationId xmlns:p14="http://schemas.microsoft.com/office/powerpoint/2010/main" val="152227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5E90661-1309-EC40-9978-6543B86FBF8C}" type="slidenum">
              <a:rPr lang="en-US" smtClean="0"/>
              <a:t>24</a:t>
            </a:fld>
            <a:endParaRPr lang="en-US" dirty="0"/>
          </a:p>
        </p:txBody>
      </p:sp>
    </p:spTree>
    <p:extLst>
      <p:ext uri="{BB962C8B-B14F-4D97-AF65-F5344CB8AC3E}">
        <p14:creationId xmlns:p14="http://schemas.microsoft.com/office/powerpoint/2010/main" val="328019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25</a:t>
            </a:fld>
            <a:endParaRPr lang="en-US" dirty="0"/>
          </a:p>
        </p:txBody>
      </p:sp>
    </p:spTree>
    <p:extLst>
      <p:ext uri="{BB962C8B-B14F-4D97-AF65-F5344CB8AC3E}">
        <p14:creationId xmlns:p14="http://schemas.microsoft.com/office/powerpoint/2010/main" val="398541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183478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313006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7</a:t>
            </a:fld>
            <a:endParaRPr lang="en-US" dirty="0"/>
          </a:p>
        </p:txBody>
      </p:sp>
    </p:spTree>
    <p:extLst>
      <p:ext uri="{BB962C8B-B14F-4D97-AF65-F5344CB8AC3E}">
        <p14:creationId xmlns:p14="http://schemas.microsoft.com/office/powerpoint/2010/main" val="149490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8</a:t>
            </a:fld>
            <a:endParaRPr lang="en-US" dirty="0"/>
          </a:p>
        </p:txBody>
      </p:sp>
    </p:spTree>
    <p:extLst>
      <p:ext uri="{BB962C8B-B14F-4D97-AF65-F5344CB8AC3E}">
        <p14:creationId xmlns:p14="http://schemas.microsoft.com/office/powerpoint/2010/main" val="143159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90661-1309-EC40-9978-6543B86FBF8C}" type="slidenum">
              <a:rPr lang="en-US" smtClean="0"/>
              <a:t>10</a:t>
            </a:fld>
            <a:endParaRPr lang="en-US" dirty="0"/>
          </a:p>
        </p:txBody>
      </p:sp>
    </p:spTree>
    <p:extLst>
      <p:ext uri="{BB962C8B-B14F-4D97-AF65-F5344CB8AC3E}">
        <p14:creationId xmlns:p14="http://schemas.microsoft.com/office/powerpoint/2010/main" val="197163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64306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13</a:t>
            </a:fld>
            <a:endParaRPr lang="en-US" dirty="0"/>
          </a:p>
        </p:txBody>
      </p:sp>
    </p:spTree>
    <p:extLst>
      <p:ext uri="{BB962C8B-B14F-4D97-AF65-F5344CB8AC3E}">
        <p14:creationId xmlns:p14="http://schemas.microsoft.com/office/powerpoint/2010/main" val="330252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D7DA54-EF9A-4819-A167-048FAC99488E}" type="slidenum">
              <a:rPr lang="en-US" smtClean="0"/>
              <a:t>16</a:t>
            </a:fld>
            <a:endParaRPr lang="en-US" dirty="0"/>
          </a:p>
        </p:txBody>
      </p:sp>
    </p:spTree>
    <p:extLst>
      <p:ext uri="{BB962C8B-B14F-4D97-AF65-F5344CB8AC3E}">
        <p14:creationId xmlns:p14="http://schemas.microsoft.com/office/powerpoint/2010/main" val="249006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17</a:t>
            </a:fld>
            <a:endParaRPr lang="en-US" dirty="0"/>
          </a:p>
        </p:txBody>
      </p:sp>
    </p:spTree>
    <p:extLst>
      <p:ext uri="{BB962C8B-B14F-4D97-AF65-F5344CB8AC3E}">
        <p14:creationId xmlns:p14="http://schemas.microsoft.com/office/powerpoint/2010/main" val="401059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2016</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hyperlink" Target="http://www.partnersinmeded.com/"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gif"/><Relationship Id="rId9" Type="http://schemas.openxmlformats.org/officeDocument/2006/relationships/image" Target="../media/image7.gif"/><Relationship Id="rId10"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2658A-E742-4D00-B1AF-EE877356C60D}"/>
              </a:ext>
            </a:extLst>
          </p:cNvPr>
          <p:cNvSpPr>
            <a:spLocks noGrp="1"/>
          </p:cNvSpPr>
          <p:nvPr>
            <p:ph type="ctrTitle"/>
          </p:nvPr>
        </p:nvSpPr>
        <p:spPr/>
        <p:txBody>
          <a:bodyPr/>
          <a:lstStyle/>
          <a:p>
            <a:r>
              <a:rPr lang="en-US" dirty="0"/>
              <a:t>Creating a Robust Resident Evaluation System</a:t>
            </a:r>
          </a:p>
        </p:txBody>
      </p:sp>
      <p:sp>
        <p:nvSpPr>
          <p:cNvPr id="3" name="Subtitle 2">
            <a:extLst>
              <a:ext uri="{FF2B5EF4-FFF2-40B4-BE49-F238E27FC236}">
                <a16:creationId xmlns:a16="http://schemas.microsoft.com/office/drawing/2014/main" xmlns="" id="{4DC3BF63-0BE1-4A2D-AF3E-67579AC67C15}"/>
              </a:ext>
            </a:extLst>
          </p:cNvPr>
          <p:cNvSpPr>
            <a:spLocks noGrp="1"/>
          </p:cNvSpPr>
          <p:nvPr>
            <p:ph type="subTitle" idx="1"/>
          </p:nvPr>
        </p:nvSpPr>
        <p:spPr>
          <a:xfrm>
            <a:off x="248603" y="4604611"/>
            <a:ext cx="6619244" cy="850172"/>
          </a:xfrm>
        </p:spPr>
        <p:txBody>
          <a:bodyPr>
            <a:noAutofit/>
          </a:bodyPr>
          <a:lstStyle/>
          <a:p>
            <a:r>
              <a:rPr lang="en-US" sz="1600" dirty="0"/>
              <a:t>Heather peters, M.Ed., PhD</a:t>
            </a:r>
          </a:p>
          <a:p>
            <a:r>
              <a:rPr lang="en-US" sz="1600" dirty="0"/>
              <a:t>GME Specialist</a:t>
            </a:r>
          </a:p>
          <a:p>
            <a:r>
              <a:rPr lang="en-US" sz="1600" dirty="0"/>
              <a:t>Partners in Medical Education </a:t>
            </a:r>
            <a:r>
              <a:rPr lang="en-US" sz="1600" dirty="0" smtClean="0"/>
              <a:t>Consultant</a:t>
            </a:r>
            <a:endParaRPr lang="en-US" sz="1600" dirty="0"/>
          </a:p>
        </p:txBody>
      </p:sp>
    </p:spTree>
    <p:extLst>
      <p:ext uri="{BB962C8B-B14F-4D97-AF65-F5344CB8AC3E}">
        <p14:creationId xmlns:p14="http://schemas.microsoft.com/office/powerpoint/2010/main" val="120582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MULTISOURCE EVALUATIONS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6475283"/>
              </p:ext>
            </p:extLst>
          </p:nvPr>
        </p:nvGraphicFramePr>
        <p:xfrm>
          <a:off x="457200" y="14859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8"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10</a:t>
            </a:r>
            <a:endParaRPr lang="en-US" altLang="en-US" dirty="0"/>
          </a:p>
        </p:txBody>
      </p:sp>
    </p:spTree>
    <p:extLst>
      <p:ext uri="{BB962C8B-B14F-4D97-AF65-F5344CB8AC3E}">
        <p14:creationId xmlns:p14="http://schemas.microsoft.com/office/powerpoint/2010/main" val="413706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78CC1-7D96-46D5-9C3C-7717621125E9}"/>
              </a:ext>
            </a:extLst>
          </p:cNvPr>
          <p:cNvSpPr>
            <a:spLocks noGrp="1"/>
          </p:cNvSpPr>
          <p:nvPr>
            <p:ph type="title"/>
          </p:nvPr>
        </p:nvSpPr>
        <p:spPr/>
        <p:txBody>
          <a:bodyPr/>
          <a:lstStyle/>
          <a:p>
            <a:r>
              <a:rPr lang="en-US" dirty="0"/>
              <a:t>EVALUATION TABLE</a:t>
            </a:r>
          </a:p>
        </p:txBody>
      </p:sp>
      <p:graphicFrame>
        <p:nvGraphicFramePr>
          <p:cNvPr id="4" name="Content Placeholder 3">
            <a:extLst>
              <a:ext uri="{FF2B5EF4-FFF2-40B4-BE49-F238E27FC236}">
                <a16:creationId xmlns:a16="http://schemas.microsoft.com/office/drawing/2014/main" xmlns="" id="{E9F682E0-6E9A-4DFA-B1D1-F8465181C5FB}"/>
              </a:ext>
            </a:extLst>
          </p:cNvPr>
          <p:cNvGraphicFramePr>
            <a:graphicFrameLocks noGrp="1"/>
          </p:cNvGraphicFramePr>
          <p:nvPr>
            <p:ph idx="1"/>
            <p:extLst>
              <p:ext uri="{D42A27DB-BD31-4B8C-83A1-F6EECF244321}">
                <p14:modId xmlns:p14="http://schemas.microsoft.com/office/powerpoint/2010/main" val="1950950605"/>
              </p:ext>
            </p:extLst>
          </p:nvPr>
        </p:nvGraphicFramePr>
        <p:xfrm>
          <a:off x="1271854" y="1709873"/>
          <a:ext cx="7072046" cy="3207701"/>
        </p:xfrm>
        <a:graphic>
          <a:graphicData uri="http://schemas.openxmlformats.org/drawingml/2006/table">
            <a:tbl>
              <a:tblPr firstRow="1" firstCol="1" bandRow="1">
                <a:tableStyleId>{93296810-A885-4BE3-A3E7-6D5BEEA58F35}</a:tableStyleId>
              </a:tblPr>
              <a:tblGrid>
                <a:gridCol w="2965317">
                  <a:extLst>
                    <a:ext uri="{9D8B030D-6E8A-4147-A177-3AD203B41FA5}">
                      <a16:colId xmlns:a16="http://schemas.microsoft.com/office/drawing/2014/main" xmlns="" val="2480976735"/>
                    </a:ext>
                  </a:extLst>
                </a:gridCol>
                <a:gridCol w="428314">
                  <a:extLst>
                    <a:ext uri="{9D8B030D-6E8A-4147-A177-3AD203B41FA5}">
                      <a16:colId xmlns:a16="http://schemas.microsoft.com/office/drawing/2014/main" xmlns="" val="1927729768"/>
                    </a:ext>
                  </a:extLst>
                </a:gridCol>
                <a:gridCol w="488737">
                  <a:extLst>
                    <a:ext uri="{9D8B030D-6E8A-4147-A177-3AD203B41FA5}">
                      <a16:colId xmlns:a16="http://schemas.microsoft.com/office/drawing/2014/main" xmlns="" val="828678079"/>
                    </a:ext>
                  </a:extLst>
                </a:gridCol>
                <a:gridCol w="433669">
                  <a:extLst>
                    <a:ext uri="{9D8B030D-6E8A-4147-A177-3AD203B41FA5}">
                      <a16:colId xmlns:a16="http://schemas.microsoft.com/office/drawing/2014/main" xmlns="" val="3727885535"/>
                    </a:ext>
                  </a:extLst>
                </a:gridCol>
                <a:gridCol w="462734">
                  <a:extLst>
                    <a:ext uri="{9D8B030D-6E8A-4147-A177-3AD203B41FA5}">
                      <a16:colId xmlns:a16="http://schemas.microsoft.com/office/drawing/2014/main" xmlns="" val="1784267514"/>
                    </a:ext>
                  </a:extLst>
                </a:gridCol>
                <a:gridCol w="549162">
                  <a:extLst>
                    <a:ext uri="{9D8B030D-6E8A-4147-A177-3AD203B41FA5}">
                      <a16:colId xmlns:a16="http://schemas.microsoft.com/office/drawing/2014/main" xmlns="" val="1782548424"/>
                    </a:ext>
                  </a:extLst>
                </a:gridCol>
                <a:gridCol w="512448">
                  <a:extLst>
                    <a:ext uri="{9D8B030D-6E8A-4147-A177-3AD203B41FA5}">
                      <a16:colId xmlns:a16="http://schemas.microsoft.com/office/drawing/2014/main" xmlns="" val="369900628"/>
                    </a:ext>
                  </a:extLst>
                </a:gridCol>
                <a:gridCol w="1231665">
                  <a:extLst>
                    <a:ext uri="{9D8B030D-6E8A-4147-A177-3AD203B41FA5}">
                      <a16:colId xmlns:a16="http://schemas.microsoft.com/office/drawing/2014/main" xmlns="" val="1247984197"/>
                    </a:ext>
                  </a:extLst>
                </a:gridCol>
              </a:tblGrid>
              <a:tr h="260176">
                <a:tc>
                  <a:txBody>
                    <a:bodyPr/>
                    <a:lstStyle/>
                    <a:p>
                      <a:pPr marL="0" marR="0" algn="l">
                        <a:lnSpc>
                          <a:spcPct val="115000"/>
                        </a:lnSpc>
                        <a:spcBef>
                          <a:spcPts val="0"/>
                        </a:spcBef>
                        <a:spcAft>
                          <a:spcPts val="0"/>
                        </a:spcAft>
                      </a:pPr>
                      <a:r>
                        <a:rPr lang="en-US" sz="1400" dirty="0">
                          <a:effectLst/>
                        </a:rPr>
                        <a:t>Department Name: </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PC</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MK</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PR</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CIS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PBLI</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SBP</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400" dirty="0">
                          <a:effectLst/>
                        </a:rPr>
                        <a:t>Evaluators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131451530"/>
                  </a:ext>
                </a:extLst>
              </a:tr>
              <a:tr h="491255">
                <a:tc>
                  <a:txBody>
                    <a:bodyPr/>
                    <a:lstStyle/>
                    <a:p>
                      <a:pPr marL="0" marR="0" algn="l">
                        <a:lnSpc>
                          <a:spcPct val="115000"/>
                        </a:lnSpc>
                        <a:spcBef>
                          <a:spcPts val="0"/>
                        </a:spcBef>
                        <a:spcAft>
                          <a:spcPts val="0"/>
                        </a:spcAft>
                      </a:pPr>
                      <a:r>
                        <a:rPr lang="en-US" sz="1400" dirty="0">
                          <a:effectLst/>
                        </a:rPr>
                        <a:t>End-of-Rotation Evaluations </a:t>
                      </a:r>
                    </a:p>
                    <a:p>
                      <a:pPr marL="0" marR="0" algn="l">
                        <a:lnSpc>
                          <a:spcPct val="115000"/>
                        </a:lnSpc>
                        <a:spcBef>
                          <a:spcPts val="0"/>
                        </a:spcBef>
                        <a:spcAft>
                          <a:spcPts val="0"/>
                        </a:spcAft>
                      </a:pPr>
                      <a:r>
                        <a:rPr lang="en-US" sz="1400" dirty="0">
                          <a:effectLst/>
                        </a:rPr>
                        <a:t>(by faculty)</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nSpc>
                          <a:spcPct val="115000"/>
                        </a:lnSpc>
                        <a:spcBef>
                          <a:spcPts val="0"/>
                        </a:spcBef>
                        <a:spcAft>
                          <a:spcPts val="0"/>
                        </a:spcAft>
                      </a:pPr>
                      <a:r>
                        <a:rPr lang="en-US" sz="1400" dirty="0">
                          <a:solidFill>
                            <a:schemeClr val="bg1"/>
                          </a:solidFill>
                          <a:effectLst/>
                        </a:rPr>
                        <a:t>Faculty</a:t>
                      </a:r>
                      <a:endPar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extLst>
                  <a:ext uri="{0D108BD9-81ED-4DB2-BD59-A6C34878D82A}">
                    <a16:rowId xmlns:a16="http://schemas.microsoft.com/office/drawing/2014/main" xmlns="" val="741561670"/>
                  </a:ext>
                </a:extLst>
              </a:tr>
              <a:tr h="736881">
                <a:tc>
                  <a:txBody>
                    <a:bodyPr/>
                    <a:lstStyle/>
                    <a:p>
                      <a:pPr marL="0" marR="0" algn="l">
                        <a:lnSpc>
                          <a:spcPct val="115000"/>
                        </a:lnSpc>
                        <a:spcBef>
                          <a:spcPts val="0"/>
                        </a:spcBef>
                        <a:spcAft>
                          <a:spcPts val="0"/>
                        </a:spcAft>
                      </a:pPr>
                      <a:r>
                        <a:rPr lang="en-US" sz="1400" dirty="0">
                          <a:effectLst/>
                        </a:rPr>
                        <a:t>Ancillary 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nSpc>
                          <a:spcPct val="115000"/>
                        </a:lnSpc>
                        <a:spcBef>
                          <a:spcPts val="0"/>
                        </a:spcBef>
                        <a:spcAft>
                          <a:spcPts val="0"/>
                        </a:spcAft>
                      </a:pPr>
                      <a:r>
                        <a:rPr lang="en-US" sz="1400" dirty="0">
                          <a:solidFill>
                            <a:schemeClr val="bg1"/>
                          </a:solidFill>
                          <a:effectLst/>
                        </a:rPr>
                        <a:t>Nurses</a:t>
                      </a:r>
                    </a:p>
                    <a:p>
                      <a:pPr marL="0" marR="0">
                        <a:lnSpc>
                          <a:spcPct val="115000"/>
                        </a:lnSpc>
                        <a:spcBef>
                          <a:spcPts val="0"/>
                        </a:spcBef>
                        <a:spcAft>
                          <a:spcPts val="0"/>
                        </a:spcAft>
                      </a:pPr>
                      <a:r>
                        <a:rPr lang="en-US" sz="1400" dirty="0">
                          <a:solidFill>
                            <a:schemeClr val="bg1"/>
                          </a:solidFill>
                          <a:effectLst/>
                        </a:rPr>
                        <a:t>PA</a:t>
                      </a:r>
                    </a:p>
                    <a:p>
                      <a:pPr marL="0" marR="0">
                        <a:lnSpc>
                          <a:spcPct val="115000"/>
                        </a:lnSpc>
                        <a:spcBef>
                          <a:spcPts val="0"/>
                        </a:spcBef>
                        <a:spcAft>
                          <a:spcPts val="0"/>
                        </a:spcAft>
                      </a:pPr>
                      <a:r>
                        <a:rPr lang="en-US" sz="1400" dirty="0">
                          <a:solidFill>
                            <a:schemeClr val="bg1"/>
                          </a:solidFill>
                          <a:effectLst/>
                        </a:rPr>
                        <a:t>NP</a:t>
                      </a:r>
                      <a:endPar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extLst>
                  <a:ext uri="{0D108BD9-81ED-4DB2-BD59-A6C34878D82A}">
                    <a16:rowId xmlns:a16="http://schemas.microsoft.com/office/drawing/2014/main" xmlns="" val="2014721250"/>
                  </a:ext>
                </a:extLst>
              </a:tr>
              <a:tr h="245627">
                <a:tc>
                  <a:txBody>
                    <a:bodyPr/>
                    <a:lstStyle/>
                    <a:p>
                      <a:pPr marL="0" marR="0" algn="l">
                        <a:lnSpc>
                          <a:spcPct val="115000"/>
                        </a:lnSpc>
                        <a:spcBef>
                          <a:spcPts val="0"/>
                        </a:spcBef>
                        <a:spcAft>
                          <a:spcPts val="0"/>
                        </a:spcAft>
                      </a:pPr>
                      <a:r>
                        <a:rPr lang="en-US" sz="1400" dirty="0">
                          <a:effectLst/>
                        </a:rPr>
                        <a:t>Patient 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nSpc>
                          <a:spcPct val="115000"/>
                        </a:lnSpc>
                        <a:spcBef>
                          <a:spcPts val="0"/>
                        </a:spcBef>
                        <a:spcAft>
                          <a:spcPts val="0"/>
                        </a:spcAft>
                      </a:pPr>
                      <a:r>
                        <a:rPr lang="en-US" sz="1400" dirty="0">
                          <a:solidFill>
                            <a:schemeClr val="bg1"/>
                          </a:solidFill>
                          <a:effectLst/>
                        </a:rPr>
                        <a:t>Patients</a:t>
                      </a:r>
                      <a:endPar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extLst>
                  <a:ext uri="{0D108BD9-81ED-4DB2-BD59-A6C34878D82A}">
                    <a16:rowId xmlns:a16="http://schemas.microsoft.com/office/drawing/2014/main" xmlns="" val="616961177"/>
                  </a:ext>
                </a:extLst>
              </a:tr>
              <a:tr h="245627">
                <a:tc>
                  <a:txBody>
                    <a:bodyPr/>
                    <a:lstStyle/>
                    <a:p>
                      <a:pPr marL="0" marR="0" algn="l">
                        <a:lnSpc>
                          <a:spcPct val="115000"/>
                        </a:lnSpc>
                        <a:spcBef>
                          <a:spcPts val="0"/>
                        </a:spcBef>
                        <a:spcAft>
                          <a:spcPts val="0"/>
                        </a:spcAft>
                      </a:pPr>
                      <a:r>
                        <a:rPr lang="en-US" sz="1400" dirty="0">
                          <a:effectLst/>
                        </a:rPr>
                        <a:t>Peer 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nSpc>
                          <a:spcPct val="115000"/>
                        </a:lnSpc>
                        <a:spcBef>
                          <a:spcPts val="0"/>
                        </a:spcBef>
                        <a:spcAft>
                          <a:spcPts val="0"/>
                        </a:spcAft>
                      </a:pPr>
                      <a:r>
                        <a:rPr lang="en-US" sz="1400" dirty="0">
                          <a:solidFill>
                            <a:schemeClr val="bg1"/>
                          </a:solidFill>
                          <a:effectLst/>
                        </a:rPr>
                        <a:t>Peers</a:t>
                      </a:r>
                      <a:endPar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extLst>
                  <a:ext uri="{0D108BD9-81ED-4DB2-BD59-A6C34878D82A}">
                    <a16:rowId xmlns:a16="http://schemas.microsoft.com/office/drawing/2014/main" xmlns="" val="2956411892"/>
                  </a:ext>
                </a:extLst>
              </a:tr>
              <a:tr h="245627">
                <a:tc>
                  <a:txBody>
                    <a:bodyPr/>
                    <a:lstStyle/>
                    <a:p>
                      <a:pPr marL="0" marR="0" algn="l">
                        <a:lnSpc>
                          <a:spcPct val="115000"/>
                        </a:lnSpc>
                        <a:spcBef>
                          <a:spcPts val="0"/>
                        </a:spcBef>
                        <a:spcAft>
                          <a:spcPts val="0"/>
                        </a:spcAft>
                      </a:pPr>
                      <a:r>
                        <a:rPr lang="en-US" sz="1400" dirty="0">
                          <a:effectLst/>
                        </a:rPr>
                        <a:t>Self-Evaluations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gn="ctr">
                        <a:lnSpc>
                          <a:spcPct val="115000"/>
                        </a:lnSpc>
                        <a:spcBef>
                          <a:spcPts val="0"/>
                        </a:spcBef>
                        <a:spcAft>
                          <a:spcPts val="0"/>
                        </a:spcAft>
                      </a:pPr>
                      <a:r>
                        <a:rPr lang="en-US" sz="1400" dirty="0">
                          <a:solidFill>
                            <a:schemeClr val="bg1"/>
                          </a:solidFill>
                          <a:effectLst/>
                        </a:rPr>
                        <a:t>X</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tc>
                  <a:txBody>
                    <a:bodyPr/>
                    <a:lstStyle/>
                    <a:p>
                      <a:pPr marL="0" marR="0">
                        <a:lnSpc>
                          <a:spcPct val="115000"/>
                        </a:lnSpc>
                        <a:spcBef>
                          <a:spcPts val="0"/>
                        </a:spcBef>
                        <a:spcAft>
                          <a:spcPts val="0"/>
                        </a:spcAft>
                      </a:pPr>
                      <a:r>
                        <a:rPr lang="en-US" sz="1400" dirty="0">
                          <a:solidFill>
                            <a:schemeClr val="bg1"/>
                          </a:solidFill>
                          <a:effectLst/>
                        </a:rPr>
                        <a:t>Self</a:t>
                      </a:r>
                      <a:endPar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407B67"/>
                    </a:solidFill>
                  </a:tcPr>
                </a:tc>
                <a:extLst>
                  <a:ext uri="{0D108BD9-81ED-4DB2-BD59-A6C34878D82A}">
                    <a16:rowId xmlns:a16="http://schemas.microsoft.com/office/drawing/2014/main" xmlns="" val="4133287409"/>
                  </a:ext>
                </a:extLst>
              </a:tr>
              <a:tr h="245627">
                <a:tc>
                  <a:txBody>
                    <a:bodyPr/>
                    <a:lstStyle/>
                    <a:p>
                      <a:pPr marL="0" marR="0" algn="l">
                        <a:lnSpc>
                          <a:spcPct val="115000"/>
                        </a:lnSpc>
                        <a:spcBef>
                          <a:spcPts val="0"/>
                        </a:spcBef>
                        <a:spcAft>
                          <a:spcPts val="0"/>
                        </a:spcAft>
                      </a:pPr>
                      <a:r>
                        <a:rPr lang="en-US" sz="1400" dirty="0">
                          <a:effectLst/>
                        </a:rPr>
                        <a:t>In-Training Exam</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Other</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218294080"/>
                  </a:ext>
                </a:extLst>
              </a:tr>
              <a:tr h="245627">
                <a:tc>
                  <a:txBody>
                    <a:bodyPr/>
                    <a:lstStyle/>
                    <a:p>
                      <a:pPr marL="0" marR="0" algn="l">
                        <a:lnSpc>
                          <a:spcPct val="115000"/>
                        </a:lnSpc>
                        <a:spcBef>
                          <a:spcPts val="0"/>
                        </a:spcBef>
                        <a:spcAft>
                          <a:spcPts val="0"/>
                        </a:spcAft>
                      </a:pPr>
                      <a:r>
                        <a:rPr lang="en-US" sz="1400" dirty="0">
                          <a:effectLst/>
                        </a:rPr>
                        <a:t>Mini-CEX</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400" dirty="0">
                          <a:effectLst/>
                        </a:rPr>
                        <a:t>Faculty</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9427115"/>
                  </a:ext>
                </a:extLst>
              </a:tr>
              <a:tr h="245627">
                <a:tc>
                  <a:txBody>
                    <a:bodyPr/>
                    <a:lstStyle/>
                    <a:p>
                      <a:pPr marL="0" marR="0" algn="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400" dirty="0">
                          <a:effectLst/>
                        </a:rPr>
                        <a:t>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907784853"/>
                  </a:ext>
                </a:extLst>
              </a:tr>
              <a:tr h="245627">
                <a:tc>
                  <a:txBody>
                    <a:bodyPr/>
                    <a:lstStyle/>
                    <a:p>
                      <a:pPr marL="0" marR="0" algn="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400" dirty="0">
                          <a:effectLst/>
                        </a:rPr>
                        <a:t> </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21570294"/>
                  </a:ext>
                </a:extLst>
              </a:tr>
            </a:tbl>
          </a:graphicData>
        </a:graphic>
      </p:graphicFrame>
      <p:sp>
        <p:nvSpPr>
          <p:cNvPr id="5"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6"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11</a:t>
            </a:r>
            <a:endParaRPr lang="en-US" altLang="en-US" dirty="0"/>
          </a:p>
        </p:txBody>
      </p:sp>
    </p:spTree>
    <p:extLst>
      <p:ext uri="{BB962C8B-B14F-4D97-AF65-F5344CB8AC3E}">
        <p14:creationId xmlns:p14="http://schemas.microsoft.com/office/powerpoint/2010/main" val="559774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10E24-ED77-44C4-BF0C-5E0D04731CAC}"/>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xmlns="" id="{72505849-5831-407B-9450-084CC4D90795}"/>
              </a:ext>
            </a:extLst>
          </p:cNvPr>
          <p:cNvSpPr>
            <a:spLocks noGrp="1"/>
          </p:cNvSpPr>
          <p:nvPr>
            <p:ph idx="1"/>
          </p:nvPr>
        </p:nvSpPr>
        <p:spPr>
          <a:xfrm>
            <a:off x="1220993" y="2194560"/>
            <a:ext cx="6702013" cy="2649692"/>
          </a:xfrm>
          <a:ln w="57150">
            <a:solidFill>
              <a:schemeClr val="accent6">
                <a:lumMod val="75000"/>
              </a:schemeClr>
            </a:solidFill>
          </a:ln>
        </p:spPr>
        <p:txBody>
          <a:bodyPr lIns="182880" tIns="182880" rIns="274320" bIns="182880">
            <a:normAutofit fontScale="92500" lnSpcReduction="10000"/>
          </a:bodyPr>
          <a:lstStyle/>
          <a:p>
            <a:r>
              <a:rPr lang="en-US" sz="2800" b="1" dirty="0">
                <a:solidFill>
                  <a:schemeClr val="accent6">
                    <a:lumMod val="75000"/>
                  </a:schemeClr>
                </a:solidFill>
              </a:rPr>
              <a:t>Beware</a:t>
            </a:r>
            <a:r>
              <a:rPr lang="en-US" dirty="0"/>
              <a:t> </a:t>
            </a:r>
            <a:r>
              <a:rPr lang="en-US" sz="2400" dirty="0"/>
              <a:t>of “halos” and “horns” </a:t>
            </a:r>
          </a:p>
          <a:p>
            <a:r>
              <a:rPr lang="en-US" sz="2800" b="1" dirty="0">
                <a:solidFill>
                  <a:schemeClr val="accent6">
                    <a:lumMod val="75000"/>
                  </a:schemeClr>
                </a:solidFill>
              </a:rPr>
              <a:t>Trend</a:t>
            </a:r>
            <a:r>
              <a:rPr lang="en-US" dirty="0"/>
              <a:t> </a:t>
            </a:r>
            <a:r>
              <a:rPr lang="en-US" sz="2400" dirty="0"/>
              <a:t>360-evaluations </a:t>
            </a:r>
          </a:p>
          <a:p>
            <a:r>
              <a:rPr lang="en-US" sz="2800" b="1" dirty="0">
                <a:solidFill>
                  <a:schemeClr val="accent6">
                    <a:lumMod val="75000"/>
                  </a:schemeClr>
                </a:solidFill>
              </a:rPr>
              <a:t>Look</a:t>
            </a:r>
            <a:r>
              <a:rPr lang="en-US" dirty="0"/>
              <a:t> </a:t>
            </a:r>
            <a:r>
              <a:rPr lang="en-US" sz="2400" dirty="0"/>
              <a:t>at multiple ways </a:t>
            </a:r>
          </a:p>
          <a:p>
            <a:r>
              <a:rPr lang="en-US" sz="2800" b="1" dirty="0">
                <a:solidFill>
                  <a:schemeClr val="accent6">
                    <a:lumMod val="75000"/>
                  </a:schemeClr>
                </a:solidFill>
              </a:rPr>
              <a:t>Ensure</a:t>
            </a:r>
            <a:r>
              <a:rPr lang="en-US" dirty="0"/>
              <a:t> validity</a:t>
            </a:r>
          </a:p>
          <a:p>
            <a:r>
              <a:rPr lang="en-US" sz="2800" b="1" dirty="0">
                <a:solidFill>
                  <a:schemeClr val="accent6">
                    <a:lumMod val="75000"/>
                  </a:schemeClr>
                </a:solidFill>
              </a:rPr>
              <a:t>Include</a:t>
            </a:r>
            <a:r>
              <a:rPr lang="en-US" dirty="0"/>
              <a:t> </a:t>
            </a:r>
            <a:r>
              <a:rPr lang="en-US" sz="2400" dirty="0"/>
              <a:t>traditional performance appraisals</a:t>
            </a:r>
            <a:endParaRPr lang="en-US" sz="2800" dirty="0"/>
          </a:p>
        </p:txBody>
      </p:sp>
      <p:sp>
        <p:nvSpPr>
          <p:cNvPr id="4"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12</a:t>
            </a:r>
            <a:endParaRPr lang="en-US" altLang="en-US" dirty="0"/>
          </a:p>
        </p:txBody>
      </p:sp>
    </p:spTree>
    <p:extLst>
      <p:ext uri="{BB962C8B-B14F-4D97-AF65-F5344CB8AC3E}">
        <p14:creationId xmlns:p14="http://schemas.microsoft.com/office/powerpoint/2010/main" val="153360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3915" y="1811843"/>
            <a:ext cx="3956538" cy="1335135"/>
            <a:chOff x="738553" y="2511338"/>
            <a:chExt cx="5275384" cy="1780180"/>
          </a:xfrm>
        </p:grpSpPr>
        <p:sp>
          <p:nvSpPr>
            <p:cNvPr id="4" name="Rectangle 3"/>
            <p:cNvSpPr/>
            <p:nvPr/>
          </p:nvSpPr>
          <p:spPr>
            <a:xfrm flipH="1" flipV="1">
              <a:off x="2074985" y="2511338"/>
              <a:ext cx="3938952" cy="17801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entagon 7"/>
            <p:cNvSpPr/>
            <p:nvPr/>
          </p:nvSpPr>
          <p:spPr>
            <a:xfrm flipH="1">
              <a:off x="738553" y="2511338"/>
              <a:ext cx="1336431" cy="178018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dirty="0">
                  <a:latin typeface="Arial" panose="020B0604020202020204" pitchFamily="34" charset="0"/>
                  <a:cs typeface="Arial" panose="020B0604020202020204" pitchFamily="34" charset="0"/>
                </a:rPr>
                <a:t>A</a:t>
              </a:r>
            </a:p>
          </p:txBody>
        </p:sp>
      </p:grpSp>
      <p:grpSp>
        <p:nvGrpSpPr>
          <p:cNvPr id="5" name="Group 4"/>
          <p:cNvGrpSpPr/>
          <p:nvPr/>
        </p:nvGrpSpPr>
        <p:grpSpPr>
          <a:xfrm>
            <a:off x="1265115" y="3310676"/>
            <a:ext cx="3956538" cy="1335135"/>
            <a:chOff x="738553" y="4509780"/>
            <a:chExt cx="5275384" cy="1780180"/>
          </a:xfrm>
        </p:grpSpPr>
        <p:sp>
          <p:nvSpPr>
            <p:cNvPr id="12" name="Rectangle 11"/>
            <p:cNvSpPr/>
            <p:nvPr/>
          </p:nvSpPr>
          <p:spPr>
            <a:xfrm flipH="1" flipV="1">
              <a:off x="2074985" y="4509780"/>
              <a:ext cx="3938952" cy="1780180"/>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13" name="Pentagon 12"/>
            <p:cNvSpPr/>
            <p:nvPr/>
          </p:nvSpPr>
          <p:spPr>
            <a:xfrm flipH="1">
              <a:off x="738553" y="4509780"/>
              <a:ext cx="1336431" cy="178018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dirty="0">
                  <a:latin typeface="Arial" panose="020B0604020202020204" pitchFamily="34" charset="0"/>
                  <a:cs typeface="Arial" panose="020B0604020202020204" pitchFamily="34" charset="0"/>
                </a:rPr>
                <a:t>C</a:t>
              </a:r>
            </a:p>
          </p:txBody>
        </p:sp>
        <p:sp>
          <p:nvSpPr>
            <p:cNvPr id="20" name="Rectangle 19"/>
            <p:cNvSpPr/>
            <p:nvPr/>
          </p:nvSpPr>
          <p:spPr>
            <a:xfrm>
              <a:off x="2239108" y="4753539"/>
              <a:ext cx="3657600" cy="943848"/>
            </a:xfrm>
            <a:prstGeom prst="rect">
              <a:avLst/>
            </a:prstGeom>
          </p:spPr>
          <p:txBody>
            <a:bodyPr wrap="square">
              <a:spAutoFit/>
            </a:bodyPr>
            <a:lstStyle/>
            <a:p>
              <a:r>
                <a:rPr lang="en-US" b="1" cap="all" dirty="0">
                  <a:solidFill>
                    <a:schemeClr val="bg1"/>
                  </a:solidFill>
                  <a:latin typeface="Arial" panose="020B0604020202020204" pitchFamily="34" charset="0"/>
                  <a:cs typeface="Arial" panose="020B0604020202020204" pitchFamily="34" charset="0"/>
                </a:rPr>
                <a:t>Measurement Paradox</a:t>
              </a:r>
              <a:endParaRPr lang="en-US" sz="1350" dirty="0">
                <a:solidFill>
                  <a:schemeClr val="bg1"/>
                </a:solidFill>
                <a:latin typeface="Arial" panose="020B0604020202020204" pitchFamily="34" charset="0"/>
                <a:cs typeface="Arial" panose="020B0604020202020204" pitchFamily="34" charset="0"/>
              </a:endParaRPr>
            </a:p>
          </p:txBody>
        </p:sp>
      </p:grpSp>
      <p:grpSp>
        <p:nvGrpSpPr>
          <p:cNvPr id="3" name="Group 2"/>
          <p:cNvGrpSpPr/>
          <p:nvPr/>
        </p:nvGrpSpPr>
        <p:grpSpPr>
          <a:xfrm>
            <a:off x="3916205" y="1811843"/>
            <a:ext cx="3956538" cy="1335135"/>
            <a:chOff x="6131168" y="2511338"/>
            <a:chExt cx="5275384" cy="1780180"/>
          </a:xfrm>
        </p:grpSpPr>
        <p:sp>
          <p:nvSpPr>
            <p:cNvPr id="14" name="Rectangle 13"/>
            <p:cNvSpPr/>
            <p:nvPr/>
          </p:nvSpPr>
          <p:spPr>
            <a:xfrm flipH="1" flipV="1">
              <a:off x="7467600" y="2511338"/>
              <a:ext cx="3938952" cy="178018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15" name="Pentagon 14"/>
            <p:cNvSpPr/>
            <p:nvPr/>
          </p:nvSpPr>
          <p:spPr>
            <a:xfrm flipH="1">
              <a:off x="6131168" y="2511338"/>
              <a:ext cx="1336431" cy="178018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dirty="0">
                  <a:latin typeface="Arial" panose="020B0604020202020204" pitchFamily="34" charset="0"/>
                  <a:cs typeface="Arial" panose="020B0604020202020204" pitchFamily="34" charset="0"/>
                </a:rPr>
                <a:t>B</a:t>
              </a:r>
            </a:p>
          </p:txBody>
        </p:sp>
      </p:grpSp>
      <p:grpSp>
        <p:nvGrpSpPr>
          <p:cNvPr id="6" name="Group 5"/>
          <p:cNvGrpSpPr/>
          <p:nvPr/>
        </p:nvGrpSpPr>
        <p:grpSpPr>
          <a:xfrm>
            <a:off x="4598376" y="3310676"/>
            <a:ext cx="3956538" cy="1335135"/>
            <a:chOff x="6131168" y="4509780"/>
            <a:chExt cx="5275384" cy="1780180"/>
          </a:xfrm>
        </p:grpSpPr>
        <p:sp>
          <p:nvSpPr>
            <p:cNvPr id="16" name="Rectangle 15"/>
            <p:cNvSpPr/>
            <p:nvPr/>
          </p:nvSpPr>
          <p:spPr>
            <a:xfrm flipH="1" flipV="1">
              <a:off x="7467600" y="4509780"/>
              <a:ext cx="3938952" cy="178018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p>
          </p:txBody>
        </p:sp>
        <p:sp>
          <p:nvSpPr>
            <p:cNvPr id="17" name="Pentagon 16"/>
            <p:cNvSpPr/>
            <p:nvPr/>
          </p:nvSpPr>
          <p:spPr>
            <a:xfrm flipH="1">
              <a:off x="6131168" y="4509780"/>
              <a:ext cx="1336431" cy="178018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latin typeface="Arial" panose="020B0604020202020204" pitchFamily="34" charset="0"/>
                  <a:cs typeface="Arial" panose="020B0604020202020204" pitchFamily="34" charset="0"/>
                </a:rPr>
                <a:t>D</a:t>
              </a:r>
              <a:endParaRPr lang="en-US" sz="4050" b="1" dirty="0">
                <a:latin typeface="Arial" panose="020B0604020202020204" pitchFamily="34" charset="0"/>
                <a:cs typeface="Arial" panose="020B0604020202020204" pitchFamily="34" charset="0"/>
              </a:endParaRPr>
            </a:p>
          </p:txBody>
        </p:sp>
        <p:sp>
          <p:nvSpPr>
            <p:cNvPr id="22" name="Rectangle 21"/>
            <p:cNvSpPr/>
            <p:nvPr/>
          </p:nvSpPr>
          <p:spPr>
            <a:xfrm>
              <a:off x="7608276" y="4753539"/>
              <a:ext cx="3657600" cy="943848"/>
            </a:xfrm>
            <a:prstGeom prst="rect">
              <a:avLst/>
            </a:prstGeom>
          </p:spPr>
          <p:txBody>
            <a:bodyPr wrap="square">
              <a:spAutoFit/>
            </a:bodyPr>
            <a:lstStyle/>
            <a:p>
              <a:r>
                <a:rPr lang="en-US" b="1" cap="all" dirty="0">
                  <a:solidFill>
                    <a:schemeClr val="bg1"/>
                  </a:solidFill>
                  <a:latin typeface="Arial" panose="020B0604020202020204" pitchFamily="34" charset="0"/>
                  <a:cs typeface="Arial" panose="020B0604020202020204" pitchFamily="34" charset="0"/>
                </a:rPr>
                <a:t>Paradox of rewards</a:t>
              </a:r>
              <a:endParaRPr lang="en-US" sz="1350" dirty="0">
                <a:solidFill>
                  <a:schemeClr val="bg1"/>
                </a:solidFill>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xmlns="" id="{6318BC88-9492-40AC-A68E-79AD33A25CB9}"/>
              </a:ext>
            </a:extLst>
          </p:cNvPr>
          <p:cNvSpPr/>
          <p:nvPr/>
        </p:nvSpPr>
        <p:spPr>
          <a:xfrm>
            <a:off x="5099537" y="1971578"/>
            <a:ext cx="2510580" cy="1015663"/>
          </a:xfrm>
          <a:prstGeom prst="rect">
            <a:avLst/>
          </a:prstGeom>
        </p:spPr>
        <p:txBody>
          <a:bodyPr wrap="square">
            <a:spAutoFit/>
          </a:bodyPr>
          <a:lstStyle/>
          <a:p>
            <a:r>
              <a:rPr lang="en-US" dirty="0">
                <a:solidFill>
                  <a:schemeClr val="bg1"/>
                </a:solidFill>
                <a:latin typeface="+mn-lt"/>
              </a:rPr>
              <a:t>PARADOX OF GROUP PERFORMANCE</a:t>
            </a:r>
          </a:p>
        </p:txBody>
      </p:sp>
      <p:sp>
        <p:nvSpPr>
          <p:cNvPr id="205" name="Rectangle 204">
            <a:extLst>
              <a:ext uri="{FF2B5EF4-FFF2-40B4-BE49-F238E27FC236}">
                <a16:creationId xmlns:a16="http://schemas.microsoft.com/office/drawing/2014/main" xmlns="" id="{1F07AAFB-FDA7-453D-B88A-E6667CF8C5FC}"/>
              </a:ext>
            </a:extLst>
          </p:cNvPr>
          <p:cNvSpPr/>
          <p:nvPr/>
        </p:nvSpPr>
        <p:spPr>
          <a:xfrm>
            <a:off x="1761155" y="1971578"/>
            <a:ext cx="2510580" cy="707886"/>
          </a:xfrm>
          <a:prstGeom prst="rect">
            <a:avLst/>
          </a:prstGeom>
        </p:spPr>
        <p:txBody>
          <a:bodyPr wrap="square">
            <a:spAutoFit/>
          </a:bodyPr>
          <a:lstStyle/>
          <a:p>
            <a:r>
              <a:rPr lang="en-US" dirty="0">
                <a:solidFill>
                  <a:schemeClr val="bg1"/>
                </a:solidFill>
                <a:latin typeface="+mn-lt"/>
              </a:rPr>
              <a:t>PARADOX OF ROLES</a:t>
            </a:r>
          </a:p>
        </p:txBody>
      </p:sp>
      <p:sp>
        <p:nvSpPr>
          <p:cNvPr id="18" name="Title 1">
            <a:extLst>
              <a:ext uri="{FF2B5EF4-FFF2-40B4-BE49-F238E27FC236}">
                <a16:creationId xmlns:a16="http://schemas.microsoft.com/office/drawing/2014/main" xmlns="" id="{25CC756E-13F8-4180-9EF7-AD0958FB8650}"/>
              </a:ext>
            </a:extLst>
          </p:cNvPr>
          <p:cNvSpPr txBox="1">
            <a:spLocks/>
          </p:cNvSpPr>
          <p:nvPr/>
        </p:nvSpPr>
        <p:spPr>
          <a:xfrm>
            <a:off x="1989344" y="246466"/>
            <a:ext cx="6526006" cy="1325563"/>
          </a:xfrm>
          <a:prstGeom prst="rect">
            <a:avLst/>
          </a:prstGeom>
        </p:spPr>
        <p:txBody>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endParaRPr lang="en-US" dirty="0"/>
          </a:p>
          <a:p>
            <a:pPr fontAlgn="auto">
              <a:spcAft>
                <a:spcPts val="0"/>
              </a:spcAft>
            </a:pPr>
            <a:r>
              <a:rPr lang="en-US" dirty="0"/>
              <a:t>BEWARE OF…</a:t>
            </a:r>
          </a:p>
        </p:txBody>
      </p:sp>
      <p:sp>
        <p:nvSpPr>
          <p:cNvPr id="19"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23"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13</a:t>
            </a:r>
            <a:endParaRPr lang="en-US" altLang="en-US" dirty="0"/>
          </a:p>
        </p:txBody>
      </p:sp>
    </p:spTree>
    <p:extLst>
      <p:ext uri="{BB962C8B-B14F-4D97-AF65-F5344CB8AC3E}">
        <p14:creationId xmlns:p14="http://schemas.microsoft.com/office/powerpoint/2010/main" val="89005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A92707F-BA6F-4EC1-95B4-6C23DBA1701D}"/>
              </a:ext>
            </a:extLst>
          </p:cNvPr>
          <p:cNvSpPr>
            <a:spLocks noGrp="1"/>
          </p:cNvSpPr>
          <p:nvPr>
            <p:ph type="title"/>
          </p:nvPr>
        </p:nvSpPr>
        <p:spPr/>
        <p:txBody>
          <a:bodyPr/>
          <a:lstStyle/>
          <a:p>
            <a:r>
              <a:rPr lang="en-US" dirty="0"/>
              <a:t>REFLECTION POINT</a:t>
            </a:r>
          </a:p>
        </p:txBody>
      </p:sp>
      <p:sp>
        <p:nvSpPr>
          <p:cNvPr id="3" name="Slide Number Placeholder 2">
            <a:extLst>
              <a:ext uri="{FF2B5EF4-FFF2-40B4-BE49-F238E27FC236}">
                <a16:creationId xmlns:a16="http://schemas.microsoft.com/office/drawing/2014/main" xmlns="" id="{3C372FA2-02B6-41F8-BA6C-D1FB1EE01BD0}"/>
              </a:ext>
            </a:extLst>
          </p:cNvPr>
          <p:cNvSpPr>
            <a:spLocks noGrp="1"/>
          </p:cNvSpPr>
          <p:nvPr>
            <p:ph type="sldNum" sz="quarter" idx="11"/>
          </p:nvPr>
        </p:nvSpPr>
        <p:spPr/>
        <p:txBody>
          <a:bodyPr/>
          <a:lstStyle/>
          <a:p>
            <a:pPr>
              <a:defRPr/>
            </a:pPr>
            <a:fld id="{0111FBDE-2D36-6A49-83F8-2BBFB586505C}" type="slidenum">
              <a:rPr lang="en-US" altLang="en-US" smtClean="0"/>
              <a:pPr>
                <a:defRPr/>
              </a:pPr>
              <a:t>14</a:t>
            </a:fld>
            <a:endParaRPr lang="en-US" altLang="en-US" dirty="0"/>
          </a:p>
        </p:txBody>
      </p:sp>
      <p:sp>
        <p:nvSpPr>
          <p:cNvPr id="6" name="Content Placeholder 2">
            <a:extLst>
              <a:ext uri="{FF2B5EF4-FFF2-40B4-BE49-F238E27FC236}">
                <a16:creationId xmlns:a16="http://schemas.microsoft.com/office/drawing/2014/main" xmlns="" id="{D0DD5FDA-EF4C-4871-AA9B-7FE708F2DBE0}"/>
              </a:ext>
            </a:extLst>
          </p:cNvPr>
          <p:cNvSpPr>
            <a:spLocks noGrp="1"/>
          </p:cNvSpPr>
          <p:nvPr>
            <p:ph idx="1"/>
          </p:nvPr>
        </p:nvSpPr>
        <p:spPr/>
        <p:txBody>
          <a:bodyPr>
            <a:normAutofit fontScale="85000" lnSpcReduction="20000"/>
          </a:bodyPr>
          <a:lstStyle/>
          <a:p>
            <a:pPr marL="0" indent="0">
              <a:buNone/>
            </a:pPr>
            <a:r>
              <a:rPr lang="en-US" sz="2800" b="1" dirty="0"/>
              <a:t>Multisource Evaluations</a:t>
            </a:r>
          </a:p>
          <a:p>
            <a:pPr marL="514350" indent="-514350">
              <a:buAutoNum type="arabicPeriod"/>
            </a:pPr>
            <a:r>
              <a:rPr lang="en-US" sz="2800" b="1" dirty="0"/>
              <a:t>NOVICE: </a:t>
            </a:r>
            <a:r>
              <a:rPr lang="en-US" sz="2800" dirty="0"/>
              <a:t>My program has started using multisource evaluations recently</a:t>
            </a:r>
          </a:p>
          <a:p>
            <a:pPr marL="514350" indent="-514350">
              <a:buAutoNum type="arabicPeriod"/>
            </a:pPr>
            <a:r>
              <a:rPr lang="en-US" sz="2800" b="1" dirty="0"/>
              <a:t>BEGINNER: </a:t>
            </a:r>
            <a:r>
              <a:rPr lang="en-US" sz="2800" dirty="0"/>
              <a:t>My program has used multisource evaluations for several years but we don’t always use the data to inform CCC meetings</a:t>
            </a:r>
          </a:p>
          <a:p>
            <a:pPr marL="514350" indent="-514350">
              <a:buAutoNum type="arabicPeriod"/>
            </a:pPr>
            <a:r>
              <a:rPr lang="en-US" sz="2800" b="1" dirty="0"/>
              <a:t>INTERMEDIATE:</a:t>
            </a:r>
            <a:r>
              <a:rPr lang="en-US" sz="2800" dirty="0"/>
              <a:t> Our multisource evaluations are reviewed for “halos and horns” and the comments are trended. Data from multisource evaluations are “weighted” so that the number of evaluations does not skew the results </a:t>
            </a:r>
          </a:p>
          <a:p>
            <a:pPr marL="514350" indent="-514350">
              <a:buAutoNum type="arabicPeriod"/>
            </a:pPr>
            <a:r>
              <a:rPr lang="en-US" sz="2800" b="1" dirty="0"/>
              <a:t>EXPERT:</a:t>
            </a:r>
            <a:r>
              <a:rPr lang="en-US" sz="2800" dirty="0"/>
              <a:t> At my institution I am the expert on multisource evaluations and how to use the data in an appropriate manner. </a:t>
            </a:r>
          </a:p>
          <a:p>
            <a:pPr marL="514350" indent="-514350">
              <a:buAutoNum type="arabicPeriod"/>
            </a:pPr>
            <a:endParaRPr lang="en-US" sz="2800" dirty="0">
              <a:highlight>
                <a:srgbClr val="FFFF00"/>
              </a:highlight>
            </a:endParaRPr>
          </a:p>
        </p:txBody>
      </p:sp>
      <p:sp>
        <p:nvSpPr>
          <p:cNvPr id="7"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Tree>
    <p:extLst>
      <p:ext uri="{BB962C8B-B14F-4D97-AF65-F5344CB8AC3E}">
        <p14:creationId xmlns:p14="http://schemas.microsoft.com/office/powerpoint/2010/main" val="238365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
        <p:nvSpPr>
          <p:cNvPr id="7" name="Rectangle 6"/>
          <p:cNvSpPr/>
          <p:nvPr/>
        </p:nvSpPr>
        <p:spPr>
          <a:xfrm>
            <a:off x="2732442" y="1355465"/>
            <a:ext cx="6411558" cy="2065467"/>
          </a:xfrm>
          <a:prstGeom prst="rect">
            <a:avLst/>
          </a:prstGeom>
          <a:solidFill>
            <a:srgbClr val="407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xmlns="" id="{3164CAE6-6758-4BB3-83C5-3F2BAB5E854B}"/>
              </a:ext>
            </a:extLst>
          </p:cNvPr>
          <p:cNvSpPr>
            <a:spLocks noGrp="1"/>
          </p:cNvSpPr>
          <p:nvPr>
            <p:ph type="title"/>
          </p:nvPr>
        </p:nvSpPr>
        <p:spPr>
          <a:xfrm>
            <a:off x="2880696" y="1726973"/>
            <a:ext cx="6115049" cy="1854825"/>
          </a:xfrm>
        </p:spPr>
        <p:txBody>
          <a:bodyPr>
            <a:normAutofit/>
          </a:bodyPr>
          <a:lstStyle/>
          <a:p>
            <a:pPr algn="ctr"/>
            <a:r>
              <a:rPr lang="en-US" sz="4000" dirty="0" smtClean="0">
                <a:solidFill>
                  <a:schemeClr val="bg1"/>
                </a:solidFill>
              </a:rPr>
              <a:t>SELF &amp; PEER EVALUATIONS</a:t>
            </a:r>
            <a:r>
              <a:rPr lang="en-US" sz="4000" dirty="0">
                <a:solidFill>
                  <a:schemeClr val="bg1"/>
                </a:solidFill>
              </a:rPr>
              <a:t/>
            </a:r>
            <a:br>
              <a:rPr lang="en-US" sz="4000" dirty="0">
                <a:solidFill>
                  <a:schemeClr val="bg1"/>
                </a:solidFill>
              </a:rPr>
            </a:br>
            <a:endParaRPr lang="en-US" sz="4000" dirty="0">
              <a:solidFill>
                <a:schemeClr val="bg1"/>
              </a:solidFill>
            </a:endParaRPr>
          </a:p>
        </p:txBody>
      </p:sp>
      <p:graphicFrame>
        <p:nvGraphicFramePr>
          <p:cNvPr id="8" name="Content Placeholder 20">
            <a:extLst>
              <a:ext uri="{FF2B5EF4-FFF2-40B4-BE49-F238E27FC236}">
                <a16:creationId xmlns:a16="http://schemas.microsoft.com/office/drawing/2014/main" xmlns="" id="{2B27D57C-1402-4326-BB50-34F1DA1A3335}"/>
              </a:ext>
            </a:extLst>
          </p:cNvPr>
          <p:cNvGraphicFramePr>
            <a:graphicFrameLocks noGrp="1"/>
          </p:cNvGraphicFramePr>
          <p:nvPr>
            <p:ph idx="4294967295"/>
            <p:extLst>
              <p:ext uri="{D42A27DB-BD31-4B8C-83A1-F6EECF244321}">
                <p14:modId xmlns:p14="http://schemas.microsoft.com/office/powerpoint/2010/main" val="1623012339"/>
              </p:ext>
            </p:extLst>
          </p:nvPr>
        </p:nvGraphicFramePr>
        <p:xfrm>
          <a:off x="1216673" y="3867162"/>
          <a:ext cx="3470990" cy="211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644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9F14D-1566-439E-9E24-537A3BFB4F1B}"/>
              </a:ext>
            </a:extLst>
          </p:cNvPr>
          <p:cNvSpPr>
            <a:spLocks noGrp="1"/>
          </p:cNvSpPr>
          <p:nvPr>
            <p:ph type="title"/>
          </p:nvPr>
        </p:nvSpPr>
        <p:spPr/>
        <p:txBody>
          <a:bodyPr/>
          <a:lstStyle/>
          <a:p>
            <a:r>
              <a:rPr lang="en-US" dirty="0"/>
              <a:t>CHALLENGES</a:t>
            </a:r>
          </a:p>
        </p:txBody>
      </p:sp>
      <p:sp>
        <p:nvSpPr>
          <p:cNvPr id="4" name="Rectangle 1">
            <a:extLst>
              <a:ext uri="{FF2B5EF4-FFF2-40B4-BE49-F238E27FC236}">
                <a16:creationId xmlns:a16="http://schemas.microsoft.com/office/drawing/2014/main" xmlns="" id="{A736A35D-D336-422D-B280-1459F9CA9C3D}"/>
              </a:ext>
            </a:extLst>
          </p:cNvPr>
          <p:cNvSpPr>
            <a:spLocks noGrp="1" noChangeArrowheads="1"/>
          </p:cNvSpPr>
          <p:nvPr>
            <p:ph idx="1"/>
          </p:nvPr>
        </p:nvSpPr>
        <p:spPr bwMode="auto">
          <a:xfrm>
            <a:off x="809177" y="2394321"/>
            <a:ext cx="7525646" cy="2693301"/>
          </a:xfrm>
          <a:prstGeom prst="rect">
            <a:avLst/>
          </a:prstGeom>
          <a:solidFill>
            <a:srgbClr val="FFFFFF"/>
          </a:solidFill>
          <a:ln w="57150">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182880" rIns="182880" bIns="182880" numCol="1" rtlCol="0" anchor="ctr" anchorCtr="0" compatLnSpc="1">
            <a:prstTxWarp prst="textNoShape">
              <a:avLst/>
            </a:prstTxWarp>
            <a:spAutoFit/>
          </a:bodyPr>
          <a:lstStyle/>
          <a:p>
            <a:pPr>
              <a:buFont typeface="Wingdings" panose="05000000000000000000" pitchFamily="2" charset="2"/>
              <a:buChar char="q"/>
            </a:pPr>
            <a:r>
              <a:rPr lang="en-US" sz="2000" dirty="0"/>
              <a:t>  Purpose – should be explicit to learners</a:t>
            </a:r>
          </a:p>
          <a:p>
            <a:pPr>
              <a:buFont typeface="Wingdings" panose="05000000000000000000" pitchFamily="2" charset="2"/>
              <a:buChar char="q"/>
            </a:pPr>
            <a:r>
              <a:rPr lang="en-US" sz="2000" dirty="0"/>
              <a:t>  Should contribute to summative assessment -- CAUTION</a:t>
            </a:r>
          </a:p>
          <a:p>
            <a:pPr>
              <a:buFont typeface="Wingdings" panose="05000000000000000000" pitchFamily="2" charset="2"/>
              <a:buChar char="q"/>
            </a:pPr>
            <a:r>
              <a:rPr lang="en-US" sz="2000" dirty="0"/>
              <a:t>  Moderation.</a:t>
            </a:r>
          </a:p>
          <a:p>
            <a:pPr>
              <a:buFont typeface="Wingdings" panose="05000000000000000000" pitchFamily="2" charset="2"/>
              <a:buChar char="q"/>
            </a:pPr>
            <a:r>
              <a:rPr lang="en-US" sz="2000" dirty="0"/>
              <a:t>  Unfair/inappropriate evaluations</a:t>
            </a:r>
          </a:p>
          <a:p>
            <a:pPr>
              <a:buFont typeface="Wingdings" panose="05000000000000000000" pitchFamily="2" charset="2"/>
              <a:buChar char="q"/>
            </a:pPr>
            <a:r>
              <a:rPr lang="en-US" sz="2000" dirty="0"/>
              <a:t>  Well-defined, publicly-available assessment criteria</a:t>
            </a:r>
          </a:p>
          <a:p>
            <a:pPr>
              <a:buFont typeface="Wingdings" panose="05000000000000000000" pitchFamily="2" charset="2"/>
              <a:buChar char="q"/>
            </a:pPr>
            <a:r>
              <a:rPr lang="en-US" sz="2000" dirty="0"/>
              <a:t>  Skill development</a:t>
            </a:r>
          </a:p>
          <a:p>
            <a:pPr marL="0" indent="0" defTabSz="685800" eaLnBrk="0" fontAlgn="base" hangingPunct="0">
              <a:spcBef>
                <a:spcPct val="0"/>
              </a:spcBef>
              <a:spcAft>
                <a:spcPct val="0"/>
              </a:spcAft>
              <a:buClrTx/>
              <a:buSzTx/>
              <a:buNone/>
            </a:pPr>
            <a:endParaRPr lang="en-US" altLang="en-US" sz="150" dirty="0">
              <a:solidFill>
                <a:schemeClr val="tx1"/>
              </a:solidFill>
              <a:latin typeface="Arial" panose="020B0604020202020204" pitchFamily="34" charset="0"/>
            </a:endParaRPr>
          </a:p>
        </p:txBody>
      </p:sp>
      <p:sp>
        <p:nvSpPr>
          <p:cNvPr id="5"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6"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16</a:t>
            </a:r>
            <a:endParaRPr lang="en-US" altLang="en-US" dirty="0"/>
          </a:p>
        </p:txBody>
      </p:sp>
    </p:spTree>
    <p:extLst>
      <p:ext uri="{BB962C8B-B14F-4D97-AF65-F5344CB8AC3E}">
        <p14:creationId xmlns:p14="http://schemas.microsoft.com/office/powerpoint/2010/main" val="242910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8BDE8B4-269F-4D06-96EF-FCFE22435A05}"/>
              </a:ext>
            </a:extLst>
          </p:cNvPr>
          <p:cNvSpPr>
            <a:spLocks noGrp="1"/>
          </p:cNvSpPr>
          <p:nvPr>
            <p:ph type="title"/>
          </p:nvPr>
        </p:nvSpPr>
        <p:spPr/>
        <p:txBody>
          <a:bodyPr/>
          <a:lstStyle/>
          <a:p>
            <a:r>
              <a:rPr lang="en-US" dirty="0"/>
              <a:t>REFLECTION POINT</a:t>
            </a:r>
          </a:p>
        </p:txBody>
      </p:sp>
      <p:sp>
        <p:nvSpPr>
          <p:cNvPr id="6" name="Content Placeholder 2">
            <a:extLst>
              <a:ext uri="{FF2B5EF4-FFF2-40B4-BE49-F238E27FC236}">
                <a16:creationId xmlns:a16="http://schemas.microsoft.com/office/drawing/2014/main" xmlns="" id="{E22151CD-D429-4C87-ACC4-590990CDBB0B}"/>
              </a:ext>
            </a:extLst>
          </p:cNvPr>
          <p:cNvSpPr>
            <a:spLocks noGrp="1"/>
          </p:cNvSpPr>
          <p:nvPr>
            <p:ph idx="1"/>
          </p:nvPr>
        </p:nvSpPr>
        <p:spPr/>
        <p:txBody>
          <a:bodyPr>
            <a:normAutofit fontScale="92500" lnSpcReduction="20000"/>
          </a:bodyPr>
          <a:lstStyle/>
          <a:p>
            <a:pPr marL="0" indent="0">
              <a:buNone/>
            </a:pPr>
            <a:r>
              <a:rPr lang="en-US" sz="2800" b="1" dirty="0"/>
              <a:t>Self &amp; Peer Evaluations</a:t>
            </a:r>
          </a:p>
          <a:p>
            <a:pPr marL="514350" indent="-514350">
              <a:buAutoNum type="arabicPeriod"/>
            </a:pPr>
            <a:r>
              <a:rPr lang="en-US" sz="2800" b="1" dirty="0"/>
              <a:t>NOVICE: </a:t>
            </a:r>
            <a:r>
              <a:rPr lang="en-US" sz="2800" dirty="0"/>
              <a:t>My program has been talking about peer/self evaluations but hasn’t implemented them</a:t>
            </a:r>
          </a:p>
          <a:p>
            <a:pPr marL="514350" indent="-514350">
              <a:buAutoNum type="arabicPeriod"/>
            </a:pPr>
            <a:r>
              <a:rPr lang="en-US" sz="2800" b="1" dirty="0"/>
              <a:t>BEGINNER: </a:t>
            </a:r>
            <a:r>
              <a:rPr lang="en-US" sz="2800" dirty="0"/>
              <a:t>My program has used self/peer evaluations and started to incorporate the data in the CCC review</a:t>
            </a:r>
          </a:p>
          <a:p>
            <a:pPr marL="514350" indent="-514350">
              <a:buAutoNum type="arabicPeriod"/>
            </a:pPr>
            <a:r>
              <a:rPr lang="en-US" sz="2800" b="1" dirty="0"/>
              <a:t>INTERMEDIATE: </a:t>
            </a:r>
            <a:r>
              <a:rPr lang="en-US" dirty="0"/>
              <a:t>My program uses the data from self/peer and now we starting to scrutinize the questions that we ask to be sure they provide the data that is useful to the CCC process</a:t>
            </a:r>
            <a:endParaRPr lang="en-US" sz="2800" dirty="0"/>
          </a:p>
          <a:p>
            <a:pPr marL="514350" indent="-514350">
              <a:buAutoNum type="arabicPeriod"/>
            </a:pPr>
            <a:r>
              <a:rPr lang="en-US" sz="2800" b="1" dirty="0"/>
              <a:t>EXPERT: </a:t>
            </a:r>
            <a:r>
              <a:rPr lang="en-US" dirty="0"/>
              <a:t>Our peer/self evaluations are</a:t>
            </a:r>
            <a:r>
              <a:rPr lang="en-US" b="1" dirty="0"/>
              <a:t> </a:t>
            </a:r>
            <a:r>
              <a:rPr lang="en-US" dirty="0"/>
              <a:t>tied to the rotations (senior to junior on service) and integral to our overall evaluation system</a:t>
            </a:r>
            <a:endParaRPr lang="en-US" sz="2800" b="1" dirty="0"/>
          </a:p>
          <a:p>
            <a:pPr marL="514350" indent="-514350">
              <a:buAutoNum type="arabicPeriod"/>
            </a:pPr>
            <a:endParaRPr lang="en-US" sz="2800" dirty="0"/>
          </a:p>
        </p:txBody>
      </p:sp>
      <p:sp>
        <p:nvSpPr>
          <p:cNvPr id="4"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17</a:t>
            </a:r>
            <a:endParaRPr lang="en-US" altLang="en-US" dirty="0"/>
          </a:p>
        </p:txBody>
      </p:sp>
    </p:spTree>
    <p:extLst>
      <p:ext uri="{BB962C8B-B14F-4D97-AF65-F5344CB8AC3E}">
        <p14:creationId xmlns:p14="http://schemas.microsoft.com/office/powerpoint/2010/main" val="283574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
        <p:nvSpPr>
          <p:cNvPr id="7" name="Rectangle 6"/>
          <p:cNvSpPr/>
          <p:nvPr/>
        </p:nvSpPr>
        <p:spPr>
          <a:xfrm>
            <a:off x="2732442" y="1355465"/>
            <a:ext cx="6411558" cy="2528046"/>
          </a:xfrm>
          <a:prstGeom prst="rect">
            <a:avLst/>
          </a:prstGeom>
          <a:solidFill>
            <a:srgbClr val="407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62BBF965-C20A-4A59-AAA4-96701669234F}"/>
              </a:ext>
            </a:extLst>
          </p:cNvPr>
          <p:cNvSpPr txBox="1">
            <a:spLocks/>
          </p:cNvSpPr>
          <p:nvPr/>
        </p:nvSpPr>
        <p:spPr>
          <a:xfrm>
            <a:off x="2880696" y="1398171"/>
            <a:ext cx="6115049" cy="2429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algn="ctr" fontAlgn="auto">
              <a:spcAft>
                <a:spcPts val="0"/>
              </a:spcAft>
            </a:pPr>
            <a:r>
              <a:rPr lang="en-US" sz="4000" dirty="0" smtClean="0">
                <a:solidFill>
                  <a:schemeClr val="bg1"/>
                </a:solidFill>
              </a:rPr>
              <a:t>MILESTONES</a:t>
            </a:r>
            <a:endParaRPr lang="en-US" sz="4000" dirty="0">
              <a:solidFill>
                <a:schemeClr val="bg1"/>
              </a:solidFill>
            </a:endParaRPr>
          </a:p>
        </p:txBody>
      </p:sp>
      <p:sp>
        <p:nvSpPr>
          <p:cNvPr id="10" name="Content Placeholder 8"/>
          <p:cNvSpPr txBox="1">
            <a:spLocks/>
          </p:cNvSpPr>
          <p:nvPr/>
        </p:nvSpPr>
        <p:spPr>
          <a:xfrm>
            <a:off x="628650" y="1813362"/>
            <a:ext cx="7886700" cy="4438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b="0" dirty="0"/>
          </a:p>
        </p:txBody>
      </p:sp>
    </p:spTree>
    <p:extLst>
      <p:ext uri="{BB962C8B-B14F-4D97-AF65-F5344CB8AC3E}">
        <p14:creationId xmlns:p14="http://schemas.microsoft.com/office/powerpoint/2010/main" val="36749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9684727"/>
              </p:ext>
            </p:extLst>
          </p:nvPr>
        </p:nvGraphicFramePr>
        <p:xfrm>
          <a:off x="594361" y="1890234"/>
          <a:ext cx="8229599" cy="3936549"/>
        </p:xfrm>
        <a:graphic>
          <a:graphicData uri="http://schemas.openxmlformats.org/drawingml/2006/table">
            <a:tbl>
              <a:tblPr firstRow="1" bandRow="1" bandCol="1">
                <a:tableStyleId>{93296810-A885-4BE3-A3E7-6D5BEEA58F35}</a:tableStyleId>
              </a:tblPr>
              <a:tblGrid>
                <a:gridCol w="1645748">
                  <a:extLst>
                    <a:ext uri="{9D8B030D-6E8A-4147-A177-3AD203B41FA5}">
                      <a16:colId xmlns:a16="http://schemas.microsoft.com/office/drawing/2014/main" xmlns="" val="20000"/>
                    </a:ext>
                  </a:extLst>
                </a:gridCol>
                <a:gridCol w="1645748">
                  <a:extLst>
                    <a:ext uri="{9D8B030D-6E8A-4147-A177-3AD203B41FA5}">
                      <a16:colId xmlns:a16="http://schemas.microsoft.com/office/drawing/2014/main" xmlns="" val="20001"/>
                    </a:ext>
                  </a:extLst>
                </a:gridCol>
                <a:gridCol w="1645748">
                  <a:extLst>
                    <a:ext uri="{9D8B030D-6E8A-4147-A177-3AD203B41FA5}">
                      <a16:colId xmlns:a16="http://schemas.microsoft.com/office/drawing/2014/main" xmlns="" val="20002"/>
                    </a:ext>
                  </a:extLst>
                </a:gridCol>
                <a:gridCol w="1645748">
                  <a:extLst>
                    <a:ext uri="{9D8B030D-6E8A-4147-A177-3AD203B41FA5}">
                      <a16:colId xmlns:a16="http://schemas.microsoft.com/office/drawing/2014/main" xmlns="" val="20003"/>
                    </a:ext>
                  </a:extLst>
                </a:gridCol>
                <a:gridCol w="1646607">
                  <a:extLst>
                    <a:ext uri="{9D8B030D-6E8A-4147-A177-3AD203B41FA5}">
                      <a16:colId xmlns:a16="http://schemas.microsoft.com/office/drawing/2014/main" xmlns="" val="20004"/>
                    </a:ext>
                  </a:extLst>
                </a:gridCol>
              </a:tblGrid>
              <a:tr h="206239">
                <a:tc gridSpan="5">
                  <a:txBody>
                    <a:bodyPr/>
                    <a:lstStyle/>
                    <a:p>
                      <a:pPr marL="0" marR="0">
                        <a:lnSpc>
                          <a:spcPct val="115000"/>
                        </a:lnSpc>
                        <a:spcBef>
                          <a:spcPts val="0"/>
                        </a:spcBef>
                        <a:spcAft>
                          <a:spcPts val="0"/>
                        </a:spcAft>
                      </a:pPr>
                      <a:r>
                        <a:rPr lang="en-US" sz="1600" dirty="0">
                          <a:effectLst/>
                        </a:rPr>
                        <a:t>PC1.   History (Appropriate for age and impairment)</a:t>
                      </a:r>
                      <a:endParaRPr lang="en-US" sz="16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80800">
                <a:tc>
                  <a:txBody>
                    <a:bodyPr/>
                    <a:lstStyle/>
                    <a:p>
                      <a:pPr marL="0" marR="0" algn="ctr">
                        <a:lnSpc>
                          <a:spcPct val="115000"/>
                        </a:lnSpc>
                        <a:spcBef>
                          <a:spcPts val="0"/>
                        </a:spcBef>
                        <a:spcAft>
                          <a:spcPts val="0"/>
                        </a:spcAft>
                      </a:pPr>
                      <a:r>
                        <a:rPr lang="en-US" sz="1200" dirty="0">
                          <a:effectLst/>
                        </a:rPr>
                        <a:t>Level 1</a:t>
                      </a:r>
                      <a:endParaRPr lang="en-US" sz="1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Level 2</a:t>
                      </a:r>
                      <a:endParaRPr lang="en-US" sz="1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Level 3</a:t>
                      </a:r>
                      <a:endParaRPr lang="en-US" sz="1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Level 4</a:t>
                      </a:r>
                      <a:endParaRPr lang="en-US" sz="1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Level 5</a:t>
                      </a:r>
                      <a:endParaRPr lang="en-US" sz="1200" b="1"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445821">
                <a:tc>
                  <a:txBody>
                    <a:bodyPr/>
                    <a:lstStyle/>
                    <a:p>
                      <a:pPr marL="0" marR="0">
                        <a:lnSpc>
                          <a:spcPct val="115000"/>
                        </a:lnSpc>
                        <a:spcBef>
                          <a:spcPts val="0"/>
                        </a:spcBef>
                        <a:spcAft>
                          <a:spcPts val="0"/>
                        </a:spcAft>
                      </a:pPr>
                      <a:r>
                        <a:rPr lang="en-US" sz="1200" dirty="0">
                          <a:effectLst/>
                        </a:rPr>
                        <a:t>Acquires a general medical history</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Acquires a basic physiatric history including medical, functional, and psychosocial elements</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Acquires a comprehensive physiatric history integrating medical, functional, and psychosocial elements</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Seeks and obtains data from secondary sources when needed</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Efficiently acquires and presents a relevant history in a prioritized and hypothesis driven fashion across a wide spectrum of pages and impairments</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Elicits subtleties and information that may not be readily volunteered by the patient</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Gathers and synthesizes information in a highly efficient manner</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Rapidly focuses on presenting problem, and elicits key information in a prioritized fashion</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Models the gathering of subtle and difficult information from the patient</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7" name="Oval Callout 6"/>
          <p:cNvSpPr/>
          <p:nvPr/>
        </p:nvSpPr>
        <p:spPr>
          <a:xfrm>
            <a:off x="2667000" y="773188"/>
            <a:ext cx="2514600" cy="647700"/>
          </a:xfrm>
          <a:prstGeom prst="wedgeEllipseCallout">
            <a:avLst>
              <a:gd name="adj1" fmla="val -34402"/>
              <a:gd name="adj2" fmla="val 106750"/>
            </a:avLst>
          </a:prstGeom>
          <a:solidFill>
            <a:schemeClr val="accent6"/>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dirty="0"/>
              <a:t>Sub-competency</a:t>
            </a:r>
          </a:p>
        </p:txBody>
      </p:sp>
      <p:sp>
        <p:nvSpPr>
          <p:cNvPr id="8" name="Oval Callout 7"/>
          <p:cNvSpPr/>
          <p:nvPr/>
        </p:nvSpPr>
        <p:spPr>
          <a:xfrm>
            <a:off x="5486400" y="535756"/>
            <a:ext cx="3200400" cy="979795"/>
          </a:xfrm>
          <a:prstGeom prst="wedgeEllipseCallout">
            <a:avLst>
              <a:gd name="adj1" fmla="val -12654"/>
              <a:gd name="adj2" fmla="val 103964"/>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t>Developmental Progression or Set of Milestones</a:t>
            </a:r>
          </a:p>
        </p:txBody>
      </p:sp>
      <p:sp>
        <p:nvSpPr>
          <p:cNvPr id="9" name="Oval Callout 8"/>
          <p:cNvSpPr/>
          <p:nvPr/>
        </p:nvSpPr>
        <p:spPr>
          <a:xfrm>
            <a:off x="2514600" y="5400675"/>
            <a:ext cx="2514600" cy="647700"/>
          </a:xfrm>
          <a:prstGeom prst="wedgeEllipseCallout">
            <a:avLst>
              <a:gd name="adj1" fmla="val 59492"/>
              <a:gd name="adj2" fmla="val -93426"/>
            </a:avLst>
          </a:prstGeom>
          <a:solidFill>
            <a:schemeClr val="accent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a:t>Milestone</a:t>
            </a:r>
          </a:p>
        </p:txBody>
      </p:sp>
      <p:sp>
        <p:nvSpPr>
          <p:cNvPr id="11" name="Rectangle 10"/>
          <p:cNvSpPr/>
          <p:nvPr/>
        </p:nvSpPr>
        <p:spPr>
          <a:xfrm>
            <a:off x="1228724" y="1916188"/>
            <a:ext cx="4505325" cy="23384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86400" y="4189171"/>
            <a:ext cx="1676400" cy="1257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2150028"/>
            <a:ext cx="762000" cy="1931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14"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19</a:t>
            </a:r>
            <a:endParaRPr lang="en-US" altLang="en-US" dirty="0"/>
          </a:p>
        </p:txBody>
      </p:sp>
    </p:spTree>
    <p:extLst>
      <p:ext uri="{BB962C8B-B14F-4D97-AF65-F5344CB8AC3E}">
        <p14:creationId xmlns:p14="http://schemas.microsoft.com/office/powerpoint/2010/main" val="407476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FFF7A-F4B7-435F-9B06-DB513ECE64E9}"/>
              </a:ext>
            </a:extLst>
          </p:cNvPr>
          <p:cNvSpPr>
            <a:spLocks noGrp="1"/>
          </p:cNvSpPr>
          <p:nvPr>
            <p:ph type="title"/>
          </p:nvPr>
        </p:nvSpPr>
        <p:spPr/>
        <p:txBody>
          <a:bodyPr/>
          <a:lstStyle/>
          <a:p>
            <a:r>
              <a:rPr lang="en-US" dirty="0">
                <a:solidFill>
                  <a:schemeClr val="accent6">
                    <a:lumMod val="75000"/>
                  </a:schemeClr>
                </a:solidFill>
              </a:rPr>
              <a:t>OBJECTIVES</a:t>
            </a:r>
          </a:p>
        </p:txBody>
      </p:sp>
      <p:sp>
        <p:nvSpPr>
          <p:cNvPr id="3" name="Content Placeholder 2">
            <a:extLst>
              <a:ext uri="{FF2B5EF4-FFF2-40B4-BE49-F238E27FC236}">
                <a16:creationId xmlns:a16="http://schemas.microsoft.com/office/drawing/2014/main" xmlns="" id="{1828AA1B-DFED-4BE7-9376-3CCEA3010B8F}"/>
              </a:ext>
            </a:extLst>
          </p:cNvPr>
          <p:cNvSpPr>
            <a:spLocks noGrp="1"/>
          </p:cNvSpPr>
          <p:nvPr>
            <p:ph idx="1"/>
          </p:nvPr>
        </p:nvSpPr>
        <p:spPr/>
        <p:txBody>
          <a:bodyPr>
            <a:normAutofit lnSpcReduction="10000"/>
          </a:bodyPr>
          <a:lstStyle/>
          <a:p>
            <a:r>
              <a:rPr lang="en-US" sz="2800" b="1" dirty="0">
                <a:solidFill>
                  <a:schemeClr val="accent6">
                    <a:lumMod val="75000"/>
                  </a:schemeClr>
                </a:solidFill>
              </a:rPr>
              <a:t>Analyze</a:t>
            </a:r>
            <a:r>
              <a:rPr lang="en-US" sz="2800" dirty="0"/>
              <a:t> your current resident evaluation systems</a:t>
            </a:r>
          </a:p>
          <a:p>
            <a:r>
              <a:rPr lang="en-US" sz="2800" b="1" dirty="0">
                <a:solidFill>
                  <a:schemeClr val="accent6">
                    <a:lumMod val="75000"/>
                  </a:schemeClr>
                </a:solidFill>
              </a:rPr>
              <a:t>Discuss</a:t>
            </a:r>
            <a:r>
              <a:rPr lang="en-US" sz="2800" dirty="0"/>
              <a:t> 360-degree evaluations (composition and best practices)</a:t>
            </a:r>
          </a:p>
          <a:p>
            <a:r>
              <a:rPr lang="en-US" sz="2800" b="1" dirty="0">
                <a:solidFill>
                  <a:schemeClr val="accent6">
                    <a:lumMod val="75000"/>
                  </a:schemeClr>
                </a:solidFill>
              </a:rPr>
              <a:t>Develop</a:t>
            </a:r>
            <a:r>
              <a:rPr lang="en-US" sz="2800" dirty="0"/>
              <a:t> a more in-depth understanding of the ACGME milestones</a:t>
            </a:r>
          </a:p>
          <a:p>
            <a:r>
              <a:rPr lang="en-US" sz="2800" b="1" dirty="0">
                <a:solidFill>
                  <a:schemeClr val="accent6">
                    <a:lumMod val="75000"/>
                  </a:schemeClr>
                </a:solidFill>
              </a:rPr>
              <a:t>Explain</a:t>
            </a:r>
            <a:r>
              <a:rPr lang="en-US" sz="2800" dirty="0"/>
              <a:t> the how the CCC and PEC are part of the evaluation system</a:t>
            </a:r>
          </a:p>
          <a:p>
            <a:r>
              <a:rPr lang="en-US" sz="2800" b="1" dirty="0">
                <a:solidFill>
                  <a:schemeClr val="accent6">
                    <a:lumMod val="75000"/>
                  </a:schemeClr>
                </a:solidFill>
              </a:rPr>
              <a:t>Contemplate</a:t>
            </a:r>
            <a:r>
              <a:rPr lang="en-US" sz="2800" dirty="0"/>
              <a:t> next steps on the journey to creating robust evaluation systems</a:t>
            </a:r>
          </a:p>
        </p:txBody>
      </p:sp>
      <p:sp>
        <p:nvSpPr>
          <p:cNvPr id="4" name="Footer Placeholder 3">
            <a:extLst>
              <a:ext uri="{FF2B5EF4-FFF2-40B4-BE49-F238E27FC236}">
                <a16:creationId xmlns:a16="http://schemas.microsoft.com/office/drawing/2014/main" xmlns="" id="{F9CC154D-F4D7-458D-AEB2-344630FE1B4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a:t>
            </a:r>
            <a:r>
              <a:rPr lang="en-US" dirty="0" smtClean="0"/>
              <a:t>2017</a:t>
            </a:r>
            <a:endParaRPr lang="en-US" dirty="0"/>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a:t>
            </a:r>
            <a:endParaRPr lang="en-US" altLang="en-US" dirty="0"/>
          </a:p>
        </p:txBody>
      </p:sp>
    </p:spTree>
    <p:extLst>
      <p:ext uri="{BB962C8B-B14F-4D97-AF65-F5344CB8AC3E}">
        <p14:creationId xmlns:p14="http://schemas.microsoft.com/office/powerpoint/2010/main" val="433121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E1DD09DB-82FE-455A-9A6E-FB95C6E6135C}"/>
              </a:ext>
            </a:extLst>
          </p:cNvPr>
          <p:cNvSpPr>
            <a:spLocks noGrp="1"/>
          </p:cNvSpPr>
          <p:nvPr>
            <p:ph type="title"/>
          </p:nvPr>
        </p:nvSpPr>
        <p:spPr/>
        <p:txBody>
          <a:bodyPr>
            <a:normAutofit/>
          </a:bodyPr>
          <a:lstStyle/>
          <a:p>
            <a:r>
              <a:rPr lang="en-US" altLang="en-US" sz="3600" dirty="0">
                <a:latin typeface="+mn-lt"/>
                <a:ea typeface="Times New Roman" panose="02020603050405020304" pitchFamily="18" charset="0"/>
                <a:cs typeface="Times New Roman" panose="02020603050405020304" pitchFamily="18" charset="0"/>
              </a:rPr>
              <a:t>CORE COMPETENCY </a:t>
            </a:r>
            <a:br>
              <a:rPr lang="en-US" altLang="en-US" sz="3600" dirty="0">
                <a:latin typeface="+mn-lt"/>
                <a:ea typeface="Times New Roman" panose="02020603050405020304" pitchFamily="18" charset="0"/>
                <a:cs typeface="Times New Roman" panose="02020603050405020304" pitchFamily="18" charset="0"/>
              </a:rPr>
            </a:br>
            <a:r>
              <a:rPr lang="en-US" altLang="en-US" sz="3600" dirty="0">
                <a:latin typeface="+mn-lt"/>
                <a:ea typeface="Times New Roman" panose="02020603050405020304" pitchFamily="18" charset="0"/>
                <a:cs typeface="Times New Roman" panose="02020603050405020304" pitchFamily="18" charset="0"/>
              </a:rPr>
              <a:t>TRAITS TABLE</a:t>
            </a:r>
            <a:endParaRPr lang="en-US" dirty="0">
              <a:latin typeface="+mn-lt"/>
            </a:endParaRPr>
          </a:p>
        </p:txBody>
      </p:sp>
      <p:graphicFrame>
        <p:nvGraphicFramePr>
          <p:cNvPr id="6" name="Table 5">
            <a:extLst>
              <a:ext uri="{FF2B5EF4-FFF2-40B4-BE49-F238E27FC236}">
                <a16:creationId xmlns:a16="http://schemas.microsoft.com/office/drawing/2014/main" xmlns="" id="{7C40E33A-C5A5-49D4-9C1D-FB1F8556A3C1}"/>
              </a:ext>
            </a:extLst>
          </p:cNvPr>
          <p:cNvGraphicFramePr>
            <a:graphicFrameLocks noGrp="1"/>
          </p:cNvGraphicFramePr>
          <p:nvPr>
            <p:extLst>
              <p:ext uri="{D42A27DB-BD31-4B8C-83A1-F6EECF244321}">
                <p14:modId xmlns:p14="http://schemas.microsoft.com/office/powerpoint/2010/main" val="19373724"/>
              </p:ext>
            </p:extLst>
          </p:nvPr>
        </p:nvGraphicFramePr>
        <p:xfrm>
          <a:off x="745881" y="1817978"/>
          <a:ext cx="7886700" cy="4279610"/>
        </p:xfrm>
        <a:graphic>
          <a:graphicData uri="http://schemas.openxmlformats.org/drawingml/2006/table">
            <a:tbl>
              <a:tblPr firstRow="1" bandRow="1">
                <a:tableStyleId>{93296810-A885-4BE3-A3E7-6D5BEEA58F35}</a:tableStyleId>
              </a:tblPr>
              <a:tblGrid>
                <a:gridCol w="1314450">
                  <a:extLst>
                    <a:ext uri="{9D8B030D-6E8A-4147-A177-3AD203B41FA5}">
                      <a16:colId xmlns:a16="http://schemas.microsoft.com/office/drawing/2014/main" xmlns="" val="1812975673"/>
                    </a:ext>
                  </a:extLst>
                </a:gridCol>
                <a:gridCol w="1314450">
                  <a:extLst>
                    <a:ext uri="{9D8B030D-6E8A-4147-A177-3AD203B41FA5}">
                      <a16:colId xmlns:a16="http://schemas.microsoft.com/office/drawing/2014/main" xmlns="" val="719633755"/>
                    </a:ext>
                  </a:extLst>
                </a:gridCol>
                <a:gridCol w="1314450">
                  <a:extLst>
                    <a:ext uri="{9D8B030D-6E8A-4147-A177-3AD203B41FA5}">
                      <a16:colId xmlns:a16="http://schemas.microsoft.com/office/drawing/2014/main" xmlns="" val="780819081"/>
                    </a:ext>
                  </a:extLst>
                </a:gridCol>
                <a:gridCol w="1314450">
                  <a:extLst>
                    <a:ext uri="{9D8B030D-6E8A-4147-A177-3AD203B41FA5}">
                      <a16:colId xmlns:a16="http://schemas.microsoft.com/office/drawing/2014/main" xmlns="" val="2825753545"/>
                    </a:ext>
                  </a:extLst>
                </a:gridCol>
                <a:gridCol w="1314450">
                  <a:extLst>
                    <a:ext uri="{9D8B030D-6E8A-4147-A177-3AD203B41FA5}">
                      <a16:colId xmlns:a16="http://schemas.microsoft.com/office/drawing/2014/main" xmlns="" val="836557893"/>
                    </a:ext>
                  </a:extLst>
                </a:gridCol>
                <a:gridCol w="1314450">
                  <a:extLst>
                    <a:ext uri="{9D8B030D-6E8A-4147-A177-3AD203B41FA5}">
                      <a16:colId xmlns:a16="http://schemas.microsoft.com/office/drawing/2014/main" xmlns="" val="1573236334"/>
                    </a:ext>
                  </a:extLst>
                </a:gridCol>
              </a:tblGrid>
              <a:tr h="861084">
                <a:tc>
                  <a:txBody>
                    <a:bodyPr/>
                    <a:lstStyle/>
                    <a:p>
                      <a:pPr marL="0" marR="0" algn="ctr">
                        <a:lnSpc>
                          <a:spcPct val="115000"/>
                        </a:lnSpc>
                        <a:spcBef>
                          <a:spcPts val="0"/>
                        </a:spcBef>
                        <a:spcAft>
                          <a:spcPts val="0"/>
                        </a:spcAft>
                      </a:pPr>
                      <a:r>
                        <a:rPr lang="en-US" sz="1300" dirty="0">
                          <a:effectLst/>
                        </a:rPr>
                        <a:t>PC</a:t>
                      </a:r>
                      <a:endParaRPr lang="en-US" sz="1000" dirty="0">
                        <a:effectLst/>
                      </a:endParaRPr>
                    </a:p>
                    <a:p>
                      <a:pPr marL="0" marR="0" algn="ctr">
                        <a:lnSpc>
                          <a:spcPct val="115000"/>
                        </a:lnSpc>
                        <a:spcBef>
                          <a:spcPts val="0"/>
                        </a:spcBef>
                        <a:spcAft>
                          <a:spcPts val="0"/>
                        </a:spcAft>
                      </a:pPr>
                      <a:r>
                        <a:rPr lang="en-US" sz="1000" dirty="0">
                          <a:effectLst/>
                        </a:rPr>
                        <a:t>(Patient Care)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rPr>
                        <a:t>MK</a:t>
                      </a:r>
                      <a:endParaRPr lang="en-US" sz="1000" dirty="0">
                        <a:effectLst/>
                      </a:endParaRPr>
                    </a:p>
                    <a:p>
                      <a:pPr marL="0" marR="0" algn="ctr">
                        <a:lnSpc>
                          <a:spcPct val="115000"/>
                        </a:lnSpc>
                        <a:spcBef>
                          <a:spcPts val="0"/>
                        </a:spcBef>
                        <a:spcAft>
                          <a:spcPts val="0"/>
                        </a:spcAft>
                      </a:pPr>
                      <a:r>
                        <a:rPr lang="en-US" sz="1000" dirty="0">
                          <a:effectLst/>
                        </a:rPr>
                        <a:t>(Medical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rPr>
                        <a:t>PROF</a:t>
                      </a:r>
                      <a:endParaRPr lang="en-US" sz="1000" dirty="0">
                        <a:effectLst/>
                      </a:endParaRPr>
                    </a:p>
                    <a:p>
                      <a:pPr marL="0" marR="0" algn="ctr">
                        <a:lnSpc>
                          <a:spcPct val="115000"/>
                        </a:lnSpc>
                        <a:spcBef>
                          <a:spcPts val="0"/>
                        </a:spcBef>
                        <a:spcAft>
                          <a:spcPts val="0"/>
                        </a:spcAft>
                      </a:pPr>
                      <a:r>
                        <a:rPr lang="en-US" sz="1000" dirty="0">
                          <a:effectLst/>
                        </a:rPr>
                        <a:t>(Professionalism)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rPr>
                        <a:t>ICS</a:t>
                      </a:r>
                      <a:endParaRPr lang="en-US" sz="1000" dirty="0">
                        <a:effectLst/>
                      </a:endParaRPr>
                    </a:p>
                    <a:p>
                      <a:pPr marL="0" marR="0" algn="ctr">
                        <a:lnSpc>
                          <a:spcPct val="115000"/>
                        </a:lnSpc>
                        <a:spcBef>
                          <a:spcPts val="0"/>
                        </a:spcBef>
                        <a:spcAft>
                          <a:spcPts val="0"/>
                        </a:spcAft>
                      </a:pPr>
                      <a:r>
                        <a:rPr lang="en-US" sz="1000" dirty="0">
                          <a:effectLst/>
                        </a:rPr>
                        <a:t>(Interpersonal &amp; Communication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rPr>
                        <a:t>PBLI</a:t>
                      </a:r>
                      <a:endParaRPr lang="en-US" sz="1000" dirty="0">
                        <a:effectLst/>
                      </a:endParaRPr>
                    </a:p>
                    <a:p>
                      <a:pPr marL="0" marR="0" algn="ctr">
                        <a:lnSpc>
                          <a:spcPct val="115000"/>
                        </a:lnSpc>
                        <a:spcBef>
                          <a:spcPts val="0"/>
                        </a:spcBef>
                        <a:spcAft>
                          <a:spcPts val="0"/>
                        </a:spcAft>
                      </a:pPr>
                      <a:r>
                        <a:rPr lang="en-US" sz="1000" dirty="0">
                          <a:effectLst/>
                        </a:rPr>
                        <a:t>(Practice-Based Learning &amp; Improvement)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rPr>
                        <a:t>SBP</a:t>
                      </a:r>
                      <a:endParaRPr lang="en-US" sz="1000" dirty="0">
                        <a:effectLst/>
                      </a:endParaRPr>
                    </a:p>
                    <a:p>
                      <a:pPr marL="0" marR="0" algn="ctr">
                        <a:lnSpc>
                          <a:spcPct val="115000"/>
                        </a:lnSpc>
                        <a:spcBef>
                          <a:spcPts val="0"/>
                        </a:spcBef>
                        <a:spcAft>
                          <a:spcPts val="0"/>
                        </a:spcAft>
                      </a:pPr>
                      <a:r>
                        <a:rPr lang="en-US" sz="1000" dirty="0">
                          <a:effectLst/>
                        </a:rPr>
                        <a:t>(Systems-Based Practice)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06876573"/>
                  </a:ext>
                </a:extLst>
              </a:tr>
              <a:tr h="448825">
                <a:tc>
                  <a:txBody>
                    <a:bodyPr/>
                    <a:lstStyle/>
                    <a:p>
                      <a:pPr marL="0" marR="0">
                        <a:lnSpc>
                          <a:spcPct val="115000"/>
                        </a:lnSpc>
                        <a:spcBef>
                          <a:spcPts val="0"/>
                        </a:spcBef>
                        <a:spcAft>
                          <a:spcPts val="0"/>
                        </a:spcAft>
                      </a:pPr>
                      <a:r>
                        <a:rPr lang="en-US" sz="1000" dirty="0">
                          <a:effectLst/>
                        </a:rPr>
                        <a:t>Problem prioritization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Differential diagnosis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Reliability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Communication with patients/parents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Self-directed learner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Teamwork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583974"/>
                  </a:ext>
                </a:extLst>
              </a:tr>
              <a:tr h="630219">
                <a:tc>
                  <a:txBody>
                    <a:bodyPr/>
                    <a:lstStyle/>
                    <a:p>
                      <a:pPr marL="0" marR="0">
                        <a:lnSpc>
                          <a:spcPct val="115000"/>
                        </a:lnSpc>
                        <a:spcBef>
                          <a:spcPts val="0"/>
                        </a:spcBef>
                        <a:spcAft>
                          <a:spcPts val="0"/>
                        </a:spcAft>
                      </a:pPr>
                      <a:r>
                        <a:rPr lang="en-US" sz="1000" dirty="0">
                          <a:effectLst/>
                        </a:rPr>
                        <a:t>Information gathering/History taking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Interpretation of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Responsibility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Communication with peers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Response to feedback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Recognition of system errors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7983298"/>
                  </a:ext>
                </a:extLst>
              </a:tr>
              <a:tr h="448825">
                <a:tc>
                  <a:txBody>
                    <a:bodyPr/>
                    <a:lstStyle/>
                    <a:p>
                      <a:pPr marL="0" marR="0">
                        <a:lnSpc>
                          <a:spcPct val="115000"/>
                        </a:lnSpc>
                        <a:spcBef>
                          <a:spcPts val="0"/>
                        </a:spcBef>
                        <a:spcAft>
                          <a:spcPts val="0"/>
                        </a:spcAft>
                      </a:pPr>
                      <a:r>
                        <a:rPr lang="en-US" sz="1000" dirty="0">
                          <a:effectLst/>
                        </a:rPr>
                        <a:t>Management plan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Knowledge of tests &amp; procedures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Respect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Communication with interprofessionals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Critical reading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Cost containment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1631406"/>
                  </a:ext>
                </a:extLst>
              </a:tr>
              <a:tr h="811613">
                <a:tc>
                  <a:txBody>
                    <a:bodyPr/>
                    <a:lstStyle/>
                    <a:p>
                      <a:pPr marL="0" marR="0">
                        <a:lnSpc>
                          <a:spcPct val="115000"/>
                        </a:lnSpc>
                        <a:spcBef>
                          <a:spcPts val="0"/>
                        </a:spcBef>
                        <a:spcAft>
                          <a:spcPts val="0"/>
                        </a:spcAft>
                      </a:pPr>
                      <a:r>
                        <a:rPr lang="en-US" sz="1000" dirty="0">
                          <a:effectLst/>
                        </a:rPr>
                        <a:t>Procedural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Clinical knowledge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Teamwork</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Communication within interprofessional teams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Teaching skills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Transitions of care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3168150"/>
                  </a:ext>
                </a:extLst>
              </a:tr>
              <a:tr h="630219">
                <a:tc>
                  <a:txBody>
                    <a:bodyPr/>
                    <a:lstStyle/>
                    <a:p>
                      <a:pPr marL="0" marR="0">
                        <a:lnSpc>
                          <a:spcPct val="115000"/>
                        </a:lnSpc>
                        <a:spcBef>
                          <a:spcPts val="0"/>
                        </a:spcBef>
                        <a:spcAft>
                          <a:spcPts val="0"/>
                        </a:spcAft>
                      </a:pPr>
                      <a:r>
                        <a:rPr lang="en-US" sz="1000" dirty="0">
                          <a:effectLst/>
                        </a:rPr>
                        <a:t>Consultant requests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Responsiveness (including texts, pages, emails)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Documentation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Point-of-care learning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Ability to navigate the healthcare system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72671864"/>
                  </a:ext>
                </a:extLst>
              </a:tr>
              <a:tr h="448825">
                <a:tc>
                  <a:txBody>
                    <a:bodyPr/>
                    <a:lstStyle/>
                    <a:p>
                      <a:pPr marL="0" marR="0">
                        <a:lnSpc>
                          <a:spcPct val="115000"/>
                        </a:lnSpc>
                        <a:spcBef>
                          <a:spcPts val="0"/>
                        </a:spcBef>
                        <a:spcAft>
                          <a:spcPts val="0"/>
                        </a:spcAft>
                      </a:pPr>
                      <a:r>
                        <a:rPr lang="en-US" sz="1000" dirty="0">
                          <a:effectLst/>
                        </a:rPr>
                        <a:t>Information synthesis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Record completion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rPr>
                        <a:t>Advocates for patients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037" marR="86037" marT="43018" marB="430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2127457"/>
                  </a:ext>
                </a:extLst>
              </a:tr>
            </a:tbl>
          </a:graphicData>
        </a:graphic>
      </p:graphicFrame>
      <p:sp>
        <p:nvSpPr>
          <p:cNvPr id="4"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20</a:t>
            </a:r>
            <a:endParaRPr lang="en-US" altLang="en-US" dirty="0"/>
          </a:p>
        </p:txBody>
      </p:sp>
    </p:spTree>
    <p:extLst>
      <p:ext uri="{BB962C8B-B14F-4D97-AF65-F5344CB8AC3E}">
        <p14:creationId xmlns:p14="http://schemas.microsoft.com/office/powerpoint/2010/main" val="1399095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19548" y="1445834"/>
            <a:ext cx="8487783" cy="4780508"/>
            <a:chOff x="280712" y="1009982"/>
            <a:chExt cx="8258444" cy="5505118"/>
          </a:xfrm>
        </p:grpSpPr>
        <p:cxnSp>
          <p:nvCxnSpPr>
            <p:cNvPr id="32" name="Straight Arrow Connector 31"/>
            <p:cNvCxnSpPr/>
            <p:nvPr/>
          </p:nvCxnSpPr>
          <p:spPr>
            <a:xfrm>
              <a:off x="4387755" y="1896563"/>
              <a:ext cx="81404" cy="223088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a:stCxn id="21" idx="6"/>
            </p:cNvCxnSpPr>
            <p:nvPr/>
          </p:nvCxnSpPr>
          <p:spPr>
            <a:xfrm flipV="1">
              <a:off x="1661837" y="4762500"/>
              <a:ext cx="1414738" cy="14604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 name="Rounded Rectangle 2"/>
            <p:cNvSpPr>
              <a:spLocks noChangeArrowheads="1"/>
            </p:cNvSpPr>
            <p:nvPr/>
          </p:nvSpPr>
          <p:spPr bwMode="auto">
            <a:xfrm>
              <a:off x="3092355" y="4153729"/>
              <a:ext cx="2590800" cy="1079500"/>
            </a:xfrm>
            <a:prstGeom prst="roundRect">
              <a:avLst>
                <a:gd name="adj" fmla="val 16667"/>
              </a:avLst>
            </a:prstGeom>
            <a:solidFill>
              <a:srgbClr val="31849B"/>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FFFF"/>
                  </a:solidFill>
                  <a:effectLst/>
                  <a:latin typeface="Calibri" pitchFamily="34" charset="0"/>
                  <a:ea typeface="Times New Roman" pitchFamily="18" charset="0"/>
                  <a:cs typeface="Times New Roman" pitchFamily="18" charset="0"/>
                </a:rPr>
                <a:t>Clinical Competency Committee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Oval 3"/>
            <p:cNvSpPr>
              <a:spLocks noChangeArrowheads="1"/>
            </p:cNvSpPr>
            <p:nvPr/>
          </p:nvSpPr>
          <p:spPr bwMode="auto">
            <a:xfrm>
              <a:off x="3595849" y="1009982"/>
              <a:ext cx="1665216" cy="914400"/>
            </a:xfrm>
            <a:prstGeom prst="ellipse">
              <a:avLst/>
            </a:prstGeom>
            <a:solidFill>
              <a:srgbClr val="92D05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End-of-Rotation Evaluations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Oval 5"/>
            <p:cNvSpPr>
              <a:spLocks noChangeArrowheads="1"/>
            </p:cNvSpPr>
            <p:nvPr/>
          </p:nvSpPr>
          <p:spPr bwMode="auto">
            <a:xfrm>
              <a:off x="359968" y="5499849"/>
              <a:ext cx="1352550" cy="971550"/>
            </a:xfrm>
            <a:prstGeom prst="ellipse">
              <a:avLst/>
            </a:prstGeom>
            <a:solidFill>
              <a:srgbClr val="FFFF0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Self</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Evaluations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Oval 6"/>
            <p:cNvSpPr>
              <a:spLocks noChangeArrowheads="1"/>
            </p:cNvSpPr>
            <p:nvPr/>
          </p:nvSpPr>
          <p:spPr bwMode="auto">
            <a:xfrm>
              <a:off x="5748336" y="1900805"/>
              <a:ext cx="1133475" cy="727075"/>
            </a:xfrm>
            <a:prstGeom prst="ellipse">
              <a:avLst/>
            </a:prstGeom>
            <a:solidFill>
              <a:srgbClr val="B8CCE4"/>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OpLogs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Oval 7"/>
            <p:cNvSpPr>
              <a:spLocks noChangeArrowheads="1"/>
            </p:cNvSpPr>
            <p:nvPr/>
          </p:nvSpPr>
          <p:spPr bwMode="auto">
            <a:xfrm>
              <a:off x="7062784" y="3424237"/>
              <a:ext cx="1362075" cy="914400"/>
            </a:xfrm>
            <a:prstGeom prst="ellipse">
              <a:avLst/>
            </a:prstGeom>
            <a:solidFill>
              <a:srgbClr val="B8CCE4"/>
            </a:solidFill>
            <a:ln w="1905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Student Evaluations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Oval 8"/>
            <p:cNvSpPr>
              <a:spLocks noChangeArrowheads="1"/>
            </p:cNvSpPr>
            <p:nvPr/>
          </p:nvSpPr>
          <p:spPr bwMode="auto">
            <a:xfrm>
              <a:off x="900112" y="2225034"/>
              <a:ext cx="1333500" cy="1057275"/>
            </a:xfrm>
            <a:prstGeom prst="ellipse">
              <a:avLst/>
            </a:prstGeom>
            <a:solidFill>
              <a:srgbClr val="FFFF0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Patient Evaluations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Oval 9"/>
            <p:cNvSpPr>
              <a:spLocks noChangeArrowheads="1"/>
            </p:cNvSpPr>
            <p:nvPr/>
          </p:nvSpPr>
          <p:spPr bwMode="auto">
            <a:xfrm>
              <a:off x="6527742" y="5372100"/>
              <a:ext cx="1481137" cy="1013654"/>
            </a:xfrm>
            <a:prstGeom prst="ellipse">
              <a:avLst/>
            </a:prstGeom>
            <a:solidFill>
              <a:srgbClr val="B8CCE4"/>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Operative/</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Procedural </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Forms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Oval 10"/>
            <p:cNvSpPr>
              <a:spLocks noChangeArrowheads="1"/>
            </p:cNvSpPr>
            <p:nvPr/>
          </p:nvSpPr>
          <p:spPr bwMode="auto">
            <a:xfrm>
              <a:off x="323423" y="3362325"/>
              <a:ext cx="1352550" cy="971550"/>
            </a:xfrm>
            <a:prstGeom prst="ellipse">
              <a:avLst/>
            </a:prstGeom>
            <a:solidFill>
              <a:srgbClr val="FFFF0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Nursing Evaluations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a:off x="2054023" y="3137135"/>
              <a:ext cx="1049527" cy="108393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10"/>
            <p:cNvCxnSpPr/>
            <p:nvPr/>
          </p:nvCxnSpPr>
          <p:spPr>
            <a:xfrm>
              <a:off x="1656639" y="3905250"/>
              <a:ext cx="1457325" cy="533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11"/>
            <p:cNvCxnSpPr>
              <a:stCxn id="5" idx="4"/>
            </p:cNvCxnSpPr>
            <p:nvPr/>
          </p:nvCxnSpPr>
          <p:spPr>
            <a:xfrm flipH="1">
              <a:off x="5491480" y="2627880"/>
              <a:ext cx="823594" cy="15088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stCxn id="4" idx="6"/>
            </p:cNvCxnSpPr>
            <p:nvPr/>
          </p:nvCxnSpPr>
          <p:spPr>
            <a:xfrm flipV="1">
              <a:off x="1712518" y="4977131"/>
              <a:ext cx="1350911" cy="100849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stCxn id="6" idx="2"/>
            </p:cNvCxnSpPr>
            <p:nvPr/>
          </p:nvCxnSpPr>
          <p:spPr>
            <a:xfrm flipH="1">
              <a:off x="5748337" y="3881437"/>
              <a:ext cx="1314447" cy="8810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8" idx="2"/>
            </p:cNvCxnSpPr>
            <p:nvPr/>
          </p:nvCxnSpPr>
          <p:spPr>
            <a:xfrm flipH="1" flipV="1">
              <a:off x="5648184" y="5175153"/>
              <a:ext cx="879558" cy="70377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 name="Rectangle 19"/>
            <p:cNvSpPr>
              <a:spLocks noChangeArrowheads="1"/>
            </p:cNvSpPr>
            <p:nvPr/>
          </p:nvSpPr>
          <p:spPr bwMode="auto">
            <a:xfrm>
              <a:off x="3092355" y="5600700"/>
              <a:ext cx="2505075" cy="914400"/>
            </a:xfrm>
            <a:prstGeom prst="rect">
              <a:avLst/>
            </a:prstGeom>
            <a:solidFill>
              <a:srgbClr val="7030A0"/>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FFFF"/>
                  </a:solidFill>
                  <a:effectLst/>
                  <a:latin typeface="Calibri" pitchFamily="34" charset="0"/>
                  <a:ea typeface="Times New Roman" pitchFamily="18" charset="0"/>
                  <a:cs typeface="Times New Roman" pitchFamily="18" charset="0"/>
                </a:rPr>
                <a:t>Assessment of Milestones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17" name="Straight Arrow Connector 16"/>
            <p:cNvCxnSpPr/>
            <p:nvPr/>
          </p:nvCxnSpPr>
          <p:spPr>
            <a:xfrm flipH="1">
              <a:off x="4367875" y="5252184"/>
              <a:ext cx="6350" cy="358775"/>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Oval 21"/>
            <p:cNvSpPr>
              <a:spLocks noChangeArrowheads="1"/>
            </p:cNvSpPr>
            <p:nvPr/>
          </p:nvSpPr>
          <p:spPr bwMode="auto">
            <a:xfrm>
              <a:off x="7062784" y="4389746"/>
              <a:ext cx="1476372" cy="885825"/>
            </a:xfrm>
            <a:prstGeom prst="ellipse">
              <a:avLst/>
            </a:prstGeom>
            <a:solidFill>
              <a:srgbClr val="B8CCE4"/>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D0D0D"/>
                  </a:solidFill>
                  <a:effectLst/>
                  <a:latin typeface="Calibri" pitchFamily="34" charset="0"/>
                  <a:ea typeface="Times New Roman" pitchFamily="18" charset="0"/>
                  <a:cs typeface="Arial" pitchFamily="34" charset="0"/>
                </a:rPr>
                <a:t>Prof Resp:</a:t>
              </a:r>
              <a:endParaRPr kumimoji="0" lang="en-US" alt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rgbClr val="0D0D0D"/>
                  </a:solidFill>
                  <a:effectLst/>
                  <a:latin typeface="Calibri" pitchFamily="34" charset="0"/>
                  <a:ea typeface="Times New Roman" pitchFamily="18" charset="0"/>
                  <a:cs typeface="Arial" pitchFamily="34" charset="0"/>
                </a:rPr>
                <a:t>Eval Comp</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rgbClr val="0D0D0D"/>
                  </a:solidFill>
                  <a:effectLst/>
                  <a:latin typeface="Calibri" pitchFamily="34" charset="0"/>
                  <a:ea typeface="Times New Roman" pitchFamily="18" charset="0"/>
                  <a:cs typeface="Arial" pitchFamily="34" charset="0"/>
                </a:rPr>
                <a:t>Conf Att</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cxnSp>
          <p:nvCxnSpPr>
            <p:cNvPr id="19" name="Straight Arrow Connector 18"/>
            <p:cNvCxnSpPr/>
            <p:nvPr/>
          </p:nvCxnSpPr>
          <p:spPr>
            <a:xfrm flipH="1">
              <a:off x="5691505" y="4852987"/>
              <a:ext cx="1381125" cy="1111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0" name="Oval 23"/>
            <p:cNvSpPr>
              <a:spLocks noChangeArrowheads="1"/>
            </p:cNvSpPr>
            <p:nvPr/>
          </p:nvSpPr>
          <p:spPr bwMode="auto">
            <a:xfrm>
              <a:off x="2064437" y="1502343"/>
              <a:ext cx="1371600" cy="762000"/>
            </a:xfrm>
            <a:prstGeom prst="ellipse">
              <a:avLst/>
            </a:prstGeom>
            <a:solidFill>
              <a:srgbClr val="92D05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Arial" pitchFamily="34" charset="0"/>
                </a:rPr>
                <a:t>In-House</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200" b="0" dirty="0">
                  <a:solidFill>
                    <a:srgbClr val="0D0D0D"/>
                  </a:solidFill>
                  <a:latin typeface="Calibri" pitchFamily="34" charset="0"/>
                  <a:cs typeface="Arial" pitchFamily="34" charset="0"/>
                </a:rPr>
                <a:t>Testing</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Oval 24"/>
            <p:cNvSpPr>
              <a:spLocks noChangeArrowheads="1"/>
            </p:cNvSpPr>
            <p:nvPr/>
          </p:nvSpPr>
          <p:spPr bwMode="auto">
            <a:xfrm>
              <a:off x="280712" y="4456111"/>
              <a:ext cx="1381125" cy="904875"/>
            </a:xfrm>
            <a:prstGeom prst="ellipse">
              <a:avLst/>
            </a:prstGeom>
            <a:solidFill>
              <a:srgbClr val="FFFF0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Peer Evaluations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22" name="Straight Arrow Connector 21"/>
            <p:cNvCxnSpPr>
              <a:stCxn id="20" idx="4"/>
            </p:cNvCxnSpPr>
            <p:nvPr/>
          </p:nvCxnSpPr>
          <p:spPr>
            <a:xfrm>
              <a:off x="2750237" y="2264343"/>
              <a:ext cx="706627" cy="187242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3" name="Oval 26"/>
            <p:cNvSpPr>
              <a:spLocks noChangeArrowheads="1"/>
            </p:cNvSpPr>
            <p:nvPr/>
          </p:nvSpPr>
          <p:spPr bwMode="auto">
            <a:xfrm>
              <a:off x="3199130" y="2466784"/>
              <a:ext cx="1035050" cy="679450"/>
            </a:xfrm>
            <a:prstGeom prst="ellipse">
              <a:avLst/>
            </a:prstGeom>
            <a:solidFill>
              <a:srgbClr val="92D05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ITE</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26" name="Straight Arrow Connector 25"/>
            <p:cNvCxnSpPr>
              <a:stCxn id="23" idx="4"/>
            </p:cNvCxnSpPr>
            <p:nvPr/>
          </p:nvCxnSpPr>
          <p:spPr>
            <a:xfrm>
              <a:off x="3716655" y="3146234"/>
              <a:ext cx="252569" cy="96188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a:xfrm>
              <a:off x="5095353" y="3048000"/>
              <a:ext cx="0" cy="10763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4" name="Oval 27"/>
            <p:cNvSpPr>
              <a:spLocks noChangeArrowheads="1"/>
            </p:cNvSpPr>
            <p:nvPr/>
          </p:nvSpPr>
          <p:spPr bwMode="auto">
            <a:xfrm>
              <a:off x="4485659" y="2232024"/>
              <a:ext cx="1219389" cy="873125"/>
            </a:xfrm>
            <a:prstGeom prst="ellipse">
              <a:avLst/>
            </a:prstGeom>
            <a:solidFill>
              <a:srgbClr val="92D050"/>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Faculty Comments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 name="Oval 32"/>
            <p:cNvSpPr>
              <a:spLocks noChangeArrowheads="1"/>
            </p:cNvSpPr>
            <p:nvPr/>
          </p:nvSpPr>
          <p:spPr bwMode="auto">
            <a:xfrm>
              <a:off x="6665854" y="2378335"/>
              <a:ext cx="1343025" cy="914400"/>
            </a:xfrm>
            <a:prstGeom prst="ellipse">
              <a:avLst/>
            </a:prstGeom>
            <a:solidFill>
              <a:srgbClr val="B8CCE4"/>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0D0D"/>
                  </a:solidFill>
                  <a:effectLst/>
                  <a:latin typeface="Calibri" pitchFamily="34" charset="0"/>
                  <a:ea typeface="Times New Roman" pitchFamily="18" charset="0"/>
                  <a:cs typeface="Times New Roman" pitchFamily="18" charset="0"/>
                </a:rPr>
                <a:t>Simulations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29" name="Straight Arrow Connector 28"/>
            <p:cNvCxnSpPr>
              <a:stCxn id="28" idx="3"/>
            </p:cNvCxnSpPr>
            <p:nvPr/>
          </p:nvCxnSpPr>
          <p:spPr>
            <a:xfrm flipH="1">
              <a:off x="5691505" y="3158824"/>
              <a:ext cx="1171030" cy="135920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3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0" name="Title 2">
            <a:extLst>
              <a:ext uri="{FF2B5EF4-FFF2-40B4-BE49-F238E27FC236}">
                <a16:creationId xmlns:a16="http://schemas.microsoft.com/office/drawing/2014/main" xmlns="" id="{E822A11C-6618-4B5A-A6C6-59E9819E134F}"/>
              </a:ext>
            </a:extLst>
          </p:cNvPr>
          <p:cNvSpPr txBox="1">
            <a:spLocks/>
          </p:cNvSpPr>
          <p:nvPr/>
        </p:nvSpPr>
        <p:spPr>
          <a:xfrm>
            <a:off x="1989343" y="246466"/>
            <a:ext cx="8520877" cy="1325563"/>
          </a:xfrm>
          <a:prstGeom prst="rect">
            <a:avLst/>
          </a:prstGeom>
        </p:spPr>
        <p:txBody>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fontAlgn="auto">
              <a:spcAft>
                <a:spcPts val="0"/>
              </a:spcAft>
            </a:pPr>
            <a:r>
              <a:rPr lang="en-US" sz="3600" dirty="0" smtClean="0"/>
              <a:t>CLINICAL COMPETENCY</a:t>
            </a:r>
            <a:br>
              <a:rPr lang="en-US" sz="3600" dirty="0" smtClean="0"/>
            </a:br>
            <a:r>
              <a:rPr lang="en-US" sz="3600" dirty="0" smtClean="0"/>
              <a:t>COMMITTEE</a:t>
            </a:r>
            <a:endParaRPr lang="en-US" sz="3600" dirty="0"/>
          </a:p>
        </p:txBody>
      </p:sp>
      <p:grpSp>
        <p:nvGrpSpPr>
          <p:cNvPr id="41" name="Group 40"/>
          <p:cNvGrpSpPr/>
          <p:nvPr/>
        </p:nvGrpSpPr>
        <p:grpSpPr>
          <a:xfrm>
            <a:off x="5784791" y="1042987"/>
            <a:ext cx="2978209" cy="676275"/>
            <a:chOff x="5784791" y="1042987"/>
            <a:chExt cx="2978209" cy="676275"/>
          </a:xfrm>
        </p:grpSpPr>
        <p:sp>
          <p:nvSpPr>
            <p:cNvPr id="42" name="Text Box 37"/>
            <p:cNvSpPr txBox="1">
              <a:spLocks noChangeArrowheads="1"/>
            </p:cNvSpPr>
            <p:nvPr/>
          </p:nvSpPr>
          <p:spPr bwMode="auto">
            <a:xfrm>
              <a:off x="5784791" y="1042987"/>
              <a:ext cx="2978209" cy="6762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Current Tools used to inform Milestones</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Tools to Transition in July-Dec 2017</a:t>
              </a: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Tools to Transition in Jan-June 2018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3" name="Rectangle 42"/>
            <p:cNvSpPr/>
            <p:nvPr/>
          </p:nvSpPr>
          <p:spPr>
            <a:xfrm>
              <a:off x="5915342" y="1101725"/>
              <a:ext cx="161925" cy="123825"/>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4" name="Rectangle 43"/>
            <p:cNvSpPr/>
            <p:nvPr/>
          </p:nvSpPr>
          <p:spPr>
            <a:xfrm>
              <a:off x="5915341" y="1263270"/>
              <a:ext cx="161925" cy="123825"/>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5" name="Rectangle 44"/>
            <p:cNvSpPr/>
            <p:nvPr/>
          </p:nvSpPr>
          <p:spPr>
            <a:xfrm>
              <a:off x="5915340" y="1467182"/>
              <a:ext cx="161925" cy="123825"/>
            </a:xfrm>
            <a:prstGeom prst="rect">
              <a:avLst/>
            </a:prstGeom>
            <a:solidFill>
              <a:schemeClr val="tx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46"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47"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21</a:t>
            </a:r>
            <a:endParaRPr lang="en-US" altLang="en-US" dirty="0"/>
          </a:p>
        </p:txBody>
      </p:sp>
    </p:spTree>
    <p:extLst>
      <p:ext uri="{BB962C8B-B14F-4D97-AF65-F5344CB8AC3E}">
        <p14:creationId xmlns:p14="http://schemas.microsoft.com/office/powerpoint/2010/main" val="2026373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822A11C-6618-4B5A-A6C6-59E9819E134F}"/>
              </a:ext>
            </a:extLst>
          </p:cNvPr>
          <p:cNvSpPr>
            <a:spLocks noGrp="1"/>
          </p:cNvSpPr>
          <p:nvPr>
            <p:ph type="title"/>
          </p:nvPr>
        </p:nvSpPr>
        <p:spPr/>
        <p:txBody>
          <a:bodyPr/>
          <a:lstStyle/>
          <a:p>
            <a:r>
              <a:rPr lang="en-US" dirty="0"/>
              <a:t>EVALUATIONS: CCC &amp; PEC</a:t>
            </a:r>
          </a:p>
        </p:txBody>
      </p:sp>
      <p:sp>
        <p:nvSpPr>
          <p:cNvPr id="6" name="Content Placeholder 5">
            <a:extLst>
              <a:ext uri="{FF2B5EF4-FFF2-40B4-BE49-F238E27FC236}">
                <a16:creationId xmlns:a16="http://schemas.microsoft.com/office/drawing/2014/main" xmlns="" id="{35BF4329-E5B9-48B0-8CE9-3CB87A93EFB8}"/>
              </a:ext>
            </a:extLst>
          </p:cNvPr>
          <p:cNvSpPr>
            <a:spLocks noGrp="1"/>
          </p:cNvSpPr>
          <p:nvPr>
            <p:ph sz="half" idx="1"/>
          </p:nvPr>
        </p:nvSpPr>
        <p:spPr>
          <a:xfrm>
            <a:off x="628650" y="1825625"/>
            <a:ext cx="2996677" cy="4351338"/>
          </a:xfrm>
        </p:spPr>
        <p:txBody>
          <a:bodyPr>
            <a:normAutofit/>
          </a:bodyPr>
          <a:lstStyle/>
          <a:p>
            <a:pPr marL="0" indent="0">
              <a:buNone/>
            </a:pPr>
            <a:r>
              <a:rPr lang="en-US" b="1" dirty="0"/>
              <a:t>CLINICAL COMPETENCY COMMITTEE</a:t>
            </a:r>
          </a:p>
          <a:p>
            <a:r>
              <a:rPr lang="en-US" dirty="0"/>
              <a:t>Use evaluations to determine the milestone level           of each resident</a:t>
            </a:r>
          </a:p>
          <a:p>
            <a:r>
              <a:rPr lang="en-US" dirty="0"/>
              <a:t>Identify when the evaluations are not informing the milestones</a:t>
            </a:r>
          </a:p>
        </p:txBody>
      </p:sp>
      <p:sp>
        <p:nvSpPr>
          <p:cNvPr id="7" name="Content Placeholder 6">
            <a:extLst>
              <a:ext uri="{FF2B5EF4-FFF2-40B4-BE49-F238E27FC236}">
                <a16:creationId xmlns:a16="http://schemas.microsoft.com/office/drawing/2014/main" xmlns="" id="{C7CCB925-79C9-4731-A635-DFADFC88B854}"/>
              </a:ext>
            </a:extLst>
          </p:cNvPr>
          <p:cNvSpPr>
            <a:spLocks noGrp="1"/>
          </p:cNvSpPr>
          <p:nvPr>
            <p:ph sz="half" idx="2"/>
          </p:nvPr>
        </p:nvSpPr>
        <p:spPr/>
        <p:txBody>
          <a:bodyPr>
            <a:normAutofit/>
          </a:bodyPr>
          <a:lstStyle/>
          <a:p>
            <a:pPr marL="0" indent="0">
              <a:buNone/>
            </a:pPr>
            <a:r>
              <a:rPr lang="en-US" b="1" dirty="0"/>
              <a:t>PROGRAM EVALUATION COMMITTEE</a:t>
            </a:r>
          </a:p>
          <a:p>
            <a:r>
              <a:rPr lang="en-US" dirty="0"/>
              <a:t>Determine what evaluations should be assigned to gather the correct data for CCC</a:t>
            </a:r>
          </a:p>
          <a:p>
            <a:r>
              <a:rPr lang="en-US" dirty="0"/>
              <a:t>Create evaluations when specific milestones are not informed</a:t>
            </a:r>
          </a:p>
        </p:txBody>
      </p:sp>
      <p:sp>
        <p:nvSpPr>
          <p:cNvPr id="8" name="Arrow: Right 7">
            <a:extLst>
              <a:ext uri="{FF2B5EF4-FFF2-40B4-BE49-F238E27FC236}">
                <a16:creationId xmlns:a16="http://schemas.microsoft.com/office/drawing/2014/main" xmlns="" id="{7C053B65-E623-406C-BF30-3829BF7C49FA}"/>
              </a:ext>
            </a:extLst>
          </p:cNvPr>
          <p:cNvSpPr/>
          <p:nvPr/>
        </p:nvSpPr>
        <p:spPr>
          <a:xfrm>
            <a:off x="3528508" y="3344619"/>
            <a:ext cx="1100641" cy="726831"/>
          </a:xfrm>
          <a:prstGeom prst="rightArrow">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xmlns="" id="{65DF9006-8383-4337-A831-76A2967F7E01}"/>
              </a:ext>
            </a:extLst>
          </p:cNvPr>
          <p:cNvSpPr/>
          <p:nvPr/>
        </p:nvSpPr>
        <p:spPr>
          <a:xfrm>
            <a:off x="3528508" y="4863613"/>
            <a:ext cx="1100642" cy="726831"/>
          </a:xfrm>
          <a:prstGeom prst="rightArrow">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11"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22</a:t>
            </a:r>
            <a:endParaRPr lang="en-US" altLang="en-US" dirty="0"/>
          </a:p>
        </p:txBody>
      </p:sp>
    </p:spTree>
    <p:extLst>
      <p:ext uri="{BB962C8B-B14F-4D97-AF65-F5344CB8AC3E}">
        <p14:creationId xmlns:p14="http://schemas.microsoft.com/office/powerpoint/2010/main" val="2267090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TO EPAs</a:t>
            </a:r>
          </a:p>
        </p:txBody>
      </p:sp>
      <p:sp>
        <p:nvSpPr>
          <p:cNvPr id="5" name="Oval 4"/>
          <p:cNvSpPr/>
          <p:nvPr/>
        </p:nvSpPr>
        <p:spPr>
          <a:xfrm>
            <a:off x="486218" y="1910885"/>
            <a:ext cx="2359345" cy="4291646"/>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285750" indent="-285750">
              <a:buFont typeface="Arial" panose="020B0604020202020204" pitchFamily="34" charset="0"/>
              <a:buChar char="•"/>
            </a:pPr>
            <a:r>
              <a:rPr lang="en-US" sz="1600" dirty="0">
                <a:solidFill>
                  <a:schemeClr val="bg1"/>
                </a:solidFill>
              </a:rPr>
              <a:t>Identify core activities</a:t>
            </a:r>
          </a:p>
          <a:p>
            <a:pPr marL="285750" indent="-285750">
              <a:buFont typeface="Arial" panose="020B0604020202020204" pitchFamily="34" charset="0"/>
              <a:buChar char="•"/>
            </a:pPr>
            <a:r>
              <a:rPr lang="en-US" sz="1600" dirty="0">
                <a:solidFill>
                  <a:schemeClr val="bg1"/>
                </a:solidFill>
              </a:rPr>
              <a:t>Describe their functions</a:t>
            </a:r>
          </a:p>
          <a:p>
            <a:pPr marL="285750" indent="-285750">
              <a:buFont typeface="Arial" panose="020B0604020202020204" pitchFamily="34" charset="0"/>
              <a:buChar char="•"/>
            </a:pPr>
            <a:r>
              <a:rPr lang="en-US" sz="1600" dirty="0">
                <a:solidFill>
                  <a:schemeClr val="bg1"/>
                </a:solidFill>
              </a:rPr>
              <a:t>Develop a curriculum</a:t>
            </a:r>
          </a:p>
        </p:txBody>
      </p:sp>
      <p:sp>
        <p:nvSpPr>
          <p:cNvPr id="7" name="Oval 6"/>
          <p:cNvSpPr/>
          <p:nvPr/>
        </p:nvSpPr>
        <p:spPr>
          <a:xfrm>
            <a:off x="3122907" y="3060051"/>
            <a:ext cx="1832029" cy="941725"/>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t>Does</a:t>
            </a:r>
          </a:p>
        </p:txBody>
      </p:sp>
      <p:sp>
        <p:nvSpPr>
          <p:cNvPr id="8" name="Oval 7"/>
          <p:cNvSpPr/>
          <p:nvPr/>
        </p:nvSpPr>
        <p:spPr>
          <a:xfrm>
            <a:off x="3122907" y="3787571"/>
            <a:ext cx="1832029" cy="941725"/>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t>Shows how</a:t>
            </a:r>
          </a:p>
        </p:txBody>
      </p:sp>
      <p:sp>
        <p:nvSpPr>
          <p:cNvPr id="9" name="Oval 8"/>
          <p:cNvSpPr/>
          <p:nvPr/>
        </p:nvSpPr>
        <p:spPr>
          <a:xfrm>
            <a:off x="3122907" y="4517839"/>
            <a:ext cx="1832029" cy="941725"/>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t>Knows how</a:t>
            </a:r>
          </a:p>
        </p:txBody>
      </p:sp>
      <p:sp>
        <p:nvSpPr>
          <p:cNvPr id="10" name="Oval 9"/>
          <p:cNvSpPr/>
          <p:nvPr/>
        </p:nvSpPr>
        <p:spPr>
          <a:xfrm>
            <a:off x="3122907" y="5260806"/>
            <a:ext cx="1832029" cy="941725"/>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t>Knows</a:t>
            </a:r>
          </a:p>
        </p:txBody>
      </p:sp>
      <p:sp>
        <p:nvSpPr>
          <p:cNvPr id="16" name="Oval 15"/>
          <p:cNvSpPr/>
          <p:nvPr/>
        </p:nvSpPr>
        <p:spPr>
          <a:xfrm>
            <a:off x="5293382" y="3061415"/>
            <a:ext cx="755770" cy="1056712"/>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t>P</a:t>
            </a:r>
          </a:p>
          <a:p>
            <a:pPr algn="ctr"/>
            <a:r>
              <a:rPr lang="en-US" sz="1400" dirty="0"/>
              <a:t>C</a:t>
            </a:r>
          </a:p>
        </p:txBody>
      </p:sp>
      <p:sp>
        <p:nvSpPr>
          <p:cNvPr id="17" name="Oval 16"/>
          <p:cNvSpPr/>
          <p:nvPr/>
        </p:nvSpPr>
        <p:spPr>
          <a:xfrm>
            <a:off x="5962992" y="3061415"/>
            <a:ext cx="755770" cy="1056712"/>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t>M</a:t>
            </a:r>
          </a:p>
          <a:p>
            <a:pPr algn="ctr"/>
            <a:r>
              <a:rPr lang="en-US" sz="1400" dirty="0"/>
              <a:t>K</a:t>
            </a:r>
          </a:p>
        </p:txBody>
      </p:sp>
      <p:sp>
        <p:nvSpPr>
          <p:cNvPr id="18" name="Oval 17"/>
          <p:cNvSpPr/>
          <p:nvPr/>
        </p:nvSpPr>
        <p:spPr>
          <a:xfrm>
            <a:off x="5243781" y="4000894"/>
            <a:ext cx="755770" cy="1056712"/>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t>I</a:t>
            </a:r>
          </a:p>
          <a:p>
            <a:pPr algn="ctr"/>
            <a:r>
              <a:rPr lang="en-US" sz="1400" dirty="0"/>
              <a:t>C</a:t>
            </a:r>
          </a:p>
          <a:p>
            <a:pPr algn="ctr"/>
            <a:r>
              <a:rPr lang="en-US" sz="1400" dirty="0"/>
              <a:t>S</a:t>
            </a:r>
          </a:p>
        </p:txBody>
      </p:sp>
      <p:sp>
        <p:nvSpPr>
          <p:cNvPr id="19" name="Oval 18"/>
          <p:cNvSpPr/>
          <p:nvPr/>
        </p:nvSpPr>
        <p:spPr>
          <a:xfrm>
            <a:off x="5938192" y="4000894"/>
            <a:ext cx="755770" cy="1056712"/>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t>P</a:t>
            </a:r>
          </a:p>
          <a:p>
            <a:pPr algn="ctr"/>
            <a:r>
              <a:rPr lang="en-US" sz="1400" dirty="0"/>
              <a:t>R</a:t>
            </a:r>
          </a:p>
        </p:txBody>
      </p:sp>
      <p:sp>
        <p:nvSpPr>
          <p:cNvPr id="20" name="Oval 19"/>
          <p:cNvSpPr/>
          <p:nvPr/>
        </p:nvSpPr>
        <p:spPr>
          <a:xfrm>
            <a:off x="5232280" y="4960795"/>
            <a:ext cx="755770" cy="1056712"/>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t>P</a:t>
            </a:r>
          </a:p>
          <a:p>
            <a:pPr algn="ctr"/>
            <a:r>
              <a:rPr lang="en-US" sz="1400" dirty="0"/>
              <a:t>B</a:t>
            </a:r>
          </a:p>
          <a:p>
            <a:pPr algn="ctr"/>
            <a:r>
              <a:rPr lang="en-US" sz="1400" dirty="0"/>
              <a:t>L</a:t>
            </a:r>
          </a:p>
          <a:p>
            <a:pPr algn="ctr"/>
            <a:r>
              <a:rPr lang="en-US" sz="1400" dirty="0"/>
              <a:t>I</a:t>
            </a:r>
          </a:p>
        </p:txBody>
      </p:sp>
      <p:sp>
        <p:nvSpPr>
          <p:cNvPr id="21" name="Oval 20"/>
          <p:cNvSpPr/>
          <p:nvPr/>
        </p:nvSpPr>
        <p:spPr>
          <a:xfrm>
            <a:off x="5926691" y="4960795"/>
            <a:ext cx="755770" cy="1056712"/>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t>S</a:t>
            </a:r>
          </a:p>
          <a:p>
            <a:pPr algn="ctr"/>
            <a:r>
              <a:rPr lang="en-US" sz="1400" dirty="0"/>
              <a:t>B</a:t>
            </a:r>
          </a:p>
          <a:p>
            <a:pPr algn="ctr"/>
            <a:r>
              <a:rPr lang="en-US" sz="1400" dirty="0"/>
              <a:t>P</a:t>
            </a:r>
          </a:p>
        </p:txBody>
      </p:sp>
      <p:sp>
        <p:nvSpPr>
          <p:cNvPr id="25" name="Oval 24"/>
          <p:cNvSpPr/>
          <p:nvPr/>
        </p:nvSpPr>
        <p:spPr>
          <a:xfrm>
            <a:off x="6982807" y="2849150"/>
            <a:ext cx="661162" cy="669093"/>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dirty="0"/>
              <a:t>PR1</a:t>
            </a:r>
            <a:endParaRPr lang="en-US" sz="700" b="0" dirty="0"/>
          </a:p>
        </p:txBody>
      </p:sp>
      <p:sp>
        <p:nvSpPr>
          <p:cNvPr id="26" name="Oval 25"/>
          <p:cNvSpPr/>
          <p:nvPr/>
        </p:nvSpPr>
        <p:spPr>
          <a:xfrm>
            <a:off x="7553216" y="2849150"/>
            <a:ext cx="661162" cy="669093"/>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PR2</a:t>
            </a:r>
          </a:p>
        </p:txBody>
      </p:sp>
      <p:sp>
        <p:nvSpPr>
          <p:cNvPr id="27" name="Oval 26"/>
          <p:cNvSpPr/>
          <p:nvPr/>
        </p:nvSpPr>
        <p:spPr>
          <a:xfrm>
            <a:off x="8123625" y="2849150"/>
            <a:ext cx="661162" cy="669093"/>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PR3</a:t>
            </a:r>
          </a:p>
        </p:txBody>
      </p:sp>
      <p:sp>
        <p:nvSpPr>
          <p:cNvPr id="28" name="Oval 27"/>
          <p:cNvSpPr/>
          <p:nvPr/>
        </p:nvSpPr>
        <p:spPr>
          <a:xfrm>
            <a:off x="6982807" y="3543546"/>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PR4</a:t>
            </a:r>
          </a:p>
        </p:txBody>
      </p:sp>
      <p:sp>
        <p:nvSpPr>
          <p:cNvPr id="29" name="Oval 28"/>
          <p:cNvSpPr/>
          <p:nvPr/>
        </p:nvSpPr>
        <p:spPr>
          <a:xfrm>
            <a:off x="7553216" y="3543546"/>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PR5</a:t>
            </a:r>
          </a:p>
        </p:txBody>
      </p:sp>
      <p:sp>
        <p:nvSpPr>
          <p:cNvPr id="30" name="Oval 29"/>
          <p:cNvSpPr/>
          <p:nvPr/>
        </p:nvSpPr>
        <p:spPr>
          <a:xfrm>
            <a:off x="8123625" y="3543546"/>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PR6</a:t>
            </a:r>
          </a:p>
        </p:txBody>
      </p:sp>
      <p:sp>
        <p:nvSpPr>
          <p:cNvPr id="31" name="Oval 30"/>
          <p:cNvSpPr/>
          <p:nvPr/>
        </p:nvSpPr>
        <p:spPr>
          <a:xfrm>
            <a:off x="6982807" y="4237943"/>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PC1</a:t>
            </a:r>
          </a:p>
        </p:txBody>
      </p:sp>
      <p:sp>
        <p:nvSpPr>
          <p:cNvPr id="32" name="Oval 31"/>
          <p:cNvSpPr/>
          <p:nvPr/>
        </p:nvSpPr>
        <p:spPr>
          <a:xfrm>
            <a:off x="7553216" y="4237943"/>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PC2</a:t>
            </a:r>
          </a:p>
        </p:txBody>
      </p:sp>
      <p:sp>
        <p:nvSpPr>
          <p:cNvPr id="33" name="Oval 32"/>
          <p:cNvSpPr/>
          <p:nvPr/>
        </p:nvSpPr>
        <p:spPr>
          <a:xfrm>
            <a:off x="8123625" y="4237943"/>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PC3</a:t>
            </a:r>
          </a:p>
        </p:txBody>
      </p:sp>
      <p:sp>
        <p:nvSpPr>
          <p:cNvPr id="34" name="Oval 33"/>
          <p:cNvSpPr/>
          <p:nvPr/>
        </p:nvSpPr>
        <p:spPr>
          <a:xfrm>
            <a:off x="6958006" y="4932340"/>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PC4</a:t>
            </a:r>
          </a:p>
        </p:txBody>
      </p:sp>
      <p:sp>
        <p:nvSpPr>
          <p:cNvPr id="35" name="Oval 34"/>
          <p:cNvSpPr/>
          <p:nvPr/>
        </p:nvSpPr>
        <p:spPr>
          <a:xfrm>
            <a:off x="7528416" y="4932340"/>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PC5</a:t>
            </a:r>
          </a:p>
        </p:txBody>
      </p:sp>
      <p:sp>
        <p:nvSpPr>
          <p:cNvPr id="36" name="Oval 35"/>
          <p:cNvSpPr/>
          <p:nvPr/>
        </p:nvSpPr>
        <p:spPr>
          <a:xfrm>
            <a:off x="8098825" y="4932340"/>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PC6</a:t>
            </a:r>
          </a:p>
        </p:txBody>
      </p:sp>
      <p:grpSp>
        <p:nvGrpSpPr>
          <p:cNvPr id="4" name="Group 3"/>
          <p:cNvGrpSpPr/>
          <p:nvPr/>
        </p:nvGrpSpPr>
        <p:grpSpPr>
          <a:xfrm>
            <a:off x="486218" y="1819481"/>
            <a:ext cx="8305799" cy="1464020"/>
            <a:chOff x="419100" y="3210644"/>
            <a:chExt cx="8305799" cy="1464020"/>
          </a:xfrm>
        </p:grpSpPr>
        <p:sp>
          <p:nvSpPr>
            <p:cNvPr id="37" name="Left-Right Arrow 36"/>
            <p:cNvSpPr/>
            <p:nvPr/>
          </p:nvSpPr>
          <p:spPr>
            <a:xfrm>
              <a:off x="419100" y="3210644"/>
              <a:ext cx="8305799" cy="146402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042137" y="3757455"/>
              <a:ext cx="856325" cy="400110"/>
            </a:xfrm>
            <a:prstGeom prst="rect">
              <a:avLst/>
            </a:prstGeom>
            <a:noFill/>
          </p:spPr>
          <p:txBody>
            <a:bodyPr wrap="none" rtlCol="0">
              <a:spAutoFit/>
            </a:bodyPr>
            <a:lstStyle/>
            <a:p>
              <a:r>
                <a:rPr lang="en-US" b="1" dirty="0">
                  <a:latin typeface="Bookman Old Style" panose="02050604050505020204" pitchFamily="18" charset="0"/>
                </a:rPr>
                <a:t>EPAs</a:t>
              </a:r>
            </a:p>
          </p:txBody>
        </p:sp>
        <p:sp>
          <p:nvSpPr>
            <p:cNvPr id="39" name="TextBox 38"/>
            <p:cNvSpPr txBox="1"/>
            <p:nvPr/>
          </p:nvSpPr>
          <p:spPr>
            <a:xfrm>
              <a:off x="3018135" y="3603567"/>
              <a:ext cx="1842171" cy="707886"/>
            </a:xfrm>
            <a:prstGeom prst="rect">
              <a:avLst/>
            </a:prstGeom>
            <a:noFill/>
          </p:spPr>
          <p:txBody>
            <a:bodyPr wrap="none" rtlCol="0">
              <a:spAutoFit/>
            </a:bodyPr>
            <a:lstStyle/>
            <a:p>
              <a:r>
                <a:rPr lang="en-US" b="1" dirty="0">
                  <a:latin typeface="Bookman Old Style" panose="02050604050505020204" pitchFamily="18" charset="0"/>
                </a:rPr>
                <a:t>Domains of</a:t>
              </a:r>
            </a:p>
            <a:p>
              <a:r>
                <a:rPr lang="en-US" b="1" dirty="0">
                  <a:latin typeface="Bookman Old Style" panose="02050604050505020204" pitchFamily="18" charset="0"/>
                </a:rPr>
                <a:t>Competence</a:t>
              </a:r>
            </a:p>
          </p:txBody>
        </p:sp>
        <p:sp>
          <p:nvSpPr>
            <p:cNvPr id="40" name="TextBox 39"/>
            <p:cNvSpPr txBox="1"/>
            <p:nvPr/>
          </p:nvSpPr>
          <p:spPr>
            <a:xfrm>
              <a:off x="5268385" y="3738100"/>
              <a:ext cx="1882247" cy="369332"/>
            </a:xfrm>
            <a:prstGeom prst="rect">
              <a:avLst/>
            </a:prstGeom>
            <a:noFill/>
          </p:spPr>
          <p:txBody>
            <a:bodyPr wrap="none" rtlCol="0">
              <a:spAutoFit/>
            </a:bodyPr>
            <a:lstStyle/>
            <a:p>
              <a:r>
                <a:rPr lang="en-US" sz="1800" b="1" dirty="0">
                  <a:latin typeface="Bookman Old Style" panose="02050604050505020204" pitchFamily="18" charset="0"/>
                </a:rPr>
                <a:t>Competencies</a:t>
              </a:r>
            </a:p>
          </p:txBody>
        </p:sp>
        <p:sp>
          <p:nvSpPr>
            <p:cNvPr id="41" name="TextBox 40"/>
            <p:cNvSpPr txBox="1"/>
            <p:nvPr/>
          </p:nvSpPr>
          <p:spPr>
            <a:xfrm>
              <a:off x="7137210" y="3733963"/>
              <a:ext cx="1478290" cy="369332"/>
            </a:xfrm>
            <a:prstGeom prst="rect">
              <a:avLst/>
            </a:prstGeom>
            <a:noFill/>
          </p:spPr>
          <p:txBody>
            <a:bodyPr wrap="none" rtlCol="0">
              <a:spAutoFit/>
            </a:bodyPr>
            <a:lstStyle/>
            <a:p>
              <a:r>
                <a:rPr lang="en-US" sz="1800" b="1" dirty="0">
                  <a:latin typeface="Bookman Old Style" panose="02050604050505020204" pitchFamily="18" charset="0"/>
                </a:rPr>
                <a:t>Milestones</a:t>
              </a:r>
              <a:endParaRPr lang="en-US" sz="2000" b="1" dirty="0">
                <a:latin typeface="Bookman Old Style" panose="02050604050505020204" pitchFamily="18" charset="0"/>
              </a:endParaRPr>
            </a:p>
          </p:txBody>
        </p:sp>
      </p:grpSp>
      <p:sp>
        <p:nvSpPr>
          <p:cNvPr id="45" name="Oval 44"/>
          <p:cNvSpPr/>
          <p:nvPr/>
        </p:nvSpPr>
        <p:spPr>
          <a:xfrm>
            <a:off x="6958006" y="5629725"/>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MK1</a:t>
            </a:r>
          </a:p>
        </p:txBody>
      </p:sp>
      <p:sp>
        <p:nvSpPr>
          <p:cNvPr id="46" name="Oval 45"/>
          <p:cNvSpPr/>
          <p:nvPr/>
        </p:nvSpPr>
        <p:spPr>
          <a:xfrm>
            <a:off x="7528416" y="5629725"/>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MK2</a:t>
            </a:r>
          </a:p>
        </p:txBody>
      </p:sp>
      <p:sp>
        <p:nvSpPr>
          <p:cNvPr id="47" name="Oval 46"/>
          <p:cNvSpPr/>
          <p:nvPr/>
        </p:nvSpPr>
        <p:spPr>
          <a:xfrm>
            <a:off x="8098825" y="5629725"/>
            <a:ext cx="661162" cy="669911"/>
          </a:xfrm>
          <a:prstGeom prst="ellipse">
            <a:avLst/>
          </a:prstGeom>
          <a:solidFill>
            <a:srgbClr val="44B9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dirty="0"/>
              <a:t>MK3</a:t>
            </a:r>
          </a:p>
        </p:txBody>
      </p:sp>
      <p:sp>
        <p:nvSpPr>
          <p:cNvPr id="42"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43"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23</a:t>
            </a:r>
            <a:endParaRPr lang="en-US" altLang="en-US" dirty="0"/>
          </a:p>
        </p:txBody>
      </p:sp>
    </p:spTree>
    <p:extLst>
      <p:ext uri="{BB962C8B-B14F-4D97-AF65-F5344CB8AC3E}">
        <p14:creationId xmlns:p14="http://schemas.microsoft.com/office/powerpoint/2010/main" val="29099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POINT</a:t>
            </a:r>
          </a:p>
        </p:txBody>
      </p:sp>
      <p:sp>
        <p:nvSpPr>
          <p:cNvPr id="3" name="Content Placeholder 2"/>
          <p:cNvSpPr>
            <a:spLocks noGrp="1"/>
          </p:cNvSpPr>
          <p:nvPr>
            <p:ph idx="1"/>
          </p:nvPr>
        </p:nvSpPr>
        <p:spPr>
          <a:xfrm>
            <a:off x="443279" y="1738058"/>
            <a:ext cx="8257442" cy="4438905"/>
          </a:xfrm>
        </p:spPr>
        <p:txBody>
          <a:bodyPr>
            <a:normAutofit/>
          </a:bodyPr>
          <a:lstStyle/>
          <a:p>
            <a:pPr marL="0" indent="0">
              <a:buNone/>
            </a:pPr>
            <a:r>
              <a:rPr lang="en-US" dirty="0"/>
              <a:t>What level of milestone implementation describes you?</a:t>
            </a:r>
          </a:p>
          <a:p>
            <a:pPr marL="0" indent="0">
              <a:buNone/>
            </a:pPr>
            <a:endParaRPr lang="en-US" dirty="0"/>
          </a:p>
          <a:p>
            <a:pPr marL="514350" indent="-514350">
              <a:buFont typeface="+mj-lt"/>
              <a:buAutoNum type="arabicPeriod"/>
            </a:pPr>
            <a:r>
              <a:rPr lang="en-US" sz="2400" b="1" dirty="0"/>
              <a:t>NOVICE: </a:t>
            </a:r>
            <a:r>
              <a:rPr lang="en-US" sz="2400" dirty="0"/>
              <a:t>Just starting with milestones</a:t>
            </a:r>
          </a:p>
          <a:p>
            <a:pPr marL="514350" indent="-514350">
              <a:buFont typeface="+mj-lt"/>
              <a:buAutoNum type="arabicPeriod"/>
            </a:pPr>
            <a:r>
              <a:rPr lang="en-US" sz="2400" b="1" dirty="0"/>
              <a:t>BEGINNER</a:t>
            </a:r>
            <a:r>
              <a:rPr lang="en-US" sz="2400" dirty="0"/>
              <a:t>: Have incorporated the milestones and CCC into program over the past year</a:t>
            </a:r>
          </a:p>
          <a:p>
            <a:pPr marL="514350" indent="-514350">
              <a:buFont typeface="+mj-lt"/>
              <a:buAutoNum type="arabicPeriod"/>
            </a:pPr>
            <a:r>
              <a:rPr lang="en-US" sz="2400" b="1" dirty="0"/>
              <a:t>INTERMEDIATE: </a:t>
            </a:r>
            <a:r>
              <a:rPr lang="en-US" sz="2400" dirty="0"/>
              <a:t>Have integrated multiple evaluation methods that inform the CCC about milestones</a:t>
            </a:r>
          </a:p>
          <a:p>
            <a:pPr marL="514350" indent="-514350">
              <a:buFont typeface="+mj-lt"/>
              <a:buAutoNum type="arabicPeriod"/>
            </a:pPr>
            <a:r>
              <a:rPr lang="en-US" sz="2400" b="1" dirty="0"/>
              <a:t>EXPERT: </a:t>
            </a:r>
            <a:r>
              <a:rPr lang="en-US" sz="2400" dirty="0"/>
              <a:t>I have mastered milestones and am looking for some ways to help my faculty/leadership understand milestones better</a:t>
            </a:r>
          </a:p>
        </p:txBody>
      </p:sp>
      <p:sp>
        <p:nvSpPr>
          <p:cNvPr id="4"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24</a:t>
            </a:r>
            <a:endParaRPr lang="en-US" altLang="en-US" dirty="0"/>
          </a:p>
        </p:txBody>
      </p:sp>
    </p:spTree>
    <p:extLst>
      <p:ext uri="{BB962C8B-B14F-4D97-AF65-F5344CB8AC3E}">
        <p14:creationId xmlns:p14="http://schemas.microsoft.com/office/powerpoint/2010/main" val="34914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3939891"/>
              </p:ext>
            </p:extLst>
          </p:nvPr>
        </p:nvGraphicFramePr>
        <p:xfrm>
          <a:off x="285750" y="335761"/>
          <a:ext cx="8229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076450" y="2697961"/>
            <a:ext cx="4648200" cy="1143000"/>
          </a:xfrm>
        </p:spPr>
        <p:txBody>
          <a:bodyPr>
            <a:normAutofit fontScale="90000"/>
          </a:bodyPr>
          <a:lstStyle/>
          <a:p>
            <a:pPr algn="ctr"/>
            <a:r>
              <a:rPr lang="en-US" dirty="0"/>
              <a:t>Academic </a:t>
            </a:r>
            <a:br>
              <a:rPr lang="en-US" dirty="0"/>
            </a:br>
            <a:r>
              <a:rPr lang="en-US" dirty="0"/>
              <a:t>Year </a:t>
            </a:r>
            <a:br>
              <a:rPr lang="en-US" dirty="0"/>
            </a:br>
            <a:r>
              <a:rPr lang="en-US" dirty="0"/>
              <a:t>Overview</a:t>
            </a:r>
          </a:p>
        </p:txBody>
      </p:sp>
      <p:pic>
        <p:nvPicPr>
          <p:cNvPr id="5122" name="Picture 2" descr="C:\Users\Heather\AppData\Local\Microsoft\Windows\INetCache\IE\DI63RXV3\calendar%20clip%20ar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914400"/>
            <a:ext cx="1813560" cy="153162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6"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25</a:t>
            </a:r>
            <a:endParaRPr lang="en-US" altLang="en-US" dirty="0"/>
          </a:p>
        </p:txBody>
      </p:sp>
    </p:spTree>
    <p:extLst>
      <p:ext uri="{BB962C8B-B14F-4D97-AF65-F5344CB8AC3E}">
        <p14:creationId xmlns:p14="http://schemas.microsoft.com/office/powerpoint/2010/main" val="803611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
        <p:nvSpPr>
          <p:cNvPr id="7" name="Rectangle 6"/>
          <p:cNvSpPr/>
          <p:nvPr/>
        </p:nvSpPr>
        <p:spPr>
          <a:xfrm>
            <a:off x="2732442" y="1355465"/>
            <a:ext cx="6411558" cy="2528046"/>
          </a:xfrm>
          <a:prstGeom prst="rect">
            <a:avLst/>
          </a:prstGeom>
          <a:solidFill>
            <a:srgbClr val="407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62BBF965-C20A-4A59-AAA4-96701669234F}"/>
              </a:ext>
            </a:extLst>
          </p:cNvPr>
          <p:cNvSpPr txBox="1">
            <a:spLocks/>
          </p:cNvSpPr>
          <p:nvPr/>
        </p:nvSpPr>
        <p:spPr>
          <a:xfrm>
            <a:off x="2880696" y="1398171"/>
            <a:ext cx="6115049" cy="2429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algn="ctr" fontAlgn="auto">
              <a:spcAft>
                <a:spcPts val="0"/>
              </a:spcAft>
            </a:pPr>
            <a:r>
              <a:rPr lang="en-US" sz="4000" dirty="0" smtClean="0">
                <a:solidFill>
                  <a:schemeClr val="bg1"/>
                </a:solidFill>
              </a:rPr>
              <a:t>NEXT STEPS</a:t>
            </a:r>
            <a:endParaRPr lang="en-US" sz="4000" dirty="0">
              <a:solidFill>
                <a:schemeClr val="bg1"/>
              </a:solidFill>
            </a:endParaRPr>
          </a:p>
        </p:txBody>
      </p:sp>
      <p:sp>
        <p:nvSpPr>
          <p:cNvPr id="10" name="Content Placeholder 8"/>
          <p:cNvSpPr txBox="1">
            <a:spLocks/>
          </p:cNvSpPr>
          <p:nvPr/>
        </p:nvSpPr>
        <p:spPr>
          <a:xfrm>
            <a:off x="606314" y="1791846"/>
            <a:ext cx="7886700" cy="4438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b="0" dirty="0"/>
          </a:p>
        </p:txBody>
      </p:sp>
      <p:sp>
        <p:nvSpPr>
          <p:cNvPr id="9" name="Rectangle 8"/>
          <p:cNvSpPr/>
          <p:nvPr/>
        </p:nvSpPr>
        <p:spPr>
          <a:xfrm>
            <a:off x="606314" y="4226610"/>
            <a:ext cx="6411558" cy="1798811"/>
          </a:xfrm>
          <a:prstGeom prst="rect">
            <a:avLst/>
          </a:prstGeom>
          <a:solidFill>
            <a:srgbClr val="407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62BBF965-C20A-4A59-AAA4-96701669234F}"/>
              </a:ext>
            </a:extLst>
          </p:cNvPr>
          <p:cNvSpPr txBox="1">
            <a:spLocks/>
          </p:cNvSpPr>
          <p:nvPr/>
        </p:nvSpPr>
        <p:spPr>
          <a:xfrm>
            <a:off x="754568" y="3917591"/>
            <a:ext cx="6115049" cy="2429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algn="ctr" fontAlgn="auto">
              <a:spcAft>
                <a:spcPts val="0"/>
              </a:spcAft>
            </a:pPr>
            <a:r>
              <a:rPr lang="en-US" sz="3200" dirty="0" smtClean="0">
                <a:solidFill>
                  <a:schemeClr val="bg1"/>
                </a:solidFill>
              </a:rPr>
              <a:t>WHAT WOULD MAKE MY PROGRAM’S EVALUATIONS MORE ROBUST?</a:t>
            </a:r>
            <a:endParaRPr lang="en-US" sz="3200" dirty="0">
              <a:solidFill>
                <a:schemeClr val="bg1"/>
              </a:solidFill>
            </a:endParaRPr>
          </a:p>
        </p:txBody>
      </p:sp>
    </p:spTree>
    <p:extLst>
      <p:ext uri="{BB962C8B-B14F-4D97-AF65-F5344CB8AC3E}">
        <p14:creationId xmlns:p14="http://schemas.microsoft.com/office/powerpoint/2010/main" val="25496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BB71154C-BFFA-45B2-84E2-7751B615CD0A}"/>
              </a:ext>
            </a:extLst>
          </p:cNvPr>
          <p:cNvSpPr>
            <a:spLocks noGrp="1"/>
          </p:cNvSpPr>
          <p:nvPr>
            <p:ph idx="1"/>
          </p:nvPr>
        </p:nvSpPr>
        <p:spPr/>
        <p:txBody>
          <a:bodyPr>
            <a:normAutofit fontScale="92500"/>
          </a:bodyPr>
          <a:lstStyle/>
          <a:p>
            <a:pPr marL="514350" indent="-514350">
              <a:buFont typeface="+mj-lt"/>
              <a:buAutoNum type="arabicPeriod"/>
            </a:pPr>
            <a:r>
              <a:rPr lang="en-US" sz="2800" b="1" dirty="0"/>
              <a:t>NOVICE: </a:t>
            </a:r>
            <a:r>
              <a:rPr lang="en-US" sz="2800" dirty="0"/>
              <a:t>Just starting to get an understanding of my program’s evaluation system</a:t>
            </a:r>
          </a:p>
          <a:p>
            <a:pPr marL="514350" indent="-514350">
              <a:buFont typeface="+mj-lt"/>
              <a:buAutoNum type="arabicPeriod"/>
            </a:pPr>
            <a:r>
              <a:rPr lang="en-US" sz="2800" b="1" dirty="0"/>
              <a:t>BEGINNER: </a:t>
            </a:r>
            <a:r>
              <a:rPr lang="en-US" sz="2800" dirty="0"/>
              <a:t>My program’s evaluation system is developed but I am not sure about its comprehensiveness, validity or  efficiency</a:t>
            </a:r>
          </a:p>
          <a:p>
            <a:pPr marL="514350" indent="-514350">
              <a:buFont typeface="+mj-lt"/>
              <a:buAutoNum type="arabicPeriod"/>
            </a:pPr>
            <a:r>
              <a:rPr lang="en-US" sz="2800" b="1" dirty="0"/>
              <a:t>INTERMEDIATE: </a:t>
            </a:r>
            <a:r>
              <a:rPr lang="en-US" sz="2800" dirty="0"/>
              <a:t>My program’s evaluation system is exemplary (comprehensive, valid and efficient)</a:t>
            </a:r>
          </a:p>
          <a:p>
            <a:pPr marL="514350" indent="-514350">
              <a:buFont typeface="+mj-lt"/>
              <a:buAutoNum type="arabicPeriod"/>
            </a:pPr>
            <a:r>
              <a:rPr lang="en-US" sz="2800" b="1" dirty="0"/>
              <a:t>EXPERT: </a:t>
            </a:r>
            <a:r>
              <a:rPr lang="en-US" sz="2800" dirty="0"/>
              <a:t>My program’s evaluation system embodies best practices and I am often called upon to help other programs</a:t>
            </a:r>
          </a:p>
        </p:txBody>
      </p:sp>
      <p:sp>
        <p:nvSpPr>
          <p:cNvPr id="6" name="Title 5">
            <a:extLst>
              <a:ext uri="{FF2B5EF4-FFF2-40B4-BE49-F238E27FC236}">
                <a16:creationId xmlns:a16="http://schemas.microsoft.com/office/drawing/2014/main" xmlns="" id="{0051C310-A4F0-4E5D-B06F-FF2C613D58F9}"/>
              </a:ext>
            </a:extLst>
          </p:cNvPr>
          <p:cNvSpPr>
            <a:spLocks noGrp="1"/>
          </p:cNvSpPr>
          <p:nvPr>
            <p:ph type="title"/>
          </p:nvPr>
        </p:nvSpPr>
        <p:spPr/>
        <p:txBody>
          <a:bodyPr/>
          <a:lstStyle/>
          <a:p>
            <a:r>
              <a:rPr lang="en-US" dirty="0"/>
              <a:t>HOW ROBUST IS YOUR EVALUATION SYSTEM?</a:t>
            </a:r>
          </a:p>
        </p:txBody>
      </p:sp>
      <p:sp>
        <p:nvSpPr>
          <p:cNvPr id="4"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27</a:t>
            </a:r>
            <a:endParaRPr lang="en-US" altLang="en-US" dirty="0"/>
          </a:p>
        </p:txBody>
      </p:sp>
    </p:spTree>
    <p:extLst>
      <p:ext uri="{BB962C8B-B14F-4D97-AF65-F5344CB8AC3E}">
        <p14:creationId xmlns:p14="http://schemas.microsoft.com/office/powerpoint/2010/main" val="395992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3D172-07EE-46A0-AD06-628060BDF28C}"/>
              </a:ext>
            </a:extLst>
          </p:cNvPr>
          <p:cNvSpPr>
            <a:spLocks noGrp="1"/>
          </p:cNvSpPr>
          <p:nvPr>
            <p:ph type="title"/>
          </p:nvPr>
        </p:nvSpPr>
        <p:spPr>
          <a:xfrm>
            <a:off x="4711850" y="2248348"/>
            <a:ext cx="4292301" cy="2152593"/>
          </a:xfrm>
        </p:spPr>
        <p:txBody>
          <a:bodyPr vert="horz" lIns="68580" tIns="34290" rIns="68580" bIns="34290" rtlCol="0" anchor="b">
            <a:noAutofit/>
          </a:bodyPr>
          <a:lstStyle/>
          <a:p>
            <a:pPr algn="ctr"/>
            <a:r>
              <a:rPr lang="en-US" sz="5400" dirty="0"/>
              <a:t>A-HA MOMENTS</a:t>
            </a:r>
          </a:p>
        </p:txBody>
      </p:sp>
      <p:pic>
        <p:nvPicPr>
          <p:cNvPr id="7" name="Content Placeholder 3" descr="../../../../Volumes/douglas/how%20to%20access%20your%20on-demand/clipart/b34b88001bbdaea11">
            <a:extLst>
              <a:ext uri="{FF2B5EF4-FFF2-40B4-BE49-F238E27FC236}">
                <a16:creationId xmlns:a16="http://schemas.microsoft.com/office/drawing/2014/main" xmlns="" id="{4945E76A-26A1-4357-8B60-9DD2066DF18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2323" y="1382786"/>
            <a:ext cx="4664835" cy="4824376"/>
          </a:xfrm>
          <a:prstGeom prst="rect">
            <a:avLst/>
          </a:prstGeom>
          <a:noFill/>
        </p:spPr>
      </p:pic>
      <p:sp>
        <p:nvSpPr>
          <p:cNvPr id="4"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5"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28</a:t>
            </a:r>
            <a:endParaRPr lang="en-US" altLang="en-US" dirty="0"/>
          </a:p>
        </p:txBody>
      </p:sp>
    </p:spTree>
    <p:extLst>
      <p:ext uri="{BB962C8B-B14F-4D97-AF65-F5344CB8AC3E}">
        <p14:creationId xmlns:p14="http://schemas.microsoft.com/office/powerpoint/2010/main" val="1038856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4"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29</a:t>
            </a:r>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504"/>
            <a:ext cx="9262334" cy="4491930"/>
          </a:xfrm>
          <a:prstGeom prst="rect">
            <a:avLst/>
          </a:prstGeom>
        </p:spPr>
      </p:pic>
    </p:spTree>
    <p:extLst>
      <p:ext uri="{BB962C8B-B14F-4D97-AF65-F5344CB8AC3E}">
        <p14:creationId xmlns:p14="http://schemas.microsoft.com/office/powerpoint/2010/main" val="366929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a:t>Presented by Partners in Medical Education, Inc. 2017</a:t>
            </a:r>
          </a:p>
        </p:txBody>
      </p:sp>
      <p:sp>
        <p:nvSpPr>
          <p:cNvPr id="2" name="Slide Number Placeholder 1"/>
          <p:cNvSpPr>
            <a:spLocks noGrp="1"/>
          </p:cNvSpPr>
          <p:nvPr>
            <p:ph type="sldNum" sz="quarter" idx="11"/>
          </p:nvPr>
        </p:nvSpPr>
        <p:spPr/>
        <p:txBody>
          <a:bodyPr/>
          <a:lstStyle/>
          <a:p>
            <a:fld id="{D2073A0A-C37C-6546-844A-15AEA3E0B35D}" type="slidenum">
              <a:rPr lang="en-US" smtClean="0"/>
              <a:t>3</a:t>
            </a:fld>
            <a:endParaRPr lang="en-US" dirty="0"/>
          </a:p>
        </p:txBody>
      </p:sp>
      <p:sp>
        <p:nvSpPr>
          <p:cNvPr id="12" name="TextBox 11"/>
          <p:cNvSpPr txBox="1"/>
          <p:nvPr/>
        </p:nvSpPr>
        <p:spPr>
          <a:xfrm>
            <a:off x="3733800" y="1752600"/>
            <a:ext cx="4724400" cy="4401205"/>
          </a:xfrm>
          <a:prstGeom prst="rect">
            <a:avLst/>
          </a:prstGeom>
          <a:noFill/>
        </p:spPr>
        <p:txBody>
          <a:bodyPr>
            <a:spAutoFit/>
          </a:bodyPr>
          <a:lstStyle/>
          <a:p>
            <a:pPr>
              <a:defRPr/>
            </a:pPr>
            <a:r>
              <a:rPr lang="en-US" sz="2400" b="1" dirty="0">
                <a:solidFill>
                  <a:srgbClr val="00B050"/>
                </a:solidFill>
                <a:latin typeface="Arial" charset="0"/>
                <a:ea typeface="Arial" charset="0"/>
                <a:cs typeface="Arial" charset="0"/>
              </a:rPr>
              <a:t>Heather Peters, M.Ed, Ph.D</a:t>
            </a:r>
          </a:p>
          <a:p>
            <a:pPr>
              <a:defRPr/>
            </a:pPr>
            <a:r>
              <a:rPr lang="en-US" sz="2000" dirty="0">
                <a:solidFill>
                  <a:srgbClr val="003300"/>
                </a:solidFill>
                <a:latin typeface="Arial" charset="0"/>
                <a:ea typeface="Arial" charset="0"/>
                <a:cs typeface="Arial" charset="0"/>
              </a:rPr>
              <a:t>GME Consultant</a:t>
            </a:r>
          </a:p>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DIO &amp; GME Specialist</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Seasoned speaker at ACGME &amp; sub-specialty national meetings</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Areas of Expertise: Institutional and Program accreditation experience; Strategic planning; Annual Program Evaluation processes; Evaluation processes; and more</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3 decades in education; Masters of Education in curriculum &amp; evaluations, PhD concentration in secondary education &amp; adult learning theories</a:t>
            </a:r>
            <a:endParaRPr lang="en-US" sz="1600" b="0" dirty="0">
              <a:solidFill>
                <a:srgbClr val="003300"/>
              </a:solidFill>
              <a:latin typeface="Arial" charset="0"/>
              <a:ea typeface="Arial" charset="0"/>
              <a:cs typeface="Arial" charset="0"/>
            </a:endParaRPr>
          </a:p>
        </p:txBody>
      </p:sp>
      <p:pic>
        <p:nvPicPr>
          <p:cNvPr id="3" name="Picture 2" descr="unnamed.jpg"/>
          <p:cNvPicPr>
            <a:picLocks noChangeAspect="1"/>
          </p:cNvPicPr>
          <p:nvPr/>
        </p:nvPicPr>
        <p:blipFill rotWithShape="1">
          <a:blip r:embed="rId3" cstate="print">
            <a:extLst>
              <a:ext uri="{28A0092B-C50C-407E-A947-70E740481C1C}">
                <a14:useLocalDpi xmlns:a14="http://schemas.microsoft.com/office/drawing/2010/main" val="0"/>
              </a:ext>
            </a:extLst>
          </a:blip>
          <a:srcRect l="13670" t="17851" r="26758" b="28518"/>
          <a:stretch/>
        </p:blipFill>
        <p:spPr>
          <a:xfrm>
            <a:off x="838200" y="1981200"/>
            <a:ext cx="2369358" cy="3200400"/>
          </a:xfrm>
          <a:prstGeom prst="rect">
            <a:avLst/>
          </a:prstGeom>
        </p:spPr>
      </p:pic>
      <p:sp>
        <p:nvSpPr>
          <p:cNvPr id="9" name="Title 2"/>
          <p:cNvSpPr>
            <a:spLocks noGrp="1"/>
          </p:cNvSpPr>
          <p:nvPr>
            <p:ph type="title"/>
          </p:nvPr>
        </p:nvSpPr>
        <p:spPr/>
        <p:txBody>
          <a:bodyPr/>
          <a:lstStyle/>
          <a:p>
            <a:r>
              <a:rPr lang="en-US" altLang="en-US" sz="3200" dirty="0"/>
              <a:t>Introducing Your Presenter…</a:t>
            </a:r>
            <a:endParaRPr lang="en-US" dirty="0"/>
          </a:p>
        </p:txBody>
      </p:sp>
      <p:pic>
        <p:nvPicPr>
          <p:cNvPr id="7" name="Picture 6">
            <a:extLst>
              <a:ext uri="{FF2B5EF4-FFF2-40B4-BE49-F238E27FC236}">
                <a16:creationId xmlns="" xmlns:a16="http://schemas.microsoft.com/office/drawing/2014/main" id="{C327A8CA-DEA5-4160-8CD4-3D7BE6E27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64499"/>
            <a:ext cx="2369358" cy="3317101"/>
          </a:xfrm>
          <a:prstGeom prst="rect">
            <a:avLst/>
          </a:prstGeom>
        </p:spPr>
      </p:pic>
    </p:spTree>
    <p:extLst>
      <p:ext uri="{BB962C8B-B14F-4D97-AF65-F5344CB8AC3E}">
        <p14:creationId xmlns:p14="http://schemas.microsoft.com/office/powerpoint/2010/main" val="1941381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126073" y="10045"/>
            <a:ext cx="4038600" cy="50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400" dirty="0" smtClean="0">
                <a:solidFill>
                  <a:srgbClr val="0070C0"/>
                </a:solidFill>
                <a:latin typeface="Arial" charset="0"/>
                <a:cs typeface="Arial" charset="0"/>
              </a:rPr>
              <a:t>  Can </a:t>
            </a:r>
            <a:r>
              <a:rPr lang="en-US" sz="1400" dirty="0">
                <a:solidFill>
                  <a:srgbClr val="0070C0"/>
                </a:solidFill>
                <a:latin typeface="Arial" charset="0"/>
                <a:cs typeface="Arial" charset="0"/>
              </a:rPr>
              <a:t>I </a:t>
            </a:r>
            <a:r>
              <a:rPr lang="en-US" sz="1400" dirty="0" smtClean="0">
                <a:solidFill>
                  <a:srgbClr val="0070C0"/>
                </a:solidFill>
                <a:latin typeface="Arial" charset="0"/>
                <a:cs typeface="Arial" charset="0"/>
              </a:rPr>
              <a:t>Do </a:t>
            </a:r>
            <a:r>
              <a:rPr lang="en-US" sz="1400" dirty="0">
                <a:solidFill>
                  <a:srgbClr val="0070C0"/>
                </a:solidFill>
                <a:latin typeface="Arial" charset="0"/>
                <a:cs typeface="Arial" charset="0"/>
              </a:rPr>
              <a:t>That? Becoming </a:t>
            </a:r>
            <a:r>
              <a:rPr lang="en-US" sz="1400" dirty="0" smtClean="0">
                <a:solidFill>
                  <a:srgbClr val="0070C0"/>
                </a:solidFill>
                <a:latin typeface="Arial" charset="0"/>
                <a:cs typeface="Arial" charset="0"/>
              </a:rPr>
              <a:t>an</a:t>
            </a:r>
            <a:br>
              <a:rPr lang="en-US" sz="1400" dirty="0" smtClean="0">
                <a:solidFill>
                  <a:srgbClr val="0070C0"/>
                </a:solidFill>
                <a:latin typeface="Arial" charset="0"/>
                <a:cs typeface="Arial" charset="0"/>
              </a:rPr>
            </a:br>
            <a:r>
              <a:rPr lang="en-US" sz="1400" dirty="0" smtClean="0">
                <a:solidFill>
                  <a:srgbClr val="0070C0"/>
                </a:solidFill>
                <a:latin typeface="Arial" charset="0"/>
                <a:cs typeface="Arial" charset="0"/>
              </a:rPr>
              <a:t> </a:t>
            </a:r>
            <a:r>
              <a:rPr lang="en-US" sz="1400" dirty="0">
                <a:solidFill>
                  <a:srgbClr val="0070C0"/>
                </a:solidFill>
                <a:latin typeface="Arial" charset="0"/>
                <a:cs typeface="Arial" charset="0"/>
              </a:rPr>
              <a:t>Integral Member of the </a:t>
            </a:r>
            <a:r>
              <a:rPr lang="en-US" sz="1400" dirty="0" smtClean="0">
                <a:solidFill>
                  <a:srgbClr val="0070C0"/>
                </a:solidFill>
                <a:latin typeface="Arial" charset="0"/>
                <a:cs typeface="Arial" charset="0"/>
              </a:rPr>
              <a:t/>
            </a:r>
            <a:br>
              <a:rPr lang="en-US" sz="1400" dirty="0" smtClean="0">
                <a:solidFill>
                  <a:srgbClr val="0070C0"/>
                </a:solidFill>
                <a:latin typeface="Arial" charset="0"/>
                <a:cs typeface="Arial" charset="0"/>
              </a:rPr>
            </a:br>
            <a:r>
              <a:rPr lang="en-US" sz="1400" dirty="0" smtClean="0">
                <a:solidFill>
                  <a:srgbClr val="0070C0"/>
                </a:solidFill>
                <a:latin typeface="Arial" charset="0"/>
                <a:cs typeface="Arial" charset="0"/>
              </a:rPr>
              <a:t>GME </a:t>
            </a:r>
            <a:r>
              <a:rPr lang="en-US" sz="1400" dirty="0">
                <a:solidFill>
                  <a:srgbClr val="0070C0"/>
                </a:solidFill>
                <a:latin typeface="Arial" charset="0"/>
                <a:cs typeface="Arial" charset="0"/>
              </a:rPr>
              <a:t>Education Team - INST</a:t>
            </a:r>
            <a:br>
              <a:rPr lang="en-US" sz="1400" dirty="0">
                <a:solidFill>
                  <a:srgbClr val="0070C0"/>
                </a:solidFill>
                <a:latin typeface="Arial" charset="0"/>
                <a:cs typeface="Arial" charset="0"/>
              </a:rPr>
            </a:br>
            <a:endParaRPr lang="en-US" sz="14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    Getting the Most Out of Your Resident Interview </a:t>
            </a:r>
            <a:r>
              <a:rPr lang="en-US" sz="1500" dirty="0" smtClean="0">
                <a:solidFill>
                  <a:srgbClr val="0070C0"/>
                </a:solidFill>
                <a:latin typeface="Arial" charset="0"/>
                <a:cs typeface="Arial" charset="0"/>
              </a:rPr>
              <a:t>– INST</a:t>
            </a:r>
            <a:br>
              <a:rPr lang="en-US" sz="1500" dirty="0" smtClean="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smtClean="0">
                <a:solidFill>
                  <a:srgbClr val="0070C0"/>
                </a:solidFill>
                <a:latin typeface="Arial" charset="0"/>
                <a:cs typeface="Arial" charset="0"/>
              </a:rPr>
              <a:t>APE for New Programs &amp; AOA Transitional Programs</a:t>
            </a:r>
            <a:br>
              <a:rPr lang="en-US" sz="1500" dirty="0" smtClean="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The Millennial Learner</a:t>
            </a: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smtClean="0">
                <a:solidFill>
                  <a:srgbClr val="0070C0"/>
                </a:solidFill>
                <a:latin typeface="Arial" charset="0"/>
                <a:cs typeface="Arial" charset="0"/>
              </a:rPr>
              <a:t> </a:t>
            </a:r>
            <a:r>
              <a:rPr lang="en-US" sz="1500" dirty="0">
                <a:solidFill>
                  <a:srgbClr val="0070C0"/>
                </a:solidFill>
                <a:latin typeface="Arial" charset="0"/>
                <a:cs typeface="Arial" charset="0"/>
              </a:rPr>
              <a:t>Quality Improvement: Are You Meeting the New Requirements</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smtClean="0">
                <a:solidFill>
                  <a:srgbClr val="0070C0"/>
                </a:solidFill>
                <a:latin typeface="Arial" charset="0"/>
                <a:cs typeface="Arial" charset="0"/>
              </a:rPr>
              <a:t>2017 Common </a:t>
            </a:r>
            <a:r>
              <a:rPr lang="en-US" sz="1500" dirty="0">
                <a:solidFill>
                  <a:srgbClr val="0070C0"/>
                </a:solidFill>
                <a:latin typeface="Arial" charset="0"/>
                <a:cs typeface="Arial" charset="0"/>
              </a:rPr>
              <a:t>Program Requirements Update</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a:r>
            <a:br>
              <a:rPr lang="en-US" sz="1500" dirty="0">
                <a:solidFill>
                  <a:srgbClr val="0070C0"/>
                </a:solidFill>
                <a:latin typeface="Arial" charset="0"/>
                <a:cs typeface="Arial" charset="0"/>
              </a:rPr>
            </a:br>
            <a:r>
              <a:rPr lang="en-US" sz="1500" dirty="0" smtClean="0">
                <a:solidFill>
                  <a:srgbClr val="0070C0"/>
                </a:solidFill>
                <a:latin typeface="Arial" charset="0"/>
                <a:cs typeface="Arial" charset="0"/>
              </a:rPr>
              <a:t> </a:t>
            </a:r>
            <a:r>
              <a:rPr lang="en-US" sz="1500" dirty="0">
                <a:solidFill>
                  <a:srgbClr val="0070C0"/>
                </a:solidFill>
                <a:latin typeface="Arial" charset="0"/>
                <a:cs typeface="Arial" charset="0"/>
              </a:rPr>
              <a:t>Bullying in the Workplace</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smtClean="0">
                <a:solidFill>
                  <a:srgbClr val="0070C0"/>
                </a:solidFill>
                <a:latin typeface="Arial" charset="0"/>
                <a:cs typeface="Arial" charset="0"/>
              </a:rPr>
              <a:t>Meet </a:t>
            </a:r>
            <a:r>
              <a:rPr lang="en-US" sz="1500" dirty="0">
                <a:solidFill>
                  <a:srgbClr val="0070C0"/>
                </a:solidFill>
                <a:latin typeface="Arial" charset="0"/>
                <a:cs typeface="Arial" charset="0"/>
              </a:rPr>
              <a:t>the Experts - Fall Freebie</a:t>
            </a: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30</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267638" y="10045"/>
            <a:ext cx="4467256"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r>
              <a:rPr lang="en-US" sz="1600" dirty="0">
                <a:solidFill>
                  <a:prstClr val="black"/>
                </a:solidFill>
                <a:ea typeface=""/>
                <a:cs typeface=""/>
              </a:rPr>
              <a:t/>
            </a:r>
            <a:br>
              <a:rPr lang="en-US" sz="1600" dirty="0">
                <a:solidFill>
                  <a:prstClr val="black"/>
                </a:solidFill>
                <a:ea typeface=""/>
                <a:cs typeface=""/>
              </a:rPr>
            </a:br>
            <a:r>
              <a:rPr lang="en-US" sz="1600" dirty="0">
                <a:solidFill>
                  <a:prstClr val="black"/>
                </a:solidFill>
                <a:ea typeface=""/>
                <a:cs typeface=""/>
              </a:rPr>
              <a:t/>
            </a:r>
            <a:br>
              <a:rPr lang="en-US" sz="1600" dirty="0">
                <a:solidFill>
                  <a:prstClr val="black"/>
                </a:solidFill>
                <a:ea typeface=""/>
                <a:cs typeface=""/>
              </a:rPr>
            </a:br>
            <a:r>
              <a:rPr lang="en-US" altLang="en-US" sz="1600" dirty="0" smtClean="0">
                <a:solidFill>
                  <a:prstClr val="black"/>
                </a:solidFill>
                <a:latin typeface="+mn-lt"/>
                <a:ea typeface=""/>
                <a:cs typeface=""/>
              </a:rPr>
              <a:t> Institutional Site </a:t>
            </a:r>
            <a:br>
              <a:rPr lang="en-US" altLang="en-US" sz="1600" dirty="0" smtClean="0">
                <a:solidFill>
                  <a:prstClr val="black"/>
                </a:solidFill>
                <a:latin typeface="+mn-lt"/>
                <a:ea typeface=""/>
                <a:cs typeface=""/>
              </a:rPr>
            </a:br>
            <a:r>
              <a:rPr lang="en-US" altLang="en-US" sz="1600" dirty="0" smtClean="0">
                <a:solidFill>
                  <a:prstClr val="black"/>
                </a:solidFill>
                <a:latin typeface="+mn-lt"/>
                <a:ea typeface=""/>
                <a:cs typeface=""/>
              </a:rPr>
              <a:t>Visit Prep Process</a:t>
            </a: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a:t>
            </a:r>
            <a:r>
              <a:rPr lang="en-US" altLang="en-US" sz="1600" b="0" dirty="0" smtClean="0">
                <a:solidFill>
                  <a:prstClr val="black"/>
                </a:solidFill>
                <a:latin typeface="+mn-lt"/>
                <a:ea typeface=""/>
                <a:cs typeface=""/>
              </a:rPr>
              <a:t>January 9, 2018</a:t>
            </a:r>
            <a:endParaRPr lang="en-US" altLang="en-US" sz="1600" b="0" dirty="0">
              <a:solidFill>
                <a:prstClr val="black"/>
              </a:solidFill>
              <a:latin typeface="+mn-lt"/>
              <a:ea typeface=""/>
              <a:cs typeface=""/>
            </a:endParaRPr>
          </a:p>
          <a:p>
            <a:pPr algn="ctr"/>
            <a:r>
              <a:rPr lang="en-US" altLang="en-US" sz="1600" b="0" dirty="0">
                <a:solidFill>
                  <a:prstClr val="black"/>
                </a:solidFill>
                <a:latin typeface="+mn-lt"/>
                <a:ea typeface=""/>
                <a:cs typeface=""/>
              </a:rPr>
              <a:t>      12:00pm – 1:00pm </a:t>
            </a:r>
            <a:r>
              <a:rPr lang="en-US" altLang="en-US" sz="1600" b="0" dirty="0" smtClean="0">
                <a:solidFill>
                  <a:prstClr val="black"/>
                </a:solidFill>
                <a:latin typeface="+mn-lt"/>
                <a:ea typeface=""/>
                <a:cs typeface=""/>
              </a:rPr>
              <a:t>EST</a:t>
            </a:r>
          </a:p>
          <a:p>
            <a:pPr algn="ctr" eaLnBrk="1" hangingPunct="1">
              <a:lnSpc>
                <a:spcPct val="80000"/>
              </a:lnSpc>
              <a:spcBef>
                <a:spcPct val="20000"/>
              </a:spcBef>
              <a:buClr>
                <a:schemeClr val="bg2"/>
              </a:buClr>
              <a:buSzPct val="75000"/>
              <a:buFont typeface="Wingdings" charset="0"/>
              <a:buNone/>
            </a:pP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smtClean="0">
                <a:solidFill>
                  <a:prstClr val="black"/>
                </a:solidFill>
                <a:latin typeface="+mn-lt"/>
                <a:ea typeface=""/>
                <a:cs typeface=""/>
              </a:rPr>
              <a:t>      From APE to Self-Study</a:t>
            </a:r>
            <a:r>
              <a:rPr lang="is-IS" altLang="en-US" sz="1600" smtClean="0">
                <a:solidFill>
                  <a:prstClr val="black"/>
                </a:solidFill>
                <a:latin typeface="+mn-lt"/>
                <a:ea typeface=""/>
                <a:cs typeface=""/>
              </a:rPr>
              <a:t>… </a:t>
            </a:r>
            <a:br>
              <a:rPr lang="is-IS" altLang="en-US" sz="1600" smtClean="0">
                <a:solidFill>
                  <a:prstClr val="black"/>
                </a:solidFill>
                <a:latin typeface="+mn-lt"/>
                <a:ea typeface=""/>
                <a:cs typeface=""/>
              </a:rPr>
            </a:br>
            <a:r>
              <a:rPr lang="is-IS" altLang="en-US" sz="1600" smtClean="0">
                <a:solidFill>
                  <a:prstClr val="black"/>
                </a:solidFill>
                <a:latin typeface="+mn-lt"/>
                <a:ea typeface=""/>
                <a:cs typeface=""/>
              </a:rPr>
              <a:t>and Everything in Between</a:t>
            </a: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a:t>
            </a:r>
            <a:r>
              <a:rPr lang="en-US" altLang="en-US" sz="1600" b="0" dirty="0" smtClean="0">
                <a:solidFill>
                  <a:prstClr val="black"/>
                </a:solidFill>
                <a:latin typeface="+mn-lt"/>
                <a:ea typeface=""/>
                <a:cs typeface=""/>
              </a:rPr>
              <a:t>January 23, 2018</a:t>
            </a:r>
            <a:endParaRPr lang="en-US" altLang="en-US" sz="1600" b="0" dirty="0">
              <a:solidFill>
                <a:prstClr val="black"/>
              </a:solidFill>
              <a:latin typeface="+mn-lt"/>
              <a:ea typeface=""/>
              <a:cs typeface=""/>
            </a:endParaRPr>
          </a:p>
          <a:p>
            <a:pPr algn="ctr"/>
            <a:r>
              <a:rPr lang="en-US" altLang="en-US" sz="1600" b="0" dirty="0">
                <a:solidFill>
                  <a:prstClr val="black"/>
                </a:solidFill>
                <a:latin typeface="+mn-lt"/>
                <a:ea typeface=""/>
                <a:cs typeface=""/>
              </a:rPr>
              <a:t>      12:00pm – 1:00pm </a:t>
            </a:r>
            <a:r>
              <a:rPr lang="en-US" altLang="en-US" sz="1600" b="0" dirty="0" smtClean="0">
                <a:solidFill>
                  <a:prstClr val="black"/>
                </a:solidFill>
                <a:latin typeface="+mn-lt"/>
                <a:ea typeface=""/>
                <a:cs typeface=""/>
              </a:rPr>
              <a:t>EST</a:t>
            </a:r>
          </a:p>
          <a:p>
            <a:pPr algn="ctr"/>
            <a:endParaRPr lang="en-US" altLang="en-US" sz="1600" b="0" dirty="0">
              <a:solidFill>
                <a:prstClr val="black"/>
              </a:solidFill>
              <a:latin typeface="+mn-lt"/>
              <a:ea typeface=""/>
              <a:cs typeface=""/>
            </a:endParaRPr>
          </a:p>
          <a:p>
            <a:pPr algn="ctr" eaLnBrk="1" hangingPunct="1">
              <a:lnSpc>
                <a:spcPct val="80000"/>
              </a:lnSpc>
              <a:spcBef>
                <a:spcPct val="20000"/>
              </a:spcBef>
              <a:buClr>
                <a:schemeClr val="bg2"/>
              </a:buClr>
              <a:buSzPct val="75000"/>
              <a:buFont typeface="Wingdings" charset="0"/>
              <a:buNone/>
            </a:pPr>
            <a:r>
              <a:rPr lang="en-US" altLang="en-US" sz="1600" dirty="0" smtClean="0">
                <a:solidFill>
                  <a:prstClr val="black"/>
                </a:solidFill>
                <a:latin typeface="+mn-lt"/>
                <a:ea typeface=""/>
                <a:cs typeface=""/>
              </a:rPr>
              <a:t>     Healthcare Disparities </a:t>
            </a:r>
            <a:br>
              <a:rPr lang="en-US" altLang="en-US" sz="1600" dirty="0" smtClean="0">
                <a:solidFill>
                  <a:prstClr val="black"/>
                </a:solidFill>
                <a:latin typeface="+mn-lt"/>
                <a:ea typeface=""/>
                <a:cs typeface=""/>
              </a:rPr>
            </a:br>
            <a:r>
              <a:rPr lang="en-US" altLang="en-US" sz="1600" dirty="0" smtClean="0">
                <a:solidFill>
                  <a:prstClr val="black"/>
                </a:solidFill>
                <a:latin typeface="+mn-lt"/>
                <a:ea typeface=""/>
                <a:cs typeface=""/>
              </a:rPr>
              <a:t>in GME Institutions</a:t>
            </a: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smtClean="0">
                <a:solidFill>
                  <a:prstClr val="black"/>
                </a:solidFill>
                <a:latin typeface="+mn-lt"/>
                <a:ea typeface=""/>
                <a:cs typeface=""/>
              </a:rPr>
              <a:t>Thursday, February 8, 2018    </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t>
            </a: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p>
          <a:p>
            <a:pPr algn="ct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dirty="0" smtClean="0">
                <a:solidFill>
                  <a:prstClr val="black"/>
                </a:solidFill>
                <a:latin typeface="+mn-lt"/>
                <a:ea typeface=""/>
                <a:cs typeface=""/>
              </a:rPr>
              <a:t> AOA to ACGME Accreditation: </a:t>
            </a:r>
            <a:br>
              <a:rPr lang="en-US" altLang="en-US" sz="1600" dirty="0" smtClean="0">
                <a:solidFill>
                  <a:prstClr val="black"/>
                </a:solidFill>
                <a:latin typeface="+mn-lt"/>
                <a:ea typeface=""/>
                <a:cs typeface=""/>
              </a:rPr>
            </a:br>
            <a:r>
              <a:rPr lang="en-US" altLang="en-US" sz="1600" dirty="0" smtClean="0">
                <a:solidFill>
                  <a:prstClr val="black"/>
                </a:solidFill>
                <a:latin typeface="+mn-lt"/>
                <a:ea typeface=""/>
                <a:cs typeface=""/>
              </a:rPr>
              <a:t>Best Practices and Challenges</a:t>
            </a: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smtClean="0">
                <a:solidFill>
                  <a:prstClr val="black"/>
                </a:solidFill>
                <a:latin typeface="+mn-lt"/>
                <a:ea typeface=""/>
                <a:cs typeface=""/>
              </a:rPr>
              <a:t>Tuesday, </a:t>
            </a:r>
            <a:r>
              <a:rPr lang="en-US" altLang="en-US" sz="1600" b="0" dirty="0">
                <a:solidFill>
                  <a:prstClr val="black"/>
                </a:solidFill>
                <a:latin typeface="+mn-lt"/>
                <a:ea typeface=""/>
                <a:cs typeface=""/>
              </a:rPr>
              <a:t>February </a:t>
            </a:r>
            <a:r>
              <a:rPr lang="en-US" altLang="en-US" sz="1600" b="0" dirty="0" smtClean="0">
                <a:solidFill>
                  <a:prstClr val="black"/>
                </a:solidFill>
                <a:latin typeface="+mn-lt"/>
                <a:ea typeface=""/>
                <a:cs typeface=""/>
              </a:rPr>
              <a:t>20, </a:t>
            </a:r>
            <a:r>
              <a:rPr lang="en-US" altLang="en-US" sz="1600" b="0" dirty="0">
                <a:solidFill>
                  <a:prstClr val="black"/>
                </a:solidFill>
                <a:latin typeface="+mn-lt"/>
                <a:ea typeface=""/>
                <a:cs typeface=""/>
              </a:rPr>
              <a:t>2018    </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p>
          <a:p>
            <a:pPr algn="ctr"/>
            <a:endParaRPr lang="en-US" altLang="en-US" sz="1600" b="0" dirty="0">
              <a:solidFill>
                <a:prstClr val="black"/>
              </a:solidFill>
              <a:latin typeface="+mn-lt"/>
              <a:ea typeface=""/>
              <a:cs typeface=""/>
            </a:endParaRPr>
          </a:p>
          <a:p>
            <a:pPr algn="ct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1565202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77500" lnSpcReduction="20000"/>
          </a:bodyPr>
          <a:lstStyle/>
          <a:p>
            <a:pPr algn="ctr" eaLnBrk="1" hangingPunct="1">
              <a:lnSpc>
                <a:spcPct val="80000"/>
              </a:lnSpc>
              <a:buFont typeface="Wingdings" pitchFamily="2" charset="2"/>
              <a:buNone/>
              <a:defRPr/>
            </a:pPr>
            <a:r>
              <a:rPr lang="en-US" sz="2000" b="1" dirty="0"/>
              <a:t>    </a:t>
            </a:r>
            <a:r>
              <a:rPr lang="en-US" dirty="0"/>
              <a:t>Partners in Medical Education, Inc. provides comprehensive</a:t>
            </a:r>
          </a:p>
          <a:p>
            <a:pPr algn="ctr" eaLnBrk="1" hangingPunct="1">
              <a:lnSpc>
                <a:spcPct val="80000"/>
              </a:lnSpc>
              <a:buFont typeface="Wingdings" pitchFamily="2" charset="2"/>
              <a:buNone/>
              <a:defRPr/>
            </a:pPr>
            <a:r>
              <a:rPr lang="en-US" dirty="0"/>
              <a:t>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lgn="ctr">
              <a:buNone/>
              <a:defRPr/>
            </a:pPr>
            <a:r>
              <a:rPr lang="en-US" sz="2000" b="1" dirty="0"/>
              <a:t>Heather Peters, M.Ed, Ph.D</a:t>
            </a:r>
          </a:p>
          <a:p>
            <a:pPr marL="0" indent="0" algn="ctr">
              <a:buNone/>
              <a:defRPr/>
            </a:pPr>
            <a:r>
              <a:rPr lang="en-US" sz="2100" dirty="0">
                <a:hlinkClick r:id="rId3"/>
              </a:rPr>
              <a:t>heather@partnersinmeded.com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31</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extLst>
      <p:ext uri="{BB962C8B-B14F-4D97-AF65-F5344CB8AC3E}">
        <p14:creationId xmlns:p14="http://schemas.microsoft.com/office/powerpoint/2010/main" val="503280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7" name="Rectangle 6"/>
          <p:cNvSpPr/>
          <p:nvPr/>
        </p:nvSpPr>
        <p:spPr>
          <a:xfrm>
            <a:off x="2732442" y="1355465"/>
            <a:ext cx="6411558" cy="2528046"/>
          </a:xfrm>
          <a:prstGeom prst="rect">
            <a:avLst/>
          </a:prstGeom>
          <a:solidFill>
            <a:srgbClr val="407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62BBF965-C20A-4A59-AAA4-96701669234F}"/>
              </a:ext>
            </a:extLst>
          </p:cNvPr>
          <p:cNvSpPr txBox="1">
            <a:spLocks/>
          </p:cNvSpPr>
          <p:nvPr/>
        </p:nvSpPr>
        <p:spPr>
          <a:xfrm>
            <a:off x="2880696" y="1398171"/>
            <a:ext cx="6115049" cy="2429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algn="ctr" fontAlgn="auto">
              <a:spcAft>
                <a:spcPts val="0"/>
              </a:spcAft>
            </a:pPr>
            <a:r>
              <a:rPr lang="en-US" sz="4000" dirty="0" smtClean="0">
                <a:solidFill>
                  <a:schemeClr val="bg1"/>
                </a:solidFill>
              </a:rPr>
              <a:t>EVALUATION SYSTEM ANALYSIS</a:t>
            </a:r>
            <a:endParaRPr lang="en-US" sz="4000" dirty="0">
              <a:solidFill>
                <a:schemeClr val="bg1"/>
              </a:solidFill>
            </a:endParaRPr>
          </a:p>
        </p:txBody>
      </p:sp>
      <p:sp>
        <p:nvSpPr>
          <p:cNvPr id="10" name="Content Placeholder 8"/>
          <p:cNvSpPr txBox="1">
            <a:spLocks/>
          </p:cNvSpPr>
          <p:nvPr/>
        </p:nvSpPr>
        <p:spPr>
          <a:xfrm>
            <a:off x="606314" y="1791846"/>
            <a:ext cx="7886700" cy="4438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b="0" dirty="0"/>
          </a:p>
        </p:txBody>
      </p:sp>
    </p:spTree>
    <p:extLst>
      <p:ext uri="{BB962C8B-B14F-4D97-AF65-F5344CB8AC3E}">
        <p14:creationId xmlns:p14="http://schemas.microsoft.com/office/powerpoint/2010/main" val="147293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01CF7-D47D-4EA3-BC24-D73C673911C0}"/>
              </a:ext>
            </a:extLst>
          </p:cNvPr>
          <p:cNvSpPr>
            <a:spLocks noGrp="1"/>
          </p:cNvSpPr>
          <p:nvPr>
            <p:ph type="title"/>
          </p:nvPr>
        </p:nvSpPr>
        <p:spPr>
          <a:xfrm>
            <a:off x="1989344" y="103145"/>
            <a:ext cx="6526006" cy="1325563"/>
          </a:xfrm>
        </p:spPr>
        <p:txBody>
          <a:bodyPr/>
          <a:lstStyle/>
          <a:p>
            <a:r>
              <a:rPr lang="en-US" dirty="0"/>
              <a:t>PROGRAM ANALYSIS</a:t>
            </a:r>
          </a:p>
        </p:txBody>
      </p:sp>
      <p:graphicFrame>
        <p:nvGraphicFramePr>
          <p:cNvPr id="4" name="Diagram 3">
            <a:extLst>
              <a:ext uri="{FF2B5EF4-FFF2-40B4-BE49-F238E27FC236}">
                <a16:creationId xmlns:a16="http://schemas.microsoft.com/office/drawing/2014/main" xmlns="" id="{D5ADEE04-EEBF-4090-B62F-1395017B2714}"/>
              </a:ext>
            </a:extLst>
          </p:cNvPr>
          <p:cNvGraphicFramePr/>
          <p:nvPr>
            <p:extLst>
              <p:ext uri="{D42A27DB-BD31-4B8C-83A1-F6EECF244321}">
                <p14:modId xmlns:p14="http://schemas.microsoft.com/office/powerpoint/2010/main" val="1686492510"/>
              </p:ext>
            </p:extLst>
          </p:nvPr>
        </p:nvGraphicFramePr>
        <p:xfrm>
          <a:off x="928914" y="1159881"/>
          <a:ext cx="7286171" cy="5154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6"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5</a:t>
            </a:r>
            <a:endParaRPr lang="en-US" altLang="en-US" dirty="0"/>
          </a:p>
        </p:txBody>
      </p:sp>
    </p:spTree>
    <p:extLst>
      <p:ext uri="{BB962C8B-B14F-4D97-AF65-F5344CB8AC3E}">
        <p14:creationId xmlns:p14="http://schemas.microsoft.com/office/powerpoint/2010/main" val="160754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78CC1-7D96-46D5-9C3C-7717621125E9}"/>
              </a:ext>
            </a:extLst>
          </p:cNvPr>
          <p:cNvSpPr>
            <a:spLocks noGrp="1"/>
          </p:cNvSpPr>
          <p:nvPr>
            <p:ph type="title"/>
          </p:nvPr>
        </p:nvSpPr>
        <p:spPr>
          <a:xfrm>
            <a:off x="1989344" y="246466"/>
            <a:ext cx="6833380" cy="1325563"/>
          </a:xfrm>
        </p:spPr>
        <p:txBody>
          <a:bodyPr/>
          <a:lstStyle/>
          <a:p>
            <a:r>
              <a:rPr lang="en-US" dirty="0"/>
              <a:t>SAMPLE EVALUATION TABLE</a:t>
            </a:r>
          </a:p>
        </p:txBody>
      </p:sp>
      <p:graphicFrame>
        <p:nvGraphicFramePr>
          <p:cNvPr id="4" name="Content Placeholder 3">
            <a:extLst>
              <a:ext uri="{FF2B5EF4-FFF2-40B4-BE49-F238E27FC236}">
                <a16:creationId xmlns:a16="http://schemas.microsoft.com/office/drawing/2014/main" xmlns="" id="{E9F682E0-6E9A-4DFA-B1D1-F8465181C5FB}"/>
              </a:ext>
            </a:extLst>
          </p:cNvPr>
          <p:cNvGraphicFramePr>
            <a:graphicFrameLocks noGrp="1"/>
          </p:cNvGraphicFramePr>
          <p:nvPr>
            <p:ph idx="1"/>
            <p:extLst>
              <p:ext uri="{D42A27DB-BD31-4B8C-83A1-F6EECF244321}">
                <p14:modId xmlns:p14="http://schemas.microsoft.com/office/powerpoint/2010/main" val="3346583888"/>
              </p:ext>
            </p:extLst>
          </p:nvPr>
        </p:nvGraphicFramePr>
        <p:xfrm>
          <a:off x="1108481" y="1825149"/>
          <a:ext cx="7077575" cy="3432759"/>
        </p:xfrm>
        <a:graphic>
          <a:graphicData uri="http://schemas.openxmlformats.org/drawingml/2006/table">
            <a:tbl>
              <a:tblPr firstRow="1" firstCol="1" bandRow="1">
                <a:tableStyleId>{93296810-A885-4BE3-A3E7-6D5BEEA58F35}</a:tableStyleId>
              </a:tblPr>
              <a:tblGrid>
                <a:gridCol w="3075172">
                  <a:extLst>
                    <a:ext uri="{9D8B030D-6E8A-4147-A177-3AD203B41FA5}">
                      <a16:colId xmlns:a16="http://schemas.microsoft.com/office/drawing/2014/main" xmlns="" val="2480976735"/>
                    </a:ext>
                  </a:extLst>
                </a:gridCol>
                <a:gridCol w="444182">
                  <a:extLst>
                    <a:ext uri="{9D8B030D-6E8A-4147-A177-3AD203B41FA5}">
                      <a16:colId xmlns:a16="http://schemas.microsoft.com/office/drawing/2014/main" xmlns="" val="1927729768"/>
                    </a:ext>
                  </a:extLst>
                </a:gridCol>
                <a:gridCol w="506843">
                  <a:extLst>
                    <a:ext uri="{9D8B030D-6E8A-4147-A177-3AD203B41FA5}">
                      <a16:colId xmlns:a16="http://schemas.microsoft.com/office/drawing/2014/main" xmlns="" val="828678079"/>
                    </a:ext>
                  </a:extLst>
                </a:gridCol>
                <a:gridCol w="449736">
                  <a:extLst>
                    <a:ext uri="{9D8B030D-6E8A-4147-A177-3AD203B41FA5}">
                      <a16:colId xmlns:a16="http://schemas.microsoft.com/office/drawing/2014/main" xmlns="" val="3727885535"/>
                    </a:ext>
                  </a:extLst>
                </a:gridCol>
                <a:gridCol w="479877">
                  <a:extLst>
                    <a:ext uri="{9D8B030D-6E8A-4147-A177-3AD203B41FA5}">
                      <a16:colId xmlns:a16="http://schemas.microsoft.com/office/drawing/2014/main" xmlns="" val="1784267514"/>
                    </a:ext>
                  </a:extLst>
                </a:gridCol>
                <a:gridCol w="569506">
                  <a:extLst>
                    <a:ext uri="{9D8B030D-6E8A-4147-A177-3AD203B41FA5}">
                      <a16:colId xmlns:a16="http://schemas.microsoft.com/office/drawing/2014/main" xmlns="" val="1782548424"/>
                    </a:ext>
                  </a:extLst>
                </a:gridCol>
                <a:gridCol w="531432">
                  <a:extLst>
                    <a:ext uri="{9D8B030D-6E8A-4147-A177-3AD203B41FA5}">
                      <a16:colId xmlns:a16="http://schemas.microsoft.com/office/drawing/2014/main" xmlns="" val="369900628"/>
                    </a:ext>
                  </a:extLst>
                </a:gridCol>
                <a:gridCol w="1020827">
                  <a:extLst>
                    <a:ext uri="{9D8B030D-6E8A-4147-A177-3AD203B41FA5}">
                      <a16:colId xmlns:a16="http://schemas.microsoft.com/office/drawing/2014/main" xmlns="" val="1247984197"/>
                    </a:ext>
                  </a:extLst>
                </a:gridCol>
              </a:tblGrid>
              <a:tr h="340573">
                <a:tc>
                  <a:txBody>
                    <a:bodyPr/>
                    <a:lstStyle/>
                    <a:p>
                      <a:pPr marL="0" marR="0" algn="r">
                        <a:lnSpc>
                          <a:spcPct val="115000"/>
                        </a:lnSpc>
                        <a:spcBef>
                          <a:spcPts val="0"/>
                        </a:spcBef>
                        <a:spcAft>
                          <a:spcPts val="0"/>
                        </a:spcAft>
                      </a:pPr>
                      <a:r>
                        <a:rPr lang="en-US" sz="1400" dirty="0">
                          <a:effectLst/>
                        </a:rPr>
                        <a:t>Department Name: </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PC</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MK</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PR</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CIS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PBLI</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SBP</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400" dirty="0">
                          <a:effectLst/>
                        </a:rPr>
                        <a:t>Evaluators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131451530"/>
                  </a:ext>
                </a:extLst>
              </a:tr>
              <a:tr h="643057">
                <a:tc>
                  <a:txBody>
                    <a:bodyPr/>
                    <a:lstStyle/>
                    <a:p>
                      <a:pPr marL="0" marR="0" algn="l">
                        <a:lnSpc>
                          <a:spcPct val="115000"/>
                        </a:lnSpc>
                        <a:spcBef>
                          <a:spcPts val="0"/>
                        </a:spcBef>
                        <a:spcAft>
                          <a:spcPts val="0"/>
                        </a:spcAft>
                      </a:pPr>
                      <a:r>
                        <a:rPr lang="en-US" sz="1400" dirty="0">
                          <a:effectLst/>
                        </a:rPr>
                        <a:t>End-of-Rotation Evaluations </a:t>
                      </a:r>
                    </a:p>
                    <a:p>
                      <a:pPr marL="0" marR="0" algn="l">
                        <a:lnSpc>
                          <a:spcPct val="115000"/>
                        </a:lnSpc>
                        <a:spcBef>
                          <a:spcPts val="0"/>
                        </a:spcBef>
                        <a:spcAft>
                          <a:spcPts val="0"/>
                        </a:spcAft>
                      </a:pPr>
                      <a:r>
                        <a:rPr lang="en-US" sz="1400" dirty="0">
                          <a:effectLst/>
                        </a:rPr>
                        <a:t>(by faculty)</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Faculty</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741561670"/>
                  </a:ext>
                </a:extLst>
              </a:tr>
              <a:tr h="715817">
                <a:tc>
                  <a:txBody>
                    <a:bodyPr/>
                    <a:lstStyle/>
                    <a:p>
                      <a:pPr marL="0" marR="0" algn="l">
                        <a:lnSpc>
                          <a:spcPct val="115000"/>
                        </a:lnSpc>
                        <a:spcBef>
                          <a:spcPts val="0"/>
                        </a:spcBef>
                        <a:spcAft>
                          <a:spcPts val="0"/>
                        </a:spcAft>
                      </a:pPr>
                      <a:r>
                        <a:rPr lang="en-US" sz="1400" dirty="0">
                          <a:effectLst/>
                        </a:rPr>
                        <a:t>Ancillary 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Nurses</a:t>
                      </a:r>
                    </a:p>
                    <a:p>
                      <a:pPr marL="0" marR="0">
                        <a:lnSpc>
                          <a:spcPct val="115000"/>
                        </a:lnSpc>
                        <a:spcBef>
                          <a:spcPts val="0"/>
                        </a:spcBef>
                        <a:spcAft>
                          <a:spcPts val="0"/>
                        </a:spcAft>
                      </a:pPr>
                      <a:r>
                        <a:rPr lang="en-US" sz="1400" dirty="0">
                          <a:effectLst/>
                        </a:rPr>
                        <a:t>PA</a:t>
                      </a:r>
                    </a:p>
                    <a:p>
                      <a:pPr marL="0" marR="0">
                        <a:lnSpc>
                          <a:spcPct val="115000"/>
                        </a:lnSpc>
                        <a:spcBef>
                          <a:spcPts val="0"/>
                        </a:spcBef>
                        <a:spcAft>
                          <a:spcPts val="0"/>
                        </a:spcAft>
                      </a:pPr>
                      <a:r>
                        <a:rPr lang="en-US" sz="1400" dirty="0">
                          <a:effectLst/>
                        </a:rPr>
                        <a:t>NP</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014721250"/>
                  </a:ext>
                </a:extLst>
              </a:tr>
              <a:tr h="321528">
                <a:tc>
                  <a:txBody>
                    <a:bodyPr/>
                    <a:lstStyle/>
                    <a:p>
                      <a:pPr marL="0" marR="0" algn="l">
                        <a:lnSpc>
                          <a:spcPct val="115000"/>
                        </a:lnSpc>
                        <a:spcBef>
                          <a:spcPts val="0"/>
                        </a:spcBef>
                        <a:spcAft>
                          <a:spcPts val="0"/>
                        </a:spcAft>
                      </a:pPr>
                      <a:r>
                        <a:rPr lang="en-US" sz="1400" dirty="0">
                          <a:effectLst/>
                        </a:rPr>
                        <a:t>Patient 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Patients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616961177"/>
                  </a:ext>
                </a:extLst>
              </a:tr>
              <a:tr h="321528">
                <a:tc>
                  <a:txBody>
                    <a:bodyPr/>
                    <a:lstStyle/>
                    <a:p>
                      <a:pPr marL="0" marR="0" algn="l">
                        <a:lnSpc>
                          <a:spcPct val="115000"/>
                        </a:lnSpc>
                        <a:spcBef>
                          <a:spcPts val="0"/>
                        </a:spcBef>
                        <a:spcAft>
                          <a:spcPts val="0"/>
                        </a:spcAft>
                      </a:pPr>
                      <a:r>
                        <a:rPr lang="en-US" sz="1400" dirty="0">
                          <a:effectLst/>
                        </a:rPr>
                        <a:t>Peer 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Peers</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956411892"/>
                  </a:ext>
                </a:extLst>
              </a:tr>
              <a:tr h="321528">
                <a:tc>
                  <a:txBody>
                    <a:bodyPr/>
                    <a:lstStyle/>
                    <a:p>
                      <a:pPr marL="0" marR="0" algn="l">
                        <a:lnSpc>
                          <a:spcPct val="115000"/>
                        </a:lnSpc>
                        <a:spcBef>
                          <a:spcPts val="0"/>
                        </a:spcBef>
                        <a:spcAft>
                          <a:spcPts val="0"/>
                        </a:spcAft>
                      </a:pPr>
                      <a:r>
                        <a:rPr lang="en-US" sz="1400" dirty="0">
                          <a:effectLst/>
                        </a:rPr>
                        <a:t>Self-Evaluations</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Self</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4133287409"/>
                  </a:ext>
                </a:extLst>
              </a:tr>
              <a:tr h="321528">
                <a:tc>
                  <a:txBody>
                    <a:bodyPr/>
                    <a:lstStyle/>
                    <a:p>
                      <a:pPr marL="0" marR="0" algn="l">
                        <a:lnSpc>
                          <a:spcPct val="115000"/>
                        </a:lnSpc>
                        <a:spcBef>
                          <a:spcPts val="0"/>
                        </a:spcBef>
                        <a:spcAft>
                          <a:spcPts val="0"/>
                        </a:spcAft>
                      </a:pPr>
                      <a:r>
                        <a:rPr lang="en-US" sz="1400" dirty="0">
                          <a:effectLst/>
                        </a:rPr>
                        <a:t>In-Training Exam</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0"/>
                        </a:spcAft>
                      </a:pPr>
                      <a:r>
                        <a:rPr lang="en-US" sz="1400" dirty="0">
                          <a:effectLst/>
                        </a:rPr>
                        <a:t>Other</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218294080"/>
                  </a:ext>
                </a:extLst>
              </a:tr>
              <a:tr h="426925">
                <a:tc>
                  <a:txBody>
                    <a:bodyPr/>
                    <a:lstStyle/>
                    <a:p>
                      <a:pPr marL="0" marR="0" algn="l">
                        <a:lnSpc>
                          <a:spcPct val="115000"/>
                        </a:lnSpc>
                        <a:spcBef>
                          <a:spcPts val="0"/>
                        </a:spcBef>
                        <a:spcAft>
                          <a:spcPts val="0"/>
                        </a:spcAft>
                      </a:pPr>
                      <a:r>
                        <a:rPr lang="en-US" sz="1400" dirty="0">
                          <a:effectLst/>
                        </a:rPr>
                        <a:t>Mini-CEX</a:t>
                      </a:r>
                      <a:endParaRPr lang="en-US" sz="14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15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15000"/>
                        </a:lnSpc>
                        <a:spcBef>
                          <a:spcPts val="0"/>
                        </a:spcBef>
                        <a:spcAft>
                          <a:spcPts val="0"/>
                        </a:spcAft>
                      </a:pPr>
                      <a:r>
                        <a:rPr lang="en-US" sz="1400" dirty="0">
                          <a:effectLst/>
                        </a:rPr>
                        <a:t>Faculty</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9427115"/>
                  </a:ext>
                </a:extLst>
              </a:tr>
            </a:tbl>
          </a:graphicData>
        </a:graphic>
      </p:graphicFrame>
      <p:sp>
        <p:nvSpPr>
          <p:cNvPr id="5"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6"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6</a:t>
            </a:r>
            <a:endParaRPr lang="en-US" altLang="en-US" dirty="0"/>
          </a:p>
        </p:txBody>
      </p:sp>
    </p:spTree>
    <p:extLst>
      <p:ext uri="{BB962C8B-B14F-4D97-AF65-F5344CB8AC3E}">
        <p14:creationId xmlns:p14="http://schemas.microsoft.com/office/powerpoint/2010/main" val="2009946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14" y="566777"/>
            <a:ext cx="8229600" cy="685800"/>
          </a:xfrm>
        </p:spPr>
        <p:txBody>
          <a:bodyPr>
            <a:noAutofit/>
          </a:bodyPr>
          <a:lstStyle/>
          <a:p>
            <a:r>
              <a:rPr lang="en-US" sz="4000" dirty="0"/>
              <a:t>SHIFTING EVALUATION </a:t>
            </a:r>
            <a:br>
              <a:rPr lang="en-US" sz="4000" dirty="0"/>
            </a:br>
            <a:r>
              <a:rPr lang="en-US" sz="4000" dirty="0"/>
              <a:t>PARADIGMS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0190419"/>
              </p:ext>
            </p:extLst>
          </p:nvPr>
        </p:nvGraphicFramePr>
        <p:xfrm>
          <a:off x="457200" y="1867800"/>
          <a:ext cx="8153400" cy="4020685"/>
        </p:xfrm>
        <a:graphic>
          <a:graphicData uri="http://schemas.openxmlformats.org/drawingml/2006/table">
            <a:tbl>
              <a:tblPr firstRow="1" firstCol="1" bandRow="1">
                <a:tableStyleId>{93296810-A885-4BE3-A3E7-6D5BEEA58F35}</a:tableStyleId>
              </a:tblPr>
              <a:tblGrid>
                <a:gridCol w="2659548">
                  <a:extLst>
                    <a:ext uri="{9D8B030D-6E8A-4147-A177-3AD203B41FA5}">
                      <a16:colId xmlns:a16="http://schemas.microsoft.com/office/drawing/2014/main" xmlns="" val="20000"/>
                    </a:ext>
                  </a:extLst>
                </a:gridCol>
                <a:gridCol w="2522541">
                  <a:extLst>
                    <a:ext uri="{9D8B030D-6E8A-4147-A177-3AD203B41FA5}">
                      <a16:colId xmlns:a16="http://schemas.microsoft.com/office/drawing/2014/main" xmlns="" val="20001"/>
                    </a:ext>
                  </a:extLst>
                </a:gridCol>
                <a:gridCol w="2971311">
                  <a:extLst>
                    <a:ext uri="{9D8B030D-6E8A-4147-A177-3AD203B41FA5}">
                      <a16:colId xmlns:a16="http://schemas.microsoft.com/office/drawing/2014/main" xmlns="" val="20002"/>
                    </a:ext>
                  </a:extLst>
                </a:gridCol>
              </a:tblGrid>
              <a:tr h="295593">
                <a:tc>
                  <a:txBody>
                    <a:bodyPr/>
                    <a:lstStyle/>
                    <a:p>
                      <a:r>
                        <a:rPr lang="en-US" sz="1400" dirty="0"/>
                        <a:t>VARIABLE</a:t>
                      </a:r>
                    </a:p>
                  </a:txBody>
                  <a:tcPr/>
                </a:tc>
                <a:tc>
                  <a:txBody>
                    <a:bodyPr/>
                    <a:lstStyle/>
                    <a:p>
                      <a:pPr algn="ctr"/>
                      <a:r>
                        <a:rPr lang="en-US" sz="1400" dirty="0"/>
                        <a:t>STRUCTURE</a:t>
                      </a:r>
                      <a:r>
                        <a:rPr lang="en-US" sz="1400" baseline="0" dirty="0"/>
                        <a:t> &amp; </a:t>
                      </a:r>
                    </a:p>
                    <a:p>
                      <a:pPr algn="ctr"/>
                      <a:r>
                        <a:rPr lang="en-US" sz="1400" baseline="0" dirty="0"/>
                        <a:t>PROCESS-BASED</a:t>
                      </a:r>
                      <a:endParaRPr lang="en-US" sz="1400" dirty="0"/>
                    </a:p>
                  </a:txBody>
                  <a:tcPr/>
                </a:tc>
                <a:tc>
                  <a:txBody>
                    <a:bodyPr/>
                    <a:lstStyle/>
                    <a:p>
                      <a:pPr algn="ctr"/>
                      <a:r>
                        <a:rPr lang="en-US" sz="1400" dirty="0"/>
                        <a:t>COMPETENCY-BASED</a:t>
                      </a:r>
                    </a:p>
                  </a:txBody>
                  <a:tcPr/>
                </a:tc>
                <a:extLst>
                  <a:ext uri="{0D108BD9-81ED-4DB2-BD59-A6C34878D82A}">
                    <a16:rowId xmlns:a16="http://schemas.microsoft.com/office/drawing/2014/main" xmlns="" val="10000"/>
                  </a:ext>
                </a:extLst>
              </a:tr>
              <a:tr h="161607">
                <a:tc>
                  <a:txBody>
                    <a:bodyPr/>
                    <a:lstStyle/>
                    <a:p>
                      <a:r>
                        <a:rPr lang="en-US" sz="1200" dirty="0"/>
                        <a:t>Driving force</a:t>
                      </a:r>
                      <a:r>
                        <a:rPr lang="en-US" sz="1200" baseline="0" dirty="0"/>
                        <a:t> for curriculum</a:t>
                      </a:r>
                      <a:endParaRPr lang="en-US" sz="1200" b="1" dirty="0"/>
                    </a:p>
                  </a:txBody>
                  <a:tcPr/>
                </a:tc>
                <a:tc>
                  <a:txBody>
                    <a:bodyPr/>
                    <a:lstStyle/>
                    <a:p>
                      <a:r>
                        <a:rPr lang="en-US" sz="1200" dirty="0"/>
                        <a:t>Content—knowledge acquisition</a:t>
                      </a:r>
                    </a:p>
                  </a:txBody>
                  <a:tcPr/>
                </a:tc>
                <a:tc>
                  <a:txBody>
                    <a:bodyPr/>
                    <a:lstStyle/>
                    <a:p>
                      <a:r>
                        <a:rPr lang="en-US" sz="1200" dirty="0"/>
                        <a:t>Outcome—knowledge acquisition</a:t>
                      </a:r>
                    </a:p>
                  </a:txBody>
                  <a:tcPr/>
                </a:tc>
                <a:extLst>
                  <a:ext uri="{0D108BD9-81ED-4DB2-BD59-A6C34878D82A}">
                    <a16:rowId xmlns:a16="http://schemas.microsoft.com/office/drawing/2014/main" xmlns="" val="10001"/>
                  </a:ext>
                </a:extLst>
              </a:tr>
              <a:tr h="310213">
                <a:tc>
                  <a:txBody>
                    <a:bodyPr/>
                    <a:lstStyle/>
                    <a:p>
                      <a:r>
                        <a:rPr lang="en-US" sz="1200" dirty="0"/>
                        <a:t>Driving</a:t>
                      </a:r>
                      <a:r>
                        <a:rPr lang="en-US" sz="1200" baseline="0" dirty="0"/>
                        <a:t> force for process</a:t>
                      </a:r>
                      <a:endParaRPr lang="en-US" sz="1200" b="1" dirty="0"/>
                    </a:p>
                  </a:txBody>
                  <a:tcPr/>
                </a:tc>
                <a:tc>
                  <a:txBody>
                    <a:bodyPr/>
                    <a:lstStyle/>
                    <a:p>
                      <a:r>
                        <a:rPr lang="en-US" sz="1200" dirty="0"/>
                        <a:t>Teacher</a:t>
                      </a:r>
                    </a:p>
                  </a:txBody>
                  <a:tcPr/>
                </a:tc>
                <a:tc>
                  <a:txBody>
                    <a:bodyPr/>
                    <a:lstStyle/>
                    <a:p>
                      <a:r>
                        <a:rPr lang="en-US" sz="1200" dirty="0"/>
                        <a:t>Learner</a:t>
                      </a:r>
                    </a:p>
                  </a:txBody>
                  <a:tcPr/>
                </a:tc>
                <a:extLst>
                  <a:ext uri="{0D108BD9-81ED-4DB2-BD59-A6C34878D82A}">
                    <a16:rowId xmlns:a16="http://schemas.microsoft.com/office/drawing/2014/main" xmlns="" val="10002"/>
                  </a:ext>
                </a:extLst>
              </a:tr>
              <a:tr h="222817">
                <a:tc>
                  <a:txBody>
                    <a:bodyPr/>
                    <a:lstStyle/>
                    <a:p>
                      <a:r>
                        <a:rPr lang="en-US" sz="1200" dirty="0"/>
                        <a:t>Path of learning</a:t>
                      </a:r>
                      <a:endParaRPr lang="en-US" sz="1200" b="1" dirty="0"/>
                    </a:p>
                  </a:txBody>
                  <a:tcPr/>
                </a:tc>
                <a:tc>
                  <a:txBody>
                    <a:bodyPr/>
                    <a:lstStyle/>
                    <a:p>
                      <a:r>
                        <a:rPr lang="en-US" sz="1200" dirty="0"/>
                        <a:t>Hierarchical</a:t>
                      </a:r>
                      <a:r>
                        <a:rPr lang="en-US" sz="1200" baseline="0" dirty="0"/>
                        <a:t> (teacher—student)</a:t>
                      </a:r>
                      <a:endParaRPr lang="en-US" sz="1200" dirty="0"/>
                    </a:p>
                  </a:txBody>
                  <a:tcPr/>
                </a:tc>
                <a:tc>
                  <a:txBody>
                    <a:bodyPr/>
                    <a:lstStyle/>
                    <a:p>
                      <a:r>
                        <a:rPr lang="en-US" sz="1200" dirty="0"/>
                        <a:t>Non-hierarchical (student –teacher)</a:t>
                      </a:r>
                    </a:p>
                  </a:txBody>
                  <a:tcPr/>
                </a:tc>
                <a:extLst>
                  <a:ext uri="{0D108BD9-81ED-4DB2-BD59-A6C34878D82A}">
                    <a16:rowId xmlns:a16="http://schemas.microsoft.com/office/drawing/2014/main" xmlns="" val="10003"/>
                  </a:ext>
                </a:extLst>
              </a:tr>
              <a:tr h="315996">
                <a:tc>
                  <a:txBody>
                    <a:bodyPr/>
                    <a:lstStyle/>
                    <a:p>
                      <a:r>
                        <a:rPr lang="en-US" sz="1200" dirty="0"/>
                        <a:t>Responsibility</a:t>
                      </a:r>
                      <a:r>
                        <a:rPr lang="en-US" sz="1200" baseline="0" dirty="0"/>
                        <a:t> for content</a:t>
                      </a:r>
                      <a:endParaRPr lang="en-US" sz="1200" b="1" dirty="0"/>
                    </a:p>
                  </a:txBody>
                  <a:tcPr/>
                </a:tc>
                <a:tc>
                  <a:txBody>
                    <a:bodyPr/>
                    <a:lstStyle/>
                    <a:p>
                      <a:r>
                        <a:rPr lang="en-US" sz="1200" dirty="0"/>
                        <a:t>Teacher</a:t>
                      </a:r>
                    </a:p>
                  </a:txBody>
                  <a:tcPr/>
                </a:tc>
                <a:tc>
                  <a:txBody>
                    <a:bodyPr/>
                    <a:lstStyle/>
                    <a:p>
                      <a:r>
                        <a:rPr lang="en-US" sz="1200" dirty="0"/>
                        <a:t>Student and teacher</a:t>
                      </a:r>
                    </a:p>
                  </a:txBody>
                  <a:tcPr/>
                </a:tc>
                <a:extLst>
                  <a:ext uri="{0D108BD9-81ED-4DB2-BD59-A6C34878D82A}">
                    <a16:rowId xmlns:a16="http://schemas.microsoft.com/office/drawing/2014/main" xmlns="" val="10004"/>
                  </a:ext>
                </a:extLst>
              </a:tr>
              <a:tr h="230069">
                <a:tc>
                  <a:txBody>
                    <a:bodyPr/>
                    <a:lstStyle/>
                    <a:p>
                      <a:r>
                        <a:rPr lang="en-US" sz="1200" dirty="0"/>
                        <a:t>Goal of educational encounter</a:t>
                      </a:r>
                      <a:endParaRPr lang="en-US" sz="1200" b="1" dirty="0"/>
                    </a:p>
                  </a:txBody>
                  <a:tcPr/>
                </a:tc>
                <a:tc>
                  <a:txBody>
                    <a:bodyPr/>
                    <a:lstStyle/>
                    <a:p>
                      <a:r>
                        <a:rPr lang="en-US" sz="1200" dirty="0"/>
                        <a:t>Knowledge</a:t>
                      </a:r>
                      <a:r>
                        <a:rPr lang="en-US" sz="1200" baseline="0" dirty="0"/>
                        <a:t> acquisition</a:t>
                      </a:r>
                      <a:endParaRPr lang="en-US" sz="1200" dirty="0"/>
                    </a:p>
                  </a:txBody>
                  <a:tcPr/>
                </a:tc>
                <a:tc>
                  <a:txBody>
                    <a:bodyPr/>
                    <a:lstStyle/>
                    <a:p>
                      <a:r>
                        <a:rPr lang="en-US" sz="1200" dirty="0"/>
                        <a:t>Knowledge application</a:t>
                      </a:r>
                    </a:p>
                  </a:txBody>
                  <a:tcPr/>
                </a:tc>
                <a:extLst>
                  <a:ext uri="{0D108BD9-81ED-4DB2-BD59-A6C34878D82A}">
                    <a16:rowId xmlns:a16="http://schemas.microsoft.com/office/drawing/2014/main" xmlns="" val="10005"/>
                  </a:ext>
                </a:extLst>
              </a:tr>
              <a:tr h="120181">
                <a:tc>
                  <a:txBody>
                    <a:bodyPr/>
                    <a:lstStyle/>
                    <a:p>
                      <a:r>
                        <a:rPr lang="en-US" sz="1200" dirty="0"/>
                        <a:t>Typical assessment tool</a:t>
                      </a:r>
                      <a:endParaRPr lang="en-US" sz="1200" b="1" dirty="0"/>
                    </a:p>
                  </a:txBody>
                  <a:tcPr/>
                </a:tc>
                <a:tc>
                  <a:txBody>
                    <a:bodyPr/>
                    <a:lstStyle/>
                    <a:p>
                      <a:r>
                        <a:rPr lang="en-US" sz="1200" dirty="0"/>
                        <a:t>Single subjective</a:t>
                      </a:r>
                      <a:r>
                        <a:rPr lang="en-US" sz="1200" baseline="0" dirty="0"/>
                        <a:t> measure</a:t>
                      </a:r>
                      <a:endParaRPr lang="en-US" sz="1200" dirty="0"/>
                    </a:p>
                  </a:txBody>
                  <a:tcPr/>
                </a:tc>
                <a:tc>
                  <a:txBody>
                    <a:bodyPr/>
                    <a:lstStyle/>
                    <a:p>
                      <a:r>
                        <a:rPr lang="en-US" sz="1200" dirty="0"/>
                        <a:t>Multiple objective measure (“evaluation portfolio”)</a:t>
                      </a:r>
                    </a:p>
                  </a:txBody>
                  <a:tcPr/>
                </a:tc>
                <a:extLst>
                  <a:ext uri="{0D108BD9-81ED-4DB2-BD59-A6C34878D82A}">
                    <a16:rowId xmlns:a16="http://schemas.microsoft.com/office/drawing/2014/main" xmlns="" val="10006"/>
                  </a:ext>
                </a:extLst>
              </a:tr>
              <a:tr h="412949">
                <a:tc>
                  <a:txBody>
                    <a:bodyPr/>
                    <a:lstStyle/>
                    <a:p>
                      <a:r>
                        <a:rPr lang="en-US" sz="1200" dirty="0"/>
                        <a:t>Assessment tool</a:t>
                      </a:r>
                      <a:endParaRPr 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Proxy</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Authentic (mimics</a:t>
                      </a:r>
                      <a:r>
                        <a:rPr lang="en-US" sz="1200" baseline="0" dirty="0"/>
                        <a:t> real tasks of profession)</a:t>
                      </a:r>
                      <a:endParaRPr lang="en-US" sz="1200" dirty="0"/>
                    </a:p>
                  </a:txBody>
                  <a:tcPr/>
                </a:tc>
                <a:extLst>
                  <a:ext uri="{0D108BD9-81ED-4DB2-BD59-A6C34878D82A}">
                    <a16:rowId xmlns:a16="http://schemas.microsoft.com/office/drawing/2014/main" xmlns="" val="10007"/>
                  </a:ext>
                </a:extLst>
              </a:tr>
              <a:tr h="123389">
                <a:tc>
                  <a:txBody>
                    <a:bodyPr/>
                    <a:lstStyle/>
                    <a:p>
                      <a:r>
                        <a:rPr lang="en-US" sz="1200" dirty="0"/>
                        <a:t>Setting for evaluation</a:t>
                      </a:r>
                      <a:endParaRPr lang="en-US" sz="1200" b="1" dirty="0"/>
                    </a:p>
                  </a:txBody>
                  <a:tcPr/>
                </a:tc>
                <a:tc>
                  <a:txBody>
                    <a:bodyPr/>
                    <a:lstStyle/>
                    <a:p>
                      <a:r>
                        <a:rPr lang="en-US" sz="1200" dirty="0"/>
                        <a:t>Removed (gestalt)</a:t>
                      </a:r>
                    </a:p>
                  </a:txBody>
                  <a:tcPr/>
                </a:tc>
                <a:tc>
                  <a:txBody>
                    <a:bodyPr/>
                    <a:lstStyle/>
                    <a:p>
                      <a:r>
                        <a:rPr lang="en-US" sz="1200" dirty="0"/>
                        <a:t>“In the trenches” (direct observation)</a:t>
                      </a:r>
                    </a:p>
                  </a:txBody>
                  <a:tcPr/>
                </a:tc>
                <a:extLst>
                  <a:ext uri="{0D108BD9-81ED-4DB2-BD59-A6C34878D82A}">
                    <a16:rowId xmlns:a16="http://schemas.microsoft.com/office/drawing/2014/main" xmlns="" val="10008"/>
                  </a:ext>
                </a:extLst>
              </a:tr>
              <a:tr h="315996">
                <a:tc>
                  <a:txBody>
                    <a:bodyPr/>
                    <a:lstStyle/>
                    <a:p>
                      <a:r>
                        <a:rPr lang="en-US" sz="1200" dirty="0"/>
                        <a:t>Evaluation</a:t>
                      </a:r>
                      <a:endParaRPr lang="en-US" sz="1200" b="1" dirty="0"/>
                    </a:p>
                  </a:txBody>
                  <a:tcPr/>
                </a:tc>
                <a:tc>
                  <a:txBody>
                    <a:bodyPr/>
                    <a:lstStyle/>
                    <a:p>
                      <a:r>
                        <a:rPr lang="en-US" sz="1200" dirty="0"/>
                        <a:t>Norm-referenced</a:t>
                      </a:r>
                    </a:p>
                  </a:txBody>
                  <a:tcPr/>
                </a:tc>
                <a:tc>
                  <a:txBody>
                    <a:bodyPr/>
                    <a:lstStyle/>
                    <a:p>
                      <a:r>
                        <a:rPr lang="en-US" sz="1200" dirty="0"/>
                        <a:t>Criterion-referenced</a:t>
                      </a:r>
                    </a:p>
                  </a:txBody>
                  <a:tcPr/>
                </a:tc>
                <a:extLst>
                  <a:ext uri="{0D108BD9-81ED-4DB2-BD59-A6C34878D82A}">
                    <a16:rowId xmlns:a16="http://schemas.microsoft.com/office/drawing/2014/main" xmlns="" val="10009"/>
                  </a:ext>
                </a:extLst>
              </a:tr>
              <a:tr h="139465">
                <a:tc>
                  <a:txBody>
                    <a:bodyPr/>
                    <a:lstStyle/>
                    <a:p>
                      <a:r>
                        <a:rPr lang="en-US" sz="1200" dirty="0"/>
                        <a:t>Timing of assessment</a:t>
                      </a:r>
                      <a:endParaRPr lang="en-US" sz="1200" b="1" dirty="0"/>
                    </a:p>
                  </a:txBody>
                  <a:tcPr/>
                </a:tc>
                <a:tc>
                  <a:txBody>
                    <a:bodyPr/>
                    <a:lstStyle/>
                    <a:p>
                      <a:r>
                        <a:rPr lang="en-US" sz="1200" dirty="0"/>
                        <a:t>Emphasis</a:t>
                      </a:r>
                      <a:r>
                        <a:rPr lang="en-US" sz="1200" baseline="0" dirty="0"/>
                        <a:t> on summative</a:t>
                      </a:r>
                      <a:endParaRPr lang="en-US" sz="1200" dirty="0"/>
                    </a:p>
                  </a:txBody>
                  <a:tcPr/>
                </a:tc>
                <a:tc>
                  <a:txBody>
                    <a:bodyPr/>
                    <a:lstStyle/>
                    <a:p>
                      <a:r>
                        <a:rPr lang="en-US" sz="1200" dirty="0"/>
                        <a:t>Emphasis</a:t>
                      </a:r>
                      <a:r>
                        <a:rPr lang="en-US" sz="1200" baseline="0" dirty="0"/>
                        <a:t> on formative</a:t>
                      </a:r>
                      <a:endParaRPr lang="en-US" sz="1200" dirty="0"/>
                    </a:p>
                  </a:txBody>
                  <a:tcPr/>
                </a:tc>
                <a:extLst>
                  <a:ext uri="{0D108BD9-81ED-4DB2-BD59-A6C34878D82A}">
                    <a16:rowId xmlns:a16="http://schemas.microsoft.com/office/drawing/2014/main" xmlns="" val="10010"/>
                  </a:ext>
                </a:extLst>
              </a:tr>
              <a:tr h="192437">
                <a:tc>
                  <a:txBody>
                    <a:bodyPr/>
                    <a:lstStyle/>
                    <a:p>
                      <a:r>
                        <a:rPr lang="en-US" sz="1200" dirty="0"/>
                        <a:t>Program completion</a:t>
                      </a:r>
                      <a:endParaRPr lang="en-US" sz="1200" b="1" dirty="0"/>
                    </a:p>
                  </a:txBody>
                  <a:tcPr/>
                </a:tc>
                <a:tc>
                  <a:txBody>
                    <a:bodyPr/>
                    <a:lstStyle/>
                    <a:p>
                      <a:r>
                        <a:rPr lang="en-US" sz="1200" dirty="0"/>
                        <a:t>Fixed</a:t>
                      </a:r>
                      <a:r>
                        <a:rPr lang="en-US" sz="1200" baseline="0" dirty="0"/>
                        <a:t> time </a:t>
                      </a:r>
                      <a:endParaRPr lang="en-US" sz="1200" dirty="0"/>
                    </a:p>
                  </a:txBody>
                  <a:tcPr/>
                </a:tc>
                <a:tc>
                  <a:txBody>
                    <a:bodyPr/>
                    <a:lstStyle/>
                    <a:p>
                      <a:r>
                        <a:rPr lang="en-US" sz="1200" dirty="0"/>
                        <a:t>Variable time</a:t>
                      </a:r>
                    </a:p>
                  </a:txBody>
                  <a:tcPr/>
                </a:tc>
                <a:extLst>
                  <a:ext uri="{0D108BD9-81ED-4DB2-BD59-A6C34878D82A}">
                    <a16:rowId xmlns:a16="http://schemas.microsoft.com/office/drawing/2014/main" xmlns="" val="10011"/>
                  </a:ext>
                </a:extLst>
              </a:tr>
            </a:tbl>
          </a:graphicData>
        </a:graphic>
      </p:graphicFrame>
      <p:sp>
        <p:nvSpPr>
          <p:cNvPr id="7" name="TextBox 6"/>
          <p:cNvSpPr txBox="1"/>
          <p:nvPr/>
        </p:nvSpPr>
        <p:spPr>
          <a:xfrm>
            <a:off x="457200" y="5998310"/>
            <a:ext cx="5395131"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Shifting paradigms: from Flexner to competencies. Acad Med 77(5):361-367; 2002</a:t>
            </a:r>
          </a:p>
        </p:txBody>
      </p:sp>
      <p:sp>
        <p:nvSpPr>
          <p:cNvPr id="8"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9"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7</a:t>
            </a:r>
            <a:endParaRPr lang="en-US" altLang="en-US" dirty="0"/>
          </a:p>
        </p:txBody>
      </p:sp>
    </p:spTree>
    <p:extLst>
      <p:ext uri="{BB962C8B-B14F-4D97-AF65-F5344CB8AC3E}">
        <p14:creationId xmlns:p14="http://schemas.microsoft.com/office/powerpoint/2010/main" val="276512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TOOLS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3550816"/>
              </p:ext>
            </p:extLst>
          </p:nvPr>
        </p:nvGraphicFramePr>
        <p:xfrm>
          <a:off x="457200" y="17907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Heather\AppData\Local\Microsoft\Windows\INetCache\IE\DI63RXV3\assessment_000[1].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599" y="1905000"/>
            <a:ext cx="113807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eather\AppData\Local\Microsoft\Windows\INetCache\IE\VVP2L4MJ\OperatingTool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5179" y="4723996"/>
            <a:ext cx="1151021" cy="11715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eather\AppData\Local\Microsoft\Windows\INetCache\IE\I55VT69V\Hospital_bed[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7800" y="3733800"/>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0"/>
          </p:nvPr>
        </p:nvSpPr>
        <p:spPr>
          <a:xfrm>
            <a:off x="3028950" y="6433130"/>
            <a:ext cx="3086100" cy="365125"/>
          </a:xfrm>
        </p:spPr>
        <p:txBody>
          <a:bodyPr/>
          <a:lstStyle/>
          <a:p>
            <a:r>
              <a:rPr lang="en-US" dirty="0"/>
              <a:t>Presented by Partners in Medical Education, Inc. 2017</a:t>
            </a:r>
          </a:p>
        </p:txBody>
      </p:sp>
      <p:sp>
        <p:nvSpPr>
          <p:cNvPr id="10" name="Slide Number Placeholder 4">
            <a:extLst>
              <a:ext uri="{FF2B5EF4-FFF2-40B4-BE49-F238E27FC236}">
                <a16:creationId xmlns:a16="http://schemas.microsoft.com/office/drawing/2014/main" xmlns="" id="{7E1F13FA-50D4-4DAB-AB7A-3175340ED68A}"/>
              </a:ext>
            </a:extLst>
          </p:cNvPr>
          <p:cNvSpPr>
            <a:spLocks noGrp="1"/>
          </p:cNvSpPr>
          <p:nvPr>
            <p:ph type="sldNum" sz="quarter" idx="11"/>
          </p:nvPr>
        </p:nvSpPr>
        <p:spPr>
          <a:xfrm>
            <a:off x="6457950" y="6433131"/>
            <a:ext cx="2057400" cy="365125"/>
          </a:xfrm>
        </p:spPr>
        <p:txBody>
          <a:bodyPr/>
          <a:lstStyle/>
          <a:p>
            <a:pPr>
              <a:defRPr/>
            </a:pPr>
            <a:r>
              <a:rPr lang="en-US" altLang="en-US" dirty="0" smtClean="0"/>
              <a:t>8</a:t>
            </a:r>
            <a:endParaRPr lang="en-US" altLang="en-US" dirty="0"/>
          </a:p>
        </p:txBody>
      </p:sp>
    </p:spTree>
    <p:extLst>
      <p:ext uri="{BB962C8B-B14F-4D97-AF65-F5344CB8AC3E}">
        <p14:creationId xmlns:p14="http://schemas.microsoft.com/office/powerpoint/2010/main" val="93614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
        <p:nvSpPr>
          <p:cNvPr id="7" name="Rectangle 6"/>
          <p:cNvSpPr/>
          <p:nvPr/>
        </p:nvSpPr>
        <p:spPr>
          <a:xfrm>
            <a:off x="2732442" y="1355465"/>
            <a:ext cx="6411558" cy="2528046"/>
          </a:xfrm>
          <a:prstGeom prst="rect">
            <a:avLst/>
          </a:prstGeom>
          <a:solidFill>
            <a:srgbClr val="407B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xmlns="" id="{3164CAE6-6758-4BB3-83C5-3F2BAB5E854B}"/>
              </a:ext>
            </a:extLst>
          </p:cNvPr>
          <p:cNvSpPr>
            <a:spLocks noGrp="1"/>
          </p:cNvSpPr>
          <p:nvPr>
            <p:ph type="title"/>
          </p:nvPr>
        </p:nvSpPr>
        <p:spPr>
          <a:xfrm>
            <a:off x="2880696" y="1404742"/>
            <a:ext cx="6115049" cy="2429491"/>
          </a:xfrm>
        </p:spPr>
        <p:txBody>
          <a:bodyPr>
            <a:normAutofit/>
          </a:bodyPr>
          <a:lstStyle/>
          <a:p>
            <a:pPr algn="ctr"/>
            <a:r>
              <a:rPr lang="en-US" sz="4000" dirty="0">
                <a:solidFill>
                  <a:schemeClr val="bg1"/>
                </a:solidFill>
              </a:rPr>
              <a:t>360 DEGREE EVALUATIONS</a:t>
            </a:r>
            <a:br>
              <a:rPr lang="en-US" sz="4000" dirty="0">
                <a:solidFill>
                  <a:schemeClr val="bg1"/>
                </a:solidFill>
              </a:rPr>
            </a:br>
            <a:r>
              <a:rPr lang="en-US" sz="4000" dirty="0">
                <a:solidFill>
                  <a:schemeClr val="bg1"/>
                </a:solidFill>
              </a:rPr>
              <a:t>“Multisource”</a:t>
            </a:r>
          </a:p>
        </p:txBody>
      </p:sp>
      <p:sp>
        <p:nvSpPr>
          <p:cNvPr id="11" name="Text Placeholder 3">
            <a:extLst>
              <a:ext uri="{FF2B5EF4-FFF2-40B4-BE49-F238E27FC236}">
                <a16:creationId xmlns:a16="http://schemas.microsoft.com/office/drawing/2014/main" xmlns="" id="{F94B82DD-7CB9-4D95-8C1C-6CBDA92F6893}"/>
              </a:ext>
            </a:extLst>
          </p:cNvPr>
          <p:cNvSpPr txBox="1">
            <a:spLocks/>
          </p:cNvSpPr>
          <p:nvPr/>
        </p:nvSpPr>
        <p:spPr>
          <a:xfrm>
            <a:off x="322340" y="4049386"/>
            <a:ext cx="8499320" cy="2062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b="1" dirty="0" smtClean="0"/>
              <a:t>Definition: </a:t>
            </a:r>
            <a:r>
              <a:rPr lang="en-US" sz="2400" b="0" dirty="0" smtClean="0"/>
              <a:t>feedback regarding an employee's behavior from a variety of points of view (subordinate, lateral, and supervisory)</a:t>
            </a:r>
          </a:p>
          <a:p>
            <a:pPr fontAlgn="auto">
              <a:spcAft>
                <a:spcPts val="0"/>
              </a:spcAft>
            </a:pPr>
            <a:r>
              <a:rPr lang="en-US" sz="2400" b="1" dirty="0" smtClean="0"/>
              <a:t>Purpose: </a:t>
            </a:r>
            <a:r>
              <a:rPr lang="en-US" sz="2400" b="0" dirty="0" smtClean="0"/>
              <a:t>use of 360-degree feedback helps to improve employee performance because it helps the evaluated see different perspectives of their performance</a:t>
            </a:r>
            <a:endParaRPr lang="en-US" sz="2400" b="0" dirty="0"/>
          </a:p>
        </p:txBody>
      </p:sp>
    </p:spTree>
    <p:extLst>
      <p:ext uri="{BB962C8B-B14F-4D97-AF65-F5344CB8AC3E}">
        <p14:creationId xmlns:p14="http://schemas.microsoft.com/office/powerpoint/2010/main" val="1534099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39600</TotalTime>
  <Words>1701</Words>
  <Application>Microsoft Macintosh PowerPoint</Application>
  <PresentationFormat>On-screen Show (4:3)</PresentationFormat>
  <Paragraphs>560</Paragraphs>
  <Slides>31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Bookman Old Style</vt:lpstr>
      <vt:lpstr>Calibri</vt:lpstr>
      <vt:lpstr>Comic Sans MS</vt:lpstr>
      <vt:lpstr>Lucida Bright</vt:lpstr>
      <vt:lpstr>ＭＳ Ｐゴシック</vt:lpstr>
      <vt:lpstr>Times New Roman</vt:lpstr>
      <vt:lpstr>Wingdings</vt:lpstr>
      <vt:lpstr>Arial</vt:lpstr>
      <vt:lpstr>PME-2016</vt:lpstr>
      <vt:lpstr>Creating a Robust Resident Evaluation System</vt:lpstr>
      <vt:lpstr>OBJECTIVES</vt:lpstr>
      <vt:lpstr>Introducing Your Presenter…</vt:lpstr>
      <vt:lpstr>PowerPoint Presentation</vt:lpstr>
      <vt:lpstr>PROGRAM ANALYSIS</vt:lpstr>
      <vt:lpstr>SAMPLE EVALUATION TABLE</vt:lpstr>
      <vt:lpstr>SHIFTING EVALUATION  PARADIGMS</vt:lpstr>
      <vt:lpstr>NEWER TOOLS</vt:lpstr>
      <vt:lpstr>360 DEGREE EVALUATIONS “Multisource”</vt:lpstr>
      <vt:lpstr>MULTISOURCE EVALUATIONS</vt:lpstr>
      <vt:lpstr>EVALUATION TABLE</vt:lpstr>
      <vt:lpstr>BEST PRACTICES</vt:lpstr>
      <vt:lpstr>PowerPoint Presentation</vt:lpstr>
      <vt:lpstr>REFLECTION POINT</vt:lpstr>
      <vt:lpstr>SELF &amp; PEER EVALUATIONS </vt:lpstr>
      <vt:lpstr>CHALLENGES</vt:lpstr>
      <vt:lpstr>REFLECTION POINT</vt:lpstr>
      <vt:lpstr>PowerPoint Presentation</vt:lpstr>
      <vt:lpstr>PowerPoint Presentation</vt:lpstr>
      <vt:lpstr>CORE COMPETENCY  TRAITS TABLE</vt:lpstr>
      <vt:lpstr>PowerPoint Presentation</vt:lpstr>
      <vt:lpstr>EVALUATIONS: CCC &amp; PEC</vt:lpstr>
      <vt:lpstr>MILESTONES TO EPAs</vt:lpstr>
      <vt:lpstr>REFLECTION POINT</vt:lpstr>
      <vt:lpstr>Academic  Year  Overview</vt:lpstr>
      <vt:lpstr>PowerPoint Presentation</vt:lpstr>
      <vt:lpstr>HOW ROBUST IS YOUR EVALUATION SYSTEM?</vt:lpstr>
      <vt:lpstr>A-HA MOMENTS</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282</cp:revision>
  <cp:lastPrinted>2017-11-28T23:40:46Z</cp:lastPrinted>
  <dcterms:created xsi:type="dcterms:W3CDTF">2016-03-20T11:36:31Z</dcterms:created>
  <dcterms:modified xsi:type="dcterms:W3CDTF">2017-12-11T19:46:50Z</dcterms:modified>
</cp:coreProperties>
</file>