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0" r:id="rId3"/>
    <p:sldId id="311" r:id="rId4"/>
    <p:sldId id="281" r:id="rId5"/>
    <p:sldId id="314" r:id="rId6"/>
    <p:sldId id="283" r:id="rId7"/>
    <p:sldId id="261" r:id="rId8"/>
    <p:sldId id="285" r:id="rId9"/>
    <p:sldId id="269" r:id="rId10"/>
    <p:sldId id="258" r:id="rId11"/>
    <p:sldId id="264" r:id="rId12"/>
    <p:sldId id="265" r:id="rId13"/>
    <p:sldId id="294" r:id="rId14"/>
    <p:sldId id="295" r:id="rId15"/>
    <p:sldId id="319" r:id="rId16"/>
    <p:sldId id="270" r:id="rId17"/>
    <p:sldId id="259" r:id="rId18"/>
    <p:sldId id="271" r:id="rId19"/>
    <p:sldId id="272" r:id="rId20"/>
    <p:sldId id="315" r:id="rId21"/>
    <p:sldId id="262" r:id="rId22"/>
    <p:sldId id="287" r:id="rId23"/>
    <p:sldId id="288" r:id="rId24"/>
    <p:sldId id="316" r:id="rId25"/>
    <p:sldId id="290" r:id="rId26"/>
    <p:sldId id="291" r:id="rId27"/>
    <p:sldId id="292" r:id="rId28"/>
    <p:sldId id="293" r:id="rId29"/>
    <p:sldId id="273" r:id="rId30"/>
    <p:sldId id="275" r:id="rId31"/>
    <p:sldId id="317" r:id="rId32"/>
    <p:sldId id="320" r:id="rId33"/>
    <p:sldId id="321" r:id="rId34"/>
    <p:sldId id="323" r:id="rId35"/>
    <p:sldId id="324" r:id="rId36"/>
    <p:sldId id="325" r:id="rId37"/>
    <p:sldId id="276" r:id="rId38"/>
    <p:sldId id="322" r:id="rId39"/>
    <p:sldId id="274" r:id="rId40"/>
    <p:sldId id="278" r:id="rId41"/>
    <p:sldId id="297" r:id="rId42"/>
    <p:sldId id="304" r:id="rId43"/>
    <p:sldId id="298" r:id="rId44"/>
    <p:sldId id="305" r:id="rId45"/>
    <p:sldId id="299" r:id="rId46"/>
    <p:sldId id="301" r:id="rId47"/>
    <p:sldId id="306" r:id="rId48"/>
    <p:sldId id="307" r:id="rId49"/>
    <p:sldId id="286" r:id="rId50"/>
    <p:sldId id="280" r:id="rId51"/>
    <p:sldId id="303" r:id="rId52"/>
    <p:sldId id="308" r:id="rId53"/>
    <p:sldId id="309" r:id="rId54"/>
    <p:sldId id="318" r:id="rId55"/>
    <p:sldId id="312" r:id="rId56"/>
    <p:sldId id="313" r:id="rId5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D0CE59-6837-E54D-A994-485DB7FE2624}">
          <p14:sldIdLst>
            <p14:sldId id="256"/>
            <p14:sldId id="310"/>
            <p14:sldId id="311"/>
            <p14:sldId id="281"/>
            <p14:sldId id="314"/>
            <p14:sldId id="283"/>
            <p14:sldId id="261"/>
            <p14:sldId id="285"/>
            <p14:sldId id="269"/>
            <p14:sldId id="258"/>
            <p14:sldId id="264"/>
            <p14:sldId id="265"/>
            <p14:sldId id="294"/>
            <p14:sldId id="295"/>
            <p14:sldId id="319"/>
            <p14:sldId id="270"/>
            <p14:sldId id="259"/>
            <p14:sldId id="271"/>
            <p14:sldId id="272"/>
            <p14:sldId id="315"/>
            <p14:sldId id="262"/>
            <p14:sldId id="287"/>
            <p14:sldId id="288"/>
            <p14:sldId id="316"/>
            <p14:sldId id="290"/>
            <p14:sldId id="291"/>
            <p14:sldId id="292"/>
            <p14:sldId id="293"/>
            <p14:sldId id="273"/>
            <p14:sldId id="275"/>
            <p14:sldId id="317"/>
            <p14:sldId id="320"/>
            <p14:sldId id="321"/>
            <p14:sldId id="323"/>
            <p14:sldId id="324"/>
            <p14:sldId id="325"/>
            <p14:sldId id="276"/>
            <p14:sldId id="322"/>
            <p14:sldId id="274"/>
            <p14:sldId id="278"/>
            <p14:sldId id="297"/>
            <p14:sldId id="304"/>
            <p14:sldId id="298"/>
            <p14:sldId id="305"/>
            <p14:sldId id="299"/>
            <p14:sldId id="301"/>
            <p14:sldId id="306"/>
            <p14:sldId id="307"/>
            <p14:sldId id="286"/>
            <p14:sldId id="280"/>
            <p14:sldId id="303"/>
            <p14:sldId id="308"/>
            <p14:sldId id="309"/>
            <p14:sldId id="318"/>
            <p14:sldId id="312"/>
            <p14:sldId id="31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8" autoAdjust="0"/>
    <p:restoredTop sz="73196" autoAdjust="0"/>
  </p:normalViewPr>
  <p:slideViewPr>
    <p:cSldViewPr snapToGrid="0">
      <p:cViewPr>
        <p:scale>
          <a:sx n="69" d="100"/>
          <a:sy n="69" d="100"/>
        </p:scale>
        <p:origin x="-480" y="-414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-49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2724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A57FD-C550-4E40-821E-7CD08DF1FD7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A60B263-E63D-4EC5-80D7-38C5A326118D}">
      <dgm:prSet phldrT="[Text]"/>
      <dgm:spPr/>
      <dgm:t>
        <a:bodyPr/>
        <a:lstStyle/>
        <a:p>
          <a:r>
            <a:rPr lang="en-US" dirty="0" smtClean="0"/>
            <a:t>Clinical Learning Environment</a:t>
          </a:r>
          <a:endParaRPr lang="en-US" dirty="0"/>
        </a:p>
      </dgm:t>
    </dgm:pt>
    <dgm:pt modelId="{A6F3AAD5-C19D-4C23-A623-81CE4663691B}" type="parTrans" cxnId="{1C19B86C-EA94-4054-9539-7E16C5DFBA80}">
      <dgm:prSet/>
      <dgm:spPr/>
      <dgm:t>
        <a:bodyPr/>
        <a:lstStyle/>
        <a:p>
          <a:endParaRPr lang="en-US"/>
        </a:p>
      </dgm:t>
    </dgm:pt>
    <dgm:pt modelId="{A185C677-765F-4115-ADD7-EFD4234576E6}" type="sibTrans" cxnId="{1C19B86C-EA94-4054-9539-7E16C5DFBA80}">
      <dgm:prSet/>
      <dgm:spPr/>
      <dgm:t>
        <a:bodyPr/>
        <a:lstStyle/>
        <a:p>
          <a:endParaRPr lang="en-US"/>
        </a:p>
      </dgm:t>
    </dgm:pt>
    <dgm:pt modelId="{F33827D8-990D-4691-9F02-03D052D305EC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414E9E71-2A0B-4C40-80FB-5EAEA882A885}" type="parTrans" cxnId="{269FC542-BC57-48BB-9364-7FB538D41D20}">
      <dgm:prSet/>
      <dgm:spPr/>
      <dgm:t>
        <a:bodyPr/>
        <a:lstStyle/>
        <a:p>
          <a:endParaRPr lang="en-US"/>
        </a:p>
      </dgm:t>
    </dgm:pt>
    <dgm:pt modelId="{8D8225E3-DCE7-475F-945D-910035A4774E}" type="sibTrans" cxnId="{269FC542-BC57-48BB-9364-7FB538D41D20}">
      <dgm:prSet/>
      <dgm:spPr/>
      <dgm:t>
        <a:bodyPr/>
        <a:lstStyle/>
        <a:p>
          <a:endParaRPr lang="en-US"/>
        </a:p>
      </dgm:t>
    </dgm:pt>
    <dgm:pt modelId="{73FFC725-7768-40D7-B38A-65CEFA221C28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en-US" dirty="0" smtClean="0"/>
            <a:t>Safety</a:t>
          </a:r>
          <a:endParaRPr lang="en-US" dirty="0"/>
        </a:p>
      </dgm:t>
    </dgm:pt>
    <dgm:pt modelId="{86D13A10-34CD-4452-B716-13FBDFFC8A39}" type="parTrans" cxnId="{F0E04E3F-1FAF-4A7A-A6FB-983F715DA101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solidFill>
            <a:srgbClr val="FFFFFF"/>
          </a:solidFill>
        </a:ln>
      </dgm:spPr>
      <dgm:t>
        <a:bodyPr/>
        <a:lstStyle/>
        <a:p>
          <a:endParaRPr lang="en-US"/>
        </a:p>
      </dgm:t>
    </dgm:pt>
    <dgm:pt modelId="{24228796-8EA6-47F5-AA41-7A952F6CA11A}" type="sibTrans" cxnId="{F0E04E3F-1FAF-4A7A-A6FB-983F715DA101}">
      <dgm:prSet/>
      <dgm:spPr/>
      <dgm:t>
        <a:bodyPr/>
        <a:lstStyle/>
        <a:p>
          <a:endParaRPr lang="en-US"/>
        </a:p>
      </dgm:t>
    </dgm:pt>
    <dgm:pt modelId="{D7C4742C-411E-4709-B56C-5F5DA2C4371E}">
      <dgm:prSet phldrT="[Text]"/>
      <dgm:spPr/>
      <dgm:t>
        <a:bodyPr/>
        <a:lstStyle/>
        <a:p>
          <a:r>
            <a:rPr lang="en-US" dirty="0" smtClean="0"/>
            <a:t>Health Care Disparities</a:t>
          </a:r>
          <a:endParaRPr lang="en-US" dirty="0"/>
        </a:p>
      </dgm:t>
    </dgm:pt>
    <dgm:pt modelId="{339FD7A8-DDFE-4055-BC55-1501852EB231}" type="parTrans" cxnId="{2787565D-21E2-4B82-B301-7FED98FB8CF5}">
      <dgm:prSet/>
      <dgm:spPr/>
      <dgm:t>
        <a:bodyPr/>
        <a:lstStyle/>
        <a:p>
          <a:endParaRPr lang="en-US"/>
        </a:p>
      </dgm:t>
    </dgm:pt>
    <dgm:pt modelId="{F67B3176-4944-4907-A69F-CB19DADF28FD}" type="sibTrans" cxnId="{2787565D-21E2-4B82-B301-7FED98FB8CF5}">
      <dgm:prSet/>
      <dgm:spPr/>
      <dgm:t>
        <a:bodyPr/>
        <a:lstStyle/>
        <a:p>
          <a:endParaRPr lang="en-US"/>
        </a:p>
      </dgm:t>
    </dgm:pt>
    <dgm:pt modelId="{694D2E5D-B1CA-4E24-9FAC-574F369E1005}">
      <dgm:prSet phldrT="[Text]"/>
      <dgm:spPr/>
      <dgm:t>
        <a:bodyPr/>
        <a:lstStyle/>
        <a:p>
          <a:r>
            <a:rPr lang="en-US" dirty="0" smtClean="0"/>
            <a:t>Faculty Development</a:t>
          </a:r>
          <a:endParaRPr lang="en-US" dirty="0"/>
        </a:p>
      </dgm:t>
    </dgm:pt>
    <dgm:pt modelId="{C8AA72FD-5C41-4A07-89FF-A1B30581E22B}" type="parTrans" cxnId="{D0FA06CE-9CB5-426E-8BEA-0DA23FA66EF5}">
      <dgm:prSet/>
      <dgm:spPr/>
      <dgm:t>
        <a:bodyPr/>
        <a:lstStyle/>
        <a:p>
          <a:endParaRPr lang="en-US"/>
        </a:p>
      </dgm:t>
    </dgm:pt>
    <dgm:pt modelId="{D0BCB5AE-61DA-4E21-91D1-F4450978306C}" type="sibTrans" cxnId="{D0FA06CE-9CB5-426E-8BEA-0DA23FA66EF5}">
      <dgm:prSet/>
      <dgm:spPr/>
      <dgm:t>
        <a:bodyPr/>
        <a:lstStyle/>
        <a:p>
          <a:endParaRPr lang="en-US"/>
        </a:p>
      </dgm:t>
    </dgm:pt>
    <dgm:pt modelId="{5530C442-6DAF-484D-9157-3ECE6DCFB433}" type="pres">
      <dgm:prSet presAssocID="{A73A57FD-C550-4E40-821E-7CD08DF1FD7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E3EBB7-93AC-4A1E-98CE-F45F848C87E4}" type="pres">
      <dgm:prSet presAssocID="{1A60B263-E63D-4EC5-80D7-38C5A326118D}" presName="centerShape" presStyleLbl="node0" presStyleIdx="0" presStyleCnt="1"/>
      <dgm:spPr/>
      <dgm:t>
        <a:bodyPr/>
        <a:lstStyle/>
        <a:p>
          <a:endParaRPr lang="en-US"/>
        </a:p>
      </dgm:t>
    </dgm:pt>
    <dgm:pt modelId="{E79D2548-6AEA-41C5-9E93-6BBDA348F0D6}" type="pres">
      <dgm:prSet presAssocID="{414E9E71-2A0B-4C40-80FB-5EAEA882A88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85DCE31B-81E6-4267-9F4D-FFB271F9FE4A}" type="pres">
      <dgm:prSet presAssocID="{F33827D8-990D-4691-9F02-03D052D305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F0924-A4F7-42E3-8DE4-86D7E247A9DA}" type="pres">
      <dgm:prSet presAssocID="{86D13A10-34CD-4452-B716-13FBDFFC8A39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A4DDEC99-2AE3-469B-925E-26AA639CAF90}" type="pres">
      <dgm:prSet presAssocID="{73FFC725-7768-40D7-B38A-65CEFA221C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AAABF-28A8-4DAE-9A5B-6B0EB2FEE730}" type="pres">
      <dgm:prSet presAssocID="{339FD7A8-DDFE-4055-BC55-1501852EB231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8344AB92-64B9-4C4A-96CE-CABBD7D3353B}" type="pres">
      <dgm:prSet presAssocID="{D7C4742C-411E-4709-B56C-5F5DA2C437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6FAC4-D549-4A83-BB92-259999892542}" type="pres">
      <dgm:prSet presAssocID="{C8AA72FD-5C41-4A07-89FF-A1B30581E22B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69F9EBD0-0CD6-447E-9E33-7BB158C827B4}" type="pres">
      <dgm:prSet presAssocID="{694D2E5D-B1CA-4E24-9FAC-574F369E100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3ACB21-0C74-441B-8E80-1756C185785B}" type="presOf" srcId="{A73A57FD-C550-4E40-821E-7CD08DF1FD7D}" destId="{5530C442-6DAF-484D-9157-3ECE6DCFB433}" srcOrd="0" destOrd="0" presId="urn:microsoft.com/office/officeart/2005/8/layout/radial4"/>
    <dgm:cxn modelId="{F0E04E3F-1FAF-4A7A-A6FB-983F715DA101}" srcId="{1A60B263-E63D-4EC5-80D7-38C5A326118D}" destId="{73FFC725-7768-40D7-B38A-65CEFA221C28}" srcOrd="1" destOrd="0" parTransId="{86D13A10-34CD-4452-B716-13FBDFFC8A39}" sibTransId="{24228796-8EA6-47F5-AA41-7A952F6CA11A}"/>
    <dgm:cxn modelId="{D0FA06CE-9CB5-426E-8BEA-0DA23FA66EF5}" srcId="{1A60B263-E63D-4EC5-80D7-38C5A326118D}" destId="{694D2E5D-B1CA-4E24-9FAC-574F369E1005}" srcOrd="3" destOrd="0" parTransId="{C8AA72FD-5C41-4A07-89FF-A1B30581E22B}" sibTransId="{D0BCB5AE-61DA-4E21-91D1-F4450978306C}"/>
    <dgm:cxn modelId="{1C19B86C-EA94-4054-9539-7E16C5DFBA80}" srcId="{A73A57FD-C550-4E40-821E-7CD08DF1FD7D}" destId="{1A60B263-E63D-4EC5-80D7-38C5A326118D}" srcOrd="0" destOrd="0" parTransId="{A6F3AAD5-C19D-4C23-A623-81CE4663691B}" sibTransId="{A185C677-765F-4115-ADD7-EFD4234576E6}"/>
    <dgm:cxn modelId="{59959345-93BF-4B72-AFA2-88F83F5F694B}" type="presOf" srcId="{C8AA72FD-5C41-4A07-89FF-A1B30581E22B}" destId="{5C76FAC4-D549-4A83-BB92-259999892542}" srcOrd="0" destOrd="0" presId="urn:microsoft.com/office/officeart/2005/8/layout/radial4"/>
    <dgm:cxn modelId="{269FC542-BC57-48BB-9364-7FB538D41D20}" srcId="{1A60B263-E63D-4EC5-80D7-38C5A326118D}" destId="{F33827D8-990D-4691-9F02-03D052D305EC}" srcOrd="0" destOrd="0" parTransId="{414E9E71-2A0B-4C40-80FB-5EAEA882A885}" sibTransId="{8D8225E3-DCE7-475F-945D-910035A4774E}"/>
    <dgm:cxn modelId="{BBF57571-7741-43F4-949B-0010690F5F47}" type="presOf" srcId="{1A60B263-E63D-4EC5-80D7-38C5A326118D}" destId="{7BE3EBB7-93AC-4A1E-98CE-F45F848C87E4}" srcOrd="0" destOrd="0" presId="urn:microsoft.com/office/officeart/2005/8/layout/radial4"/>
    <dgm:cxn modelId="{18A380CB-2326-4DAD-BBA7-D39CC8B6BF3D}" type="presOf" srcId="{73FFC725-7768-40D7-B38A-65CEFA221C28}" destId="{A4DDEC99-2AE3-469B-925E-26AA639CAF90}" srcOrd="0" destOrd="0" presId="urn:microsoft.com/office/officeart/2005/8/layout/radial4"/>
    <dgm:cxn modelId="{2787565D-21E2-4B82-B301-7FED98FB8CF5}" srcId="{1A60B263-E63D-4EC5-80D7-38C5A326118D}" destId="{D7C4742C-411E-4709-B56C-5F5DA2C4371E}" srcOrd="2" destOrd="0" parTransId="{339FD7A8-DDFE-4055-BC55-1501852EB231}" sibTransId="{F67B3176-4944-4907-A69F-CB19DADF28FD}"/>
    <dgm:cxn modelId="{34D48D84-C9F4-4249-B4BA-EBD926DD4A39}" type="presOf" srcId="{F33827D8-990D-4691-9F02-03D052D305EC}" destId="{85DCE31B-81E6-4267-9F4D-FFB271F9FE4A}" srcOrd="0" destOrd="0" presId="urn:microsoft.com/office/officeart/2005/8/layout/radial4"/>
    <dgm:cxn modelId="{5F62E2F6-9F7F-4345-A741-46C447B3CD10}" type="presOf" srcId="{694D2E5D-B1CA-4E24-9FAC-574F369E1005}" destId="{69F9EBD0-0CD6-447E-9E33-7BB158C827B4}" srcOrd="0" destOrd="0" presId="urn:microsoft.com/office/officeart/2005/8/layout/radial4"/>
    <dgm:cxn modelId="{D3D1722A-4922-4926-94AD-F30C1EE7A55F}" type="presOf" srcId="{339FD7A8-DDFE-4055-BC55-1501852EB231}" destId="{CB2AAABF-28A8-4DAE-9A5B-6B0EB2FEE730}" srcOrd="0" destOrd="0" presId="urn:microsoft.com/office/officeart/2005/8/layout/radial4"/>
    <dgm:cxn modelId="{11408D9C-BAED-4565-A784-A7F1C9239D46}" type="presOf" srcId="{414E9E71-2A0B-4C40-80FB-5EAEA882A885}" destId="{E79D2548-6AEA-41C5-9E93-6BBDA348F0D6}" srcOrd="0" destOrd="0" presId="urn:microsoft.com/office/officeart/2005/8/layout/radial4"/>
    <dgm:cxn modelId="{244DB5FA-B385-4FD8-985F-047C1985700F}" type="presOf" srcId="{86D13A10-34CD-4452-B716-13FBDFFC8A39}" destId="{1AFF0924-A4F7-42E3-8DE4-86D7E247A9DA}" srcOrd="0" destOrd="0" presId="urn:microsoft.com/office/officeart/2005/8/layout/radial4"/>
    <dgm:cxn modelId="{198EC23D-1F6F-4493-A3F6-1EF568BD5121}" type="presOf" srcId="{D7C4742C-411E-4709-B56C-5F5DA2C4371E}" destId="{8344AB92-64B9-4C4A-96CE-CABBD7D3353B}" srcOrd="0" destOrd="0" presId="urn:microsoft.com/office/officeart/2005/8/layout/radial4"/>
    <dgm:cxn modelId="{E759EC6A-F045-4525-9CE7-3AEC6E246261}" type="presParOf" srcId="{5530C442-6DAF-484D-9157-3ECE6DCFB433}" destId="{7BE3EBB7-93AC-4A1E-98CE-F45F848C87E4}" srcOrd="0" destOrd="0" presId="urn:microsoft.com/office/officeart/2005/8/layout/radial4"/>
    <dgm:cxn modelId="{B98FE8F1-82EE-47F8-A35D-3E0977D3105E}" type="presParOf" srcId="{5530C442-6DAF-484D-9157-3ECE6DCFB433}" destId="{E79D2548-6AEA-41C5-9E93-6BBDA348F0D6}" srcOrd="1" destOrd="0" presId="urn:microsoft.com/office/officeart/2005/8/layout/radial4"/>
    <dgm:cxn modelId="{82CAC215-61B7-4746-8051-9BC797F4A1C9}" type="presParOf" srcId="{5530C442-6DAF-484D-9157-3ECE6DCFB433}" destId="{85DCE31B-81E6-4267-9F4D-FFB271F9FE4A}" srcOrd="2" destOrd="0" presId="urn:microsoft.com/office/officeart/2005/8/layout/radial4"/>
    <dgm:cxn modelId="{479199F5-2AB4-4597-B4F1-7BBDECC7D4EE}" type="presParOf" srcId="{5530C442-6DAF-484D-9157-3ECE6DCFB433}" destId="{1AFF0924-A4F7-42E3-8DE4-86D7E247A9DA}" srcOrd="3" destOrd="0" presId="urn:microsoft.com/office/officeart/2005/8/layout/radial4"/>
    <dgm:cxn modelId="{D8A6136B-8E14-4906-B1E3-8A3760B00ADD}" type="presParOf" srcId="{5530C442-6DAF-484D-9157-3ECE6DCFB433}" destId="{A4DDEC99-2AE3-469B-925E-26AA639CAF90}" srcOrd="4" destOrd="0" presId="urn:microsoft.com/office/officeart/2005/8/layout/radial4"/>
    <dgm:cxn modelId="{374EF2A5-E092-47E4-9D04-6A7E43F9EA42}" type="presParOf" srcId="{5530C442-6DAF-484D-9157-3ECE6DCFB433}" destId="{CB2AAABF-28A8-4DAE-9A5B-6B0EB2FEE730}" srcOrd="5" destOrd="0" presId="urn:microsoft.com/office/officeart/2005/8/layout/radial4"/>
    <dgm:cxn modelId="{845AACCE-647E-461D-BAB2-09EDC59014ED}" type="presParOf" srcId="{5530C442-6DAF-484D-9157-3ECE6DCFB433}" destId="{8344AB92-64B9-4C4A-96CE-CABBD7D3353B}" srcOrd="6" destOrd="0" presId="urn:microsoft.com/office/officeart/2005/8/layout/radial4"/>
    <dgm:cxn modelId="{F94CED8D-1751-4F3F-B74A-9F97830E5112}" type="presParOf" srcId="{5530C442-6DAF-484D-9157-3ECE6DCFB433}" destId="{5C76FAC4-D549-4A83-BB92-259999892542}" srcOrd="7" destOrd="0" presId="urn:microsoft.com/office/officeart/2005/8/layout/radial4"/>
    <dgm:cxn modelId="{161E3413-59AC-4BD8-8A6D-CF9ED7B87F29}" type="presParOf" srcId="{5530C442-6DAF-484D-9157-3ECE6DCFB433}" destId="{69F9EBD0-0CD6-447E-9E33-7BB158C827B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0A7A5-0685-4CD4-8864-AB9BEAAC61C8}" type="doc">
      <dgm:prSet loTypeId="urn:microsoft.com/office/officeart/2005/8/layout/hProcess9" loCatId="process" qsTypeId="urn:microsoft.com/office/officeart/2005/8/quickstyle/simple3" qsCatId="simple" csTypeId="urn:microsoft.com/office/officeart/2005/8/colors/accent4_4" csCatId="accent4" phldr="1"/>
      <dgm:spPr/>
    </dgm:pt>
    <dgm:pt modelId="{C9E41EDC-5F5D-4805-B207-43A5EECFE40C}">
      <dgm:prSet phldrT="[Text]"/>
      <dgm:spPr/>
      <dgm:t>
        <a:bodyPr/>
        <a:lstStyle/>
        <a:p>
          <a:r>
            <a:rPr lang="en-US" dirty="0" smtClean="0"/>
            <a:t>Initial Meeting: Leadership</a:t>
          </a:r>
          <a:endParaRPr lang="en-US" dirty="0"/>
        </a:p>
      </dgm:t>
    </dgm:pt>
    <dgm:pt modelId="{07299098-4D55-472F-B5BD-241FE546DB0E}" type="parTrans" cxnId="{BEA4E849-1875-42E5-91F4-0682146BFDD5}">
      <dgm:prSet/>
      <dgm:spPr/>
      <dgm:t>
        <a:bodyPr/>
        <a:lstStyle/>
        <a:p>
          <a:endParaRPr lang="en-US"/>
        </a:p>
      </dgm:t>
    </dgm:pt>
    <dgm:pt modelId="{471DC5EA-B6DD-420A-9857-306C4A488AC2}" type="sibTrans" cxnId="{BEA4E849-1875-42E5-91F4-0682146BFDD5}">
      <dgm:prSet/>
      <dgm:spPr/>
      <dgm:t>
        <a:bodyPr/>
        <a:lstStyle/>
        <a:p>
          <a:endParaRPr lang="en-US"/>
        </a:p>
      </dgm:t>
    </dgm:pt>
    <dgm:pt modelId="{9C509FDC-F1A7-4AC1-9061-930E52C6B18F}">
      <dgm:prSet phldrT="[Text]"/>
      <dgm:spPr/>
      <dgm:t>
        <a:bodyPr/>
        <a:lstStyle/>
        <a:p>
          <a:r>
            <a:rPr lang="en-US" dirty="0" smtClean="0"/>
            <a:t>CPS/CQO Meeting</a:t>
          </a:r>
          <a:endParaRPr lang="en-US" dirty="0"/>
        </a:p>
      </dgm:t>
    </dgm:pt>
    <dgm:pt modelId="{FBF0C0B9-8965-48F0-912B-ABDFDA84A550}" type="parTrans" cxnId="{C5E4F2B7-368A-4427-81AC-BE39AD7D7399}">
      <dgm:prSet/>
      <dgm:spPr/>
      <dgm:t>
        <a:bodyPr/>
        <a:lstStyle/>
        <a:p>
          <a:endParaRPr lang="en-US"/>
        </a:p>
      </dgm:t>
    </dgm:pt>
    <dgm:pt modelId="{16A0D3A0-7B28-43FB-BD4B-9940272B43FA}" type="sibTrans" cxnId="{C5E4F2B7-368A-4427-81AC-BE39AD7D7399}">
      <dgm:prSet/>
      <dgm:spPr/>
      <dgm:t>
        <a:bodyPr/>
        <a:lstStyle/>
        <a:p>
          <a:endParaRPr lang="en-US"/>
        </a:p>
      </dgm:t>
    </dgm:pt>
    <dgm:pt modelId="{07085D4A-9EC6-4AE1-88AA-E9FC7D0D2AE9}">
      <dgm:prSet phldrT="[Text]"/>
      <dgm:spPr/>
      <dgm:t>
        <a:bodyPr/>
        <a:lstStyle/>
        <a:p>
          <a:r>
            <a:rPr lang="en-US" dirty="0" smtClean="0"/>
            <a:t>Walk Around I</a:t>
          </a:r>
          <a:endParaRPr lang="en-US" dirty="0"/>
        </a:p>
      </dgm:t>
    </dgm:pt>
    <dgm:pt modelId="{2C2BDD51-BACA-4449-8A4B-F4213453DCC9}" type="parTrans" cxnId="{2D86B6E0-708F-428C-A3E5-77E0E89DAD47}">
      <dgm:prSet/>
      <dgm:spPr/>
      <dgm:t>
        <a:bodyPr/>
        <a:lstStyle/>
        <a:p>
          <a:endParaRPr lang="en-US"/>
        </a:p>
      </dgm:t>
    </dgm:pt>
    <dgm:pt modelId="{C9EBB9CC-D307-42E7-9CA5-0E89D2AAA68E}" type="sibTrans" cxnId="{2D86B6E0-708F-428C-A3E5-77E0E89DAD47}">
      <dgm:prSet/>
      <dgm:spPr/>
      <dgm:t>
        <a:bodyPr/>
        <a:lstStyle/>
        <a:p>
          <a:endParaRPr lang="en-US"/>
        </a:p>
      </dgm:t>
    </dgm:pt>
    <dgm:pt modelId="{61204A16-7C42-4347-97B5-312FB8DAA621}">
      <dgm:prSet phldrT="[Text]"/>
      <dgm:spPr/>
      <dgm:t>
        <a:bodyPr/>
        <a:lstStyle/>
        <a:p>
          <a:r>
            <a:rPr lang="en-US" dirty="0" smtClean="0"/>
            <a:t>Walk Around II</a:t>
          </a:r>
          <a:endParaRPr lang="en-US" dirty="0"/>
        </a:p>
      </dgm:t>
    </dgm:pt>
    <dgm:pt modelId="{4471B390-1286-4435-A345-D7391947E140}" type="parTrans" cxnId="{00730A7A-576D-4650-9013-E5B13219EEA8}">
      <dgm:prSet/>
      <dgm:spPr/>
      <dgm:t>
        <a:bodyPr/>
        <a:lstStyle/>
        <a:p>
          <a:endParaRPr lang="en-US"/>
        </a:p>
      </dgm:t>
    </dgm:pt>
    <dgm:pt modelId="{0AEB26C9-0827-420F-9E1B-9E5BBA9AFDBB}" type="sibTrans" cxnId="{00730A7A-576D-4650-9013-E5B13219EEA8}">
      <dgm:prSet/>
      <dgm:spPr/>
      <dgm:t>
        <a:bodyPr/>
        <a:lstStyle/>
        <a:p>
          <a:endParaRPr lang="en-US"/>
        </a:p>
      </dgm:t>
    </dgm:pt>
    <dgm:pt modelId="{F7E54FBA-83A8-4BEA-8488-F3A0FC146BE1}">
      <dgm:prSet phldrT="[Text]"/>
      <dgm:spPr/>
      <dgm:t>
        <a:bodyPr/>
        <a:lstStyle/>
        <a:p>
          <a:r>
            <a:rPr lang="en-US" dirty="0" smtClean="0"/>
            <a:t>Walk Around III</a:t>
          </a:r>
          <a:endParaRPr lang="en-US" dirty="0"/>
        </a:p>
      </dgm:t>
    </dgm:pt>
    <dgm:pt modelId="{C97233D3-BB8B-4919-9919-7CB128EC64B5}" type="parTrans" cxnId="{CBBA1E13-4A1F-40A6-8AF7-D8FF4352E1E5}">
      <dgm:prSet/>
      <dgm:spPr/>
      <dgm:t>
        <a:bodyPr/>
        <a:lstStyle/>
        <a:p>
          <a:endParaRPr lang="en-US"/>
        </a:p>
      </dgm:t>
    </dgm:pt>
    <dgm:pt modelId="{DD93E8A1-7DE3-47A7-897E-9A295959711E}" type="sibTrans" cxnId="{CBBA1E13-4A1F-40A6-8AF7-D8FF4352E1E5}">
      <dgm:prSet/>
      <dgm:spPr/>
      <dgm:t>
        <a:bodyPr/>
        <a:lstStyle/>
        <a:p>
          <a:endParaRPr lang="en-US"/>
        </a:p>
      </dgm:t>
    </dgm:pt>
    <dgm:pt modelId="{51AFE04F-A3B8-4BC8-A45D-ED0E3FE78DEA}">
      <dgm:prSet phldrT="[Text]"/>
      <dgm:spPr/>
      <dgm:t>
        <a:bodyPr/>
        <a:lstStyle/>
        <a:p>
          <a:r>
            <a:rPr lang="en-US" dirty="0" smtClean="0"/>
            <a:t>Resident Meeting</a:t>
          </a:r>
          <a:endParaRPr lang="en-US" dirty="0"/>
        </a:p>
      </dgm:t>
    </dgm:pt>
    <dgm:pt modelId="{D10B9302-2E03-4C14-A87E-2B2029A2256C}" type="parTrans" cxnId="{194766FA-A7C8-4B6B-B2E8-069300CC0EC4}">
      <dgm:prSet/>
      <dgm:spPr/>
      <dgm:t>
        <a:bodyPr/>
        <a:lstStyle/>
        <a:p>
          <a:endParaRPr lang="en-US"/>
        </a:p>
      </dgm:t>
    </dgm:pt>
    <dgm:pt modelId="{1539F0F9-04C8-461A-85F9-569DF48188E4}" type="sibTrans" cxnId="{194766FA-A7C8-4B6B-B2E8-069300CC0EC4}">
      <dgm:prSet/>
      <dgm:spPr/>
      <dgm:t>
        <a:bodyPr/>
        <a:lstStyle/>
        <a:p>
          <a:endParaRPr lang="en-US"/>
        </a:p>
      </dgm:t>
    </dgm:pt>
    <dgm:pt modelId="{F3F02819-A116-4FC6-9650-DF1BB0A576DE}">
      <dgm:prSet phldrT="[Text]"/>
      <dgm:spPr/>
      <dgm:t>
        <a:bodyPr/>
        <a:lstStyle/>
        <a:p>
          <a:r>
            <a:rPr lang="en-US" dirty="0" smtClean="0"/>
            <a:t>Core Faculty Meeting</a:t>
          </a:r>
          <a:endParaRPr lang="en-US" dirty="0"/>
        </a:p>
      </dgm:t>
    </dgm:pt>
    <dgm:pt modelId="{5A7BB497-EB64-456B-B8EC-EFBEFCAAA3D0}" type="parTrans" cxnId="{04E0B217-63F7-44BE-9BB2-39041EB32174}">
      <dgm:prSet/>
      <dgm:spPr/>
      <dgm:t>
        <a:bodyPr/>
        <a:lstStyle/>
        <a:p>
          <a:endParaRPr lang="en-US"/>
        </a:p>
      </dgm:t>
    </dgm:pt>
    <dgm:pt modelId="{ED5F1D67-3BD9-4C9B-B712-639D22AF5E65}" type="sibTrans" cxnId="{04E0B217-63F7-44BE-9BB2-39041EB32174}">
      <dgm:prSet/>
      <dgm:spPr/>
      <dgm:t>
        <a:bodyPr/>
        <a:lstStyle/>
        <a:p>
          <a:endParaRPr lang="en-US"/>
        </a:p>
      </dgm:t>
    </dgm:pt>
    <dgm:pt modelId="{14CBC44C-2767-4A70-9C0B-9B70747C039C}">
      <dgm:prSet phldrT="[Text]"/>
      <dgm:spPr/>
      <dgm:t>
        <a:bodyPr/>
        <a:lstStyle/>
        <a:p>
          <a:r>
            <a:rPr lang="en-US" dirty="0" smtClean="0"/>
            <a:t>PD Meeting</a:t>
          </a:r>
          <a:endParaRPr lang="en-US" dirty="0"/>
        </a:p>
      </dgm:t>
    </dgm:pt>
    <dgm:pt modelId="{3483A1DC-9668-4210-9C75-327B074CB7CA}" type="parTrans" cxnId="{F11B76E4-F636-47C1-A50D-A61C18D08173}">
      <dgm:prSet/>
      <dgm:spPr/>
      <dgm:t>
        <a:bodyPr/>
        <a:lstStyle/>
        <a:p>
          <a:endParaRPr lang="en-US"/>
        </a:p>
      </dgm:t>
    </dgm:pt>
    <dgm:pt modelId="{0B27B8B8-2D6A-4B9C-90BE-74C33295DA88}" type="sibTrans" cxnId="{F11B76E4-F636-47C1-A50D-A61C18D08173}">
      <dgm:prSet/>
      <dgm:spPr/>
      <dgm:t>
        <a:bodyPr/>
        <a:lstStyle/>
        <a:p>
          <a:endParaRPr lang="en-US"/>
        </a:p>
      </dgm:t>
    </dgm:pt>
    <dgm:pt modelId="{CC861054-854F-40AA-B8BA-33856A631DBD}">
      <dgm:prSet phldrT="[Text]"/>
      <dgm:spPr/>
      <dgm:t>
        <a:bodyPr/>
        <a:lstStyle/>
        <a:p>
          <a:r>
            <a:rPr lang="en-US" dirty="0" smtClean="0"/>
            <a:t>Exit Meeting: Leadership</a:t>
          </a:r>
          <a:endParaRPr lang="en-US" dirty="0"/>
        </a:p>
      </dgm:t>
    </dgm:pt>
    <dgm:pt modelId="{8806E38C-2798-4174-A721-7D2769061EE7}" type="parTrans" cxnId="{0A70D097-83C8-4023-A4C9-F1A50685ACBD}">
      <dgm:prSet/>
      <dgm:spPr/>
      <dgm:t>
        <a:bodyPr/>
        <a:lstStyle/>
        <a:p>
          <a:endParaRPr lang="en-US"/>
        </a:p>
      </dgm:t>
    </dgm:pt>
    <dgm:pt modelId="{453E0793-2B4A-438B-AAE1-EB04E36CA585}" type="sibTrans" cxnId="{0A70D097-83C8-4023-A4C9-F1A50685ACBD}">
      <dgm:prSet/>
      <dgm:spPr/>
      <dgm:t>
        <a:bodyPr/>
        <a:lstStyle/>
        <a:p>
          <a:endParaRPr lang="en-US"/>
        </a:p>
      </dgm:t>
    </dgm:pt>
    <dgm:pt modelId="{B2C3EFFE-486D-4A5E-AB7C-D647313B6EB5}" type="pres">
      <dgm:prSet presAssocID="{BE00A7A5-0685-4CD4-8864-AB9BEAAC61C8}" presName="CompostProcess" presStyleCnt="0">
        <dgm:presLayoutVars>
          <dgm:dir/>
          <dgm:resizeHandles val="exact"/>
        </dgm:presLayoutVars>
      </dgm:prSet>
      <dgm:spPr/>
    </dgm:pt>
    <dgm:pt modelId="{D590C0FD-71FE-494D-AAEB-E148449B0137}" type="pres">
      <dgm:prSet presAssocID="{BE00A7A5-0685-4CD4-8864-AB9BEAAC61C8}" presName="arrow" presStyleLbl="bgShp" presStyleIdx="0" presStyleCnt="1"/>
      <dgm:spPr/>
    </dgm:pt>
    <dgm:pt modelId="{BF3C7A51-9464-4929-BD8B-108E46448710}" type="pres">
      <dgm:prSet presAssocID="{BE00A7A5-0685-4CD4-8864-AB9BEAAC61C8}" presName="linearProcess" presStyleCnt="0"/>
      <dgm:spPr/>
    </dgm:pt>
    <dgm:pt modelId="{35ED4AF4-3A5A-4CC4-A072-5F6A019BB2F4}" type="pres">
      <dgm:prSet presAssocID="{C9E41EDC-5F5D-4805-B207-43A5EECFE40C}" presName="tex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FCE4A-FE54-4FB9-9159-50FA244B4895}" type="pres">
      <dgm:prSet presAssocID="{471DC5EA-B6DD-420A-9857-306C4A488AC2}" presName="sibTrans" presStyleCnt="0"/>
      <dgm:spPr/>
    </dgm:pt>
    <dgm:pt modelId="{6F9D0740-5745-41E6-B561-83826EE7C186}" type="pres">
      <dgm:prSet presAssocID="{9C509FDC-F1A7-4AC1-9061-930E52C6B18F}" presName="text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2DDBE-7DA4-4BD5-9801-7CFA43A22A99}" type="pres">
      <dgm:prSet presAssocID="{16A0D3A0-7B28-43FB-BD4B-9940272B43FA}" presName="sibTrans" presStyleCnt="0"/>
      <dgm:spPr/>
    </dgm:pt>
    <dgm:pt modelId="{8FEA285C-794E-4DF6-9164-19992A0C5564}" type="pres">
      <dgm:prSet presAssocID="{07085D4A-9EC6-4AE1-88AA-E9FC7D0D2AE9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58AB6-D2F5-4928-96E3-087A33A31B88}" type="pres">
      <dgm:prSet presAssocID="{C9EBB9CC-D307-42E7-9CA5-0E89D2AAA68E}" presName="sibTrans" presStyleCnt="0"/>
      <dgm:spPr/>
    </dgm:pt>
    <dgm:pt modelId="{8D287CCD-4BB4-43F1-9B02-0B467FD49E71}" type="pres">
      <dgm:prSet presAssocID="{51AFE04F-A3B8-4BC8-A45D-ED0E3FE78DEA}" presName="text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07F9A-45E8-4DE9-9D6A-614EEE8D8F61}" type="pres">
      <dgm:prSet presAssocID="{1539F0F9-04C8-461A-85F9-569DF48188E4}" presName="sibTrans" presStyleCnt="0"/>
      <dgm:spPr/>
    </dgm:pt>
    <dgm:pt modelId="{E755D521-155E-43E2-ABF0-1B16002BB571}" type="pres">
      <dgm:prSet presAssocID="{61204A16-7C42-4347-97B5-312FB8DAA621}" presName="text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6F9C4-EDC0-4042-9E1F-1D9DB0C7DF5D}" type="pres">
      <dgm:prSet presAssocID="{0AEB26C9-0827-420F-9E1B-9E5BBA9AFDBB}" presName="sibTrans" presStyleCnt="0"/>
      <dgm:spPr/>
    </dgm:pt>
    <dgm:pt modelId="{67C65215-ED8D-453D-B5EF-2963EFAE9F44}" type="pres">
      <dgm:prSet presAssocID="{F3F02819-A116-4FC6-9650-DF1BB0A576DE}" presName="text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5C991-F136-4C63-87C7-426889289413}" type="pres">
      <dgm:prSet presAssocID="{ED5F1D67-3BD9-4C9B-B712-639D22AF5E65}" presName="sibTrans" presStyleCnt="0"/>
      <dgm:spPr/>
    </dgm:pt>
    <dgm:pt modelId="{BB83A490-4C97-4E27-8354-7A936D42563F}" type="pres">
      <dgm:prSet presAssocID="{F7E54FBA-83A8-4BEA-8488-F3A0FC146BE1}" presName="text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2D7DD-4F59-4C6C-B2CB-E92720E90818}" type="pres">
      <dgm:prSet presAssocID="{DD93E8A1-7DE3-47A7-897E-9A295959711E}" presName="sibTrans" presStyleCnt="0"/>
      <dgm:spPr/>
    </dgm:pt>
    <dgm:pt modelId="{365C9F46-FFE5-472D-A827-BB93B7AF969A}" type="pres">
      <dgm:prSet presAssocID="{14CBC44C-2767-4A70-9C0B-9B70747C039C}" presName="text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2B88-7905-457D-9F5F-B4B50752012B}" type="pres">
      <dgm:prSet presAssocID="{0B27B8B8-2D6A-4B9C-90BE-74C33295DA88}" presName="sibTrans" presStyleCnt="0"/>
      <dgm:spPr/>
    </dgm:pt>
    <dgm:pt modelId="{C725DEF2-D3B4-4DE0-A89F-1894FF7C487B}" type="pres">
      <dgm:prSet presAssocID="{CC861054-854F-40AA-B8BA-33856A631DBD}" presName="tex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082CA3-8832-4B7D-80DB-6E29EE00C7D6}" type="presOf" srcId="{14CBC44C-2767-4A70-9C0B-9B70747C039C}" destId="{365C9F46-FFE5-472D-A827-BB93B7AF969A}" srcOrd="0" destOrd="0" presId="urn:microsoft.com/office/officeart/2005/8/layout/hProcess9"/>
    <dgm:cxn modelId="{194766FA-A7C8-4B6B-B2E8-069300CC0EC4}" srcId="{BE00A7A5-0685-4CD4-8864-AB9BEAAC61C8}" destId="{51AFE04F-A3B8-4BC8-A45D-ED0E3FE78DEA}" srcOrd="3" destOrd="0" parTransId="{D10B9302-2E03-4C14-A87E-2B2029A2256C}" sibTransId="{1539F0F9-04C8-461A-85F9-569DF48188E4}"/>
    <dgm:cxn modelId="{00730A7A-576D-4650-9013-E5B13219EEA8}" srcId="{BE00A7A5-0685-4CD4-8864-AB9BEAAC61C8}" destId="{61204A16-7C42-4347-97B5-312FB8DAA621}" srcOrd="4" destOrd="0" parTransId="{4471B390-1286-4435-A345-D7391947E140}" sibTransId="{0AEB26C9-0827-420F-9E1B-9E5BBA9AFDBB}"/>
    <dgm:cxn modelId="{018C69DD-254F-469C-BFF1-2A6B9905ADE3}" type="presOf" srcId="{CC861054-854F-40AA-B8BA-33856A631DBD}" destId="{C725DEF2-D3B4-4DE0-A89F-1894FF7C487B}" srcOrd="0" destOrd="0" presId="urn:microsoft.com/office/officeart/2005/8/layout/hProcess9"/>
    <dgm:cxn modelId="{99FB4A51-6391-419D-9F52-1C7A5FA36C30}" type="presOf" srcId="{F3F02819-A116-4FC6-9650-DF1BB0A576DE}" destId="{67C65215-ED8D-453D-B5EF-2963EFAE9F44}" srcOrd="0" destOrd="0" presId="urn:microsoft.com/office/officeart/2005/8/layout/hProcess9"/>
    <dgm:cxn modelId="{04E0B217-63F7-44BE-9BB2-39041EB32174}" srcId="{BE00A7A5-0685-4CD4-8864-AB9BEAAC61C8}" destId="{F3F02819-A116-4FC6-9650-DF1BB0A576DE}" srcOrd="5" destOrd="0" parTransId="{5A7BB497-EB64-456B-B8EC-EFBEFCAAA3D0}" sibTransId="{ED5F1D67-3BD9-4C9B-B712-639D22AF5E65}"/>
    <dgm:cxn modelId="{0A70D097-83C8-4023-A4C9-F1A50685ACBD}" srcId="{BE00A7A5-0685-4CD4-8864-AB9BEAAC61C8}" destId="{CC861054-854F-40AA-B8BA-33856A631DBD}" srcOrd="8" destOrd="0" parTransId="{8806E38C-2798-4174-A721-7D2769061EE7}" sibTransId="{453E0793-2B4A-438B-AAE1-EB04E36CA585}"/>
    <dgm:cxn modelId="{F11B76E4-F636-47C1-A50D-A61C18D08173}" srcId="{BE00A7A5-0685-4CD4-8864-AB9BEAAC61C8}" destId="{14CBC44C-2767-4A70-9C0B-9B70747C039C}" srcOrd="7" destOrd="0" parTransId="{3483A1DC-9668-4210-9C75-327B074CB7CA}" sibTransId="{0B27B8B8-2D6A-4B9C-90BE-74C33295DA88}"/>
    <dgm:cxn modelId="{C5E4F2B7-368A-4427-81AC-BE39AD7D7399}" srcId="{BE00A7A5-0685-4CD4-8864-AB9BEAAC61C8}" destId="{9C509FDC-F1A7-4AC1-9061-930E52C6B18F}" srcOrd="1" destOrd="0" parTransId="{FBF0C0B9-8965-48F0-912B-ABDFDA84A550}" sibTransId="{16A0D3A0-7B28-43FB-BD4B-9940272B43FA}"/>
    <dgm:cxn modelId="{D94F6436-8B1C-44A9-93F0-56B24C4B35DE}" type="presOf" srcId="{61204A16-7C42-4347-97B5-312FB8DAA621}" destId="{E755D521-155E-43E2-ABF0-1B16002BB571}" srcOrd="0" destOrd="0" presId="urn:microsoft.com/office/officeart/2005/8/layout/hProcess9"/>
    <dgm:cxn modelId="{C7D0833A-5604-4B05-9E76-88936CDF66D8}" type="presOf" srcId="{51AFE04F-A3B8-4BC8-A45D-ED0E3FE78DEA}" destId="{8D287CCD-4BB4-43F1-9B02-0B467FD49E71}" srcOrd="0" destOrd="0" presId="urn:microsoft.com/office/officeart/2005/8/layout/hProcess9"/>
    <dgm:cxn modelId="{CBBA1E13-4A1F-40A6-8AF7-D8FF4352E1E5}" srcId="{BE00A7A5-0685-4CD4-8864-AB9BEAAC61C8}" destId="{F7E54FBA-83A8-4BEA-8488-F3A0FC146BE1}" srcOrd="6" destOrd="0" parTransId="{C97233D3-BB8B-4919-9919-7CB128EC64B5}" sibTransId="{DD93E8A1-7DE3-47A7-897E-9A295959711E}"/>
    <dgm:cxn modelId="{B29DF9CE-45F6-4A85-9C16-A482442CC85F}" type="presOf" srcId="{07085D4A-9EC6-4AE1-88AA-E9FC7D0D2AE9}" destId="{8FEA285C-794E-4DF6-9164-19992A0C5564}" srcOrd="0" destOrd="0" presId="urn:microsoft.com/office/officeart/2005/8/layout/hProcess9"/>
    <dgm:cxn modelId="{4B16286D-9203-464F-A7E7-F68D85DF5ACC}" type="presOf" srcId="{C9E41EDC-5F5D-4805-B207-43A5EECFE40C}" destId="{35ED4AF4-3A5A-4CC4-A072-5F6A019BB2F4}" srcOrd="0" destOrd="0" presId="urn:microsoft.com/office/officeart/2005/8/layout/hProcess9"/>
    <dgm:cxn modelId="{BEA4E849-1875-42E5-91F4-0682146BFDD5}" srcId="{BE00A7A5-0685-4CD4-8864-AB9BEAAC61C8}" destId="{C9E41EDC-5F5D-4805-B207-43A5EECFE40C}" srcOrd="0" destOrd="0" parTransId="{07299098-4D55-472F-B5BD-241FE546DB0E}" sibTransId="{471DC5EA-B6DD-420A-9857-306C4A488AC2}"/>
    <dgm:cxn modelId="{2D86B6E0-708F-428C-A3E5-77E0E89DAD47}" srcId="{BE00A7A5-0685-4CD4-8864-AB9BEAAC61C8}" destId="{07085D4A-9EC6-4AE1-88AA-E9FC7D0D2AE9}" srcOrd="2" destOrd="0" parTransId="{2C2BDD51-BACA-4449-8A4B-F4213453DCC9}" sibTransId="{C9EBB9CC-D307-42E7-9CA5-0E89D2AAA68E}"/>
    <dgm:cxn modelId="{B370D318-A9CD-4A66-888D-CB58215CF664}" type="presOf" srcId="{BE00A7A5-0685-4CD4-8864-AB9BEAAC61C8}" destId="{B2C3EFFE-486D-4A5E-AB7C-D647313B6EB5}" srcOrd="0" destOrd="0" presId="urn:microsoft.com/office/officeart/2005/8/layout/hProcess9"/>
    <dgm:cxn modelId="{E63C848C-A2BF-4D4E-B736-98541BEA92E5}" type="presOf" srcId="{9C509FDC-F1A7-4AC1-9061-930E52C6B18F}" destId="{6F9D0740-5745-41E6-B561-83826EE7C186}" srcOrd="0" destOrd="0" presId="urn:microsoft.com/office/officeart/2005/8/layout/hProcess9"/>
    <dgm:cxn modelId="{7D91E8C2-8834-4686-91FE-A2AF6096A022}" type="presOf" srcId="{F7E54FBA-83A8-4BEA-8488-F3A0FC146BE1}" destId="{BB83A490-4C97-4E27-8354-7A936D42563F}" srcOrd="0" destOrd="0" presId="urn:microsoft.com/office/officeart/2005/8/layout/hProcess9"/>
    <dgm:cxn modelId="{B618347E-3C6A-4BBF-8E4D-A52A61568FF7}" type="presParOf" srcId="{B2C3EFFE-486D-4A5E-AB7C-D647313B6EB5}" destId="{D590C0FD-71FE-494D-AAEB-E148449B0137}" srcOrd="0" destOrd="0" presId="urn:microsoft.com/office/officeart/2005/8/layout/hProcess9"/>
    <dgm:cxn modelId="{34BE0E58-DA77-48DA-9FA2-5093122830CE}" type="presParOf" srcId="{B2C3EFFE-486D-4A5E-AB7C-D647313B6EB5}" destId="{BF3C7A51-9464-4929-BD8B-108E46448710}" srcOrd="1" destOrd="0" presId="urn:microsoft.com/office/officeart/2005/8/layout/hProcess9"/>
    <dgm:cxn modelId="{83596653-1DEA-4E2C-8D5B-1CB778382784}" type="presParOf" srcId="{BF3C7A51-9464-4929-BD8B-108E46448710}" destId="{35ED4AF4-3A5A-4CC4-A072-5F6A019BB2F4}" srcOrd="0" destOrd="0" presId="urn:microsoft.com/office/officeart/2005/8/layout/hProcess9"/>
    <dgm:cxn modelId="{AD2BC3A0-F1FE-46B1-936E-E509D3A86617}" type="presParOf" srcId="{BF3C7A51-9464-4929-BD8B-108E46448710}" destId="{AB5FCE4A-FE54-4FB9-9159-50FA244B4895}" srcOrd="1" destOrd="0" presId="urn:microsoft.com/office/officeart/2005/8/layout/hProcess9"/>
    <dgm:cxn modelId="{50D4CA8A-69FE-4877-BC6E-DCFEDD937D0F}" type="presParOf" srcId="{BF3C7A51-9464-4929-BD8B-108E46448710}" destId="{6F9D0740-5745-41E6-B561-83826EE7C186}" srcOrd="2" destOrd="0" presId="urn:microsoft.com/office/officeart/2005/8/layout/hProcess9"/>
    <dgm:cxn modelId="{638DA7DB-0612-4839-B459-C0210C37012B}" type="presParOf" srcId="{BF3C7A51-9464-4929-BD8B-108E46448710}" destId="{3F02DDBE-7DA4-4BD5-9801-7CFA43A22A99}" srcOrd="3" destOrd="0" presId="urn:microsoft.com/office/officeart/2005/8/layout/hProcess9"/>
    <dgm:cxn modelId="{8692D8D0-ABA7-4955-BD2E-2436A3476E07}" type="presParOf" srcId="{BF3C7A51-9464-4929-BD8B-108E46448710}" destId="{8FEA285C-794E-4DF6-9164-19992A0C5564}" srcOrd="4" destOrd="0" presId="urn:microsoft.com/office/officeart/2005/8/layout/hProcess9"/>
    <dgm:cxn modelId="{FC1CB0C4-D7AE-43DA-BBA1-9425C37F72EE}" type="presParOf" srcId="{BF3C7A51-9464-4929-BD8B-108E46448710}" destId="{A6C58AB6-D2F5-4928-96E3-087A33A31B88}" srcOrd="5" destOrd="0" presId="urn:microsoft.com/office/officeart/2005/8/layout/hProcess9"/>
    <dgm:cxn modelId="{3C79DB49-0656-49A8-8A77-39DC3D8CEB5E}" type="presParOf" srcId="{BF3C7A51-9464-4929-BD8B-108E46448710}" destId="{8D287CCD-4BB4-43F1-9B02-0B467FD49E71}" srcOrd="6" destOrd="0" presId="urn:microsoft.com/office/officeart/2005/8/layout/hProcess9"/>
    <dgm:cxn modelId="{5CC6950E-0596-4C43-AB0D-6014E85DAFF6}" type="presParOf" srcId="{BF3C7A51-9464-4929-BD8B-108E46448710}" destId="{1FD07F9A-45E8-4DE9-9D6A-614EEE8D8F61}" srcOrd="7" destOrd="0" presId="urn:microsoft.com/office/officeart/2005/8/layout/hProcess9"/>
    <dgm:cxn modelId="{5E6F747D-1E1C-4591-819D-8789660A64B3}" type="presParOf" srcId="{BF3C7A51-9464-4929-BD8B-108E46448710}" destId="{E755D521-155E-43E2-ABF0-1B16002BB571}" srcOrd="8" destOrd="0" presId="urn:microsoft.com/office/officeart/2005/8/layout/hProcess9"/>
    <dgm:cxn modelId="{8489B36B-DCE8-4735-84D7-29F22FF65A55}" type="presParOf" srcId="{BF3C7A51-9464-4929-BD8B-108E46448710}" destId="{4B46F9C4-EDC0-4042-9E1F-1D9DB0C7DF5D}" srcOrd="9" destOrd="0" presId="urn:microsoft.com/office/officeart/2005/8/layout/hProcess9"/>
    <dgm:cxn modelId="{12D68BC5-5DBB-458B-B79A-F16A0A661E0C}" type="presParOf" srcId="{BF3C7A51-9464-4929-BD8B-108E46448710}" destId="{67C65215-ED8D-453D-B5EF-2963EFAE9F44}" srcOrd="10" destOrd="0" presId="urn:microsoft.com/office/officeart/2005/8/layout/hProcess9"/>
    <dgm:cxn modelId="{270F201B-34BA-4EA0-9594-678DAF7E72B5}" type="presParOf" srcId="{BF3C7A51-9464-4929-BD8B-108E46448710}" destId="{7CD5C991-F136-4C63-87C7-426889289413}" srcOrd="11" destOrd="0" presId="urn:microsoft.com/office/officeart/2005/8/layout/hProcess9"/>
    <dgm:cxn modelId="{880C55AB-E20F-4F03-9A6E-B2BD3C39B2CE}" type="presParOf" srcId="{BF3C7A51-9464-4929-BD8B-108E46448710}" destId="{BB83A490-4C97-4E27-8354-7A936D42563F}" srcOrd="12" destOrd="0" presId="urn:microsoft.com/office/officeart/2005/8/layout/hProcess9"/>
    <dgm:cxn modelId="{74C4F055-0B36-4CC3-B227-F8CDA925BBC9}" type="presParOf" srcId="{BF3C7A51-9464-4929-BD8B-108E46448710}" destId="{8F02D7DD-4F59-4C6C-B2CB-E92720E90818}" srcOrd="13" destOrd="0" presId="urn:microsoft.com/office/officeart/2005/8/layout/hProcess9"/>
    <dgm:cxn modelId="{3BFE8968-8CF8-4B82-A523-849D1F1D77FF}" type="presParOf" srcId="{BF3C7A51-9464-4929-BD8B-108E46448710}" destId="{365C9F46-FFE5-472D-A827-BB93B7AF969A}" srcOrd="14" destOrd="0" presId="urn:microsoft.com/office/officeart/2005/8/layout/hProcess9"/>
    <dgm:cxn modelId="{EB2C7E17-0C13-4718-BC26-8A5554F19FAE}" type="presParOf" srcId="{BF3C7A51-9464-4929-BD8B-108E46448710}" destId="{6AED2B88-7905-457D-9F5F-B4B50752012B}" srcOrd="15" destOrd="0" presId="urn:microsoft.com/office/officeart/2005/8/layout/hProcess9"/>
    <dgm:cxn modelId="{3023217A-A098-4765-8219-FFE295744CFB}" type="presParOf" srcId="{BF3C7A51-9464-4929-BD8B-108E46448710}" destId="{C725DEF2-D3B4-4DE0-A89F-1894FF7C487B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B4598C-755E-4EA0-88CD-25B9B363AC85}" type="doc">
      <dgm:prSet loTypeId="urn:microsoft.com/office/officeart/2005/8/layout/hProcess9" loCatId="process" qsTypeId="urn:microsoft.com/office/officeart/2005/8/quickstyle/3d2" qsCatId="3D" csTypeId="urn:microsoft.com/office/officeart/2005/8/colors/colorful5" csCatId="colorful" phldr="1"/>
      <dgm:spPr/>
    </dgm:pt>
    <dgm:pt modelId="{63625DAB-471D-4C28-81EC-256A88711D86}">
      <dgm:prSet phldrT="[Text]"/>
      <dgm:spPr/>
      <dgm:t>
        <a:bodyPr/>
        <a:lstStyle/>
        <a:p>
          <a:r>
            <a:rPr lang="en-US" dirty="0" smtClean="0">
              <a:solidFill>
                <a:srgbClr val="003300"/>
              </a:solidFill>
            </a:rPr>
            <a:t>Sponsoring Institution Applies for ACGME Pre-Accreditation</a:t>
          </a:r>
          <a:endParaRPr lang="en-US" dirty="0">
            <a:solidFill>
              <a:srgbClr val="003300"/>
            </a:solidFill>
          </a:endParaRPr>
        </a:p>
      </dgm:t>
    </dgm:pt>
    <dgm:pt modelId="{28DBD1D8-2BE4-4B97-BE9F-5276C20B5784}" type="parTrans" cxnId="{08A1C6F9-EAE2-40DB-80DF-7440CB3C63B0}">
      <dgm:prSet/>
      <dgm:spPr/>
      <dgm:t>
        <a:bodyPr/>
        <a:lstStyle/>
        <a:p>
          <a:endParaRPr lang="en-US"/>
        </a:p>
      </dgm:t>
    </dgm:pt>
    <dgm:pt modelId="{369375BC-0B7B-448C-9061-211A1B97F6E3}" type="sibTrans" cxnId="{08A1C6F9-EAE2-40DB-80DF-7440CB3C63B0}">
      <dgm:prSet/>
      <dgm:spPr/>
      <dgm:t>
        <a:bodyPr/>
        <a:lstStyle/>
        <a:p>
          <a:endParaRPr lang="en-US"/>
        </a:p>
      </dgm:t>
    </dgm:pt>
    <dgm:pt modelId="{7860B8D8-8A11-4A54-B764-6D1055F132DE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Program Applies for ACGME </a:t>
          </a:r>
          <a:br>
            <a:rPr lang="en-US" dirty="0" smtClean="0"/>
          </a:br>
          <a:r>
            <a:rPr lang="en-US" dirty="0" smtClean="0"/>
            <a:t>Pre-Accreditation</a:t>
          </a:r>
          <a:endParaRPr lang="en-US" dirty="0"/>
        </a:p>
      </dgm:t>
    </dgm:pt>
    <dgm:pt modelId="{A505D34C-16EF-4162-A10E-73E02EF54555}" type="parTrans" cxnId="{11762BB2-1D67-4298-B708-A7CC6B99119F}">
      <dgm:prSet/>
      <dgm:spPr/>
      <dgm:t>
        <a:bodyPr/>
        <a:lstStyle/>
        <a:p>
          <a:endParaRPr lang="en-US"/>
        </a:p>
      </dgm:t>
    </dgm:pt>
    <dgm:pt modelId="{66890967-0720-49FC-AC50-7E246830538F}" type="sibTrans" cxnId="{11762BB2-1D67-4298-B708-A7CC6B99119F}">
      <dgm:prSet/>
      <dgm:spPr/>
      <dgm:t>
        <a:bodyPr/>
        <a:lstStyle/>
        <a:p>
          <a:endParaRPr lang="en-US"/>
        </a:p>
      </dgm:t>
    </dgm:pt>
    <dgm:pt modelId="{C65C12FF-30F7-45B7-B232-125938ED0BDF}">
      <dgm:prSet phldrT="[Text]"/>
      <dgm:spPr/>
      <dgm:t>
        <a:bodyPr/>
        <a:lstStyle/>
        <a:p>
          <a:r>
            <a:rPr lang="en-US" dirty="0" smtClean="0"/>
            <a:t>Program Compliance is Assessed with Current ACGME Program Standards  with AOA Exceptions*</a:t>
          </a:r>
          <a:endParaRPr lang="en-US" dirty="0"/>
        </a:p>
      </dgm:t>
    </dgm:pt>
    <dgm:pt modelId="{D8CDAD5F-0076-4955-8C54-7862C306D0C0}" type="parTrans" cxnId="{9B76E70D-D673-4909-86E1-3A429AF1D851}">
      <dgm:prSet/>
      <dgm:spPr/>
      <dgm:t>
        <a:bodyPr/>
        <a:lstStyle/>
        <a:p>
          <a:endParaRPr lang="en-US"/>
        </a:p>
      </dgm:t>
    </dgm:pt>
    <dgm:pt modelId="{00427F96-A2FD-4903-899B-A9206F9E8E7E}" type="sibTrans" cxnId="{9B76E70D-D673-4909-86E1-3A429AF1D851}">
      <dgm:prSet/>
      <dgm:spPr/>
      <dgm:t>
        <a:bodyPr/>
        <a:lstStyle/>
        <a:p>
          <a:endParaRPr lang="en-US"/>
        </a:p>
      </dgm:t>
    </dgm:pt>
    <dgm:pt modelId="{8645382E-E536-40C1-BE19-3BB66B183270}" type="pres">
      <dgm:prSet presAssocID="{6FB4598C-755E-4EA0-88CD-25B9B363AC85}" presName="CompostProcess" presStyleCnt="0">
        <dgm:presLayoutVars>
          <dgm:dir/>
          <dgm:resizeHandles val="exact"/>
        </dgm:presLayoutVars>
      </dgm:prSet>
      <dgm:spPr/>
    </dgm:pt>
    <dgm:pt modelId="{066A2437-F7A1-4283-AA35-DA3E654E1AF9}" type="pres">
      <dgm:prSet presAssocID="{6FB4598C-755E-4EA0-88CD-25B9B363AC85}" presName="arrow" presStyleLbl="bgShp" presStyleIdx="0" presStyleCnt="1"/>
      <dgm:spPr/>
    </dgm:pt>
    <dgm:pt modelId="{0DA3AA7A-DC45-4A3C-BE06-639796AAE08C}" type="pres">
      <dgm:prSet presAssocID="{6FB4598C-755E-4EA0-88CD-25B9B363AC85}" presName="linearProcess" presStyleCnt="0"/>
      <dgm:spPr/>
    </dgm:pt>
    <dgm:pt modelId="{D572C392-3F1D-4739-BDB7-F5BF65171B83}" type="pres">
      <dgm:prSet presAssocID="{63625DAB-471D-4C28-81EC-256A88711D8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4F2F9-2A41-43FC-AC7E-803515C1A241}" type="pres">
      <dgm:prSet presAssocID="{369375BC-0B7B-448C-9061-211A1B97F6E3}" presName="sibTrans" presStyleCnt="0"/>
      <dgm:spPr/>
    </dgm:pt>
    <dgm:pt modelId="{0415FA50-21C8-4C81-8BA6-01AC2F5BD8B0}" type="pres">
      <dgm:prSet presAssocID="{7860B8D8-8A11-4A54-B764-6D1055F132D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2E0EF2-99A2-41E4-98D1-35C74099FFD9}" type="pres">
      <dgm:prSet presAssocID="{66890967-0720-49FC-AC50-7E246830538F}" presName="sibTrans" presStyleCnt="0"/>
      <dgm:spPr/>
    </dgm:pt>
    <dgm:pt modelId="{256285C4-2713-4AAF-9A8E-C16B188AFE7D}" type="pres">
      <dgm:prSet presAssocID="{C65C12FF-30F7-45B7-B232-125938ED0BD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EE3CD-A0B7-4548-B061-FA244651D2AC}" type="presOf" srcId="{63625DAB-471D-4C28-81EC-256A88711D86}" destId="{D572C392-3F1D-4739-BDB7-F5BF65171B83}" srcOrd="0" destOrd="0" presId="urn:microsoft.com/office/officeart/2005/8/layout/hProcess9"/>
    <dgm:cxn modelId="{0D0B2210-A95D-4106-9B50-83C380AED536}" type="presOf" srcId="{C65C12FF-30F7-45B7-B232-125938ED0BDF}" destId="{256285C4-2713-4AAF-9A8E-C16B188AFE7D}" srcOrd="0" destOrd="0" presId="urn:microsoft.com/office/officeart/2005/8/layout/hProcess9"/>
    <dgm:cxn modelId="{11762BB2-1D67-4298-B708-A7CC6B99119F}" srcId="{6FB4598C-755E-4EA0-88CD-25B9B363AC85}" destId="{7860B8D8-8A11-4A54-B764-6D1055F132DE}" srcOrd="1" destOrd="0" parTransId="{A505D34C-16EF-4162-A10E-73E02EF54555}" sibTransId="{66890967-0720-49FC-AC50-7E246830538F}"/>
    <dgm:cxn modelId="{9B76E70D-D673-4909-86E1-3A429AF1D851}" srcId="{6FB4598C-755E-4EA0-88CD-25B9B363AC85}" destId="{C65C12FF-30F7-45B7-B232-125938ED0BDF}" srcOrd="2" destOrd="0" parTransId="{D8CDAD5F-0076-4955-8C54-7862C306D0C0}" sibTransId="{00427F96-A2FD-4903-899B-A9206F9E8E7E}"/>
    <dgm:cxn modelId="{08A1C6F9-EAE2-40DB-80DF-7440CB3C63B0}" srcId="{6FB4598C-755E-4EA0-88CD-25B9B363AC85}" destId="{63625DAB-471D-4C28-81EC-256A88711D86}" srcOrd="0" destOrd="0" parTransId="{28DBD1D8-2BE4-4B97-BE9F-5276C20B5784}" sibTransId="{369375BC-0B7B-448C-9061-211A1B97F6E3}"/>
    <dgm:cxn modelId="{FE328B12-BB46-4C10-8773-FE48267A2100}" type="presOf" srcId="{6FB4598C-755E-4EA0-88CD-25B9B363AC85}" destId="{8645382E-E536-40C1-BE19-3BB66B183270}" srcOrd="0" destOrd="0" presId="urn:microsoft.com/office/officeart/2005/8/layout/hProcess9"/>
    <dgm:cxn modelId="{70EACAE3-5A67-4F8C-82DA-113052B50FB4}" type="presOf" srcId="{7860B8D8-8A11-4A54-B764-6D1055F132DE}" destId="{0415FA50-21C8-4C81-8BA6-01AC2F5BD8B0}" srcOrd="0" destOrd="0" presId="urn:microsoft.com/office/officeart/2005/8/layout/hProcess9"/>
    <dgm:cxn modelId="{EE3D1091-AF7B-4AB4-A817-1DC13E50A10F}" type="presParOf" srcId="{8645382E-E536-40C1-BE19-3BB66B183270}" destId="{066A2437-F7A1-4283-AA35-DA3E654E1AF9}" srcOrd="0" destOrd="0" presId="urn:microsoft.com/office/officeart/2005/8/layout/hProcess9"/>
    <dgm:cxn modelId="{68A1B587-31CB-4EB1-8FAC-7AAB4A4C015C}" type="presParOf" srcId="{8645382E-E536-40C1-BE19-3BB66B183270}" destId="{0DA3AA7A-DC45-4A3C-BE06-639796AAE08C}" srcOrd="1" destOrd="0" presId="urn:microsoft.com/office/officeart/2005/8/layout/hProcess9"/>
    <dgm:cxn modelId="{A3FCE9A8-0052-4119-9025-31DB610C681A}" type="presParOf" srcId="{0DA3AA7A-DC45-4A3C-BE06-639796AAE08C}" destId="{D572C392-3F1D-4739-BDB7-F5BF65171B83}" srcOrd="0" destOrd="0" presId="urn:microsoft.com/office/officeart/2005/8/layout/hProcess9"/>
    <dgm:cxn modelId="{6325E9DB-2FFB-41D7-BBDA-0B7DBAB15286}" type="presParOf" srcId="{0DA3AA7A-DC45-4A3C-BE06-639796AAE08C}" destId="{BDB4F2F9-2A41-43FC-AC7E-803515C1A241}" srcOrd="1" destOrd="0" presId="urn:microsoft.com/office/officeart/2005/8/layout/hProcess9"/>
    <dgm:cxn modelId="{793B3A61-E7A8-4A60-845C-DC760A6A1F22}" type="presParOf" srcId="{0DA3AA7A-DC45-4A3C-BE06-639796AAE08C}" destId="{0415FA50-21C8-4C81-8BA6-01AC2F5BD8B0}" srcOrd="2" destOrd="0" presId="urn:microsoft.com/office/officeart/2005/8/layout/hProcess9"/>
    <dgm:cxn modelId="{DC20F08E-3545-4D12-9635-AF44634E4FFD}" type="presParOf" srcId="{0DA3AA7A-DC45-4A3C-BE06-639796AAE08C}" destId="{B92E0EF2-99A2-41E4-98D1-35C74099FFD9}" srcOrd="3" destOrd="0" presId="urn:microsoft.com/office/officeart/2005/8/layout/hProcess9"/>
    <dgm:cxn modelId="{ECD7D1A9-6C88-48F1-B16C-75D2A212741A}" type="presParOf" srcId="{0DA3AA7A-DC45-4A3C-BE06-639796AAE08C}" destId="{256285C4-2713-4AAF-9A8E-C16B188AFE7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07C6E1-6796-4A00-9FB1-9A61EED49AD7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</dgm:pt>
    <dgm:pt modelId="{1900B7E8-AEDD-4950-8E69-3311081EBEEF}">
      <dgm:prSet phldrT="[Text]"/>
      <dgm:spPr/>
      <dgm:t>
        <a:bodyPr/>
        <a:lstStyle/>
        <a:p>
          <a:r>
            <a:rPr lang="en-US" dirty="0" smtClean="0"/>
            <a:t>Sponsoring Institution Applies for ACGME Pre-Accreditation</a:t>
          </a:r>
          <a:endParaRPr lang="en-US" dirty="0"/>
        </a:p>
      </dgm:t>
    </dgm:pt>
    <dgm:pt modelId="{9B4D4DD0-9105-44C3-808B-4F35C9A58A0E}" type="parTrans" cxnId="{943437A9-9322-4F1B-AE55-B01551B01D11}">
      <dgm:prSet/>
      <dgm:spPr/>
      <dgm:t>
        <a:bodyPr/>
        <a:lstStyle/>
        <a:p>
          <a:endParaRPr lang="en-US"/>
        </a:p>
      </dgm:t>
    </dgm:pt>
    <dgm:pt modelId="{F5B7C307-3ED0-4585-A549-F58D31E97746}" type="sibTrans" cxnId="{943437A9-9322-4F1B-AE55-B01551B01D11}">
      <dgm:prSet/>
      <dgm:spPr/>
      <dgm:t>
        <a:bodyPr/>
        <a:lstStyle/>
        <a:p>
          <a:endParaRPr lang="en-US"/>
        </a:p>
      </dgm:t>
    </dgm:pt>
    <dgm:pt modelId="{0D7C2975-1096-4C3D-BC9C-362F8B0E2E7A}">
      <dgm:prSet phldrT="[Text]"/>
      <dgm:spPr/>
      <dgm:t>
        <a:bodyPr/>
        <a:lstStyle/>
        <a:p>
          <a:r>
            <a:rPr lang="en-US" dirty="0" smtClean="0"/>
            <a:t>Program Applies for ACGME </a:t>
          </a:r>
          <a:br>
            <a:rPr lang="en-US" dirty="0" smtClean="0"/>
          </a:br>
          <a:r>
            <a:rPr lang="en-US" dirty="0" smtClean="0"/>
            <a:t>Pre-Accreditation</a:t>
          </a:r>
          <a:endParaRPr lang="en-US" dirty="0"/>
        </a:p>
      </dgm:t>
    </dgm:pt>
    <dgm:pt modelId="{F6410A78-6588-40B9-B58F-C81E025989AC}" type="parTrans" cxnId="{E0D0DE19-8108-4321-9F7E-23B5A0A92874}">
      <dgm:prSet/>
      <dgm:spPr/>
      <dgm:t>
        <a:bodyPr/>
        <a:lstStyle/>
        <a:p>
          <a:endParaRPr lang="en-US"/>
        </a:p>
      </dgm:t>
    </dgm:pt>
    <dgm:pt modelId="{123F086E-D095-4A7E-9EBF-BECD09EF686C}" type="sibTrans" cxnId="{E0D0DE19-8108-4321-9F7E-23B5A0A92874}">
      <dgm:prSet/>
      <dgm:spPr/>
      <dgm:t>
        <a:bodyPr/>
        <a:lstStyle/>
        <a:p>
          <a:endParaRPr lang="en-US"/>
        </a:p>
      </dgm:t>
    </dgm:pt>
    <dgm:pt modelId="{7826CA9D-8AE5-4F24-87CD-97734032942F}">
      <dgm:prSet phldrT="[Text]"/>
      <dgm:spPr/>
      <dgm:t>
        <a:bodyPr/>
        <a:lstStyle/>
        <a:p>
          <a:r>
            <a:rPr lang="en-US" dirty="0" smtClean="0">
              <a:solidFill>
                <a:srgbClr val="003300"/>
              </a:solidFill>
            </a:rPr>
            <a:t>Program Compliance is Assessed with Current ACGME Program Standards  </a:t>
          </a:r>
          <a:endParaRPr lang="en-US" dirty="0">
            <a:solidFill>
              <a:srgbClr val="003300"/>
            </a:solidFill>
          </a:endParaRPr>
        </a:p>
      </dgm:t>
    </dgm:pt>
    <dgm:pt modelId="{4430B510-9F5A-458B-8B4B-421174FC0B10}" type="parTrans" cxnId="{0A240ADD-45E7-4FB9-9D96-3FCA01E472BF}">
      <dgm:prSet/>
      <dgm:spPr/>
      <dgm:t>
        <a:bodyPr/>
        <a:lstStyle/>
        <a:p>
          <a:endParaRPr lang="en-US"/>
        </a:p>
      </dgm:t>
    </dgm:pt>
    <dgm:pt modelId="{DE63574B-6599-4317-B4BA-7F100AF1E207}" type="sibTrans" cxnId="{0A240ADD-45E7-4FB9-9D96-3FCA01E472BF}">
      <dgm:prSet/>
      <dgm:spPr/>
      <dgm:t>
        <a:bodyPr/>
        <a:lstStyle/>
        <a:p>
          <a:endParaRPr lang="en-US"/>
        </a:p>
      </dgm:t>
    </dgm:pt>
    <dgm:pt modelId="{0E024EB4-C09D-4DBE-908D-899F42E2D614}" type="pres">
      <dgm:prSet presAssocID="{4607C6E1-6796-4A00-9FB1-9A61EED49AD7}" presName="CompostProcess" presStyleCnt="0">
        <dgm:presLayoutVars>
          <dgm:dir/>
          <dgm:resizeHandles val="exact"/>
        </dgm:presLayoutVars>
      </dgm:prSet>
      <dgm:spPr/>
    </dgm:pt>
    <dgm:pt modelId="{E605667C-A393-4894-84A4-7CDA06D2DF73}" type="pres">
      <dgm:prSet presAssocID="{4607C6E1-6796-4A00-9FB1-9A61EED49AD7}" presName="arrow" presStyleLbl="bgShp" presStyleIdx="0" presStyleCnt="1"/>
      <dgm:spPr/>
    </dgm:pt>
    <dgm:pt modelId="{92226101-B0A7-4C3A-89DF-1855C45C0F9F}" type="pres">
      <dgm:prSet presAssocID="{4607C6E1-6796-4A00-9FB1-9A61EED49AD7}" presName="linearProcess" presStyleCnt="0"/>
      <dgm:spPr/>
    </dgm:pt>
    <dgm:pt modelId="{E6789384-BE55-4F9D-9D4A-2384FB0A67A9}" type="pres">
      <dgm:prSet presAssocID="{1900B7E8-AEDD-4950-8E69-3311081EBEE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5F8BB-2AA8-4721-A648-B9DF4BF77ADE}" type="pres">
      <dgm:prSet presAssocID="{F5B7C307-3ED0-4585-A549-F58D31E97746}" presName="sibTrans" presStyleCnt="0"/>
      <dgm:spPr/>
    </dgm:pt>
    <dgm:pt modelId="{172E3BAC-0CCF-4F86-9A0E-39A9E0AD1F60}" type="pres">
      <dgm:prSet presAssocID="{0D7C2975-1096-4C3D-BC9C-362F8B0E2E7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390D0-9C3E-4A34-83DA-602A1C5106D2}" type="pres">
      <dgm:prSet presAssocID="{123F086E-D095-4A7E-9EBF-BECD09EF686C}" presName="sibTrans" presStyleCnt="0"/>
      <dgm:spPr/>
    </dgm:pt>
    <dgm:pt modelId="{BEF8469F-5915-4AE2-8932-48EDC1770549}" type="pres">
      <dgm:prSet presAssocID="{7826CA9D-8AE5-4F24-87CD-97734032942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3437A9-9322-4F1B-AE55-B01551B01D11}" srcId="{4607C6E1-6796-4A00-9FB1-9A61EED49AD7}" destId="{1900B7E8-AEDD-4950-8E69-3311081EBEEF}" srcOrd="0" destOrd="0" parTransId="{9B4D4DD0-9105-44C3-808B-4F35C9A58A0E}" sibTransId="{F5B7C307-3ED0-4585-A549-F58D31E97746}"/>
    <dgm:cxn modelId="{9FA4376D-7F32-4FD9-879F-EA9DA31A38E4}" type="presOf" srcId="{4607C6E1-6796-4A00-9FB1-9A61EED49AD7}" destId="{0E024EB4-C09D-4DBE-908D-899F42E2D614}" srcOrd="0" destOrd="0" presId="urn:microsoft.com/office/officeart/2005/8/layout/hProcess9"/>
    <dgm:cxn modelId="{E0D0DE19-8108-4321-9F7E-23B5A0A92874}" srcId="{4607C6E1-6796-4A00-9FB1-9A61EED49AD7}" destId="{0D7C2975-1096-4C3D-BC9C-362F8B0E2E7A}" srcOrd="1" destOrd="0" parTransId="{F6410A78-6588-40B9-B58F-C81E025989AC}" sibTransId="{123F086E-D095-4A7E-9EBF-BECD09EF686C}"/>
    <dgm:cxn modelId="{F44ABBA2-BD6E-408F-B0C8-5E4AD1266767}" type="presOf" srcId="{0D7C2975-1096-4C3D-BC9C-362F8B0E2E7A}" destId="{172E3BAC-0CCF-4F86-9A0E-39A9E0AD1F60}" srcOrd="0" destOrd="0" presId="urn:microsoft.com/office/officeart/2005/8/layout/hProcess9"/>
    <dgm:cxn modelId="{37C2C3E7-F99F-4097-855F-560D115AF1B3}" type="presOf" srcId="{1900B7E8-AEDD-4950-8E69-3311081EBEEF}" destId="{E6789384-BE55-4F9D-9D4A-2384FB0A67A9}" srcOrd="0" destOrd="0" presId="urn:microsoft.com/office/officeart/2005/8/layout/hProcess9"/>
    <dgm:cxn modelId="{0A240ADD-45E7-4FB9-9D96-3FCA01E472BF}" srcId="{4607C6E1-6796-4A00-9FB1-9A61EED49AD7}" destId="{7826CA9D-8AE5-4F24-87CD-97734032942F}" srcOrd="2" destOrd="0" parTransId="{4430B510-9F5A-458B-8B4B-421174FC0B10}" sibTransId="{DE63574B-6599-4317-B4BA-7F100AF1E207}"/>
    <dgm:cxn modelId="{76B6D819-F67F-4FE6-B504-DD9395B38F62}" type="presOf" srcId="{7826CA9D-8AE5-4F24-87CD-97734032942F}" destId="{BEF8469F-5915-4AE2-8932-48EDC1770549}" srcOrd="0" destOrd="0" presId="urn:microsoft.com/office/officeart/2005/8/layout/hProcess9"/>
    <dgm:cxn modelId="{31A304C3-36C5-40AC-A18C-8C20C87B35CA}" type="presParOf" srcId="{0E024EB4-C09D-4DBE-908D-899F42E2D614}" destId="{E605667C-A393-4894-84A4-7CDA06D2DF73}" srcOrd="0" destOrd="0" presId="urn:microsoft.com/office/officeart/2005/8/layout/hProcess9"/>
    <dgm:cxn modelId="{5080F8C2-9D51-4F85-A48C-C83CC5BDFE38}" type="presParOf" srcId="{0E024EB4-C09D-4DBE-908D-899F42E2D614}" destId="{92226101-B0A7-4C3A-89DF-1855C45C0F9F}" srcOrd="1" destOrd="0" presId="urn:microsoft.com/office/officeart/2005/8/layout/hProcess9"/>
    <dgm:cxn modelId="{1EA42A9D-746A-410C-A506-41B4241A726C}" type="presParOf" srcId="{92226101-B0A7-4C3A-89DF-1855C45C0F9F}" destId="{E6789384-BE55-4F9D-9D4A-2384FB0A67A9}" srcOrd="0" destOrd="0" presId="urn:microsoft.com/office/officeart/2005/8/layout/hProcess9"/>
    <dgm:cxn modelId="{93CE674E-AB69-4814-8603-E2741730635C}" type="presParOf" srcId="{92226101-B0A7-4C3A-89DF-1855C45C0F9F}" destId="{5485F8BB-2AA8-4721-A648-B9DF4BF77ADE}" srcOrd="1" destOrd="0" presId="urn:microsoft.com/office/officeart/2005/8/layout/hProcess9"/>
    <dgm:cxn modelId="{CE0A0B2C-2E52-4CDD-AF83-C344502F0B1B}" type="presParOf" srcId="{92226101-B0A7-4C3A-89DF-1855C45C0F9F}" destId="{172E3BAC-0CCF-4F86-9A0E-39A9E0AD1F60}" srcOrd="2" destOrd="0" presId="urn:microsoft.com/office/officeart/2005/8/layout/hProcess9"/>
    <dgm:cxn modelId="{40BC3B18-BE66-4405-8D48-51EA7F63494B}" type="presParOf" srcId="{92226101-B0A7-4C3A-89DF-1855C45C0F9F}" destId="{F88390D0-9C3E-4A34-83DA-602A1C5106D2}" srcOrd="3" destOrd="0" presId="urn:microsoft.com/office/officeart/2005/8/layout/hProcess9"/>
    <dgm:cxn modelId="{5324EE49-FE17-498C-BA0F-2AEAF8EAB701}" type="presParOf" srcId="{92226101-B0A7-4C3A-89DF-1855C45C0F9F}" destId="{BEF8469F-5915-4AE2-8932-48EDC177054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0F92B5-F1EA-4EDF-8683-4F05FCDBA02B}" type="doc">
      <dgm:prSet loTypeId="urn:microsoft.com/office/officeart/2005/8/layout/hProcess9" loCatId="process" qsTypeId="urn:microsoft.com/office/officeart/2005/8/quickstyle/3d2" qsCatId="3D" csTypeId="urn:microsoft.com/office/officeart/2005/8/colors/colorful1" csCatId="colorful" phldr="1"/>
      <dgm:spPr/>
    </dgm:pt>
    <dgm:pt modelId="{8AC93FB2-4C1B-4225-A8C3-A571A5D6AC1D}">
      <dgm:prSet phldrT="[Text]"/>
      <dgm:spPr/>
      <dgm:t>
        <a:bodyPr/>
        <a:lstStyle/>
        <a:p>
          <a:r>
            <a:rPr lang="en-US" dirty="0" smtClean="0"/>
            <a:t>Program Cannot Apply for Pre-Accreditation</a:t>
          </a:r>
          <a:endParaRPr lang="en-US" dirty="0"/>
        </a:p>
      </dgm:t>
    </dgm:pt>
    <dgm:pt modelId="{62D1E4A3-9553-494F-8CCD-9E6E10012F15}" type="parTrans" cxnId="{E5351652-F9B1-4A53-9842-74C5A1195BA0}">
      <dgm:prSet/>
      <dgm:spPr/>
      <dgm:t>
        <a:bodyPr/>
        <a:lstStyle/>
        <a:p>
          <a:endParaRPr lang="en-US"/>
        </a:p>
      </dgm:t>
    </dgm:pt>
    <dgm:pt modelId="{03CAC835-F222-4922-909F-202DB17BF2D3}" type="sibTrans" cxnId="{E5351652-F9B1-4A53-9842-74C5A1195BA0}">
      <dgm:prSet/>
      <dgm:spPr/>
      <dgm:t>
        <a:bodyPr/>
        <a:lstStyle/>
        <a:p>
          <a:endParaRPr lang="en-US"/>
        </a:p>
      </dgm:t>
    </dgm:pt>
    <dgm:pt modelId="{3ECC86E5-A193-4026-A0E7-415BCAB9B17D}">
      <dgm:prSet phldrT="[Text]"/>
      <dgm:spPr/>
      <dgm:t>
        <a:bodyPr/>
        <a:lstStyle/>
        <a:p>
          <a:r>
            <a:rPr lang="en-US" dirty="0" smtClean="0">
              <a:solidFill>
                <a:srgbClr val="003300"/>
              </a:solidFill>
            </a:rPr>
            <a:t>Must Follow Standard New Program Route for ACGME Accreditation</a:t>
          </a:r>
          <a:endParaRPr lang="en-US" dirty="0">
            <a:solidFill>
              <a:srgbClr val="003300"/>
            </a:solidFill>
          </a:endParaRPr>
        </a:p>
      </dgm:t>
    </dgm:pt>
    <dgm:pt modelId="{DA2463E8-A5EC-4963-AF8C-A6A4880D2804}" type="parTrans" cxnId="{8AED35E2-7889-4501-996C-34628FB036BA}">
      <dgm:prSet/>
      <dgm:spPr/>
      <dgm:t>
        <a:bodyPr/>
        <a:lstStyle/>
        <a:p>
          <a:endParaRPr lang="en-US"/>
        </a:p>
      </dgm:t>
    </dgm:pt>
    <dgm:pt modelId="{6E6BD365-F6FC-468D-A710-86F5C9DBCA34}" type="sibTrans" cxnId="{8AED35E2-7889-4501-996C-34628FB036BA}">
      <dgm:prSet/>
      <dgm:spPr/>
      <dgm:t>
        <a:bodyPr/>
        <a:lstStyle/>
        <a:p>
          <a:endParaRPr lang="en-US"/>
        </a:p>
      </dgm:t>
    </dgm:pt>
    <dgm:pt modelId="{E0271F57-90CF-4247-9131-85F860CD1ABC}" type="pres">
      <dgm:prSet presAssocID="{600F92B5-F1EA-4EDF-8683-4F05FCDBA02B}" presName="CompostProcess" presStyleCnt="0">
        <dgm:presLayoutVars>
          <dgm:dir/>
          <dgm:resizeHandles val="exact"/>
        </dgm:presLayoutVars>
      </dgm:prSet>
      <dgm:spPr/>
    </dgm:pt>
    <dgm:pt modelId="{26F0F764-52D5-464A-91CD-7E894A7AC2A5}" type="pres">
      <dgm:prSet presAssocID="{600F92B5-F1EA-4EDF-8683-4F05FCDBA02B}" presName="arrow" presStyleLbl="bgShp" presStyleIdx="0" presStyleCnt="1"/>
      <dgm:spPr/>
    </dgm:pt>
    <dgm:pt modelId="{E7E0B189-2044-444F-9B30-5B050972F4A5}" type="pres">
      <dgm:prSet presAssocID="{600F92B5-F1EA-4EDF-8683-4F05FCDBA02B}" presName="linearProcess" presStyleCnt="0"/>
      <dgm:spPr/>
    </dgm:pt>
    <dgm:pt modelId="{BBB53B1F-E075-464A-A90D-3378BCB8C103}" type="pres">
      <dgm:prSet presAssocID="{8AC93FB2-4C1B-4225-A8C3-A571A5D6AC1D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49864-9F61-465B-B97F-8D0B8E7081F9}" type="pres">
      <dgm:prSet presAssocID="{03CAC835-F222-4922-909F-202DB17BF2D3}" presName="sibTrans" presStyleCnt="0"/>
      <dgm:spPr/>
    </dgm:pt>
    <dgm:pt modelId="{9AD0E864-E952-4C82-94BE-2BAFD1871C60}" type="pres">
      <dgm:prSet presAssocID="{3ECC86E5-A193-4026-A0E7-415BCAB9B17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ED35E2-7889-4501-996C-34628FB036BA}" srcId="{600F92B5-F1EA-4EDF-8683-4F05FCDBA02B}" destId="{3ECC86E5-A193-4026-A0E7-415BCAB9B17D}" srcOrd="1" destOrd="0" parTransId="{DA2463E8-A5EC-4963-AF8C-A6A4880D2804}" sibTransId="{6E6BD365-F6FC-468D-A710-86F5C9DBCA34}"/>
    <dgm:cxn modelId="{E5351652-F9B1-4A53-9842-74C5A1195BA0}" srcId="{600F92B5-F1EA-4EDF-8683-4F05FCDBA02B}" destId="{8AC93FB2-4C1B-4225-A8C3-A571A5D6AC1D}" srcOrd="0" destOrd="0" parTransId="{62D1E4A3-9553-494F-8CCD-9E6E10012F15}" sibTransId="{03CAC835-F222-4922-909F-202DB17BF2D3}"/>
    <dgm:cxn modelId="{FD074C3D-B120-45F1-A21B-DF9901667ADE}" type="presOf" srcId="{8AC93FB2-4C1B-4225-A8C3-A571A5D6AC1D}" destId="{BBB53B1F-E075-464A-A90D-3378BCB8C103}" srcOrd="0" destOrd="0" presId="urn:microsoft.com/office/officeart/2005/8/layout/hProcess9"/>
    <dgm:cxn modelId="{6E33842A-43E0-4820-B859-DBF0639D7336}" type="presOf" srcId="{600F92B5-F1EA-4EDF-8683-4F05FCDBA02B}" destId="{E0271F57-90CF-4247-9131-85F860CD1ABC}" srcOrd="0" destOrd="0" presId="urn:microsoft.com/office/officeart/2005/8/layout/hProcess9"/>
    <dgm:cxn modelId="{3E9CA332-DFB5-45BF-A65B-A966684782E5}" type="presOf" srcId="{3ECC86E5-A193-4026-A0E7-415BCAB9B17D}" destId="{9AD0E864-E952-4C82-94BE-2BAFD1871C60}" srcOrd="0" destOrd="0" presId="urn:microsoft.com/office/officeart/2005/8/layout/hProcess9"/>
    <dgm:cxn modelId="{39FE8D40-FDBF-4B1F-BF2C-FC2B6D0E0C0D}" type="presParOf" srcId="{E0271F57-90CF-4247-9131-85F860CD1ABC}" destId="{26F0F764-52D5-464A-91CD-7E894A7AC2A5}" srcOrd="0" destOrd="0" presId="urn:microsoft.com/office/officeart/2005/8/layout/hProcess9"/>
    <dgm:cxn modelId="{1BECD858-6BDD-4609-8175-CEAB5F87AFFF}" type="presParOf" srcId="{E0271F57-90CF-4247-9131-85F860CD1ABC}" destId="{E7E0B189-2044-444F-9B30-5B050972F4A5}" srcOrd="1" destOrd="0" presId="urn:microsoft.com/office/officeart/2005/8/layout/hProcess9"/>
    <dgm:cxn modelId="{DCA80B02-F782-4532-A5DA-283152D8213E}" type="presParOf" srcId="{E7E0B189-2044-444F-9B30-5B050972F4A5}" destId="{BBB53B1F-E075-464A-A90D-3378BCB8C103}" srcOrd="0" destOrd="0" presId="urn:microsoft.com/office/officeart/2005/8/layout/hProcess9"/>
    <dgm:cxn modelId="{4C40CA30-4EEF-442F-9192-5828CC390B68}" type="presParOf" srcId="{E7E0B189-2044-444F-9B30-5B050972F4A5}" destId="{02149864-9F61-465B-B97F-8D0B8E7081F9}" srcOrd="1" destOrd="0" presId="urn:microsoft.com/office/officeart/2005/8/layout/hProcess9"/>
    <dgm:cxn modelId="{B34CD0F2-9C7E-4A07-B4D6-5707B3D4659D}" type="presParOf" srcId="{E7E0B189-2044-444F-9B30-5B050972F4A5}" destId="{9AD0E864-E952-4C82-94BE-2BAFD1871C60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5261C3-FE9C-405B-8499-7461729819FE}" type="doc">
      <dgm:prSet loTypeId="urn:microsoft.com/office/officeart/2005/8/layout/lProcess3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315402-9E28-4BC9-9D76-A78F18AAEFB5}">
      <dgm:prSet phldrT="[Text]" custT="1"/>
      <dgm:spPr/>
      <dgm:t>
        <a:bodyPr/>
        <a:lstStyle/>
        <a:p>
          <a:r>
            <a:rPr lang="en-US" sz="2400" dirty="0" smtClean="0"/>
            <a:t>February </a:t>
          </a:r>
          <a:endParaRPr lang="en-US" sz="2400" dirty="0"/>
        </a:p>
      </dgm:t>
    </dgm:pt>
    <dgm:pt modelId="{56B53F9C-375D-4C5E-907E-334F3332BDED}" type="parTrans" cxnId="{5B06F6CA-D63B-45B2-8179-77AEB2B57180}">
      <dgm:prSet/>
      <dgm:spPr/>
      <dgm:t>
        <a:bodyPr/>
        <a:lstStyle/>
        <a:p>
          <a:endParaRPr lang="en-US"/>
        </a:p>
      </dgm:t>
    </dgm:pt>
    <dgm:pt modelId="{297C2F11-ED62-4071-B5B6-EBF3426EE448}" type="sibTrans" cxnId="{5B06F6CA-D63B-45B2-8179-77AEB2B57180}">
      <dgm:prSet/>
      <dgm:spPr/>
      <dgm:t>
        <a:bodyPr/>
        <a:lstStyle/>
        <a:p>
          <a:endParaRPr lang="en-US"/>
        </a:p>
      </dgm:t>
    </dgm:pt>
    <dgm:pt modelId="{8D9EA1B1-1954-426C-B0C6-7A4D0355530C}">
      <dgm:prSet phldrT="[Text]"/>
      <dgm:spPr/>
      <dgm:t>
        <a:bodyPr/>
        <a:lstStyle/>
        <a:p>
          <a:r>
            <a:rPr lang="en-US" dirty="0" smtClean="0"/>
            <a:t>Intent to Apply for Institutional Accreditation</a:t>
          </a:r>
          <a:endParaRPr lang="en-US" dirty="0"/>
        </a:p>
      </dgm:t>
    </dgm:pt>
    <dgm:pt modelId="{18638659-B528-4406-B9C4-858F8BEEC07C}" type="parTrans" cxnId="{421BE6B8-1595-4FD2-ADE2-C9419C864CDA}">
      <dgm:prSet/>
      <dgm:spPr/>
      <dgm:t>
        <a:bodyPr/>
        <a:lstStyle/>
        <a:p>
          <a:endParaRPr lang="en-US"/>
        </a:p>
      </dgm:t>
    </dgm:pt>
    <dgm:pt modelId="{83D4D4AF-741A-46E8-8D5B-D65CF7DEB394}" type="sibTrans" cxnId="{421BE6B8-1595-4FD2-ADE2-C9419C864CDA}">
      <dgm:prSet/>
      <dgm:spPr/>
      <dgm:t>
        <a:bodyPr/>
        <a:lstStyle/>
        <a:p>
          <a:endParaRPr lang="en-US"/>
        </a:p>
      </dgm:t>
    </dgm:pt>
    <dgm:pt modelId="{6B6D6F6A-44E0-44FF-B967-5C55168DAECC}">
      <dgm:prSet phldrT="[Text]" custT="1"/>
      <dgm:spPr/>
      <dgm:t>
        <a:bodyPr/>
        <a:lstStyle/>
        <a:p>
          <a:r>
            <a:rPr lang="en-US" sz="2400" dirty="0" smtClean="0"/>
            <a:t>March </a:t>
          </a:r>
          <a:endParaRPr lang="en-US" sz="2400" dirty="0"/>
        </a:p>
      </dgm:t>
    </dgm:pt>
    <dgm:pt modelId="{238C2794-B51C-463A-BB77-AD20264E8C4F}" type="parTrans" cxnId="{9E3EF789-2D18-458F-A5E0-43A78B0737D9}">
      <dgm:prSet/>
      <dgm:spPr/>
      <dgm:t>
        <a:bodyPr/>
        <a:lstStyle/>
        <a:p>
          <a:endParaRPr lang="en-US"/>
        </a:p>
      </dgm:t>
    </dgm:pt>
    <dgm:pt modelId="{5FEA297E-3861-425E-94AA-39B37CE4CF22}" type="sibTrans" cxnId="{9E3EF789-2D18-458F-A5E0-43A78B0737D9}">
      <dgm:prSet/>
      <dgm:spPr/>
      <dgm:t>
        <a:bodyPr/>
        <a:lstStyle/>
        <a:p>
          <a:endParaRPr lang="en-US"/>
        </a:p>
      </dgm:t>
    </dgm:pt>
    <dgm:pt modelId="{70D69659-3015-49A9-BCAF-67086CA95883}">
      <dgm:prSet phldrT="[Text]" custT="1"/>
      <dgm:spPr/>
      <dgm:t>
        <a:bodyPr/>
        <a:lstStyle/>
        <a:p>
          <a:r>
            <a:rPr lang="en-US" sz="2400" dirty="0" smtClean="0"/>
            <a:t>April </a:t>
          </a:r>
          <a:endParaRPr lang="en-US" sz="2400" dirty="0"/>
        </a:p>
      </dgm:t>
    </dgm:pt>
    <dgm:pt modelId="{76EF8389-7E27-49A2-B9BA-172653EC3FC4}" type="parTrans" cxnId="{D3370321-8C24-490B-BFD4-7957A1B30F2C}">
      <dgm:prSet/>
      <dgm:spPr/>
      <dgm:t>
        <a:bodyPr/>
        <a:lstStyle/>
        <a:p>
          <a:endParaRPr lang="en-US"/>
        </a:p>
      </dgm:t>
    </dgm:pt>
    <dgm:pt modelId="{D4DFECB3-233B-4D12-9831-733368B04686}" type="sibTrans" cxnId="{D3370321-8C24-490B-BFD4-7957A1B30F2C}">
      <dgm:prSet/>
      <dgm:spPr/>
      <dgm:t>
        <a:bodyPr/>
        <a:lstStyle/>
        <a:p>
          <a:endParaRPr lang="en-US"/>
        </a:p>
      </dgm:t>
    </dgm:pt>
    <dgm:pt modelId="{CCDCF342-CFDC-46BB-8692-059BDD2933BD}">
      <dgm:prSet phldrT="[Text]"/>
      <dgm:spPr/>
      <dgm:t>
        <a:bodyPr/>
        <a:lstStyle/>
        <a:p>
          <a:r>
            <a:rPr lang="en-US" dirty="0" smtClean="0"/>
            <a:t>Identify AOA Programs Eligible for ACGME Accreditation</a:t>
          </a:r>
          <a:endParaRPr lang="en-US" dirty="0"/>
        </a:p>
      </dgm:t>
    </dgm:pt>
    <dgm:pt modelId="{51E2BC0E-59A8-4A8D-B466-00D5D592B058}" type="parTrans" cxnId="{3E9DD37A-9CE3-4844-AD96-244BAEFECEA6}">
      <dgm:prSet/>
      <dgm:spPr/>
      <dgm:t>
        <a:bodyPr/>
        <a:lstStyle/>
        <a:p>
          <a:endParaRPr lang="en-US"/>
        </a:p>
      </dgm:t>
    </dgm:pt>
    <dgm:pt modelId="{335C922F-E9C1-445C-9A9E-B79FF447377B}" type="sibTrans" cxnId="{3E9DD37A-9CE3-4844-AD96-244BAEFECEA6}">
      <dgm:prSet/>
      <dgm:spPr/>
      <dgm:t>
        <a:bodyPr/>
        <a:lstStyle/>
        <a:p>
          <a:endParaRPr lang="en-US"/>
        </a:p>
      </dgm:t>
    </dgm:pt>
    <dgm:pt modelId="{D39A8BCD-2E46-4108-A806-B1A3A2DC22FA}">
      <dgm:prSet phldrT="[Text]"/>
      <dgm:spPr/>
      <dgm:t>
        <a:bodyPr/>
        <a:lstStyle/>
        <a:p>
          <a:r>
            <a:rPr lang="en-US" dirty="0" smtClean="0"/>
            <a:t>Access to Accreditation Data System (ADS)</a:t>
          </a:r>
          <a:endParaRPr lang="en-US" dirty="0"/>
        </a:p>
      </dgm:t>
    </dgm:pt>
    <dgm:pt modelId="{748BAAD3-A120-4506-BE24-737BECBA7AE3}" type="parTrans" cxnId="{1E94C323-5D79-4C29-BF93-A51D5EDCD274}">
      <dgm:prSet/>
      <dgm:spPr/>
      <dgm:t>
        <a:bodyPr/>
        <a:lstStyle/>
        <a:p>
          <a:endParaRPr lang="en-US"/>
        </a:p>
      </dgm:t>
    </dgm:pt>
    <dgm:pt modelId="{B1166BF2-0936-4FAB-A3CE-04A5F50D68F8}" type="sibTrans" cxnId="{1E94C323-5D79-4C29-BF93-A51D5EDCD274}">
      <dgm:prSet/>
      <dgm:spPr/>
      <dgm:t>
        <a:bodyPr/>
        <a:lstStyle/>
        <a:p>
          <a:endParaRPr lang="en-US"/>
        </a:p>
      </dgm:t>
    </dgm:pt>
    <dgm:pt modelId="{1BFDC055-9957-42D3-8A77-77FDA8C720F7}">
      <dgm:prSet phldrT="[Text]"/>
      <dgm:spPr/>
      <dgm:t>
        <a:bodyPr/>
        <a:lstStyle/>
        <a:p>
          <a:r>
            <a:rPr lang="en-US" dirty="0" smtClean="0"/>
            <a:t>Program Directors Granted Access to ADS</a:t>
          </a:r>
          <a:endParaRPr lang="en-US" dirty="0"/>
        </a:p>
      </dgm:t>
    </dgm:pt>
    <dgm:pt modelId="{6AD2D08B-031C-4D52-A873-A0AEDF69789D}" type="parTrans" cxnId="{FFC62B13-B87E-4833-A538-70A5A6714438}">
      <dgm:prSet/>
      <dgm:spPr/>
      <dgm:t>
        <a:bodyPr/>
        <a:lstStyle/>
        <a:p>
          <a:endParaRPr lang="en-US"/>
        </a:p>
      </dgm:t>
    </dgm:pt>
    <dgm:pt modelId="{EF201A2C-A5D9-4492-96CF-F2BFF2997CBB}" type="sibTrans" cxnId="{FFC62B13-B87E-4833-A538-70A5A6714438}">
      <dgm:prSet/>
      <dgm:spPr/>
      <dgm:t>
        <a:bodyPr/>
        <a:lstStyle/>
        <a:p>
          <a:endParaRPr lang="en-US"/>
        </a:p>
      </dgm:t>
    </dgm:pt>
    <dgm:pt modelId="{C32A9F77-A5A2-4195-8E9E-956B4092BABB}">
      <dgm:prSet phldrT="[Text]" custT="1"/>
      <dgm:spPr/>
      <dgm:t>
        <a:bodyPr/>
        <a:lstStyle/>
        <a:p>
          <a:r>
            <a:rPr lang="en-US" sz="2400" dirty="0" smtClean="0"/>
            <a:t>July </a:t>
          </a:r>
          <a:endParaRPr lang="en-US" sz="2400" dirty="0"/>
        </a:p>
      </dgm:t>
    </dgm:pt>
    <dgm:pt modelId="{3CEECA2B-E68E-403B-808F-1FA4C9623A39}" type="parTrans" cxnId="{207F5951-B017-4AE1-B660-A501AB008F82}">
      <dgm:prSet/>
      <dgm:spPr/>
      <dgm:t>
        <a:bodyPr/>
        <a:lstStyle/>
        <a:p>
          <a:endParaRPr lang="en-US"/>
        </a:p>
      </dgm:t>
    </dgm:pt>
    <dgm:pt modelId="{5990F91E-2E7A-405E-9275-21F1D0B34D64}" type="sibTrans" cxnId="{207F5951-B017-4AE1-B660-A501AB008F82}">
      <dgm:prSet/>
      <dgm:spPr/>
      <dgm:t>
        <a:bodyPr/>
        <a:lstStyle/>
        <a:p>
          <a:endParaRPr lang="en-US"/>
        </a:p>
      </dgm:t>
    </dgm:pt>
    <dgm:pt modelId="{24455EC2-6064-4852-82CF-217F2C49BF57}">
      <dgm:prSet phldrT="[Text]"/>
      <dgm:spPr/>
      <dgm:t>
        <a:bodyPr/>
        <a:lstStyle/>
        <a:p>
          <a:r>
            <a:rPr lang="en-US" dirty="0" smtClean="0"/>
            <a:t>Programs Can Submit Application for ACGME Accreditation</a:t>
          </a:r>
          <a:endParaRPr lang="en-US" dirty="0"/>
        </a:p>
      </dgm:t>
    </dgm:pt>
    <dgm:pt modelId="{D760D528-1624-4CBF-BA43-7B6C898BB06C}" type="parTrans" cxnId="{847415BC-8BC2-4C3C-B40B-63EEFF681A5B}">
      <dgm:prSet/>
      <dgm:spPr/>
      <dgm:t>
        <a:bodyPr/>
        <a:lstStyle/>
        <a:p>
          <a:endParaRPr lang="en-US"/>
        </a:p>
      </dgm:t>
    </dgm:pt>
    <dgm:pt modelId="{350733C8-EE79-4EDC-8ADA-63C98A07E1E7}" type="sibTrans" cxnId="{847415BC-8BC2-4C3C-B40B-63EEFF681A5B}">
      <dgm:prSet/>
      <dgm:spPr/>
      <dgm:t>
        <a:bodyPr/>
        <a:lstStyle/>
        <a:p>
          <a:endParaRPr lang="en-US"/>
        </a:p>
      </dgm:t>
    </dgm:pt>
    <dgm:pt modelId="{94497648-0B6E-4E27-9AA3-E067D4BB28F2}">
      <dgm:prSet phldrT="[Text]"/>
      <dgm:spPr/>
      <dgm:t>
        <a:bodyPr/>
        <a:lstStyle/>
        <a:p>
          <a:r>
            <a:rPr lang="en-US" dirty="0" smtClean="0"/>
            <a:t>Under Pre-Accreditation Status Must Comply with Annual ACGME Reporting</a:t>
          </a:r>
          <a:endParaRPr lang="en-US" dirty="0"/>
        </a:p>
      </dgm:t>
    </dgm:pt>
    <dgm:pt modelId="{323C5117-4D1F-415E-A7CF-EFBC6650F161}" type="parTrans" cxnId="{7530FA14-3571-4012-83CA-F7FED6887C7B}">
      <dgm:prSet/>
      <dgm:spPr/>
      <dgm:t>
        <a:bodyPr/>
        <a:lstStyle/>
        <a:p>
          <a:endParaRPr lang="en-US"/>
        </a:p>
      </dgm:t>
    </dgm:pt>
    <dgm:pt modelId="{DDB1F64E-EF91-4CD1-B131-B7EFCE148508}" type="sibTrans" cxnId="{7530FA14-3571-4012-83CA-F7FED6887C7B}">
      <dgm:prSet/>
      <dgm:spPr/>
      <dgm:t>
        <a:bodyPr/>
        <a:lstStyle/>
        <a:p>
          <a:endParaRPr lang="en-US"/>
        </a:p>
      </dgm:t>
    </dgm:pt>
    <dgm:pt modelId="{B9A828FA-CA1B-4227-B6CF-06EA8E94A29B}">
      <dgm:prSet phldrT="[Text]" custT="1"/>
      <dgm:spPr/>
      <dgm:t>
        <a:bodyPr/>
        <a:lstStyle/>
        <a:p>
          <a:r>
            <a:rPr lang="en-US" sz="1200" dirty="0" smtClean="0"/>
            <a:t>Submit  Initial Institutional Application Through ADS</a:t>
          </a:r>
          <a:endParaRPr lang="en-US" sz="1200" dirty="0"/>
        </a:p>
      </dgm:t>
    </dgm:pt>
    <dgm:pt modelId="{B4C816DC-9D1F-457A-A8E1-3614B4160D16}" type="parTrans" cxnId="{E292FD4D-7FE1-498F-B43A-DE4DDA9B71BA}">
      <dgm:prSet/>
      <dgm:spPr/>
      <dgm:t>
        <a:bodyPr/>
        <a:lstStyle/>
        <a:p>
          <a:endParaRPr lang="en-US"/>
        </a:p>
      </dgm:t>
    </dgm:pt>
    <dgm:pt modelId="{2F6360E4-3F14-4149-AEFF-0292533A3C15}" type="sibTrans" cxnId="{E292FD4D-7FE1-498F-B43A-DE4DDA9B71BA}">
      <dgm:prSet/>
      <dgm:spPr/>
      <dgm:t>
        <a:bodyPr/>
        <a:lstStyle/>
        <a:p>
          <a:endParaRPr lang="en-US"/>
        </a:p>
      </dgm:t>
    </dgm:pt>
    <dgm:pt modelId="{2CF39C25-3036-4162-A195-7F915FCB0005}" type="pres">
      <dgm:prSet presAssocID="{345261C3-FE9C-405B-8499-7461729819F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0E655B-DBD6-46B9-915D-74B1AABFCBBF}" type="pres">
      <dgm:prSet presAssocID="{EF315402-9E28-4BC9-9D76-A78F18AAEFB5}" presName="horFlow" presStyleCnt="0"/>
      <dgm:spPr/>
    </dgm:pt>
    <dgm:pt modelId="{ECFBF128-B83E-4476-9923-3B175087B53A}" type="pres">
      <dgm:prSet presAssocID="{EF315402-9E28-4BC9-9D76-A78F18AAEFB5}" presName="bigChev" presStyleLbl="node1" presStyleIdx="0" presStyleCnt="4"/>
      <dgm:spPr/>
      <dgm:t>
        <a:bodyPr/>
        <a:lstStyle/>
        <a:p>
          <a:endParaRPr lang="en-US"/>
        </a:p>
      </dgm:t>
    </dgm:pt>
    <dgm:pt modelId="{5A24076B-208B-4B1C-BA53-2A7BBDE4F68D}" type="pres">
      <dgm:prSet presAssocID="{18638659-B528-4406-B9C4-858F8BEEC07C}" presName="parTrans" presStyleCnt="0"/>
      <dgm:spPr/>
    </dgm:pt>
    <dgm:pt modelId="{500BCF9D-7A42-437E-A269-D3AE45D34D04}" type="pres">
      <dgm:prSet presAssocID="{8D9EA1B1-1954-426C-B0C6-7A4D0355530C}" presName="node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07A63-6FC5-4A28-BC97-437901537082}" type="pres">
      <dgm:prSet presAssocID="{EF315402-9E28-4BC9-9D76-A78F18AAEFB5}" presName="vSp" presStyleCnt="0"/>
      <dgm:spPr/>
    </dgm:pt>
    <dgm:pt modelId="{911CD51D-D952-4096-9884-AC123B598692}" type="pres">
      <dgm:prSet presAssocID="{6B6D6F6A-44E0-44FF-B967-5C55168DAECC}" presName="horFlow" presStyleCnt="0"/>
      <dgm:spPr/>
    </dgm:pt>
    <dgm:pt modelId="{320ED311-166C-4348-80BF-BAAD95C6C4B3}" type="pres">
      <dgm:prSet presAssocID="{6B6D6F6A-44E0-44FF-B967-5C55168DAECC}" presName="bigChev" presStyleLbl="node1" presStyleIdx="1" presStyleCnt="4"/>
      <dgm:spPr/>
      <dgm:t>
        <a:bodyPr/>
        <a:lstStyle/>
        <a:p>
          <a:endParaRPr lang="en-US"/>
        </a:p>
      </dgm:t>
    </dgm:pt>
    <dgm:pt modelId="{072D3A3F-2137-45A4-87E6-E875C2C954A0}" type="pres">
      <dgm:prSet presAssocID="{748BAAD3-A120-4506-BE24-737BECBA7AE3}" presName="parTrans" presStyleCnt="0"/>
      <dgm:spPr/>
    </dgm:pt>
    <dgm:pt modelId="{0B624B2C-079F-4CDD-8FA0-4831CEC0AB02}" type="pres">
      <dgm:prSet presAssocID="{D39A8BCD-2E46-4108-A806-B1A3A2DC22FA}" presName="node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DB4C8C-DF75-48FE-A666-E69D87260AD2}" type="pres">
      <dgm:prSet presAssocID="{6B6D6F6A-44E0-44FF-B967-5C55168DAECC}" presName="vSp" presStyleCnt="0"/>
      <dgm:spPr/>
    </dgm:pt>
    <dgm:pt modelId="{15C9E7A1-5BFE-4CEB-BB50-005ABC51D241}" type="pres">
      <dgm:prSet presAssocID="{70D69659-3015-49A9-BCAF-67086CA95883}" presName="horFlow" presStyleCnt="0"/>
      <dgm:spPr/>
    </dgm:pt>
    <dgm:pt modelId="{2BE85108-B6C9-4F69-8DD7-91A410FE9744}" type="pres">
      <dgm:prSet presAssocID="{70D69659-3015-49A9-BCAF-67086CA95883}" presName="bigChev" presStyleLbl="node1" presStyleIdx="2" presStyleCnt="4"/>
      <dgm:spPr/>
      <dgm:t>
        <a:bodyPr/>
        <a:lstStyle/>
        <a:p>
          <a:endParaRPr lang="en-US"/>
        </a:p>
      </dgm:t>
    </dgm:pt>
    <dgm:pt modelId="{54B7D187-1857-4641-A2A3-07C0539E2244}" type="pres">
      <dgm:prSet presAssocID="{B4C816DC-9D1F-457A-A8E1-3614B4160D16}" presName="parTrans" presStyleCnt="0"/>
      <dgm:spPr/>
    </dgm:pt>
    <dgm:pt modelId="{D3F6EDEC-ECF8-44F5-A7E7-363440D1434B}" type="pres">
      <dgm:prSet presAssocID="{B9A828FA-CA1B-4227-B6CF-06EA8E94A29B}" presName="node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A6F52-8266-4646-97E5-4F29025A221E}" type="pres">
      <dgm:prSet presAssocID="{2F6360E4-3F14-4149-AEFF-0292533A3C15}" presName="sibTrans" presStyleCnt="0"/>
      <dgm:spPr/>
    </dgm:pt>
    <dgm:pt modelId="{8D0B054D-022B-4A33-9214-BB478905C7DD}" type="pres">
      <dgm:prSet presAssocID="{CCDCF342-CFDC-46BB-8692-059BDD2933BD}" presName="node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6DCA1-EF9E-4A3A-8F5C-B049BFF46431}" type="pres">
      <dgm:prSet presAssocID="{335C922F-E9C1-445C-9A9E-B79FF447377B}" presName="sibTrans" presStyleCnt="0"/>
      <dgm:spPr/>
    </dgm:pt>
    <dgm:pt modelId="{0FCCBF8C-6532-4D3D-941E-2342FA006E9F}" type="pres">
      <dgm:prSet presAssocID="{1BFDC055-9957-42D3-8A77-77FDA8C720F7}" presName="node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75301-3DE5-4DBD-85DF-FFEB8F6D24E0}" type="pres">
      <dgm:prSet presAssocID="{70D69659-3015-49A9-BCAF-67086CA95883}" presName="vSp" presStyleCnt="0"/>
      <dgm:spPr/>
    </dgm:pt>
    <dgm:pt modelId="{7DDEE413-9890-4978-90FB-0F199A96B0D4}" type="pres">
      <dgm:prSet presAssocID="{C32A9F77-A5A2-4195-8E9E-956B4092BABB}" presName="horFlow" presStyleCnt="0"/>
      <dgm:spPr/>
    </dgm:pt>
    <dgm:pt modelId="{7BBAC4D7-F6BF-4FAC-93F2-166E3794FC8A}" type="pres">
      <dgm:prSet presAssocID="{C32A9F77-A5A2-4195-8E9E-956B4092BABB}" presName="bigChev" presStyleLbl="node1" presStyleIdx="3" presStyleCnt="4"/>
      <dgm:spPr/>
      <dgm:t>
        <a:bodyPr/>
        <a:lstStyle/>
        <a:p>
          <a:endParaRPr lang="en-US"/>
        </a:p>
      </dgm:t>
    </dgm:pt>
    <dgm:pt modelId="{2101B023-968E-4AEA-AD92-E3A62EB0C425}" type="pres">
      <dgm:prSet presAssocID="{D760D528-1624-4CBF-BA43-7B6C898BB06C}" presName="parTrans" presStyleCnt="0"/>
      <dgm:spPr/>
    </dgm:pt>
    <dgm:pt modelId="{7918C9ED-38B9-4B35-AC4F-97C73591DA54}" type="pres">
      <dgm:prSet presAssocID="{24455EC2-6064-4852-82CF-217F2C49BF57}" presName="node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2883A8-BD70-47EB-96A9-43D6432DD92B}" type="pres">
      <dgm:prSet presAssocID="{350733C8-EE79-4EDC-8ADA-63C98A07E1E7}" presName="sibTrans" presStyleCnt="0"/>
      <dgm:spPr/>
    </dgm:pt>
    <dgm:pt modelId="{56839504-FFEB-4413-9972-8AE6474022E2}" type="pres">
      <dgm:prSet presAssocID="{94497648-0B6E-4E27-9AA3-E067D4BB28F2}" presName="node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92FD4D-7FE1-498F-B43A-DE4DDA9B71BA}" srcId="{70D69659-3015-49A9-BCAF-67086CA95883}" destId="{B9A828FA-CA1B-4227-B6CF-06EA8E94A29B}" srcOrd="0" destOrd="0" parTransId="{B4C816DC-9D1F-457A-A8E1-3614B4160D16}" sibTransId="{2F6360E4-3F14-4149-AEFF-0292533A3C15}"/>
    <dgm:cxn modelId="{847415BC-8BC2-4C3C-B40B-63EEFF681A5B}" srcId="{C32A9F77-A5A2-4195-8E9E-956B4092BABB}" destId="{24455EC2-6064-4852-82CF-217F2C49BF57}" srcOrd="0" destOrd="0" parTransId="{D760D528-1624-4CBF-BA43-7B6C898BB06C}" sibTransId="{350733C8-EE79-4EDC-8ADA-63C98A07E1E7}"/>
    <dgm:cxn modelId="{78B6DC0A-AFFD-4D7A-A849-3075215D29E0}" type="presOf" srcId="{70D69659-3015-49A9-BCAF-67086CA95883}" destId="{2BE85108-B6C9-4F69-8DD7-91A410FE9744}" srcOrd="0" destOrd="0" presId="urn:microsoft.com/office/officeart/2005/8/layout/lProcess3"/>
    <dgm:cxn modelId="{9E3EF789-2D18-458F-A5E0-43A78B0737D9}" srcId="{345261C3-FE9C-405B-8499-7461729819FE}" destId="{6B6D6F6A-44E0-44FF-B967-5C55168DAECC}" srcOrd="1" destOrd="0" parTransId="{238C2794-B51C-463A-BB77-AD20264E8C4F}" sibTransId="{5FEA297E-3861-425E-94AA-39B37CE4CF22}"/>
    <dgm:cxn modelId="{9144D6E9-215F-4023-B25B-53AB7493174B}" type="presOf" srcId="{6B6D6F6A-44E0-44FF-B967-5C55168DAECC}" destId="{320ED311-166C-4348-80BF-BAAD95C6C4B3}" srcOrd="0" destOrd="0" presId="urn:microsoft.com/office/officeart/2005/8/layout/lProcess3"/>
    <dgm:cxn modelId="{0AAEB73E-C7AE-43E7-AF31-BBB8F20BC8B9}" type="presOf" srcId="{CCDCF342-CFDC-46BB-8692-059BDD2933BD}" destId="{8D0B054D-022B-4A33-9214-BB478905C7DD}" srcOrd="0" destOrd="0" presId="urn:microsoft.com/office/officeart/2005/8/layout/lProcess3"/>
    <dgm:cxn modelId="{7530FA14-3571-4012-83CA-F7FED6887C7B}" srcId="{C32A9F77-A5A2-4195-8E9E-956B4092BABB}" destId="{94497648-0B6E-4E27-9AA3-E067D4BB28F2}" srcOrd="1" destOrd="0" parTransId="{323C5117-4D1F-415E-A7CF-EFBC6650F161}" sibTransId="{DDB1F64E-EF91-4CD1-B131-B7EFCE148508}"/>
    <dgm:cxn modelId="{1E94C323-5D79-4C29-BF93-A51D5EDCD274}" srcId="{6B6D6F6A-44E0-44FF-B967-5C55168DAECC}" destId="{D39A8BCD-2E46-4108-A806-B1A3A2DC22FA}" srcOrd="0" destOrd="0" parTransId="{748BAAD3-A120-4506-BE24-737BECBA7AE3}" sibTransId="{B1166BF2-0936-4FAB-A3CE-04A5F50D68F8}"/>
    <dgm:cxn modelId="{7105FE91-04D1-40D9-A80D-F034C9DC6004}" type="presOf" srcId="{EF315402-9E28-4BC9-9D76-A78F18AAEFB5}" destId="{ECFBF128-B83E-4476-9923-3B175087B53A}" srcOrd="0" destOrd="0" presId="urn:microsoft.com/office/officeart/2005/8/layout/lProcess3"/>
    <dgm:cxn modelId="{0EF225A5-EFC6-4246-AD60-1FDBBB576FC1}" type="presOf" srcId="{94497648-0B6E-4E27-9AA3-E067D4BB28F2}" destId="{56839504-FFEB-4413-9972-8AE6474022E2}" srcOrd="0" destOrd="0" presId="urn:microsoft.com/office/officeart/2005/8/layout/lProcess3"/>
    <dgm:cxn modelId="{5B06F6CA-D63B-45B2-8179-77AEB2B57180}" srcId="{345261C3-FE9C-405B-8499-7461729819FE}" destId="{EF315402-9E28-4BC9-9D76-A78F18AAEFB5}" srcOrd="0" destOrd="0" parTransId="{56B53F9C-375D-4C5E-907E-334F3332BDED}" sibTransId="{297C2F11-ED62-4071-B5B6-EBF3426EE448}"/>
    <dgm:cxn modelId="{207F5951-B017-4AE1-B660-A501AB008F82}" srcId="{345261C3-FE9C-405B-8499-7461729819FE}" destId="{C32A9F77-A5A2-4195-8E9E-956B4092BABB}" srcOrd="3" destOrd="0" parTransId="{3CEECA2B-E68E-403B-808F-1FA4C9623A39}" sibTransId="{5990F91E-2E7A-405E-9275-21F1D0B34D64}"/>
    <dgm:cxn modelId="{D6CFA977-8449-4D83-90DE-F9BEE034514B}" type="presOf" srcId="{1BFDC055-9957-42D3-8A77-77FDA8C720F7}" destId="{0FCCBF8C-6532-4D3D-941E-2342FA006E9F}" srcOrd="0" destOrd="0" presId="urn:microsoft.com/office/officeart/2005/8/layout/lProcess3"/>
    <dgm:cxn modelId="{B44D47A5-EF17-4617-B8AD-992E4D4B1D90}" type="presOf" srcId="{8D9EA1B1-1954-426C-B0C6-7A4D0355530C}" destId="{500BCF9D-7A42-437E-A269-D3AE45D34D04}" srcOrd="0" destOrd="0" presId="urn:microsoft.com/office/officeart/2005/8/layout/lProcess3"/>
    <dgm:cxn modelId="{B8B5956A-4CF8-4F66-85FB-2725B50A794D}" type="presOf" srcId="{345261C3-FE9C-405B-8499-7461729819FE}" destId="{2CF39C25-3036-4162-A195-7F915FCB0005}" srcOrd="0" destOrd="0" presId="urn:microsoft.com/office/officeart/2005/8/layout/lProcess3"/>
    <dgm:cxn modelId="{2038EC12-EE6F-4D28-89BC-C133925E3B07}" type="presOf" srcId="{C32A9F77-A5A2-4195-8E9E-956B4092BABB}" destId="{7BBAC4D7-F6BF-4FAC-93F2-166E3794FC8A}" srcOrd="0" destOrd="0" presId="urn:microsoft.com/office/officeart/2005/8/layout/lProcess3"/>
    <dgm:cxn modelId="{569338AA-9F51-4E6E-B916-D1862941AAEF}" type="presOf" srcId="{B9A828FA-CA1B-4227-B6CF-06EA8E94A29B}" destId="{D3F6EDEC-ECF8-44F5-A7E7-363440D1434B}" srcOrd="0" destOrd="0" presId="urn:microsoft.com/office/officeart/2005/8/layout/lProcess3"/>
    <dgm:cxn modelId="{3E9DD37A-9CE3-4844-AD96-244BAEFECEA6}" srcId="{70D69659-3015-49A9-BCAF-67086CA95883}" destId="{CCDCF342-CFDC-46BB-8692-059BDD2933BD}" srcOrd="1" destOrd="0" parTransId="{51E2BC0E-59A8-4A8D-B466-00D5D592B058}" sibTransId="{335C922F-E9C1-445C-9A9E-B79FF447377B}"/>
    <dgm:cxn modelId="{73B4CDE2-C9D3-443A-8718-12ED8F4E3421}" type="presOf" srcId="{D39A8BCD-2E46-4108-A806-B1A3A2DC22FA}" destId="{0B624B2C-079F-4CDD-8FA0-4831CEC0AB02}" srcOrd="0" destOrd="0" presId="urn:microsoft.com/office/officeart/2005/8/layout/lProcess3"/>
    <dgm:cxn modelId="{008B3236-3A28-424A-9E43-EC4A20CA9135}" type="presOf" srcId="{24455EC2-6064-4852-82CF-217F2C49BF57}" destId="{7918C9ED-38B9-4B35-AC4F-97C73591DA54}" srcOrd="0" destOrd="0" presId="urn:microsoft.com/office/officeart/2005/8/layout/lProcess3"/>
    <dgm:cxn modelId="{421BE6B8-1595-4FD2-ADE2-C9419C864CDA}" srcId="{EF315402-9E28-4BC9-9D76-A78F18AAEFB5}" destId="{8D9EA1B1-1954-426C-B0C6-7A4D0355530C}" srcOrd="0" destOrd="0" parTransId="{18638659-B528-4406-B9C4-858F8BEEC07C}" sibTransId="{83D4D4AF-741A-46E8-8D5B-D65CF7DEB394}"/>
    <dgm:cxn modelId="{D3370321-8C24-490B-BFD4-7957A1B30F2C}" srcId="{345261C3-FE9C-405B-8499-7461729819FE}" destId="{70D69659-3015-49A9-BCAF-67086CA95883}" srcOrd="2" destOrd="0" parTransId="{76EF8389-7E27-49A2-B9BA-172653EC3FC4}" sibTransId="{D4DFECB3-233B-4D12-9831-733368B04686}"/>
    <dgm:cxn modelId="{FFC62B13-B87E-4833-A538-70A5A6714438}" srcId="{70D69659-3015-49A9-BCAF-67086CA95883}" destId="{1BFDC055-9957-42D3-8A77-77FDA8C720F7}" srcOrd="2" destOrd="0" parTransId="{6AD2D08B-031C-4D52-A873-A0AEDF69789D}" sibTransId="{EF201A2C-A5D9-4492-96CF-F2BFF2997CBB}"/>
    <dgm:cxn modelId="{3DB5D40E-60DB-42B4-9BC2-9A74C94CE28A}" type="presParOf" srcId="{2CF39C25-3036-4162-A195-7F915FCB0005}" destId="{FA0E655B-DBD6-46B9-915D-74B1AABFCBBF}" srcOrd="0" destOrd="0" presId="urn:microsoft.com/office/officeart/2005/8/layout/lProcess3"/>
    <dgm:cxn modelId="{0CE50AA2-4E20-4950-B6DE-B3661EF3F0F3}" type="presParOf" srcId="{FA0E655B-DBD6-46B9-915D-74B1AABFCBBF}" destId="{ECFBF128-B83E-4476-9923-3B175087B53A}" srcOrd="0" destOrd="0" presId="urn:microsoft.com/office/officeart/2005/8/layout/lProcess3"/>
    <dgm:cxn modelId="{6DAB73CE-E76F-4CCB-9AF9-C1191E67EFEF}" type="presParOf" srcId="{FA0E655B-DBD6-46B9-915D-74B1AABFCBBF}" destId="{5A24076B-208B-4B1C-BA53-2A7BBDE4F68D}" srcOrd="1" destOrd="0" presId="urn:microsoft.com/office/officeart/2005/8/layout/lProcess3"/>
    <dgm:cxn modelId="{37710BAC-7F2D-4600-9A68-3C21247EEF89}" type="presParOf" srcId="{FA0E655B-DBD6-46B9-915D-74B1AABFCBBF}" destId="{500BCF9D-7A42-437E-A269-D3AE45D34D04}" srcOrd="2" destOrd="0" presId="urn:microsoft.com/office/officeart/2005/8/layout/lProcess3"/>
    <dgm:cxn modelId="{251EC6CA-ED88-48BC-908A-356BE733E36E}" type="presParOf" srcId="{2CF39C25-3036-4162-A195-7F915FCB0005}" destId="{F1607A63-6FC5-4A28-BC97-437901537082}" srcOrd="1" destOrd="0" presId="urn:microsoft.com/office/officeart/2005/8/layout/lProcess3"/>
    <dgm:cxn modelId="{42E52363-5501-42B7-B789-BDDD829355AA}" type="presParOf" srcId="{2CF39C25-3036-4162-A195-7F915FCB0005}" destId="{911CD51D-D952-4096-9884-AC123B598692}" srcOrd="2" destOrd="0" presId="urn:microsoft.com/office/officeart/2005/8/layout/lProcess3"/>
    <dgm:cxn modelId="{83F6FA15-9212-4983-8D70-69A13956C822}" type="presParOf" srcId="{911CD51D-D952-4096-9884-AC123B598692}" destId="{320ED311-166C-4348-80BF-BAAD95C6C4B3}" srcOrd="0" destOrd="0" presId="urn:microsoft.com/office/officeart/2005/8/layout/lProcess3"/>
    <dgm:cxn modelId="{76C24A69-3D33-435B-B493-14B34B6C27FF}" type="presParOf" srcId="{911CD51D-D952-4096-9884-AC123B598692}" destId="{072D3A3F-2137-45A4-87E6-E875C2C954A0}" srcOrd="1" destOrd="0" presId="urn:microsoft.com/office/officeart/2005/8/layout/lProcess3"/>
    <dgm:cxn modelId="{5F0000FE-DD51-418D-913D-991DA58E6FB8}" type="presParOf" srcId="{911CD51D-D952-4096-9884-AC123B598692}" destId="{0B624B2C-079F-4CDD-8FA0-4831CEC0AB02}" srcOrd="2" destOrd="0" presId="urn:microsoft.com/office/officeart/2005/8/layout/lProcess3"/>
    <dgm:cxn modelId="{6BCDBE4C-A43E-47B8-945B-B11C8C954106}" type="presParOf" srcId="{2CF39C25-3036-4162-A195-7F915FCB0005}" destId="{D1DB4C8C-DF75-48FE-A666-E69D87260AD2}" srcOrd="3" destOrd="0" presId="urn:microsoft.com/office/officeart/2005/8/layout/lProcess3"/>
    <dgm:cxn modelId="{249F19EB-9313-4B5F-8812-94D152076DD3}" type="presParOf" srcId="{2CF39C25-3036-4162-A195-7F915FCB0005}" destId="{15C9E7A1-5BFE-4CEB-BB50-005ABC51D241}" srcOrd="4" destOrd="0" presId="urn:microsoft.com/office/officeart/2005/8/layout/lProcess3"/>
    <dgm:cxn modelId="{02350EE4-995E-41C9-9EF2-FC3336196208}" type="presParOf" srcId="{15C9E7A1-5BFE-4CEB-BB50-005ABC51D241}" destId="{2BE85108-B6C9-4F69-8DD7-91A410FE9744}" srcOrd="0" destOrd="0" presId="urn:microsoft.com/office/officeart/2005/8/layout/lProcess3"/>
    <dgm:cxn modelId="{02D12810-9104-4DCC-BC37-97A212A9C16B}" type="presParOf" srcId="{15C9E7A1-5BFE-4CEB-BB50-005ABC51D241}" destId="{54B7D187-1857-4641-A2A3-07C0539E2244}" srcOrd="1" destOrd="0" presId="urn:microsoft.com/office/officeart/2005/8/layout/lProcess3"/>
    <dgm:cxn modelId="{19ADFA2C-5153-49E9-B2E1-5EEF0A29B294}" type="presParOf" srcId="{15C9E7A1-5BFE-4CEB-BB50-005ABC51D241}" destId="{D3F6EDEC-ECF8-44F5-A7E7-363440D1434B}" srcOrd="2" destOrd="0" presId="urn:microsoft.com/office/officeart/2005/8/layout/lProcess3"/>
    <dgm:cxn modelId="{5D9EDA00-BBA0-4678-A3BB-C8AA64DD70BA}" type="presParOf" srcId="{15C9E7A1-5BFE-4CEB-BB50-005ABC51D241}" destId="{3BFA6F52-8266-4646-97E5-4F29025A221E}" srcOrd="3" destOrd="0" presId="urn:microsoft.com/office/officeart/2005/8/layout/lProcess3"/>
    <dgm:cxn modelId="{ACDE3A90-A87C-41FA-B2FB-C0CC3F3016A3}" type="presParOf" srcId="{15C9E7A1-5BFE-4CEB-BB50-005ABC51D241}" destId="{8D0B054D-022B-4A33-9214-BB478905C7DD}" srcOrd="4" destOrd="0" presId="urn:microsoft.com/office/officeart/2005/8/layout/lProcess3"/>
    <dgm:cxn modelId="{324D59F8-388F-4593-9B89-6F4FE2643063}" type="presParOf" srcId="{15C9E7A1-5BFE-4CEB-BB50-005ABC51D241}" destId="{23F6DCA1-EF9E-4A3A-8F5C-B049BFF46431}" srcOrd="5" destOrd="0" presId="urn:microsoft.com/office/officeart/2005/8/layout/lProcess3"/>
    <dgm:cxn modelId="{DFD87A8F-91DD-4437-A2CC-C9807580A417}" type="presParOf" srcId="{15C9E7A1-5BFE-4CEB-BB50-005ABC51D241}" destId="{0FCCBF8C-6532-4D3D-941E-2342FA006E9F}" srcOrd="6" destOrd="0" presId="urn:microsoft.com/office/officeart/2005/8/layout/lProcess3"/>
    <dgm:cxn modelId="{DED54DA6-31A6-4316-8E99-B078CF93AF31}" type="presParOf" srcId="{2CF39C25-3036-4162-A195-7F915FCB0005}" destId="{5FB75301-3DE5-4DBD-85DF-FFEB8F6D24E0}" srcOrd="5" destOrd="0" presId="urn:microsoft.com/office/officeart/2005/8/layout/lProcess3"/>
    <dgm:cxn modelId="{D490DEED-2E25-4D8E-B6C8-E9B6641776B6}" type="presParOf" srcId="{2CF39C25-3036-4162-A195-7F915FCB0005}" destId="{7DDEE413-9890-4978-90FB-0F199A96B0D4}" srcOrd="6" destOrd="0" presId="urn:microsoft.com/office/officeart/2005/8/layout/lProcess3"/>
    <dgm:cxn modelId="{73006BBA-AE75-4C6E-9707-00725B81CC71}" type="presParOf" srcId="{7DDEE413-9890-4978-90FB-0F199A96B0D4}" destId="{7BBAC4D7-F6BF-4FAC-93F2-166E3794FC8A}" srcOrd="0" destOrd="0" presId="urn:microsoft.com/office/officeart/2005/8/layout/lProcess3"/>
    <dgm:cxn modelId="{B96C2C1D-9F4E-48DA-AE93-78436D02A25A}" type="presParOf" srcId="{7DDEE413-9890-4978-90FB-0F199A96B0D4}" destId="{2101B023-968E-4AEA-AD92-E3A62EB0C425}" srcOrd="1" destOrd="0" presId="urn:microsoft.com/office/officeart/2005/8/layout/lProcess3"/>
    <dgm:cxn modelId="{DDE1B72D-0205-4C52-B431-F31D4852EF92}" type="presParOf" srcId="{7DDEE413-9890-4978-90FB-0F199A96B0D4}" destId="{7918C9ED-38B9-4B35-AC4F-97C73591DA54}" srcOrd="2" destOrd="0" presId="urn:microsoft.com/office/officeart/2005/8/layout/lProcess3"/>
    <dgm:cxn modelId="{AEEEAF6A-F4F6-4C04-9FD9-5E4E77A72CF4}" type="presParOf" srcId="{7DDEE413-9890-4978-90FB-0F199A96B0D4}" destId="{F82883A8-BD70-47EB-96A9-43D6432DD92B}" srcOrd="3" destOrd="0" presId="urn:microsoft.com/office/officeart/2005/8/layout/lProcess3"/>
    <dgm:cxn modelId="{AF10A256-5A90-4DE6-B37E-344182B3CC04}" type="presParOf" srcId="{7DDEE413-9890-4978-90FB-0F199A96B0D4}" destId="{56839504-FFEB-4413-9972-8AE6474022E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3EBB7-93AC-4A1E-98CE-F45F848C87E4}">
      <dsp:nvSpPr>
        <dsp:cNvPr id="0" name=""/>
        <dsp:cNvSpPr/>
      </dsp:nvSpPr>
      <dsp:spPr>
        <a:xfrm>
          <a:off x="2225040" y="2850296"/>
          <a:ext cx="1645920" cy="16459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Clinical Learning Environment</a:t>
          </a:r>
          <a:endParaRPr lang="en-US" sz="1600" kern="1200" dirty="0"/>
        </a:p>
      </dsp:txBody>
      <dsp:txXfrm>
        <a:off x="2466079" y="3091335"/>
        <a:ext cx="1163842" cy="1163842"/>
      </dsp:txXfrm>
    </dsp:sp>
    <dsp:sp modelId="{E79D2548-6AEA-41C5-9E93-6BBDA348F0D6}">
      <dsp:nvSpPr>
        <dsp:cNvPr id="0" name=""/>
        <dsp:cNvSpPr/>
      </dsp:nvSpPr>
      <dsp:spPr>
        <a:xfrm rot="11700000">
          <a:off x="758329" y="3017905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CE31B-81E6-4267-9F4D-FFB271F9FE4A}">
      <dsp:nvSpPr>
        <dsp:cNvPr id="0" name=""/>
        <dsp:cNvSpPr/>
      </dsp:nvSpPr>
      <dsp:spPr>
        <a:xfrm>
          <a:off x="1023" y="2440857"/>
          <a:ext cx="1563624" cy="1250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</a:t>
          </a:r>
          <a:endParaRPr lang="en-US" sz="1800" kern="1200" dirty="0"/>
        </a:p>
      </dsp:txBody>
      <dsp:txXfrm>
        <a:off x="37661" y="2477495"/>
        <a:ext cx="1490348" cy="1177623"/>
      </dsp:txXfrm>
    </dsp:sp>
    <dsp:sp modelId="{1AFF0924-A4F7-42E3-8DE4-86D7E247A9DA}">
      <dsp:nvSpPr>
        <dsp:cNvPr id="0" name=""/>
        <dsp:cNvSpPr/>
      </dsp:nvSpPr>
      <dsp:spPr>
        <a:xfrm rot="14700000">
          <a:off x="1641679" y="1965170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A4DDEC99-2AE3-469B-925E-26AA639CAF90}">
      <dsp:nvSpPr>
        <dsp:cNvPr id="0" name=""/>
        <dsp:cNvSpPr/>
      </dsp:nvSpPr>
      <dsp:spPr>
        <a:xfrm>
          <a:off x="1275118" y="922450"/>
          <a:ext cx="1563624" cy="1250899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Safety</a:t>
          </a:r>
          <a:endParaRPr lang="en-US" sz="1800" kern="1200" dirty="0"/>
        </a:p>
      </dsp:txBody>
      <dsp:txXfrm>
        <a:off x="1311756" y="959088"/>
        <a:ext cx="1490348" cy="1177623"/>
      </dsp:txXfrm>
    </dsp:sp>
    <dsp:sp modelId="{CB2AAABF-28A8-4DAE-9A5B-6B0EB2FEE730}">
      <dsp:nvSpPr>
        <dsp:cNvPr id="0" name=""/>
        <dsp:cNvSpPr/>
      </dsp:nvSpPr>
      <dsp:spPr>
        <a:xfrm rot="17700000">
          <a:off x="3015926" y="1965170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4AB92-64B9-4C4A-96CE-CABBD7D3353B}">
      <dsp:nvSpPr>
        <dsp:cNvPr id="0" name=""/>
        <dsp:cNvSpPr/>
      </dsp:nvSpPr>
      <dsp:spPr>
        <a:xfrm>
          <a:off x="3257257" y="922450"/>
          <a:ext cx="1563624" cy="1250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Health Care Disparities</a:t>
          </a:r>
          <a:endParaRPr lang="en-US" sz="1800" kern="1200" dirty="0"/>
        </a:p>
      </dsp:txBody>
      <dsp:txXfrm>
        <a:off x="3293895" y="959088"/>
        <a:ext cx="1490348" cy="1177623"/>
      </dsp:txXfrm>
    </dsp:sp>
    <dsp:sp modelId="{5C76FAC4-D549-4A83-BB92-259999892542}">
      <dsp:nvSpPr>
        <dsp:cNvPr id="0" name=""/>
        <dsp:cNvSpPr/>
      </dsp:nvSpPr>
      <dsp:spPr>
        <a:xfrm rot="20700000">
          <a:off x="3899275" y="3017905"/>
          <a:ext cx="1438394" cy="46908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9EBD0-0CD6-447E-9E33-7BB158C827B4}">
      <dsp:nvSpPr>
        <dsp:cNvPr id="0" name=""/>
        <dsp:cNvSpPr/>
      </dsp:nvSpPr>
      <dsp:spPr>
        <a:xfrm>
          <a:off x="4531352" y="2440857"/>
          <a:ext cx="1563624" cy="1250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Faculty Development</a:t>
          </a:r>
          <a:endParaRPr lang="en-US" sz="1800" kern="1200" dirty="0"/>
        </a:p>
      </dsp:txBody>
      <dsp:txXfrm>
        <a:off x="4567990" y="2477495"/>
        <a:ext cx="1490348" cy="1177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0C0FD-71FE-494D-AAEB-E148449B0137}">
      <dsp:nvSpPr>
        <dsp:cNvPr id="0" name=""/>
        <dsp:cNvSpPr/>
      </dsp:nvSpPr>
      <dsp:spPr>
        <a:xfrm>
          <a:off x="654627" y="0"/>
          <a:ext cx="7419108" cy="3911456"/>
        </a:xfrm>
        <a:prstGeom prst="rightArrow">
          <a:avLst/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ED4AF4-3A5A-4CC4-A072-5F6A019BB2F4}">
      <dsp:nvSpPr>
        <dsp:cNvPr id="0" name=""/>
        <dsp:cNvSpPr/>
      </dsp:nvSpPr>
      <dsp:spPr>
        <a:xfrm>
          <a:off x="2450" y="1173436"/>
          <a:ext cx="928027" cy="1564582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Initial Meeting: Leadership</a:t>
          </a:r>
          <a:endParaRPr lang="en-US" sz="1100" kern="1200" dirty="0"/>
        </a:p>
      </dsp:txBody>
      <dsp:txXfrm>
        <a:off x="47753" y="1218739"/>
        <a:ext cx="837421" cy="1473976"/>
      </dsp:txXfrm>
    </dsp:sp>
    <dsp:sp modelId="{6F9D0740-5745-41E6-B561-83826EE7C186}">
      <dsp:nvSpPr>
        <dsp:cNvPr id="0" name=""/>
        <dsp:cNvSpPr/>
      </dsp:nvSpPr>
      <dsp:spPr>
        <a:xfrm>
          <a:off x="976879" y="1173436"/>
          <a:ext cx="928027" cy="1564582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-21888"/>
                <a:lumOff val="1446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-21888"/>
                <a:lumOff val="1446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-21888"/>
                <a:lumOff val="144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CPS/CQO Meeting</a:t>
          </a:r>
          <a:endParaRPr lang="en-US" sz="1100" kern="1200" dirty="0"/>
        </a:p>
      </dsp:txBody>
      <dsp:txXfrm>
        <a:off x="1022182" y="1218739"/>
        <a:ext cx="837421" cy="1473976"/>
      </dsp:txXfrm>
    </dsp:sp>
    <dsp:sp modelId="{8FEA285C-794E-4DF6-9164-19992A0C5564}">
      <dsp:nvSpPr>
        <dsp:cNvPr id="0" name=""/>
        <dsp:cNvSpPr/>
      </dsp:nvSpPr>
      <dsp:spPr>
        <a:xfrm>
          <a:off x="1951309" y="1173436"/>
          <a:ext cx="928027" cy="1564582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-43776"/>
                <a:lumOff val="28934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-43776"/>
                <a:lumOff val="28934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-43776"/>
                <a:lumOff val="289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Walk Around I</a:t>
          </a:r>
          <a:endParaRPr lang="en-US" sz="1100" kern="1200" dirty="0"/>
        </a:p>
      </dsp:txBody>
      <dsp:txXfrm>
        <a:off x="1996612" y="1218739"/>
        <a:ext cx="837421" cy="1473976"/>
      </dsp:txXfrm>
    </dsp:sp>
    <dsp:sp modelId="{8D287CCD-4BB4-43F1-9B02-0B467FD49E71}">
      <dsp:nvSpPr>
        <dsp:cNvPr id="0" name=""/>
        <dsp:cNvSpPr/>
      </dsp:nvSpPr>
      <dsp:spPr>
        <a:xfrm>
          <a:off x="2925738" y="1173436"/>
          <a:ext cx="928027" cy="1564582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-65665"/>
                <a:lumOff val="4340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-65665"/>
                <a:lumOff val="4340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-65665"/>
                <a:lumOff val="434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Resident Meeting</a:t>
          </a:r>
          <a:endParaRPr lang="en-US" sz="1100" kern="1200" dirty="0"/>
        </a:p>
      </dsp:txBody>
      <dsp:txXfrm>
        <a:off x="2971041" y="1218739"/>
        <a:ext cx="837421" cy="1473976"/>
      </dsp:txXfrm>
    </dsp:sp>
    <dsp:sp modelId="{E755D521-155E-43E2-ABF0-1B16002BB571}">
      <dsp:nvSpPr>
        <dsp:cNvPr id="0" name=""/>
        <dsp:cNvSpPr/>
      </dsp:nvSpPr>
      <dsp:spPr>
        <a:xfrm>
          <a:off x="3900167" y="1173436"/>
          <a:ext cx="928027" cy="1564582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-87553"/>
                <a:lumOff val="57868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-87553"/>
                <a:lumOff val="57868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-87553"/>
                <a:lumOff val="578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Walk Around II</a:t>
          </a:r>
          <a:endParaRPr lang="en-US" sz="1100" kern="1200" dirty="0"/>
        </a:p>
      </dsp:txBody>
      <dsp:txXfrm>
        <a:off x="3945470" y="1218739"/>
        <a:ext cx="837421" cy="1473976"/>
      </dsp:txXfrm>
    </dsp:sp>
    <dsp:sp modelId="{67C65215-ED8D-453D-B5EF-2963EFAE9F44}">
      <dsp:nvSpPr>
        <dsp:cNvPr id="0" name=""/>
        <dsp:cNvSpPr/>
      </dsp:nvSpPr>
      <dsp:spPr>
        <a:xfrm>
          <a:off x="4874596" y="1173436"/>
          <a:ext cx="928027" cy="1564582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-87553"/>
                <a:lumOff val="57868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-87553"/>
                <a:lumOff val="57868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-87553"/>
                <a:lumOff val="5786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Core Faculty Meeting</a:t>
          </a:r>
          <a:endParaRPr lang="en-US" sz="1100" kern="1200" dirty="0"/>
        </a:p>
      </dsp:txBody>
      <dsp:txXfrm>
        <a:off x="4919899" y="1218739"/>
        <a:ext cx="837421" cy="1473976"/>
      </dsp:txXfrm>
    </dsp:sp>
    <dsp:sp modelId="{BB83A490-4C97-4E27-8354-7A936D42563F}">
      <dsp:nvSpPr>
        <dsp:cNvPr id="0" name=""/>
        <dsp:cNvSpPr/>
      </dsp:nvSpPr>
      <dsp:spPr>
        <a:xfrm>
          <a:off x="5849026" y="1173436"/>
          <a:ext cx="928027" cy="1564582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-65665"/>
                <a:lumOff val="43401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-65665"/>
                <a:lumOff val="43401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-65665"/>
                <a:lumOff val="434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Walk Around III</a:t>
          </a:r>
          <a:endParaRPr lang="en-US" sz="1100" kern="1200" dirty="0"/>
        </a:p>
      </dsp:txBody>
      <dsp:txXfrm>
        <a:off x="5894329" y="1218739"/>
        <a:ext cx="837421" cy="1473976"/>
      </dsp:txXfrm>
    </dsp:sp>
    <dsp:sp modelId="{365C9F46-FFE5-472D-A827-BB93B7AF969A}">
      <dsp:nvSpPr>
        <dsp:cNvPr id="0" name=""/>
        <dsp:cNvSpPr/>
      </dsp:nvSpPr>
      <dsp:spPr>
        <a:xfrm>
          <a:off x="6823455" y="1173436"/>
          <a:ext cx="928027" cy="1564582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-43776"/>
                <a:lumOff val="28934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-43776"/>
                <a:lumOff val="28934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-43776"/>
                <a:lumOff val="289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PD Meeting</a:t>
          </a:r>
          <a:endParaRPr lang="en-US" sz="1100" kern="1200" dirty="0"/>
        </a:p>
      </dsp:txBody>
      <dsp:txXfrm>
        <a:off x="6868758" y="1218739"/>
        <a:ext cx="837421" cy="1473976"/>
      </dsp:txXfrm>
    </dsp:sp>
    <dsp:sp modelId="{C725DEF2-D3B4-4DE0-A89F-1894FF7C487B}">
      <dsp:nvSpPr>
        <dsp:cNvPr id="0" name=""/>
        <dsp:cNvSpPr/>
      </dsp:nvSpPr>
      <dsp:spPr>
        <a:xfrm>
          <a:off x="7797884" y="1173436"/>
          <a:ext cx="928027" cy="1564582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-21888"/>
                <a:lumOff val="14467"/>
                <a:alphaOff val="0"/>
                <a:tint val="50000"/>
                <a:satMod val="300000"/>
              </a:schemeClr>
            </a:gs>
            <a:gs pos="35000">
              <a:schemeClr val="accent4">
                <a:shade val="50000"/>
                <a:hueOff val="0"/>
                <a:satOff val="-21888"/>
                <a:lumOff val="14467"/>
                <a:alphaOff val="0"/>
                <a:tint val="37000"/>
                <a:satMod val="300000"/>
              </a:schemeClr>
            </a:gs>
            <a:gs pos="100000">
              <a:schemeClr val="accent4">
                <a:shade val="50000"/>
                <a:hueOff val="0"/>
                <a:satOff val="-21888"/>
                <a:lumOff val="1446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Exit Meeting: Leadership</a:t>
          </a:r>
          <a:endParaRPr lang="en-US" sz="1100" kern="1200" dirty="0"/>
        </a:p>
      </dsp:txBody>
      <dsp:txXfrm>
        <a:off x="7843187" y="1218739"/>
        <a:ext cx="837421" cy="1473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A2437-F7A1-4283-AA35-DA3E654E1AF9}">
      <dsp:nvSpPr>
        <dsp:cNvPr id="0" name=""/>
        <dsp:cNvSpPr/>
      </dsp:nvSpPr>
      <dsp:spPr>
        <a:xfrm>
          <a:off x="617219" y="0"/>
          <a:ext cx="6995160" cy="3886200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572C392-3F1D-4739-BDB7-F5BF65171B83}">
      <dsp:nvSpPr>
        <dsp:cNvPr id="0" name=""/>
        <dsp:cNvSpPr/>
      </dsp:nvSpPr>
      <dsp:spPr>
        <a:xfrm>
          <a:off x="8840" y="1165860"/>
          <a:ext cx="2648902" cy="15544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3300"/>
              </a:solidFill>
            </a:rPr>
            <a:t>Sponsoring Institution Applies for ACGME Pre-Accreditation</a:t>
          </a:r>
          <a:endParaRPr lang="en-US" sz="1900" kern="1200" dirty="0">
            <a:solidFill>
              <a:srgbClr val="003300"/>
            </a:solidFill>
          </a:endParaRPr>
        </a:p>
      </dsp:txBody>
      <dsp:txXfrm>
        <a:off x="84723" y="1241743"/>
        <a:ext cx="2497136" cy="1402714"/>
      </dsp:txXfrm>
    </dsp:sp>
    <dsp:sp modelId="{0415FA50-21C8-4C81-8BA6-01AC2F5BD8B0}">
      <dsp:nvSpPr>
        <dsp:cNvPr id="0" name=""/>
        <dsp:cNvSpPr/>
      </dsp:nvSpPr>
      <dsp:spPr>
        <a:xfrm>
          <a:off x="2790348" y="1165860"/>
          <a:ext cx="2648902" cy="1554480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Program Applies for ACGME </a:t>
          </a:r>
          <a:br>
            <a:rPr lang="en-US" sz="1900" kern="1200" dirty="0" smtClean="0"/>
          </a:br>
          <a:r>
            <a:rPr lang="en-US" sz="1900" kern="1200" dirty="0" smtClean="0"/>
            <a:t>Pre-Accreditation</a:t>
          </a:r>
          <a:endParaRPr lang="en-US" sz="1900" kern="1200" dirty="0"/>
        </a:p>
      </dsp:txBody>
      <dsp:txXfrm>
        <a:off x="2866231" y="1241743"/>
        <a:ext cx="2497136" cy="1402714"/>
      </dsp:txXfrm>
    </dsp:sp>
    <dsp:sp modelId="{256285C4-2713-4AAF-9A8E-C16B188AFE7D}">
      <dsp:nvSpPr>
        <dsp:cNvPr id="0" name=""/>
        <dsp:cNvSpPr/>
      </dsp:nvSpPr>
      <dsp:spPr>
        <a:xfrm>
          <a:off x="5571857" y="1165860"/>
          <a:ext cx="2648902" cy="1554480"/>
        </a:xfrm>
        <a:prstGeom prst="roundRect">
          <a:avLst/>
        </a:prstGeom>
        <a:gradFill rotWithShape="0">
          <a:gsLst>
            <a:gs pos="0">
              <a:schemeClr val="accent5">
                <a:hueOff val="1200025"/>
                <a:satOff val="50878"/>
                <a:lumOff val="-50588"/>
                <a:alphaOff val="0"/>
                <a:shade val="51000"/>
                <a:satMod val="130000"/>
              </a:schemeClr>
            </a:gs>
            <a:gs pos="80000">
              <a:schemeClr val="accent5">
                <a:hueOff val="1200025"/>
                <a:satOff val="50878"/>
                <a:lumOff val="-5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1200025"/>
                <a:satOff val="50878"/>
                <a:lumOff val="-5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Program Compliance is Assessed with Current ACGME Program Standards  with AOA Exceptions*</a:t>
          </a:r>
          <a:endParaRPr lang="en-US" sz="1900" kern="1200" dirty="0"/>
        </a:p>
      </dsp:txBody>
      <dsp:txXfrm>
        <a:off x="5647740" y="1241743"/>
        <a:ext cx="2497136" cy="1402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5667C-A393-4894-84A4-7CDA06D2DF73}">
      <dsp:nvSpPr>
        <dsp:cNvPr id="0" name=""/>
        <dsp:cNvSpPr/>
      </dsp:nvSpPr>
      <dsp:spPr>
        <a:xfrm>
          <a:off x="617219" y="0"/>
          <a:ext cx="6995160" cy="3886200"/>
        </a:xfrm>
        <a:prstGeom prst="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6789384-BE55-4F9D-9D4A-2384FB0A67A9}">
      <dsp:nvSpPr>
        <dsp:cNvPr id="0" name=""/>
        <dsp:cNvSpPr/>
      </dsp:nvSpPr>
      <dsp:spPr>
        <a:xfrm>
          <a:off x="278874" y="1165860"/>
          <a:ext cx="2468880" cy="1554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Sponsoring Institution Applies for ACGME Pre-Accreditation</a:t>
          </a:r>
          <a:endParaRPr lang="en-US" sz="1900" kern="1200" dirty="0"/>
        </a:p>
      </dsp:txBody>
      <dsp:txXfrm>
        <a:off x="354757" y="1241743"/>
        <a:ext cx="2317114" cy="1402714"/>
      </dsp:txXfrm>
    </dsp:sp>
    <dsp:sp modelId="{172E3BAC-0CCF-4F86-9A0E-39A9E0AD1F60}">
      <dsp:nvSpPr>
        <dsp:cNvPr id="0" name=""/>
        <dsp:cNvSpPr/>
      </dsp:nvSpPr>
      <dsp:spPr>
        <a:xfrm>
          <a:off x="2880359" y="1165860"/>
          <a:ext cx="2468880" cy="1554480"/>
        </a:xfrm>
        <a:prstGeom prst="roundRect">
          <a:avLst/>
        </a:prstGeom>
        <a:gradFill rotWithShape="0">
          <a:gsLst>
            <a:gs pos="0">
              <a:schemeClr val="accent4">
                <a:hueOff val="-1800000"/>
                <a:satOff val="-25439"/>
                <a:lumOff val="34706"/>
                <a:alphaOff val="0"/>
                <a:shade val="51000"/>
                <a:satMod val="130000"/>
              </a:schemeClr>
            </a:gs>
            <a:gs pos="80000">
              <a:schemeClr val="accent4">
                <a:hueOff val="-1800000"/>
                <a:satOff val="-25439"/>
                <a:lumOff val="34706"/>
                <a:alphaOff val="0"/>
                <a:shade val="93000"/>
                <a:satMod val="130000"/>
              </a:schemeClr>
            </a:gs>
            <a:gs pos="100000">
              <a:schemeClr val="accent4">
                <a:hueOff val="-1800000"/>
                <a:satOff val="-25439"/>
                <a:lumOff val="3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Program Applies for ACGME </a:t>
          </a:r>
          <a:br>
            <a:rPr lang="en-US" sz="1900" kern="1200" dirty="0" smtClean="0"/>
          </a:br>
          <a:r>
            <a:rPr lang="en-US" sz="1900" kern="1200" dirty="0" smtClean="0"/>
            <a:t>Pre-Accreditation</a:t>
          </a:r>
          <a:endParaRPr lang="en-US" sz="1900" kern="1200" dirty="0"/>
        </a:p>
      </dsp:txBody>
      <dsp:txXfrm>
        <a:off x="2956242" y="1241743"/>
        <a:ext cx="2317114" cy="1402714"/>
      </dsp:txXfrm>
    </dsp:sp>
    <dsp:sp modelId="{BEF8469F-5915-4AE2-8932-48EDC1770549}">
      <dsp:nvSpPr>
        <dsp:cNvPr id="0" name=""/>
        <dsp:cNvSpPr/>
      </dsp:nvSpPr>
      <dsp:spPr>
        <a:xfrm>
          <a:off x="5481845" y="1165860"/>
          <a:ext cx="2468880" cy="1554480"/>
        </a:xfrm>
        <a:prstGeom prst="roundRect">
          <a:avLst/>
        </a:prstGeom>
        <a:gradFill rotWithShape="0">
          <a:gsLst>
            <a:gs pos="0">
              <a:schemeClr val="accent4">
                <a:hueOff val="-3600000"/>
                <a:satOff val="-50878"/>
                <a:lumOff val="69412"/>
                <a:alphaOff val="0"/>
                <a:shade val="51000"/>
                <a:satMod val="130000"/>
              </a:schemeClr>
            </a:gs>
            <a:gs pos="80000">
              <a:schemeClr val="accent4">
                <a:hueOff val="-3600000"/>
                <a:satOff val="-50878"/>
                <a:lumOff val="69412"/>
                <a:alphaOff val="0"/>
                <a:shade val="93000"/>
                <a:satMod val="130000"/>
              </a:schemeClr>
            </a:gs>
            <a:gs pos="100000">
              <a:schemeClr val="accent4">
                <a:hueOff val="-3600000"/>
                <a:satOff val="-50878"/>
                <a:lumOff val="6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003300"/>
              </a:solidFill>
            </a:rPr>
            <a:t>Program Compliance is Assessed with Current ACGME Program Standards  </a:t>
          </a:r>
          <a:endParaRPr lang="en-US" sz="1900" kern="1200" dirty="0">
            <a:solidFill>
              <a:srgbClr val="003300"/>
            </a:solidFill>
          </a:endParaRPr>
        </a:p>
      </dsp:txBody>
      <dsp:txXfrm>
        <a:off x="5557728" y="1241743"/>
        <a:ext cx="2317114" cy="14027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0F764-52D5-464A-91CD-7E894A7AC2A5}">
      <dsp:nvSpPr>
        <dsp:cNvPr id="0" name=""/>
        <dsp:cNvSpPr/>
      </dsp:nvSpPr>
      <dsp:spPr>
        <a:xfrm>
          <a:off x="617219" y="0"/>
          <a:ext cx="6995160" cy="3886200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BB53B1F-E075-464A-A90D-3378BCB8C103}">
      <dsp:nvSpPr>
        <dsp:cNvPr id="0" name=""/>
        <dsp:cNvSpPr/>
      </dsp:nvSpPr>
      <dsp:spPr>
        <a:xfrm>
          <a:off x="26621" y="1165860"/>
          <a:ext cx="3987819" cy="1554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Program Cannot Apply for Pre-Accreditation</a:t>
          </a:r>
          <a:endParaRPr lang="en-US" sz="2700" kern="1200" dirty="0"/>
        </a:p>
      </dsp:txBody>
      <dsp:txXfrm>
        <a:off x="102504" y="1241743"/>
        <a:ext cx="3836053" cy="1402714"/>
      </dsp:txXfrm>
    </dsp:sp>
    <dsp:sp modelId="{9AD0E864-E952-4C82-94BE-2BAFD1871C60}">
      <dsp:nvSpPr>
        <dsp:cNvPr id="0" name=""/>
        <dsp:cNvSpPr/>
      </dsp:nvSpPr>
      <dsp:spPr>
        <a:xfrm>
          <a:off x="4215158" y="1165860"/>
          <a:ext cx="3987819" cy="15544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003300"/>
              </a:solidFill>
            </a:rPr>
            <a:t>Must Follow Standard New Program Route for ACGME Accreditation</a:t>
          </a:r>
          <a:endParaRPr lang="en-US" sz="2700" kern="1200" dirty="0">
            <a:solidFill>
              <a:srgbClr val="003300"/>
            </a:solidFill>
          </a:endParaRPr>
        </a:p>
      </dsp:txBody>
      <dsp:txXfrm>
        <a:off x="4291041" y="1241743"/>
        <a:ext cx="3836053" cy="14027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BF128-B83E-4476-9923-3B175087B53A}">
      <dsp:nvSpPr>
        <dsp:cNvPr id="0" name=""/>
        <dsp:cNvSpPr/>
      </dsp:nvSpPr>
      <dsp:spPr>
        <a:xfrm>
          <a:off x="5349" y="298919"/>
          <a:ext cx="2744335" cy="109773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February </a:t>
          </a:r>
          <a:endParaRPr lang="en-US" sz="2400" kern="1200" dirty="0"/>
        </a:p>
      </dsp:txBody>
      <dsp:txXfrm>
        <a:off x="554216" y="298919"/>
        <a:ext cx="1646601" cy="1097734"/>
      </dsp:txXfrm>
    </dsp:sp>
    <dsp:sp modelId="{500BCF9D-7A42-437E-A269-D3AE45D34D04}">
      <dsp:nvSpPr>
        <dsp:cNvPr id="0" name=""/>
        <dsp:cNvSpPr/>
      </dsp:nvSpPr>
      <dsp:spPr>
        <a:xfrm>
          <a:off x="2392921" y="392226"/>
          <a:ext cx="2277798" cy="91111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Intent to Apply for Institutional Accreditation</a:t>
          </a:r>
          <a:endParaRPr lang="en-US" sz="1200" kern="1200" dirty="0"/>
        </a:p>
      </dsp:txBody>
      <dsp:txXfrm>
        <a:off x="2848481" y="392226"/>
        <a:ext cx="1366679" cy="911119"/>
      </dsp:txXfrm>
    </dsp:sp>
    <dsp:sp modelId="{320ED311-166C-4348-80BF-BAAD95C6C4B3}">
      <dsp:nvSpPr>
        <dsp:cNvPr id="0" name=""/>
        <dsp:cNvSpPr/>
      </dsp:nvSpPr>
      <dsp:spPr>
        <a:xfrm>
          <a:off x="5349" y="1550336"/>
          <a:ext cx="2744335" cy="1097734"/>
        </a:xfrm>
        <a:prstGeom prst="chevron">
          <a:avLst/>
        </a:prstGeom>
        <a:gradFill rotWithShape="0">
          <a:gsLst>
            <a:gs pos="0">
              <a:schemeClr val="accent5">
                <a:hueOff val="400008"/>
                <a:satOff val="16959"/>
                <a:lumOff val="-16863"/>
                <a:alphaOff val="0"/>
                <a:shade val="51000"/>
                <a:satMod val="130000"/>
              </a:schemeClr>
            </a:gs>
            <a:gs pos="80000">
              <a:schemeClr val="accent5">
                <a:hueOff val="400008"/>
                <a:satOff val="16959"/>
                <a:lumOff val="-1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400008"/>
                <a:satOff val="16959"/>
                <a:lumOff val="-16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March </a:t>
          </a:r>
          <a:endParaRPr lang="en-US" sz="2400" kern="1200" dirty="0"/>
        </a:p>
      </dsp:txBody>
      <dsp:txXfrm>
        <a:off x="554216" y="1550336"/>
        <a:ext cx="1646601" cy="1097734"/>
      </dsp:txXfrm>
    </dsp:sp>
    <dsp:sp modelId="{0B624B2C-079F-4CDD-8FA0-4831CEC0AB02}">
      <dsp:nvSpPr>
        <dsp:cNvPr id="0" name=""/>
        <dsp:cNvSpPr/>
      </dsp:nvSpPr>
      <dsp:spPr>
        <a:xfrm>
          <a:off x="2392921" y="1643643"/>
          <a:ext cx="2277798" cy="911119"/>
        </a:xfrm>
        <a:prstGeom prst="chevron">
          <a:avLst/>
        </a:prstGeom>
        <a:solidFill>
          <a:schemeClr val="accent5">
            <a:tint val="40000"/>
            <a:alpha val="90000"/>
            <a:hueOff val="340619"/>
            <a:satOff val="-4700"/>
            <a:lumOff val="-158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40619"/>
              <a:satOff val="-4700"/>
              <a:lumOff val="-158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Access to Accreditation Data System (ADS)</a:t>
          </a:r>
          <a:endParaRPr lang="en-US" sz="1200" kern="1200" dirty="0"/>
        </a:p>
      </dsp:txBody>
      <dsp:txXfrm>
        <a:off x="2848481" y="1643643"/>
        <a:ext cx="1366679" cy="911119"/>
      </dsp:txXfrm>
    </dsp:sp>
    <dsp:sp modelId="{2BE85108-B6C9-4F69-8DD7-91A410FE9744}">
      <dsp:nvSpPr>
        <dsp:cNvPr id="0" name=""/>
        <dsp:cNvSpPr/>
      </dsp:nvSpPr>
      <dsp:spPr>
        <a:xfrm>
          <a:off x="5349" y="2801753"/>
          <a:ext cx="2744335" cy="1097734"/>
        </a:xfrm>
        <a:prstGeom prst="chevron">
          <a:avLst/>
        </a:prstGeom>
        <a:gradFill rotWithShape="0">
          <a:gsLst>
            <a:gs pos="0">
              <a:schemeClr val="accent5">
                <a:hueOff val="800017"/>
                <a:satOff val="33919"/>
                <a:lumOff val="-33725"/>
                <a:alphaOff val="0"/>
                <a:shade val="51000"/>
                <a:satMod val="130000"/>
              </a:schemeClr>
            </a:gs>
            <a:gs pos="80000">
              <a:schemeClr val="accent5">
                <a:hueOff val="800017"/>
                <a:satOff val="33919"/>
                <a:lumOff val="-33725"/>
                <a:alphaOff val="0"/>
                <a:shade val="93000"/>
                <a:satMod val="130000"/>
              </a:schemeClr>
            </a:gs>
            <a:gs pos="100000">
              <a:schemeClr val="accent5">
                <a:hueOff val="800017"/>
                <a:satOff val="33919"/>
                <a:lumOff val="-33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April </a:t>
          </a:r>
          <a:endParaRPr lang="en-US" sz="2400" kern="1200" dirty="0"/>
        </a:p>
      </dsp:txBody>
      <dsp:txXfrm>
        <a:off x="554216" y="2801753"/>
        <a:ext cx="1646601" cy="1097734"/>
      </dsp:txXfrm>
    </dsp:sp>
    <dsp:sp modelId="{D3F6EDEC-ECF8-44F5-A7E7-363440D1434B}">
      <dsp:nvSpPr>
        <dsp:cNvPr id="0" name=""/>
        <dsp:cNvSpPr/>
      </dsp:nvSpPr>
      <dsp:spPr>
        <a:xfrm>
          <a:off x="2392921" y="2895060"/>
          <a:ext cx="2277798" cy="911119"/>
        </a:xfrm>
        <a:prstGeom prst="chevron">
          <a:avLst/>
        </a:prstGeom>
        <a:solidFill>
          <a:schemeClr val="accent5">
            <a:tint val="40000"/>
            <a:alpha val="90000"/>
            <a:hueOff val="681238"/>
            <a:satOff val="-9400"/>
            <a:lumOff val="-316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681238"/>
              <a:satOff val="-9400"/>
              <a:lumOff val="-316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Submit  Initial Institutional Application Through ADS</a:t>
          </a:r>
          <a:endParaRPr lang="en-US" sz="1200" kern="1200" dirty="0"/>
        </a:p>
      </dsp:txBody>
      <dsp:txXfrm>
        <a:off x="2848481" y="2895060"/>
        <a:ext cx="1366679" cy="911119"/>
      </dsp:txXfrm>
    </dsp:sp>
    <dsp:sp modelId="{8D0B054D-022B-4A33-9214-BB478905C7DD}">
      <dsp:nvSpPr>
        <dsp:cNvPr id="0" name=""/>
        <dsp:cNvSpPr/>
      </dsp:nvSpPr>
      <dsp:spPr>
        <a:xfrm>
          <a:off x="4351828" y="2895060"/>
          <a:ext cx="2277798" cy="911119"/>
        </a:xfrm>
        <a:prstGeom prst="chevron">
          <a:avLst/>
        </a:prstGeom>
        <a:solidFill>
          <a:schemeClr val="accent5">
            <a:tint val="40000"/>
            <a:alpha val="90000"/>
            <a:hueOff val="1021857"/>
            <a:satOff val="-14100"/>
            <a:lumOff val="-4753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021857"/>
              <a:satOff val="-14100"/>
              <a:lumOff val="-47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Identify AOA Programs Eligible for ACGME Accreditation</a:t>
          </a:r>
          <a:endParaRPr lang="en-US" sz="1200" kern="1200" dirty="0"/>
        </a:p>
      </dsp:txBody>
      <dsp:txXfrm>
        <a:off x="4807388" y="2895060"/>
        <a:ext cx="1366679" cy="911119"/>
      </dsp:txXfrm>
    </dsp:sp>
    <dsp:sp modelId="{0FCCBF8C-6532-4D3D-941E-2342FA006E9F}">
      <dsp:nvSpPr>
        <dsp:cNvPr id="0" name=""/>
        <dsp:cNvSpPr/>
      </dsp:nvSpPr>
      <dsp:spPr>
        <a:xfrm>
          <a:off x="6310735" y="2895060"/>
          <a:ext cx="2277798" cy="911119"/>
        </a:xfrm>
        <a:prstGeom prst="chevron">
          <a:avLst/>
        </a:prstGeom>
        <a:solidFill>
          <a:schemeClr val="accent5">
            <a:tint val="40000"/>
            <a:alpha val="90000"/>
            <a:hueOff val="1362476"/>
            <a:satOff val="-18800"/>
            <a:lumOff val="-633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362476"/>
              <a:satOff val="-18800"/>
              <a:lumOff val="-63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 Directors Granted Access to ADS</a:t>
          </a:r>
          <a:endParaRPr lang="en-US" sz="1200" kern="1200" dirty="0"/>
        </a:p>
      </dsp:txBody>
      <dsp:txXfrm>
        <a:off x="6766295" y="2895060"/>
        <a:ext cx="1366679" cy="911119"/>
      </dsp:txXfrm>
    </dsp:sp>
    <dsp:sp modelId="{7BBAC4D7-F6BF-4FAC-93F2-166E3794FC8A}">
      <dsp:nvSpPr>
        <dsp:cNvPr id="0" name=""/>
        <dsp:cNvSpPr/>
      </dsp:nvSpPr>
      <dsp:spPr>
        <a:xfrm>
          <a:off x="5349" y="4053170"/>
          <a:ext cx="2744335" cy="1097734"/>
        </a:xfrm>
        <a:prstGeom prst="chevron">
          <a:avLst/>
        </a:prstGeom>
        <a:gradFill rotWithShape="0">
          <a:gsLst>
            <a:gs pos="0">
              <a:schemeClr val="accent5">
                <a:hueOff val="1200025"/>
                <a:satOff val="50878"/>
                <a:lumOff val="-50588"/>
                <a:alphaOff val="0"/>
                <a:shade val="51000"/>
                <a:satMod val="130000"/>
              </a:schemeClr>
            </a:gs>
            <a:gs pos="80000">
              <a:schemeClr val="accent5">
                <a:hueOff val="1200025"/>
                <a:satOff val="50878"/>
                <a:lumOff val="-50588"/>
                <a:alphaOff val="0"/>
                <a:shade val="93000"/>
                <a:satMod val="130000"/>
              </a:schemeClr>
            </a:gs>
            <a:gs pos="100000">
              <a:schemeClr val="accent5">
                <a:hueOff val="1200025"/>
                <a:satOff val="50878"/>
                <a:lumOff val="-50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July </a:t>
          </a:r>
          <a:endParaRPr lang="en-US" sz="2400" kern="1200" dirty="0"/>
        </a:p>
      </dsp:txBody>
      <dsp:txXfrm>
        <a:off x="554216" y="4053170"/>
        <a:ext cx="1646601" cy="1097734"/>
      </dsp:txXfrm>
    </dsp:sp>
    <dsp:sp modelId="{7918C9ED-38B9-4B35-AC4F-97C73591DA54}">
      <dsp:nvSpPr>
        <dsp:cNvPr id="0" name=""/>
        <dsp:cNvSpPr/>
      </dsp:nvSpPr>
      <dsp:spPr>
        <a:xfrm>
          <a:off x="2392921" y="4146477"/>
          <a:ext cx="2277798" cy="911119"/>
        </a:xfrm>
        <a:prstGeom prst="chevron">
          <a:avLst/>
        </a:prstGeom>
        <a:solidFill>
          <a:schemeClr val="accent5">
            <a:tint val="40000"/>
            <a:alpha val="90000"/>
            <a:hueOff val="1703095"/>
            <a:satOff val="-23500"/>
            <a:lumOff val="-792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703095"/>
              <a:satOff val="-23500"/>
              <a:lumOff val="-792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Programs Can Submit Application for ACGME Accreditation</a:t>
          </a:r>
          <a:endParaRPr lang="en-US" sz="1200" kern="1200" dirty="0"/>
        </a:p>
      </dsp:txBody>
      <dsp:txXfrm>
        <a:off x="2848481" y="4146477"/>
        <a:ext cx="1366679" cy="911119"/>
      </dsp:txXfrm>
    </dsp:sp>
    <dsp:sp modelId="{56839504-FFEB-4413-9972-8AE6474022E2}">
      <dsp:nvSpPr>
        <dsp:cNvPr id="0" name=""/>
        <dsp:cNvSpPr/>
      </dsp:nvSpPr>
      <dsp:spPr>
        <a:xfrm>
          <a:off x="4351828" y="4146477"/>
          <a:ext cx="2277798" cy="911119"/>
        </a:xfrm>
        <a:prstGeom prst="chevron">
          <a:avLst/>
        </a:prstGeom>
        <a:solidFill>
          <a:schemeClr val="accent5">
            <a:tint val="40000"/>
            <a:alpha val="90000"/>
            <a:hueOff val="2043714"/>
            <a:satOff val="-28200"/>
            <a:lumOff val="-95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043714"/>
              <a:satOff val="-28200"/>
              <a:lumOff val="-95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Under Pre-Accreditation Status Must Comply with Annual ACGME Reporting</a:t>
          </a:r>
          <a:endParaRPr lang="en-US" sz="1200" kern="1200" dirty="0"/>
        </a:p>
      </dsp:txBody>
      <dsp:txXfrm>
        <a:off x="4807388" y="4146477"/>
        <a:ext cx="1366679" cy="911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E6CB98-9E02-4280-B665-1DC174919595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C99401-01DE-4047-A90F-6606A6F84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33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4E9658-9292-42CE-AFA0-0CB38463259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FF1092-3A00-4162-ABD5-E491D2711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75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32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4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07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67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33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54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35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05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51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62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8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813" indent="-285697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2789" indent="-228558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99905" indent="-228558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022" indent="-228558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137" indent="-228558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252" indent="-228558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8368" indent="-228558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5484" indent="-228558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813" indent="-285697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2789" indent="-228558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99905" indent="-228558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022" indent="-228558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137" indent="-228558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252" indent="-228558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8368" indent="-228558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5484" indent="-228558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01BF835-EE3D-654F-B17A-2E09673C58FC}" type="slidenum">
              <a:rPr lang="en-US" sz="1200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2</a:t>
            </a:fld>
            <a:endParaRPr lang="en-US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543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1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34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99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46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591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92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92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60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44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1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648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12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129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11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067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505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24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173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8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8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901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38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9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657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696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34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83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39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1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lvl="1"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63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28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901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41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341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5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484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666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821" indent="-28570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2801" indent="-22856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99923" indent="-22856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042" indent="-22856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162" indent="-22856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284" indent="-22856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8404" indent="-22856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5524" indent="-22856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8FF6551-6882-C24A-AC22-DBB91030D49F}" type="slidenum">
              <a:rPr lang="en-US" sz="1200" b="0">
                <a:latin typeface="Arial" charset="0"/>
                <a:cs typeface="ＭＳ Ｐゴシック" charset="0"/>
              </a:rPr>
              <a:pPr>
                <a:defRPr/>
              </a:pPr>
              <a:t>55</a:t>
            </a:fld>
            <a:endParaRPr lang="en-US" sz="1200" b="0">
              <a:latin typeface="Arial" charset="0"/>
              <a:cs typeface="ＭＳ Ｐゴシック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4626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726" indent="-285664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2655" indent="-22853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599716" indent="-22853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6777" indent="-228531"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3838" indent="-22853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0902" indent="-22853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7962" indent="-22853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5023" indent="-228531" algn="ctr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B5B6FEE-2AB2-5B47-AC53-121814AAC44F}" type="slidenum">
              <a:rPr lang="en-US" sz="1200" b="0">
                <a:latin typeface="Arial" charset="0"/>
              </a:rPr>
              <a:pPr>
                <a:defRPr/>
              </a:pPr>
              <a:t>56</a:t>
            </a:fld>
            <a:endParaRPr lang="en-US" sz="1200" b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48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01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9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F1092-3A00-4162-ABD5-E491D2711E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5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2400" b="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 algn="ctr">
              <a:defRPr sz="4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B0F4CC53-D832-4323-9747-F14A48E7919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F4CC53-D832-4323-9747-F14A48E791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4CC53-D832-4323-9747-F14A48E79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4CC53-D832-4323-9747-F14A48E791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4CC53-D832-4323-9747-F14A48E791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0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4CC53-D832-4323-9747-F14A48E7919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0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4CC53-D832-4323-9747-F14A48E7919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4CC53-D832-4323-9747-F14A48E791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9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4CC53-D832-4323-9747-F14A48E791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3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latin typeface="Arial Black" pitchFamily="34" charset="0"/>
              </a:defRPr>
            </a:lvl1pPr>
          </a:lstStyle>
          <a:p>
            <a:fld id="{B0F4CC53-D832-4323-9747-F14A48E7919E}" type="slidenum">
              <a:rPr lang="en-US" smtClean="0"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2400" b="0" smtClean="0">
                <a:latin typeface="Times New Roman" pitchFamily="18" charset="0"/>
              </a:endParaRPr>
            </a:p>
          </p:txBody>
        </p:sp>
        <p:sp>
          <p:nvSpPr>
            <p:cNvPr id="103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 b="0" smtClean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ftr" sz="quarter" idx="3"/>
          </p:nvPr>
        </p:nvSpPr>
        <p:spPr>
          <a:xfrm>
            <a:off x="2514600" y="6400800"/>
            <a:ext cx="4038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000" b="0">
                <a:latin typeface="Arial"/>
                <a:cs typeface="Arial"/>
              </a:defRPr>
            </a:lvl1pPr>
          </a:lstStyle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3058512" y="1882659"/>
            <a:ext cx="601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dirty="0"/>
              <a:t>Critical Components of Your Institutional Application</a:t>
            </a:r>
            <a:endParaRPr lang="en-US" dirty="0">
              <a:solidFill>
                <a:schemeClr val="bg1"/>
              </a:solidFill>
              <a:latin typeface="Lucida Bright"/>
              <a:cs typeface="Lucida Bright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124200" y="4419600"/>
            <a:ext cx="6019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 smtClean="0">
                <a:latin typeface="Lucida Bright" charset="0"/>
                <a:ea typeface="ＭＳ Ｐゴシック" charset="0"/>
                <a:cs typeface="ＭＳ Ｐゴシック" charset="0"/>
              </a:rPr>
              <a:t>PARTNERS IN MEDICAL EDUCATION, INC</a:t>
            </a:r>
            <a:r>
              <a:rPr lang="en-US" sz="2000" dirty="0" smtClean="0">
                <a:latin typeface="Lucida Bright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sz="2000" dirty="0" smtClean="0">
                <a:latin typeface="Lucida Bright" charset="0"/>
                <a:ea typeface="ＭＳ Ｐゴシック" charset="0"/>
                <a:cs typeface="ＭＳ Ｐゴシック" charset="0"/>
              </a:rPr>
              <a:t>Presented by:</a:t>
            </a:r>
          </a:p>
          <a:p>
            <a:r>
              <a:rPr lang="en-US" sz="2000" dirty="0" smtClean="0">
                <a:latin typeface="Lucida Bright" charset="0"/>
                <a:ea typeface="ＭＳ Ｐゴシック" charset="0"/>
                <a:cs typeface="ＭＳ Ｐゴシック" charset="0"/>
              </a:rPr>
              <a:t>Lauren McGuire, MBA, C-TAGME</a:t>
            </a:r>
            <a:endParaRPr lang="en-US" sz="2000" dirty="0">
              <a:latin typeface="Lucida Brigh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594735" y="525533"/>
            <a:ext cx="1952412" cy="1012578"/>
          </a:xfrm>
          <a:custGeom>
            <a:avLst/>
            <a:gdLst>
              <a:gd name="connsiteX0" fmla="*/ 0 w 2097299"/>
              <a:gd name="connsiteY0" fmla="*/ 116517 h 1165166"/>
              <a:gd name="connsiteX1" fmla="*/ 116517 w 2097299"/>
              <a:gd name="connsiteY1" fmla="*/ 0 h 1165166"/>
              <a:gd name="connsiteX2" fmla="*/ 1980782 w 2097299"/>
              <a:gd name="connsiteY2" fmla="*/ 0 h 1165166"/>
              <a:gd name="connsiteX3" fmla="*/ 2097299 w 2097299"/>
              <a:gd name="connsiteY3" fmla="*/ 116517 h 1165166"/>
              <a:gd name="connsiteX4" fmla="*/ 2097299 w 2097299"/>
              <a:gd name="connsiteY4" fmla="*/ 1048649 h 1165166"/>
              <a:gd name="connsiteX5" fmla="*/ 1980782 w 2097299"/>
              <a:gd name="connsiteY5" fmla="*/ 1165166 h 1165166"/>
              <a:gd name="connsiteX6" fmla="*/ 116517 w 2097299"/>
              <a:gd name="connsiteY6" fmla="*/ 1165166 h 1165166"/>
              <a:gd name="connsiteX7" fmla="*/ 0 w 2097299"/>
              <a:gd name="connsiteY7" fmla="*/ 1048649 h 1165166"/>
              <a:gd name="connsiteX8" fmla="*/ 0 w 2097299"/>
              <a:gd name="connsiteY8" fmla="*/ 116517 h 116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299" h="1165166">
                <a:moveTo>
                  <a:pt x="0" y="116517"/>
                </a:moveTo>
                <a:cubicBezTo>
                  <a:pt x="0" y="52166"/>
                  <a:pt x="52166" y="0"/>
                  <a:pt x="116517" y="0"/>
                </a:cubicBezTo>
                <a:lnTo>
                  <a:pt x="1980782" y="0"/>
                </a:lnTo>
                <a:cubicBezTo>
                  <a:pt x="2045133" y="0"/>
                  <a:pt x="2097299" y="52166"/>
                  <a:pt x="2097299" y="116517"/>
                </a:cubicBezTo>
                <a:lnTo>
                  <a:pt x="2097299" y="1048649"/>
                </a:lnTo>
                <a:cubicBezTo>
                  <a:pt x="2097299" y="1113000"/>
                  <a:pt x="2045133" y="1165166"/>
                  <a:pt x="1980782" y="1165166"/>
                </a:cubicBezTo>
                <a:lnTo>
                  <a:pt x="116517" y="1165166"/>
                </a:lnTo>
                <a:cubicBezTo>
                  <a:pt x="52166" y="1165166"/>
                  <a:pt x="0" y="1113000"/>
                  <a:pt x="0" y="1048649"/>
                </a:cubicBezTo>
                <a:lnTo>
                  <a:pt x="0" y="116517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137" tIns="114137" rIns="114137" bIns="11413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solidFill>
                  <a:schemeClr val="bg1"/>
                </a:solidFill>
              </a:rPr>
              <a:t>AOA Faculty</a:t>
            </a:r>
            <a:endParaRPr lang="en-US" sz="1900" kern="12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866809" y="525530"/>
            <a:ext cx="1952412" cy="1016646"/>
          </a:xfrm>
          <a:custGeom>
            <a:avLst/>
            <a:gdLst>
              <a:gd name="connsiteX0" fmla="*/ 0 w 2097299"/>
              <a:gd name="connsiteY0" fmla="*/ 116517 h 1165166"/>
              <a:gd name="connsiteX1" fmla="*/ 116517 w 2097299"/>
              <a:gd name="connsiteY1" fmla="*/ 0 h 1165166"/>
              <a:gd name="connsiteX2" fmla="*/ 1980782 w 2097299"/>
              <a:gd name="connsiteY2" fmla="*/ 0 h 1165166"/>
              <a:gd name="connsiteX3" fmla="*/ 2097299 w 2097299"/>
              <a:gd name="connsiteY3" fmla="*/ 116517 h 1165166"/>
              <a:gd name="connsiteX4" fmla="*/ 2097299 w 2097299"/>
              <a:gd name="connsiteY4" fmla="*/ 1048649 h 1165166"/>
              <a:gd name="connsiteX5" fmla="*/ 1980782 w 2097299"/>
              <a:gd name="connsiteY5" fmla="*/ 1165166 h 1165166"/>
              <a:gd name="connsiteX6" fmla="*/ 116517 w 2097299"/>
              <a:gd name="connsiteY6" fmla="*/ 1165166 h 1165166"/>
              <a:gd name="connsiteX7" fmla="*/ 0 w 2097299"/>
              <a:gd name="connsiteY7" fmla="*/ 1048649 h 1165166"/>
              <a:gd name="connsiteX8" fmla="*/ 0 w 2097299"/>
              <a:gd name="connsiteY8" fmla="*/ 116517 h 116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299" h="1165166">
                <a:moveTo>
                  <a:pt x="0" y="116517"/>
                </a:moveTo>
                <a:cubicBezTo>
                  <a:pt x="0" y="52166"/>
                  <a:pt x="52166" y="0"/>
                  <a:pt x="116517" y="0"/>
                </a:cubicBezTo>
                <a:lnTo>
                  <a:pt x="1980782" y="0"/>
                </a:lnTo>
                <a:cubicBezTo>
                  <a:pt x="2045133" y="0"/>
                  <a:pt x="2097299" y="52166"/>
                  <a:pt x="2097299" y="116517"/>
                </a:cubicBezTo>
                <a:lnTo>
                  <a:pt x="2097299" y="1048649"/>
                </a:lnTo>
                <a:cubicBezTo>
                  <a:pt x="2097299" y="1113000"/>
                  <a:pt x="2045133" y="1165166"/>
                  <a:pt x="1980782" y="1165166"/>
                </a:cubicBezTo>
                <a:lnTo>
                  <a:pt x="116517" y="1165166"/>
                </a:lnTo>
                <a:cubicBezTo>
                  <a:pt x="52166" y="1165166"/>
                  <a:pt x="0" y="1113000"/>
                  <a:pt x="0" y="1048649"/>
                </a:cubicBezTo>
                <a:lnTo>
                  <a:pt x="0" y="116517"/>
                </a:lnTo>
                <a:close/>
              </a:path>
            </a:pathLst>
          </a:custGeom>
          <a:solidFill>
            <a:srgbClr val="FF8C01">
              <a:alpha val="9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137" tIns="114137" rIns="114137" bIns="11413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solidFill>
                  <a:schemeClr val="bg1"/>
                </a:solidFill>
              </a:rPr>
              <a:t>ADS Annual Update</a:t>
            </a:r>
            <a:endParaRPr lang="en-US" sz="1900" kern="1200" dirty="0">
              <a:solidFill>
                <a:schemeClr val="bg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4289209" y="5609659"/>
            <a:ext cx="813505" cy="740341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2255446" y="5243797"/>
            <a:ext cx="4881031" cy="439654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4866809" y="2877402"/>
            <a:ext cx="1952412" cy="1026777"/>
          </a:xfrm>
          <a:custGeom>
            <a:avLst/>
            <a:gdLst>
              <a:gd name="connsiteX0" fmla="*/ 0 w 2097299"/>
              <a:gd name="connsiteY0" fmla="*/ 163126 h 978739"/>
              <a:gd name="connsiteX1" fmla="*/ 163126 w 2097299"/>
              <a:gd name="connsiteY1" fmla="*/ 0 h 978739"/>
              <a:gd name="connsiteX2" fmla="*/ 1934173 w 2097299"/>
              <a:gd name="connsiteY2" fmla="*/ 0 h 978739"/>
              <a:gd name="connsiteX3" fmla="*/ 2097299 w 2097299"/>
              <a:gd name="connsiteY3" fmla="*/ 163126 h 978739"/>
              <a:gd name="connsiteX4" fmla="*/ 2097299 w 2097299"/>
              <a:gd name="connsiteY4" fmla="*/ 815613 h 978739"/>
              <a:gd name="connsiteX5" fmla="*/ 1934173 w 2097299"/>
              <a:gd name="connsiteY5" fmla="*/ 978739 h 978739"/>
              <a:gd name="connsiteX6" fmla="*/ 163126 w 2097299"/>
              <a:gd name="connsiteY6" fmla="*/ 978739 h 978739"/>
              <a:gd name="connsiteX7" fmla="*/ 0 w 2097299"/>
              <a:gd name="connsiteY7" fmla="*/ 815613 h 978739"/>
              <a:gd name="connsiteX8" fmla="*/ 0 w 2097299"/>
              <a:gd name="connsiteY8" fmla="*/ 163126 h 97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299" h="978739">
                <a:moveTo>
                  <a:pt x="0" y="163126"/>
                </a:moveTo>
                <a:cubicBezTo>
                  <a:pt x="0" y="73034"/>
                  <a:pt x="73034" y="0"/>
                  <a:pt x="163126" y="0"/>
                </a:cubicBezTo>
                <a:lnTo>
                  <a:pt x="1934173" y="0"/>
                </a:lnTo>
                <a:cubicBezTo>
                  <a:pt x="2024265" y="0"/>
                  <a:pt x="2097299" y="73034"/>
                  <a:pt x="2097299" y="163126"/>
                </a:cubicBezTo>
                <a:lnTo>
                  <a:pt x="2097299" y="815613"/>
                </a:lnTo>
                <a:cubicBezTo>
                  <a:pt x="2097299" y="905705"/>
                  <a:pt x="2024265" y="978739"/>
                  <a:pt x="1934173" y="978739"/>
                </a:cubicBezTo>
                <a:lnTo>
                  <a:pt x="163126" y="978739"/>
                </a:lnTo>
                <a:cubicBezTo>
                  <a:pt x="73034" y="978739"/>
                  <a:pt x="0" y="905705"/>
                  <a:pt x="0" y="815613"/>
                </a:cubicBezTo>
                <a:lnTo>
                  <a:pt x="0" y="1631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788" tIns="127788" rIns="127788" bIns="12778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Case Log Reporting</a:t>
            </a:r>
            <a:endParaRPr lang="en-US" sz="19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866809" y="4015080"/>
            <a:ext cx="1952412" cy="1053970"/>
          </a:xfrm>
          <a:custGeom>
            <a:avLst/>
            <a:gdLst>
              <a:gd name="connsiteX0" fmla="*/ 0 w 2097299"/>
              <a:gd name="connsiteY0" fmla="*/ 163126 h 978739"/>
              <a:gd name="connsiteX1" fmla="*/ 163126 w 2097299"/>
              <a:gd name="connsiteY1" fmla="*/ 0 h 978739"/>
              <a:gd name="connsiteX2" fmla="*/ 1934173 w 2097299"/>
              <a:gd name="connsiteY2" fmla="*/ 0 h 978739"/>
              <a:gd name="connsiteX3" fmla="*/ 2097299 w 2097299"/>
              <a:gd name="connsiteY3" fmla="*/ 163126 h 978739"/>
              <a:gd name="connsiteX4" fmla="*/ 2097299 w 2097299"/>
              <a:gd name="connsiteY4" fmla="*/ 815613 h 978739"/>
              <a:gd name="connsiteX5" fmla="*/ 1934173 w 2097299"/>
              <a:gd name="connsiteY5" fmla="*/ 978739 h 978739"/>
              <a:gd name="connsiteX6" fmla="*/ 163126 w 2097299"/>
              <a:gd name="connsiteY6" fmla="*/ 978739 h 978739"/>
              <a:gd name="connsiteX7" fmla="*/ 0 w 2097299"/>
              <a:gd name="connsiteY7" fmla="*/ 815613 h 978739"/>
              <a:gd name="connsiteX8" fmla="*/ 0 w 2097299"/>
              <a:gd name="connsiteY8" fmla="*/ 163126 h 97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299" h="978739">
                <a:moveTo>
                  <a:pt x="0" y="163126"/>
                </a:moveTo>
                <a:cubicBezTo>
                  <a:pt x="0" y="73034"/>
                  <a:pt x="73034" y="0"/>
                  <a:pt x="163126" y="0"/>
                </a:cubicBezTo>
                <a:lnTo>
                  <a:pt x="1934173" y="0"/>
                </a:lnTo>
                <a:cubicBezTo>
                  <a:pt x="2024265" y="0"/>
                  <a:pt x="2097299" y="73034"/>
                  <a:pt x="2097299" y="163126"/>
                </a:cubicBezTo>
                <a:lnTo>
                  <a:pt x="2097299" y="815613"/>
                </a:lnTo>
                <a:cubicBezTo>
                  <a:pt x="2097299" y="905705"/>
                  <a:pt x="2024265" y="978739"/>
                  <a:pt x="1934173" y="978739"/>
                </a:cubicBezTo>
                <a:lnTo>
                  <a:pt x="163126" y="978739"/>
                </a:lnTo>
                <a:cubicBezTo>
                  <a:pt x="73034" y="978739"/>
                  <a:pt x="0" y="905705"/>
                  <a:pt x="0" y="815613"/>
                </a:cubicBezTo>
                <a:lnTo>
                  <a:pt x="0" y="163126"/>
                </a:lnTo>
                <a:close/>
              </a:path>
            </a:pathLst>
          </a:custGeom>
          <a:solidFill>
            <a:srgbClr val="3366FF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788" tIns="127788" rIns="127788" bIns="12778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Resident &amp; Faculty Surveys</a:t>
            </a:r>
            <a:endParaRPr lang="en-US" sz="19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4866809" y="1676903"/>
            <a:ext cx="1952412" cy="1065277"/>
          </a:xfrm>
          <a:custGeom>
            <a:avLst/>
            <a:gdLst>
              <a:gd name="connsiteX0" fmla="*/ 0 w 2097299"/>
              <a:gd name="connsiteY0" fmla="*/ 163126 h 978739"/>
              <a:gd name="connsiteX1" fmla="*/ 163126 w 2097299"/>
              <a:gd name="connsiteY1" fmla="*/ 0 h 978739"/>
              <a:gd name="connsiteX2" fmla="*/ 1934173 w 2097299"/>
              <a:gd name="connsiteY2" fmla="*/ 0 h 978739"/>
              <a:gd name="connsiteX3" fmla="*/ 2097299 w 2097299"/>
              <a:gd name="connsiteY3" fmla="*/ 163126 h 978739"/>
              <a:gd name="connsiteX4" fmla="*/ 2097299 w 2097299"/>
              <a:gd name="connsiteY4" fmla="*/ 815613 h 978739"/>
              <a:gd name="connsiteX5" fmla="*/ 1934173 w 2097299"/>
              <a:gd name="connsiteY5" fmla="*/ 978739 h 978739"/>
              <a:gd name="connsiteX6" fmla="*/ 163126 w 2097299"/>
              <a:gd name="connsiteY6" fmla="*/ 978739 h 978739"/>
              <a:gd name="connsiteX7" fmla="*/ 0 w 2097299"/>
              <a:gd name="connsiteY7" fmla="*/ 815613 h 978739"/>
              <a:gd name="connsiteX8" fmla="*/ 0 w 2097299"/>
              <a:gd name="connsiteY8" fmla="*/ 163126 h 97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299" h="978739">
                <a:moveTo>
                  <a:pt x="0" y="163126"/>
                </a:moveTo>
                <a:cubicBezTo>
                  <a:pt x="0" y="73034"/>
                  <a:pt x="73034" y="0"/>
                  <a:pt x="163126" y="0"/>
                </a:cubicBezTo>
                <a:lnTo>
                  <a:pt x="1934173" y="0"/>
                </a:lnTo>
                <a:cubicBezTo>
                  <a:pt x="2024265" y="0"/>
                  <a:pt x="2097299" y="73034"/>
                  <a:pt x="2097299" y="163126"/>
                </a:cubicBezTo>
                <a:lnTo>
                  <a:pt x="2097299" y="815613"/>
                </a:lnTo>
                <a:cubicBezTo>
                  <a:pt x="2097299" y="905705"/>
                  <a:pt x="2024265" y="978739"/>
                  <a:pt x="1934173" y="978739"/>
                </a:cubicBezTo>
                <a:lnTo>
                  <a:pt x="163126" y="978739"/>
                </a:lnTo>
                <a:cubicBezTo>
                  <a:pt x="73034" y="978739"/>
                  <a:pt x="0" y="905705"/>
                  <a:pt x="0" y="815613"/>
                </a:cubicBezTo>
                <a:lnTo>
                  <a:pt x="0" y="163126"/>
                </a:lnTo>
                <a:close/>
              </a:path>
            </a:pathLst>
          </a:custGeom>
          <a:solidFill>
            <a:srgbClr val="660066"/>
          </a:solidFill>
          <a:ln>
            <a:solidFill>
              <a:srgbClr val="FFFF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788" tIns="127788" rIns="127788" bIns="12778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Milestones</a:t>
            </a:r>
            <a:endParaRPr lang="en-US" sz="19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2594735" y="4026030"/>
            <a:ext cx="1952412" cy="1053970"/>
          </a:xfrm>
          <a:custGeom>
            <a:avLst/>
            <a:gdLst>
              <a:gd name="connsiteX0" fmla="*/ 0 w 2097299"/>
              <a:gd name="connsiteY0" fmla="*/ 163126 h 978739"/>
              <a:gd name="connsiteX1" fmla="*/ 163126 w 2097299"/>
              <a:gd name="connsiteY1" fmla="*/ 0 h 978739"/>
              <a:gd name="connsiteX2" fmla="*/ 1934173 w 2097299"/>
              <a:gd name="connsiteY2" fmla="*/ 0 h 978739"/>
              <a:gd name="connsiteX3" fmla="*/ 2097299 w 2097299"/>
              <a:gd name="connsiteY3" fmla="*/ 163126 h 978739"/>
              <a:gd name="connsiteX4" fmla="*/ 2097299 w 2097299"/>
              <a:gd name="connsiteY4" fmla="*/ 815613 h 978739"/>
              <a:gd name="connsiteX5" fmla="*/ 1934173 w 2097299"/>
              <a:gd name="connsiteY5" fmla="*/ 978739 h 978739"/>
              <a:gd name="connsiteX6" fmla="*/ 163126 w 2097299"/>
              <a:gd name="connsiteY6" fmla="*/ 978739 h 978739"/>
              <a:gd name="connsiteX7" fmla="*/ 0 w 2097299"/>
              <a:gd name="connsiteY7" fmla="*/ 815613 h 978739"/>
              <a:gd name="connsiteX8" fmla="*/ 0 w 2097299"/>
              <a:gd name="connsiteY8" fmla="*/ 163126 h 97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299" h="978739">
                <a:moveTo>
                  <a:pt x="0" y="163126"/>
                </a:moveTo>
                <a:cubicBezTo>
                  <a:pt x="0" y="73034"/>
                  <a:pt x="73034" y="0"/>
                  <a:pt x="163126" y="0"/>
                </a:cubicBezTo>
                <a:lnTo>
                  <a:pt x="1934173" y="0"/>
                </a:lnTo>
                <a:cubicBezTo>
                  <a:pt x="2024265" y="0"/>
                  <a:pt x="2097299" y="73034"/>
                  <a:pt x="2097299" y="163126"/>
                </a:cubicBezTo>
                <a:lnTo>
                  <a:pt x="2097299" y="815613"/>
                </a:lnTo>
                <a:cubicBezTo>
                  <a:pt x="2097299" y="905705"/>
                  <a:pt x="2024265" y="978739"/>
                  <a:pt x="1934173" y="978739"/>
                </a:cubicBezTo>
                <a:lnTo>
                  <a:pt x="163126" y="978739"/>
                </a:lnTo>
                <a:cubicBezTo>
                  <a:pt x="73034" y="978739"/>
                  <a:pt x="0" y="905705"/>
                  <a:pt x="0" y="815613"/>
                </a:cubicBezTo>
                <a:lnTo>
                  <a:pt x="0" y="1631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788" tIns="127788" rIns="127788" bIns="12778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solidFill>
                  <a:srgbClr val="003300"/>
                </a:solidFill>
              </a:rPr>
              <a:t>AOA 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>
                <a:solidFill>
                  <a:srgbClr val="003300"/>
                </a:solidFill>
              </a:rPr>
              <a:t>Co-Director</a:t>
            </a:r>
            <a:endParaRPr lang="en-US" sz="1900" kern="1200" dirty="0">
              <a:solidFill>
                <a:srgbClr val="003300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94735" y="2867890"/>
            <a:ext cx="1952412" cy="1026777"/>
          </a:xfrm>
          <a:custGeom>
            <a:avLst/>
            <a:gdLst>
              <a:gd name="connsiteX0" fmla="*/ 0 w 2097299"/>
              <a:gd name="connsiteY0" fmla="*/ 163126 h 978739"/>
              <a:gd name="connsiteX1" fmla="*/ 163126 w 2097299"/>
              <a:gd name="connsiteY1" fmla="*/ 0 h 978739"/>
              <a:gd name="connsiteX2" fmla="*/ 1934173 w 2097299"/>
              <a:gd name="connsiteY2" fmla="*/ 0 h 978739"/>
              <a:gd name="connsiteX3" fmla="*/ 2097299 w 2097299"/>
              <a:gd name="connsiteY3" fmla="*/ 163126 h 978739"/>
              <a:gd name="connsiteX4" fmla="*/ 2097299 w 2097299"/>
              <a:gd name="connsiteY4" fmla="*/ 815613 h 978739"/>
              <a:gd name="connsiteX5" fmla="*/ 1934173 w 2097299"/>
              <a:gd name="connsiteY5" fmla="*/ 978739 h 978739"/>
              <a:gd name="connsiteX6" fmla="*/ 163126 w 2097299"/>
              <a:gd name="connsiteY6" fmla="*/ 978739 h 978739"/>
              <a:gd name="connsiteX7" fmla="*/ 0 w 2097299"/>
              <a:gd name="connsiteY7" fmla="*/ 815613 h 978739"/>
              <a:gd name="connsiteX8" fmla="*/ 0 w 2097299"/>
              <a:gd name="connsiteY8" fmla="*/ 163126 h 97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299" h="978739">
                <a:moveTo>
                  <a:pt x="0" y="163126"/>
                </a:moveTo>
                <a:cubicBezTo>
                  <a:pt x="0" y="73034"/>
                  <a:pt x="73034" y="0"/>
                  <a:pt x="163126" y="0"/>
                </a:cubicBezTo>
                <a:lnTo>
                  <a:pt x="1934173" y="0"/>
                </a:lnTo>
                <a:cubicBezTo>
                  <a:pt x="2024265" y="0"/>
                  <a:pt x="2097299" y="73034"/>
                  <a:pt x="2097299" y="163126"/>
                </a:cubicBezTo>
                <a:lnTo>
                  <a:pt x="2097299" y="815613"/>
                </a:lnTo>
                <a:cubicBezTo>
                  <a:pt x="2097299" y="905705"/>
                  <a:pt x="2024265" y="978739"/>
                  <a:pt x="1934173" y="978739"/>
                </a:cubicBezTo>
                <a:lnTo>
                  <a:pt x="163126" y="978739"/>
                </a:lnTo>
                <a:cubicBezTo>
                  <a:pt x="73034" y="978739"/>
                  <a:pt x="0" y="905705"/>
                  <a:pt x="0" y="815613"/>
                </a:cubicBezTo>
                <a:lnTo>
                  <a:pt x="0" y="163126"/>
                </a:lnTo>
                <a:close/>
              </a:path>
            </a:pathLst>
          </a:custGeom>
          <a:solidFill>
            <a:srgbClr val="FF8C01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788" tIns="127788" rIns="127788" bIns="12778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OPTI Sponsoring Institution</a:t>
            </a:r>
            <a:endParaRPr lang="en-US" sz="19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2594735" y="1644056"/>
            <a:ext cx="1952412" cy="1065277"/>
          </a:xfrm>
          <a:custGeom>
            <a:avLst/>
            <a:gdLst>
              <a:gd name="connsiteX0" fmla="*/ 0 w 2097299"/>
              <a:gd name="connsiteY0" fmla="*/ 163126 h 978739"/>
              <a:gd name="connsiteX1" fmla="*/ 163126 w 2097299"/>
              <a:gd name="connsiteY1" fmla="*/ 0 h 978739"/>
              <a:gd name="connsiteX2" fmla="*/ 1934173 w 2097299"/>
              <a:gd name="connsiteY2" fmla="*/ 0 h 978739"/>
              <a:gd name="connsiteX3" fmla="*/ 2097299 w 2097299"/>
              <a:gd name="connsiteY3" fmla="*/ 163126 h 978739"/>
              <a:gd name="connsiteX4" fmla="*/ 2097299 w 2097299"/>
              <a:gd name="connsiteY4" fmla="*/ 815613 h 978739"/>
              <a:gd name="connsiteX5" fmla="*/ 1934173 w 2097299"/>
              <a:gd name="connsiteY5" fmla="*/ 978739 h 978739"/>
              <a:gd name="connsiteX6" fmla="*/ 163126 w 2097299"/>
              <a:gd name="connsiteY6" fmla="*/ 978739 h 978739"/>
              <a:gd name="connsiteX7" fmla="*/ 0 w 2097299"/>
              <a:gd name="connsiteY7" fmla="*/ 815613 h 978739"/>
              <a:gd name="connsiteX8" fmla="*/ 0 w 2097299"/>
              <a:gd name="connsiteY8" fmla="*/ 163126 h 97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299" h="978739">
                <a:moveTo>
                  <a:pt x="0" y="163126"/>
                </a:moveTo>
                <a:cubicBezTo>
                  <a:pt x="0" y="73034"/>
                  <a:pt x="73034" y="0"/>
                  <a:pt x="163126" y="0"/>
                </a:cubicBezTo>
                <a:lnTo>
                  <a:pt x="1934173" y="0"/>
                </a:lnTo>
                <a:cubicBezTo>
                  <a:pt x="2024265" y="0"/>
                  <a:pt x="2097299" y="73034"/>
                  <a:pt x="2097299" y="163126"/>
                </a:cubicBezTo>
                <a:lnTo>
                  <a:pt x="2097299" y="815613"/>
                </a:lnTo>
                <a:cubicBezTo>
                  <a:pt x="2097299" y="905705"/>
                  <a:pt x="2024265" y="978739"/>
                  <a:pt x="1934173" y="978739"/>
                </a:cubicBezTo>
                <a:lnTo>
                  <a:pt x="163126" y="978739"/>
                </a:lnTo>
                <a:cubicBezTo>
                  <a:pt x="73034" y="978739"/>
                  <a:pt x="0" y="905705"/>
                  <a:pt x="0" y="815613"/>
                </a:cubicBezTo>
                <a:lnTo>
                  <a:pt x="0" y="1631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788" tIns="127788" rIns="127788" bIns="12778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900" kern="1200" dirty="0" smtClean="0"/>
              <a:t>ACGME Fellowships</a:t>
            </a:r>
            <a:endParaRPr lang="en-US" sz="19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140" y="2413382"/>
            <a:ext cx="1653692" cy="1325563"/>
          </a:xfrm>
        </p:spPr>
        <p:txBody>
          <a:bodyPr/>
          <a:lstStyle/>
          <a:p>
            <a:pPr algn="ctr"/>
            <a:r>
              <a:rPr lang="en-US" sz="3500" b="1" dirty="0" smtClean="0"/>
              <a:t>PROs</a:t>
            </a:r>
            <a:endParaRPr lang="en-US" sz="35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73321" y="2413382"/>
            <a:ext cx="16536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 smtClean="0"/>
              <a:t>CONs</a:t>
            </a:r>
            <a:endParaRPr lang="en-US" sz="35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849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Early Adapter PROs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265" y="1026339"/>
            <a:ext cx="6093983" cy="43971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AOA Certified faculty acceptable</a:t>
            </a:r>
          </a:p>
          <a:p>
            <a:pPr marL="0" lvl="0" indent="0">
              <a:buNone/>
            </a:pPr>
            <a:endParaRPr lang="en-US" sz="1800" dirty="0" smtClean="0"/>
          </a:p>
          <a:p>
            <a:pPr marL="0" lvl="0" indent="0">
              <a:buNone/>
            </a:pPr>
            <a:endParaRPr lang="en-US" sz="1800" dirty="0" smtClean="0"/>
          </a:p>
          <a:p>
            <a:r>
              <a:rPr lang="en-US" sz="1800" dirty="0" smtClean="0"/>
              <a:t>D.O. graduates from programs with pre-accreditation status will be able to apply to ACGME advanced training programs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OPTIs are eligible to serve as a sponsoring institution if in compliance with ACGME institutional requirements.</a:t>
            </a:r>
          </a:p>
          <a:p>
            <a:endParaRPr lang="en-US" sz="1800" dirty="0" smtClean="0"/>
          </a:p>
          <a:p>
            <a:r>
              <a:rPr lang="en-US" sz="1800" dirty="0" smtClean="0"/>
              <a:t>Co-Directors are acceptable (must have one AOA certified Program Director </a:t>
            </a:r>
            <a:r>
              <a:rPr lang="en-US" sz="1800" b="1" u="sng" dirty="0" smtClean="0"/>
              <a:t>and</a:t>
            </a:r>
            <a:r>
              <a:rPr lang="en-US" sz="1800" dirty="0" smtClean="0"/>
              <a:t> one ABMS Program Director appointed)</a:t>
            </a:r>
            <a:endParaRPr lang="en-US" sz="1800" dirty="0"/>
          </a:p>
        </p:txBody>
      </p:sp>
      <p:sp>
        <p:nvSpPr>
          <p:cNvPr id="17" name="Freeform 16"/>
          <p:cNvSpPr/>
          <p:nvPr/>
        </p:nvSpPr>
        <p:spPr>
          <a:xfrm>
            <a:off x="569276" y="1281891"/>
            <a:ext cx="1651585" cy="1010263"/>
          </a:xfrm>
          <a:custGeom>
            <a:avLst/>
            <a:gdLst>
              <a:gd name="connsiteX0" fmla="*/ 0 w 2097299"/>
              <a:gd name="connsiteY0" fmla="*/ 116517 h 1165166"/>
              <a:gd name="connsiteX1" fmla="*/ 116517 w 2097299"/>
              <a:gd name="connsiteY1" fmla="*/ 0 h 1165166"/>
              <a:gd name="connsiteX2" fmla="*/ 1980782 w 2097299"/>
              <a:gd name="connsiteY2" fmla="*/ 0 h 1165166"/>
              <a:gd name="connsiteX3" fmla="*/ 2097299 w 2097299"/>
              <a:gd name="connsiteY3" fmla="*/ 116517 h 1165166"/>
              <a:gd name="connsiteX4" fmla="*/ 2097299 w 2097299"/>
              <a:gd name="connsiteY4" fmla="*/ 1048649 h 1165166"/>
              <a:gd name="connsiteX5" fmla="*/ 1980782 w 2097299"/>
              <a:gd name="connsiteY5" fmla="*/ 1165166 h 1165166"/>
              <a:gd name="connsiteX6" fmla="*/ 116517 w 2097299"/>
              <a:gd name="connsiteY6" fmla="*/ 1165166 h 1165166"/>
              <a:gd name="connsiteX7" fmla="*/ 0 w 2097299"/>
              <a:gd name="connsiteY7" fmla="*/ 1048649 h 1165166"/>
              <a:gd name="connsiteX8" fmla="*/ 0 w 2097299"/>
              <a:gd name="connsiteY8" fmla="*/ 116517 h 1165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299" h="1165166">
                <a:moveTo>
                  <a:pt x="0" y="116517"/>
                </a:moveTo>
                <a:cubicBezTo>
                  <a:pt x="0" y="52166"/>
                  <a:pt x="52166" y="0"/>
                  <a:pt x="116517" y="0"/>
                </a:cubicBezTo>
                <a:lnTo>
                  <a:pt x="1980782" y="0"/>
                </a:lnTo>
                <a:cubicBezTo>
                  <a:pt x="2045133" y="0"/>
                  <a:pt x="2097299" y="52166"/>
                  <a:pt x="2097299" y="116517"/>
                </a:cubicBezTo>
                <a:lnTo>
                  <a:pt x="2097299" y="1048649"/>
                </a:lnTo>
                <a:cubicBezTo>
                  <a:pt x="2097299" y="1113000"/>
                  <a:pt x="2045133" y="1165166"/>
                  <a:pt x="1980782" y="1165166"/>
                </a:cubicBezTo>
                <a:lnTo>
                  <a:pt x="116517" y="1165166"/>
                </a:lnTo>
                <a:cubicBezTo>
                  <a:pt x="52166" y="1165166"/>
                  <a:pt x="0" y="1113000"/>
                  <a:pt x="0" y="1048649"/>
                </a:cubicBezTo>
                <a:lnTo>
                  <a:pt x="0" y="116517"/>
                </a:lnTo>
                <a:close/>
              </a:path>
            </a:pathLst>
          </a:custGeom>
          <a:solidFill>
            <a:srgbClr val="C00000">
              <a:alpha val="90000"/>
            </a:srgbClr>
          </a:solidFill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137" tIns="114137" rIns="114137" bIns="11413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chemeClr val="bg1"/>
                </a:solidFill>
              </a:rPr>
              <a:t>AOA Faculty</a:t>
            </a:r>
            <a:endParaRPr lang="en-US" b="1" kern="1200" dirty="0">
              <a:solidFill>
                <a:schemeClr val="bg1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1810535" y="5996241"/>
            <a:ext cx="499358" cy="757697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562141" y="5679017"/>
            <a:ext cx="2996147" cy="307120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20650" h="38100" prst="relaxedInset"/>
            <a:bevelB w="120650" h="57150" prst="relaxedInset"/>
            <a:contourClr>
              <a:schemeClr val="bg1"/>
            </a:contourClr>
          </a:sp3d>
        </p:spPr>
        <p:style>
          <a:ln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23"/>
          <p:cNvSpPr/>
          <p:nvPr/>
        </p:nvSpPr>
        <p:spPr>
          <a:xfrm>
            <a:off x="569276" y="4776008"/>
            <a:ext cx="1651585" cy="848621"/>
          </a:xfrm>
          <a:custGeom>
            <a:avLst/>
            <a:gdLst>
              <a:gd name="connsiteX0" fmla="*/ 0 w 2097299"/>
              <a:gd name="connsiteY0" fmla="*/ 163126 h 978739"/>
              <a:gd name="connsiteX1" fmla="*/ 163126 w 2097299"/>
              <a:gd name="connsiteY1" fmla="*/ 0 h 978739"/>
              <a:gd name="connsiteX2" fmla="*/ 1934173 w 2097299"/>
              <a:gd name="connsiteY2" fmla="*/ 0 h 978739"/>
              <a:gd name="connsiteX3" fmla="*/ 2097299 w 2097299"/>
              <a:gd name="connsiteY3" fmla="*/ 163126 h 978739"/>
              <a:gd name="connsiteX4" fmla="*/ 2097299 w 2097299"/>
              <a:gd name="connsiteY4" fmla="*/ 815613 h 978739"/>
              <a:gd name="connsiteX5" fmla="*/ 1934173 w 2097299"/>
              <a:gd name="connsiteY5" fmla="*/ 978739 h 978739"/>
              <a:gd name="connsiteX6" fmla="*/ 163126 w 2097299"/>
              <a:gd name="connsiteY6" fmla="*/ 978739 h 978739"/>
              <a:gd name="connsiteX7" fmla="*/ 0 w 2097299"/>
              <a:gd name="connsiteY7" fmla="*/ 815613 h 978739"/>
              <a:gd name="connsiteX8" fmla="*/ 0 w 2097299"/>
              <a:gd name="connsiteY8" fmla="*/ 163126 h 97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299" h="978739">
                <a:moveTo>
                  <a:pt x="0" y="163126"/>
                </a:moveTo>
                <a:cubicBezTo>
                  <a:pt x="0" y="73034"/>
                  <a:pt x="73034" y="0"/>
                  <a:pt x="163126" y="0"/>
                </a:cubicBezTo>
                <a:lnTo>
                  <a:pt x="1934173" y="0"/>
                </a:lnTo>
                <a:cubicBezTo>
                  <a:pt x="2024265" y="0"/>
                  <a:pt x="2097299" y="73034"/>
                  <a:pt x="2097299" y="163126"/>
                </a:cubicBezTo>
                <a:lnTo>
                  <a:pt x="2097299" y="815613"/>
                </a:lnTo>
                <a:cubicBezTo>
                  <a:pt x="2097299" y="905705"/>
                  <a:pt x="2024265" y="978739"/>
                  <a:pt x="1934173" y="978739"/>
                </a:cubicBezTo>
                <a:lnTo>
                  <a:pt x="163126" y="978739"/>
                </a:lnTo>
                <a:cubicBezTo>
                  <a:pt x="73034" y="978739"/>
                  <a:pt x="0" y="905705"/>
                  <a:pt x="0" y="815613"/>
                </a:cubicBezTo>
                <a:lnTo>
                  <a:pt x="0" y="1631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788" tIns="127788" rIns="127788" bIns="12778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rgbClr val="003300"/>
                </a:solidFill>
              </a:rPr>
              <a:t>AOA 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solidFill>
                  <a:srgbClr val="003300"/>
                </a:solidFill>
              </a:rPr>
              <a:t>Co-Director</a:t>
            </a:r>
            <a:endParaRPr lang="en-US" b="1" kern="1200" dirty="0">
              <a:solidFill>
                <a:srgbClr val="0033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69275" y="3677454"/>
            <a:ext cx="1651585" cy="848621"/>
          </a:xfrm>
          <a:custGeom>
            <a:avLst/>
            <a:gdLst>
              <a:gd name="connsiteX0" fmla="*/ 0 w 2097299"/>
              <a:gd name="connsiteY0" fmla="*/ 163126 h 978739"/>
              <a:gd name="connsiteX1" fmla="*/ 163126 w 2097299"/>
              <a:gd name="connsiteY1" fmla="*/ 0 h 978739"/>
              <a:gd name="connsiteX2" fmla="*/ 1934173 w 2097299"/>
              <a:gd name="connsiteY2" fmla="*/ 0 h 978739"/>
              <a:gd name="connsiteX3" fmla="*/ 2097299 w 2097299"/>
              <a:gd name="connsiteY3" fmla="*/ 163126 h 978739"/>
              <a:gd name="connsiteX4" fmla="*/ 2097299 w 2097299"/>
              <a:gd name="connsiteY4" fmla="*/ 815613 h 978739"/>
              <a:gd name="connsiteX5" fmla="*/ 1934173 w 2097299"/>
              <a:gd name="connsiteY5" fmla="*/ 978739 h 978739"/>
              <a:gd name="connsiteX6" fmla="*/ 163126 w 2097299"/>
              <a:gd name="connsiteY6" fmla="*/ 978739 h 978739"/>
              <a:gd name="connsiteX7" fmla="*/ 0 w 2097299"/>
              <a:gd name="connsiteY7" fmla="*/ 815613 h 978739"/>
              <a:gd name="connsiteX8" fmla="*/ 0 w 2097299"/>
              <a:gd name="connsiteY8" fmla="*/ 163126 h 97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299" h="978739">
                <a:moveTo>
                  <a:pt x="0" y="163126"/>
                </a:moveTo>
                <a:cubicBezTo>
                  <a:pt x="0" y="73034"/>
                  <a:pt x="73034" y="0"/>
                  <a:pt x="163126" y="0"/>
                </a:cubicBezTo>
                <a:lnTo>
                  <a:pt x="1934173" y="0"/>
                </a:lnTo>
                <a:cubicBezTo>
                  <a:pt x="2024265" y="0"/>
                  <a:pt x="2097299" y="73034"/>
                  <a:pt x="2097299" y="163126"/>
                </a:cubicBezTo>
                <a:lnTo>
                  <a:pt x="2097299" y="815613"/>
                </a:lnTo>
                <a:cubicBezTo>
                  <a:pt x="2097299" y="905705"/>
                  <a:pt x="2024265" y="978739"/>
                  <a:pt x="1934173" y="978739"/>
                </a:cubicBezTo>
                <a:lnTo>
                  <a:pt x="163126" y="978739"/>
                </a:lnTo>
                <a:cubicBezTo>
                  <a:pt x="73034" y="978739"/>
                  <a:pt x="0" y="905705"/>
                  <a:pt x="0" y="815613"/>
                </a:cubicBezTo>
                <a:lnTo>
                  <a:pt x="0" y="1631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788" tIns="127788" rIns="127788" bIns="12778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/>
              <a:t>OPTI Sponsoring Institution</a:t>
            </a:r>
            <a:endParaRPr lang="en-US" b="1" kern="1200" dirty="0"/>
          </a:p>
        </p:txBody>
      </p:sp>
      <p:sp>
        <p:nvSpPr>
          <p:cNvPr id="26" name="Freeform 25"/>
          <p:cNvSpPr/>
          <p:nvPr/>
        </p:nvSpPr>
        <p:spPr>
          <a:xfrm>
            <a:off x="569275" y="2550364"/>
            <a:ext cx="1651585" cy="848621"/>
          </a:xfrm>
          <a:custGeom>
            <a:avLst/>
            <a:gdLst>
              <a:gd name="connsiteX0" fmla="*/ 0 w 2097299"/>
              <a:gd name="connsiteY0" fmla="*/ 163126 h 978739"/>
              <a:gd name="connsiteX1" fmla="*/ 163126 w 2097299"/>
              <a:gd name="connsiteY1" fmla="*/ 0 h 978739"/>
              <a:gd name="connsiteX2" fmla="*/ 1934173 w 2097299"/>
              <a:gd name="connsiteY2" fmla="*/ 0 h 978739"/>
              <a:gd name="connsiteX3" fmla="*/ 2097299 w 2097299"/>
              <a:gd name="connsiteY3" fmla="*/ 163126 h 978739"/>
              <a:gd name="connsiteX4" fmla="*/ 2097299 w 2097299"/>
              <a:gd name="connsiteY4" fmla="*/ 815613 h 978739"/>
              <a:gd name="connsiteX5" fmla="*/ 1934173 w 2097299"/>
              <a:gd name="connsiteY5" fmla="*/ 978739 h 978739"/>
              <a:gd name="connsiteX6" fmla="*/ 163126 w 2097299"/>
              <a:gd name="connsiteY6" fmla="*/ 978739 h 978739"/>
              <a:gd name="connsiteX7" fmla="*/ 0 w 2097299"/>
              <a:gd name="connsiteY7" fmla="*/ 815613 h 978739"/>
              <a:gd name="connsiteX8" fmla="*/ 0 w 2097299"/>
              <a:gd name="connsiteY8" fmla="*/ 163126 h 97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7299" h="978739">
                <a:moveTo>
                  <a:pt x="0" y="163126"/>
                </a:moveTo>
                <a:cubicBezTo>
                  <a:pt x="0" y="73034"/>
                  <a:pt x="73034" y="0"/>
                  <a:pt x="163126" y="0"/>
                </a:cubicBezTo>
                <a:lnTo>
                  <a:pt x="1934173" y="0"/>
                </a:lnTo>
                <a:cubicBezTo>
                  <a:pt x="2024265" y="0"/>
                  <a:pt x="2097299" y="73034"/>
                  <a:pt x="2097299" y="163126"/>
                </a:cubicBezTo>
                <a:lnTo>
                  <a:pt x="2097299" y="815613"/>
                </a:lnTo>
                <a:cubicBezTo>
                  <a:pt x="2097299" y="905705"/>
                  <a:pt x="2024265" y="978739"/>
                  <a:pt x="1934173" y="978739"/>
                </a:cubicBezTo>
                <a:lnTo>
                  <a:pt x="163126" y="978739"/>
                </a:lnTo>
                <a:cubicBezTo>
                  <a:pt x="73034" y="978739"/>
                  <a:pt x="0" y="905705"/>
                  <a:pt x="0" y="815613"/>
                </a:cubicBezTo>
                <a:lnTo>
                  <a:pt x="0" y="16312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788" tIns="127788" rIns="127788" bIns="127788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/>
              <a:t>ACGME Fellowships</a:t>
            </a:r>
            <a:endParaRPr lang="en-US" sz="1600" b="1" kern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4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72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strike="sngStrike" dirty="0" smtClean="0"/>
              <a:t>Early Adapter Cons </a:t>
            </a:r>
            <a:br>
              <a:rPr lang="en-US" b="1" strike="sngStrike" dirty="0" smtClean="0"/>
            </a:br>
            <a:r>
              <a:rPr lang="en-US" b="1" i="1" dirty="0" smtClean="0"/>
              <a:t>Be Prepared for…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270" y="1737366"/>
            <a:ext cx="6617970" cy="392059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Web-based system that collects data on institutional and program performance on an annual basis</a:t>
            </a:r>
          </a:p>
          <a:p>
            <a:endParaRPr lang="en-US" dirty="0" smtClean="0"/>
          </a:p>
          <a:p>
            <a:r>
              <a:rPr lang="en-US" dirty="0" smtClean="0"/>
              <a:t>“A logical trajectory of professional development in essential elements of competency…”</a:t>
            </a:r>
          </a:p>
          <a:p>
            <a:endParaRPr lang="en-US" dirty="0" smtClean="0"/>
          </a:p>
          <a:p>
            <a:r>
              <a:rPr lang="en-US" dirty="0" smtClean="0"/>
              <a:t>Reporting of resident case volume and diversity to achieve specialty specific minimum thresholds</a:t>
            </a:r>
          </a:p>
          <a:p>
            <a:endParaRPr lang="en-US" dirty="0"/>
          </a:p>
          <a:p>
            <a:r>
              <a:rPr lang="en-US" dirty="0" smtClean="0"/>
              <a:t>ACGME administered surveys that collect anonymous feedback from your residents and faculty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021826" y="1435057"/>
            <a:ext cx="3922379" cy="5276911"/>
            <a:chOff x="3474375" y="554330"/>
            <a:chExt cx="5243249" cy="5622632"/>
          </a:xfrm>
        </p:grpSpPr>
        <p:sp>
          <p:nvSpPr>
            <p:cNvPr id="6" name="Freeform 5"/>
            <p:cNvSpPr/>
            <p:nvPr/>
          </p:nvSpPr>
          <p:spPr>
            <a:xfrm>
              <a:off x="6562066" y="554330"/>
              <a:ext cx="2097299" cy="1165166"/>
            </a:xfrm>
            <a:custGeom>
              <a:avLst/>
              <a:gdLst>
                <a:gd name="connsiteX0" fmla="*/ 0 w 2097299"/>
                <a:gd name="connsiteY0" fmla="*/ 116517 h 1165166"/>
                <a:gd name="connsiteX1" fmla="*/ 116517 w 2097299"/>
                <a:gd name="connsiteY1" fmla="*/ 0 h 1165166"/>
                <a:gd name="connsiteX2" fmla="*/ 1980782 w 2097299"/>
                <a:gd name="connsiteY2" fmla="*/ 0 h 1165166"/>
                <a:gd name="connsiteX3" fmla="*/ 2097299 w 2097299"/>
                <a:gd name="connsiteY3" fmla="*/ 116517 h 1165166"/>
                <a:gd name="connsiteX4" fmla="*/ 2097299 w 2097299"/>
                <a:gd name="connsiteY4" fmla="*/ 1048649 h 1165166"/>
                <a:gd name="connsiteX5" fmla="*/ 1980782 w 2097299"/>
                <a:gd name="connsiteY5" fmla="*/ 1165166 h 1165166"/>
                <a:gd name="connsiteX6" fmla="*/ 116517 w 2097299"/>
                <a:gd name="connsiteY6" fmla="*/ 1165166 h 1165166"/>
                <a:gd name="connsiteX7" fmla="*/ 0 w 2097299"/>
                <a:gd name="connsiteY7" fmla="*/ 1048649 h 1165166"/>
                <a:gd name="connsiteX8" fmla="*/ 0 w 2097299"/>
                <a:gd name="connsiteY8" fmla="*/ 116517 h 116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299" h="1165166">
                  <a:moveTo>
                    <a:pt x="0" y="116517"/>
                  </a:moveTo>
                  <a:cubicBezTo>
                    <a:pt x="0" y="52166"/>
                    <a:pt x="52166" y="0"/>
                    <a:pt x="116517" y="0"/>
                  </a:cubicBezTo>
                  <a:lnTo>
                    <a:pt x="1980782" y="0"/>
                  </a:lnTo>
                  <a:cubicBezTo>
                    <a:pt x="2045133" y="0"/>
                    <a:pt x="2097299" y="52166"/>
                    <a:pt x="2097299" y="116517"/>
                  </a:cubicBezTo>
                  <a:lnTo>
                    <a:pt x="2097299" y="1048649"/>
                  </a:lnTo>
                  <a:cubicBezTo>
                    <a:pt x="2097299" y="1113000"/>
                    <a:pt x="2045133" y="1165166"/>
                    <a:pt x="1980782" y="1165166"/>
                  </a:cubicBezTo>
                  <a:lnTo>
                    <a:pt x="116517" y="1165166"/>
                  </a:lnTo>
                  <a:cubicBezTo>
                    <a:pt x="52166" y="1165166"/>
                    <a:pt x="0" y="1113000"/>
                    <a:pt x="0" y="1048649"/>
                  </a:cubicBezTo>
                  <a:lnTo>
                    <a:pt x="0" y="116517"/>
                  </a:lnTo>
                  <a:close/>
                </a:path>
              </a:pathLst>
            </a:custGeom>
            <a:solidFill>
              <a:schemeClr val="bg2">
                <a:lumMod val="50000"/>
                <a:alpha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137" tIns="114137" rIns="114137" bIns="11413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chemeClr val="bg1"/>
                  </a:solidFill>
                </a:rPr>
                <a:t>ADS Annual Update</a:t>
              </a:r>
              <a:endParaRPr lang="en-US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5659062" y="5303088"/>
              <a:ext cx="873874" cy="873874"/>
            </a:xfrm>
            <a:prstGeom prst="triangl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474375" y="4937225"/>
              <a:ext cx="5243249" cy="354210"/>
            </a:xfrm>
            <a:prstGeom prst="rect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562066" y="2897721"/>
              <a:ext cx="2097299" cy="978739"/>
            </a:xfrm>
            <a:custGeom>
              <a:avLst/>
              <a:gdLst>
                <a:gd name="connsiteX0" fmla="*/ 0 w 2097299"/>
                <a:gd name="connsiteY0" fmla="*/ 163126 h 978739"/>
                <a:gd name="connsiteX1" fmla="*/ 163126 w 2097299"/>
                <a:gd name="connsiteY1" fmla="*/ 0 h 978739"/>
                <a:gd name="connsiteX2" fmla="*/ 1934173 w 2097299"/>
                <a:gd name="connsiteY2" fmla="*/ 0 h 978739"/>
                <a:gd name="connsiteX3" fmla="*/ 2097299 w 2097299"/>
                <a:gd name="connsiteY3" fmla="*/ 163126 h 978739"/>
                <a:gd name="connsiteX4" fmla="*/ 2097299 w 2097299"/>
                <a:gd name="connsiteY4" fmla="*/ 815613 h 978739"/>
                <a:gd name="connsiteX5" fmla="*/ 1934173 w 2097299"/>
                <a:gd name="connsiteY5" fmla="*/ 978739 h 978739"/>
                <a:gd name="connsiteX6" fmla="*/ 163126 w 2097299"/>
                <a:gd name="connsiteY6" fmla="*/ 978739 h 978739"/>
                <a:gd name="connsiteX7" fmla="*/ 0 w 2097299"/>
                <a:gd name="connsiteY7" fmla="*/ 815613 h 978739"/>
                <a:gd name="connsiteX8" fmla="*/ 0 w 2097299"/>
                <a:gd name="connsiteY8" fmla="*/ 163126 h 97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299" h="978739">
                  <a:moveTo>
                    <a:pt x="0" y="163126"/>
                  </a:moveTo>
                  <a:cubicBezTo>
                    <a:pt x="0" y="73034"/>
                    <a:pt x="73034" y="0"/>
                    <a:pt x="163126" y="0"/>
                  </a:cubicBezTo>
                  <a:lnTo>
                    <a:pt x="1934173" y="0"/>
                  </a:lnTo>
                  <a:cubicBezTo>
                    <a:pt x="2024265" y="0"/>
                    <a:pt x="2097299" y="73034"/>
                    <a:pt x="2097299" y="163126"/>
                  </a:cubicBezTo>
                  <a:lnTo>
                    <a:pt x="2097299" y="815613"/>
                  </a:lnTo>
                  <a:cubicBezTo>
                    <a:pt x="2097299" y="905705"/>
                    <a:pt x="2024265" y="978739"/>
                    <a:pt x="1934173" y="978739"/>
                  </a:cubicBezTo>
                  <a:lnTo>
                    <a:pt x="163126" y="978739"/>
                  </a:lnTo>
                  <a:cubicBezTo>
                    <a:pt x="73034" y="978739"/>
                    <a:pt x="0" y="905705"/>
                    <a:pt x="0" y="815613"/>
                  </a:cubicBezTo>
                  <a:lnTo>
                    <a:pt x="0" y="16312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788" tIns="127788" rIns="127788" bIns="127788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Case Log Reporting</a:t>
              </a:r>
              <a:endParaRPr lang="en-US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562066" y="3946833"/>
              <a:ext cx="2097299" cy="978739"/>
            </a:xfrm>
            <a:custGeom>
              <a:avLst/>
              <a:gdLst>
                <a:gd name="connsiteX0" fmla="*/ 0 w 2097299"/>
                <a:gd name="connsiteY0" fmla="*/ 163126 h 978739"/>
                <a:gd name="connsiteX1" fmla="*/ 163126 w 2097299"/>
                <a:gd name="connsiteY1" fmla="*/ 0 h 978739"/>
                <a:gd name="connsiteX2" fmla="*/ 1934173 w 2097299"/>
                <a:gd name="connsiteY2" fmla="*/ 0 h 978739"/>
                <a:gd name="connsiteX3" fmla="*/ 2097299 w 2097299"/>
                <a:gd name="connsiteY3" fmla="*/ 163126 h 978739"/>
                <a:gd name="connsiteX4" fmla="*/ 2097299 w 2097299"/>
                <a:gd name="connsiteY4" fmla="*/ 815613 h 978739"/>
                <a:gd name="connsiteX5" fmla="*/ 1934173 w 2097299"/>
                <a:gd name="connsiteY5" fmla="*/ 978739 h 978739"/>
                <a:gd name="connsiteX6" fmla="*/ 163126 w 2097299"/>
                <a:gd name="connsiteY6" fmla="*/ 978739 h 978739"/>
                <a:gd name="connsiteX7" fmla="*/ 0 w 2097299"/>
                <a:gd name="connsiteY7" fmla="*/ 815613 h 978739"/>
                <a:gd name="connsiteX8" fmla="*/ 0 w 2097299"/>
                <a:gd name="connsiteY8" fmla="*/ 163126 h 97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299" h="978739">
                  <a:moveTo>
                    <a:pt x="0" y="163126"/>
                  </a:moveTo>
                  <a:cubicBezTo>
                    <a:pt x="0" y="73034"/>
                    <a:pt x="73034" y="0"/>
                    <a:pt x="163126" y="0"/>
                  </a:cubicBezTo>
                  <a:lnTo>
                    <a:pt x="1934173" y="0"/>
                  </a:lnTo>
                  <a:cubicBezTo>
                    <a:pt x="2024265" y="0"/>
                    <a:pt x="2097299" y="73034"/>
                    <a:pt x="2097299" y="163126"/>
                  </a:cubicBezTo>
                  <a:lnTo>
                    <a:pt x="2097299" y="815613"/>
                  </a:lnTo>
                  <a:cubicBezTo>
                    <a:pt x="2097299" y="905705"/>
                    <a:pt x="2024265" y="978739"/>
                    <a:pt x="1934173" y="978739"/>
                  </a:cubicBezTo>
                  <a:lnTo>
                    <a:pt x="163126" y="978739"/>
                  </a:lnTo>
                  <a:cubicBezTo>
                    <a:pt x="73034" y="978739"/>
                    <a:pt x="0" y="905705"/>
                    <a:pt x="0" y="815613"/>
                  </a:cubicBezTo>
                  <a:lnTo>
                    <a:pt x="0" y="163126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27788" tIns="127788" rIns="127788" bIns="127788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solidFill>
                    <a:srgbClr val="003300"/>
                  </a:solidFill>
                </a:rPr>
                <a:t>Resident &amp; Faculty Surveys</a:t>
              </a:r>
              <a:endParaRPr lang="en-US" b="1" kern="1200" dirty="0">
                <a:solidFill>
                  <a:srgbClr val="003300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62066" y="1819239"/>
              <a:ext cx="2097299" cy="978739"/>
            </a:xfrm>
            <a:custGeom>
              <a:avLst/>
              <a:gdLst>
                <a:gd name="connsiteX0" fmla="*/ 0 w 2097299"/>
                <a:gd name="connsiteY0" fmla="*/ 163126 h 978739"/>
                <a:gd name="connsiteX1" fmla="*/ 163126 w 2097299"/>
                <a:gd name="connsiteY1" fmla="*/ 0 h 978739"/>
                <a:gd name="connsiteX2" fmla="*/ 1934173 w 2097299"/>
                <a:gd name="connsiteY2" fmla="*/ 0 h 978739"/>
                <a:gd name="connsiteX3" fmla="*/ 2097299 w 2097299"/>
                <a:gd name="connsiteY3" fmla="*/ 163126 h 978739"/>
                <a:gd name="connsiteX4" fmla="*/ 2097299 w 2097299"/>
                <a:gd name="connsiteY4" fmla="*/ 815613 h 978739"/>
                <a:gd name="connsiteX5" fmla="*/ 1934173 w 2097299"/>
                <a:gd name="connsiteY5" fmla="*/ 978739 h 978739"/>
                <a:gd name="connsiteX6" fmla="*/ 163126 w 2097299"/>
                <a:gd name="connsiteY6" fmla="*/ 978739 h 978739"/>
                <a:gd name="connsiteX7" fmla="*/ 0 w 2097299"/>
                <a:gd name="connsiteY7" fmla="*/ 815613 h 978739"/>
                <a:gd name="connsiteX8" fmla="*/ 0 w 2097299"/>
                <a:gd name="connsiteY8" fmla="*/ 163126 h 97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7299" h="978739">
                  <a:moveTo>
                    <a:pt x="0" y="163126"/>
                  </a:moveTo>
                  <a:cubicBezTo>
                    <a:pt x="0" y="73034"/>
                    <a:pt x="73034" y="0"/>
                    <a:pt x="163126" y="0"/>
                  </a:cubicBezTo>
                  <a:lnTo>
                    <a:pt x="1934173" y="0"/>
                  </a:lnTo>
                  <a:cubicBezTo>
                    <a:pt x="2024265" y="0"/>
                    <a:pt x="2097299" y="73034"/>
                    <a:pt x="2097299" y="163126"/>
                  </a:cubicBezTo>
                  <a:lnTo>
                    <a:pt x="2097299" y="815613"/>
                  </a:lnTo>
                  <a:cubicBezTo>
                    <a:pt x="2097299" y="905705"/>
                    <a:pt x="2024265" y="978739"/>
                    <a:pt x="1934173" y="978739"/>
                  </a:cubicBezTo>
                  <a:lnTo>
                    <a:pt x="163126" y="978739"/>
                  </a:lnTo>
                  <a:cubicBezTo>
                    <a:pt x="73034" y="978739"/>
                    <a:pt x="0" y="905705"/>
                    <a:pt x="0" y="815613"/>
                  </a:cubicBezTo>
                  <a:lnTo>
                    <a:pt x="0" y="163126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788" tIns="127788" rIns="127788" bIns="127788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Milestones</a:t>
              </a:r>
              <a:endParaRPr lang="en-US" b="1" kern="1200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52776" y="457200"/>
            <a:ext cx="8545689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C</a:t>
            </a:r>
            <a:r>
              <a:rPr lang="en-US" b="1" dirty="0" smtClean="0"/>
              <a:t>linical </a:t>
            </a:r>
            <a:r>
              <a:rPr lang="en-US" sz="6000" b="1" dirty="0" smtClean="0"/>
              <a:t>L</a:t>
            </a:r>
            <a:r>
              <a:rPr lang="en-US" b="1" dirty="0" smtClean="0"/>
              <a:t>earning </a:t>
            </a:r>
            <a:r>
              <a:rPr lang="en-US" sz="6000" b="1" dirty="0" smtClean="0"/>
              <a:t>E</a:t>
            </a:r>
            <a:r>
              <a:rPr lang="en-US" b="1" dirty="0" smtClean="0"/>
              <a:t>nvironment </a:t>
            </a:r>
            <a:r>
              <a:rPr lang="en-US" sz="6000" b="1" dirty="0" smtClean="0"/>
              <a:t>R</a:t>
            </a:r>
            <a:r>
              <a:rPr lang="en-US" b="1" dirty="0" smtClean="0"/>
              <a:t>eview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20998673"/>
              </p:ext>
            </p:extLst>
          </p:nvPr>
        </p:nvGraphicFramePr>
        <p:xfrm>
          <a:off x="1524000" y="1589461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9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6 Focus Areas of CLER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14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1960418" y="-642"/>
            <a:ext cx="5506206" cy="8551231"/>
            <a:chOff x="4604407" y="1828540"/>
            <a:chExt cx="2983185" cy="4345506"/>
          </a:xfrm>
        </p:grpSpPr>
        <p:sp>
          <p:nvSpPr>
            <p:cNvPr id="18" name="Freeform 17"/>
            <p:cNvSpPr/>
            <p:nvPr/>
          </p:nvSpPr>
          <p:spPr>
            <a:xfrm>
              <a:off x="5919991" y="1828540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31396" tIns="148183" rIns="131396" bIns="14818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Professionalism</a:t>
              </a:r>
              <a:endParaRPr lang="en-US" sz="1400" kern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62805" y="1994273"/>
              <a:ext cx="924787" cy="4971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5529194" y="2531909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31396" tIns="148183" rIns="131396" bIns="14818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Duty Hours Oversight</a:t>
              </a:r>
              <a:endParaRPr lang="en-US" sz="1400" kern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604407" y="2697642"/>
              <a:ext cx="894955" cy="4971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5919991" y="3235278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31396" tIns="148183" rIns="131396" bIns="14818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Supervision</a:t>
              </a:r>
              <a:endParaRPr lang="en-US" sz="1400" kern="12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529194" y="3938647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0" vert="vert270" wrap="square" lIns="131396" tIns="148183" rIns="131396" bIns="14818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rgbClr val="003300"/>
                  </a:solidFill>
                </a:rPr>
                <a:t>Transitions in Care</a:t>
              </a:r>
              <a:endParaRPr lang="en-US" sz="1400" kern="1200" dirty="0">
                <a:solidFill>
                  <a:srgbClr val="0033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04407" y="4104379"/>
              <a:ext cx="894955" cy="4971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5919991" y="4642015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31396" tIns="148183" rIns="131396" bIns="14818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solidFill>
                    <a:srgbClr val="003300"/>
                  </a:solidFill>
                </a:rPr>
                <a:t>Quality Improvement</a:t>
              </a:r>
              <a:endParaRPr lang="en-US" sz="1400" kern="1200" dirty="0">
                <a:solidFill>
                  <a:srgbClr val="0033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662805" y="4807748"/>
              <a:ext cx="924787" cy="4971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5529194" y="5345384"/>
              <a:ext cx="720936" cy="828662"/>
            </a:xfrm>
            <a:custGeom>
              <a:avLst/>
              <a:gdLst>
                <a:gd name="connsiteX0" fmla="*/ 0 w 828662"/>
                <a:gd name="connsiteY0" fmla="*/ 360468 h 720936"/>
                <a:gd name="connsiteX1" fmla="*/ 180234 w 828662"/>
                <a:gd name="connsiteY1" fmla="*/ 0 h 720936"/>
                <a:gd name="connsiteX2" fmla="*/ 648428 w 828662"/>
                <a:gd name="connsiteY2" fmla="*/ 0 h 720936"/>
                <a:gd name="connsiteX3" fmla="*/ 828662 w 828662"/>
                <a:gd name="connsiteY3" fmla="*/ 360468 h 720936"/>
                <a:gd name="connsiteX4" fmla="*/ 648428 w 828662"/>
                <a:gd name="connsiteY4" fmla="*/ 720936 h 720936"/>
                <a:gd name="connsiteX5" fmla="*/ 180234 w 828662"/>
                <a:gd name="connsiteY5" fmla="*/ 720936 h 720936"/>
                <a:gd name="connsiteX6" fmla="*/ 0 w 828662"/>
                <a:gd name="connsiteY6" fmla="*/ 360468 h 72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62" h="720936">
                  <a:moveTo>
                    <a:pt x="414331" y="0"/>
                  </a:moveTo>
                  <a:lnTo>
                    <a:pt x="828662" y="156804"/>
                  </a:lnTo>
                  <a:lnTo>
                    <a:pt x="828662" y="564132"/>
                  </a:lnTo>
                  <a:lnTo>
                    <a:pt x="414331" y="720936"/>
                  </a:lnTo>
                  <a:lnTo>
                    <a:pt x="0" y="564132"/>
                  </a:lnTo>
                  <a:lnTo>
                    <a:pt x="0" y="156804"/>
                  </a:lnTo>
                  <a:lnTo>
                    <a:pt x="414331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131396" tIns="148183" rIns="131396" bIns="14818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Patient Safety</a:t>
              </a:r>
              <a:endParaRPr lang="en-US" sz="1400" kern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04407" y="5511117"/>
              <a:ext cx="894955" cy="4971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76952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of CLER Site Visit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555679"/>
              </p:ext>
            </p:extLst>
          </p:nvPr>
        </p:nvGraphicFramePr>
        <p:xfrm>
          <a:off x="193963" y="2078182"/>
          <a:ext cx="8728363" cy="391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4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8693"/>
            <a:ext cx="5889308" cy="588930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28122" y="652352"/>
            <a:ext cx="5115878" cy="2617470"/>
          </a:xfrm>
        </p:spPr>
        <p:txBody>
          <a:bodyPr/>
          <a:lstStyle/>
          <a:p>
            <a:pPr algn="ctr"/>
            <a:r>
              <a:rPr lang="en-US" b="1" dirty="0" smtClean="0"/>
              <a:t>Pathways to Obtain ACGME Approval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44" y="471311"/>
            <a:ext cx="8678333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AOA Programs with Matriculated Residents</a:t>
            </a:r>
            <a:br>
              <a:rPr lang="en-US" b="1" dirty="0" smtClean="0"/>
            </a:br>
            <a:r>
              <a:rPr lang="en-US" sz="2000" b="1" dirty="0" smtClean="0"/>
              <a:t>As of July 1, 2015</a:t>
            </a: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660044"/>
              </p:ext>
            </p:extLst>
          </p:nvPr>
        </p:nvGraphicFramePr>
        <p:xfrm>
          <a:off x="457200" y="21336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00809"/>
            <a:ext cx="4038600" cy="304800"/>
          </a:xfrm>
        </p:spPr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5321" y="5276334"/>
            <a:ext cx="25510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*AOA Co-Director and Faculty Acceptable</a:t>
            </a:r>
          </a:p>
        </p:txBody>
      </p:sp>
    </p:spTree>
    <p:extLst>
      <p:ext uri="{BB962C8B-B14F-4D97-AF65-F5344CB8AC3E}">
        <p14:creationId xmlns:p14="http://schemas.microsoft.com/office/powerpoint/2010/main" val="15304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78" y="457200"/>
            <a:ext cx="850335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AOA Approved, No Matriculated Residents</a:t>
            </a:r>
            <a:br>
              <a:rPr lang="en-US" b="1" dirty="0" smtClean="0"/>
            </a:br>
            <a:r>
              <a:rPr lang="en-US" sz="2000" b="1" dirty="0" smtClean="0"/>
              <a:t>As of July 1, 2015</a:t>
            </a: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923966"/>
              </p:ext>
            </p:extLst>
          </p:nvPr>
        </p:nvGraphicFramePr>
        <p:xfrm>
          <a:off x="457200" y="21336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Programs with Initial AOA Approval</a:t>
            </a:r>
            <a:br>
              <a:rPr lang="en-US" b="1" dirty="0" smtClean="0"/>
            </a:br>
            <a:r>
              <a:rPr lang="en-US" sz="2000" b="1" dirty="0" smtClean="0"/>
              <a:t>After July 1, 2015</a:t>
            </a:r>
            <a:endParaRPr lang="en-US" sz="2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830216"/>
              </p:ext>
            </p:extLst>
          </p:nvPr>
        </p:nvGraphicFramePr>
        <p:xfrm>
          <a:off x="457200" y="2133600"/>
          <a:ext cx="8229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/>
            <a:r>
              <a:rPr lang="en-US">
                <a:latin typeface="Lucida Bright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534400" cy="220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600" b="1">
                <a:latin typeface="Lucida Bright" charset="0"/>
                <a:ea typeface="ＭＳ Ｐゴシック" charset="0"/>
                <a:cs typeface="ＭＳ Ｐゴシック" charset="0"/>
              </a:rPr>
              <a:t>Introducing Your Presenter…</a:t>
            </a:r>
            <a:endParaRPr lang="en-US" sz="3600" b="1" i="1">
              <a:latin typeface="Lucida Brigh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556" y="1710267"/>
            <a:ext cx="7775222" cy="5386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336600"/>
                </a:solidFill>
                <a:latin typeface="Lucida Bright" pitchFamily="18" charset="0"/>
                <a:ea typeface="+mn-ea"/>
                <a:cs typeface="+mn-cs"/>
              </a:rPr>
              <a:t>Lauren McGuire, MBA, C-TAGME</a:t>
            </a:r>
          </a:p>
          <a:p>
            <a:pPr>
              <a:defRPr/>
            </a:pPr>
            <a:endParaRPr lang="en-US" sz="2400" b="1" dirty="0">
              <a:solidFill>
                <a:srgbClr val="336600"/>
              </a:solidFill>
              <a:latin typeface="Lucida Bright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Administrative </a:t>
            </a:r>
            <a:r>
              <a:rPr lang="en-US" sz="2400" dirty="0"/>
              <a:t>Director </a:t>
            </a:r>
            <a:r>
              <a:rPr lang="en-US" sz="2400" dirty="0" smtClean="0"/>
              <a:t>of </a:t>
            </a:r>
            <a:r>
              <a:rPr lang="en-US" sz="2400" dirty="0"/>
              <a:t>Undergraduate and Graduate Medical </a:t>
            </a:r>
            <a:r>
              <a:rPr lang="en-US" sz="2400" dirty="0" smtClean="0"/>
              <a:t>Education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Hands-</a:t>
            </a:r>
            <a:r>
              <a:rPr lang="en-US" sz="2400" dirty="0"/>
              <a:t>o</a:t>
            </a:r>
            <a:r>
              <a:rPr lang="en-US" sz="2400" dirty="0" smtClean="0"/>
              <a:t>n experience obtaining </a:t>
            </a:r>
            <a:r>
              <a:rPr lang="en-US" sz="2400" dirty="0"/>
              <a:t>and </a:t>
            </a:r>
            <a:r>
              <a:rPr lang="en-US" sz="2400" dirty="0" smtClean="0"/>
              <a:t>maintaining accreditation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In-depth understanding to complete </a:t>
            </a:r>
            <a:r>
              <a:rPr lang="en-US" sz="2400" dirty="0"/>
              <a:t>and review I</a:t>
            </a:r>
            <a:r>
              <a:rPr lang="en-US" sz="2400" dirty="0" smtClean="0"/>
              <a:t>nstitutional/Program </a:t>
            </a:r>
            <a:r>
              <a:rPr lang="en-US" sz="2400" dirty="0"/>
              <a:t>site visit </a:t>
            </a:r>
            <a:r>
              <a:rPr lang="en-US" sz="2400" dirty="0" smtClean="0"/>
              <a:t>documentation in addition to coordinating and preparing </a:t>
            </a:r>
            <a:r>
              <a:rPr lang="en-US" sz="2400" dirty="0"/>
              <a:t>for site </a:t>
            </a:r>
            <a:r>
              <a:rPr lang="en-US" sz="2400" dirty="0" smtClean="0"/>
              <a:t>visits 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1" dirty="0">
              <a:solidFill>
                <a:srgbClr val="3366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50BA86D3-FB04-4FF7-BC95-9F2C7A56F8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58422" y="4027311"/>
            <a:ext cx="8229600" cy="1371600"/>
          </a:xfrm>
        </p:spPr>
        <p:txBody>
          <a:bodyPr/>
          <a:lstStyle/>
          <a:p>
            <a:pPr algn="l"/>
            <a:r>
              <a:rPr lang="en-US" dirty="0" smtClean="0"/>
              <a:t>Let’s Begin the </a:t>
            </a:r>
            <a:br>
              <a:rPr lang="en-US" dirty="0" smtClean="0"/>
            </a:br>
            <a:r>
              <a:rPr lang="en-US" dirty="0" smtClean="0"/>
              <a:t>Application Process…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44" y="935318"/>
            <a:ext cx="54768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45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055" y="405102"/>
            <a:ext cx="7350974" cy="1731453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 smtClean="0"/>
              <a:t>Intent to Apply for Institutional Accreditation</a:t>
            </a:r>
            <a:endParaRPr lang="en-US" sz="4400" b="1" dirty="0"/>
          </a:p>
        </p:txBody>
      </p:sp>
      <p:pic>
        <p:nvPicPr>
          <p:cNvPr id="3" name="Content Placeholder 2" descr="Intent_to_Apply_Form.jpg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21023" b="21023"/>
          <a:stretch/>
        </p:blipFill>
        <p:spPr>
          <a:xfrm>
            <a:off x="3526228" y="2132704"/>
            <a:ext cx="5486400" cy="4245518"/>
          </a:xfrm>
        </p:spPr>
      </p:pic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487522" y="2987459"/>
            <a:ext cx="2949178" cy="26735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Upon submission: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Grants the DIO access to the ACGME </a:t>
            </a:r>
            <a:r>
              <a:rPr lang="en-US" sz="2400" dirty="0" err="1" smtClean="0"/>
              <a:t>WebADS</a:t>
            </a:r>
            <a:r>
              <a:rPr lang="en-US" sz="2400" dirty="0" smtClean="0"/>
              <a:t> online system!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07" y="2140495"/>
            <a:ext cx="8595587" cy="234027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Who is your Institution's DIO?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0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691"/>
          <a:stretch/>
        </p:blipFill>
        <p:spPr>
          <a:xfrm>
            <a:off x="413906" y="2113935"/>
            <a:ext cx="8423456" cy="146471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57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9062" y="2018053"/>
            <a:ext cx="3852494" cy="285273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000" dirty="0" smtClean="0"/>
              <a:t>Email to: </a:t>
            </a:r>
          </a:p>
          <a:p>
            <a:r>
              <a:rPr lang="en-US" sz="3000" dirty="0" err="1" smtClean="0"/>
              <a:t>WebAds@acgme.org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15001" y="3942567"/>
            <a:ext cx="7102783" cy="15001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Login available </a:t>
            </a:r>
            <a:br>
              <a:rPr lang="en-US" sz="2000" dirty="0" smtClean="0"/>
            </a:br>
            <a:r>
              <a:rPr lang="en-US" sz="2000" dirty="0" smtClean="0"/>
              <a:t>starting March of 2015 </a:t>
            </a:r>
            <a:endParaRPr lang="en-US" sz="2000" dirty="0"/>
          </a:p>
        </p:txBody>
      </p:sp>
      <p:pic>
        <p:nvPicPr>
          <p:cNvPr id="6" name="Content Placeholder 2" descr="Intent_to_Apply_Form.jpg"/>
          <p:cNvPicPr>
            <a:picLocks noChangeAspect="1"/>
          </p:cNvPicPr>
          <p:nvPr/>
        </p:nvPicPr>
        <p:blipFill rotWithShape="1">
          <a:blip r:embed="rId3"/>
          <a:srcRect t="19492" b="19492"/>
          <a:stretch/>
        </p:blipFill>
        <p:spPr>
          <a:xfrm>
            <a:off x="4294664" y="888215"/>
            <a:ext cx="4646267" cy="4670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56" y="2343755"/>
            <a:ext cx="1629381" cy="161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26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29" y="0"/>
            <a:ext cx="73570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027580" y="5770880"/>
            <a:ext cx="1844040" cy="447040"/>
          </a:xfrm>
          <a:prstGeom prst="ellipse">
            <a:avLst/>
          </a:prstGeom>
          <a:noFill/>
          <a:ln w="3810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871620" y="4968240"/>
            <a:ext cx="1341120" cy="904240"/>
          </a:xfrm>
          <a:prstGeom prst="straightConnector1">
            <a:avLst/>
          </a:prstGeom>
          <a:ln w="38100">
            <a:solidFill>
              <a:srgbClr val="33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 rot="16200000">
            <a:off x="-2855281" y="3096147"/>
            <a:ext cx="6858003" cy="9941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www.acgme.org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25" y="478496"/>
            <a:ext cx="7153036" cy="65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 rot="16200000">
            <a:off x="-2931915" y="3052351"/>
            <a:ext cx="6858003" cy="9941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www.acgme.org/ads/public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30" y="580280"/>
            <a:ext cx="7892891" cy="683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 rot="16200000">
            <a:off x="-2931914" y="2931915"/>
            <a:ext cx="6858003" cy="9941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www.acgme.org/ads/public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16" y="577239"/>
            <a:ext cx="7613167" cy="589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 rot="16200000">
            <a:off x="-2931914" y="2931915"/>
            <a:ext cx="6858003" cy="99417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www.acgme.org/ads/login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Application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08202" y="4162601"/>
            <a:ext cx="7772400" cy="15001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Pre-Course Work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29</a:t>
            </a:fld>
            <a:endParaRPr lang="en-US"/>
          </a:p>
        </p:txBody>
      </p:sp>
      <p:pic>
        <p:nvPicPr>
          <p:cNvPr id="7" name="irc_mi" descr="http://theeiexperience.com/wp-content/uploads/2011/10/iStock_000012611853Sma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802" y="1796466"/>
            <a:ext cx="1781761" cy="261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91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rc_mi" descr="http://heartofthematterseminars.files.wordpress.com/2010/04/goals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352800" cy="21527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4190"/>
            <a:ext cx="8229600" cy="3886200"/>
          </a:xfrm>
        </p:spPr>
        <p:txBody>
          <a:bodyPr>
            <a:normAutofit/>
          </a:bodyPr>
          <a:lstStyle/>
          <a:p>
            <a:r>
              <a:rPr lang="en-US" sz="2000" dirty="0"/>
              <a:t>Identify the appropriate pathway for Osteopathic Institutions to apply for ACGME approval</a:t>
            </a:r>
          </a:p>
          <a:p>
            <a:r>
              <a:rPr lang="en-US" sz="2000" dirty="0"/>
              <a:t>Assess the Pros and Cons of being an 'Early Converter' to ACGME accreditation</a:t>
            </a:r>
          </a:p>
          <a:p>
            <a:r>
              <a:rPr lang="en-US" sz="2000" dirty="0"/>
              <a:t>Apply for Pre-Accreditation Status</a:t>
            </a:r>
          </a:p>
          <a:p>
            <a:r>
              <a:rPr lang="en-US" sz="2000" dirty="0"/>
              <a:t>Understand the ACGME process for the review of Institutional Applications</a:t>
            </a:r>
          </a:p>
          <a:p>
            <a:r>
              <a:rPr lang="en-US" sz="2000" dirty="0"/>
              <a:t>Interpret the Institutional Requirements as they apply to the questions on the Institutional Application</a:t>
            </a:r>
          </a:p>
          <a:p>
            <a:r>
              <a:rPr lang="en-US" sz="2000" dirty="0"/>
              <a:t>Prepare and submit the Institutional Application</a:t>
            </a:r>
            <a:endParaRPr lang="en-US" sz="2000" dirty="0" smtClean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A86D3-FB04-4FF7-BC95-9F2C7A56F8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G</a:t>
            </a:r>
            <a:r>
              <a:rPr lang="en-US" sz="3200" b="1" dirty="0" smtClean="0"/>
              <a:t>raduate </a:t>
            </a:r>
            <a:r>
              <a:rPr lang="en-US" sz="4000" b="1" dirty="0" smtClean="0"/>
              <a:t>M</a:t>
            </a:r>
            <a:r>
              <a:rPr lang="en-US" sz="3200" b="1" dirty="0" smtClean="0"/>
              <a:t>edical </a:t>
            </a:r>
            <a:r>
              <a:rPr lang="en-US" sz="4000" b="1" dirty="0" smtClean="0"/>
              <a:t>E</a:t>
            </a:r>
            <a:r>
              <a:rPr lang="en-US" sz="3200" b="1" dirty="0" smtClean="0"/>
              <a:t>ducation </a:t>
            </a:r>
            <a:r>
              <a:rPr lang="en-US" sz="4000" b="1" dirty="0" smtClean="0"/>
              <a:t>C</a:t>
            </a:r>
            <a:r>
              <a:rPr lang="en-US" sz="3200" b="1" dirty="0" smtClean="0"/>
              <a:t>ommittee</a:t>
            </a:r>
            <a:endParaRPr lang="en-US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47730" y="1092363"/>
            <a:ext cx="3868340" cy="823912"/>
          </a:xfrm>
        </p:spPr>
        <p:txBody>
          <a:bodyPr/>
          <a:lstStyle/>
          <a:p>
            <a:pPr algn="ctr"/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92719" y="2015053"/>
            <a:ext cx="8258613" cy="443197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Meets at least quarterly each academic year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Composed of voting and non-voting members that play an integral role in GME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Includes Resident Representation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Must have a Quality Improvement Officer or designee</a:t>
            </a:r>
            <a:r>
              <a:rPr lang="en-US" dirty="0"/>
              <a:t> </a:t>
            </a:r>
            <a:r>
              <a:rPr lang="en-US" dirty="0" smtClean="0"/>
              <a:t>represented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Maintain meeting minutes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30</a:t>
            </a:fld>
            <a:endParaRPr lang="en-US"/>
          </a:p>
        </p:txBody>
      </p:sp>
      <p:pic>
        <p:nvPicPr>
          <p:cNvPr id="9" name="Picture 8" descr="http://www.co.mendocino.ca.us/hr/images/4642101517_6c4d9d30a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36" y="4651327"/>
            <a:ext cx="2260600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5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G</a:t>
            </a:r>
            <a:r>
              <a:rPr lang="en-US" sz="3200" b="1" dirty="0" smtClean="0"/>
              <a:t>raduate </a:t>
            </a:r>
            <a:r>
              <a:rPr lang="en-US" sz="4000" b="1" dirty="0" smtClean="0"/>
              <a:t>M</a:t>
            </a:r>
            <a:r>
              <a:rPr lang="en-US" sz="3200" b="1" dirty="0" smtClean="0"/>
              <a:t>edical </a:t>
            </a:r>
            <a:r>
              <a:rPr lang="en-US" sz="4000" b="1" dirty="0" smtClean="0"/>
              <a:t>E</a:t>
            </a:r>
            <a:r>
              <a:rPr lang="en-US" sz="3200" b="1" dirty="0" smtClean="0"/>
              <a:t>ducation </a:t>
            </a:r>
            <a:r>
              <a:rPr lang="en-US" sz="4000" b="1" dirty="0" smtClean="0"/>
              <a:t>C</a:t>
            </a:r>
            <a:r>
              <a:rPr lang="en-US" sz="3200" b="1" dirty="0" smtClean="0"/>
              <a:t>ommittee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7150" y="1038010"/>
            <a:ext cx="3887391" cy="823912"/>
          </a:xfrm>
        </p:spPr>
        <p:txBody>
          <a:bodyPr/>
          <a:lstStyle/>
          <a:p>
            <a:pPr algn="ctr"/>
            <a:r>
              <a:rPr lang="en-US" dirty="0" smtClean="0"/>
              <a:t>Responsibilities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556" y="1916276"/>
            <a:ext cx="8068954" cy="45657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Oversight of accreditation statuses, changes in program structure, etc.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Quality of the Learning Environment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Quality of educational experiences that lead to measurable outcomes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Compliance with institutional, common and specialty requirements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ACGME Annual Program Evaluations (APE)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Performance indicators and oversight of the Annual Institutional Review (AIR)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Annual Program Evaluation (APE)</a:t>
            </a:r>
            <a:br>
              <a:rPr lang="en-US" sz="4000" dirty="0" smtClean="0"/>
            </a:br>
            <a:r>
              <a:rPr lang="en-US" sz="2000" dirty="0" smtClean="0"/>
              <a:t>Common Program Requirement V.C.2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782" y="1593273"/>
            <a:ext cx="7716982" cy="4142509"/>
          </a:xfrm>
        </p:spPr>
        <p:txBody>
          <a:bodyPr anchor="t"/>
          <a:lstStyle/>
          <a:p>
            <a:pPr algn="just">
              <a:spcAft>
                <a:spcPts val="600"/>
              </a:spcAft>
            </a:pPr>
            <a:r>
              <a:rPr lang="en-US" sz="2200" dirty="0" smtClean="0"/>
              <a:t>...the program must document formal, systematic evaluation of the curriculum at least annually and is responsible for rendering a written APE: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 smtClean="0"/>
              <a:t>Resident performance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 smtClean="0"/>
              <a:t>Faculty development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 smtClean="0"/>
              <a:t>Graduate Performance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 smtClean="0"/>
              <a:t>Program Quality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 smtClean="0"/>
              <a:t>Progress on Previous Year’s Action Plans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dirty="0" smtClean="0"/>
              <a:t>Written Action Plan for Current Year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67" y="4253344"/>
            <a:ext cx="2119452" cy="181202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32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7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Annual Institutional Review (AIR)</a:t>
            </a:r>
            <a:br>
              <a:rPr lang="en-US" sz="4000" dirty="0" smtClean="0"/>
            </a:br>
            <a:r>
              <a:rPr lang="en-US" sz="2000" dirty="0" smtClean="0"/>
              <a:t>Institutional Requirements I.B.5</a:t>
            </a:r>
            <a:endParaRPr lang="en-US" sz="2000" dirty="0"/>
          </a:p>
        </p:txBody>
      </p:sp>
      <p:pic>
        <p:nvPicPr>
          <p:cNvPr id="1026" name="Picture 2" descr="C:\Users\lm243998\AppData\Local\Microsoft\Windows\Temporary Internet Files\Content.IE5\FCNGS72X\good-grades-report-card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02" y="4862945"/>
            <a:ext cx="1602045" cy="166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7689273" cy="395128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The GMEC must demonstrate effective oversight of the Sponsoring Institution’s accreditation through an Annual Institutional Review (AIR)</a:t>
            </a:r>
          </a:p>
          <a:p>
            <a:pPr>
              <a:spcAft>
                <a:spcPts val="600"/>
              </a:spcAft>
            </a:pPr>
            <a:r>
              <a:rPr lang="en-US" dirty="0"/>
              <a:t>The AIR must include monitoring procedures for action plans resulting from the review.</a:t>
            </a:r>
          </a:p>
          <a:p>
            <a:pPr>
              <a:spcAft>
                <a:spcPts val="600"/>
              </a:spcAft>
            </a:pPr>
            <a:r>
              <a:rPr lang="en-US" dirty="0"/>
              <a:t>The DIO must submit a written annual executive summary of the AIR to the governing body.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33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35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Establish Performance Criteria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34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4" y="1579417"/>
            <a:ext cx="8650750" cy="44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156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Special Review Process</a:t>
            </a:r>
            <a:br>
              <a:rPr lang="en-US" dirty="0" smtClean="0"/>
            </a:br>
            <a:r>
              <a:rPr lang="en-US" sz="2000" dirty="0" smtClean="0"/>
              <a:t>Institutional Requirement I.B.6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7952510" cy="4297363"/>
          </a:xfrm>
        </p:spPr>
        <p:txBody>
          <a:bodyPr/>
          <a:lstStyle/>
          <a:p>
            <a:r>
              <a:rPr lang="en-US" dirty="0"/>
              <a:t>The GMEC must demonstrate effective oversight of underperforming programs through a Special Review Process</a:t>
            </a:r>
          </a:p>
          <a:p>
            <a:endParaRPr lang="en-US" dirty="0"/>
          </a:p>
          <a:p>
            <a:r>
              <a:rPr lang="en-US" dirty="0"/>
              <a:t>GMEC Special Review</a:t>
            </a:r>
          </a:p>
          <a:p>
            <a:pPr lvl="1"/>
            <a:r>
              <a:rPr lang="en-US" dirty="0"/>
              <a:t>Identifies underperforming programs as per GMEC criteria</a:t>
            </a:r>
          </a:p>
          <a:p>
            <a:pPr lvl="1"/>
            <a:r>
              <a:rPr lang="en-US" dirty="0"/>
              <a:t>Results in a report that describes:</a:t>
            </a:r>
          </a:p>
          <a:p>
            <a:pPr lvl="2"/>
            <a:r>
              <a:rPr lang="en-US" dirty="0"/>
              <a:t>Quality improvement goals</a:t>
            </a:r>
          </a:p>
          <a:p>
            <a:pPr lvl="2"/>
            <a:r>
              <a:rPr lang="en-US" dirty="0"/>
              <a:t>Corrective actions</a:t>
            </a:r>
          </a:p>
          <a:p>
            <a:pPr lvl="2"/>
            <a:r>
              <a:rPr lang="en-US" dirty="0"/>
              <a:t>Process for monitoring outcomes</a:t>
            </a:r>
          </a:p>
          <a:p>
            <a:pPr lvl="1"/>
            <a:r>
              <a:rPr lang="en-US" dirty="0"/>
              <a:t>Similar to “Internal Reviews”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35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pic>
        <p:nvPicPr>
          <p:cNvPr id="3074" name="Picture 2" descr="C:\Users\lm243998\AppData\Local\Microsoft\Windows\Temporary Internet Files\Content.IE5\CTA7R6T5\investigate[1]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91" y="4197927"/>
            <a:ext cx="2183909" cy="217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36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19" y="664939"/>
            <a:ext cx="6547571" cy="547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85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Must be Reviewed for Compliance?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Institutional Policies and Procedures</a:t>
            </a: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dirty="0" smtClean="0"/>
              <a:t>Institutional Commitment to GME</a:t>
            </a:r>
          </a:p>
          <a:p>
            <a:pPr lvl="2"/>
            <a:r>
              <a:rPr lang="en-US" dirty="0" smtClean="0"/>
              <a:t>Resident/Fellow Recruitment</a:t>
            </a:r>
          </a:p>
          <a:p>
            <a:pPr lvl="2"/>
            <a:r>
              <a:rPr lang="en-US" dirty="0" smtClean="0"/>
              <a:t>Contract Renewal/Promotion Policies</a:t>
            </a:r>
          </a:p>
          <a:p>
            <a:r>
              <a:rPr lang="en-US" dirty="0" smtClean="0"/>
              <a:t>Resident Forum, Organization, Town hall (i.e. House Staff Association) </a:t>
            </a:r>
          </a:p>
          <a:p>
            <a:r>
              <a:rPr lang="en-US" dirty="0"/>
              <a:t>Institutional Duty Hour Standards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Duty Hour Regulations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082214"/>
              </p:ext>
            </p:extLst>
          </p:nvPr>
        </p:nvGraphicFramePr>
        <p:xfrm>
          <a:off x="184932" y="1579417"/>
          <a:ext cx="8753584" cy="4668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792"/>
                <a:gridCol w="4376792"/>
              </a:tblGrid>
              <a:tr h="4290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AOA Standard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ACGME Standard</a:t>
                      </a:r>
                      <a:endParaRPr lang="en-US" dirty="0"/>
                    </a:p>
                  </a:txBody>
                  <a:tcPr/>
                </a:tc>
              </a:tr>
              <a:tr h="740510">
                <a:tc>
                  <a:txBody>
                    <a:bodyPr/>
                    <a:lstStyle/>
                    <a:p>
                      <a:r>
                        <a:rPr lang="en-US" dirty="0" smtClean="0"/>
                        <a:t>PGY-1s can</a:t>
                      </a:r>
                      <a:r>
                        <a:rPr lang="en-US" baseline="0" dirty="0" smtClean="0"/>
                        <a:t> be assigned 24 consecutive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PGY-1s </a:t>
                      </a:r>
                      <a:r>
                        <a:rPr lang="en-US" i="1" dirty="0" smtClean="0"/>
                        <a:t>cannot</a:t>
                      </a:r>
                      <a:r>
                        <a:rPr lang="en-US" dirty="0" smtClean="0"/>
                        <a:t> work more than 16 consecutive hours </a:t>
                      </a:r>
                      <a:endParaRPr lang="en-US" dirty="0"/>
                    </a:p>
                  </a:txBody>
                  <a:tcPr/>
                </a:tc>
              </a:tr>
              <a:tr h="1057870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Residents must have at least 12 hours free of duty after 20-24 consecutive hours of duty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 residents and above must have at least 14 hours free of duty after 24 consecutive hours of duty</a:t>
                      </a:r>
                      <a:endParaRPr lang="en-US" dirty="0"/>
                    </a:p>
                  </a:txBody>
                  <a:tcPr/>
                </a:tc>
              </a:tr>
              <a:tr h="939069">
                <a:tc>
                  <a:txBody>
                    <a:bodyPr/>
                    <a:lstStyle/>
                    <a:p>
                      <a:r>
                        <a:rPr lang="en-US" dirty="0" smtClean="0"/>
                        <a:t>Upon completing a duty period of at least 12 but less than 20 hours, a minimum period of 10 hours off must be provided.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Residents should have</a:t>
                      </a:r>
                      <a:r>
                        <a:rPr lang="en-US" baseline="0" dirty="0" smtClean="0"/>
                        <a:t> 10 hours, and must have eight hours, free of duty between scheduled duty periods.</a:t>
                      </a:r>
                      <a:endParaRPr lang="en-US" dirty="0"/>
                    </a:p>
                  </a:txBody>
                  <a:tcPr/>
                </a:tc>
              </a:tr>
              <a:tr h="1502509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Residents</a:t>
                      </a:r>
                      <a:r>
                        <a:rPr lang="en-US" baseline="0" dirty="0" smtClean="0"/>
                        <a:t> in the </a:t>
                      </a:r>
                      <a:r>
                        <a:rPr lang="en-US" dirty="0" smtClean="0"/>
                        <a:t>ER shall work no longer than 12 hour shifts with no more than 30 additional minutes allowed for transfer of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Residents in the ER shall work no more than 12 hour shifts followed by 12 hours off</a:t>
                      </a:r>
                      <a:r>
                        <a:rPr lang="en-US" baseline="0" dirty="0" smtClean="0"/>
                        <a:t> –including transition time.  No additional time is allowed for Transition time.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88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Who Should be Involved?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686800" cy="3886200"/>
          </a:xfrm>
        </p:spPr>
        <p:txBody>
          <a:bodyPr/>
          <a:lstStyle/>
          <a:p>
            <a:r>
              <a:rPr lang="en-US" dirty="0" smtClean="0"/>
              <a:t>DIO</a:t>
            </a:r>
          </a:p>
          <a:p>
            <a:r>
              <a:rPr lang="en-US" dirty="0" smtClean="0"/>
              <a:t>GME Office</a:t>
            </a:r>
          </a:p>
          <a:p>
            <a:r>
              <a:rPr lang="en-US" dirty="0" smtClean="0"/>
              <a:t>Program Directors</a:t>
            </a:r>
          </a:p>
          <a:p>
            <a:r>
              <a:rPr lang="en-US" dirty="0" smtClean="0"/>
              <a:t>Quality Improvement Representatives, Risk Management </a:t>
            </a:r>
          </a:p>
          <a:p>
            <a:r>
              <a:rPr lang="en-US" dirty="0" smtClean="0"/>
              <a:t>Cultural Competence: Healthcare Disparities</a:t>
            </a:r>
          </a:p>
          <a:p>
            <a:r>
              <a:rPr lang="en-US" dirty="0" smtClean="0"/>
              <a:t>EMR Experts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…there is no limit…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 descr="http://golfeventcoach.com/wp-content/uploads/2011/11/committe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13557"/>
            <a:ext cx="2540000" cy="167428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7139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06965" y="573819"/>
            <a:ext cx="8618084" cy="5881583"/>
            <a:chOff x="803406" y="15432"/>
            <a:chExt cx="11490773" cy="5881583"/>
          </a:xfrm>
        </p:grpSpPr>
        <p:sp>
          <p:nvSpPr>
            <p:cNvPr id="31" name="Freeform 30"/>
            <p:cNvSpPr/>
            <p:nvPr/>
          </p:nvSpPr>
          <p:spPr>
            <a:xfrm>
              <a:off x="1724054" y="15432"/>
              <a:ext cx="3272173" cy="1078329"/>
            </a:xfrm>
            <a:custGeom>
              <a:avLst/>
              <a:gdLst>
                <a:gd name="connsiteX0" fmla="*/ 0 w 3272173"/>
                <a:gd name="connsiteY0" fmla="*/ 0 h 1078329"/>
                <a:gd name="connsiteX1" fmla="*/ 3272173 w 3272173"/>
                <a:gd name="connsiteY1" fmla="*/ 0 h 1078329"/>
                <a:gd name="connsiteX2" fmla="*/ 3272173 w 3272173"/>
                <a:gd name="connsiteY2" fmla="*/ 1078329 h 1078329"/>
                <a:gd name="connsiteX3" fmla="*/ 0 w 3272173"/>
                <a:gd name="connsiteY3" fmla="*/ 1078329 h 1078329"/>
                <a:gd name="connsiteX4" fmla="*/ 0 w 3272173"/>
                <a:gd name="connsiteY4" fmla="*/ 0 h 107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2173" h="1078329">
                  <a:moveTo>
                    <a:pt x="0" y="0"/>
                  </a:moveTo>
                  <a:lnTo>
                    <a:pt x="3272173" y="0"/>
                  </a:lnTo>
                  <a:lnTo>
                    <a:pt x="3272173" y="1078329"/>
                  </a:lnTo>
                  <a:lnTo>
                    <a:pt x="0" y="107832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AOA Programs</a:t>
              </a:r>
              <a:endParaRPr lang="en-US" sz="4000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03406" y="4681490"/>
              <a:ext cx="5047622" cy="1021506"/>
            </a:xfrm>
            <a:custGeom>
              <a:avLst/>
              <a:gdLst>
                <a:gd name="connsiteX0" fmla="*/ 0 w 5047622"/>
                <a:gd name="connsiteY0" fmla="*/ 0 h 1021506"/>
                <a:gd name="connsiteX1" fmla="*/ 5047622 w 5047622"/>
                <a:gd name="connsiteY1" fmla="*/ 0 h 1021506"/>
                <a:gd name="connsiteX2" fmla="*/ 5047622 w 5047622"/>
                <a:gd name="connsiteY2" fmla="*/ 1021506 h 1021506"/>
                <a:gd name="connsiteX3" fmla="*/ 0 w 5047622"/>
                <a:gd name="connsiteY3" fmla="*/ 1021506 h 1021506"/>
                <a:gd name="connsiteX4" fmla="*/ 0 w 5047622"/>
                <a:gd name="connsiteY4" fmla="*/ 0 h 102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7622" h="1021506">
                  <a:moveTo>
                    <a:pt x="0" y="0"/>
                  </a:moveTo>
                  <a:lnTo>
                    <a:pt x="5047622" y="0"/>
                  </a:lnTo>
                  <a:lnTo>
                    <a:pt x="5047622" y="1021506"/>
                  </a:lnTo>
                  <a:lnTo>
                    <a:pt x="0" y="102150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/>
                <a:t>ACGME Programs</a:t>
              </a:r>
              <a:endParaRPr lang="en-US" sz="4000" kern="12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1760397" y="2019476"/>
              <a:ext cx="260286" cy="26028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33"/>
            <p:cNvSpPr/>
            <p:nvPr/>
          </p:nvSpPr>
          <p:spPr>
            <a:xfrm>
              <a:off x="1942597" y="1655075"/>
              <a:ext cx="260286" cy="26028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34"/>
            <p:cNvSpPr/>
            <p:nvPr/>
          </p:nvSpPr>
          <p:spPr>
            <a:xfrm>
              <a:off x="2379879" y="1727955"/>
              <a:ext cx="409021" cy="40902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35"/>
            <p:cNvSpPr/>
            <p:nvPr/>
          </p:nvSpPr>
          <p:spPr>
            <a:xfrm>
              <a:off x="2744280" y="1327114"/>
              <a:ext cx="260286" cy="26028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36"/>
            <p:cNvSpPr/>
            <p:nvPr/>
          </p:nvSpPr>
          <p:spPr>
            <a:xfrm>
              <a:off x="3218001" y="1181353"/>
              <a:ext cx="260286" cy="26028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3801043" y="1436434"/>
              <a:ext cx="260286" cy="26028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4165444" y="1618635"/>
              <a:ext cx="409021" cy="40902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39"/>
            <p:cNvSpPr/>
            <p:nvPr/>
          </p:nvSpPr>
          <p:spPr>
            <a:xfrm>
              <a:off x="4675606" y="2019476"/>
              <a:ext cx="260286" cy="26028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4894247" y="2420317"/>
              <a:ext cx="260286" cy="26028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1"/>
            <p:cNvSpPr/>
            <p:nvPr/>
          </p:nvSpPr>
          <p:spPr>
            <a:xfrm>
              <a:off x="2999361" y="1655075"/>
              <a:ext cx="669308" cy="669308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42"/>
            <p:cNvSpPr/>
            <p:nvPr/>
          </p:nvSpPr>
          <p:spPr>
            <a:xfrm>
              <a:off x="1578196" y="3039799"/>
              <a:ext cx="260286" cy="26028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al 43"/>
            <p:cNvSpPr/>
            <p:nvPr/>
          </p:nvSpPr>
          <p:spPr>
            <a:xfrm>
              <a:off x="1796837" y="3367760"/>
              <a:ext cx="409021" cy="40902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Oval 44"/>
            <p:cNvSpPr/>
            <p:nvPr/>
          </p:nvSpPr>
          <p:spPr>
            <a:xfrm>
              <a:off x="2343439" y="3659281"/>
              <a:ext cx="594940" cy="59494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al 45"/>
            <p:cNvSpPr/>
            <p:nvPr/>
          </p:nvSpPr>
          <p:spPr>
            <a:xfrm>
              <a:off x="3108681" y="4133003"/>
              <a:ext cx="260286" cy="26028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Oval 46"/>
            <p:cNvSpPr/>
            <p:nvPr/>
          </p:nvSpPr>
          <p:spPr>
            <a:xfrm>
              <a:off x="3254441" y="3659281"/>
              <a:ext cx="409021" cy="40902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Oval 47"/>
            <p:cNvSpPr/>
            <p:nvPr/>
          </p:nvSpPr>
          <p:spPr>
            <a:xfrm>
              <a:off x="3618843" y="4169443"/>
              <a:ext cx="260286" cy="26028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3946804" y="3586401"/>
              <a:ext cx="594940" cy="594940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Oval 49"/>
            <p:cNvSpPr/>
            <p:nvPr/>
          </p:nvSpPr>
          <p:spPr>
            <a:xfrm>
              <a:off x="4748486" y="3440641"/>
              <a:ext cx="409021" cy="40902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Chevron 50"/>
            <p:cNvSpPr/>
            <p:nvPr/>
          </p:nvSpPr>
          <p:spPr>
            <a:xfrm>
              <a:off x="5924013" y="1727349"/>
              <a:ext cx="1201238" cy="2293295"/>
            </a:xfrm>
            <a:prstGeom prst="chevron">
              <a:avLst>
                <a:gd name="adj" fmla="val 6231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Chevron 51"/>
            <p:cNvSpPr/>
            <p:nvPr/>
          </p:nvSpPr>
          <p:spPr>
            <a:xfrm>
              <a:off x="6906845" y="1727349"/>
              <a:ext cx="1201238" cy="2293295"/>
            </a:xfrm>
            <a:prstGeom prst="chevron">
              <a:avLst>
                <a:gd name="adj" fmla="val 6231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Freeform 52"/>
            <p:cNvSpPr/>
            <p:nvPr/>
          </p:nvSpPr>
          <p:spPr>
            <a:xfrm>
              <a:off x="8528958" y="1564658"/>
              <a:ext cx="3206894" cy="2784689"/>
            </a:xfrm>
            <a:custGeom>
              <a:avLst/>
              <a:gdLst>
                <a:gd name="connsiteX0" fmla="*/ 0 w 2784689"/>
                <a:gd name="connsiteY0" fmla="*/ 1392345 h 2784689"/>
                <a:gd name="connsiteX1" fmla="*/ 1392345 w 2784689"/>
                <a:gd name="connsiteY1" fmla="*/ 0 h 2784689"/>
                <a:gd name="connsiteX2" fmla="*/ 2784690 w 2784689"/>
                <a:gd name="connsiteY2" fmla="*/ 1392345 h 2784689"/>
                <a:gd name="connsiteX3" fmla="*/ 1392345 w 2784689"/>
                <a:gd name="connsiteY3" fmla="*/ 2784690 h 2784689"/>
                <a:gd name="connsiteX4" fmla="*/ 0 w 2784689"/>
                <a:gd name="connsiteY4" fmla="*/ 1392345 h 278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4689" h="2784689">
                  <a:moveTo>
                    <a:pt x="0" y="1392345"/>
                  </a:moveTo>
                  <a:cubicBezTo>
                    <a:pt x="0" y="623374"/>
                    <a:pt x="623374" y="0"/>
                    <a:pt x="1392345" y="0"/>
                  </a:cubicBezTo>
                  <a:cubicBezTo>
                    <a:pt x="2161316" y="0"/>
                    <a:pt x="2784690" y="623374"/>
                    <a:pt x="2784690" y="1392345"/>
                  </a:cubicBezTo>
                  <a:cubicBezTo>
                    <a:pt x="2784690" y="2161316"/>
                    <a:pt x="2161316" y="2784690"/>
                    <a:pt x="1392345" y="2784690"/>
                  </a:cubicBezTo>
                  <a:cubicBezTo>
                    <a:pt x="623374" y="2784690"/>
                    <a:pt x="0" y="2161316"/>
                    <a:pt x="0" y="1392345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7808" tIns="407808" rIns="407808" bIns="40780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kern="1200" dirty="0" smtClean="0"/>
                <a:t>Single Accreditation System</a:t>
              </a:r>
              <a:endParaRPr lang="en-US" sz="2100" kern="1200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858080" y="3876751"/>
              <a:ext cx="4436099" cy="2020264"/>
            </a:xfrm>
            <a:custGeom>
              <a:avLst/>
              <a:gdLst>
                <a:gd name="connsiteX0" fmla="*/ 0 w 3276105"/>
                <a:gd name="connsiteY0" fmla="*/ 0 h 2020264"/>
                <a:gd name="connsiteX1" fmla="*/ 3276105 w 3276105"/>
                <a:gd name="connsiteY1" fmla="*/ 0 h 2020264"/>
                <a:gd name="connsiteX2" fmla="*/ 3276105 w 3276105"/>
                <a:gd name="connsiteY2" fmla="*/ 2020264 h 2020264"/>
                <a:gd name="connsiteX3" fmla="*/ 0 w 3276105"/>
                <a:gd name="connsiteY3" fmla="*/ 2020264 h 2020264"/>
                <a:gd name="connsiteX4" fmla="*/ 0 w 3276105"/>
                <a:gd name="connsiteY4" fmla="*/ 0 h 202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6105" h="2020264">
                  <a:moveTo>
                    <a:pt x="0" y="0"/>
                  </a:moveTo>
                  <a:lnTo>
                    <a:pt x="3276105" y="0"/>
                  </a:lnTo>
                  <a:lnTo>
                    <a:pt x="3276105" y="2020264"/>
                  </a:lnTo>
                  <a:lnTo>
                    <a:pt x="0" y="202026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kern="1200" dirty="0" smtClean="0"/>
                <a:t>ACGME</a:t>
              </a:r>
              <a:endParaRPr lang="en-US" sz="4500" kern="1200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556" y="4406900"/>
            <a:ext cx="8664221" cy="1362075"/>
          </a:xfrm>
        </p:spPr>
        <p:txBody>
          <a:bodyPr/>
          <a:lstStyle/>
          <a:p>
            <a:r>
              <a:rPr lang="en-US" sz="3800" dirty="0" smtClean="0"/>
              <a:t>The Institutional Application</a:t>
            </a:r>
            <a:endParaRPr lang="en-US" sz="3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6646" y="3965046"/>
            <a:ext cx="7772400" cy="1500187"/>
          </a:xfrm>
        </p:spPr>
        <p:txBody>
          <a:bodyPr/>
          <a:lstStyle/>
          <a:p>
            <a:r>
              <a:rPr lang="en-US" dirty="0" smtClean="0"/>
              <a:t>How to Approach the Questions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 descr="http://www.improvestaff.com/wp-content/uploads/2013/01/3D-white-man-Jigsaw-soluti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56" y="1609460"/>
            <a:ext cx="3485041" cy="224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GMEC</a:t>
            </a:r>
            <a:br>
              <a:rPr lang="en-US" b="1" dirty="0" smtClean="0"/>
            </a:br>
            <a:r>
              <a:rPr lang="en-US" sz="2000" dirty="0"/>
              <a:t>Institutional Requirement(s) </a:t>
            </a:r>
            <a:r>
              <a:rPr lang="en-US" sz="2000" dirty="0" smtClean="0"/>
              <a:t>I.B.2.a)-b)</a:t>
            </a:r>
            <a:endParaRPr lang="en-US" sz="2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Your GMEC must meet at least 4 x per academic year</a:t>
            </a:r>
          </a:p>
          <a:p>
            <a:r>
              <a:rPr lang="en-US" dirty="0" smtClean="0"/>
              <a:t>who are the members </a:t>
            </a:r>
          </a:p>
          <a:p>
            <a:r>
              <a:rPr lang="en-US" dirty="0" smtClean="0"/>
              <a:t>Describe what components of the Learning Environment are monitored, discussed, reviewed, etc.</a:t>
            </a:r>
          </a:p>
          <a:p>
            <a:r>
              <a:rPr lang="en-US" dirty="0" smtClean="0"/>
              <a:t>If your institution will have GMEC Subcommittees:</a:t>
            </a:r>
          </a:p>
          <a:p>
            <a:pPr lvl="1"/>
            <a:r>
              <a:rPr lang="en-US" sz="2800" dirty="0" smtClean="0"/>
              <a:t>must include a peer selected resident member</a:t>
            </a:r>
          </a:p>
          <a:p>
            <a:pPr lvl="1"/>
            <a:r>
              <a:rPr lang="en-US" sz="2800" dirty="0"/>
              <a:t>A</a:t>
            </a:r>
            <a:r>
              <a:rPr lang="en-US" sz="2800" dirty="0" smtClean="0"/>
              <a:t>ll actions taken by subcommittees must be approved by GMEC (and documented in the full GMEC minutes)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07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GMEC</a:t>
            </a:r>
            <a:br>
              <a:rPr lang="en-US" b="1" dirty="0"/>
            </a:br>
            <a:r>
              <a:rPr lang="en-US" sz="2200" dirty="0"/>
              <a:t>Institutional Requirement(s</a:t>
            </a:r>
            <a:r>
              <a:rPr lang="en-US" sz="2200" dirty="0" smtClean="0"/>
              <a:t>): </a:t>
            </a:r>
            <a:r>
              <a:rPr lang="en-US" sz="2200" dirty="0"/>
              <a:t>I.B.5.b)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875"/>
            <a:ext cx="8229600" cy="3886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Identify performance indicators that the institution (GMEC) will monitor and track for each program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Identify what will be considered as noncompliance and/or underperforming values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Identify when a program will have to undergo a “Special Review”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Who will monitor a program’s </a:t>
            </a:r>
            <a:br>
              <a:rPr lang="en-US" sz="2200" dirty="0" smtClean="0"/>
            </a:br>
            <a:r>
              <a:rPr lang="en-US" sz="2200" dirty="0" smtClean="0"/>
              <a:t>action plan/progress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How often will the results, </a:t>
            </a:r>
            <a:br>
              <a:rPr lang="en-US" sz="2200" dirty="0" smtClean="0"/>
            </a:br>
            <a:r>
              <a:rPr lang="en-US" sz="2200" dirty="0" smtClean="0"/>
              <a:t>monitoring be reported into the GMEC?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42</a:t>
            </a:fld>
            <a:endParaRPr lang="en-US"/>
          </a:p>
        </p:txBody>
      </p:sp>
      <p:pic>
        <p:nvPicPr>
          <p:cNvPr id="6" name="irc_mi" descr="http://centershiftdevx.files.wordpress.com/2011/01/shutterstock_223343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44" y="4495239"/>
            <a:ext cx="1933619" cy="1933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491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Institutional GME Infrastructure and Operations GMEC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200" dirty="0"/>
              <a:t>Institutional Requirement(s) </a:t>
            </a:r>
            <a:r>
              <a:rPr lang="en-US" sz="2200" dirty="0" smtClean="0"/>
              <a:t>II.A.1, II.A.3.</a:t>
            </a:r>
            <a:endParaRPr lang="en-US" sz="2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2155574"/>
            <a:ext cx="7886700" cy="38681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Describe the institution’s commitment to providing the salary necessary for the DIO and GME Office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Institution encourages and provides resources for  professional development, ongoing education for DIO and GME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How will your GME Office be staffed and what support will they offer your ACGME programs?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40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Institutional GME Infrastructure and Operations GMEC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200" dirty="0"/>
              <a:t>Institutional Requirement(s) </a:t>
            </a:r>
            <a:r>
              <a:rPr lang="en-US" sz="2200" dirty="0" smtClean="0"/>
              <a:t>IIB.1-5</a:t>
            </a:r>
            <a:endParaRPr lang="en-US" sz="2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2103120"/>
            <a:ext cx="7886700" cy="42748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dirty="0" smtClean="0"/>
              <a:t>Salary support and protected time that will be offered to Program Directors (PD)?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dirty="0" smtClean="0"/>
              <a:t>Is a Program Coordinator required? If not, who will provide administrative support to the PD?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dirty="0" smtClean="0"/>
              <a:t>Do the Requirements require Associate Program Directors, Core Faculty?  Will the institution supply salary support and protected time?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200" dirty="0"/>
              <a:t>What other resources will be available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to </a:t>
            </a:r>
            <a:r>
              <a:rPr lang="en-US" sz="2200" dirty="0"/>
              <a:t>aid Program Directors, </a:t>
            </a:r>
            <a:r>
              <a:rPr lang="en-US" sz="2200" dirty="0" smtClean="0"/>
              <a:t>Coordinators?</a:t>
            </a:r>
            <a:endParaRPr lang="en-US" sz="22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200" dirty="0" smtClean="0"/>
          </a:p>
          <a:p>
            <a:pPr marL="457200" lvl="1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22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Resident/Fellow Forum</a:t>
            </a:r>
            <a:br>
              <a:rPr lang="en-US" b="1" dirty="0" smtClean="0"/>
            </a:br>
            <a:r>
              <a:rPr lang="en-US" sz="2000" dirty="0"/>
              <a:t>Institutional Requirement(s) </a:t>
            </a:r>
            <a:r>
              <a:rPr lang="en-US" sz="2000" dirty="0" smtClean="0"/>
              <a:t>II.C</a:t>
            </a:r>
            <a:endParaRPr lang="en-US" sz="2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2125980"/>
            <a:ext cx="7886700" cy="405098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Describe resident forum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Resident representatives from all sponsored ACGME programs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Discuss issues with work and learning environment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Raise concerns without fear of </a:t>
            </a:r>
            <a:br>
              <a:rPr lang="en-US" dirty="0" smtClean="0"/>
            </a:br>
            <a:r>
              <a:rPr lang="en-US" dirty="0" smtClean="0"/>
              <a:t>intimidation or retaliation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Access to GME leadership </a:t>
            </a:r>
            <a:br>
              <a:rPr lang="en-US" dirty="0" smtClean="0"/>
            </a:br>
            <a:r>
              <a:rPr lang="en-US" dirty="0" smtClean="0"/>
              <a:t>outside of Program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Opportunity to meet without program </a:t>
            </a:r>
            <a:br>
              <a:rPr lang="en-US" dirty="0" smtClean="0"/>
            </a:br>
            <a:r>
              <a:rPr lang="en-US" dirty="0" smtClean="0"/>
              <a:t>and/or institutional leadership present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45</a:t>
            </a:fld>
            <a:endParaRPr lang="en-US"/>
          </a:p>
        </p:txBody>
      </p:sp>
      <p:pic>
        <p:nvPicPr>
          <p:cNvPr id="6" name="irc_mi" descr="http://www.davidfernandez.com/wp-content/uploads/2009/04/conversacion-300x2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034" y="3949554"/>
            <a:ext cx="2796563" cy="2097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981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Resident/Fellow Learning &amp; Work Environment</a:t>
            </a:r>
            <a:br>
              <a:rPr lang="en-US" b="1" dirty="0" smtClean="0"/>
            </a:br>
            <a:r>
              <a:rPr lang="en-US" sz="2000" dirty="0"/>
              <a:t>Institutional Requirement(s) </a:t>
            </a:r>
            <a:r>
              <a:rPr lang="en-US" sz="2000" dirty="0" smtClean="0"/>
              <a:t>III.A., III.B.1.a)-b), III.B.4.b)</a:t>
            </a:r>
            <a:endParaRPr lang="en-US" sz="2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2340264"/>
            <a:ext cx="7886700" cy="390239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Reporting Systems</a:t>
            </a:r>
          </a:p>
          <a:p>
            <a:endParaRPr lang="en-US" b="1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Describe several systems that are in place at the program, GME, and institutional levels for residents to report concerns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How are these issues addressed? </a:t>
            </a:r>
            <a:br>
              <a:rPr lang="en-US" sz="2800" dirty="0" smtClean="0"/>
            </a:br>
            <a:r>
              <a:rPr lang="en-US" sz="2800" dirty="0" smtClean="0"/>
              <a:t>Escalated?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How do the residents receive </a:t>
            </a:r>
            <a:br>
              <a:rPr lang="en-US" sz="2800" dirty="0" smtClean="0"/>
            </a:br>
            <a:r>
              <a:rPr lang="en-US" sz="2800" dirty="0" smtClean="0"/>
              <a:t>closure on their issues(s)?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System to report near-misses, </a:t>
            </a:r>
            <a:br>
              <a:rPr lang="en-US" sz="2800" dirty="0" smtClean="0"/>
            </a:br>
            <a:r>
              <a:rPr lang="en-US" sz="2800" dirty="0" smtClean="0"/>
              <a:t>unsafe conditions?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46</a:t>
            </a:fld>
            <a:endParaRPr lang="en-US"/>
          </a:p>
        </p:txBody>
      </p:sp>
      <p:pic>
        <p:nvPicPr>
          <p:cNvPr id="6" name="irc_mi" descr="http://us.cdn2.123rf.com/168nwm/coramax/coramax1208/coramax120801451/14815492-3d-people--man-person-with-a-folder-businessm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049" y="4178958"/>
            <a:ext cx="1953474" cy="1825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6796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Resident/Fellow Learning &amp; Work Environment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Institutional </a:t>
            </a:r>
            <a:r>
              <a:rPr lang="en-US" sz="2000" dirty="0"/>
              <a:t>Requirement(s) </a:t>
            </a:r>
            <a:r>
              <a:rPr lang="en-US" sz="2000" dirty="0" smtClean="0"/>
              <a:t>III.B.2.a)-b)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8714"/>
            <a:ext cx="7886700" cy="4313872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Patient Safety &amp; Quality Improvement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How are the Hospital Goals and Quality Improvement Initiatives shared with the Residents?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How are residents incorporated into the Quality Initiatives?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How engaged are residents </a:t>
            </a:r>
            <a:br>
              <a:rPr lang="en-US" sz="2200" dirty="0" smtClean="0"/>
            </a:br>
            <a:r>
              <a:rPr lang="en-US" sz="2200" dirty="0" smtClean="0"/>
              <a:t>during Fact-Findings, Root Cause Analysis? </a:t>
            </a:r>
            <a:br>
              <a:rPr lang="en-US" sz="2200" dirty="0" smtClean="0"/>
            </a:br>
            <a:r>
              <a:rPr lang="en-US" sz="2200" dirty="0" smtClean="0"/>
              <a:t>M&amp;M Conferences?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200" dirty="0" smtClean="0"/>
              <a:t>How do the residents know if </a:t>
            </a:r>
            <a:br>
              <a:rPr lang="en-US" sz="2200" dirty="0" smtClean="0"/>
            </a:br>
            <a:r>
              <a:rPr lang="en-US" sz="2200" dirty="0" smtClean="0"/>
              <a:t>their patient treatment plans, disease </a:t>
            </a:r>
            <a:br>
              <a:rPr lang="en-US" sz="2200" dirty="0" smtClean="0"/>
            </a:br>
            <a:r>
              <a:rPr lang="en-US" sz="2200" dirty="0" smtClean="0"/>
              <a:t>management and healthcare </a:t>
            </a:r>
            <a:br>
              <a:rPr lang="en-US" sz="2200" dirty="0" smtClean="0"/>
            </a:br>
            <a:r>
              <a:rPr lang="en-US" sz="2200" dirty="0" smtClean="0"/>
              <a:t>disparities are addressed?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47</a:t>
            </a:fld>
            <a:endParaRPr lang="en-US"/>
          </a:p>
        </p:txBody>
      </p:sp>
      <p:pic>
        <p:nvPicPr>
          <p:cNvPr id="6" name="irc_mi" descr="http://www.pspgamesthemes.com/psp-images/2012/04/psp-wallpapers/First-Ai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280" y="4581958"/>
            <a:ext cx="2345690" cy="1329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6299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Resident/Fellow Learning &amp; Work Environment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Institutional Requirement(s</a:t>
            </a:r>
            <a:r>
              <a:rPr lang="en-US" sz="2000" dirty="0" smtClean="0"/>
              <a:t>) III.B.5.a)-b)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9294"/>
            <a:ext cx="8229600" cy="38862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Duty Hours Monitoring</a:t>
            </a:r>
          </a:p>
          <a:p>
            <a:pPr lvl="1"/>
            <a:r>
              <a:rPr lang="en-US" sz="2800" dirty="0" smtClean="0"/>
              <a:t>No specifics as to how often Duty Hours Compliance must be monitored </a:t>
            </a:r>
          </a:p>
          <a:p>
            <a:pPr lvl="1"/>
            <a:r>
              <a:rPr lang="en-US" sz="2800" dirty="0" smtClean="0"/>
              <a:t>Sample 4-week intervals</a:t>
            </a:r>
          </a:p>
          <a:p>
            <a:pPr lvl="1"/>
            <a:r>
              <a:rPr lang="en-US" sz="2800" dirty="0" smtClean="0"/>
              <a:t>Ensure that Institutional Duty Hour Policy adheres to ACGME and State standards</a:t>
            </a:r>
          </a:p>
          <a:p>
            <a:pPr lvl="1"/>
            <a:r>
              <a:rPr lang="en-US" sz="2800" dirty="0" smtClean="0"/>
              <a:t>Document monitoring and actions plans during GMEC</a:t>
            </a:r>
          </a:p>
          <a:p>
            <a:pPr lvl="1"/>
            <a:endParaRPr lang="en-US" sz="2800" dirty="0" smtClean="0"/>
          </a:p>
          <a:p>
            <a:r>
              <a:rPr lang="en-US" b="1" dirty="0" smtClean="0"/>
              <a:t>Fatigue Management and Mitigation </a:t>
            </a:r>
          </a:p>
          <a:p>
            <a:pPr lvl="1"/>
            <a:r>
              <a:rPr lang="en-US" sz="2800" dirty="0" smtClean="0"/>
              <a:t>Education on Duty Hours and Fatigue 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9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Happens After You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Hit </a:t>
            </a:r>
            <a:r>
              <a:rPr lang="en-US" b="1" dirty="0"/>
              <a:t>Submit?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590121" cy="4351338"/>
          </a:xfrm>
        </p:spPr>
        <p:txBody>
          <a:bodyPr/>
          <a:lstStyle/>
          <a:p>
            <a:pPr marL="0" indent="0">
              <a:buNone/>
            </a:pPr>
            <a:endParaRPr lang="en-US" sz="22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Review Committee (RC) will assess the application for compliance with the ACGME requirements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Letter of Notification (</a:t>
            </a:r>
            <a:r>
              <a:rPr lang="en-US" sz="2200" dirty="0" err="1" smtClean="0"/>
              <a:t>LoN</a:t>
            </a:r>
            <a:r>
              <a:rPr lang="en-US" sz="2200" dirty="0" smtClean="0"/>
              <a:t>) will indicate Accreditation Status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Site Visit within 2 Years to received Continued Accreditation</a:t>
            </a:r>
            <a:endParaRPr lang="en-US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49</a:t>
            </a:fld>
            <a:endParaRPr lang="en-US"/>
          </a:p>
        </p:txBody>
      </p:sp>
      <p:pic>
        <p:nvPicPr>
          <p:cNvPr id="9" name="irc_mi" descr="http://feranzures.files.wordpress.com/2010/12/dreamstime_141198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32" y="2448841"/>
            <a:ext cx="3561646" cy="3205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5</a:t>
            </a:fld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-790221" y="2739849"/>
            <a:ext cx="6577894" cy="2852737"/>
          </a:xfrm>
        </p:spPr>
        <p:txBody>
          <a:bodyPr/>
          <a:lstStyle/>
          <a:p>
            <a:r>
              <a:rPr lang="en-US" dirty="0" smtClean="0"/>
              <a:t>Sounds Great….</a:t>
            </a:r>
            <a:endParaRPr lang="en-US" dirty="0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634296" y="4434241"/>
            <a:ext cx="1051560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What’s the Catch?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87" y="2483556"/>
            <a:ext cx="4084525" cy="270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if Your Institution is Denied Initial Accreditation?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49" y="2397512"/>
            <a:ext cx="7472590" cy="419285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Remain in Pre-Accreditation Status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Programs Cannot Obtain Initial Accreditation Status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Submit an updated Application addressing all Citations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200" dirty="0" smtClean="0"/>
              <a:t>May prompt a Site Visit</a:t>
            </a:r>
          </a:p>
          <a:p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1218" y="79833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2015 Timeline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552"/>
              </p:ext>
            </p:extLst>
          </p:nvPr>
        </p:nvGraphicFramePr>
        <p:xfrm>
          <a:off x="361271" y="1247408"/>
          <a:ext cx="8593883" cy="544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0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Who Will You Be?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43" y="2076450"/>
            <a:ext cx="5715000" cy="39624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055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53</a:t>
            </a:fld>
            <a:endParaRPr lang="en-US"/>
          </a:p>
        </p:txBody>
      </p:sp>
      <p:pic>
        <p:nvPicPr>
          <p:cNvPr id="7" name="Picture 6" descr="http://2.bp.blogspot.com/-xbnjb6HD0Cs/T76sCd8XhAI/AAAAAAAAAG0/9YeAZqmAqEk/s1600/ques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03" y="1291948"/>
            <a:ext cx="6473455" cy="4296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3807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5001" y="462663"/>
            <a:ext cx="7847894" cy="2852737"/>
          </a:xfrm>
        </p:spPr>
        <p:txBody>
          <a:bodyPr>
            <a:normAutofit/>
          </a:bodyPr>
          <a:lstStyle/>
          <a:p>
            <a:r>
              <a:rPr lang="en-US" b="1" dirty="0" smtClean="0"/>
              <a:t>ACGME Conference</a:t>
            </a:r>
            <a:br>
              <a:rPr lang="en-US" b="1" dirty="0" smtClean="0"/>
            </a:br>
            <a:r>
              <a:rPr lang="en-US" sz="3100" b="0" dirty="0"/>
              <a:t>Feb 26- Mar 1, 2015</a:t>
            </a:r>
            <a:br>
              <a:rPr lang="en-US" sz="3100" b="0" dirty="0"/>
            </a:br>
            <a:r>
              <a:rPr lang="en-US" sz="3100" b="0" dirty="0"/>
              <a:t>San Diego, California</a:t>
            </a:r>
            <a:r>
              <a:rPr lang="en-US" b="0" dirty="0"/>
              <a:t/>
            </a:r>
            <a:br>
              <a:rPr lang="en-US" b="0" dirty="0"/>
            </a:br>
            <a:endParaRPr lang="en-US" b="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317884" y="4654801"/>
            <a:ext cx="11734800" cy="175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b="1" dirty="0" smtClean="0"/>
              <a:t>Thursday Feb 26: </a:t>
            </a:r>
            <a:r>
              <a:rPr lang="en-US" sz="1800" dirty="0" smtClean="0"/>
              <a:t>Pre-Conference for Osteopathic Programs and Institutions</a:t>
            </a:r>
            <a:endParaRPr lang="en-US" sz="1800" dirty="0"/>
          </a:p>
        </p:txBody>
      </p:sp>
      <p:pic>
        <p:nvPicPr>
          <p:cNvPr id="10" name="irc_mi" descr="http://2.bp.blogspot.com/_ECcntG8YPZ0/TVIfoeBL_NI/AAAAAAAAALg/9cOaH1w3BBE/s1600/people%20talking%20social%20med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23" y="2716566"/>
            <a:ext cx="4162472" cy="2067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30093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 txBox="1">
            <a:spLocks noChangeArrowheads="1"/>
          </p:cNvSpPr>
          <p:nvPr/>
        </p:nvSpPr>
        <p:spPr bwMode="auto">
          <a:xfrm>
            <a:off x="304800" y="855663"/>
            <a:ext cx="431958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Direct Observation – Why? What? How?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Thursday, February 19,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 smtClean="0">
                <a:latin typeface="Arial" charset="0"/>
                <a:cs typeface="Arial" charset="0"/>
              </a:rPr>
              <a:t>12:00pm – 1:30pm 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Discussion of Generation Silent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to Generation Millennial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Tuesday, March 10,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1:30pm </a:t>
            </a:r>
            <a:r>
              <a:rPr lang="en-US" sz="1200" b="0" dirty="0" smtClean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Ask Partners – Spring Freebie</a:t>
            </a: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Thursday, </a:t>
            </a:r>
            <a:r>
              <a:rPr lang="en-US" sz="1200" b="0" dirty="0" smtClean="0">
                <a:latin typeface="Arial" charset="0"/>
                <a:cs typeface="Arial" charset="0"/>
              </a:rPr>
              <a:t>March 19</a:t>
            </a:r>
            <a:r>
              <a:rPr lang="en-US" sz="1200" b="0" dirty="0">
                <a:latin typeface="Arial" charset="0"/>
                <a:cs typeface="Arial" charset="0"/>
              </a:rPr>
              <a:t>, 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</a:t>
            </a:r>
            <a:r>
              <a:rPr lang="en-US" sz="1200" b="0" dirty="0" smtClean="0">
                <a:latin typeface="Arial" charset="0"/>
                <a:cs typeface="Arial" charset="0"/>
              </a:rPr>
              <a:t>:00pm 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smtClean="0">
                <a:latin typeface="Arial" charset="0"/>
                <a:cs typeface="Arial" charset="0"/>
              </a:rPr>
              <a:t>AOA: Program Readiness</a:t>
            </a: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Thursday, </a:t>
            </a:r>
            <a:r>
              <a:rPr lang="en-US" sz="1200" b="0" dirty="0" smtClean="0">
                <a:latin typeface="Arial" charset="0"/>
                <a:cs typeface="Arial" charset="0"/>
              </a:rPr>
              <a:t>April 2, </a:t>
            </a:r>
            <a:r>
              <a:rPr lang="en-US" sz="1200" b="0" dirty="0">
                <a:latin typeface="Arial" charset="0"/>
                <a:cs typeface="Arial" charset="0"/>
              </a:rPr>
              <a:t>2015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b="0" dirty="0">
                <a:latin typeface="Arial" charset="0"/>
                <a:cs typeface="Arial" charset="0"/>
              </a:rPr>
              <a:t>12:00pm – 1</a:t>
            </a:r>
            <a:r>
              <a:rPr lang="en-US" sz="1200" b="0" dirty="0" smtClean="0">
                <a:latin typeface="Arial" charset="0"/>
                <a:cs typeface="Arial" charset="0"/>
              </a:rPr>
              <a:t>:30pm </a:t>
            </a:r>
            <a:r>
              <a:rPr lang="en-US" sz="1200" b="0" dirty="0">
                <a:latin typeface="Arial" charset="0"/>
                <a:cs typeface="Arial" charset="0"/>
              </a:rPr>
              <a:t>EST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b="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600" dirty="0">
                <a:solidFill>
                  <a:srgbClr val="FF0000"/>
                </a:solidFill>
                <a:latin typeface="Arial" charset="0"/>
                <a:cs typeface="Arial" charset="0"/>
              </a:rPr>
              <a:t>Visit our website to see the rest of our Spring 2015 Schedule!</a:t>
            </a:r>
            <a:r>
              <a:rPr lang="en-US" sz="1500" dirty="0">
                <a:latin typeface="Arial" charset="0"/>
                <a:cs typeface="Arial" charset="0"/>
              </a:rPr>
              <a:t/>
            </a:r>
            <a:br>
              <a:rPr lang="en-US" sz="1500" dirty="0">
                <a:latin typeface="Arial" charset="0"/>
                <a:cs typeface="Arial" charset="0"/>
              </a:rPr>
            </a:br>
            <a:endParaRPr lang="en-US" sz="1500" dirty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 err="1">
                <a:latin typeface="Arial" charset="0"/>
                <a:cs typeface="Arial" charset="0"/>
              </a:rPr>
              <a:t>www.PartnersInMedEd.com</a:t>
            </a: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30050" name="Rectangle 3"/>
          <p:cNvSpPr txBox="1">
            <a:spLocks noChangeArrowheads="1"/>
          </p:cNvSpPr>
          <p:nvPr/>
        </p:nvSpPr>
        <p:spPr bwMode="auto">
          <a:xfrm>
            <a:off x="4953000" y="828675"/>
            <a:ext cx="4038600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600" dirty="0">
              <a:solidFill>
                <a:srgbClr val="00A60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Self-Study Visits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Introduction to GME for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New Program Coordinators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Milestones &amp; CCCs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GME Financing – The Basics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latin typeface="Arial" charset="0"/>
                <a:cs typeface="Arial" charset="0"/>
              </a:rPr>
              <a:t>Single Accreditation System</a:t>
            </a: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The IOM Report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ja-JP" sz="1500" dirty="0">
                <a:latin typeface="Arial" charset="0"/>
                <a:cs typeface="Arial" charset="0"/>
              </a:rPr>
              <a:t>Institutional Requirements: What’s New?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30051" name="TextBox 1"/>
          <p:cNvSpPr txBox="1">
            <a:spLocks noChangeArrowheads="1"/>
          </p:cNvSpPr>
          <p:nvPr/>
        </p:nvSpPr>
        <p:spPr bwMode="auto">
          <a:xfrm>
            <a:off x="2257425" y="490538"/>
            <a:ext cx="4773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>
                <a:latin typeface="Arial" charset="0"/>
              </a:rPr>
              <a:t>Partners’ Online Education</a:t>
            </a:r>
          </a:p>
        </p:txBody>
      </p:sp>
      <p:pic>
        <p:nvPicPr>
          <p:cNvPr id="130052" name="Picture 2" descr="V:\Marketing\PME Graphics &amp; Logo as of 2013\Passport_Icon_12_24_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0"/>
            <a:ext cx="6921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Rectangle 3"/>
          <p:cNvSpPr>
            <a:spLocks noChangeArrowheads="1"/>
          </p:cNvSpPr>
          <p:nvPr/>
        </p:nvSpPr>
        <p:spPr bwMode="auto">
          <a:xfrm>
            <a:off x="5105400" y="5334000"/>
            <a:ext cx="27432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/>
              <a:t>724-864-7320</a:t>
            </a:r>
          </a:p>
        </p:txBody>
      </p:sp>
      <p:pic>
        <p:nvPicPr>
          <p:cNvPr id="130054" name="Picture 4" descr="Media-Play-02-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5" name="Picture 5" descr="Calendar-256-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914400"/>
            <a:ext cx="6921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00800"/>
            <a:ext cx="4038600" cy="304800"/>
          </a:xfrm>
        </p:spPr>
        <p:txBody>
          <a:bodyPr/>
          <a:lstStyle/>
          <a:p>
            <a:r>
              <a:rPr lang="en-US" dirty="0" smtClean="0"/>
              <a:t>Presented by Partners in Medical Education, Inc. - 2015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705600" y="6248400"/>
            <a:ext cx="2133600" cy="457200"/>
          </a:xfrm>
        </p:spPr>
        <p:txBody>
          <a:bodyPr/>
          <a:lstStyle/>
          <a:p>
            <a:fld id="{50BA86D3-FB04-4FF7-BC95-9F2C7A56F826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010400" cy="2895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Partners in Medical Education, Inc. provides comprehensive consulting services to the GME community.  For more information, contact us at: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724-864-7320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Info@PartnersInMedEd.com</a:t>
            </a:r>
            <a:endParaRPr lang="en-US" sz="20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</p:txBody>
      </p:sp>
      <p:pic>
        <p:nvPicPr>
          <p:cNvPr id="131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30876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 Partners in Medical Education, Inc. - 2015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6F12-8E82-4115-80AF-CEF0A45228D9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3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58" y="810229"/>
            <a:ext cx="4549140" cy="53667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June 30, 2020</a:t>
            </a:r>
          </a:p>
          <a:p>
            <a:pPr marL="0" indent="0"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900" dirty="0" smtClean="0"/>
              <a:t>Must Achieve ACGME Initial Accreditation</a:t>
            </a:r>
          </a:p>
          <a:p>
            <a:pPr lvl="2"/>
            <a:r>
              <a:rPr lang="en-US" dirty="0" smtClean="0"/>
              <a:t>All AOA Institutions</a:t>
            </a:r>
          </a:p>
          <a:p>
            <a:pPr lvl="2"/>
            <a:r>
              <a:rPr lang="en-US" dirty="0" smtClean="0"/>
              <a:t>All AOA Programs</a:t>
            </a:r>
          </a:p>
          <a:p>
            <a:pPr lvl="2"/>
            <a:endParaRPr lang="en-US" sz="2900" dirty="0"/>
          </a:p>
          <a:p>
            <a:pPr lvl="1"/>
            <a:r>
              <a:rPr lang="en-US" sz="2900" dirty="0" smtClean="0"/>
              <a:t>AOA Will No Longer Accredit GME programs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755" y="1029202"/>
            <a:ext cx="3364706" cy="510051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1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48" y="4951547"/>
            <a:ext cx="1026492" cy="1597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</a:t>
            </a:r>
            <a:r>
              <a:rPr lang="en-US" b="1" i="1" dirty="0" smtClean="0"/>
              <a:t>Pre-Accreditation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40" y="2274570"/>
            <a:ext cx="7474763" cy="430911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smtClean="0"/>
              <a:t>A new term created under the ACGME, AOA, AACOM Agreement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Indicates that the program is undergoing the accreditation process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Remains under AOA approval during process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 smtClean="0"/>
          </a:p>
          <a:p>
            <a:pPr marL="457200" lvl="1" indent="0">
              <a:spcBef>
                <a:spcPts val="600"/>
              </a:spcBef>
              <a:buNone/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Institutions/Programs are granted </a:t>
            </a:r>
            <a:r>
              <a:rPr lang="en-US" dirty="0" smtClean="0"/>
              <a:t>pre</a:t>
            </a:r>
            <a:r>
              <a:rPr lang="en-US" dirty="0"/>
              <a:t>-accreditation status upon </a:t>
            </a:r>
            <a:r>
              <a:rPr lang="en-US" b="1" i="1" dirty="0"/>
              <a:t>submission</a:t>
            </a:r>
            <a:r>
              <a:rPr lang="en-US" dirty="0"/>
              <a:t> of application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42" y="3371543"/>
            <a:ext cx="998816" cy="1331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104" y="1793231"/>
            <a:ext cx="1002121" cy="118456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dirty="0" smtClean="0"/>
              <a:t>Ineligible</a:t>
            </a:r>
            <a:r>
              <a:rPr lang="en-US" b="1" dirty="0" smtClean="0"/>
              <a:t> for </a:t>
            </a:r>
            <a:br>
              <a:rPr lang="en-US" b="1" dirty="0" smtClean="0"/>
            </a:br>
            <a:r>
              <a:rPr lang="en-US" b="1" dirty="0" smtClean="0"/>
              <a:t>Pre-Accreditation Status?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that Receive AOA Initial Approval After July 1, 2015 are </a:t>
            </a:r>
            <a:r>
              <a:rPr lang="en-US" b="1" dirty="0" smtClean="0">
                <a:solidFill>
                  <a:srgbClr val="C00000"/>
                </a:solidFill>
              </a:rPr>
              <a:t>not eligible</a:t>
            </a:r>
            <a:r>
              <a:rPr lang="en-US" dirty="0" smtClean="0"/>
              <a:t> for </a:t>
            </a:r>
            <a:r>
              <a:rPr lang="en-US" i="1" dirty="0" smtClean="0"/>
              <a:t>Pre-Accreditation Status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AOA Programs whose:</a:t>
            </a:r>
          </a:p>
          <a:p>
            <a:pPr lvl="1"/>
            <a:r>
              <a:rPr lang="en-US" dirty="0" smtClean="0"/>
              <a:t>Sponsoring Institution does </a:t>
            </a:r>
            <a:br>
              <a:rPr lang="en-US" dirty="0" smtClean="0"/>
            </a:br>
            <a:r>
              <a:rPr lang="en-US" dirty="0" smtClean="0"/>
              <a:t>not have ACGME Accreditation </a:t>
            </a:r>
          </a:p>
          <a:p>
            <a:pPr lvl="1"/>
            <a:r>
              <a:rPr lang="en-US" dirty="0" smtClean="0"/>
              <a:t>Sponsoring Institution has not </a:t>
            </a:r>
            <a:br>
              <a:rPr lang="en-US" dirty="0" smtClean="0"/>
            </a:br>
            <a:r>
              <a:rPr lang="en-US" dirty="0" smtClean="0"/>
              <a:t>submitted the Institutional Application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been granted “Pre-Accreditation Status”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8</a:t>
            </a:fld>
            <a:endParaRPr lang="en-US"/>
          </a:p>
        </p:txBody>
      </p:sp>
      <p:pic>
        <p:nvPicPr>
          <p:cNvPr id="6" name="yui_3_5_1_5_1374701744182_1517" descr="http://francaisdefrance.files.wordpress.com/2012/03/interdicti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15" y="3466697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7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79" y="1971010"/>
            <a:ext cx="8838590" cy="48590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220" y="654428"/>
            <a:ext cx="7886700" cy="1842135"/>
          </a:xfrm>
        </p:spPr>
        <p:txBody>
          <a:bodyPr/>
          <a:lstStyle/>
          <a:p>
            <a:r>
              <a:rPr lang="en-US" b="1" dirty="0" smtClean="0"/>
              <a:t>Pros and Cons of </a:t>
            </a:r>
            <a:br>
              <a:rPr lang="en-US" b="1" dirty="0" smtClean="0"/>
            </a:br>
            <a:r>
              <a:rPr lang="en-US" b="1" dirty="0" smtClean="0"/>
              <a:t>Early Adapters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Presented by Partners in Medical Education, Inc. - 2015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4CC53-D832-4323-9747-F14A48E791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MESlidesExample">
  <a:themeElements>
    <a:clrScheme name="Pixel 8">
      <a:dk1>
        <a:srgbClr val="003300"/>
      </a:dk1>
      <a:lt1>
        <a:srgbClr val="FFFFFF"/>
      </a:lt1>
      <a:dk2>
        <a:srgbClr val="000000"/>
      </a:dk2>
      <a:lt2>
        <a:srgbClr val="336600"/>
      </a:lt2>
      <a:accent1>
        <a:srgbClr val="CCCC00"/>
      </a:accent1>
      <a:accent2>
        <a:srgbClr val="669900"/>
      </a:accent2>
      <a:accent3>
        <a:srgbClr val="FFFFFF"/>
      </a:accent3>
      <a:accent4>
        <a:srgbClr val="002A00"/>
      </a:accent4>
      <a:accent5>
        <a:srgbClr val="E2E2AA"/>
      </a:accent5>
      <a:accent6>
        <a:srgbClr val="5C8A00"/>
      </a:accent6>
      <a:hlink>
        <a:srgbClr val="333300"/>
      </a:hlink>
      <a:folHlink>
        <a:srgbClr val="99CC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PMESlidesExample.thmx</Template>
  <TotalTime>4707</TotalTime>
  <Words>2393</Words>
  <Application>Microsoft Office PowerPoint</Application>
  <PresentationFormat>On-screen Show (4:3)</PresentationFormat>
  <Paragraphs>503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PMESlidesExample</vt:lpstr>
      <vt:lpstr>PowerPoint Presentation</vt:lpstr>
      <vt:lpstr> </vt:lpstr>
      <vt:lpstr>Learning Objectives</vt:lpstr>
      <vt:lpstr>PowerPoint Presentation</vt:lpstr>
      <vt:lpstr>Sounds Great….</vt:lpstr>
      <vt:lpstr>PowerPoint Presentation</vt:lpstr>
      <vt:lpstr>What is Pre-Accreditation?</vt:lpstr>
      <vt:lpstr>Ineligible for  Pre-Accreditation Status?</vt:lpstr>
      <vt:lpstr>Pros and Cons of  Early Adapters</vt:lpstr>
      <vt:lpstr>PROs</vt:lpstr>
      <vt:lpstr>Early Adapter PROs</vt:lpstr>
      <vt:lpstr>Early Adapter Cons  Be Prepared for…</vt:lpstr>
      <vt:lpstr>Clinical Learning Environment Review</vt:lpstr>
      <vt:lpstr>6 Focus Areas of CLER</vt:lpstr>
      <vt:lpstr>Flow of CLER Site Visit</vt:lpstr>
      <vt:lpstr>Pathways to Obtain ACGME Approval</vt:lpstr>
      <vt:lpstr>AOA Programs with Matriculated Residents As of July 1, 2015</vt:lpstr>
      <vt:lpstr>AOA Approved, No Matriculated Residents As of July 1, 2015</vt:lpstr>
      <vt:lpstr>Programs with Initial AOA Approval After July 1, 2015</vt:lpstr>
      <vt:lpstr>Let’s Begin the  Application Process…</vt:lpstr>
      <vt:lpstr>Intent to Apply for Institutional Accreditation</vt:lpstr>
      <vt:lpstr>Who is your Institution's DIO?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Institutional Application </vt:lpstr>
      <vt:lpstr>Graduate Medical Education Committee</vt:lpstr>
      <vt:lpstr>Graduate Medical Education Committee</vt:lpstr>
      <vt:lpstr>Annual Program Evaluation (APE) Common Program Requirement V.C.2</vt:lpstr>
      <vt:lpstr>Annual Institutional Review (AIR) Institutional Requirements I.B.5</vt:lpstr>
      <vt:lpstr>Establish Performance Criteria</vt:lpstr>
      <vt:lpstr>Special Review Process Institutional Requirement I.B.6</vt:lpstr>
      <vt:lpstr>PowerPoint Presentation</vt:lpstr>
      <vt:lpstr>What Must be Reviewed for Compliance?</vt:lpstr>
      <vt:lpstr>Duty Hour Regulations</vt:lpstr>
      <vt:lpstr>Who Should be Involved?</vt:lpstr>
      <vt:lpstr>The Institutional Application</vt:lpstr>
      <vt:lpstr>GMEC Institutional Requirement(s) I.B.2.a)-b)</vt:lpstr>
      <vt:lpstr>GMEC Institutional Requirement(s): I.B.5.b)</vt:lpstr>
      <vt:lpstr>Institutional GME Infrastructure and Operations GMEC Institutional Requirement(s) II.A.1, II.A.3.</vt:lpstr>
      <vt:lpstr>Institutional GME Infrastructure and Operations GMEC Institutional Requirement(s) IIB.1-5</vt:lpstr>
      <vt:lpstr>Resident/Fellow Forum Institutional Requirement(s) II.C</vt:lpstr>
      <vt:lpstr>Resident/Fellow Learning &amp; Work Environment Institutional Requirement(s) III.A., III.B.1.a)-b), III.B.4.b)</vt:lpstr>
      <vt:lpstr>Resident/Fellow Learning &amp; Work Environment Institutional Requirement(s) III.B.2.a)-b)</vt:lpstr>
      <vt:lpstr>Resident/Fellow Learning &amp; Work Environment Institutional Requirement(s) III.B.5.a)-b)</vt:lpstr>
      <vt:lpstr>What Happens After You  Hit Submit?</vt:lpstr>
      <vt:lpstr>What if Your Institution is Denied Initial Accreditation?</vt:lpstr>
      <vt:lpstr>2015 Timeline</vt:lpstr>
      <vt:lpstr>Who Will You Be?</vt:lpstr>
      <vt:lpstr>PowerPoint Presentation</vt:lpstr>
      <vt:lpstr>ACGME Conference Feb 26- Mar 1, 2015 San Diego, California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Components of Your Institutional Application</dc:title>
  <dc:creator>Lauren McGuire</dc:creator>
  <cp:lastModifiedBy>Alexander Mielnicki</cp:lastModifiedBy>
  <cp:revision>230</cp:revision>
  <cp:lastPrinted>2015-02-04T13:11:00Z</cp:lastPrinted>
  <dcterms:created xsi:type="dcterms:W3CDTF">2014-12-28T04:23:17Z</dcterms:created>
  <dcterms:modified xsi:type="dcterms:W3CDTF">2015-02-04T14:54:37Z</dcterms:modified>
</cp:coreProperties>
</file>