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11" r:id="rId2"/>
    <p:sldId id="312" r:id="rId3"/>
    <p:sldId id="313" r:id="rId4"/>
    <p:sldId id="314" r:id="rId5"/>
    <p:sldId id="315" r:id="rId6"/>
    <p:sldId id="348" r:id="rId7"/>
    <p:sldId id="349" r:id="rId8"/>
    <p:sldId id="332" r:id="rId9"/>
    <p:sldId id="266" r:id="rId10"/>
    <p:sldId id="334" r:id="rId11"/>
    <p:sldId id="336" r:id="rId12"/>
    <p:sldId id="298" r:id="rId13"/>
    <p:sldId id="271" r:id="rId14"/>
    <p:sldId id="295" r:id="rId15"/>
    <p:sldId id="267" r:id="rId16"/>
    <p:sldId id="328" r:id="rId17"/>
    <p:sldId id="351" r:id="rId18"/>
    <p:sldId id="326" r:id="rId19"/>
    <p:sldId id="352" r:id="rId20"/>
    <p:sldId id="339" r:id="rId21"/>
    <p:sldId id="337" r:id="rId22"/>
    <p:sldId id="350" r:id="rId23"/>
    <p:sldId id="340" r:id="rId24"/>
    <p:sldId id="325" r:id="rId25"/>
    <p:sldId id="353" r:id="rId26"/>
    <p:sldId id="286" r:id="rId27"/>
    <p:sldId id="354" r:id="rId28"/>
    <p:sldId id="355" r:id="rId29"/>
    <p:sldId id="341" r:id="rId30"/>
    <p:sldId id="365" r:id="rId31"/>
    <p:sldId id="357" r:id="rId32"/>
    <p:sldId id="342" r:id="rId33"/>
    <p:sldId id="343" r:id="rId34"/>
    <p:sldId id="366" r:id="rId35"/>
    <p:sldId id="356" r:id="rId36"/>
    <p:sldId id="363" r:id="rId37"/>
    <p:sldId id="368" r:id="rId38"/>
    <p:sldId id="344" r:id="rId39"/>
    <p:sldId id="358" r:id="rId40"/>
    <p:sldId id="359" r:id="rId41"/>
    <p:sldId id="360" r:id="rId42"/>
    <p:sldId id="361" r:id="rId43"/>
    <p:sldId id="362" r:id="rId44"/>
    <p:sldId id="364" r:id="rId45"/>
    <p:sldId id="303" r:id="rId46"/>
    <p:sldId id="304" r:id="rId47"/>
    <p:sldId id="302" r:id="rId48"/>
    <p:sldId id="265" r:id="rId49"/>
    <p:sldId id="369" r:id="rId50"/>
    <p:sldId id="31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3669" autoAdjust="0"/>
  </p:normalViewPr>
  <p:slideViewPr>
    <p:cSldViewPr>
      <p:cViewPr>
        <p:scale>
          <a:sx n="60" d="100"/>
          <a:sy n="60" d="100"/>
        </p:scale>
        <p:origin x="13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>
      <p:cViewPr varScale="1">
        <p:scale>
          <a:sx n="67" d="100"/>
          <a:sy n="67" d="100"/>
        </p:scale>
        <p:origin x="-229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A6F3EF-411A-4BC4-936E-7E2A74AC972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98270D-21C5-45B3-9BDD-B4AA994E3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4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5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35892" indent="-283035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32142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84998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37855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35892" indent="-283035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32142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84998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37855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C4116F8-1113-4189-9A08-877F86B62A2E}" type="slidenum">
              <a:rPr lang="en-US" altLang="en-US" sz="1200" b="0">
                <a:latin typeface="Arial" charset="0"/>
              </a:rPr>
              <a:pPr/>
              <a:t>18</a:t>
            </a:fld>
            <a:endParaRPr lang="en-US" alt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58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pitchFamily="66" charset="0"/>
              </a:defRPr>
            </a:lvl1pPr>
            <a:lvl2pPr marL="736852" indent="-283404">
              <a:defRPr sz="1900" b="1">
                <a:solidFill>
                  <a:schemeClr val="tx1"/>
                </a:solidFill>
                <a:latin typeface="Comic Sans MS" pitchFamily="66" charset="0"/>
              </a:defRPr>
            </a:lvl2pPr>
            <a:lvl3pPr marL="1133619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3pPr>
            <a:lvl4pPr marL="1587067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4pPr>
            <a:lvl5pPr marL="2040514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5pPr>
            <a:lvl6pPr marL="2493962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6pPr>
            <a:lvl7pPr marL="2947410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7pPr>
            <a:lvl8pPr marL="3400857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8pPr>
            <a:lvl9pPr marL="3854304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0">
                <a:solidFill>
                  <a:prstClr val="black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pitchFamily="66" charset="0"/>
              </a:defRPr>
            </a:lvl1pPr>
            <a:lvl2pPr marL="736852" indent="-283404">
              <a:defRPr sz="1900" b="1">
                <a:solidFill>
                  <a:schemeClr val="tx1"/>
                </a:solidFill>
                <a:latin typeface="Comic Sans MS" pitchFamily="66" charset="0"/>
              </a:defRPr>
            </a:lvl2pPr>
            <a:lvl3pPr marL="1133619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3pPr>
            <a:lvl4pPr marL="1587067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4pPr>
            <a:lvl5pPr marL="2040514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5pPr>
            <a:lvl6pPr marL="2493962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6pPr>
            <a:lvl7pPr marL="2947410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7pPr>
            <a:lvl8pPr marL="3400857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8pPr>
            <a:lvl9pPr marL="3854304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019960-2ACD-4D4E-950E-42C106D3AFC4}" type="slidenum">
              <a:rPr lang="en-US" sz="1200" b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3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7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8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1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9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7713" indent="-287338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50938" indent="-230188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11313" indent="-230188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73275" indent="-230188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30475" indent="-23018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87675" indent="-23018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44875" indent="-23018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902075" indent="-23018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2B3A5FF8-6011-44AD-BBFE-77DA68405DB2}" type="slidenum">
              <a:rPr lang="en-US" altLang="en-US" sz="1200" b="0">
                <a:latin typeface="Arial" charset="0"/>
                <a:ea typeface="ＭＳ Ｐゴシック" pitchFamily="34" charset="-128"/>
              </a:rPr>
              <a:pPr algn="r"/>
              <a:t>49</a:t>
            </a:fld>
            <a:endParaRPr lang="en-US" altLang="en-US" sz="1200" b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pitchFamily="66" charset="0"/>
              </a:defRPr>
            </a:lvl1pPr>
            <a:lvl2pPr marL="736852" indent="-283404">
              <a:defRPr sz="1900" b="1">
                <a:solidFill>
                  <a:schemeClr val="tx1"/>
                </a:solidFill>
                <a:latin typeface="Comic Sans MS" pitchFamily="66" charset="0"/>
              </a:defRPr>
            </a:lvl2pPr>
            <a:lvl3pPr marL="1133619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3pPr>
            <a:lvl4pPr marL="1587067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4pPr>
            <a:lvl5pPr marL="2040514" indent="-226723">
              <a:defRPr sz="1900" b="1">
                <a:solidFill>
                  <a:schemeClr val="tx1"/>
                </a:solidFill>
                <a:latin typeface="Comic Sans MS" pitchFamily="66" charset="0"/>
              </a:defRPr>
            </a:lvl5pPr>
            <a:lvl6pPr marL="2493962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6pPr>
            <a:lvl7pPr marL="2947410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7pPr>
            <a:lvl8pPr marL="3400857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8pPr>
            <a:lvl9pPr marL="3854304" indent="-22672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16FC5A3-03F1-4D94-832B-82312361FE78}" type="slidenum">
              <a:rPr lang="en-US" sz="1200" b="0">
                <a:latin typeface="Arial" charset="0"/>
              </a:rPr>
              <a:pPr/>
              <a:t>50</a:t>
            </a:fld>
            <a:endParaRPr lang="en-US" sz="1200" b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35892" indent="-283035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32142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584998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37855" indent="-226428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51B5BBD-A02B-477A-8B2A-C5145729E5F6}" type="slidenum">
              <a:rPr lang="en-US" altLang="en-US" sz="1200" b="0">
                <a:latin typeface="Arial" charset="0"/>
              </a:rPr>
              <a:pPr/>
              <a:t>8</a:t>
            </a:fld>
            <a:endParaRPr lang="en-US" alt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8270D-21C5-45B3-9BDD-B4AA994E3E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111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8E00-068C-4300-909B-E088AE67A180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C4176-4275-430A-818F-224423DA5448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B3B13-DEB0-4770-B26C-FA54489FB7AC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43026-06C1-42AB-AB77-C134E5E1025E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789E7-8513-484D-87A8-A9B280027B7D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4A106-22E4-43A9-B72C-9D21C6D52718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64E85-5650-4DAD-BE41-D89DA0E5E853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4BB91-37E8-489F-B6A0-F68B36268E60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1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60798-B13E-4427-AFC3-10C40449117B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3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FED6-7960-4698-A48E-D5D47D01622C}" type="datetime1">
              <a:rPr lang="en-US" smtClean="0"/>
              <a:pPr/>
              <a:t>10/13/2015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charset="0"/>
              </a:defRPr>
            </a:lvl1pPr>
          </a:lstStyle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 Black" pitchFamily="34" charset="0"/>
              </a:defRPr>
            </a:lvl1pPr>
          </a:lstStyle>
          <a:p>
            <a:fld id="{D3EDC2FD-6BD4-4A25-9023-AD31B5E8ED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Arial" charset="0"/>
              </a:defRPr>
            </a:lvl1pPr>
          </a:lstStyle>
          <a:p>
            <a:fld id="{43F31727-EC9F-4DAD-BA29-8DE19CCFDD63}" type="datetime1">
              <a:rPr lang="en-US" smtClean="0"/>
              <a:pPr/>
              <a:t>10/13/2015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Lucida Bright" pitchFamily="18" charset="0"/>
              </a:rPr>
              <a:t>Keep Your Eyes on the Dashboard </a:t>
            </a:r>
            <a:r>
              <a:rPr lang="en-US" sz="1800" dirty="0" smtClean="0">
                <a:latin typeface="Lucida Bright" pitchFamily="18" charset="0"/>
              </a:rPr>
              <a:t/>
            </a:r>
            <a:br>
              <a:rPr lang="en-US" sz="1800" dirty="0" smtClean="0">
                <a:latin typeface="Lucida Bright" pitchFamily="18" charset="0"/>
              </a:rPr>
            </a:br>
            <a:r>
              <a:rPr lang="en-US" sz="1800" dirty="0" smtClean="0">
                <a:latin typeface="Lucida Bright" pitchFamily="18" charset="0"/>
              </a:rPr>
              <a:t/>
            </a:r>
            <a:br>
              <a:rPr lang="en-US" sz="1800" dirty="0" smtClean="0">
                <a:latin typeface="Lucida Bright" pitchFamily="18" charset="0"/>
              </a:rPr>
            </a:br>
            <a:r>
              <a:rPr lang="en-US" sz="2400" dirty="0" smtClean="0">
                <a:latin typeface="Lucida Bright" pitchFamily="18" charset="0"/>
              </a:rPr>
              <a:t>October 15, 2015</a:t>
            </a:r>
            <a:endParaRPr lang="en-US" sz="2400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latin typeface="Lucida Bright" pitchFamily="18" charset="0"/>
              </a:rPr>
              <a:t>Presented by:  </a:t>
            </a:r>
          </a:p>
          <a:p>
            <a:r>
              <a:rPr lang="en-US" sz="2000" dirty="0" smtClean="0">
                <a:latin typeface="Lucida Bright" pitchFamily="18" charset="0"/>
              </a:rPr>
              <a:t>Candace DeMaris, MAIS</a:t>
            </a:r>
          </a:p>
          <a:p>
            <a:r>
              <a:rPr lang="en-US" sz="2000" dirty="0" smtClean="0">
                <a:latin typeface="Lucida Bright" pitchFamily="18" charset="0"/>
              </a:rPr>
              <a:t>Consultant</a:t>
            </a:r>
          </a:p>
          <a:p>
            <a:r>
              <a:rPr lang="en-US" sz="2000" dirty="0" smtClean="0">
                <a:latin typeface="Lucida Bright" pitchFamily="18" charset="0"/>
              </a:rPr>
              <a:t>Partners in Medical Education</a:t>
            </a:r>
            <a:endParaRPr lang="en-US" sz="2000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</a:t>
            </a:r>
            <a:r>
              <a:rPr lang="en-US" sz="3200" dirty="0" smtClean="0">
                <a:latin typeface="Lucida Bright" pitchFamily="18" charset="0"/>
              </a:rPr>
              <a:t>in</a:t>
            </a:r>
            <a:br>
              <a:rPr lang="en-US" sz="3200" dirty="0" smtClean="0">
                <a:latin typeface="Lucida Bright" pitchFamily="18" charset="0"/>
              </a:rPr>
            </a:br>
            <a:r>
              <a:rPr lang="en-US" sz="3200" dirty="0" smtClean="0">
                <a:latin typeface="Lucida Bright" pitchFamily="18" charset="0"/>
              </a:rPr>
              <a:t> </a:t>
            </a:r>
            <a:r>
              <a:rPr lang="en-US" sz="3200" dirty="0" smtClean="0">
                <a:latin typeface="Lucida Bright" pitchFamily="18" charset="0"/>
              </a:rPr>
              <a:t>3 Simple Steps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Step 1: Choose Your Metrics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Lucida Bright" pitchFamily="18" charset="0"/>
              </a:rPr>
              <a:t>What does the ACGME require?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Lucida Bright" pitchFamily="18" charset="0"/>
              </a:rPr>
              <a:t>Program Requirements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Lucida Bright" pitchFamily="18" charset="0"/>
              </a:rPr>
              <a:t>Institutional Requirements</a:t>
            </a:r>
          </a:p>
          <a:p>
            <a:pPr marL="0" indent="0">
              <a:buNone/>
            </a:pPr>
            <a:endParaRPr lang="en-US" sz="2800" dirty="0" smtClean="0">
              <a:latin typeface="Lucida Bright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Lucida Bright" pitchFamily="18" charset="0"/>
              </a:rPr>
              <a:t>What does your institution require?</a:t>
            </a:r>
          </a:p>
          <a:p>
            <a:pPr marL="0" indent="0">
              <a:buNone/>
            </a:pPr>
            <a:endParaRPr lang="en-US" sz="2800" dirty="0">
              <a:latin typeface="Lucida Bright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Lucida Bright" pitchFamily="18" charset="0"/>
              </a:rPr>
              <a:t>What is important to your program? </a:t>
            </a:r>
          </a:p>
          <a:p>
            <a:pPr marL="0" indent="0">
              <a:buNone/>
            </a:pPr>
            <a:endParaRPr lang="en-US" sz="2400" i="1" dirty="0">
              <a:latin typeface="Lucida Bright" pitchFamily="18" charset="0"/>
            </a:endParaRPr>
          </a:p>
          <a:p>
            <a:pPr marL="0" indent="0">
              <a:buNone/>
            </a:pPr>
            <a:endParaRPr lang="en-US" sz="2400" i="1" dirty="0" smtClean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2" descr="http://www.loridennis.com/greenblog/wp-content/uploads/2012/01/puzzle-pie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675">
            <a:off x="7100431" y="4124793"/>
            <a:ext cx="1828841" cy="19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Step 2: Obtain the Data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smtClean="0">
                <a:latin typeface="Lucida Bright" pitchFamily="18" charset="0"/>
              </a:rPr>
              <a:t>ACGME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Accreditation status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Case logs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Resident  and faculty survey</a:t>
            </a:r>
          </a:p>
          <a:p>
            <a:pPr lvl="1"/>
            <a:endParaRPr lang="en-US" dirty="0" smtClean="0">
              <a:latin typeface="Lucida Bright" pitchFamily="18" charset="0"/>
            </a:endParaRPr>
          </a:p>
          <a:p>
            <a:r>
              <a:rPr lang="en-US" sz="4400" dirty="0" smtClean="0">
                <a:latin typeface="Lucida Bright" pitchFamily="18" charset="0"/>
              </a:rPr>
              <a:t>Boards</a:t>
            </a:r>
            <a:r>
              <a:rPr lang="en-US" sz="3800" dirty="0" smtClean="0">
                <a:latin typeface="Lucida Bright" pitchFamily="18" charset="0"/>
              </a:rPr>
              <a:t> 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Certifying exam pass rates</a:t>
            </a:r>
          </a:p>
          <a:p>
            <a:pPr lvl="1"/>
            <a:r>
              <a:rPr lang="en-US" dirty="0" smtClean="0">
                <a:latin typeface="Lucida Bright" pitchFamily="18" charset="0"/>
              </a:rPr>
              <a:t>In-training exam scores</a:t>
            </a:r>
          </a:p>
          <a:p>
            <a:pPr lvl="1"/>
            <a:endParaRPr lang="en-US" dirty="0" smtClean="0">
              <a:latin typeface="Lucida Bright" pitchFamily="18" charset="0"/>
            </a:endParaRPr>
          </a:p>
          <a:p>
            <a:r>
              <a:rPr lang="en-US" sz="4400" dirty="0" smtClean="0">
                <a:latin typeface="Lucida Bright" pitchFamily="18" charset="0"/>
              </a:rPr>
              <a:t>Hospital data systems</a:t>
            </a:r>
          </a:p>
          <a:p>
            <a:endParaRPr lang="en-US" sz="4400" dirty="0" smtClean="0">
              <a:latin typeface="Lucida Bright" pitchFamily="18" charset="0"/>
            </a:endParaRPr>
          </a:p>
          <a:p>
            <a:r>
              <a:rPr lang="en-US" sz="4400" dirty="0" smtClean="0">
                <a:latin typeface="Lucida Bright" pitchFamily="18" charset="0"/>
              </a:rPr>
              <a:t>Program files</a:t>
            </a:r>
          </a:p>
          <a:p>
            <a:endParaRPr lang="en-US" sz="4400" dirty="0" smtClean="0">
              <a:latin typeface="Lucida Bright" pitchFamily="18" charset="0"/>
            </a:endParaRPr>
          </a:p>
          <a:p>
            <a:r>
              <a:rPr lang="en-US" sz="4400" dirty="0" smtClean="0">
                <a:latin typeface="Lucida Bright" pitchFamily="18" charset="0"/>
              </a:rPr>
              <a:t>Web-based residency management systems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Picture 4" descr="http://www.dfo-mpo.gc.ca/science/hydrography-hydrographie/img/people%20pushing%20puzzle%20pie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6608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inchinaconsulting.com/wp-content/uploads/2011/12/puzzle-pieces-and-four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2514600" cy="25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Lucida Bright" pitchFamily="18" charset="0"/>
              </a:rPr>
              <a:t>Step 3:  Organize the Data</a:t>
            </a:r>
            <a:r>
              <a:rPr lang="en-US" dirty="0" smtClean="0">
                <a:latin typeface="Lucida Bright" pitchFamily="18" charset="0"/>
              </a:rPr>
              <a:t/>
            </a:r>
            <a:br>
              <a:rPr lang="en-US" dirty="0" smtClean="0">
                <a:latin typeface="Lucida Bright" pitchFamily="18" charset="0"/>
              </a:rPr>
            </a:br>
            <a:endParaRPr lang="en-US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Bright" pitchFamily="18" charset="0"/>
              </a:rPr>
              <a:t>“At-a-Glance” = Keep it simple</a:t>
            </a:r>
          </a:p>
          <a:p>
            <a:endParaRPr lang="en-US" sz="2400" dirty="0" smtClean="0">
              <a:latin typeface="Lucida Bright" pitchFamily="18" charset="0"/>
            </a:endParaRPr>
          </a:p>
          <a:p>
            <a:r>
              <a:rPr lang="en-US" sz="2400" dirty="0" smtClean="0">
                <a:latin typeface="Lucida Bright" pitchFamily="18" charset="0"/>
              </a:rPr>
              <a:t> Use database or spreadsheet software to format, calculate, trend, query, and analyze data. 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</a:t>
            </a:r>
            <a:br>
              <a:rPr lang="en-US" sz="3200" dirty="0" smtClean="0">
                <a:latin typeface="Lucida Bright" pitchFamily="18" charset="0"/>
              </a:rPr>
            </a:br>
            <a:r>
              <a:rPr lang="en-US" sz="3200" dirty="0" smtClean="0">
                <a:latin typeface="Lucida Bright" pitchFamily="18" charset="0"/>
              </a:rPr>
              <a:t>Annual Program Evaluation</a:t>
            </a:r>
            <a:r>
              <a:rPr lang="en-US" dirty="0" smtClean="0">
                <a:latin typeface="Lucida Bright" pitchFamily="18" charset="0"/>
              </a:rPr>
              <a:t/>
            </a:r>
            <a:br>
              <a:rPr lang="en-US" dirty="0" smtClean="0">
                <a:latin typeface="Lucida Bright" pitchFamily="18" charset="0"/>
              </a:rPr>
            </a:b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Lucida Bright" pitchFamily="18" charset="0"/>
              </a:rPr>
              <a:t>Annual Program </a:t>
            </a:r>
            <a:r>
              <a:rPr lang="en-US" sz="2400" dirty="0">
                <a:latin typeface="Lucida Bright" pitchFamily="18" charset="0"/>
              </a:rPr>
              <a:t>U</a:t>
            </a:r>
            <a:r>
              <a:rPr lang="en-US" sz="2400" dirty="0" smtClean="0">
                <a:latin typeface="Lucida Bright" pitchFamily="18" charset="0"/>
              </a:rPr>
              <a:t>pdate has been streamlined, but still requires reporting on: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Lucida Bright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Program Characteristics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Board Pass Rates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Clinical Experience (Case Logs)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Resident and Faculty Survey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Resident and Faculty Scholarly Activity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Milestones Assessments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r>
              <a:rPr lang="en-US" sz="2400" dirty="0" smtClean="0">
                <a:latin typeface="Lucida Bright" pitchFamily="18" charset="0"/>
              </a:rPr>
              <a:t>Attrition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"/>
            </a:pPr>
            <a:endParaRPr lang="en-US" sz="2400" dirty="0" smtClean="0">
              <a:latin typeface="Lucida Bright" pitchFamily="18" charset="0"/>
            </a:endParaRPr>
          </a:p>
          <a:p>
            <a:pPr marL="1828800" lvl="4" indent="0">
              <a:buNone/>
            </a:pPr>
            <a:r>
              <a:rPr lang="en-US" sz="2400" i="1" dirty="0" smtClean="0">
                <a:latin typeface="Lucida Bright" pitchFamily="18" charset="0"/>
              </a:rPr>
              <a:t>  </a:t>
            </a:r>
          </a:p>
          <a:p>
            <a:pPr marL="1828800" lvl="4" indent="0">
              <a:buNone/>
            </a:pPr>
            <a:r>
              <a:rPr lang="en-US" sz="2400" i="1" dirty="0">
                <a:latin typeface="Lucida Bright" pitchFamily="18" charset="0"/>
              </a:rPr>
              <a:t> </a:t>
            </a:r>
            <a:r>
              <a:rPr lang="en-US" sz="2400" i="1" dirty="0" smtClean="0">
                <a:latin typeface="Lucida Bright" pitchFamily="18" charset="0"/>
              </a:rPr>
              <a:t>  </a:t>
            </a:r>
            <a:r>
              <a:rPr lang="en-US" sz="2400" b="1" i="1" dirty="0" smtClean="0">
                <a:latin typeface="Lucida Bright" pitchFamily="18" charset="0"/>
              </a:rPr>
              <a:t>MUST TRACK THESE!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D3EDC2FD-6BD4-4A25-9023-AD31B5E8ED4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2" descr="http://www.loridennis.com/greenblog/wp-content/uploads/2012/01/puzzle-pie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99" y="2917537"/>
            <a:ext cx="1956798" cy="20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algn="ctr"/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New Emphasis:  </a:t>
            </a: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Annual </a:t>
            </a: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&amp; </a:t>
            </a:r>
            <a:b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Improvement Processes</a:t>
            </a:r>
            <a:b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ANNUAL PROGRAM EVALUATION (APE)</a:t>
            </a:r>
            <a:endParaRPr lang="en-US" alt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96200" cy="40386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700" i="1" dirty="0" smtClean="0">
                <a:latin typeface="Lucida Bright" panose="02040602050505020304" pitchFamily="18" charset="0"/>
              </a:rPr>
              <a:t>“The program, through the PEC, must document formal, systematic evaluation of the curriculum at least annually, and is responsible for rendering a written, annual program evaluation</a:t>
            </a:r>
            <a:r>
              <a:rPr lang="en-US" sz="1700" i="1" dirty="0" smtClean="0">
                <a:latin typeface="Lucida Bright" panose="02040602050505020304" pitchFamily="18" charset="0"/>
              </a:rPr>
              <a:t>.” </a:t>
            </a:r>
            <a:r>
              <a:rPr lang="en-US" sz="1700" i="1" baseline="30000" dirty="0" smtClean="0">
                <a:latin typeface="Lucida Bright" panose="02040602050505020304" pitchFamily="18" charset="0"/>
              </a:rPr>
              <a:t>V.C.2</a:t>
            </a:r>
            <a:endParaRPr lang="en-US" sz="1700" b="1" i="1" baseline="30000" dirty="0" smtClean="0">
              <a:latin typeface="Lucida Bright" panose="020406020505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17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Formalized the name:  Annual Program Evaluation (APE)</a:t>
            </a:r>
          </a:p>
          <a:p>
            <a:pPr>
              <a:defRPr/>
            </a:pPr>
            <a:endParaRPr lang="en-US" sz="16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Added a requirement for a formal Program Evaluation Committee (PEC)</a:t>
            </a:r>
          </a:p>
          <a:p>
            <a:pPr>
              <a:defRPr/>
            </a:pPr>
            <a:endParaRPr lang="en-US" sz="16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Clarified the expectation of a performance improvement component</a:t>
            </a:r>
          </a:p>
          <a:p>
            <a:pPr>
              <a:defRPr/>
            </a:pPr>
            <a:endParaRPr lang="en-US" sz="16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RRCs may have additional requirements.  Check the current specialty-specific requirements</a:t>
            </a:r>
            <a:endParaRPr lang="en-US" sz="1600" dirty="0">
              <a:latin typeface="Lucida Bright" panose="02040602050505020304" pitchFamily="18" charset="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24D985-D616-42B9-AAA1-53D9E813B4D6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 smtClean="0">
                <a:latin typeface="Lucida Bright" panose="02040602050505020304" pitchFamily="18" charset="0"/>
              </a:rPr>
              <a:t>The program must monitor and track…</a:t>
            </a:r>
            <a:endParaRPr lang="en-US" sz="2000" i="1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8862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R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esident Performance, including aggregated milestones assessments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kern="1200" dirty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F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aculty Development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kern="1200" dirty="0" smtClean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G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raduate </a:t>
            </a: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P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erformance</a:t>
            </a: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, including performance of program graduates on the certification 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examination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kern="1200" dirty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P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rogram Quality (using the results of confidential, written assessments of the program by residents and faculty)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kern="1200" dirty="0" smtClean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P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rogress </a:t>
            </a:r>
            <a:r>
              <a:rPr lang="en-US" sz="1800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on the previous year’s action </a:t>
            </a:r>
            <a:r>
              <a:rPr lang="en-US" sz="1800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plan(s)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400" kern="1200" dirty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marL="457200" lvl="1" indent="0" algn="ctr">
              <a:buNone/>
            </a:pPr>
            <a:r>
              <a:rPr lang="en-US" sz="2400" b="1" i="1" kern="1200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TRACK THESE TOO!</a:t>
            </a:r>
            <a:r>
              <a:rPr lang="en-US" sz="2400" i="1" kern="1200" dirty="0">
                <a:solidFill>
                  <a:schemeClr val="tx2"/>
                </a:solidFill>
                <a:latin typeface="Lucida Bright" panose="02040602050505020304" pitchFamily="18" charset="0"/>
              </a:rPr>
              <a:t> </a:t>
            </a:r>
          </a:p>
          <a:p>
            <a:pPr lvl="1"/>
            <a:endParaRPr lang="en-US" sz="24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0" y="6248400"/>
            <a:ext cx="3733800" cy="457200"/>
          </a:xfrm>
        </p:spPr>
        <p:txBody>
          <a:bodyPr/>
          <a:lstStyle/>
          <a:p>
            <a:r>
              <a:rPr lang="en-US" dirty="0"/>
              <a:t>Presented by Partners in Medical Education, Inc. 2015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rc_mi" descr="http://srvcallmng.loren.co.il/Portals/1/1%D7%AA%D7%9E%D7%95%D7%A0%D7%AA%20%D7%92%D7%A8%D7%A4%D7%99%D7%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4923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7" y="1295400"/>
            <a:ext cx="4038600" cy="2971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Major changes</a:t>
            </a:r>
          </a:p>
          <a:p>
            <a:pPr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Curriculum </a:t>
            </a:r>
            <a:r>
              <a:rPr lang="en-US" sz="2000" dirty="0" smtClean="0">
                <a:latin typeface="Lucida Bright" panose="02040602050505020304" pitchFamily="18" charset="0"/>
              </a:rPr>
              <a:t> Goals </a:t>
            </a:r>
            <a:r>
              <a:rPr lang="en-US" sz="2000" dirty="0" smtClean="0">
                <a:latin typeface="Lucida Bright" panose="02040602050505020304" pitchFamily="18" charset="0"/>
              </a:rPr>
              <a:t>&amp; Objectives</a:t>
            </a:r>
          </a:p>
          <a:p>
            <a:pPr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Resident QI &amp; Patient Safety Engagement</a:t>
            </a:r>
          </a:p>
          <a:p>
            <a:pPr>
              <a:defRPr/>
            </a:pPr>
            <a:r>
              <a:rPr lang="en-US" altLang="en-US" sz="2000" dirty="0" smtClean="0">
                <a:latin typeface="Lucida Bright" panose="02040602050505020304" pitchFamily="18" charset="0"/>
              </a:rPr>
              <a:t>Match </a:t>
            </a:r>
            <a:r>
              <a:rPr lang="en-US" altLang="en-US" sz="2000" dirty="0">
                <a:latin typeface="Lucida Bright" panose="02040602050505020304" pitchFamily="18" charset="0"/>
              </a:rPr>
              <a:t>results</a:t>
            </a:r>
          </a:p>
          <a:p>
            <a:pPr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buNone/>
            </a:pPr>
            <a:endParaRPr lang="en-US" i="1" dirty="0" smtClean="0">
              <a:latin typeface="Lucida Bright" pitchFamily="18" charset="0"/>
            </a:endParaRPr>
          </a:p>
          <a:p>
            <a:pPr>
              <a:buNone/>
            </a:pPr>
            <a:endParaRPr lang="en-US" i="1" dirty="0">
              <a:latin typeface="Lucida Bright" pitchFamily="18" charset="0"/>
            </a:endParaRP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5365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038600" cy="3124200"/>
          </a:xfrm>
        </p:spPr>
        <p:txBody>
          <a:bodyPr/>
          <a:lstStyle/>
          <a:p>
            <a:r>
              <a:rPr lang="en-US" altLang="en-US" sz="2000" dirty="0">
                <a:latin typeface="Lucida Bright" panose="02040602050505020304" pitchFamily="18" charset="0"/>
              </a:rPr>
              <a:t>In-Training Exam Scores</a:t>
            </a:r>
          </a:p>
          <a:p>
            <a:r>
              <a:rPr lang="en-US" altLang="en-US" sz="2000" dirty="0" smtClean="0">
                <a:latin typeface="Lucida Bright" panose="02040602050505020304" pitchFamily="18" charset="0"/>
              </a:rPr>
              <a:t>Policies (DH, supervision, handoffs, etc.)</a:t>
            </a:r>
          </a:p>
          <a:p>
            <a:r>
              <a:rPr lang="en-US" altLang="en-US" sz="2000" dirty="0" smtClean="0">
                <a:latin typeface="Lucida Bright" panose="02040602050505020304" pitchFamily="18" charset="0"/>
              </a:rPr>
              <a:t>Graduate feedback</a:t>
            </a:r>
          </a:p>
          <a:p>
            <a:r>
              <a:rPr lang="en-US" altLang="en-US" sz="2000" dirty="0" smtClean="0">
                <a:latin typeface="Lucida Bright" panose="02040602050505020304" pitchFamily="18" charset="0"/>
              </a:rPr>
              <a:t>“Where did our graduates end up?”</a:t>
            </a: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19400" y="6248400"/>
            <a:ext cx="3886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Presented by Partners in Medical Education, Inc. 2015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 smtClean="0">
              <a:solidFill>
                <a:srgbClr val="0033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111" charset="0"/>
              </a:defRPr>
            </a:lvl9pPr>
          </a:lstStyle>
          <a:p>
            <a:pPr algn="ctr">
              <a:defRPr/>
            </a:pPr>
            <a:r>
              <a:rPr lang="en-US" sz="2800" b="1" kern="0" dirty="0" smtClean="0">
                <a:latin typeface="Lucida Bright" panose="02040602050505020304" pitchFamily="18" charset="0"/>
              </a:rPr>
              <a:t>Other “High Value” Data – </a:t>
            </a:r>
            <a:r>
              <a:rPr lang="en-US" sz="2800" b="1" i="1" kern="0" dirty="0" smtClean="0">
                <a:latin typeface="Lucida Bright" panose="02040602050505020304" pitchFamily="18" charset="0"/>
              </a:rPr>
              <a:t>You Decide</a:t>
            </a:r>
            <a:endParaRPr lang="en-US" sz="2800" b="1" i="1" kern="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371600"/>
          </a:xfrm>
        </p:spPr>
        <p:txBody>
          <a:bodyPr/>
          <a:lstStyle/>
          <a:p>
            <a:pPr algn="ctr"/>
            <a:r>
              <a:rPr lang="en-US" sz="3600" dirty="0" smtClean="0">
                <a:latin typeface="Lucida Bright" panose="02040602050505020304" pitchFamily="18" charset="0"/>
              </a:rPr>
              <a:t>Annual Program Dashboard…</a:t>
            </a:r>
            <a:br>
              <a:rPr lang="en-US" sz="3600" dirty="0" smtClean="0">
                <a:latin typeface="Lucida Bright" panose="02040602050505020304" pitchFamily="18" charset="0"/>
              </a:rPr>
            </a:br>
            <a:r>
              <a:rPr lang="en-US" sz="3600" dirty="0" smtClean="0">
                <a:latin typeface="Lucida Bright" panose="02040602050505020304" pitchFamily="18" charset="0"/>
              </a:rPr>
              <a:t>an example</a:t>
            </a:r>
            <a:endParaRPr lang="en-US" sz="3600" dirty="0">
              <a:latin typeface="Lucida Bright" panose="020406020505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Lucida Bright" pitchFamily="18" charset="0"/>
              </a:rPr>
              <a:t>Introducing Your Presenter…</a:t>
            </a:r>
            <a:endParaRPr lang="en-US" sz="3600" b="1" i="1" dirty="0" smtClean="0">
              <a:latin typeface="Lucida Br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1752600"/>
            <a:ext cx="5105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336600"/>
                </a:solidFill>
                <a:latin typeface="Lucida Bright" pitchFamily="18" charset="0"/>
              </a:rPr>
              <a:t>Candace DeMaris, MAIS</a:t>
            </a:r>
            <a:endParaRPr lang="en-US" sz="2000" b="1" dirty="0">
              <a:solidFill>
                <a:srgbClr val="336600"/>
              </a:solidFill>
              <a:latin typeface="Lucida Bright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30+ </a:t>
            </a:r>
            <a:r>
              <a:rPr lang="en-US" sz="1600" dirty="0">
                <a:solidFill>
                  <a:srgbClr val="003300"/>
                </a:solidFill>
                <a:latin typeface="Lucida Bright" pitchFamily="18" charset="0"/>
              </a:rPr>
              <a:t>years experience </a:t>
            </a: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throughout the spectrum of medical education:  from undergraduate to GME, primary care to surgical specialties, in academic medical centers and community based-teaching hospitals.</a:t>
            </a: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Expertise in both institutional and program requirements and the area of GME finances – including maximizing CMS reimbursement, assessing the financial feasibility of  starting new programs and demonstrating the value of established programs</a:t>
            </a: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</a:endParaRPr>
          </a:p>
        </p:txBody>
      </p:sp>
      <p:pic>
        <p:nvPicPr>
          <p:cNvPr id="4105" name="Picture 9" descr="Margie Klepp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9" y="1828800"/>
            <a:ext cx="1904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0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Self-Study</a:t>
            </a:r>
            <a:r>
              <a:rPr lang="en-US" dirty="0" smtClean="0">
                <a:latin typeface="Lucida Bright" pitchFamily="18" charset="0"/>
              </a:rPr>
              <a:t/>
            </a:r>
            <a:br>
              <a:rPr lang="en-US" dirty="0" smtClean="0">
                <a:latin typeface="Lucida Bright" pitchFamily="18" charset="0"/>
              </a:rPr>
            </a:b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Lucida Bright" panose="02040602050505020304" pitchFamily="18" charset="0"/>
              </a:rPr>
              <a:t>A few words about Dashboards and </a:t>
            </a:r>
            <a:br>
              <a:rPr lang="en-US" sz="3200" b="1" dirty="0" smtClean="0">
                <a:latin typeface="Lucida Bright" panose="02040602050505020304" pitchFamily="18" charset="0"/>
              </a:rPr>
            </a:br>
            <a:r>
              <a:rPr lang="en-US" sz="3200" b="1" dirty="0" smtClean="0">
                <a:latin typeface="Lucida Bright" panose="02040602050505020304" pitchFamily="18" charset="0"/>
              </a:rPr>
              <a:t>Self-Study…</a:t>
            </a:r>
            <a:endParaRPr lang="en-US" sz="3200" b="1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Lucida Bright" panose="02040602050505020304" pitchFamily="18" charset="0"/>
              </a:rPr>
              <a:t>Self-study is based on successive APEs</a:t>
            </a:r>
          </a:p>
          <a:p>
            <a:pPr marL="0" indent="0">
              <a:buNone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r>
              <a:rPr lang="en-US" sz="2400" dirty="0" smtClean="0">
                <a:latin typeface="Lucida Bright" panose="02040602050505020304" pitchFamily="18" charset="0"/>
              </a:rPr>
              <a:t>You cannot go back and re-create an APE </a:t>
            </a:r>
          </a:p>
          <a:p>
            <a:pPr marL="0" indent="0">
              <a:buNone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r>
              <a:rPr lang="en-US" sz="2400" dirty="0" smtClean="0">
                <a:latin typeface="Lucida Bright" panose="02040602050505020304" pitchFamily="18" charset="0"/>
              </a:rPr>
              <a:t>Dashboards will show trending from Year 1-Year 9</a:t>
            </a:r>
          </a:p>
          <a:p>
            <a:endParaRPr lang="en-US" sz="2400" dirty="0" smtClean="0">
              <a:latin typeface="Lucida Bright" panose="02040602050505020304" pitchFamily="18" charset="0"/>
            </a:endParaRPr>
          </a:p>
          <a:p>
            <a:r>
              <a:rPr lang="en-US" sz="2400" dirty="0" smtClean="0">
                <a:latin typeface="Lucida Bright" panose="02040602050505020304" pitchFamily="18" charset="0"/>
              </a:rPr>
              <a:t>Catch deterioration and do something about it before it comes to the attention of the ACGME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609600"/>
            <a:ext cx="1129539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Annual Institutional Review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New Emphasis:  Annual Evaluation &amp; </a:t>
            </a:r>
            <a:b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Improvement Processes</a:t>
            </a:r>
            <a:b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ANNUAL INSTITUTIONAL REVIEW (AIR)</a:t>
            </a:r>
            <a: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6096000" cy="4267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1900" dirty="0" smtClean="0">
                <a:latin typeface="Lucida Bright" panose="02040602050505020304" pitchFamily="18" charset="0"/>
              </a:rPr>
              <a:t>The sponsoring institution’s </a:t>
            </a:r>
            <a:r>
              <a:rPr lang="en-US" sz="1900" dirty="0" smtClean="0">
                <a:latin typeface="Lucida Bright" panose="02040602050505020304" pitchFamily="18" charset="0"/>
              </a:rPr>
              <a:t/>
            </a:r>
            <a:br>
              <a:rPr lang="en-US" sz="1900" dirty="0" smtClean="0">
                <a:latin typeface="Lucida Bright" panose="02040602050505020304" pitchFamily="18" charset="0"/>
              </a:rPr>
            </a:br>
            <a:r>
              <a:rPr lang="en-US" sz="1900" dirty="0" smtClean="0">
                <a:latin typeface="Lucida Bright" panose="02040602050505020304" pitchFamily="18" charset="0"/>
              </a:rPr>
              <a:t>evaluation </a:t>
            </a:r>
            <a:r>
              <a:rPr lang="en-US" sz="1900" dirty="0" smtClean="0">
                <a:latin typeface="Lucida Bright" panose="02040602050505020304" pitchFamily="18" charset="0"/>
              </a:rPr>
              <a:t>of itself</a:t>
            </a:r>
          </a:p>
          <a:p>
            <a:pPr>
              <a:defRPr/>
            </a:pPr>
            <a:endParaRPr lang="en-US" sz="19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900" dirty="0" smtClean="0">
                <a:latin typeface="Lucida Bright" panose="02040602050505020304" pitchFamily="18" charset="0"/>
              </a:rPr>
              <a:t>Demonstrates ongoing attention to effective institutional oversight</a:t>
            </a:r>
          </a:p>
          <a:p>
            <a:pPr>
              <a:defRPr/>
            </a:pPr>
            <a:endParaRPr lang="en-US" sz="19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900" dirty="0" smtClean="0">
                <a:latin typeface="Lucida Bright" panose="02040602050505020304" pitchFamily="18" charset="0"/>
              </a:rPr>
              <a:t>ACGME does not specify how and by what criteria AIR should be conducted</a:t>
            </a:r>
          </a:p>
          <a:p>
            <a:pPr>
              <a:defRPr/>
            </a:pPr>
            <a:endParaRPr lang="en-US" sz="19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1900" dirty="0" smtClean="0">
                <a:latin typeface="Lucida Bright" panose="02040602050505020304" pitchFamily="18" charset="0"/>
              </a:rPr>
              <a:t>Must include:</a:t>
            </a:r>
          </a:p>
          <a:p>
            <a:pPr lvl="1">
              <a:defRPr/>
            </a:pPr>
            <a:r>
              <a:rPr lang="en-US" sz="1600" dirty="0">
                <a:latin typeface="Lucida Bright" panose="02040602050505020304" pitchFamily="18" charset="0"/>
              </a:rPr>
              <a:t>R</a:t>
            </a:r>
            <a:r>
              <a:rPr lang="en-US" sz="1600" dirty="0" smtClean="0">
                <a:latin typeface="Lucida Bright" panose="02040602050505020304" pitchFamily="18" charset="0"/>
              </a:rPr>
              <a:t>esults of the most recent institutional self-study visit</a:t>
            </a:r>
          </a:p>
          <a:p>
            <a:pPr lvl="1"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Results of ACGME resident and faculty surveys</a:t>
            </a:r>
          </a:p>
          <a:p>
            <a:pPr lvl="1">
              <a:defRPr/>
            </a:pPr>
            <a:r>
              <a:rPr lang="en-US" sz="1600" dirty="0" smtClean="0">
                <a:latin typeface="Lucida Bright" panose="02040602050505020304" pitchFamily="18" charset="0"/>
              </a:rPr>
              <a:t>Notification of programs’ accreditation statuses and self-study visits</a:t>
            </a:r>
            <a:endParaRPr lang="en-US" sz="1600" dirty="0">
              <a:latin typeface="Lucida Bright" panose="020406020505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E8CC9C-44E6-48D0-B943-5B716771D3CA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8620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400" i="1" dirty="0" smtClean="0">
                <a:latin typeface="Lucida Bright" panose="02040602050505020304" pitchFamily="18" charset="0"/>
              </a:rPr>
              <a:t>“The Graduate Medical Education Committee must demonstrate effective oversight of the Sponsoring Institution’s accreditation through an Annual Institutional Review” </a:t>
            </a:r>
            <a:r>
              <a:rPr lang="en-US" altLang="en-US" sz="2400" i="1" baseline="30000" dirty="0" smtClean="0">
                <a:latin typeface="Lucida Bright" panose="02040602050505020304" pitchFamily="18" charset="0"/>
              </a:rPr>
              <a:t>(1.B.5)</a:t>
            </a:r>
          </a:p>
          <a:p>
            <a:pPr indent="0" eaLnBrk="1" hangingPunct="1">
              <a:buFontTx/>
              <a:buNone/>
            </a:pPr>
            <a:endParaRPr lang="en-US" altLang="en-US" sz="2400" i="1" baseline="30000" dirty="0" smtClean="0">
              <a:latin typeface="Lucida Bright" panose="02040602050505020304" pitchFamily="18" charset="0"/>
            </a:endParaRPr>
          </a:p>
          <a:p>
            <a:pPr marL="731520" lvl="1" indent="-457200" eaLnBrk="1" hangingPunct="1">
              <a:spcBef>
                <a:spcPts val="0"/>
              </a:spcBef>
            </a:pPr>
            <a:r>
              <a:rPr lang="en-US" altLang="en-US" sz="2000" dirty="0" smtClean="0">
                <a:latin typeface="Lucida Bright" panose="02040602050505020304" pitchFamily="18" charset="0"/>
              </a:rPr>
              <a:t>The GMEC must identify institutional </a:t>
            </a:r>
            <a:r>
              <a:rPr lang="en-US" altLang="en-US" sz="2000" b="1" dirty="0" smtClean="0">
                <a:latin typeface="Lucida Bright" panose="02040602050505020304" pitchFamily="18" charset="0"/>
              </a:rPr>
              <a:t>performance indicators </a:t>
            </a:r>
            <a:r>
              <a:rPr lang="en-US" altLang="en-US" sz="2000" dirty="0" smtClean="0">
                <a:latin typeface="Lucida Bright" panose="02040602050505020304" pitchFamily="18" charset="0"/>
              </a:rPr>
              <a:t>for AIR</a:t>
            </a:r>
          </a:p>
          <a:p>
            <a:pPr marL="731520" lvl="1" indent="-457200" eaLnBrk="1" hangingPunct="1">
              <a:spcBef>
                <a:spcPts val="0"/>
              </a:spcBef>
            </a:pPr>
            <a:endParaRPr lang="en-US" altLang="en-US" sz="2000" dirty="0" smtClean="0">
              <a:latin typeface="Lucida Bright" panose="02040602050505020304" pitchFamily="18" charset="0"/>
            </a:endParaRPr>
          </a:p>
          <a:p>
            <a:pPr marL="731520" lvl="1" indent="-457200" eaLnBrk="1" hangingPunct="1">
              <a:spcBef>
                <a:spcPts val="0"/>
              </a:spcBef>
            </a:pPr>
            <a:r>
              <a:rPr lang="en-US" altLang="en-US" sz="2000" dirty="0" smtClean="0">
                <a:latin typeface="Lucida Bright" panose="02040602050505020304" pitchFamily="18" charset="0"/>
              </a:rPr>
              <a:t>The AIR must include monitoring procedures for </a:t>
            </a:r>
            <a:r>
              <a:rPr lang="en-US" altLang="en-US" sz="2000" b="1" dirty="0" smtClean="0">
                <a:latin typeface="Lucida Bright" panose="02040602050505020304" pitchFamily="18" charset="0"/>
              </a:rPr>
              <a:t>action plans </a:t>
            </a:r>
            <a:r>
              <a:rPr lang="en-US" altLang="en-US" sz="2000" dirty="0" smtClean="0">
                <a:latin typeface="Lucida Bright" panose="02040602050505020304" pitchFamily="18" charset="0"/>
              </a:rPr>
              <a:t>resulting from the review</a:t>
            </a:r>
          </a:p>
          <a:p>
            <a:pPr marL="731520" lvl="1" indent="-457200" eaLnBrk="1" hangingPunct="1">
              <a:spcBef>
                <a:spcPts val="0"/>
              </a:spcBef>
            </a:pPr>
            <a:endParaRPr lang="en-US" altLang="en-US" sz="2000" dirty="0" smtClean="0">
              <a:latin typeface="Lucida Bright" panose="02040602050505020304" pitchFamily="18" charset="0"/>
            </a:endParaRPr>
          </a:p>
          <a:p>
            <a:pPr marL="731520" lvl="1" indent="-457200" eaLnBrk="1" hangingPunct="1">
              <a:spcBef>
                <a:spcPts val="0"/>
              </a:spcBef>
            </a:pPr>
            <a:r>
              <a:rPr lang="en-US" altLang="en-US" sz="2000" dirty="0" smtClean="0">
                <a:latin typeface="Lucida Bright" panose="02040602050505020304" pitchFamily="18" charset="0"/>
              </a:rPr>
              <a:t>The DIO must submit a written annual </a:t>
            </a:r>
            <a:r>
              <a:rPr lang="en-US" altLang="en-US" sz="2000" b="1" dirty="0" smtClean="0">
                <a:latin typeface="Lucida Bright" panose="02040602050505020304" pitchFamily="18" charset="0"/>
              </a:rPr>
              <a:t>executive summary </a:t>
            </a:r>
            <a:r>
              <a:rPr lang="en-US" altLang="en-US" sz="2000" dirty="0" smtClean="0">
                <a:latin typeface="Lucida Bright" panose="02040602050505020304" pitchFamily="18" charset="0"/>
              </a:rPr>
              <a:t>of the AIR to the Governing Body”</a:t>
            </a:r>
            <a:endParaRPr lang="en-US" altLang="en-US" sz="2000" baseline="30000" dirty="0" smtClean="0">
              <a:latin typeface="Lucida Bright" panose="02040602050505020304" pitchFamily="18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3733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E8CC9C-44E6-48D0-B943-5B716771D3CA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Lucida Bright" pitchFamily="18" charset="0"/>
              </a:rPr>
              <a:t>What Can Institutions Learn by Aggregating Program Dashboards?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38862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Lucida Bright" pitchFamily="18" charset="0"/>
              </a:rPr>
              <a:t>Aggregated program </a:t>
            </a:r>
            <a:r>
              <a:rPr lang="en-US" sz="2200" dirty="0" smtClean="0">
                <a:latin typeface="Lucida Bright" pitchFamily="18" charset="0"/>
              </a:rPr>
              <a:t>dashboards shows the </a:t>
            </a:r>
          </a:p>
          <a:p>
            <a:pPr marL="0" indent="0">
              <a:buNone/>
            </a:pPr>
            <a:r>
              <a:rPr lang="en-US" sz="2200" i="1" dirty="0">
                <a:latin typeface="Lucida Bright" pitchFamily="18" charset="0"/>
              </a:rPr>
              <a:t> </a:t>
            </a:r>
            <a:r>
              <a:rPr lang="en-US" sz="2200" i="1" dirty="0" smtClean="0">
                <a:latin typeface="Lucida Bright" pitchFamily="18" charset="0"/>
              </a:rPr>
              <a:t>   institution’s</a:t>
            </a:r>
            <a:r>
              <a:rPr lang="en-US" sz="2200" dirty="0" smtClean="0">
                <a:latin typeface="Lucida Bright" pitchFamily="18" charset="0"/>
              </a:rPr>
              <a:t> </a:t>
            </a:r>
            <a:r>
              <a:rPr lang="en-US" sz="2200" dirty="0">
                <a:latin typeface="Lucida Bright" pitchFamily="18" charset="0"/>
              </a:rPr>
              <a:t>performance </a:t>
            </a:r>
            <a:r>
              <a:rPr lang="en-US" sz="2200" dirty="0" smtClean="0">
                <a:latin typeface="Lucida Bright" pitchFamily="18" charset="0"/>
              </a:rPr>
              <a:t>at-a-glance</a:t>
            </a:r>
          </a:p>
          <a:p>
            <a:pPr marL="0" indent="0">
              <a:buNone/>
            </a:pPr>
            <a:r>
              <a:rPr lang="en-US" sz="2200" dirty="0" smtClean="0">
                <a:latin typeface="Lucida Bright" pitchFamily="18" charset="0"/>
              </a:rPr>
              <a:t> </a:t>
            </a:r>
          </a:p>
          <a:p>
            <a:r>
              <a:rPr lang="en-US" sz="2200" dirty="0" smtClean="0">
                <a:latin typeface="Lucida Bright" pitchFamily="18" charset="0"/>
              </a:rPr>
              <a:t>Aggregated program dashboards identify </a:t>
            </a:r>
          </a:p>
          <a:p>
            <a:pPr marL="0" indent="0">
              <a:buNone/>
            </a:pPr>
            <a:r>
              <a:rPr lang="en-US" sz="2200" dirty="0">
                <a:latin typeface="Lucida Bright" pitchFamily="18" charset="0"/>
              </a:rPr>
              <a:t> </a:t>
            </a:r>
            <a:r>
              <a:rPr lang="en-US" sz="2200" dirty="0" smtClean="0">
                <a:latin typeface="Lucida Bright" pitchFamily="18" charset="0"/>
              </a:rPr>
              <a:t>   what the </a:t>
            </a:r>
            <a:r>
              <a:rPr lang="en-US" sz="2200" i="1" dirty="0" smtClean="0">
                <a:latin typeface="Lucida Bright" pitchFamily="18" charset="0"/>
              </a:rPr>
              <a:t>institution</a:t>
            </a:r>
            <a:r>
              <a:rPr lang="en-US" sz="2200" dirty="0" smtClean="0">
                <a:latin typeface="Lucida Bright" pitchFamily="18" charset="0"/>
              </a:rPr>
              <a:t> is doing well</a:t>
            </a:r>
          </a:p>
          <a:p>
            <a:endParaRPr lang="en-US" sz="2200" dirty="0" smtClean="0">
              <a:latin typeface="Lucida Bright" pitchFamily="18" charset="0"/>
            </a:endParaRPr>
          </a:p>
          <a:p>
            <a:r>
              <a:rPr lang="en-US" sz="2200" dirty="0" smtClean="0">
                <a:latin typeface="Lucida Bright" pitchFamily="18" charset="0"/>
              </a:rPr>
              <a:t>Aggregated program dashboards identify areas where the DIO and GMEC must monitor, intervene, facilitate, or resolve at the </a:t>
            </a:r>
            <a:r>
              <a:rPr lang="en-US" sz="2200" i="1" dirty="0" smtClean="0">
                <a:latin typeface="Lucida Bright" pitchFamily="18" charset="0"/>
              </a:rPr>
              <a:t>institutional</a:t>
            </a:r>
            <a:r>
              <a:rPr lang="en-US" sz="2200" dirty="0" smtClean="0">
                <a:latin typeface="Lucida Bright" pitchFamily="18" charset="0"/>
              </a:rPr>
              <a:t> level.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0650"/>
            <a:ext cx="18288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2014-15 Performance At-a-Glance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61271"/>
              </p:ext>
            </p:extLst>
          </p:nvPr>
        </p:nvGraphicFramePr>
        <p:xfrm>
          <a:off x="1600200" y="1276350"/>
          <a:ext cx="5715000" cy="5524503"/>
        </p:xfrm>
        <a:graphic>
          <a:graphicData uri="http://schemas.openxmlformats.org/drawingml/2006/table">
            <a:tbl>
              <a:tblPr/>
              <a:tblGrid>
                <a:gridCol w="2392377"/>
                <a:gridCol w="1111274"/>
                <a:gridCol w="693053"/>
                <a:gridCol w="734130"/>
                <a:gridCol w="784166"/>
              </a:tblGrid>
              <a:tr h="3999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ACGME Accreditation Status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Threshold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42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Continued Accreditation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Resident Survey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National % Compliance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Duty Hours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97.1%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Faculty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87.6%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Evaluation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87.2%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Educational Content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83.7%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Resources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87.4%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C00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6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Patient Safety/Teamwork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95.7%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Faculty Survey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National % Compliance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4016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Faculty Teaching &amp; Supervision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93.7%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Educational Content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93.0%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Resources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96.5%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Patient Safety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89.4%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Teamwork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98.7%</a:t>
                      </a: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First Time Board Pass Rate (3-year)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Threshold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80%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NRMP Fill Rate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Threshold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IM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FM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Arial"/>
                          <a:ea typeface="Calibri"/>
                          <a:cs typeface="Times New Roman"/>
                        </a:rPr>
                        <a:t>Peds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10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Webdings"/>
                          <a:ea typeface="Calibri"/>
                          <a:cs typeface="Times New Roman"/>
                        </a:rPr>
                        <a:t>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42" marR="41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4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5334000" cy="533400"/>
          </a:xfrm>
        </p:spPr>
        <p:txBody>
          <a:bodyPr/>
          <a:lstStyle/>
          <a:p>
            <a:pPr algn="ctr"/>
            <a:r>
              <a:rPr lang="en-US" altLang="en-US" sz="2800" smtClean="0"/>
              <a:t>2014-15 Improvement Priorities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66844"/>
              </p:ext>
            </p:extLst>
          </p:nvPr>
        </p:nvGraphicFramePr>
        <p:xfrm>
          <a:off x="685800" y="1447800"/>
          <a:ext cx="7696200" cy="4945756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6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Institutional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latin typeface="+mj-lt"/>
                          <a:ea typeface="Calibri"/>
                          <a:cs typeface="Times New Roman"/>
                        </a:rPr>
                        <a:t>Peds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IM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FM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Resident Survey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DIO to meet with residents before the ACGME resident survey is administered to clarify questions and program requirements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Calibri"/>
                          <a:cs typeface="Times New Roman"/>
                        </a:rPr>
                        <a:t>Subspecialty Rotations</a:t>
                      </a:r>
                      <a:r>
                        <a:rPr lang="en-US" sz="1000">
                          <a:latin typeface="+mj-lt"/>
                          <a:ea typeface="Calibri"/>
                          <a:cs typeface="Times New Roman"/>
                        </a:rPr>
                        <a:t> – Improve didactic and clinical experiences, with a focus on Heme-Onc and Nephrology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Ward Redesign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Continue full implementation of ward team redesign, changing the call model, and graduated levels of responsibility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Calibri"/>
                          <a:cs typeface="Times New Roman"/>
                        </a:rPr>
                        <a:t>Feedback</a:t>
                      </a:r>
                      <a:r>
                        <a:rPr lang="en-US" sz="1000">
                          <a:latin typeface="+mj-lt"/>
                          <a:ea typeface="Calibri"/>
                          <a:cs typeface="Times New Roman"/>
                        </a:rPr>
                        <a:t> – Develop timely and actionable feedback mechanisms for  resident-to-peer feedback, faculty-to-resident feedback, and resident-to faculty feedback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2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Evaluation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GME office to centralize confidential written evaluations of the programs and of the faculty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j-lt"/>
                          <a:ea typeface="Calibri"/>
                          <a:cs typeface="Times New Roman"/>
                        </a:rPr>
                        <a:t>Transitions of Care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 – Possible action plans may include standardized sign-out, reviewing the impact of AM -&gt; PM -&gt; night float sign-out, and reviewing faculty sign-out on weekends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Calibri"/>
                          <a:cs typeface="Times New Roman"/>
                        </a:rPr>
                        <a:t>Elective Rotations</a:t>
                      </a:r>
                      <a:r>
                        <a:rPr lang="en-US" sz="1000">
                          <a:latin typeface="+mj-lt"/>
                          <a:ea typeface="Calibri"/>
                          <a:cs typeface="Times New Roman"/>
                        </a:rPr>
                        <a:t> – Subspecialty liaison to oversee all subspecialty rotations, review the curricula, and provide consistent expectations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Calibri"/>
                          <a:cs typeface="Times New Roman"/>
                        </a:rPr>
                        <a:t>Curriculum Redesign</a:t>
                      </a:r>
                      <a:r>
                        <a:rPr lang="en-US" sz="1000">
                          <a:latin typeface="+mj-lt"/>
                          <a:ea typeface="Calibri"/>
                          <a:cs typeface="Times New Roman"/>
                        </a:rPr>
                        <a:t> – Introduce longitudinal curriculum components;  develop structured educational opportunities in the Family Medicine Center and on the Family Medicine Inpatient Service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4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Professionalism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GMEC to develop and approve an institutional policy on Professionalism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j-lt"/>
                          <a:ea typeface="Calibri"/>
                          <a:cs typeface="Times New Roman"/>
                        </a:rPr>
                        <a:t>Duty Hours in the ICU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 – Reduce vulnerability to duty hours violations through education that addresses reasons to extend shifts, need or Program Director notification, and compensatory mechanisms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j-lt"/>
                          <a:ea typeface="Calibri"/>
                          <a:cs typeface="Times New Roman"/>
                        </a:rPr>
                        <a:t>Scholarly Activity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 – Generate list of ongoing clinical research and mentors within PHS.  Subspecialty liaison has agreed to mentor academic projects for residents interested in competitive fellowships.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  <a:ea typeface="Calibri"/>
                          <a:cs typeface="Times New Roman"/>
                        </a:rPr>
                        <a:t>Maternity </a:t>
                      </a:r>
                      <a:r>
                        <a:rPr lang="en-US" sz="1000" b="1" dirty="0">
                          <a:latin typeface="+mj-lt"/>
                          <a:ea typeface="Calibri"/>
                          <a:cs typeface="Times New Roman"/>
                        </a:rPr>
                        <a:t>and Neonatal Care</a:t>
                      </a:r>
                      <a:r>
                        <a:rPr lang="en-US" sz="1000" dirty="0">
                          <a:latin typeface="+mj-lt"/>
                          <a:ea typeface="Calibri"/>
                          <a:cs typeface="Times New Roman"/>
                        </a:rPr>
                        <a:t> – Improve acceptance and support for residents on L&amp;D and in the </a:t>
                      </a:r>
                      <a:r>
                        <a:rPr lang="en-US" sz="1000" dirty="0" smtClean="0">
                          <a:latin typeface="+mj-lt"/>
                          <a:ea typeface="Calibri"/>
                          <a:cs typeface="Times New Roman"/>
                        </a:rPr>
                        <a:t>NICU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CLER Readiness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Provide ongoing awareness to C-Suite hospital staff of ACGME expectations for the Clinical Learning Environment Review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0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2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GMEC Special Review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llthingsd.com/files/2012/04/puzzle-pieces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588136"/>
            <a:ext cx="1722755" cy="13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72375" cy="13716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Learning Objectives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Lucida Bright" pitchFamily="18" charset="0"/>
              </a:rPr>
              <a:t>Identify the key metrics that ACGME requires to be tracked, and others that should be tracked</a:t>
            </a:r>
          </a:p>
          <a:p>
            <a:r>
              <a:rPr lang="en-US" sz="2400" dirty="0" smtClean="0">
                <a:latin typeface="Lucida Bright" pitchFamily="18" charset="0"/>
              </a:rPr>
              <a:t>Organize a dashboard in a clear, concise format</a:t>
            </a:r>
          </a:p>
          <a:p>
            <a:r>
              <a:rPr lang="en-US" sz="2400" dirty="0" smtClean="0">
                <a:latin typeface="Lucida Bright" pitchFamily="18" charset="0"/>
              </a:rPr>
              <a:t>Discuss the use of dashboards in…</a:t>
            </a:r>
          </a:p>
          <a:p>
            <a:pPr lvl="1"/>
            <a:r>
              <a:rPr lang="en-US" sz="2000" dirty="0" smtClean="0">
                <a:latin typeface="Lucida Bright" pitchFamily="18" charset="0"/>
              </a:rPr>
              <a:t>APE and Self Study</a:t>
            </a:r>
          </a:p>
          <a:p>
            <a:pPr lvl="1"/>
            <a:r>
              <a:rPr lang="en-US" sz="2000" dirty="0" smtClean="0">
                <a:latin typeface="Lucida Bright" pitchFamily="18" charset="0"/>
              </a:rPr>
              <a:t>AIR and GMEC Special Review</a:t>
            </a:r>
          </a:p>
          <a:p>
            <a:pPr lvl="1"/>
            <a:r>
              <a:rPr lang="en-US" sz="2000" dirty="0" smtClean="0">
                <a:latin typeface="Lucida Bright" pitchFamily="18" charset="0"/>
              </a:rPr>
              <a:t>CLER</a:t>
            </a:r>
          </a:p>
          <a:p>
            <a:r>
              <a:rPr lang="en-US" sz="2400" dirty="0">
                <a:latin typeface="Lucida Bright" pitchFamily="18" charset="0"/>
              </a:rPr>
              <a:t>Describe </a:t>
            </a:r>
            <a:r>
              <a:rPr lang="en-US" sz="2400" dirty="0" smtClean="0">
                <a:latin typeface="Lucida Bright" pitchFamily="18" charset="0"/>
              </a:rPr>
              <a:t>6 </a:t>
            </a:r>
            <a:r>
              <a:rPr lang="en-US" sz="2400" dirty="0">
                <a:latin typeface="Lucida Bright" pitchFamily="18" charset="0"/>
              </a:rPr>
              <a:t>reasons why institutions and programs should consider using a dashboard to track performance</a:t>
            </a:r>
          </a:p>
          <a:p>
            <a:pPr lvl="1"/>
            <a:endParaRPr lang="en-US" sz="2000" dirty="0" smtClean="0">
              <a:latin typeface="Lucida Bright" pitchFamily="18" charset="0"/>
            </a:endParaRPr>
          </a:p>
          <a:p>
            <a:endParaRPr lang="en-US" sz="2400" dirty="0" smtClean="0">
              <a:latin typeface="Lucida Bright" pitchFamily="18" charset="0"/>
            </a:endParaRPr>
          </a:p>
          <a:p>
            <a:endParaRPr lang="en-US" sz="2400" dirty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algn="ctr"/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New Emphasis:  </a:t>
            </a: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Annual </a:t>
            </a: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&amp; </a:t>
            </a:r>
            <a:b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Improvement Processes</a:t>
            </a:r>
            <a:b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  <a:cs typeface="Times New Roman" panose="02020603050405020304" pitchFamily="18" charset="0"/>
              </a:rPr>
              <a:t>GMEC SPECIAL REVIEW</a:t>
            </a:r>
            <a: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Lucida Bright" panose="02040602050505020304" pitchFamily="18" charset="0"/>
                <a:cs typeface="Times New Roman" panose="02020603050405020304" pitchFamily="18" charset="0"/>
              </a:rPr>
            </a:br>
            <a:endParaRPr lang="en-US" alt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581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i="1" dirty="0" smtClean="0">
                <a:latin typeface="Lucida Bright" panose="02040602050505020304" pitchFamily="18" charset="0"/>
              </a:rPr>
              <a:t>NOT</a:t>
            </a:r>
            <a:r>
              <a:rPr lang="en-US" sz="2000" dirty="0" smtClean="0">
                <a:latin typeface="Lucida Bright" panose="02040602050505020304" pitchFamily="18" charset="0"/>
              </a:rPr>
              <a:t> an internal review</a:t>
            </a:r>
          </a:p>
          <a:p>
            <a:pPr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000" i="1" dirty="0" smtClean="0">
                <a:latin typeface="Lucida Bright" panose="02040602050505020304" pitchFamily="18" charset="0"/>
              </a:rPr>
              <a:t>IS</a:t>
            </a:r>
            <a:r>
              <a:rPr lang="en-US" sz="2000" dirty="0" smtClean="0">
                <a:latin typeface="Lucida Bright" panose="02040602050505020304" pitchFamily="18" charset="0"/>
              </a:rPr>
              <a:t> a review for underperforming programs that do not meet the GMEC’s performance criteria</a:t>
            </a:r>
          </a:p>
          <a:p>
            <a:pPr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000" dirty="0">
                <a:latin typeface="Lucida Bright" panose="02040602050505020304" pitchFamily="18" charset="0"/>
              </a:rPr>
              <a:t>GMEC must develop a </a:t>
            </a:r>
            <a:r>
              <a:rPr lang="en-US" sz="2000" dirty="0" smtClean="0">
                <a:latin typeface="Lucida Bright" panose="02040602050505020304" pitchFamily="18" charset="0"/>
              </a:rPr>
              <a:t>protocol and </a:t>
            </a:r>
            <a:r>
              <a:rPr lang="en-US" sz="2000" dirty="0">
                <a:latin typeface="Lucida Bright" panose="02040602050505020304" pitchFamily="18" charset="0"/>
              </a:rPr>
              <a:t>identify </a:t>
            </a:r>
            <a:r>
              <a:rPr lang="en-US" sz="2000" i="1" dirty="0" smtClean="0">
                <a:latin typeface="Lucida Bright" panose="02040602050505020304" pitchFamily="18" charset="0"/>
              </a:rPr>
              <a:t>program</a:t>
            </a:r>
            <a:r>
              <a:rPr lang="en-US" sz="2000" dirty="0" smtClean="0">
                <a:latin typeface="Lucida Bright" panose="02040602050505020304" pitchFamily="18" charset="0"/>
              </a:rPr>
              <a:t> performance </a:t>
            </a:r>
            <a:r>
              <a:rPr lang="en-US" sz="2000" dirty="0">
                <a:latin typeface="Lucida Bright" panose="02040602050505020304" pitchFamily="18" charset="0"/>
              </a:rPr>
              <a:t>indicators.  </a:t>
            </a: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Results in a report that describes quality improvement goals, corrective action, and a process for monitoring outcomes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59C43B-87A4-4614-B0F4-27EEBDAF6A8A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543800" cy="403860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i="1" dirty="0" smtClean="0">
                <a:latin typeface="Lucida Bright" panose="02040602050505020304" pitchFamily="18" charset="0"/>
              </a:rPr>
              <a:t>“The Graduate Medical Education Committee must demonstrate effective oversight underperforming programs through a Special Review Process” </a:t>
            </a:r>
            <a:r>
              <a:rPr lang="en-US" altLang="en-US" sz="2400" i="1" baseline="30000" dirty="0" smtClean="0">
                <a:latin typeface="Lucida Bright" panose="02040602050505020304" pitchFamily="18" charset="0"/>
              </a:rPr>
              <a:t>I.B.6  </a:t>
            </a:r>
            <a:r>
              <a:rPr lang="en-US" altLang="en-US" sz="2400" i="1" dirty="0">
                <a:latin typeface="Lucida Bright" panose="02040602050505020304" pitchFamily="18" charset="0"/>
              </a:rPr>
              <a:t> </a:t>
            </a:r>
            <a:endParaRPr lang="en-US" altLang="en-US" sz="2400" i="1" dirty="0" smtClean="0">
              <a:latin typeface="Lucida Bright" panose="020406020505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i="1" dirty="0" smtClean="0">
                <a:latin typeface="Lucida Bright" panose="02040602050505020304" pitchFamily="18" charset="0"/>
              </a:rPr>
              <a:t>The Special Review process must include a protocol that:</a:t>
            </a:r>
            <a:endParaRPr lang="en-US" altLang="en-US" sz="2400" i="1" baseline="30000" dirty="0" smtClean="0">
              <a:latin typeface="Lucida Bright" panose="02040602050505020304" pitchFamily="18" charset="0"/>
            </a:endParaRPr>
          </a:p>
          <a:p>
            <a:pPr indent="0" eaLnBrk="1" hangingPunct="1">
              <a:buFontTx/>
              <a:buNone/>
            </a:pPr>
            <a:endParaRPr lang="en-US" altLang="en-US" sz="2400" i="1" baseline="30000" dirty="0" smtClean="0">
              <a:latin typeface="Lucida Bright" panose="02040602050505020304" pitchFamily="18" charset="0"/>
            </a:endParaRPr>
          </a:p>
          <a:p>
            <a:pPr lvl="1" indent="-457200" eaLnBrk="1" hangingPunct="1"/>
            <a:r>
              <a:rPr lang="en-US" altLang="en-US" sz="2000" dirty="0" smtClean="0">
                <a:latin typeface="Lucida Bright" panose="02040602050505020304" pitchFamily="18" charset="0"/>
              </a:rPr>
              <a:t>Establishes criteria for identifying underperformance; and</a:t>
            </a:r>
          </a:p>
          <a:p>
            <a:pPr marL="285750" lvl="1" indent="0" eaLnBrk="1" hangingPunct="1">
              <a:buNone/>
            </a:pPr>
            <a:r>
              <a:rPr lang="en-US" altLang="en-US" sz="2000" dirty="0" smtClean="0">
                <a:latin typeface="Lucida Bright" panose="02040602050505020304" pitchFamily="18" charset="0"/>
              </a:rPr>
              <a:t> </a:t>
            </a:r>
          </a:p>
          <a:p>
            <a:pPr lvl="1" indent="-457200" eaLnBrk="1" hangingPunct="1"/>
            <a:r>
              <a:rPr lang="en-US" altLang="en-US" sz="2000" dirty="0" smtClean="0">
                <a:latin typeface="Lucida Bright" panose="02040602050505020304" pitchFamily="18" charset="0"/>
              </a:rPr>
              <a:t>Results in a report that describes the quality improvement goals, corrective actions, and process for GMEC monitoring of outcomes.  </a:t>
            </a:r>
            <a:endParaRPr lang="en-US" altLang="en-US" sz="2000" baseline="30000" dirty="0" smtClean="0">
              <a:latin typeface="Lucida Bright" panose="02040602050505020304" pitchFamily="18" charset="0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59C43B-87A4-4614-B0F4-27EEBDAF6A8A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dirty="0" smtClean="0">
              <a:latin typeface="Arial Black" pitchFamily="34" charset="0"/>
            </a:endParaRPr>
          </a:p>
        </p:txBody>
      </p:sp>
      <p:pic>
        <p:nvPicPr>
          <p:cNvPr id="4" name="irc_mi" descr="http://rene-lucas.fr/wp-content/uploads/2012/10/demoussage-toi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31" y="3124200"/>
            <a:ext cx="1752600" cy="194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2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Lucida Bright" panose="02040602050505020304" pitchFamily="18" charset="0"/>
              </a:rPr>
              <a:t>So….Flag the metrics that will trigger a GMEC Special Review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Lucida Bright" panose="020406020505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Lucida Bright" panose="02040602050505020304" pitchFamily="18" charset="0"/>
              </a:rPr>
              <a:t>Non-compliant performance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Lucida Bright" panose="02040602050505020304" pitchFamily="18" charset="0"/>
              </a:rPr>
              <a:t>Performance below benchmark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 smtClean="0">
              <a:latin typeface="Lucida Bright" panose="020406020505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Lucida Bright" panose="02040602050505020304" pitchFamily="18" charset="0"/>
              </a:rPr>
              <a:t>Deterioration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irc_mi" descr="http://farm5.staticflickr.com/4021/4642100281_0310d6dfeb_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338388" cy="2338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2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057400"/>
            <a:ext cx="6019800" cy="2209800"/>
          </a:xfrm>
        </p:spPr>
        <p:txBody>
          <a:bodyPr/>
          <a:lstStyle/>
          <a:p>
            <a:pPr algn="ctr"/>
            <a:r>
              <a:rPr lang="en-US" sz="3200" dirty="0" smtClean="0">
                <a:latin typeface="Lucida Bright" pitchFamily="18" charset="0"/>
              </a:rPr>
              <a:t>Dashboards and Clinical Learning Environment Review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6781800" cy="3733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Oversight and documentation of resident/fellow engagement in improvement processes within the learning and working environment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latin typeface="Lucida Bright" panose="02040602050505020304" pitchFamily="18" charset="0"/>
              </a:rPr>
              <a:t>Ensure that assignments are made to facilities that promote quality and safety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000" dirty="0" smtClean="0">
              <a:latin typeface="Lucida Bright" panose="020406020505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latin typeface="Lucida Bright" panose="02040602050505020304" pitchFamily="18" charset="0"/>
              </a:rPr>
              <a:t>R</a:t>
            </a:r>
            <a:r>
              <a:rPr lang="en-US" sz="2000" dirty="0" smtClean="0">
                <a:latin typeface="Lucida Bright" panose="02040602050505020304" pitchFamily="18" charset="0"/>
              </a:rPr>
              <a:t>eview and approval of responses to CLER reports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000" b="1" dirty="0" smtClean="0">
                <a:latin typeface="Lucida Bright" panose="02040602050505020304" pitchFamily="18" charset="0"/>
              </a:rPr>
              <a:t>New Emphasis:  </a:t>
            </a:r>
            <a:br>
              <a:rPr lang="en-US" altLang="en-US" sz="2000" b="1" dirty="0" smtClean="0">
                <a:latin typeface="Lucida Bright" panose="020406020505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</a:rPr>
              <a:t/>
            </a:r>
            <a:br>
              <a:rPr lang="en-US" altLang="en-US" sz="2000" b="1" dirty="0" smtClean="0">
                <a:latin typeface="Lucida Bright" panose="02040602050505020304" pitchFamily="18" charset="0"/>
              </a:rPr>
            </a:br>
            <a:r>
              <a:rPr lang="en-US" altLang="en-US" sz="2000" b="1" dirty="0" smtClean="0">
                <a:latin typeface="Lucida Bright" panose="02040602050505020304" pitchFamily="18" charset="0"/>
              </a:rPr>
              <a:t>CLINICAL LEARNING ENVIRONMENT REVIEW (CLER)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666044-BCAB-4BCA-9961-BAC156C5F5D1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 dirty="0" smtClean="0">
              <a:latin typeface="Arial Black" pitchFamily="34" charset="0"/>
            </a:endParaRPr>
          </a:p>
        </p:txBody>
      </p:sp>
      <p:pic>
        <p:nvPicPr>
          <p:cNvPr id="19462" name="irc_mi" descr="http://us.cdn3.123rf.com/168nwm/coramax/coramax1208/coramax120801265/14799993-3d-people--human-character-person-with-a-stethoscope-doctor-3d-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9" y="3657600"/>
            <a:ext cx="16312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latin typeface="Lucida Bright" panose="02040602050505020304" pitchFamily="18" charset="0"/>
              </a:rPr>
              <a:t>The Sponsoring Institution is responsible for oversight and documentation of resident/fellow engagement in the following: </a:t>
            </a:r>
            <a:r>
              <a:rPr lang="en-US" sz="2400" i="1" baseline="30000" dirty="0" smtClean="0">
                <a:latin typeface="Lucida Bright" panose="02040602050505020304" pitchFamily="18" charset="0"/>
              </a:rPr>
              <a:t>III.B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Patient Safety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Quality Improvement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Transitions of Care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Supervision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Duty Hours</a:t>
            </a:r>
          </a:p>
          <a:p>
            <a:pPr lvl="1"/>
            <a:r>
              <a:rPr lang="en-US" sz="2000" dirty="0" smtClean="0">
                <a:latin typeface="Lucida Bright" panose="02040602050505020304" pitchFamily="18" charset="0"/>
              </a:rPr>
              <a:t>Professionalism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irc_mi" descr="http://thumbs.gograph.com/gg621276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2667000" cy="2257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1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CLER Pathways to Excellence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886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evaluating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environment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 for CLER visits align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the Pathways document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promoting discussions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that will optimize the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Screen Shot 2015-04-15 at 9.34.5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91577"/>
            <a:ext cx="2971800" cy="38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CLER Pathways to Excellence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believed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creating an optimal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low to high along 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resident and faculty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learning environment.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Screen Shot 2015-04-15 at 9.34.5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244142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Screen Shot 2015-04-15 at 9.42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4564059" cy="61977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Take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critical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your CLER report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Organize the findings from the written report to identify improvement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opportunities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alignment in responses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low response rates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http://us.cdn4.123rf.com/168nwm/3dmask/3dmask1212/3dmask121200011/16991482-3d-white-people-examines-files-isolated-white-background-3d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06" y="3679281"/>
            <a:ext cx="2181225" cy="254418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411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Your Car’s Dashboard…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Lucida Bright" pitchFamily="18" charset="0"/>
              </a:rPr>
              <a:t>…shows how your vehicle is performing </a:t>
            </a:r>
          </a:p>
          <a:p>
            <a:pPr marL="0" indent="0" algn="ctr">
              <a:buNone/>
            </a:pPr>
            <a:r>
              <a:rPr lang="en-US" sz="2400" dirty="0" smtClean="0">
                <a:latin typeface="Lucida Bright" pitchFamily="18" charset="0"/>
              </a:rPr>
              <a:t>in quick glance</a:t>
            </a:r>
          </a:p>
          <a:p>
            <a:pPr marL="0" indent="0">
              <a:buNone/>
            </a:pPr>
            <a:endParaRPr lang="en-US" sz="2400" dirty="0" smtClean="0">
              <a:latin typeface="Lucida Bright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Lucida Bright" pitchFamily="18" charset="0"/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hefel.files.wordpress.com/2008/01/2007toyotacorolla20096658-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895600"/>
            <a:ext cx="5257800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5057026" cy="59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9670"/>
            <a:ext cx="5346700" cy="60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8476"/>
            <a:ext cx="5702300" cy="59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81000"/>
            <a:ext cx="74669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Take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critical look…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BOTH documents --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together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60198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alignment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Beliefs and perceptions vs. fact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Inventory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your own activities around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 focus areas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Estimate your position along each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pathways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National data, when available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irc_mi" descr="http://www.webolutions.com/images/events/eventphoto_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8288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Where Do We Start?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Lucida Bright" pitchFamily="18" charset="0"/>
              </a:rPr>
              <a:t>Consider a subcommittee of the GMEC</a:t>
            </a:r>
          </a:p>
          <a:p>
            <a:pPr marL="0" indent="0">
              <a:buNone/>
            </a:pPr>
            <a:endParaRPr lang="en-US" sz="3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Composed of PD’s, APD’s, PC’s, residents, and the DIO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What are we going to measure and how often?  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What is the benchmark?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Devise a rating scale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 smtClean="0">
                <a:latin typeface="Lucida Bright" pitchFamily="18" charset="0"/>
              </a:rPr>
              <a:t>What will the dashboard look like?  What software are we going to use?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1" name="il_fi" descr="http://growthprocess.com/wp-content/uploads/2012/02/iStock_000017227049X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429000"/>
            <a:ext cx="2286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Where Do We Start?  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r>
              <a:rPr lang="en-US" sz="2600" dirty="0">
                <a:latin typeface="Lucida Bright" pitchFamily="18" charset="0"/>
              </a:rPr>
              <a:t>Where is the data</a:t>
            </a:r>
            <a:r>
              <a:rPr lang="en-US" sz="2600" dirty="0" smtClean="0">
                <a:latin typeface="Lucida Bright" pitchFamily="18" charset="0"/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latin typeface="Lucida Bright" pitchFamily="18" charset="0"/>
              </a:rPr>
              <a:t>  </a:t>
            </a:r>
            <a:endParaRPr lang="en-US" sz="2600" dirty="0">
              <a:latin typeface="Lucida Bright" pitchFamily="18" charset="0"/>
            </a:endParaRPr>
          </a:p>
          <a:p>
            <a:r>
              <a:rPr lang="en-US" sz="2600" dirty="0">
                <a:latin typeface="Lucida Bright" pitchFamily="18" charset="0"/>
              </a:rPr>
              <a:t>Who is going to collect the data</a:t>
            </a:r>
            <a:r>
              <a:rPr lang="en-US" sz="2600" dirty="0" smtClean="0">
                <a:latin typeface="Lucida Bright" pitchFamily="18" charset="0"/>
              </a:rPr>
              <a:t>?</a:t>
            </a:r>
          </a:p>
          <a:p>
            <a:endParaRPr lang="en-US" sz="2600" dirty="0" smtClean="0">
              <a:latin typeface="Lucida Bright" pitchFamily="18" charset="0"/>
            </a:endParaRPr>
          </a:p>
          <a:p>
            <a:r>
              <a:rPr lang="en-US" sz="2600" dirty="0">
                <a:latin typeface="Lucida Bright" pitchFamily="18" charset="0"/>
              </a:rPr>
              <a:t>Where does the dashboard go after </a:t>
            </a:r>
            <a:r>
              <a:rPr lang="en-US" sz="2600" dirty="0" smtClean="0">
                <a:latin typeface="Lucida Bright" pitchFamily="18" charset="0"/>
              </a:rPr>
              <a:t/>
            </a:r>
            <a:br>
              <a:rPr lang="en-US" sz="2600" dirty="0" smtClean="0">
                <a:latin typeface="Lucida Bright" pitchFamily="18" charset="0"/>
              </a:rPr>
            </a:br>
            <a:r>
              <a:rPr lang="en-US" sz="2600" dirty="0" smtClean="0">
                <a:latin typeface="Lucida Bright" pitchFamily="18" charset="0"/>
              </a:rPr>
              <a:t>it </a:t>
            </a:r>
            <a:r>
              <a:rPr lang="en-US" sz="2600" dirty="0">
                <a:latin typeface="Lucida Bright" pitchFamily="18" charset="0"/>
              </a:rPr>
              <a:t>is </a:t>
            </a:r>
            <a:r>
              <a:rPr lang="en-US" sz="2600" dirty="0" smtClean="0">
                <a:latin typeface="Lucida Bright" pitchFamily="18" charset="0"/>
              </a:rPr>
              <a:t>completed?</a:t>
            </a:r>
          </a:p>
          <a:p>
            <a:endParaRPr lang="en-US" sz="2600" dirty="0">
              <a:latin typeface="Lucida Bright" pitchFamily="18" charset="0"/>
            </a:endParaRPr>
          </a:p>
          <a:p>
            <a:r>
              <a:rPr lang="en-US" sz="2600" dirty="0">
                <a:latin typeface="Lucida Bright" pitchFamily="18" charset="0"/>
              </a:rPr>
              <a:t>Who will see the dashboard and how </a:t>
            </a:r>
            <a:r>
              <a:rPr lang="en-US" sz="2600" dirty="0">
                <a:latin typeface="Lucida Bright" pitchFamily="18" charset="0"/>
              </a:rPr>
              <a:t/>
            </a:r>
            <a:br>
              <a:rPr lang="en-US" sz="2600" dirty="0">
                <a:latin typeface="Lucida Bright" pitchFamily="18" charset="0"/>
              </a:rPr>
            </a:br>
            <a:r>
              <a:rPr lang="en-US" sz="2600" dirty="0" smtClean="0">
                <a:latin typeface="Lucida Bright" pitchFamily="18" charset="0"/>
              </a:rPr>
              <a:t>will </a:t>
            </a:r>
            <a:r>
              <a:rPr lang="en-US" sz="2600" dirty="0">
                <a:latin typeface="Lucida Bright" pitchFamily="18" charset="0"/>
              </a:rPr>
              <a:t>it be used?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2" descr="http://blog.copdfoundation.org/wp-content/uploads/2012/09/C-Users-sschlegel-Pictures-Question-Mark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latin typeface="Lucida Bright" pitchFamily="18" charset="0"/>
              </a:rPr>
              <a:t>Reasons </a:t>
            </a:r>
            <a:r>
              <a:rPr lang="en-US" sz="2600" b="1" dirty="0" smtClean="0">
                <a:latin typeface="Lucida Bright" pitchFamily="18" charset="0"/>
              </a:rPr>
              <a:t>Why Programs and Institutions Should Consider </a:t>
            </a:r>
            <a:r>
              <a:rPr lang="en-US" sz="2600" b="1" dirty="0">
                <a:latin typeface="Lucida Bright" pitchFamily="18" charset="0"/>
              </a:rPr>
              <a:t>U</a:t>
            </a:r>
            <a:r>
              <a:rPr lang="en-US" sz="2600" b="1" dirty="0" smtClean="0">
                <a:latin typeface="Lucida Bright" pitchFamily="18" charset="0"/>
              </a:rPr>
              <a:t>sing a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267200"/>
          </a:xfrm>
        </p:spPr>
        <p:txBody>
          <a:bodyPr>
            <a:normAutofit fontScale="550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Programs, DIO, and GMEC must devise a way of continually monitoring program quality.  Dashboards represent continuous reporting.</a:t>
            </a:r>
          </a:p>
          <a:p>
            <a:pPr marL="914400" lvl="1" indent="-514350">
              <a:buFont typeface="+mj-lt"/>
              <a:buAutoNum type="arabicPeriod"/>
            </a:pP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ACGME requires that programs and institutions track certain data.  Dashboards can be used assist data collection for the Annual Program Update… </a:t>
            </a:r>
          </a:p>
          <a:p>
            <a:pPr marL="800100" lvl="2" indent="0">
              <a:buNone/>
            </a:pPr>
            <a:r>
              <a:rPr lang="en-US" sz="2200" dirty="0" smtClean="0">
                <a:latin typeface="Lucida Bright" pitchFamily="18" charset="0"/>
              </a:rPr>
              <a:t>…which feeds </a:t>
            </a:r>
            <a:r>
              <a:rPr lang="en-US" sz="2200" b="1" dirty="0" smtClean="0">
                <a:latin typeface="Lucida Bright" pitchFamily="18" charset="0"/>
              </a:rPr>
              <a:t>Annual Program Evaluation</a:t>
            </a:r>
          </a:p>
          <a:p>
            <a:pPr marL="800100" lvl="2" indent="0">
              <a:buNone/>
            </a:pPr>
            <a:r>
              <a:rPr lang="en-US" sz="2200" dirty="0" smtClean="0">
                <a:latin typeface="Lucida Bright" pitchFamily="18" charset="0"/>
              </a:rPr>
              <a:t>…which feeds </a:t>
            </a:r>
            <a:r>
              <a:rPr lang="en-US" sz="2200" b="1" dirty="0" smtClean="0">
                <a:latin typeface="Lucida Bright" pitchFamily="18" charset="0"/>
              </a:rPr>
              <a:t>10-year Self-Study</a:t>
            </a:r>
          </a:p>
          <a:p>
            <a:pPr marL="800100" lvl="2" indent="0">
              <a:buNone/>
            </a:pPr>
            <a:r>
              <a:rPr lang="en-US" sz="2200" dirty="0" smtClean="0">
                <a:latin typeface="Lucida Bright" pitchFamily="18" charset="0"/>
              </a:rPr>
              <a:t>…which feeds </a:t>
            </a:r>
            <a:r>
              <a:rPr lang="en-US" sz="2200" b="1" dirty="0" smtClean="0">
                <a:latin typeface="Lucida Bright" pitchFamily="18" charset="0"/>
              </a:rPr>
              <a:t>Annual Institutional Review</a:t>
            </a:r>
          </a:p>
          <a:p>
            <a:pPr marL="800100" lvl="2" indent="0">
              <a:buNone/>
            </a:pPr>
            <a:r>
              <a:rPr lang="en-US" sz="2200" dirty="0" smtClean="0">
                <a:latin typeface="Lucida Bright" pitchFamily="18" charset="0"/>
              </a:rPr>
              <a:t>…which feeds </a:t>
            </a:r>
            <a:r>
              <a:rPr lang="en-US" sz="2200" b="1" dirty="0" smtClean="0">
                <a:latin typeface="Lucida Bright" pitchFamily="18" charset="0"/>
              </a:rPr>
              <a:t>GMEC Special Review</a:t>
            </a:r>
          </a:p>
          <a:p>
            <a:pPr marL="914400" lvl="1" indent="-514350">
              <a:buFont typeface="+mj-lt"/>
              <a:buAutoNum type="arabicPeriod"/>
            </a:pPr>
            <a:endParaRPr lang="en-US" sz="2600" dirty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Dashboards will be valuable as one of the tools to document institutional oversight for </a:t>
            </a:r>
            <a:r>
              <a:rPr lang="en-US" sz="2600" b="1" dirty="0" smtClean="0">
                <a:latin typeface="Lucida Bright" pitchFamily="18" charset="0"/>
              </a:rPr>
              <a:t>a Clinical Learning Environment Review</a:t>
            </a: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A dashboard can identify best practices as well as performance gaps, which represent opportunities for improvement</a:t>
            </a:r>
          </a:p>
          <a:p>
            <a:pPr marL="914400" lvl="1" indent="-514350">
              <a:buFont typeface="+mj-lt"/>
              <a:buAutoNum type="arabicPeriod"/>
            </a:pP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Regular monitoring of program dashboards demonstrates GMEC oversight</a:t>
            </a:r>
          </a:p>
          <a:p>
            <a:pPr marL="914400" lvl="1" indent="-514350">
              <a:buFont typeface="+mj-lt"/>
              <a:buAutoNum type="arabicPeriod"/>
            </a:pPr>
            <a:endParaRPr lang="en-US" sz="2600" dirty="0" smtClean="0">
              <a:latin typeface="Lucida Bright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600" dirty="0" smtClean="0">
                <a:latin typeface="Lucida Bright" pitchFamily="18" charset="0"/>
              </a:rPr>
              <a:t>Aggregated program dashboards identify areas where the DIO and GMEC must monitor, intervene, facilitate, or resolve at the </a:t>
            </a:r>
            <a:r>
              <a:rPr lang="en-US" sz="2600" i="1" dirty="0" smtClean="0">
                <a:latin typeface="Lucida Bright" pitchFamily="18" charset="0"/>
              </a:rPr>
              <a:t>institutional</a:t>
            </a:r>
            <a:r>
              <a:rPr lang="en-US" sz="2600" dirty="0" smtClean="0">
                <a:latin typeface="Lucida Bright" pitchFamily="18" charset="0"/>
              </a:rPr>
              <a:t> level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andhibhavin.files.wordpress.com/2012/07/suc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76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Lucida Bright" pitchFamily="18" charset="0"/>
              </a:rPr>
              <a:t>Final Thoughts…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276600"/>
          </a:xfrm>
        </p:spPr>
        <p:txBody>
          <a:bodyPr>
            <a:noAutofit/>
          </a:bodyPr>
          <a:lstStyle/>
          <a:p>
            <a:pPr algn="r">
              <a:buFont typeface="Wingdings" pitchFamily="2" charset="2"/>
              <a:buChar char="ü"/>
            </a:pPr>
            <a:r>
              <a:rPr lang="en-US" sz="2800" dirty="0" smtClean="0">
                <a:latin typeface="Lucida Bright" pitchFamily="18" charset="0"/>
              </a:rPr>
              <a:t>Do not wait to begin.  </a:t>
            </a:r>
          </a:p>
          <a:p>
            <a:pPr algn="r">
              <a:buFont typeface="Wingdings" pitchFamily="2" charset="2"/>
              <a:buChar char="ü"/>
            </a:pPr>
            <a:endParaRPr lang="en-US" sz="2800" dirty="0" smtClean="0">
              <a:latin typeface="Lucida Bright" pitchFamily="18" charset="0"/>
            </a:endParaRPr>
          </a:p>
          <a:p>
            <a:pPr algn="r">
              <a:buFont typeface="Wingdings" pitchFamily="2" charset="2"/>
              <a:buChar char="ü"/>
            </a:pPr>
            <a:endParaRPr lang="en-US" sz="2800" dirty="0" smtClean="0">
              <a:latin typeface="Lucida Bright" pitchFamily="18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en-US" sz="2800" dirty="0" smtClean="0">
                <a:latin typeface="Lucida Bright" pitchFamily="18" charset="0"/>
              </a:rPr>
              <a:t>Trend your metrics over time.</a:t>
            </a:r>
          </a:p>
          <a:p>
            <a:pPr algn="r">
              <a:buFont typeface="Wingdings" pitchFamily="2" charset="2"/>
              <a:buChar char="ü"/>
            </a:pPr>
            <a:endParaRPr lang="en-US" sz="2800" dirty="0" smtClean="0">
              <a:latin typeface="Lucida Bright" pitchFamily="18" charset="0"/>
            </a:endParaRPr>
          </a:p>
          <a:p>
            <a:pPr algn="r">
              <a:buFont typeface="Wingdings" pitchFamily="2" charset="2"/>
              <a:buChar char="ü"/>
            </a:pPr>
            <a:endParaRPr lang="en-US" sz="2800" dirty="0" smtClean="0">
              <a:latin typeface="Lucida Bright" pitchFamily="18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en-US" sz="2800" dirty="0" smtClean="0">
                <a:latin typeface="Lucida Bright" pitchFamily="18" charset="0"/>
              </a:rPr>
              <a:t>Share your dashboard with everyone.</a:t>
            </a:r>
            <a:endParaRPr lang="en-US" sz="2800" dirty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</a:t>
            </a:r>
            <a:r>
              <a:rPr lang="en-US" altLang="en-US" sz="1800" b="1" dirty="0">
                <a:solidFill>
                  <a:srgbClr val="00A600"/>
                </a:solidFill>
                <a:latin typeface="Arial" charset="0"/>
                <a:cs typeface="Arial" charset="0"/>
              </a:rPr>
              <a:t>Upcoming Live Webinars</a:t>
            </a:r>
            <a:endParaRPr lang="en-US" altLang="en-US" sz="1600" b="1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Arial" charset="0"/>
                <a:cs typeface="Arial" charset="0"/>
              </a:rPr>
              <a:t>Strategies for Resident Engagement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Arial" charset="0"/>
                <a:cs typeface="Arial" charset="0"/>
              </a:rPr>
              <a:t>in Patient Safety &amp; QI</a:t>
            </a:r>
            <a:endParaRPr lang="en-US" altLang="en-US" sz="1600" b="1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dirty="0" smtClean="0">
                <a:latin typeface="Arial" charset="0"/>
                <a:cs typeface="Arial" charset="0"/>
              </a:rPr>
              <a:t>Tuesday</a:t>
            </a:r>
            <a:r>
              <a:rPr lang="en-US" altLang="en-US" sz="1200" dirty="0">
                <a:latin typeface="Arial" charset="0"/>
                <a:cs typeface="Arial" charset="0"/>
              </a:rPr>
              <a:t>, </a:t>
            </a:r>
            <a:r>
              <a:rPr lang="en-US" altLang="en-US" sz="1200" dirty="0" smtClean="0">
                <a:latin typeface="Arial" charset="0"/>
                <a:cs typeface="Arial" charset="0"/>
              </a:rPr>
              <a:t>October 27, </a:t>
            </a:r>
            <a:r>
              <a:rPr lang="en-US" altLang="en-US" sz="120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dirty="0">
                <a:latin typeface="Arial" charset="0"/>
                <a:cs typeface="Arial" charset="0"/>
              </a:rPr>
              <a:t>12:00pm – </a:t>
            </a:r>
            <a:r>
              <a:rPr lang="en-US" altLang="en-US" sz="1200" dirty="0" smtClean="0">
                <a:latin typeface="Arial" charset="0"/>
                <a:cs typeface="Arial" charset="0"/>
              </a:rPr>
              <a:t>1:30pm </a:t>
            </a:r>
            <a:r>
              <a:rPr lang="en-US" altLang="en-US" sz="1200" dirty="0">
                <a:latin typeface="Arial" charset="0"/>
                <a:cs typeface="Arial" charset="0"/>
              </a:rPr>
              <a:t>EST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 smtClean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Arial" charset="0"/>
                <a:cs typeface="Arial" charset="0"/>
              </a:rPr>
              <a:t>Meet </a:t>
            </a:r>
            <a:r>
              <a:rPr lang="en-US" altLang="en-US" sz="1400" b="1" dirty="0">
                <a:latin typeface="Arial" charset="0"/>
                <a:cs typeface="Arial" charset="0"/>
              </a:rPr>
              <a:t>the Experts – Fall Freebie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Thursday, November 5, 2015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1200" b="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Evaluations to Support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Milestone Assessments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Thursday, November 19, 2015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12:00pm – </a:t>
            </a:r>
            <a:r>
              <a:rPr lang="en-US" altLang="en-US" sz="1200" b="0" dirty="0" smtClean="0">
                <a:latin typeface="Arial" charset="0"/>
                <a:cs typeface="Arial" charset="0"/>
              </a:rPr>
              <a:t>1:30pm </a:t>
            </a:r>
            <a:r>
              <a:rPr lang="en-US" altLang="en-US" sz="1200" b="0" dirty="0">
                <a:latin typeface="Arial" charset="0"/>
                <a:cs typeface="Arial" charset="0"/>
              </a:rPr>
              <a:t>EST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charset="0"/>
                <a:cs typeface="Arial" charset="0"/>
              </a:rPr>
              <a:t>PC Series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Thursday, December 10, 2015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200" b="0" dirty="0">
                <a:latin typeface="Arial" charset="0"/>
                <a:cs typeface="Arial" charset="0"/>
              </a:rPr>
              <a:t>12:00pm – </a:t>
            </a:r>
            <a:r>
              <a:rPr lang="en-US" altLang="en-US" sz="1200" b="0" dirty="0" smtClean="0">
                <a:latin typeface="Arial" charset="0"/>
                <a:cs typeface="Arial" charset="0"/>
              </a:rPr>
              <a:t>1:30pm EST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www.PartnersInMedEd.com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sp>
        <p:nvSpPr>
          <p:cNvPr id="61442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i="1" dirty="0">
                <a:latin typeface="Arial" charset="0"/>
                <a:cs typeface="Arial" charset="0"/>
              </a:rPr>
              <a:t>   </a:t>
            </a:r>
            <a:r>
              <a:rPr lang="en-US" altLang="en-US" sz="1800" b="1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500" dirty="0">
              <a:latin typeface="Arial" charset="0"/>
              <a:cs typeface="Arial" charset="0"/>
            </a:endParaRPr>
          </a:p>
        </p:txBody>
      </p:sp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Arial" charset="0"/>
              </a:rPr>
              <a:t>Partners’ Online Education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4811713" y="5334000"/>
            <a:ext cx="30368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/>
              <a:t>Contact us today to learn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/>
              <a:t>how our Educational Passports can save you time &amp; money!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400" i="1"/>
              <a:t>724-864-7320</a:t>
            </a:r>
          </a:p>
        </p:txBody>
      </p:sp>
      <p:pic>
        <p:nvPicPr>
          <p:cNvPr id="61445" name="Picture 4" descr="Media-Play-02-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" descr="Calendar-Date-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" descr="InstCustomIcon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4" descr="InstIconLar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579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5" descr="InstPlusIconLar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  <a:cs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D3EDC2FD-6BD4-4A25-9023-AD31B5E8ED4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0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Lucida Bright" pitchFamily="18" charset="0"/>
              </a:rPr>
              <a:t>Your GME Dashboard…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Bright" pitchFamily="18" charset="0"/>
              </a:rPr>
              <a:t>…</a:t>
            </a:r>
            <a:r>
              <a:rPr lang="en-US" dirty="0" smtClean="0">
                <a:solidFill>
                  <a:srgbClr val="003300"/>
                </a:solidFill>
                <a:latin typeface="Lucida Bright" pitchFamily="18" charset="0"/>
              </a:rPr>
              <a:t>shows your </a:t>
            </a:r>
            <a:r>
              <a:rPr lang="en-US" i="1" dirty="0" smtClean="0">
                <a:solidFill>
                  <a:srgbClr val="003300"/>
                </a:solidFill>
                <a:latin typeface="Lucida Bright" pitchFamily="18" charset="0"/>
              </a:rPr>
              <a:t>programs</a:t>
            </a:r>
            <a:r>
              <a:rPr lang="en-US" dirty="0" smtClean="0">
                <a:solidFill>
                  <a:srgbClr val="003300"/>
                </a:solidFill>
                <a:latin typeface="Lucida Bright" pitchFamily="18" charset="0"/>
              </a:rPr>
              <a:t>’ performance at-a-glance.  Aggregated program data can show your </a:t>
            </a:r>
            <a:r>
              <a:rPr lang="en-US" i="1" dirty="0" smtClean="0">
                <a:solidFill>
                  <a:srgbClr val="003300"/>
                </a:solidFill>
                <a:latin typeface="Lucida Bright" pitchFamily="18" charset="0"/>
              </a:rPr>
              <a:t>institution’s</a:t>
            </a:r>
            <a:r>
              <a:rPr lang="en-US" dirty="0" smtClean="0">
                <a:solidFill>
                  <a:srgbClr val="003300"/>
                </a:solidFill>
                <a:latin typeface="Lucida Bright" pitchFamily="18" charset="0"/>
              </a:rPr>
              <a:t> performance </a:t>
            </a:r>
            <a:r>
              <a:rPr lang="en-US" dirty="0" smtClean="0">
                <a:latin typeface="Lucida Bright" pitchFamily="18" charset="0"/>
              </a:rPr>
              <a:t>at-a-glance.</a:t>
            </a:r>
            <a:endParaRPr lang="en-US" dirty="0">
              <a:latin typeface="Lucida Bright" pitchFamily="18" charset="0"/>
            </a:endParaRPr>
          </a:p>
          <a:p>
            <a:pPr marL="0" indent="0">
              <a:buNone/>
            </a:pPr>
            <a:endParaRPr lang="en-US" dirty="0" smtClean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19" y="4267200"/>
            <a:ext cx="3621087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0104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Phone:  724-864-7320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Fax: 724-864-6153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b="1" dirty="0" smtClean="0">
                <a:latin typeface="Lucida Bright" pitchFamily="18" charset="0"/>
              </a:rPr>
              <a:t>Email: </a:t>
            </a:r>
            <a:r>
              <a:rPr lang="en-US" sz="2000" b="1" dirty="0">
                <a:latin typeface="Lucida Bright" pitchFamily="18" charset="0"/>
              </a:rPr>
              <a:t>I</a:t>
            </a:r>
            <a:r>
              <a:rPr lang="en-US" sz="2000" b="1" dirty="0" smtClean="0">
                <a:latin typeface="Lucida Bright" pitchFamily="18" charset="0"/>
              </a:rPr>
              <a:t>nfo@PartnersInMedEd.com</a:t>
            </a:r>
            <a:endParaRPr lang="en-US" sz="2000" b="1" dirty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Lucida Bright" pitchFamily="18" charset="0"/>
              </a:rPr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>
              <a:latin typeface="Lucida Bright" pitchFamily="18" charset="0"/>
            </a:endParaRPr>
          </a:p>
        </p:txBody>
      </p:sp>
      <p:pic>
        <p:nvPicPr>
          <p:cNvPr id="3482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914400"/>
            <a:ext cx="3087036" cy="12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&quot;No&quot; Symbol 5"/>
          <p:cNvSpPr/>
          <p:nvPr/>
        </p:nvSpPr>
        <p:spPr bwMode="auto">
          <a:xfrm>
            <a:off x="885825" y="1962150"/>
            <a:ext cx="2971800" cy="29241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1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1125" y="297179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Lucida Bright" panose="02040602050505020304" pitchFamily="18" charset="0"/>
              </a:rPr>
              <a:t>NAS</a:t>
            </a:r>
            <a:endParaRPr lang="en-US" sz="7200" b="1" dirty="0">
              <a:latin typeface="Lucida Bright" panose="02040602050505020304" pitchFamily="18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5200651" y="1905000"/>
            <a:ext cx="2971800" cy="3000375"/>
          </a:xfrm>
          <a:prstGeom prst="donu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5451" y="2971799"/>
            <a:ext cx="29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Lucida Bright" panose="02040602050505020304" pitchFamily="18" charset="0"/>
              </a:rPr>
              <a:t>NOW!</a:t>
            </a:r>
            <a:endParaRPr lang="en-US" sz="7200" b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Lucida Bright" panose="02040602050505020304" pitchFamily="18" charset="0"/>
              </a:rPr>
              <a:t>NOW</a:t>
            </a:r>
            <a:r>
              <a:rPr lang="en-US" sz="4800" dirty="0" smtClean="0">
                <a:latin typeface="Lucida Bright" panose="02040602050505020304" pitchFamily="18" charset="0"/>
              </a:rPr>
              <a:t>!</a:t>
            </a:r>
            <a:endParaRPr lang="en-US" sz="4800" dirty="0"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3886200"/>
          </a:xfrm>
        </p:spPr>
        <p:txBody>
          <a:bodyPr/>
          <a:lstStyle/>
          <a:p>
            <a:r>
              <a:rPr lang="en-US" sz="2400" dirty="0">
                <a:latin typeface="Lucida Bright" panose="02040602050505020304" pitchFamily="18" charset="0"/>
              </a:rPr>
              <a:t>Outcomes-based accreditation</a:t>
            </a:r>
          </a:p>
          <a:p>
            <a:r>
              <a:rPr lang="en-US" sz="2400" dirty="0">
                <a:latin typeface="Lucida Bright" panose="02040602050505020304" pitchFamily="18" charset="0"/>
              </a:rPr>
              <a:t>Annual RC review to identify under-performing programs and help them to improve</a:t>
            </a:r>
          </a:p>
          <a:p>
            <a:r>
              <a:rPr lang="en-US" sz="2400" dirty="0">
                <a:latin typeface="Lucida Bright" panose="02040602050505020304" pitchFamily="18" charset="0"/>
              </a:rPr>
              <a:t>Accreditation process changes:</a:t>
            </a:r>
          </a:p>
          <a:p>
            <a:pPr lvl="1"/>
            <a:r>
              <a:rPr lang="en-US" sz="2400" dirty="0">
                <a:latin typeface="Lucida Bright" panose="02040602050505020304" pitchFamily="18" charset="0"/>
              </a:rPr>
              <a:t>Annual review (no more cycles)</a:t>
            </a:r>
          </a:p>
          <a:p>
            <a:pPr lvl="1"/>
            <a:r>
              <a:rPr lang="en-US" sz="2400" dirty="0">
                <a:latin typeface="Lucida Bright" panose="02040602050505020304" pitchFamily="18" charset="0"/>
              </a:rPr>
              <a:t>Site visits every 10 years or as needed</a:t>
            </a:r>
          </a:p>
          <a:p>
            <a:pPr lvl="1"/>
            <a:r>
              <a:rPr lang="en-US" sz="2400" dirty="0">
                <a:latin typeface="Lucida Bright" panose="02040602050505020304" pitchFamily="18" charset="0"/>
              </a:rPr>
              <a:t>Annual ADS update replaces PIF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3733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Lucida Bright" panose="02040602050505020304" pitchFamily="18" charset="0"/>
              </a:rPr>
              <a:t>Continuous </a:t>
            </a:r>
            <a:r>
              <a:rPr lang="en-US" sz="2800" dirty="0">
                <a:latin typeface="Lucida Bright" panose="02040602050505020304" pitchFamily="18" charset="0"/>
              </a:rPr>
              <a:t>Accreditation </a:t>
            </a:r>
            <a:r>
              <a:rPr lang="en-US" sz="2800" dirty="0" smtClean="0">
                <a:latin typeface="Lucida Bright" panose="02040602050505020304" pitchFamily="18" charset="0"/>
              </a:rPr>
              <a:t>Model based on annual review of data:</a:t>
            </a: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ADS Annual Update</a:t>
            </a: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Resident </a:t>
            </a:r>
            <a:r>
              <a:rPr lang="en-US" dirty="0" smtClean="0">
                <a:latin typeface="Lucida Bright" panose="02040602050505020304" pitchFamily="18" charset="0"/>
              </a:rPr>
              <a:t>and Faculty Survey</a:t>
            </a:r>
            <a:endParaRPr lang="en-US" dirty="0">
              <a:latin typeface="Lucida Bright" panose="02040602050505020304" pitchFamily="18" charset="0"/>
            </a:endParaRPr>
          </a:p>
          <a:p>
            <a:pPr lvl="4">
              <a:defRPr/>
            </a:pPr>
            <a:r>
              <a:rPr lang="en-US" dirty="0" smtClean="0">
                <a:latin typeface="Lucida Bright" panose="02040602050505020304" pitchFamily="18" charset="0"/>
              </a:rPr>
              <a:t>Board </a:t>
            </a:r>
            <a:r>
              <a:rPr lang="en-US" dirty="0">
                <a:latin typeface="Lucida Bright" panose="02040602050505020304" pitchFamily="18" charset="0"/>
              </a:rPr>
              <a:t>Exam </a:t>
            </a:r>
            <a:r>
              <a:rPr lang="en-US" dirty="0" smtClean="0">
                <a:latin typeface="Lucida Bright" panose="02040602050505020304" pitchFamily="18" charset="0"/>
              </a:rPr>
              <a:t>Performance</a:t>
            </a: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Milestone </a:t>
            </a:r>
            <a:r>
              <a:rPr lang="en-US" dirty="0" smtClean="0">
                <a:latin typeface="Lucida Bright" panose="02040602050505020304" pitchFamily="18" charset="0"/>
              </a:rPr>
              <a:t>Data</a:t>
            </a:r>
            <a:endParaRPr lang="en-US" dirty="0">
              <a:latin typeface="Lucida Bright" panose="02040602050505020304" pitchFamily="18" charset="0"/>
            </a:endParaRP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Case Log Data</a:t>
            </a:r>
          </a:p>
          <a:p>
            <a:pPr lvl="4">
              <a:defRPr/>
            </a:pPr>
            <a:r>
              <a:rPr lang="en-US" dirty="0" smtClean="0">
                <a:latin typeface="Lucida Bright" panose="02040602050505020304" pitchFamily="18" charset="0"/>
              </a:rPr>
              <a:t>Faculty </a:t>
            </a:r>
            <a:r>
              <a:rPr lang="en-US" dirty="0">
                <a:latin typeface="Lucida Bright" panose="02040602050505020304" pitchFamily="18" charset="0"/>
              </a:rPr>
              <a:t>and Resident Scholarly </a:t>
            </a:r>
            <a:r>
              <a:rPr lang="en-US" dirty="0" smtClean="0">
                <a:latin typeface="Lucida Bright" panose="02040602050505020304" pitchFamily="18" charset="0"/>
              </a:rPr>
              <a:t>Activity</a:t>
            </a:r>
          </a:p>
          <a:p>
            <a:pPr lvl="4">
              <a:defRPr/>
            </a:pPr>
            <a:r>
              <a:rPr lang="en-US" dirty="0">
                <a:latin typeface="Lucida Bright" panose="02040602050505020304" pitchFamily="18" charset="0"/>
              </a:rPr>
              <a:t>Hospital Accreditation Data</a:t>
            </a:r>
          </a:p>
          <a:p>
            <a:pPr lvl="4">
              <a:defRPr/>
            </a:pPr>
            <a:r>
              <a:rPr lang="en-US" dirty="0" smtClean="0">
                <a:latin typeface="Lucida Bright" panose="02040602050505020304" pitchFamily="18" charset="0"/>
              </a:rPr>
              <a:t>Attrition</a:t>
            </a:r>
            <a:endParaRPr lang="en-US" dirty="0">
              <a:latin typeface="Lucida Bright" panose="02040602050505020304" pitchFamily="18" charset="0"/>
            </a:endParaRPr>
          </a:p>
          <a:p>
            <a:pPr>
              <a:defRPr/>
            </a:pPr>
            <a:endParaRPr lang="en-US" sz="2300" dirty="0" smtClean="0"/>
          </a:p>
          <a:p>
            <a:pPr marL="0" indent="0">
              <a:buNone/>
              <a:defRPr/>
            </a:pPr>
            <a:endParaRPr lang="en-US" sz="2300" dirty="0"/>
          </a:p>
          <a:p>
            <a:pPr>
              <a:defRPr/>
            </a:pPr>
            <a:endParaRPr lang="en-US" sz="23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7652" name="Footer Placeholder 6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27653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E1BE06-A639-4438-B1C2-DA585A1A1AD8}" type="slidenum">
              <a:rPr lang="en-US" altLang="en-US" sz="10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dirty="0" smtClean="0">
              <a:latin typeface="Arial Black" pitchFamily="34" charset="0"/>
            </a:endParaRPr>
          </a:p>
        </p:txBody>
      </p:sp>
      <p:pic>
        <p:nvPicPr>
          <p:cNvPr id="27654" name="Picture 2" descr="http://www.satisfactionsecrets.com/wp-content/uploads/2011/09/man-with-check-sign-01-15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8925"/>
            <a:ext cx="152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4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ornpearsontrains.files.wordpress.com/2012/04/suc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03715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Lucida Bright" pitchFamily="18" charset="0"/>
              </a:rPr>
              <a:t>So…</a:t>
            </a:r>
            <a:endParaRPr lang="en-US" sz="4000" b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Lucida Bright" pitchFamily="18" charset="0"/>
              </a:rPr>
              <a:t>The Programs, the DIO, the GMEC, and the programs must devise a way of continually monitoring program quality and demonstrating improvement.</a:t>
            </a:r>
          </a:p>
          <a:p>
            <a:pPr marL="0" indent="0">
              <a:buNone/>
            </a:pPr>
            <a:endParaRPr lang="en-US" sz="2800" dirty="0" smtClean="0">
              <a:latin typeface="Lucida Bright" pitchFamily="18" charset="0"/>
            </a:endParaRPr>
          </a:p>
          <a:p>
            <a:pPr marL="0" indent="0">
              <a:buNone/>
            </a:pPr>
            <a:r>
              <a:rPr lang="en-US" sz="4000" b="1" i="1" dirty="0" smtClean="0">
                <a:latin typeface="Lucida Bright" pitchFamily="18" charset="0"/>
              </a:rPr>
              <a:t>       Dashboards!</a:t>
            </a:r>
            <a:endParaRPr lang="en-US" sz="4000" b="1" i="1" dirty="0">
              <a:latin typeface="Lucida Bright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chingPM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MatchingPME</Template>
  <TotalTime>3989</TotalTime>
  <Words>2419</Words>
  <Application>Microsoft Office PowerPoint</Application>
  <PresentationFormat>On-screen Show (4:3)</PresentationFormat>
  <Paragraphs>562</Paragraphs>
  <Slides>50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MatchingPME</vt:lpstr>
      <vt:lpstr>Keep Your Eyes on the Dashboard   October 15, 2015</vt:lpstr>
      <vt:lpstr> </vt:lpstr>
      <vt:lpstr>Learning Objectives</vt:lpstr>
      <vt:lpstr>Your Car’s Dashboard…</vt:lpstr>
      <vt:lpstr>Your GME Dashboard…</vt:lpstr>
      <vt:lpstr>PowerPoint Presentation</vt:lpstr>
      <vt:lpstr>NOW!</vt:lpstr>
      <vt:lpstr>PowerPoint Presentation</vt:lpstr>
      <vt:lpstr>So…</vt:lpstr>
      <vt:lpstr>Dashboards in  3 Simple Steps</vt:lpstr>
      <vt:lpstr>Step 1: Choose Your Metrics</vt:lpstr>
      <vt:lpstr>Step 2: Obtain the Data</vt:lpstr>
      <vt:lpstr>Step 3:  Organize the Data </vt:lpstr>
      <vt:lpstr>Dashboards and  Annual Program Evaluation </vt:lpstr>
      <vt:lpstr>PowerPoint Presentation</vt:lpstr>
      <vt:lpstr>New Emphasis:  Annual Evaluation &amp;  Improvement Processes  ANNUAL PROGRAM EVALUATION (APE)</vt:lpstr>
      <vt:lpstr>The program must monitor and track…</vt:lpstr>
      <vt:lpstr>PowerPoint Presentation</vt:lpstr>
      <vt:lpstr>Annual Program Dashboard… an example</vt:lpstr>
      <vt:lpstr>Dashboards and Self-Study </vt:lpstr>
      <vt:lpstr>A few words about Dashboards and  Self-Study…</vt:lpstr>
      <vt:lpstr>PowerPoint Presentation</vt:lpstr>
      <vt:lpstr>Dashboards and Annual Institutional Review</vt:lpstr>
      <vt:lpstr>New Emphasis:  Annual Evaluation &amp;  Improvement Processes  ANNUAL INSTITUTIONAL REVIEW (AIR) </vt:lpstr>
      <vt:lpstr>PowerPoint Presentation</vt:lpstr>
      <vt:lpstr>What Can Institutions Learn by Aggregating Program Dashboards?</vt:lpstr>
      <vt:lpstr>2014-15 Performance At-a-Glance</vt:lpstr>
      <vt:lpstr>2014-15 Improvement Priorities</vt:lpstr>
      <vt:lpstr>Dashboards and GMEC Special Review</vt:lpstr>
      <vt:lpstr>New Emphasis:  Annual Evaluation &amp;  Improvement Processes  GMEC SPECIAL REVIEW </vt:lpstr>
      <vt:lpstr>PowerPoint Presentation</vt:lpstr>
      <vt:lpstr>PowerPoint Presentation</vt:lpstr>
      <vt:lpstr>Dashboards and Clinical Learning Environment Review</vt:lpstr>
      <vt:lpstr>New Emphasis:    CLINICAL LEARNING ENVIRONMENT REVIEW (CLER)</vt:lpstr>
      <vt:lpstr>PowerPoint Presentation</vt:lpstr>
      <vt:lpstr>CLER Pathways to Excellence</vt:lpstr>
      <vt:lpstr>CLER Pathways to Excellence</vt:lpstr>
      <vt:lpstr>PowerPoint Presentation</vt:lpstr>
      <vt:lpstr>Take a critical look… at your CLER report</vt:lpstr>
      <vt:lpstr>PowerPoint Presentation</vt:lpstr>
      <vt:lpstr>PowerPoint Presentation</vt:lpstr>
      <vt:lpstr>PowerPoint Presentation</vt:lpstr>
      <vt:lpstr>PowerPoint Presentation</vt:lpstr>
      <vt:lpstr>Take a critical look… at BOTH documents -- together</vt:lpstr>
      <vt:lpstr>Where Do We Start?</vt:lpstr>
      <vt:lpstr>Where Do We Start?  </vt:lpstr>
      <vt:lpstr>Reasons Why Programs and Institutions Should Consider Using a Dashboard</vt:lpstr>
      <vt:lpstr>Final Thoughts…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NAS with a Dashboard</dc:title>
  <dc:creator>Candace</dc:creator>
  <cp:lastModifiedBy>Steven Factor</cp:lastModifiedBy>
  <cp:revision>282</cp:revision>
  <cp:lastPrinted>2012-12-14T16:49:35Z</cp:lastPrinted>
  <dcterms:created xsi:type="dcterms:W3CDTF">2012-11-27T21:42:36Z</dcterms:created>
  <dcterms:modified xsi:type="dcterms:W3CDTF">2015-10-13T19:36:15Z</dcterms:modified>
</cp:coreProperties>
</file>