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8"/>
  </p:notesMasterIdLst>
  <p:sldIdLst>
    <p:sldId id="375" r:id="rId2"/>
    <p:sldId id="256" r:id="rId3"/>
    <p:sldId id="400" r:id="rId4"/>
    <p:sldId id="257" r:id="rId5"/>
    <p:sldId id="259" r:id="rId6"/>
    <p:sldId id="258" r:id="rId7"/>
    <p:sldId id="272" r:id="rId8"/>
    <p:sldId id="273" r:id="rId9"/>
    <p:sldId id="274" r:id="rId10"/>
    <p:sldId id="275" r:id="rId11"/>
    <p:sldId id="276" r:id="rId12"/>
    <p:sldId id="261" r:id="rId13"/>
    <p:sldId id="277" r:id="rId14"/>
    <p:sldId id="278" r:id="rId15"/>
    <p:sldId id="279" r:id="rId16"/>
    <p:sldId id="266" r:id="rId17"/>
    <p:sldId id="262" r:id="rId18"/>
    <p:sldId id="268" r:id="rId19"/>
    <p:sldId id="265" r:id="rId20"/>
    <p:sldId id="263" r:id="rId21"/>
    <p:sldId id="264" r:id="rId22"/>
    <p:sldId id="267" r:id="rId23"/>
    <p:sldId id="280" r:id="rId24"/>
    <p:sldId id="281" r:id="rId25"/>
    <p:sldId id="270" r:id="rId26"/>
    <p:sldId id="271" r:id="rId27"/>
    <p:sldId id="282" r:id="rId28"/>
    <p:sldId id="269" r:id="rId29"/>
    <p:sldId id="283" r:id="rId30"/>
    <p:sldId id="284" r:id="rId31"/>
    <p:sldId id="285" r:id="rId32"/>
    <p:sldId id="286" r:id="rId33"/>
    <p:sldId id="287" r:id="rId34"/>
    <p:sldId id="288" r:id="rId35"/>
    <p:sldId id="399" r:id="rId36"/>
    <p:sldId id="322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922E8-DD27-2041-88A8-DE199A075E95}" v="83" dt="2020-07-03T17:12:27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94715"/>
  </p:normalViewPr>
  <p:slideViewPr>
    <p:cSldViewPr snapToGrid="0" snapToObjects="1">
      <p:cViewPr varScale="1">
        <p:scale>
          <a:sx n="88" d="100"/>
          <a:sy n="88" d="100"/>
        </p:scale>
        <p:origin x="192" y="7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Active Residents by Ethnicity</a:t>
            </a:r>
          </a:p>
          <a:p>
            <a:pPr>
              <a:defRPr/>
            </a:pPr>
            <a:r>
              <a:rPr lang="en-US" dirty="0"/>
              <a:t> 2018-2019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White, non-Hispanic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Self-reported Ethnicity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E-47B9-802D-70C6B4D663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or Pacific Islander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Self-reported Ethnicity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E-47B9-802D-70C6B4D663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Self-reported Ethnicity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0E-47B9-802D-70C6B4D663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Black, non-Hispanic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Self-reported Ethnicity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0E-47B9-802D-70C6B4D663F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Native American/Alaskan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Self-reported Ethnicity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0E-47B9-802D-70C6B4D663F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Self-reported Ethnicity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0E-47B9-802D-70C6B4D663F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Self-reported Ethnicity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0E-47B9-802D-70C6B4D66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4607632"/>
        <c:axId val="876846816"/>
      </c:barChart>
      <c:catAx>
        <c:axId val="112460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846816"/>
        <c:crosses val="autoZero"/>
        <c:auto val="1"/>
        <c:lblAlgn val="ctr"/>
        <c:lblOffset val="100"/>
        <c:noMultiLvlLbl val="0"/>
      </c:catAx>
      <c:valAx>
        <c:axId val="87684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active residents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60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3B9CA-1F78-469E-8A20-335BD8E0611C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65974-E510-4E4E-A32F-805413B96ACD}">
      <dgm:prSet phldrT="[Text]"/>
      <dgm:spPr/>
      <dgm:t>
        <a:bodyPr/>
        <a:lstStyle/>
        <a:p>
          <a:r>
            <a:rPr lang="en-US" dirty="0"/>
            <a:t>Diversity</a:t>
          </a:r>
        </a:p>
      </dgm:t>
    </dgm:pt>
    <dgm:pt modelId="{E622AE4C-254B-40B7-B34C-D4C5498A9B54}" type="parTrans" cxnId="{732E6CAF-1FF9-409F-9DA3-3A5228472CAA}">
      <dgm:prSet/>
      <dgm:spPr/>
      <dgm:t>
        <a:bodyPr/>
        <a:lstStyle/>
        <a:p>
          <a:endParaRPr lang="en-US"/>
        </a:p>
      </dgm:t>
    </dgm:pt>
    <dgm:pt modelId="{82862946-BCDD-4737-A9CC-9EC619F805BF}" type="sibTrans" cxnId="{732E6CAF-1FF9-409F-9DA3-3A5228472CAA}">
      <dgm:prSet/>
      <dgm:spPr/>
      <dgm:t>
        <a:bodyPr/>
        <a:lstStyle/>
        <a:p>
          <a:endParaRPr lang="en-US"/>
        </a:p>
      </dgm:t>
    </dgm:pt>
    <dgm:pt modelId="{097ABAD3-5D12-4E4C-943C-3429F7436C46}">
      <dgm:prSet phldrT="[Text]"/>
      <dgm:spPr/>
      <dgm:t>
        <a:bodyPr/>
        <a:lstStyle/>
        <a:p>
          <a:r>
            <a:rPr lang="en-US" dirty="0"/>
            <a:t>Patient </a:t>
          </a:r>
        </a:p>
        <a:p>
          <a:r>
            <a:rPr lang="en-US" dirty="0"/>
            <a:t>Safety</a:t>
          </a:r>
        </a:p>
      </dgm:t>
    </dgm:pt>
    <dgm:pt modelId="{30595480-4BE1-4EDB-9B29-BE0C841CFB0F}" type="parTrans" cxnId="{2361B6A5-3556-4C4C-A6E0-1B21B257ADB7}">
      <dgm:prSet/>
      <dgm:spPr/>
      <dgm:t>
        <a:bodyPr/>
        <a:lstStyle/>
        <a:p>
          <a:endParaRPr lang="en-US"/>
        </a:p>
      </dgm:t>
    </dgm:pt>
    <dgm:pt modelId="{BC87034E-4961-4BFE-8B9C-0879BA66E946}" type="sibTrans" cxnId="{2361B6A5-3556-4C4C-A6E0-1B21B257ADB7}">
      <dgm:prSet/>
      <dgm:spPr/>
      <dgm:t>
        <a:bodyPr/>
        <a:lstStyle/>
        <a:p>
          <a:endParaRPr lang="en-US"/>
        </a:p>
      </dgm:t>
    </dgm:pt>
    <dgm:pt modelId="{D4A170CC-BA6D-4FE9-897D-CE51B76009D1}">
      <dgm:prSet phldrT="[Text]"/>
      <dgm:spPr/>
      <dgm:t>
        <a:bodyPr/>
        <a:lstStyle/>
        <a:p>
          <a:r>
            <a:rPr lang="en-US" dirty="0"/>
            <a:t>Quality</a:t>
          </a:r>
        </a:p>
      </dgm:t>
    </dgm:pt>
    <dgm:pt modelId="{B6FABCA6-A37C-4542-A705-4EACCB07D93C}" type="parTrans" cxnId="{3A53C27D-E962-4C95-8629-A9FA13745D9B}">
      <dgm:prSet/>
      <dgm:spPr/>
      <dgm:t>
        <a:bodyPr/>
        <a:lstStyle/>
        <a:p>
          <a:endParaRPr lang="en-US"/>
        </a:p>
      </dgm:t>
    </dgm:pt>
    <dgm:pt modelId="{D3D9E705-B65C-4276-A0A4-F107D3E6A1C6}" type="sibTrans" cxnId="{3A53C27D-E962-4C95-8629-A9FA13745D9B}">
      <dgm:prSet/>
      <dgm:spPr/>
      <dgm:t>
        <a:bodyPr/>
        <a:lstStyle/>
        <a:p>
          <a:endParaRPr lang="en-US"/>
        </a:p>
      </dgm:t>
    </dgm:pt>
    <dgm:pt modelId="{4F7202A4-A25D-4437-9BAB-CD7758A0AED6}">
      <dgm:prSet phldrT="[Text]"/>
      <dgm:spPr/>
      <dgm:t>
        <a:bodyPr/>
        <a:lstStyle/>
        <a:p>
          <a:r>
            <a:rPr lang="en-US" dirty="0"/>
            <a:t>Teaming</a:t>
          </a:r>
        </a:p>
      </dgm:t>
    </dgm:pt>
    <dgm:pt modelId="{2E0EE7B7-ED37-4355-97B7-F45A27CAD8E7}" type="parTrans" cxnId="{FF886819-D556-4710-B595-5C7146B787D0}">
      <dgm:prSet/>
      <dgm:spPr/>
      <dgm:t>
        <a:bodyPr/>
        <a:lstStyle/>
        <a:p>
          <a:endParaRPr lang="en-US"/>
        </a:p>
      </dgm:t>
    </dgm:pt>
    <dgm:pt modelId="{AB3CA426-5705-44D7-A3EF-23B24AC6C935}" type="sibTrans" cxnId="{FF886819-D556-4710-B595-5C7146B787D0}">
      <dgm:prSet/>
      <dgm:spPr/>
      <dgm:t>
        <a:bodyPr/>
        <a:lstStyle/>
        <a:p>
          <a:endParaRPr lang="en-US"/>
        </a:p>
      </dgm:t>
    </dgm:pt>
    <dgm:pt modelId="{FE0D2044-66A1-4DFA-AA4B-D85860E06176}">
      <dgm:prSet phldrT="[Text]"/>
      <dgm:spPr/>
      <dgm:t>
        <a:bodyPr/>
        <a:lstStyle/>
        <a:p>
          <a:r>
            <a:rPr lang="en-US" dirty="0"/>
            <a:t>Supervision</a:t>
          </a:r>
        </a:p>
      </dgm:t>
    </dgm:pt>
    <dgm:pt modelId="{89B1E519-F638-4484-9D40-530690EAF5C8}" type="parTrans" cxnId="{EF9F4B52-F792-4FA3-B392-DCC1DF330F6F}">
      <dgm:prSet/>
      <dgm:spPr/>
      <dgm:t>
        <a:bodyPr/>
        <a:lstStyle/>
        <a:p>
          <a:endParaRPr lang="en-US"/>
        </a:p>
      </dgm:t>
    </dgm:pt>
    <dgm:pt modelId="{3F404D3E-3F6C-4CDB-BBE1-2AE05D1BECD1}" type="sibTrans" cxnId="{EF9F4B52-F792-4FA3-B392-DCC1DF330F6F}">
      <dgm:prSet/>
      <dgm:spPr/>
      <dgm:t>
        <a:bodyPr/>
        <a:lstStyle/>
        <a:p>
          <a:endParaRPr lang="en-US"/>
        </a:p>
      </dgm:t>
    </dgm:pt>
    <dgm:pt modelId="{02B4B6D8-B6DF-4420-B7F2-6CA15B43319D}">
      <dgm:prSet phldrT="[Text]"/>
      <dgm:spPr/>
      <dgm:t>
        <a:bodyPr/>
        <a:lstStyle/>
        <a:p>
          <a:r>
            <a:rPr lang="en-US" dirty="0"/>
            <a:t>Well-</a:t>
          </a:r>
        </a:p>
        <a:p>
          <a:r>
            <a:rPr lang="en-US" dirty="0"/>
            <a:t>Being</a:t>
          </a:r>
        </a:p>
      </dgm:t>
    </dgm:pt>
    <dgm:pt modelId="{6D4FF537-25F1-421F-80AF-6CFFE74D5E49}" type="parTrans" cxnId="{13668BA0-4398-45DC-8C45-E96F5F76D950}">
      <dgm:prSet/>
      <dgm:spPr/>
      <dgm:t>
        <a:bodyPr/>
        <a:lstStyle/>
        <a:p>
          <a:endParaRPr lang="en-US"/>
        </a:p>
      </dgm:t>
    </dgm:pt>
    <dgm:pt modelId="{D39D8676-F4F9-47C0-AC08-52206FDA0C9C}" type="sibTrans" cxnId="{13668BA0-4398-45DC-8C45-E96F5F76D950}">
      <dgm:prSet/>
      <dgm:spPr/>
      <dgm:t>
        <a:bodyPr/>
        <a:lstStyle/>
        <a:p>
          <a:endParaRPr lang="en-US"/>
        </a:p>
      </dgm:t>
    </dgm:pt>
    <dgm:pt modelId="{B341814E-EF23-4356-ABE7-A120D5D90E6E}">
      <dgm:prSet phldrT="[Text]"/>
      <dgm:spPr/>
      <dgm:t>
        <a:bodyPr/>
        <a:lstStyle/>
        <a:p>
          <a:r>
            <a:rPr lang="en-US" dirty="0"/>
            <a:t>Profession-</a:t>
          </a:r>
        </a:p>
        <a:p>
          <a:r>
            <a:rPr lang="en-US" dirty="0"/>
            <a:t>alism</a:t>
          </a:r>
        </a:p>
      </dgm:t>
    </dgm:pt>
    <dgm:pt modelId="{6D62FBDC-DBF7-4E22-AB27-2BFA0E879333}" type="parTrans" cxnId="{A97244ED-8D2E-42F8-8201-A215AC1D7CE4}">
      <dgm:prSet/>
      <dgm:spPr/>
      <dgm:t>
        <a:bodyPr/>
        <a:lstStyle/>
        <a:p>
          <a:endParaRPr lang="en-US"/>
        </a:p>
      </dgm:t>
    </dgm:pt>
    <dgm:pt modelId="{AE870C7D-3C89-4805-B23A-ACD0F4785E28}" type="sibTrans" cxnId="{A97244ED-8D2E-42F8-8201-A215AC1D7CE4}">
      <dgm:prSet/>
      <dgm:spPr/>
      <dgm:t>
        <a:bodyPr/>
        <a:lstStyle/>
        <a:p>
          <a:endParaRPr lang="en-US"/>
        </a:p>
      </dgm:t>
    </dgm:pt>
    <dgm:pt modelId="{412F9FF5-4F72-4A0A-83DF-F625CA975445}" type="pres">
      <dgm:prSet presAssocID="{30F3B9CA-1F78-469E-8A20-335BD8E0611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7B408F-AB59-4710-B0CE-E057E7A7D92F}" type="pres">
      <dgm:prSet presAssocID="{EE865974-E510-4E4E-A32F-805413B96ACD}" presName="centerShape" presStyleLbl="node0" presStyleIdx="0" presStyleCnt="1"/>
      <dgm:spPr/>
    </dgm:pt>
    <dgm:pt modelId="{539AD617-AFA0-49F7-B796-1C66226AA309}" type="pres">
      <dgm:prSet presAssocID="{097ABAD3-5D12-4E4C-943C-3429F7436C46}" presName="node" presStyleLbl="node1" presStyleIdx="0" presStyleCnt="6" custRadScaleRad="100123" custRadScaleInc="6924">
        <dgm:presLayoutVars>
          <dgm:bulletEnabled val="1"/>
        </dgm:presLayoutVars>
      </dgm:prSet>
      <dgm:spPr/>
    </dgm:pt>
    <dgm:pt modelId="{4ED943F3-138B-4D75-A4FF-88ABEB1B9F17}" type="pres">
      <dgm:prSet presAssocID="{097ABAD3-5D12-4E4C-943C-3429F7436C46}" presName="dummy" presStyleCnt="0"/>
      <dgm:spPr/>
    </dgm:pt>
    <dgm:pt modelId="{4E76DA31-F230-4AD2-83DC-62463DF219F3}" type="pres">
      <dgm:prSet presAssocID="{BC87034E-4961-4BFE-8B9C-0879BA66E946}" presName="sibTrans" presStyleLbl="sibTrans2D1" presStyleIdx="0" presStyleCnt="6"/>
      <dgm:spPr/>
    </dgm:pt>
    <dgm:pt modelId="{41AC82E2-4C6D-4586-A2C8-06C970222A95}" type="pres">
      <dgm:prSet presAssocID="{D4A170CC-BA6D-4FE9-897D-CE51B76009D1}" presName="node" presStyleLbl="node1" presStyleIdx="1" presStyleCnt="6">
        <dgm:presLayoutVars>
          <dgm:bulletEnabled val="1"/>
        </dgm:presLayoutVars>
      </dgm:prSet>
      <dgm:spPr/>
    </dgm:pt>
    <dgm:pt modelId="{67247E39-403E-4FB6-8F9E-3785CC5845F7}" type="pres">
      <dgm:prSet presAssocID="{D4A170CC-BA6D-4FE9-897D-CE51B76009D1}" presName="dummy" presStyleCnt="0"/>
      <dgm:spPr/>
    </dgm:pt>
    <dgm:pt modelId="{A8C67742-78F8-43D5-9B40-8E6F4193C94F}" type="pres">
      <dgm:prSet presAssocID="{D3D9E705-B65C-4276-A0A4-F107D3E6A1C6}" presName="sibTrans" presStyleLbl="sibTrans2D1" presStyleIdx="1" presStyleCnt="6"/>
      <dgm:spPr/>
    </dgm:pt>
    <dgm:pt modelId="{D3C9C418-F19E-4B3B-B84A-4C5478EBD983}" type="pres">
      <dgm:prSet presAssocID="{4F7202A4-A25D-4437-9BAB-CD7758A0AED6}" presName="node" presStyleLbl="node1" presStyleIdx="2" presStyleCnt="6">
        <dgm:presLayoutVars>
          <dgm:bulletEnabled val="1"/>
        </dgm:presLayoutVars>
      </dgm:prSet>
      <dgm:spPr/>
    </dgm:pt>
    <dgm:pt modelId="{B31E9B1E-97E6-4CF7-8D51-0288A7D533C8}" type="pres">
      <dgm:prSet presAssocID="{4F7202A4-A25D-4437-9BAB-CD7758A0AED6}" presName="dummy" presStyleCnt="0"/>
      <dgm:spPr/>
    </dgm:pt>
    <dgm:pt modelId="{7CB652A0-67F3-49ED-9501-7A5A8E48C8AB}" type="pres">
      <dgm:prSet presAssocID="{AB3CA426-5705-44D7-A3EF-23B24AC6C935}" presName="sibTrans" presStyleLbl="sibTrans2D1" presStyleIdx="2" presStyleCnt="6"/>
      <dgm:spPr/>
    </dgm:pt>
    <dgm:pt modelId="{3838F775-BA00-4A2A-B9F7-7C87CB30ADDF}" type="pres">
      <dgm:prSet presAssocID="{FE0D2044-66A1-4DFA-AA4B-D85860E06176}" presName="node" presStyleLbl="node1" presStyleIdx="3" presStyleCnt="6">
        <dgm:presLayoutVars>
          <dgm:bulletEnabled val="1"/>
        </dgm:presLayoutVars>
      </dgm:prSet>
      <dgm:spPr/>
    </dgm:pt>
    <dgm:pt modelId="{8BF8BCA2-40ED-48BB-85F8-8B90F33E3C48}" type="pres">
      <dgm:prSet presAssocID="{FE0D2044-66A1-4DFA-AA4B-D85860E06176}" presName="dummy" presStyleCnt="0"/>
      <dgm:spPr/>
    </dgm:pt>
    <dgm:pt modelId="{3F3B5850-2F5D-45EF-AB6C-D3AA56487867}" type="pres">
      <dgm:prSet presAssocID="{3F404D3E-3F6C-4CDB-BBE1-2AE05D1BECD1}" presName="sibTrans" presStyleLbl="sibTrans2D1" presStyleIdx="3" presStyleCnt="6"/>
      <dgm:spPr/>
    </dgm:pt>
    <dgm:pt modelId="{C9DCFA0F-D712-4835-BAD8-CA51DFE3486F}" type="pres">
      <dgm:prSet presAssocID="{02B4B6D8-B6DF-4420-B7F2-6CA15B43319D}" presName="node" presStyleLbl="node1" presStyleIdx="4" presStyleCnt="6">
        <dgm:presLayoutVars>
          <dgm:bulletEnabled val="1"/>
        </dgm:presLayoutVars>
      </dgm:prSet>
      <dgm:spPr/>
    </dgm:pt>
    <dgm:pt modelId="{D1B5A432-9C7C-4DFE-A68F-055E37620E53}" type="pres">
      <dgm:prSet presAssocID="{02B4B6D8-B6DF-4420-B7F2-6CA15B43319D}" presName="dummy" presStyleCnt="0"/>
      <dgm:spPr/>
    </dgm:pt>
    <dgm:pt modelId="{F01DDA9F-8916-4B65-A519-A4CBF3DF31C0}" type="pres">
      <dgm:prSet presAssocID="{D39D8676-F4F9-47C0-AC08-52206FDA0C9C}" presName="sibTrans" presStyleLbl="sibTrans2D1" presStyleIdx="4" presStyleCnt="6"/>
      <dgm:spPr/>
    </dgm:pt>
    <dgm:pt modelId="{4667B32F-2240-4A68-9F5D-A97CB0704951}" type="pres">
      <dgm:prSet presAssocID="{B341814E-EF23-4356-ABE7-A120D5D90E6E}" presName="node" presStyleLbl="node1" presStyleIdx="5" presStyleCnt="6" custScaleX="117275" custScaleY="117508">
        <dgm:presLayoutVars>
          <dgm:bulletEnabled val="1"/>
        </dgm:presLayoutVars>
      </dgm:prSet>
      <dgm:spPr/>
    </dgm:pt>
    <dgm:pt modelId="{2ECDA126-1B12-496A-A26A-8384D79FDDAB}" type="pres">
      <dgm:prSet presAssocID="{B341814E-EF23-4356-ABE7-A120D5D90E6E}" presName="dummy" presStyleCnt="0"/>
      <dgm:spPr/>
    </dgm:pt>
    <dgm:pt modelId="{EB8D4946-5F40-417B-B2F3-3D1D7E30B57B}" type="pres">
      <dgm:prSet presAssocID="{AE870C7D-3C89-4805-B23A-ACD0F4785E28}" presName="sibTrans" presStyleLbl="sibTrans2D1" presStyleIdx="5" presStyleCnt="6"/>
      <dgm:spPr/>
    </dgm:pt>
  </dgm:ptLst>
  <dgm:cxnLst>
    <dgm:cxn modelId="{63C2FA07-619D-4D72-AE89-4E7B60C2DBF4}" type="presOf" srcId="{30F3B9CA-1F78-469E-8A20-335BD8E0611C}" destId="{412F9FF5-4F72-4A0A-83DF-F625CA975445}" srcOrd="0" destOrd="0" presId="urn:microsoft.com/office/officeart/2005/8/layout/radial6"/>
    <dgm:cxn modelId="{7C452715-2378-4F53-8397-A138872FE5FF}" type="presOf" srcId="{02B4B6D8-B6DF-4420-B7F2-6CA15B43319D}" destId="{C9DCFA0F-D712-4835-BAD8-CA51DFE3486F}" srcOrd="0" destOrd="0" presId="urn:microsoft.com/office/officeart/2005/8/layout/radial6"/>
    <dgm:cxn modelId="{ACC9E416-F160-4DC2-87C6-153E1A9C2846}" type="presOf" srcId="{FE0D2044-66A1-4DFA-AA4B-D85860E06176}" destId="{3838F775-BA00-4A2A-B9F7-7C87CB30ADDF}" srcOrd="0" destOrd="0" presId="urn:microsoft.com/office/officeart/2005/8/layout/radial6"/>
    <dgm:cxn modelId="{FF886819-D556-4710-B595-5C7146B787D0}" srcId="{EE865974-E510-4E4E-A32F-805413B96ACD}" destId="{4F7202A4-A25D-4437-9BAB-CD7758A0AED6}" srcOrd="2" destOrd="0" parTransId="{2E0EE7B7-ED37-4355-97B7-F45A27CAD8E7}" sibTransId="{AB3CA426-5705-44D7-A3EF-23B24AC6C935}"/>
    <dgm:cxn modelId="{568EFC19-04E6-4532-9136-BE0230F8A6BE}" type="presOf" srcId="{4F7202A4-A25D-4437-9BAB-CD7758A0AED6}" destId="{D3C9C418-F19E-4B3B-B84A-4C5478EBD983}" srcOrd="0" destOrd="0" presId="urn:microsoft.com/office/officeart/2005/8/layout/radial6"/>
    <dgm:cxn modelId="{86D71C1B-9301-4745-95FE-C3D4096C673C}" type="presOf" srcId="{D3D9E705-B65C-4276-A0A4-F107D3E6A1C6}" destId="{A8C67742-78F8-43D5-9B40-8E6F4193C94F}" srcOrd="0" destOrd="0" presId="urn:microsoft.com/office/officeart/2005/8/layout/radial6"/>
    <dgm:cxn modelId="{CB2F7D2B-12D0-47F1-A0D9-222DA305445A}" type="presOf" srcId="{D39D8676-F4F9-47C0-AC08-52206FDA0C9C}" destId="{F01DDA9F-8916-4B65-A519-A4CBF3DF31C0}" srcOrd="0" destOrd="0" presId="urn:microsoft.com/office/officeart/2005/8/layout/radial6"/>
    <dgm:cxn modelId="{EF9F4B52-F792-4FA3-B392-DCC1DF330F6F}" srcId="{EE865974-E510-4E4E-A32F-805413B96ACD}" destId="{FE0D2044-66A1-4DFA-AA4B-D85860E06176}" srcOrd="3" destOrd="0" parTransId="{89B1E519-F638-4484-9D40-530690EAF5C8}" sibTransId="{3F404D3E-3F6C-4CDB-BBE1-2AE05D1BECD1}"/>
    <dgm:cxn modelId="{7091DB62-29D6-4A9E-BBA5-017490895D15}" type="presOf" srcId="{BC87034E-4961-4BFE-8B9C-0879BA66E946}" destId="{4E76DA31-F230-4AD2-83DC-62463DF219F3}" srcOrd="0" destOrd="0" presId="urn:microsoft.com/office/officeart/2005/8/layout/radial6"/>
    <dgm:cxn modelId="{5E970271-5A38-44B0-82ED-A1D4B0EEB8B8}" type="presOf" srcId="{B341814E-EF23-4356-ABE7-A120D5D90E6E}" destId="{4667B32F-2240-4A68-9F5D-A97CB0704951}" srcOrd="0" destOrd="0" presId="urn:microsoft.com/office/officeart/2005/8/layout/radial6"/>
    <dgm:cxn modelId="{3A53C27D-E962-4C95-8629-A9FA13745D9B}" srcId="{EE865974-E510-4E4E-A32F-805413B96ACD}" destId="{D4A170CC-BA6D-4FE9-897D-CE51B76009D1}" srcOrd="1" destOrd="0" parTransId="{B6FABCA6-A37C-4542-A705-4EACCB07D93C}" sibTransId="{D3D9E705-B65C-4276-A0A4-F107D3E6A1C6}"/>
    <dgm:cxn modelId="{91B93C86-9A22-40FF-ABBA-7A5643EC542C}" type="presOf" srcId="{D4A170CC-BA6D-4FE9-897D-CE51B76009D1}" destId="{41AC82E2-4C6D-4586-A2C8-06C970222A95}" srcOrd="0" destOrd="0" presId="urn:microsoft.com/office/officeart/2005/8/layout/radial6"/>
    <dgm:cxn modelId="{FA5AE399-A2D3-4AEF-8A65-086282998B45}" type="presOf" srcId="{AE870C7D-3C89-4805-B23A-ACD0F4785E28}" destId="{EB8D4946-5F40-417B-B2F3-3D1D7E30B57B}" srcOrd="0" destOrd="0" presId="urn:microsoft.com/office/officeart/2005/8/layout/radial6"/>
    <dgm:cxn modelId="{13668BA0-4398-45DC-8C45-E96F5F76D950}" srcId="{EE865974-E510-4E4E-A32F-805413B96ACD}" destId="{02B4B6D8-B6DF-4420-B7F2-6CA15B43319D}" srcOrd="4" destOrd="0" parTransId="{6D4FF537-25F1-421F-80AF-6CFFE74D5E49}" sibTransId="{D39D8676-F4F9-47C0-AC08-52206FDA0C9C}"/>
    <dgm:cxn modelId="{2361B6A5-3556-4C4C-A6E0-1B21B257ADB7}" srcId="{EE865974-E510-4E4E-A32F-805413B96ACD}" destId="{097ABAD3-5D12-4E4C-943C-3429F7436C46}" srcOrd="0" destOrd="0" parTransId="{30595480-4BE1-4EDB-9B29-BE0C841CFB0F}" sibTransId="{BC87034E-4961-4BFE-8B9C-0879BA66E946}"/>
    <dgm:cxn modelId="{732E6CAF-1FF9-409F-9DA3-3A5228472CAA}" srcId="{30F3B9CA-1F78-469E-8A20-335BD8E0611C}" destId="{EE865974-E510-4E4E-A32F-805413B96ACD}" srcOrd="0" destOrd="0" parTransId="{E622AE4C-254B-40B7-B34C-D4C5498A9B54}" sibTransId="{82862946-BCDD-4737-A9CC-9EC619F805BF}"/>
    <dgm:cxn modelId="{1A320FC5-FA0B-4D39-84B4-9BD1DC8381A0}" type="presOf" srcId="{3F404D3E-3F6C-4CDB-BBE1-2AE05D1BECD1}" destId="{3F3B5850-2F5D-45EF-AB6C-D3AA56487867}" srcOrd="0" destOrd="0" presId="urn:microsoft.com/office/officeart/2005/8/layout/radial6"/>
    <dgm:cxn modelId="{36B217C7-C219-4BDC-A44B-A2BA12C15410}" type="presOf" srcId="{097ABAD3-5D12-4E4C-943C-3429F7436C46}" destId="{539AD617-AFA0-49F7-B796-1C66226AA309}" srcOrd="0" destOrd="0" presId="urn:microsoft.com/office/officeart/2005/8/layout/radial6"/>
    <dgm:cxn modelId="{A04E86E1-9FDB-44F9-A685-1413B0CC1EED}" type="presOf" srcId="{AB3CA426-5705-44D7-A3EF-23B24AC6C935}" destId="{7CB652A0-67F3-49ED-9501-7A5A8E48C8AB}" srcOrd="0" destOrd="0" presId="urn:microsoft.com/office/officeart/2005/8/layout/radial6"/>
    <dgm:cxn modelId="{5E9CBAE2-2E35-4716-BD83-0DA46A4BDFB1}" type="presOf" srcId="{EE865974-E510-4E4E-A32F-805413B96ACD}" destId="{787B408F-AB59-4710-B0CE-E057E7A7D92F}" srcOrd="0" destOrd="0" presId="urn:microsoft.com/office/officeart/2005/8/layout/radial6"/>
    <dgm:cxn modelId="{A97244ED-8D2E-42F8-8201-A215AC1D7CE4}" srcId="{EE865974-E510-4E4E-A32F-805413B96ACD}" destId="{B341814E-EF23-4356-ABE7-A120D5D90E6E}" srcOrd="5" destOrd="0" parTransId="{6D62FBDC-DBF7-4E22-AB27-2BFA0E879333}" sibTransId="{AE870C7D-3C89-4805-B23A-ACD0F4785E28}"/>
    <dgm:cxn modelId="{E9F82E22-ACFE-4CB6-99B4-87BAA58CE95F}" type="presParOf" srcId="{412F9FF5-4F72-4A0A-83DF-F625CA975445}" destId="{787B408F-AB59-4710-B0CE-E057E7A7D92F}" srcOrd="0" destOrd="0" presId="urn:microsoft.com/office/officeart/2005/8/layout/radial6"/>
    <dgm:cxn modelId="{DE555BB6-C3E4-4D78-AFF1-DD013F29D791}" type="presParOf" srcId="{412F9FF5-4F72-4A0A-83DF-F625CA975445}" destId="{539AD617-AFA0-49F7-B796-1C66226AA309}" srcOrd="1" destOrd="0" presId="urn:microsoft.com/office/officeart/2005/8/layout/radial6"/>
    <dgm:cxn modelId="{FB40262B-B266-444E-8815-C5349C1EBAB5}" type="presParOf" srcId="{412F9FF5-4F72-4A0A-83DF-F625CA975445}" destId="{4ED943F3-138B-4D75-A4FF-88ABEB1B9F17}" srcOrd="2" destOrd="0" presId="urn:microsoft.com/office/officeart/2005/8/layout/radial6"/>
    <dgm:cxn modelId="{7CC3E861-8E14-4ADA-97BF-A3FAC580C31A}" type="presParOf" srcId="{412F9FF5-4F72-4A0A-83DF-F625CA975445}" destId="{4E76DA31-F230-4AD2-83DC-62463DF219F3}" srcOrd="3" destOrd="0" presId="urn:microsoft.com/office/officeart/2005/8/layout/radial6"/>
    <dgm:cxn modelId="{14036FFB-3412-4B39-AD19-A6BDC897B295}" type="presParOf" srcId="{412F9FF5-4F72-4A0A-83DF-F625CA975445}" destId="{41AC82E2-4C6D-4586-A2C8-06C970222A95}" srcOrd="4" destOrd="0" presId="urn:microsoft.com/office/officeart/2005/8/layout/radial6"/>
    <dgm:cxn modelId="{5C0C4FBC-8D02-469A-BC2A-30027D8E6F9F}" type="presParOf" srcId="{412F9FF5-4F72-4A0A-83DF-F625CA975445}" destId="{67247E39-403E-4FB6-8F9E-3785CC5845F7}" srcOrd="5" destOrd="0" presId="urn:microsoft.com/office/officeart/2005/8/layout/radial6"/>
    <dgm:cxn modelId="{E7E04BA2-0282-476C-A56D-411E9ED170D4}" type="presParOf" srcId="{412F9FF5-4F72-4A0A-83DF-F625CA975445}" destId="{A8C67742-78F8-43D5-9B40-8E6F4193C94F}" srcOrd="6" destOrd="0" presId="urn:microsoft.com/office/officeart/2005/8/layout/radial6"/>
    <dgm:cxn modelId="{3E9331B2-3599-4C49-8BA0-B78FAD4B1D93}" type="presParOf" srcId="{412F9FF5-4F72-4A0A-83DF-F625CA975445}" destId="{D3C9C418-F19E-4B3B-B84A-4C5478EBD983}" srcOrd="7" destOrd="0" presId="urn:microsoft.com/office/officeart/2005/8/layout/radial6"/>
    <dgm:cxn modelId="{9985A0A6-D80A-4693-BBEA-42AE15A87B45}" type="presParOf" srcId="{412F9FF5-4F72-4A0A-83DF-F625CA975445}" destId="{B31E9B1E-97E6-4CF7-8D51-0288A7D533C8}" srcOrd="8" destOrd="0" presId="urn:microsoft.com/office/officeart/2005/8/layout/radial6"/>
    <dgm:cxn modelId="{98CDA4E4-AB64-4138-9401-3F61FC4BE796}" type="presParOf" srcId="{412F9FF5-4F72-4A0A-83DF-F625CA975445}" destId="{7CB652A0-67F3-49ED-9501-7A5A8E48C8AB}" srcOrd="9" destOrd="0" presId="urn:microsoft.com/office/officeart/2005/8/layout/radial6"/>
    <dgm:cxn modelId="{BE34A894-E8B5-40D3-B43E-E45247868212}" type="presParOf" srcId="{412F9FF5-4F72-4A0A-83DF-F625CA975445}" destId="{3838F775-BA00-4A2A-B9F7-7C87CB30ADDF}" srcOrd="10" destOrd="0" presId="urn:microsoft.com/office/officeart/2005/8/layout/radial6"/>
    <dgm:cxn modelId="{BEA7DE70-A345-4004-A089-EF675200309E}" type="presParOf" srcId="{412F9FF5-4F72-4A0A-83DF-F625CA975445}" destId="{8BF8BCA2-40ED-48BB-85F8-8B90F33E3C48}" srcOrd="11" destOrd="0" presId="urn:microsoft.com/office/officeart/2005/8/layout/radial6"/>
    <dgm:cxn modelId="{9B3B8922-A866-4423-A63B-390A7BF7C1FB}" type="presParOf" srcId="{412F9FF5-4F72-4A0A-83DF-F625CA975445}" destId="{3F3B5850-2F5D-45EF-AB6C-D3AA56487867}" srcOrd="12" destOrd="0" presId="urn:microsoft.com/office/officeart/2005/8/layout/radial6"/>
    <dgm:cxn modelId="{F17D11AF-D4E5-4578-8504-2DF14AEEE9BD}" type="presParOf" srcId="{412F9FF5-4F72-4A0A-83DF-F625CA975445}" destId="{C9DCFA0F-D712-4835-BAD8-CA51DFE3486F}" srcOrd="13" destOrd="0" presId="urn:microsoft.com/office/officeart/2005/8/layout/radial6"/>
    <dgm:cxn modelId="{E176FB95-4131-44CF-AAE7-C19759D62893}" type="presParOf" srcId="{412F9FF5-4F72-4A0A-83DF-F625CA975445}" destId="{D1B5A432-9C7C-4DFE-A68F-055E37620E53}" srcOrd="14" destOrd="0" presId="urn:microsoft.com/office/officeart/2005/8/layout/radial6"/>
    <dgm:cxn modelId="{138B4C28-78DC-40E0-8B9F-3820853A266D}" type="presParOf" srcId="{412F9FF5-4F72-4A0A-83DF-F625CA975445}" destId="{F01DDA9F-8916-4B65-A519-A4CBF3DF31C0}" srcOrd="15" destOrd="0" presId="urn:microsoft.com/office/officeart/2005/8/layout/radial6"/>
    <dgm:cxn modelId="{46621F12-4CD6-49D4-9550-FFD5CC8F3797}" type="presParOf" srcId="{412F9FF5-4F72-4A0A-83DF-F625CA975445}" destId="{4667B32F-2240-4A68-9F5D-A97CB0704951}" srcOrd="16" destOrd="0" presId="urn:microsoft.com/office/officeart/2005/8/layout/radial6"/>
    <dgm:cxn modelId="{613AA571-9B81-4C98-897C-CDE1D80BF5B1}" type="presParOf" srcId="{412F9FF5-4F72-4A0A-83DF-F625CA975445}" destId="{2ECDA126-1B12-496A-A26A-8384D79FDDAB}" srcOrd="17" destOrd="0" presId="urn:microsoft.com/office/officeart/2005/8/layout/radial6"/>
    <dgm:cxn modelId="{73A115CB-23A4-4FDF-A76B-A628C8551BD3}" type="presParOf" srcId="{412F9FF5-4F72-4A0A-83DF-F625CA975445}" destId="{EB8D4946-5F40-417B-B2F3-3D1D7E30B57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946-5F40-417B-B2F3-3D1D7E30B57B}">
      <dsp:nvSpPr>
        <dsp:cNvPr id="0" name=""/>
        <dsp:cNvSpPr/>
      </dsp:nvSpPr>
      <dsp:spPr>
        <a:xfrm>
          <a:off x="2012066" y="633140"/>
          <a:ext cx="4344292" cy="4344292"/>
        </a:xfrm>
        <a:prstGeom prst="blockArc">
          <a:avLst>
            <a:gd name="adj1" fmla="val 12595200"/>
            <a:gd name="adj2" fmla="val 16280793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DDA9F-8916-4B65-A519-A4CBF3DF31C0}">
      <dsp:nvSpPr>
        <dsp:cNvPr id="0" name=""/>
        <dsp:cNvSpPr/>
      </dsp:nvSpPr>
      <dsp:spPr>
        <a:xfrm>
          <a:off x="2010586" y="635708"/>
          <a:ext cx="4344292" cy="4344292"/>
        </a:xfrm>
        <a:prstGeom prst="blockArc">
          <a:avLst>
            <a:gd name="adj1" fmla="val 9000000"/>
            <a:gd name="adj2" fmla="val 126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B5850-2F5D-45EF-AB6C-D3AA56487867}">
      <dsp:nvSpPr>
        <dsp:cNvPr id="0" name=""/>
        <dsp:cNvSpPr/>
      </dsp:nvSpPr>
      <dsp:spPr>
        <a:xfrm>
          <a:off x="2010586" y="635708"/>
          <a:ext cx="4344292" cy="4344292"/>
        </a:xfrm>
        <a:prstGeom prst="blockArc">
          <a:avLst>
            <a:gd name="adj1" fmla="val 5400000"/>
            <a:gd name="adj2" fmla="val 90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652A0-67F3-49ED-9501-7A5A8E48C8AB}">
      <dsp:nvSpPr>
        <dsp:cNvPr id="0" name=""/>
        <dsp:cNvSpPr/>
      </dsp:nvSpPr>
      <dsp:spPr>
        <a:xfrm>
          <a:off x="2010586" y="635708"/>
          <a:ext cx="4344292" cy="4344292"/>
        </a:xfrm>
        <a:prstGeom prst="blockArc">
          <a:avLst>
            <a:gd name="adj1" fmla="val 1800000"/>
            <a:gd name="adj2" fmla="val 54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67742-78F8-43D5-9B40-8E6F4193C94F}">
      <dsp:nvSpPr>
        <dsp:cNvPr id="0" name=""/>
        <dsp:cNvSpPr/>
      </dsp:nvSpPr>
      <dsp:spPr>
        <a:xfrm>
          <a:off x="2010586" y="635708"/>
          <a:ext cx="4344292" cy="4344292"/>
        </a:xfrm>
        <a:prstGeom prst="blockArc">
          <a:avLst>
            <a:gd name="adj1" fmla="val 19800000"/>
            <a:gd name="adj2" fmla="val 18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6DA31-F230-4AD2-83DC-62463DF219F3}">
      <dsp:nvSpPr>
        <dsp:cNvPr id="0" name=""/>
        <dsp:cNvSpPr/>
      </dsp:nvSpPr>
      <dsp:spPr>
        <a:xfrm>
          <a:off x="2009064" y="633067"/>
          <a:ext cx="4344292" cy="4344292"/>
        </a:xfrm>
        <a:prstGeom prst="blockArc">
          <a:avLst>
            <a:gd name="adj1" fmla="val 16285656"/>
            <a:gd name="adj2" fmla="val 19804935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B408F-AB59-4710-B0CE-E057E7A7D92F}">
      <dsp:nvSpPr>
        <dsp:cNvPr id="0" name=""/>
        <dsp:cNvSpPr/>
      </dsp:nvSpPr>
      <dsp:spPr>
        <a:xfrm>
          <a:off x="3207168" y="1832290"/>
          <a:ext cx="1951128" cy="1951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Diversity</a:t>
          </a:r>
        </a:p>
      </dsp:txBody>
      <dsp:txXfrm>
        <a:off x="3492904" y="2118026"/>
        <a:ext cx="1379656" cy="1379656"/>
      </dsp:txXfrm>
    </dsp:sp>
    <dsp:sp modelId="{539AD617-AFA0-49F7-B796-1C66226AA309}">
      <dsp:nvSpPr>
        <dsp:cNvPr id="0" name=""/>
        <dsp:cNvSpPr/>
      </dsp:nvSpPr>
      <dsp:spPr>
        <a:xfrm>
          <a:off x="3551206" y="0"/>
          <a:ext cx="1365790" cy="1365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Patient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Safety</a:t>
          </a:r>
        </a:p>
      </dsp:txBody>
      <dsp:txXfrm>
        <a:off x="3751221" y="200015"/>
        <a:ext cx="965760" cy="965760"/>
      </dsp:txXfrm>
    </dsp:sp>
    <dsp:sp modelId="{41AC82E2-4C6D-4586-A2C8-06C970222A95}">
      <dsp:nvSpPr>
        <dsp:cNvPr id="0" name=""/>
        <dsp:cNvSpPr/>
      </dsp:nvSpPr>
      <dsp:spPr>
        <a:xfrm>
          <a:off x="5338390" y="1063470"/>
          <a:ext cx="1365790" cy="1365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Quality</a:t>
          </a:r>
        </a:p>
      </dsp:txBody>
      <dsp:txXfrm>
        <a:off x="5538405" y="1263485"/>
        <a:ext cx="965760" cy="965760"/>
      </dsp:txXfrm>
    </dsp:sp>
    <dsp:sp modelId="{D3C9C418-F19E-4B3B-B84A-4C5478EBD983}">
      <dsp:nvSpPr>
        <dsp:cNvPr id="0" name=""/>
        <dsp:cNvSpPr/>
      </dsp:nvSpPr>
      <dsp:spPr>
        <a:xfrm>
          <a:off x="5338390" y="3186448"/>
          <a:ext cx="1365790" cy="1365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Teaming</a:t>
          </a:r>
        </a:p>
      </dsp:txBody>
      <dsp:txXfrm>
        <a:off x="5538405" y="3386463"/>
        <a:ext cx="965760" cy="965760"/>
      </dsp:txXfrm>
    </dsp:sp>
    <dsp:sp modelId="{3838F775-BA00-4A2A-B9F7-7C87CB30ADDF}">
      <dsp:nvSpPr>
        <dsp:cNvPr id="0" name=""/>
        <dsp:cNvSpPr/>
      </dsp:nvSpPr>
      <dsp:spPr>
        <a:xfrm>
          <a:off x="3499837" y="4247937"/>
          <a:ext cx="1365790" cy="1365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Supervision</a:t>
          </a:r>
        </a:p>
      </dsp:txBody>
      <dsp:txXfrm>
        <a:off x="3699852" y="4447952"/>
        <a:ext cx="965760" cy="965760"/>
      </dsp:txXfrm>
    </dsp:sp>
    <dsp:sp modelId="{C9DCFA0F-D712-4835-BAD8-CA51DFE3486F}">
      <dsp:nvSpPr>
        <dsp:cNvPr id="0" name=""/>
        <dsp:cNvSpPr/>
      </dsp:nvSpPr>
      <dsp:spPr>
        <a:xfrm>
          <a:off x="1661284" y="3186448"/>
          <a:ext cx="1365790" cy="1365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Well-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Being</a:t>
          </a:r>
        </a:p>
      </dsp:txBody>
      <dsp:txXfrm>
        <a:off x="1861299" y="3386463"/>
        <a:ext cx="965760" cy="965760"/>
      </dsp:txXfrm>
    </dsp:sp>
    <dsp:sp modelId="{4667B32F-2240-4A68-9F5D-A97CB0704951}">
      <dsp:nvSpPr>
        <dsp:cNvPr id="0" name=""/>
        <dsp:cNvSpPr/>
      </dsp:nvSpPr>
      <dsp:spPr>
        <a:xfrm>
          <a:off x="1543314" y="943909"/>
          <a:ext cx="1601730" cy="1604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Profession-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alism</a:t>
          </a:r>
        </a:p>
      </dsp:txBody>
      <dsp:txXfrm>
        <a:off x="1777882" y="1178943"/>
        <a:ext cx="1132594" cy="1134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7/3/20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2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7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19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2746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1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uaries.digital/2018/06/06/careerview-podcast-diversity-inclusion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en/america-states-map-usa-geography-147939/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rpolised.blogspot.com/2011/06/tintins-tips-no-3-pedia-visits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heswirlworld.com/2013/04/06/15-things-to-give-up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ightmindedteamwork.com/here-is-a-practical-team-building-plan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ools_nicu_buculei_01.sv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he2womancrusade.com/2011/04/15/reprimand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lgar.blog/2017/06/08/the-emergence-of-biopolicy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lgar.blog/2017/06/08/the-emergence-of-biopolicy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scienceshow.com/2010/06/bring-us-your-burning-science-questions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mailto:tori@partnersinmeded.com" TargetMode="External"/><Relationship Id="rId4" Type="http://schemas.openxmlformats.org/officeDocument/2006/relationships/hyperlink" Target="mailto:Christine@PartnersInMedEd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ingledropintheocean.com/2013/11/02/goal-review-november-2013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34_Harry_Truman_3x4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tephankinsella.com/2010/05/private-discrimination-rand-paul/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edrissis.blogspot.com/2015/02/the-90s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101" y="246465"/>
            <a:ext cx="6526006" cy="1325563"/>
          </a:xfrm>
        </p:spPr>
        <p:txBody>
          <a:bodyPr/>
          <a:lstStyle/>
          <a:p>
            <a:r>
              <a:rPr lang="en-US" dirty="0"/>
              <a:t>Partners Webinar </a:t>
            </a:r>
            <a:r>
              <a:rPr lang="en-US" dirty="0">
                <a:solidFill>
                  <a:srgbClr val="FF0000"/>
                </a:solidFill>
              </a:rPr>
              <a:t>Alert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7564" y="2120118"/>
            <a:ext cx="49545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Reminder…Because of the amount of individual logins for this webinar.  </a:t>
            </a: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Unmute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your Microphone after you enter this webinar.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29DE1-3463-3549-9316-31249972B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89" y="2174485"/>
            <a:ext cx="2943925" cy="29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9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History of Diversity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6E5C4E-B4CC-4AE9-BB32-26700D189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3137" y="1895491"/>
            <a:ext cx="4576495" cy="1245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2000’s – Increasing diversity across the U.S., Diversity &amp; Inclusion</a:t>
            </a:r>
          </a:p>
          <a:p>
            <a:pPr marL="0" indent="0">
              <a:buNone/>
            </a:pPr>
            <a:endParaRPr lang="en-US" sz="2600" dirty="0"/>
          </a:p>
          <a:p>
            <a:pPr marL="914400" lvl="2" indent="0">
              <a:buNone/>
            </a:pPr>
            <a:endParaRPr lang="en-US" sz="2600" dirty="0"/>
          </a:p>
          <a:p>
            <a:pPr marL="914400" lvl="2" indent="0">
              <a:buNone/>
            </a:pP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 alt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62C3C904-C357-423A-ABB2-00F9F3FB2046}"/>
              </a:ext>
            </a:extLst>
          </p:cNvPr>
          <p:cNvSpPr txBox="1">
            <a:spLocks/>
          </p:cNvSpPr>
          <p:nvPr/>
        </p:nvSpPr>
        <p:spPr>
          <a:xfrm>
            <a:off x="2014458" y="4083185"/>
            <a:ext cx="6287061" cy="1880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600" b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BCCCE03-DCA6-46AF-AD49-3FB2EDB262B9}"/>
              </a:ext>
            </a:extLst>
          </p:cNvPr>
          <p:cNvSpPr txBox="1">
            <a:spLocks/>
          </p:cNvSpPr>
          <p:nvPr/>
        </p:nvSpPr>
        <p:spPr>
          <a:xfrm>
            <a:off x="520028" y="3703933"/>
            <a:ext cx="4732319" cy="2494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 dirty="0"/>
              <a:t>2020 – Multigenerational, Unconscious bias, Gender identify and expression, Political thought,  Diversity, Inclusion &amp; Equity,  </a:t>
            </a:r>
            <a:endParaRPr lang="en-US" sz="2600" b="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D57E4F4-77B8-43E5-B749-7709646C4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6975" y="3510402"/>
            <a:ext cx="3565133" cy="1671156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C1843A48-6BA9-4003-A09D-1F15C05AA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8099" y="1694345"/>
            <a:ext cx="2599137" cy="1640705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96A8AB0-3DA6-A747-94D0-8A4B8406FD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92090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8E095-02E4-4B30-B1CA-1D08A0D2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in Medicine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56651-1F0E-4CDB-86B0-ED9DF5FC7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8118F63-4ABE-6341-B944-7A44C76A14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207069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43174"/>
            <a:ext cx="7886700" cy="493379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in Medicine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88FC40C-58BA-4B18-B58F-7D232F684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81" y="1119883"/>
            <a:ext cx="5718094" cy="5244405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7A8B5D3-81F3-2F4F-91E7-845D555CC9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33517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105039"/>
            <a:ext cx="6526006" cy="1325563"/>
          </a:xfrm>
        </p:spPr>
        <p:txBody>
          <a:bodyPr/>
          <a:lstStyle/>
          <a:p>
            <a:r>
              <a:rPr lang="en-US" dirty="0"/>
              <a:t>Diversity in Medicine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2ACA164-B93B-4796-822A-8C5F3211FC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207893"/>
              </p:ext>
            </p:extLst>
          </p:nvPr>
        </p:nvGraphicFramePr>
        <p:xfrm>
          <a:off x="1076325" y="1224811"/>
          <a:ext cx="6991350" cy="440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7C52D4A-ADAD-43E5-B35B-214E1F039B80}"/>
              </a:ext>
            </a:extLst>
          </p:cNvPr>
          <p:cNvSpPr txBox="1"/>
          <p:nvPr/>
        </p:nvSpPr>
        <p:spPr>
          <a:xfrm>
            <a:off x="366659" y="5786937"/>
            <a:ext cx="7448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dirty="0">
                <a:latin typeface="Calibri" panose="020F0502020204030204" pitchFamily="34" charset="0"/>
                <a:cs typeface="Calibri" panose="020F0502020204030204" pitchFamily="34" charset="0"/>
              </a:rPr>
              <a:t>Accreditation Council for Graduate Medical Education. (2019). Data resource book:  Academic year 2018-2019.</a:t>
            </a:r>
            <a:r>
              <a:rPr lang="en-US" sz="1000" b="0" dirty="0">
                <a:latin typeface="Calibri" panose="020F0502020204030204" pitchFamily="34" charset="0"/>
                <a:cs typeface="Calibri" panose="020F0502020204030204" pitchFamily="34" charset="0"/>
              </a:rPr>
              <a:t> ACGME:Chicago,IL.</a:t>
            </a:r>
            <a:endParaRPr lang="en-US" sz="10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C0ACF29-E321-504A-AA7B-30BD3CD0D2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3023517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04577"/>
            <a:ext cx="7886700" cy="44389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	Physician Workforce (2018)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35% women and 34% white*</a:t>
            </a:r>
          </a:p>
          <a:p>
            <a:pPr marL="0" indent="0">
              <a:buNone/>
            </a:pPr>
            <a:r>
              <a:rPr lang="en-US" dirty="0"/>
              <a:t>65% male and 53% white*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9% of underrepresented minorities make up physician work force^ (36% of the general population~)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4% of underrepresented minorities identify as LGBT+ in the physician workforce^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in Medicine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DB1907-20C8-419C-BCD6-589FBDF7C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0754" y="1150812"/>
            <a:ext cx="2264596" cy="226459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0BA944B-410F-B242-9DB3-D833BA8E2F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83588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8E095-02E4-4B30-B1CA-1D08A0D2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in GME</a:t>
            </a:r>
            <a:br>
              <a:rPr lang="en-US" dirty="0"/>
            </a:br>
            <a:r>
              <a:rPr lang="en-US" dirty="0"/>
              <a:t>Why it Matters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56651-1F0E-4CDB-86B0-ED9DF5FC7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61A1C07-D150-C943-A310-84E141A3C4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969716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6052" y="2215451"/>
            <a:ext cx="7886700" cy="3638939"/>
          </a:xfrm>
        </p:spPr>
        <p:txBody>
          <a:bodyPr>
            <a:normAutofit/>
          </a:bodyPr>
          <a:lstStyle/>
          <a:p>
            <a:r>
              <a:rPr lang="en-US" sz="3200" dirty="0"/>
              <a:t>Right thing to do</a:t>
            </a:r>
          </a:p>
          <a:p>
            <a:r>
              <a:rPr lang="en-US" sz="3200" dirty="0"/>
              <a:t>Shifts in population demographics</a:t>
            </a:r>
          </a:p>
          <a:p>
            <a:r>
              <a:rPr lang="en-US" sz="3200" dirty="0"/>
              <a:t>Reduction in health disparities</a:t>
            </a:r>
          </a:p>
          <a:p>
            <a:r>
              <a:rPr lang="en-US" sz="3200" dirty="0"/>
              <a:t>Enhances CLE</a:t>
            </a:r>
          </a:p>
          <a:p>
            <a:r>
              <a:rPr lang="en-US" sz="3200" dirty="0"/>
              <a:t>Recruitment and retention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Diversity Matter in GME?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A22A6B7-4D45-C648-A7E3-40DE8EAD93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2866364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908812"/>
              </p:ext>
            </p:extLst>
          </p:nvPr>
        </p:nvGraphicFramePr>
        <p:xfrm>
          <a:off x="448252" y="502603"/>
          <a:ext cx="8247495" cy="5615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529D9A2-8464-F74F-856E-7E2FA4F76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76053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104264"/>
              </p:ext>
            </p:extLst>
          </p:nvPr>
        </p:nvGraphicFramePr>
        <p:xfrm>
          <a:off x="628650" y="1738313"/>
          <a:ext cx="78867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Communication; disclosure of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Healthcare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 care disparities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Collaboration; common vision and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Supervision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Safe and supportive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Well-Being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 and emotional aspects of well-being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Professionalism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Attitudes, beliefs and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66C8494-7AB4-C041-9953-68FC3B2FC7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4133166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58" t="42540" r="23806" b="26412"/>
          <a:stretch/>
        </p:blipFill>
        <p:spPr>
          <a:xfrm>
            <a:off x="479774" y="2442889"/>
            <a:ext cx="8370786" cy="2881746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BD71029-BB40-7B4B-B860-E9D6371C19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5E3B22-9130-3A4B-B144-E6166FE08ADC}"/>
              </a:ext>
            </a:extLst>
          </p:cNvPr>
          <p:cNvSpPr/>
          <p:nvPr/>
        </p:nvSpPr>
        <p:spPr>
          <a:xfrm>
            <a:off x="1331774" y="1892165"/>
            <a:ext cx="7382107" cy="6690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5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Demystifying Diversity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Christine Redovan, MBS, MLIS</a:t>
            </a:r>
          </a:p>
          <a:p>
            <a:r>
              <a:rPr lang="en-US" dirty="0"/>
              <a:t>Tori Hanlon, MS, CHCP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7B33B-0636-5943-BD24-4F97DC64A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72B51-DD0B-0E4B-AC1E-0E110881B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the program will achieve/ensure diversity in trainee recruitment, selection, and retention</a:t>
            </a:r>
          </a:p>
          <a:p>
            <a:r>
              <a:rPr lang="en-US" dirty="0"/>
              <a:t>Describe how the program will achieve/ensure diversity in the individuals participating in the training program (e.g. faculty, administrative personnel, etc.)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Diversity 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BA80FCD-DA82-AB40-92A3-B3BB16A6AF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237187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Intentional Recruitment</a:t>
            </a:r>
          </a:p>
          <a:p>
            <a:pPr lvl="1"/>
            <a:r>
              <a:rPr lang="en-US" dirty="0"/>
              <a:t>Mission, vision, values</a:t>
            </a:r>
          </a:p>
          <a:p>
            <a:pPr lvl="1"/>
            <a:r>
              <a:rPr lang="en-US" dirty="0"/>
              <a:t>Gap analysis</a:t>
            </a:r>
          </a:p>
          <a:p>
            <a:pPr lvl="1"/>
            <a:r>
              <a:rPr lang="en-US" dirty="0"/>
              <a:t>What is ideal state?</a:t>
            </a:r>
          </a:p>
          <a:p>
            <a:r>
              <a:rPr lang="en-US" dirty="0"/>
              <a:t>Respectful Inclusion</a:t>
            </a:r>
          </a:p>
          <a:p>
            <a:pPr lvl="1"/>
            <a:r>
              <a:rPr lang="en-US" dirty="0"/>
              <a:t>Retention</a:t>
            </a:r>
          </a:p>
          <a:p>
            <a:pPr lvl="1"/>
            <a:r>
              <a:rPr lang="en-US" dirty="0"/>
              <a:t>Innovative and representative workforce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&amp; Retention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32E59EF-AA6E-B947-BF7E-4CE36090F8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2485493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Diversity and allyship</a:t>
            </a:r>
          </a:p>
          <a:p>
            <a:r>
              <a:rPr lang="en-US" dirty="0"/>
              <a:t>Curriculum reform</a:t>
            </a:r>
          </a:p>
          <a:p>
            <a:r>
              <a:rPr lang="en-US" dirty="0"/>
              <a:t>Open conversations</a:t>
            </a:r>
          </a:p>
          <a:p>
            <a:r>
              <a:rPr lang="en-US" dirty="0"/>
              <a:t>Safe spaces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Perceptions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514" y="5718629"/>
            <a:ext cx="801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latin typeface="+mn-lt"/>
              </a:rPr>
              <a:t>Ackerman-Barger, K, Boatright, D, Gonzalez-Colaso, R, Latimore, D. Seeking inclusion excellence:  Understanding</a:t>
            </a:r>
          </a:p>
          <a:p>
            <a:r>
              <a:rPr lang="en-US" sz="1200" b="0" dirty="0">
                <a:latin typeface="+mn-lt"/>
              </a:rPr>
              <a:t>racial microagressions as experienced by underrepresented medical and nursing students.  Academic Medicine</a:t>
            </a:r>
          </a:p>
          <a:p>
            <a:r>
              <a:rPr lang="en-US" sz="1200" b="0" dirty="0">
                <a:latin typeface="+mn-lt"/>
              </a:rPr>
              <a:t>2020; 95: 758-763.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9EB1A5-65AD-0F46-9317-EA8000F73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2819305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8E095-02E4-4B30-B1CA-1D08A0D2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Diversity Profile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56651-1F0E-4CDB-86B0-ED9DF5FC7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51F828A-00F6-474E-8185-72D8C31BC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3832138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20BDBA-5ED2-4DFE-AE1F-A68FF6DFF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Diversity Profiles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846B17-46D5-4EF4-B2C5-CF6ACEA33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Useful to get an idea of the current state of diversity</a:t>
            </a:r>
          </a:p>
          <a:p>
            <a:pPr lvl="1"/>
            <a:r>
              <a:rPr lang="en-US" sz="2400" dirty="0"/>
              <a:t>Personal profile – identify your own biases, views, and improvement areas</a:t>
            </a:r>
          </a:p>
          <a:p>
            <a:pPr lvl="1"/>
            <a:r>
              <a:rPr lang="en-US" sz="2400" dirty="0"/>
              <a:t>Program profile – identify where your program is and areas you may want to improve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62D16687-B849-45CF-80AD-6528F3964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9150" y="2174780"/>
            <a:ext cx="3886200" cy="3653028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BC8BE-EDC5-4066-8757-C077FB5D2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24</a:t>
            </a:fld>
            <a:endParaRPr lang="en-US" alt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1B587E-13F1-3848-B71F-72D8303892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2964349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20BDBA-5ED2-4DFE-AE1F-A68FF6DF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Initiative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D9A30-D44D-40BA-9EE2-5177E75F84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Gather data</a:t>
            </a:r>
          </a:p>
          <a:p>
            <a:pPr marL="514350" indent="-514350">
              <a:buAutoNum type="arabicPeriod"/>
            </a:pPr>
            <a:r>
              <a:rPr lang="en-US" dirty="0"/>
              <a:t>Identify areas of concern</a:t>
            </a:r>
          </a:p>
          <a:p>
            <a:pPr marL="514350" indent="-514350">
              <a:buAutoNum type="arabicPeriod"/>
            </a:pPr>
            <a:r>
              <a:rPr lang="en-US" dirty="0"/>
              <a:t>Address policies and practices</a:t>
            </a:r>
          </a:p>
          <a:p>
            <a:pPr marL="514350" indent="-514350">
              <a:buAutoNum type="arabicPeriod"/>
            </a:pPr>
            <a:r>
              <a:rPr lang="en-US" dirty="0"/>
              <a:t>Identify program objectives</a:t>
            </a:r>
          </a:p>
          <a:p>
            <a:pPr marL="514350" indent="-514350">
              <a:buAutoNum type="arabicPeriod"/>
            </a:pPr>
            <a:r>
              <a:rPr lang="en-US" dirty="0"/>
              <a:t>Get buy in and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41AD92-E59D-41D3-8A00-E9B9153CAD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6. Implement initiatives</a:t>
            </a:r>
          </a:p>
          <a:p>
            <a:pPr marL="0" indent="0">
              <a:buNone/>
            </a:pPr>
            <a:r>
              <a:rPr lang="en-US" dirty="0"/>
              <a:t>7. Communicate      initiatives</a:t>
            </a:r>
          </a:p>
          <a:p>
            <a:pPr marL="0" indent="0">
              <a:buNone/>
            </a:pPr>
            <a:r>
              <a:rPr lang="en-US" dirty="0"/>
              <a:t>8. Measure and disseminate outcomes</a:t>
            </a:r>
          </a:p>
          <a:p>
            <a:pPr marL="0" indent="0">
              <a:buNone/>
            </a:pPr>
            <a:r>
              <a:rPr lang="en-US" dirty="0"/>
              <a:t>9. Review and adjust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BC8BE-EDC5-4066-8757-C077FB5D2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B86C0B-83E6-458A-8E71-AC53DE417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30540" y="4500624"/>
            <a:ext cx="2863801" cy="159678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6570DCE-0C3F-AF4C-A977-D01A22BFBA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626699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knife&#10;&#10;Description automatically generated">
            <a:extLst>
              <a:ext uri="{FF2B5EF4-FFF2-40B4-BE49-F238E27FC236}">
                <a16:creationId xmlns:a16="http://schemas.microsoft.com/office/drawing/2014/main" id="{942F4000-E293-40D7-8ABE-0A824CED1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7950" y="2206748"/>
            <a:ext cx="1985107" cy="198510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FBF8D3-1A50-4254-9C6A-0F4B97C8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E26C4-550C-4E50-A5F4-ABEB90B2D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8B005-C362-4DE7-AFA8-8F18DC037799}"/>
              </a:ext>
            </a:extLst>
          </p:cNvPr>
          <p:cNvSpPr txBox="1"/>
          <p:nvPr/>
        </p:nvSpPr>
        <p:spPr>
          <a:xfrm>
            <a:off x="698643" y="2085654"/>
            <a:ext cx="56713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Diversity Survey</a:t>
            </a:r>
          </a:p>
          <a:p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How to Develop a Diversity &amp; Inclusion Initiative</a:t>
            </a:r>
          </a:p>
          <a:p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Diversity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0E4571D-7704-9B4D-AFA2-EDD925C6DE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2885466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8E095-02E4-4B30-B1CA-1D08A0D2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Diversity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56651-1F0E-4CDB-86B0-ED9DF5FC7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662D2C7-1A5E-804C-9D29-403F3601D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343382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BB474A-5693-4671-AA6C-A3D65506E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in a diverse setting prepares for treating a diverse population</a:t>
            </a:r>
            <a:r>
              <a:rPr lang="en-US" baseline="24000" dirty="0"/>
              <a:t>+</a:t>
            </a:r>
          </a:p>
          <a:p>
            <a:r>
              <a:rPr lang="en-US" dirty="0"/>
              <a:t>Higher trust from patients treated by same race physician; longer visits</a:t>
            </a:r>
            <a:r>
              <a:rPr lang="en-US" baseline="24000" dirty="0"/>
              <a:t>+</a:t>
            </a:r>
            <a:endParaRPr lang="en-US" dirty="0"/>
          </a:p>
          <a:p>
            <a:r>
              <a:rPr lang="en-US" dirty="0"/>
              <a:t>Greater customer (i.e. patient) satisfaction</a:t>
            </a:r>
            <a:r>
              <a:rPr lang="en-US" baseline="21000" dirty="0"/>
              <a:t>#</a:t>
            </a:r>
          </a:p>
          <a:p>
            <a:r>
              <a:rPr lang="en-US" dirty="0"/>
              <a:t>Higher employee satisfaction</a:t>
            </a:r>
            <a:r>
              <a:rPr lang="en-US" baseline="21000" dirty="0"/>
              <a:t>#</a:t>
            </a:r>
            <a:endParaRPr lang="en-US" dirty="0"/>
          </a:p>
          <a:p>
            <a:r>
              <a:rPr lang="en-US" dirty="0"/>
              <a:t>Higher stock prices</a:t>
            </a:r>
            <a:r>
              <a:rPr lang="en-US" baseline="21000" dirty="0"/>
              <a:t>#</a:t>
            </a:r>
            <a:r>
              <a:rPr lang="en-US" dirty="0"/>
              <a:t> (i.e. reputation for hospitals)</a:t>
            </a:r>
          </a:p>
          <a:p>
            <a:r>
              <a:rPr lang="en-US" dirty="0"/>
              <a:t>Higher company performance</a:t>
            </a:r>
            <a:r>
              <a:rPr lang="en-US" baseline="21000" dirty="0"/>
              <a:t>#</a:t>
            </a:r>
            <a:endParaRPr lang="en-US" dirty="0"/>
          </a:p>
          <a:p>
            <a:r>
              <a:rPr lang="en-US" dirty="0"/>
              <a:t>Lower litigation expenses</a:t>
            </a:r>
            <a:r>
              <a:rPr lang="en-US" baseline="21000" dirty="0"/>
              <a:t>#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C83371-AC84-4C53-AED1-06A10155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Measurable Benefits of Diversity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E4A08-4BF5-43F5-9139-49EE6BAD49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7" name="Picture 6" descr="A picture containing measure, wrench, indoor, remote&#10;&#10;Description automatically generated">
            <a:extLst>
              <a:ext uri="{FF2B5EF4-FFF2-40B4-BE49-F238E27FC236}">
                <a16:creationId xmlns:a16="http://schemas.microsoft.com/office/drawing/2014/main" id="{6F06422C-303E-47C5-B2AD-B7ACF9BB5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88528" y="4934816"/>
            <a:ext cx="1840992" cy="140817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D0C4CEF-E244-9448-9251-034CBB2C6C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888342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8E095-02E4-4B30-B1CA-1D08A0D2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56651-1F0E-4CDB-86B0-ED9DF5FC7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70DF22F-864A-E442-A0B2-D5920115F0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3773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EB5A086-9859-467A-B39D-D369A78A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55914-DB31-4457-A287-395AEB52E06B}"/>
              </a:ext>
            </a:extLst>
          </p:cNvPr>
          <p:cNvSpPr txBox="1"/>
          <p:nvPr/>
        </p:nvSpPr>
        <p:spPr>
          <a:xfrm>
            <a:off x="662480" y="3662917"/>
            <a:ext cx="393182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Accreditation and Management Expert For New and Established Institutions and Programs</a:t>
            </a:r>
            <a:br>
              <a:rPr lang="en-US" sz="1000" b="1" dirty="0">
                <a:latin typeface="+mn-lt"/>
              </a:rPr>
            </a:b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Successful GME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Focused on </a:t>
            </a:r>
            <a:r>
              <a:rPr lang="en-US" sz="1000" dirty="0">
                <a:latin typeface="+mn-lt"/>
              </a:rPr>
              <a:t>Continuous Accreditation R</a:t>
            </a:r>
            <a:r>
              <a:rPr lang="en-US" sz="1000" b="1" dirty="0">
                <a:latin typeface="+mn-lt"/>
              </a:rPr>
              <a:t>eadiness. Data Mining, and Useful GME 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+mn-lt"/>
              </a:rPr>
              <a:t>20+</a:t>
            </a:r>
            <a:r>
              <a:rPr lang="en-US" sz="1000" b="1" dirty="0">
                <a:latin typeface="+mn-lt"/>
              </a:rPr>
              <a:t> years GME experience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FB7C16-75DF-4CC7-937D-1A5310D8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634" y="1572323"/>
            <a:ext cx="1112342" cy="14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27C095E-2B85-664E-8330-D30E5EE3A7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274BED-9D16-3340-880B-E09473BC8F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r="22060"/>
          <a:stretch/>
        </p:blipFill>
        <p:spPr>
          <a:xfrm>
            <a:off x="6601523" y="1574180"/>
            <a:ext cx="1099984" cy="14924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8406A6-CDDA-0347-9075-3EC820DFF633}"/>
              </a:ext>
            </a:extLst>
          </p:cNvPr>
          <p:cNvSpPr txBox="1"/>
          <p:nvPr/>
        </p:nvSpPr>
        <p:spPr>
          <a:xfrm>
            <a:off x="826030" y="3179697"/>
            <a:ext cx="36418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Lucida Bright" panose="02040602050505020304" pitchFamily="18" charset="77"/>
              </a:rPr>
              <a:t>Christine Redovan, MBA, MLIS</a:t>
            </a:r>
          </a:p>
          <a:p>
            <a:pPr algn="ctr">
              <a:defRPr/>
            </a:pPr>
            <a:r>
              <a:rPr lang="en-US" sz="1200" b="1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9977C3-F763-B44F-B5E7-B3D785C05B0D}"/>
              </a:ext>
            </a:extLst>
          </p:cNvPr>
          <p:cNvSpPr txBox="1"/>
          <p:nvPr/>
        </p:nvSpPr>
        <p:spPr>
          <a:xfrm>
            <a:off x="5557024" y="3559746"/>
            <a:ext cx="304056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+mn-lt"/>
              </a:rPr>
              <a:t>Over 13 years working in Medical Education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+mn-lt"/>
              </a:rPr>
              <a:t>Bachelor’s in Health Services Administration</a:t>
            </a:r>
            <a:br>
              <a:rPr lang="en-US" sz="1000" dirty="0">
                <a:latin typeface="+mn-lt"/>
              </a:rPr>
            </a:br>
            <a:endParaRPr lang="en-US" sz="10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+mn-lt"/>
              </a:rPr>
              <a:t>Master’s in Health Administration and Policy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+mn-lt"/>
              </a:rPr>
              <a:t>Designated Institutional Official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+mn-lt"/>
              </a:rPr>
              <a:t>Experienced in GME at a large academic medical center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B70A1A-9B69-8C43-BF82-33F0A12D0E91}"/>
              </a:ext>
            </a:extLst>
          </p:cNvPr>
          <p:cNvSpPr txBox="1"/>
          <p:nvPr/>
        </p:nvSpPr>
        <p:spPr>
          <a:xfrm>
            <a:off x="4783873" y="3254946"/>
            <a:ext cx="4724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Lucida Bright" pitchFamily="18" charset="0"/>
              </a:rPr>
              <a:t>Tori Hanlon, MS, CHCP</a:t>
            </a:r>
          </a:p>
          <a:p>
            <a:pPr algn="ctr">
              <a:defRPr/>
            </a:pPr>
            <a:r>
              <a:rPr lang="en-US" sz="1200" dirty="0">
                <a:latin typeface="Lucida Bright" pitchFamily="18" charset="0"/>
              </a:rPr>
              <a:t>GME Consultant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00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2993D9-A414-4F74-AE7C-90A7ECC5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38" y="449610"/>
            <a:ext cx="2949178" cy="816884"/>
          </a:xfrm>
        </p:spPr>
        <p:txBody>
          <a:bodyPr anchor="b">
            <a:normAutofit/>
          </a:bodyPr>
          <a:lstStyle/>
          <a:p>
            <a:r>
              <a:rPr lang="en-US" dirty="0"/>
              <a:t>Action Items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BBF31-71CC-490E-9ECD-33E0FB2DE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5167901" y="2599725"/>
            <a:ext cx="3879134" cy="1877645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62FDC-6AFB-4AD7-9E1C-E1C2C4C30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3150" y="1600395"/>
            <a:ext cx="4467571" cy="5015297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400" dirty="0"/>
              <a:t>Report accurate ethnicity, race, and other diversity data; encourage others to report accurately</a:t>
            </a:r>
          </a:p>
          <a:p>
            <a:pPr marL="514350" indent="-514350">
              <a:buAutoNum type="arabicPeriod"/>
            </a:pPr>
            <a:r>
              <a:rPr lang="en-US" sz="2400" dirty="0"/>
              <a:t>Develop a diversity plan </a:t>
            </a:r>
          </a:p>
          <a:p>
            <a:pPr marL="514350" indent="-514350">
              <a:buAutoNum type="arabicPeriod"/>
            </a:pPr>
            <a:r>
              <a:rPr lang="en-US" sz="2400" dirty="0"/>
              <a:t>Develop a holistic approach to applicant review (Aibana, 2019 )(Ganzaga, 2020)</a:t>
            </a:r>
          </a:p>
          <a:p>
            <a:pPr marL="514350" indent="-514350">
              <a:buAutoNum type="arabicPeriod"/>
            </a:pPr>
            <a:r>
              <a:rPr lang="en-US" sz="2400" dirty="0"/>
              <a:t>Review resident and faculty wellness approaches</a:t>
            </a:r>
          </a:p>
          <a:p>
            <a:pPr marL="514350" indent="-514350">
              <a:buAutoNum type="arabicPeriod"/>
            </a:pPr>
            <a:r>
              <a:rPr lang="en-US" sz="2400" dirty="0"/>
              <a:t>Consider providing scholarships for URM </a:t>
            </a:r>
          </a:p>
          <a:p>
            <a:pPr lvl="1"/>
            <a:r>
              <a:rPr lang="en-US" sz="2400" dirty="0"/>
              <a:t>FARMS database (farmsdatabase.com)</a:t>
            </a:r>
          </a:p>
          <a:p>
            <a:pPr marL="514350" indent="-514350">
              <a:buAutoNum type="arabicPeriod"/>
            </a:pPr>
            <a:endParaRPr lang="en-US" sz="1500" dirty="0"/>
          </a:p>
          <a:p>
            <a:pPr marL="457200" lvl="1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8FA31-18B3-415B-831C-8625868AC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30</a:t>
            </a:fld>
            <a:endParaRPr lang="en-US" alt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49D53D6-DC68-544F-80BC-27E150E59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2755258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2993D9-A414-4F74-AE7C-90A7ECC5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Action Items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5AB82-088D-4A95-99F0-9FDE71E36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3167" y="3117184"/>
            <a:ext cx="3886200" cy="1768220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62FDC-6AFB-4AD7-9E1C-E1C2C4C3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12352"/>
            <a:ext cx="3886200" cy="49646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400" dirty="0"/>
              <a:t>Set diversity as a PEC agenda item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400" dirty="0"/>
              <a:t>Seek out other hospital sites for ideas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400" dirty="0"/>
              <a:t>Try a “Healthcare Hackathon” (Wang, 2018)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400" dirty="0"/>
              <a:t>Implement a diversity activity into a resident/department meeting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400" dirty="0"/>
              <a:t>Take a class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8FA31-18B3-415B-831C-8625868AC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31</a:t>
            </a:fld>
            <a:endParaRPr lang="en-US" alt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99B2900-C2B4-7840-9EBF-A886832EF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3204646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A41CD-4290-40D8-AB3C-488D128A0C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7" name="Picture 6" descr="A close up of a toy&#10;&#10;Description automatically generated">
            <a:extLst>
              <a:ext uri="{FF2B5EF4-FFF2-40B4-BE49-F238E27FC236}">
                <a16:creationId xmlns:a16="http://schemas.microsoft.com/office/drawing/2014/main" id="{C3CB4A3A-5684-4239-BC0E-4484DC8D4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74900" y="1231900"/>
            <a:ext cx="4394200" cy="439420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5ABC8C7-494B-024E-B5C1-CBEA136F9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379729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880CA1-8CB9-4A13-A559-42771A794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900" b="1" dirty="0"/>
              <a:t>*AAMC. (2019). Diversity in medicine:  Facts &amp; figures 2019.  Retrieved from https://www.aamc.org/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9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dirty="0"/>
              <a:t>Aibana, O., Swails, J., Flores, R., &amp; Love, L. (2019). Bridging the gap:  Holistic review to increase diversity in graduate medical education. </a:t>
            </a:r>
            <a:r>
              <a:rPr lang="en-US" sz="2900" b="1" i="1" dirty="0"/>
              <a:t>Academic Medicine, 94</a:t>
            </a:r>
            <a:r>
              <a:rPr lang="en-US" sz="2900" b="1" dirty="0"/>
              <a:t>(8), 1137-1141, doi:</a:t>
            </a:r>
            <a:r>
              <a:rPr lang="en-US" sz="2900" b="1" i="1" dirty="0"/>
              <a:t>10.1097/ACM.0000000000002779</a:t>
            </a:r>
            <a:endParaRPr lang="en-US" sz="2900" b="1" dirty="0"/>
          </a:p>
          <a:p>
            <a:pPr marL="0" indent="0">
              <a:lnSpc>
                <a:spcPct val="120000"/>
              </a:lnSpc>
              <a:buNone/>
            </a:pPr>
            <a:endParaRPr lang="en-US" sz="29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dirty="0"/>
              <a:t>Ganzaga,AM., Appiah-Pippim, J., Onumah, C., &amp; Yialamas, M. (2020). A framework for inclusive graduate medical education recruitment strategies:  meeting the ACGME standard for a diverse and inclusive workforce. </a:t>
            </a:r>
            <a:r>
              <a:rPr lang="en-US" sz="2900" b="1" i="1" dirty="0"/>
              <a:t>Academic Medicine, 95</a:t>
            </a:r>
            <a:r>
              <a:rPr lang="en-US" sz="2900" b="1" dirty="0"/>
              <a:t>(5), 710-716, doi: 10.1097/ACM.0000000000003073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9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dirty="0"/>
              <a:t>^Greater Influence, Inc. (2020).  Home. Retrieved from https://greaterinfluence.org/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25EC36-DB27-4AEF-ABFF-95BC25D6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D7FA0-B65C-4F63-8BA7-A797A509E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7B4780D-FAC3-2948-8635-9CB45F34A6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889105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880CA1-8CB9-4A13-A559-42771A79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35" y="1549372"/>
            <a:ext cx="7886700" cy="44389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# Managing Demographic &amp; Cultural Diversity. (2012). In </a:t>
            </a:r>
            <a:r>
              <a:rPr lang="en-US" b="1" i="1" dirty="0"/>
              <a:t>Organizational Behavior, S</a:t>
            </a:r>
            <a:r>
              <a:rPr lang="en-US" b="1" dirty="0"/>
              <a:t>aylor Academy. Retrieved from https://www.saylor.org/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~McMahon, S. (2020, June 30). U of L medical student launches nonprofit to help minority students. Retrieved from http://www.medicalnews.md/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+Rothman, P. (2016). Diversity in medicine has measurable benefits. </a:t>
            </a:r>
            <a:r>
              <a:rPr lang="en-US" b="1" i="1" dirty="0"/>
              <a:t>Dome. </a:t>
            </a:r>
            <a:r>
              <a:rPr lang="en-US" b="1" dirty="0"/>
              <a:t>Retrieved from https://www.hopkinsmedicine.org/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Wang, J., Roy, S., Barry, M., Chang, R. &amp; Bhatt, A. (2018). Institutionalizing healthcare hackathons to promote diversity in collaboration in medicine. </a:t>
            </a:r>
            <a:r>
              <a:rPr lang="en-US" b="1" i="1" dirty="0"/>
              <a:t>BMC Medical Education 28</a:t>
            </a:r>
            <a:r>
              <a:rPr lang="en-US" b="1" dirty="0"/>
              <a:t>(269), 1-9, doi: 10.1186/s12909-018-1385-x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25EC36-DB27-4AEF-ABFF-95BC25D6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D7FA0-B65C-4F63-8BA7-A797A509E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01AF249-6AE5-034A-8473-341513ED3B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2434653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589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783" y="263860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</a:t>
            </a:r>
          </a:p>
          <a:p>
            <a:pPr lvl="0" algn="ctr"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algn="ctr">
              <a:defRPr/>
            </a:pP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    Faculty Development Planning: </a:t>
            </a:r>
            <a:b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Sponsoring Institution Role</a:t>
            </a:r>
            <a:b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July 16, 2020</a:t>
            </a:r>
            <a:b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defRPr/>
            </a:pPr>
            <a:endParaRPr lang="en-US" altLang="en-US" sz="1400" kern="0" dirty="0">
              <a:solidFill>
                <a:srgbClr val="000000"/>
              </a:solidFill>
              <a:latin typeface="Arial" charset="0"/>
              <a:sym typeface="Arial"/>
            </a:endParaRPr>
          </a:p>
          <a:p>
            <a:pPr lvl="0" algn="ctr">
              <a:defRPr/>
            </a:pP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    ADS Annual Update: Best Practices</a:t>
            </a:r>
            <a:b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July 28, 2020</a:t>
            </a:r>
            <a:b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   Graduate Medical Education Financing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  Tuesday, August 11, 2020</a:t>
            </a:r>
            <a:b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  <a:p>
            <a:r>
              <a:rPr lang="en-US" sz="1400" dirty="0">
                <a:latin typeface="+mn-lt"/>
              </a:rPr>
              <a:t>                           Artificial Intelligence in Medicine: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                                  Its Impact on GME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      Thursday, August 27,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22" y="42598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431971" y="654686"/>
            <a:ext cx="37120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Scholarly Process in a Nutshell: Getting Started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Partners – Spring Freebie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Learned: Accepting Displaced Orphan Residents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Coordinator Well Enough: Coordinators as Role Models of Wellness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Proposal Development: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Tips for Success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your Governing Board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+mn-lt"/>
              </a:rPr>
              <a:t>Recognizing &amp; Addressing Precursors of Burnout: The Value of Shame Resiliency Training to Support Resident Well-Being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your IRB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+mn-lt"/>
              </a:rPr>
              <a:t>Digging for Data II</a:t>
            </a:r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3B371B8-E5FE-8946-9FE2-A590F69960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168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928429" cy="40513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buNone/>
              <a:defRPr/>
            </a:pPr>
            <a:r>
              <a:rPr lang="en-US" sz="2300" b="1" dirty="0"/>
              <a:t>    </a:t>
            </a:r>
            <a:r>
              <a:rPr lang="en-US" sz="23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900" dirty="0"/>
            </a:br>
            <a:r>
              <a:rPr lang="en-US" sz="29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900" dirty="0"/>
              <a:t> </a:t>
            </a:r>
            <a:r>
              <a:rPr lang="en-US" sz="2900" b="1" dirty="0"/>
              <a:t>Christine Redovan, MBA GME Consultant</a:t>
            </a:r>
          </a:p>
          <a:p>
            <a:pPr marL="0" indent="0" algn="ctr">
              <a:buNone/>
              <a:defRPr/>
            </a:pPr>
            <a:r>
              <a:rPr lang="en-US" sz="2400" dirty="0"/>
              <a:t>  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Christine@PartnersInMedEd.com</a:t>
            </a:r>
            <a:br>
              <a:rPr lang="en-US" sz="2000" dirty="0">
                <a:solidFill>
                  <a:srgbClr val="FF0000"/>
                </a:solidFill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900" b="1" dirty="0"/>
              <a:t>Tori Hanlon, MS, CHCP</a:t>
            </a:r>
            <a:r>
              <a:rPr lang="en-US" sz="2900" dirty="0"/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000" dirty="0">
                <a:hlinkClick r:id="rId5"/>
              </a:rPr>
              <a:t>tori@partnersinmeded.com</a:t>
            </a:r>
            <a:endParaRPr lang="en-US" sz="20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1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FF7D3EC-F97D-FA45-8789-A170E03EA9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457BC0B-A32B-484F-BC8C-2947390268C1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02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A51B11E-58CB-4FED-9C1B-1B0BD45FF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74319" y="3705260"/>
            <a:ext cx="3883631" cy="25997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what diversity is, specifically as it relates to medicine</a:t>
            </a:r>
          </a:p>
          <a:p>
            <a:r>
              <a:rPr lang="en-US" dirty="0"/>
              <a:t>To understand why diversity matters in GME</a:t>
            </a:r>
          </a:p>
          <a:p>
            <a:r>
              <a:rPr lang="en-US" dirty="0"/>
              <a:t>To develop diversity tools to evaluate and enhance diversity in your GME programs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F30DCE8-F57E-7848-8115-27943C2AFC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686396" y="1626596"/>
            <a:ext cx="7885508" cy="823912"/>
          </a:xfrm>
        </p:spPr>
        <p:txBody>
          <a:bodyPr>
            <a:normAutofit fontScale="92500"/>
          </a:bodyPr>
          <a:lstStyle/>
          <a:p>
            <a:r>
              <a:rPr lang="en-US" dirty="0"/>
              <a:t>Any dimension that can be used to differentiate groups and people from one another (Global Diversity Practice)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Ethnicity</a:t>
            </a:r>
          </a:p>
          <a:p>
            <a:r>
              <a:rPr lang="en-US" dirty="0"/>
              <a:t>Religion</a:t>
            </a:r>
          </a:p>
          <a:p>
            <a:r>
              <a:rPr lang="en-US" dirty="0"/>
              <a:t>Disability</a:t>
            </a:r>
          </a:p>
          <a:p>
            <a:r>
              <a:rPr lang="en-US" dirty="0"/>
              <a:t>Political beliefs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Race</a:t>
            </a:r>
          </a:p>
          <a:p>
            <a:r>
              <a:rPr lang="en-US" dirty="0"/>
              <a:t>Sexual orientation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National origin</a:t>
            </a:r>
          </a:p>
          <a:p>
            <a:r>
              <a:rPr lang="en-US" dirty="0"/>
              <a:t>Life experience</a:t>
            </a:r>
          </a:p>
          <a:p>
            <a:r>
              <a:rPr lang="en-US" dirty="0"/>
              <a:t>Language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202923"/>
            <a:ext cx="6526006" cy="1325563"/>
          </a:xfrm>
        </p:spPr>
        <p:txBody>
          <a:bodyPr/>
          <a:lstStyle/>
          <a:p>
            <a:r>
              <a:rPr lang="en-US" dirty="0"/>
              <a:t>Defining Diversity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9EB5D70-10B8-2248-90AC-8F8E8C6792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3410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i="1" dirty="0"/>
          </a:p>
          <a:p>
            <a:pPr marL="0" indent="0" algn="ctr">
              <a:buNone/>
            </a:pPr>
            <a:r>
              <a:rPr lang="en-US" sz="5400" i="1" dirty="0"/>
              <a:t>Diversity is a fact, inclusion is a choice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vs. Inclusion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A6C7BA2-62B0-FC47-B79D-429F0D00C8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207182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8E095-02E4-4B30-B1CA-1D08A0D2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56651-1F0E-4CDB-86B0-ED9DF5FC7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EC71DF6-9FC0-CD4A-8D97-74C4DCFDA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25161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History of Diversity</a:t>
            </a:r>
          </a:p>
        </p:txBody>
      </p:sp>
      <p:pic>
        <p:nvPicPr>
          <p:cNvPr id="10" name="Picture 9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B2A2552A-BE34-4276-862C-A8FA5AF81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6023"/>
          <a:stretch/>
        </p:blipFill>
        <p:spPr>
          <a:xfrm>
            <a:off x="777378" y="1779433"/>
            <a:ext cx="1597147" cy="1788309"/>
          </a:xfrm>
          <a:prstGeom prst="rect">
            <a:avLst/>
          </a:prstGeom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6E5C4E-B4CC-4AE9-BB32-26700D189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6533" y="1733241"/>
            <a:ext cx="3682643" cy="1880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1948 – Executive Order 	  9981</a:t>
            </a:r>
          </a:p>
          <a:p>
            <a:pPr marL="0" indent="0">
              <a:buNone/>
            </a:pPr>
            <a:r>
              <a:rPr lang="en-US" sz="2600" dirty="0"/>
              <a:t>First diversity initiative in the workplace?</a:t>
            </a:r>
          </a:p>
          <a:p>
            <a:pPr marL="914400" lvl="2" indent="0">
              <a:buNone/>
            </a:pPr>
            <a:endParaRPr lang="en-US" sz="2600" dirty="0"/>
          </a:p>
          <a:p>
            <a:pPr marL="914400" lvl="2" indent="0">
              <a:buNone/>
            </a:pP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 alt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62C3C904-C357-423A-ABB2-00F9F3FB2046}"/>
              </a:ext>
            </a:extLst>
          </p:cNvPr>
          <p:cNvSpPr txBox="1">
            <a:spLocks/>
          </p:cNvSpPr>
          <p:nvPr/>
        </p:nvSpPr>
        <p:spPr>
          <a:xfrm>
            <a:off x="1779356" y="4317810"/>
            <a:ext cx="3682643" cy="1880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 dirty="0"/>
              <a:t>1964 – Civil Rights Act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600" b="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 dirty="0"/>
              <a:t>Title VII</a:t>
            </a:r>
            <a:endParaRPr lang="en-US" sz="2600" b="0" dirty="0"/>
          </a:p>
          <a:p>
            <a:pPr marL="914400" lvl="2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600" b="0" dirty="0"/>
          </a:p>
        </p:txBody>
      </p:sp>
      <p:pic>
        <p:nvPicPr>
          <p:cNvPr id="14" name="Picture 13" descr="A picture containing people&#10;&#10;Description automatically generated">
            <a:extLst>
              <a:ext uri="{FF2B5EF4-FFF2-40B4-BE49-F238E27FC236}">
                <a16:creationId xmlns:a16="http://schemas.microsoft.com/office/drawing/2014/main" id="{E2330B2F-2CD2-4996-9BC8-EA1C3F947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91735" y="3474889"/>
            <a:ext cx="2723615" cy="272361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1E4CCF2-99A8-D44B-8725-338E2CB29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13058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History of Diversity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6E5C4E-B4CC-4AE9-BB32-26700D189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5100" y="1787140"/>
            <a:ext cx="6045700" cy="712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1987 – Workforce 2000 published</a:t>
            </a:r>
            <a:endParaRPr lang="en-US" sz="2600" dirty="0"/>
          </a:p>
          <a:p>
            <a:pPr marL="914400" lvl="2" indent="0">
              <a:buNone/>
            </a:pPr>
            <a:endParaRPr lang="en-US" sz="2600" dirty="0"/>
          </a:p>
          <a:p>
            <a:pPr marL="914400" lvl="2" indent="0">
              <a:buNone/>
            </a:pP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 alt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62C3C904-C357-423A-ABB2-00F9F3FB2046}"/>
              </a:ext>
            </a:extLst>
          </p:cNvPr>
          <p:cNvSpPr txBox="1">
            <a:spLocks/>
          </p:cNvSpPr>
          <p:nvPr/>
        </p:nvSpPr>
        <p:spPr>
          <a:xfrm>
            <a:off x="2014458" y="4083185"/>
            <a:ext cx="3682643" cy="1880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600" b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BCCCE03-DCA6-46AF-AD49-3FB2EDB262B9}"/>
              </a:ext>
            </a:extLst>
          </p:cNvPr>
          <p:cNvSpPr txBox="1">
            <a:spLocks/>
          </p:cNvSpPr>
          <p:nvPr/>
        </p:nvSpPr>
        <p:spPr>
          <a:xfrm>
            <a:off x="1189179" y="4443363"/>
            <a:ext cx="3602162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 dirty="0"/>
              <a:t>1990’s – Decade of Diversity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 dirty="0"/>
          </a:p>
          <a:p>
            <a:pPr marL="914400" lvl="2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600" b="0" dirty="0"/>
          </a:p>
          <a:p>
            <a:pPr marL="914400" lvl="2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600" b="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19B5B4-E508-4A19-8C58-D131FD991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3790740"/>
            <a:ext cx="3789880" cy="1528177"/>
          </a:xfrm>
          <a:prstGeom prst="rect">
            <a:avLst/>
          </a:prstGeom>
        </p:spPr>
      </p:pic>
      <p:pic>
        <p:nvPicPr>
          <p:cNvPr id="15" name="Picture 1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20DA718-8781-45B3-B8A9-7CEACB25F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08" y="1407057"/>
            <a:ext cx="1899043" cy="2676128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1CC3CCB-D95C-7844-A342-44558E0FBC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806510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1495</Words>
  <Application>Microsoft Macintosh PowerPoint</Application>
  <PresentationFormat>On-screen Show (4:3)</PresentationFormat>
  <Paragraphs>361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Comic Sans MS</vt:lpstr>
      <vt:lpstr>Lucida Bright</vt:lpstr>
      <vt:lpstr>Wingdings</vt:lpstr>
      <vt:lpstr>PME-2016</vt:lpstr>
      <vt:lpstr>Partners Webinar Alert</vt:lpstr>
      <vt:lpstr>Demystifying Diversity</vt:lpstr>
      <vt:lpstr>Introducing Your Presenter…</vt:lpstr>
      <vt:lpstr>Objectives</vt:lpstr>
      <vt:lpstr>Defining Diversity</vt:lpstr>
      <vt:lpstr>Diversity vs. Inclusion</vt:lpstr>
      <vt:lpstr>History of Diversity</vt:lpstr>
      <vt:lpstr>History of Diversity</vt:lpstr>
      <vt:lpstr>History of Diversity</vt:lpstr>
      <vt:lpstr>History of Diversity</vt:lpstr>
      <vt:lpstr>Diversity in Medicine</vt:lpstr>
      <vt:lpstr>Diversity in Medicine</vt:lpstr>
      <vt:lpstr>Diversity in Medicine</vt:lpstr>
      <vt:lpstr>Diversity in Medicine</vt:lpstr>
      <vt:lpstr>Diversity in GME Why it Matters</vt:lpstr>
      <vt:lpstr>Why Does Diversity Matter in GME?</vt:lpstr>
      <vt:lpstr>PowerPoint Presentation</vt:lpstr>
      <vt:lpstr>CLE</vt:lpstr>
      <vt:lpstr>ACGME Requirements</vt:lpstr>
      <vt:lpstr>ADS Diversity Questions</vt:lpstr>
      <vt:lpstr>Recruitment &amp; Retention</vt:lpstr>
      <vt:lpstr>Student Perceptions</vt:lpstr>
      <vt:lpstr>Creating a Diversity Profile</vt:lpstr>
      <vt:lpstr>Diversity Profiles</vt:lpstr>
      <vt:lpstr>Diversity Initiative Plan</vt:lpstr>
      <vt:lpstr>Tools </vt:lpstr>
      <vt:lpstr>Benefits of Diversity</vt:lpstr>
      <vt:lpstr>Measurable Benefits of Diversity</vt:lpstr>
      <vt:lpstr>What Can You Do?</vt:lpstr>
      <vt:lpstr>Action Items</vt:lpstr>
      <vt:lpstr>Action Items</vt:lpstr>
      <vt:lpstr>PowerPoint Presentation</vt:lpstr>
      <vt:lpstr>References </vt:lpstr>
      <vt:lpstr>References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Diversity</dc:title>
  <dc:creator>Christine Redovan</dc:creator>
  <cp:lastModifiedBy>Douglas Knox</cp:lastModifiedBy>
  <cp:revision>26</cp:revision>
  <dcterms:created xsi:type="dcterms:W3CDTF">2020-07-02T14:06:31Z</dcterms:created>
  <dcterms:modified xsi:type="dcterms:W3CDTF">2020-07-03T17:14:48Z</dcterms:modified>
</cp:coreProperties>
</file>