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00" r:id="rId3"/>
    <p:sldId id="257" r:id="rId4"/>
    <p:sldId id="258" r:id="rId5"/>
    <p:sldId id="315" r:id="rId6"/>
    <p:sldId id="262" r:id="rId7"/>
    <p:sldId id="292" r:id="rId8"/>
    <p:sldId id="304" r:id="rId9"/>
    <p:sldId id="293" r:id="rId10"/>
    <p:sldId id="306" r:id="rId11"/>
    <p:sldId id="296" r:id="rId12"/>
    <p:sldId id="307" r:id="rId13"/>
    <p:sldId id="294" r:id="rId14"/>
    <p:sldId id="308" r:id="rId15"/>
    <p:sldId id="298" r:id="rId16"/>
    <p:sldId id="297" r:id="rId17"/>
    <p:sldId id="309" r:id="rId18"/>
    <p:sldId id="303" r:id="rId19"/>
    <p:sldId id="310" r:id="rId20"/>
    <p:sldId id="282" r:id="rId21"/>
    <p:sldId id="311" r:id="rId22"/>
    <p:sldId id="313" r:id="rId23"/>
    <p:sldId id="314" r:id="rId24"/>
    <p:sldId id="367" r:id="rId25"/>
    <p:sldId id="322" r:id="rId2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nrmepJ0I9pbTxRFzruV774XYn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704" y="16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945470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93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568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26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8" name="Google Shape;118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8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5" name="Google Shape;31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121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80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preform.eu/the-intervention-logic-of-the-cap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Christine Redovan, MBA, MLIS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Digging For Data</a:t>
            </a:r>
            <a:br>
              <a:rPr lang="en-US" dirty="0"/>
            </a:br>
            <a:r>
              <a:rPr lang="en-US" dirty="0"/>
              <a:t>Part I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What can I do with this data?</a:t>
            </a:r>
          </a:p>
          <a:p>
            <a:pPr lvl="1"/>
            <a:r>
              <a:rPr lang="en-US" sz="2800" dirty="0"/>
              <a:t>Assemble a historical perspective of specialty</a:t>
            </a:r>
          </a:p>
          <a:p>
            <a:pPr lvl="1"/>
            <a:r>
              <a:rPr lang="en-US" sz="2800" dirty="0"/>
              <a:t>Resident characteristics</a:t>
            </a:r>
          </a:p>
          <a:p>
            <a:pPr lvl="1"/>
            <a:r>
              <a:rPr lang="en-US" sz="2800" dirty="0"/>
              <a:t>Track mix of residents entering specific specialty</a:t>
            </a:r>
          </a:p>
          <a:p>
            <a:pPr lvl="1"/>
            <a:r>
              <a:rPr lang="en-US" sz="2800" dirty="0"/>
              <a:t>Track residents leaving a specialty</a:t>
            </a:r>
          </a:p>
          <a:p>
            <a:pPr lvl="1"/>
            <a:r>
              <a:rPr lang="en-US" sz="2800" dirty="0"/>
              <a:t>Track attrition of DIO/PD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Data Resource 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89DF1A34-12C0-3148-9B0E-9D94C6D929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76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5EF9E-AC87-49B3-91F9-F044F77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NRMP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A54A8-D97F-4345-92CB-AE35EA7B89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C5EC6-24C2-4B7B-BE77-CCAF4E99F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47075"/>
            <a:ext cx="8003569" cy="4251896"/>
          </a:xfrm>
          <a:prstGeom prst="rect">
            <a:avLst/>
          </a:prstGeom>
        </p:spPr>
      </p:pic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20EBE72F-09F3-344F-B95A-1F7355ABB5A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70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What can I do with this data?</a:t>
            </a:r>
          </a:p>
          <a:p>
            <a:pPr lvl="1"/>
            <a:r>
              <a:rPr lang="en-US" sz="2400" dirty="0"/>
              <a:t>Characteristics of matched residents by specialty</a:t>
            </a:r>
          </a:p>
          <a:p>
            <a:pPr lvl="2"/>
            <a:r>
              <a:rPr lang="en-US" sz="2000" dirty="0"/>
              <a:t>Mean USMLE scores</a:t>
            </a:r>
          </a:p>
          <a:p>
            <a:pPr lvl="2"/>
            <a:r>
              <a:rPr lang="en-US" sz="2000" dirty="0"/>
              <a:t>Research involvement</a:t>
            </a:r>
          </a:p>
          <a:p>
            <a:pPr lvl="2"/>
            <a:r>
              <a:rPr lang="en-US" sz="2000" dirty="0"/>
              <a:t>Work experiences</a:t>
            </a:r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Characteristics of applicants</a:t>
            </a:r>
          </a:p>
          <a:p>
            <a:pPr lvl="2"/>
            <a:r>
              <a:rPr lang="en-US" sz="2000" dirty="0"/>
              <a:t>What is important in applying to a program</a:t>
            </a:r>
          </a:p>
          <a:p>
            <a:pPr lvl="2"/>
            <a:r>
              <a:rPr lang="en-US" sz="2000" dirty="0"/>
              <a:t>What is important in ranking a program</a:t>
            </a:r>
          </a:p>
          <a:p>
            <a:pPr lvl="2"/>
            <a:r>
              <a:rPr lang="en-US" sz="2000" dirty="0"/>
              <a:t>Interviews and ranking successes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5CEEA042-3ACE-E54A-95FB-B3BC02A970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20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4F6C1E-034D-46B7-9671-F792CF4F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Graham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BC500-5363-41E5-A7DE-EDB19C944F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F7610-5C8A-4631-8F23-35C4D6E9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64" y="1714850"/>
            <a:ext cx="8188503" cy="4350142"/>
          </a:xfrm>
          <a:prstGeom prst="rect">
            <a:avLst/>
          </a:prstGeom>
        </p:spPr>
      </p:pic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86A8521F-C75B-644C-9A2E-4F8FFC9D93D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09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56504-FA8D-4014-A05C-D71B31150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What can I do with this data?</a:t>
            </a:r>
          </a:p>
          <a:p>
            <a:pPr lvl="1"/>
            <a:r>
              <a:rPr lang="en-US" sz="2800" dirty="0"/>
              <a:t>Quantify impact of GME to institution</a:t>
            </a:r>
          </a:p>
          <a:p>
            <a:pPr lvl="1"/>
            <a:r>
              <a:rPr lang="en-US" sz="2800" dirty="0"/>
              <a:t>Family Medicine footprint maps</a:t>
            </a:r>
          </a:p>
          <a:p>
            <a:pPr lvl="1"/>
            <a:r>
              <a:rPr lang="en-US" sz="2800" dirty="0"/>
              <a:t>Primary Care Workforce projection by state</a:t>
            </a:r>
          </a:p>
          <a:p>
            <a:pPr marL="5461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AC492E-EAB2-4B19-A1CF-2CAC855A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Graham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55771-1500-4A9A-8304-663D660300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B2C0027D-3D67-9042-B2C4-5AFBE30804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01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A639D4-EEB1-45A2-B47A-D45F2CA13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19A92-70C8-4208-8C27-906C7E79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$ do we get for residents?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0AB85-7E1A-47AC-8358-63697111C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2A0F8-E192-4FAE-A941-DF8E2336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2" y="1633591"/>
            <a:ext cx="8340800" cy="4431050"/>
          </a:xfrm>
          <a:prstGeom prst="rect">
            <a:avLst/>
          </a:prstGeom>
        </p:spPr>
      </p:pic>
      <p:sp>
        <p:nvSpPr>
          <p:cNvPr id="8" name="Google Shape;69;p2">
            <a:extLst>
              <a:ext uri="{FF2B5EF4-FFF2-40B4-BE49-F238E27FC236}">
                <a16:creationId xmlns:a16="http://schemas.microsoft.com/office/drawing/2014/main" id="{666B4A9F-CBD1-5F4C-B9B8-A625C76137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46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6F882A-1E58-43FF-8A7F-290B616E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Centers for Medicare &amp; Medicaid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0AB85-7E1A-47AC-8358-63697111C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B0B4C-739D-440D-96D7-7F858BF2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5878"/>
            <a:ext cx="8085761" cy="4295561"/>
          </a:xfrm>
          <a:prstGeom prst="rect">
            <a:avLst/>
          </a:prstGeom>
        </p:spPr>
      </p:pic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3E36B690-7A00-3340-B8D1-C28A751190D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70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What can I do with this data?</a:t>
            </a:r>
          </a:p>
          <a:p>
            <a:pPr lvl="1"/>
            <a:r>
              <a:rPr lang="en-US" sz="2800" dirty="0"/>
              <a:t>Understand GME payments</a:t>
            </a:r>
          </a:p>
          <a:p>
            <a:pPr lvl="1"/>
            <a:r>
              <a:rPr lang="en-US" sz="2800" dirty="0"/>
              <a:t>Learn about new and proposed rules</a:t>
            </a:r>
          </a:p>
          <a:p>
            <a:pPr lvl="1"/>
            <a:r>
              <a:rPr lang="en-US" sz="2800" dirty="0"/>
              <a:t>Find cap distribution announcements</a:t>
            </a:r>
          </a:p>
          <a:p>
            <a:pPr lvl="1"/>
            <a:r>
              <a:rPr lang="en-US" sz="2800" dirty="0"/>
              <a:t>CMS Navigator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Centers for Medicare &amp; Medicaid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F480AB8B-910C-9A42-A784-152CEDEE14F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28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BEA4DF-BEE4-433B-8DDE-484AB7E3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2E6CA-FFD1-4FA7-AFD4-84154A2931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2844F-7A06-401F-9B63-363CDFF7D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2" y="1691121"/>
            <a:ext cx="7939998" cy="4218124"/>
          </a:xfrm>
          <a:prstGeom prst="rect">
            <a:avLst/>
          </a:prstGeom>
        </p:spPr>
      </p:pic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356B077F-BD75-F848-A642-DC6281B9D0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47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What can I do with this data?</a:t>
            </a:r>
          </a:p>
          <a:p>
            <a:pPr lvl="1"/>
            <a:r>
              <a:rPr lang="en-US" sz="2800" dirty="0"/>
              <a:t>Search for specific GME topics</a:t>
            </a:r>
          </a:p>
          <a:p>
            <a:pPr lvl="1"/>
            <a:r>
              <a:rPr lang="en-US" sz="2800" dirty="0"/>
              <a:t>Understand trends in GME</a:t>
            </a:r>
          </a:p>
          <a:p>
            <a:pPr lvl="1"/>
            <a:r>
              <a:rPr lang="en-US" sz="2800" dirty="0"/>
              <a:t>Discover new processes for GME</a:t>
            </a:r>
          </a:p>
          <a:p>
            <a:pPr lvl="1"/>
            <a:r>
              <a:rPr lang="en-US" sz="2800" dirty="0"/>
              <a:t>Reach out to potential collaborators</a:t>
            </a:r>
          </a:p>
          <a:p>
            <a:pPr marL="5461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9B558CF0-4C55-D947-A902-41AA7566EF8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75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AE98D0-DD84-104C-A2C3-B17135E5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D9E16-FC8D-4D47-8CB6-1540E90CAB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601B0-035C-0945-B187-CD163DEDE5AE}"/>
              </a:ext>
            </a:extLst>
          </p:cNvPr>
          <p:cNvSpPr txBox="1"/>
          <p:nvPr/>
        </p:nvSpPr>
        <p:spPr>
          <a:xfrm>
            <a:off x="3717913" y="1322760"/>
            <a:ext cx="49056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Christine Redovan, MBA</a:t>
            </a:r>
          </a:p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Accreditation and Management success for both ACGME &amp; AOA Programs</a:t>
            </a:r>
            <a:br>
              <a:rPr lang="en-US" sz="1600" b="1" dirty="0">
                <a:latin typeface="+mn-lt"/>
              </a:rPr>
            </a:b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Focused on continual readiness and offering timely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19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48C686-808C-F642-9C30-4EBB0934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153" y="2122988"/>
            <a:ext cx="2279986" cy="30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26FF2784-DDFB-5E4E-AA4E-1EA3D0A715E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091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Homework</a:t>
            </a:r>
            <a:endParaRPr dirty="0"/>
          </a:p>
        </p:txBody>
      </p:sp>
      <p:sp>
        <p:nvSpPr>
          <p:cNvPr id="318" name="Google Shape;318;p2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319" name="Google Shape;319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5EDB86D4-962F-BE4C-A0DE-3746295A31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309D51-B432-4B15-9D3D-0C6EC1799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AutoNum type="arabicParenR"/>
            </a:pPr>
            <a:r>
              <a:rPr lang="en-US" dirty="0"/>
              <a:t>Put together a table of characteristics for your specialty based on last years data.  Use NRMP and ACGME data.</a:t>
            </a:r>
          </a:p>
          <a:p>
            <a:pPr marL="577850" indent="-514350">
              <a:buAutoNum type="arabicParenR"/>
            </a:pPr>
            <a:r>
              <a:rPr lang="en-US" dirty="0"/>
              <a:t>How does your program compare to the national overview?</a:t>
            </a:r>
          </a:p>
          <a:p>
            <a:pPr marL="577850" indent="-514350">
              <a:buAutoNum type="arabicParenR"/>
            </a:pPr>
            <a:r>
              <a:rPr lang="en-US" dirty="0"/>
              <a:t>What changes could you potentially make to improve your programs success?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31934E-665C-428E-82AF-776E55D4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3ECC5-1A40-40ED-A6E3-E4CF4BDFF0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F55EDA56-7988-D840-BA18-49C1230C0CF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93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91FF4A-242C-4ACD-9BB2-CD3C5D681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AutoNum type="arabicParenR"/>
            </a:pPr>
            <a:r>
              <a:rPr lang="en-US" dirty="0"/>
              <a:t>Review national data on resident program preferences.  Use NRMP data.</a:t>
            </a:r>
          </a:p>
          <a:p>
            <a:pPr marL="577850" indent="-514350">
              <a:buAutoNum type="arabicParenR"/>
            </a:pPr>
            <a:r>
              <a:rPr lang="en-US" dirty="0"/>
              <a:t>Determine how your program fits into each of the categories.</a:t>
            </a:r>
          </a:p>
          <a:p>
            <a:pPr marL="577850" indent="-514350">
              <a:buAutoNum type="arabicParenR"/>
            </a:pPr>
            <a:r>
              <a:rPr lang="en-US" dirty="0"/>
              <a:t>Analyze your current recruitment strategy.</a:t>
            </a:r>
          </a:p>
          <a:p>
            <a:pPr marL="977900" lvl="1" indent="-457200">
              <a:buAutoNum type="alphaLcParenR"/>
            </a:pPr>
            <a:r>
              <a:rPr lang="en-US" dirty="0"/>
              <a:t>Do you emphasize items that are not important to candidates?</a:t>
            </a:r>
          </a:p>
          <a:p>
            <a:pPr marL="977900" lvl="1" indent="-457200">
              <a:buAutoNum type="alphaLcParenR"/>
            </a:pPr>
            <a:r>
              <a:rPr lang="en-US" dirty="0"/>
              <a:t>Do you skip items that are important?</a:t>
            </a:r>
          </a:p>
          <a:p>
            <a:pPr marL="520700" indent="-457200">
              <a:buAutoNum type="arabicParenR"/>
            </a:pPr>
            <a:r>
              <a:rPr lang="en-US" dirty="0"/>
              <a:t>What improvements can you make in your recruitment strategy?</a:t>
            </a:r>
          </a:p>
          <a:p>
            <a:pPr marL="577850" indent="-514350">
              <a:buAutoNum type="arabicParenR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95CE6-A6E6-48E3-B5BB-C9BF114A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03737-82AF-41EF-85D3-F0ECC5854B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66CFC3D2-3E96-1847-8366-95E2999BABB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921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595BA7-84C7-41EC-AB64-8BCF15677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66140"/>
            <a:ext cx="7886700" cy="4255690"/>
          </a:xfrm>
        </p:spPr>
        <p:txBody>
          <a:bodyPr/>
          <a:lstStyle/>
          <a:p>
            <a:r>
              <a:rPr lang="en-US" sz="2800" dirty="0"/>
              <a:t>We’ll look at data that is GME related; but not necessarily specific to GME</a:t>
            </a:r>
          </a:p>
          <a:p>
            <a:pPr lvl="1"/>
            <a:r>
              <a:rPr lang="en-US" sz="2400" dirty="0"/>
              <a:t>Census and population data</a:t>
            </a:r>
          </a:p>
          <a:p>
            <a:pPr lvl="1"/>
            <a:r>
              <a:rPr lang="en-US" sz="2400" dirty="0"/>
              <a:t>Health disparity data</a:t>
            </a:r>
          </a:p>
          <a:p>
            <a:pPr lvl="1"/>
            <a:r>
              <a:rPr lang="en-US" sz="2400" dirty="0"/>
              <a:t>State benchmarks</a:t>
            </a:r>
          </a:p>
          <a:p>
            <a:pPr lvl="1"/>
            <a:r>
              <a:rPr lang="en-US" sz="2400" dirty="0"/>
              <a:t>General technology/social issue trends</a:t>
            </a:r>
          </a:p>
          <a:p>
            <a:pPr lvl="1"/>
            <a:endParaRPr lang="en-US" sz="2400" dirty="0"/>
          </a:p>
          <a:p>
            <a:r>
              <a:rPr lang="en-US" sz="2800" dirty="0"/>
              <a:t>I’ll share any questions (and answers!) that may come in between now and July</a:t>
            </a:r>
          </a:p>
          <a:p>
            <a:pPr lvl="1"/>
            <a:endParaRPr lang="en-US" dirty="0"/>
          </a:p>
          <a:p>
            <a:pPr marL="6350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C5B90-EFA2-45F5-8899-A0464B13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9E51E-A005-45B4-8FBE-A00C739EAB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AAC78A49-5E65-5348-965A-226F56B7E0B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45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77178" y="233649"/>
            <a:ext cx="5060092" cy="37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PEC: Best Practices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February 4,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Research and Scholarly Process in a Nutshell: Getting Started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February 13,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Ask Partners – Spring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March 10,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19" y="4085682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172" y="4892017"/>
            <a:ext cx="4030517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Taking Supervision to the Next Level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788242"/>
            <a:ext cx="3712029" cy="1420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3 of 4: Section IV &amp; Section V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GME Is Not Just GME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4 of 4: Strategic Planning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Practice Data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2019 Part 4 of 4: Putting It All Together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Crafting “Top Notch” Goals, Objectives and Evaluations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– From the Top Down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Resident Well-Being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Scholar Activity, Including Coordinators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C190B07-69FE-954D-97E3-12FDA5F25BB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2980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Christine Redovan, MBA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336;p29">
            <a:extLst>
              <a:ext uri="{FF2B5EF4-FFF2-40B4-BE49-F238E27FC236}">
                <a16:creationId xmlns:a16="http://schemas.microsoft.com/office/drawing/2014/main" id="{B55E0441-ECB1-A943-B6AC-FC42002E4D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sp>
        <p:nvSpPr>
          <p:cNvPr id="9" name="Google Shape;69;p2">
            <a:extLst>
              <a:ext uri="{FF2B5EF4-FFF2-40B4-BE49-F238E27FC236}">
                <a16:creationId xmlns:a16="http://schemas.microsoft.com/office/drawing/2014/main" id="{D787FC55-DC09-1B4E-9190-36E898FA74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94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18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Discover various data sources useful for GME</a:t>
            </a:r>
          </a:p>
          <a:p>
            <a:pPr marL="63500" lvl="0" indent="0">
              <a:buNone/>
            </a:pPr>
            <a:endParaRPr lang="en-US" dirty="0"/>
          </a:p>
          <a:p>
            <a:pPr lvl="0"/>
            <a:r>
              <a:rPr lang="en-US" dirty="0"/>
              <a:t>Learn to determine authenticity/authority of data sources</a:t>
            </a:r>
          </a:p>
          <a:p>
            <a:pPr marL="63500" lvl="0" indent="0">
              <a:buNone/>
            </a:pPr>
            <a:endParaRPr lang="en-US" dirty="0"/>
          </a:p>
          <a:p>
            <a:pPr lvl="0"/>
            <a:r>
              <a:rPr lang="en-US" dirty="0"/>
              <a:t>Integrate data into program improvements and action plans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851915" y="1037690"/>
            <a:ext cx="5260369" cy="4478144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Google Shape;83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128098" y="2967335"/>
            <a:ext cx="27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Data Explosion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4D0C2D-D227-4FCF-8D5E-E4DB536A9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AutoNum type="arabicPeriod"/>
            </a:pPr>
            <a:r>
              <a:rPr lang="en-US" dirty="0"/>
              <a:t>Authorship</a:t>
            </a:r>
          </a:p>
          <a:p>
            <a:pPr marL="577850" indent="-514350">
              <a:buAutoNum type="arabicPeriod"/>
            </a:pPr>
            <a:r>
              <a:rPr lang="en-US" dirty="0"/>
              <a:t>Publishing Body</a:t>
            </a:r>
          </a:p>
          <a:p>
            <a:pPr marL="577850" indent="-514350">
              <a:buAutoNum type="arabicPeriod"/>
            </a:pPr>
            <a:r>
              <a:rPr lang="en-US" dirty="0"/>
              <a:t>Currency</a:t>
            </a:r>
          </a:p>
          <a:p>
            <a:pPr marL="577850" indent="-514350">
              <a:buAutoNum type="arabicPeriod"/>
            </a:pPr>
            <a:r>
              <a:rPr lang="en-US" dirty="0"/>
              <a:t>Relevance</a:t>
            </a:r>
          </a:p>
          <a:p>
            <a:pPr marL="577850" indent="-514350">
              <a:buAutoNum type="arabicPeriod"/>
            </a:pPr>
            <a:r>
              <a:rPr lang="en-US" dirty="0"/>
              <a:t>Accuracy</a:t>
            </a:r>
          </a:p>
          <a:p>
            <a:pPr marL="577850" indent="-514350">
              <a:buAutoNum type="arabicPeriod"/>
            </a:pPr>
            <a:endParaRPr lang="en-US" dirty="0"/>
          </a:p>
          <a:p>
            <a:pPr marL="577850" indent="-514350">
              <a:buAutoNum type="arabicPeriod"/>
            </a:pPr>
            <a:endParaRPr lang="en-US" dirty="0"/>
          </a:p>
          <a:p>
            <a:pPr marL="63500" indent="0">
              <a:buNone/>
            </a:pPr>
            <a:r>
              <a:rPr lang="en-US" sz="2000" dirty="0"/>
              <a:t>Adapted from: https://guides.library.jhu.edu/evaluate/internet-resources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C79EF5-FCBA-468F-A224-9BB8512D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54B4-E8F0-426D-AC36-713F7E0451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11E22-B691-4AC0-9123-FC7236276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2041989"/>
            <a:ext cx="3048000" cy="171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E6FB4D-4B4B-4517-9798-D57E08FDC7BF}"/>
              </a:ext>
            </a:extLst>
          </p:cNvPr>
          <p:cNvSpPr txBox="1"/>
          <p:nvPr/>
        </p:nvSpPr>
        <p:spPr>
          <a:xfrm>
            <a:off x="4572000" y="3871905"/>
            <a:ext cx="195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apreform.eu/the-intervention-logic-of-the-cap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8" name="Google Shape;69;p2">
            <a:extLst>
              <a:ext uri="{FF2B5EF4-FFF2-40B4-BE49-F238E27FC236}">
                <a16:creationId xmlns:a16="http://schemas.microsoft.com/office/drawing/2014/main" id="{D05B9CD6-491F-E34C-B148-B787197543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56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GME Specific Data Sources</a:t>
            </a: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23" name="Google Shape;123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C950C8-AE26-4A83-9D38-A571DE9B5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5" y="1685046"/>
            <a:ext cx="8429109" cy="44779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FFC14A-2757-4996-AB9F-CFEECB7C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Public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424D-2BA2-4EA3-8EA0-24551D0D7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BA70EEEA-BB1B-7C4E-A09F-FB4C014C014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90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I do with this data?</a:t>
            </a:r>
          </a:p>
          <a:p>
            <a:pPr lvl="1"/>
            <a:r>
              <a:rPr lang="en-US" dirty="0"/>
              <a:t>Research your competition</a:t>
            </a:r>
          </a:p>
          <a:p>
            <a:pPr lvl="1"/>
            <a:r>
              <a:rPr lang="en-US" dirty="0"/>
              <a:t>Determine the current landscape for your area/specialty</a:t>
            </a:r>
          </a:p>
          <a:p>
            <a:pPr lvl="2"/>
            <a:r>
              <a:rPr lang="en-US" dirty="0"/>
              <a:t>Number of programs</a:t>
            </a:r>
          </a:p>
          <a:p>
            <a:pPr lvl="2"/>
            <a:r>
              <a:rPr lang="en-US" dirty="0"/>
              <a:t>Number of established/new programs</a:t>
            </a:r>
          </a:p>
          <a:p>
            <a:pPr lvl="2"/>
            <a:r>
              <a:rPr lang="en-US" dirty="0"/>
              <a:t>Participating site information</a:t>
            </a:r>
          </a:p>
          <a:p>
            <a:pPr lvl="2"/>
            <a:r>
              <a:rPr lang="en-US" dirty="0"/>
              <a:t>Osteopathic recognition</a:t>
            </a:r>
          </a:p>
          <a:p>
            <a:pPr lvl="2"/>
            <a:r>
              <a:rPr lang="en-US" dirty="0"/>
              <a:t>SI information</a:t>
            </a:r>
          </a:p>
          <a:p>
            <a:pPr lvl="2"/>
            <a:r>
              <a:rPr lang="en-US" dirty="0"/>
              <a:t>Withdrawn programs </a:t>
            </a:r>
          </a:p>
          <a:p>
            <a:pPr lvl="2"/>
            <a:r>
              <a:rPr lang="en-US" dirty="0"/>
              <a:t>New SI’s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Public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B970CDCC-3852-7040-BEF6-9DA43EAE6F5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7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FFC14A-2757-4996-AB9F-CFEECB7C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Data Resource 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424D-2BA2-4EA3-8EA0-24551D0D7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D5424-7BA5-49F3-A27D-076101929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5" y="1572029"/>
            <a:ext cx="8106310" cy="4306477"/>
          </a:xfrm>
          <a:prstGeom prst="rect">
            <a:avLst/>
          </a:prstGeom>
        </p:spPr>
      </p:pic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B0C063EB-6E69-1C42-8A06-9F8F3A7DA31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920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911</Words>
  <Application>Microsoft Macintosh PowerPoint</Application>
  <PresentationFormat>On-screen Show (4:3)</PresentationFormat>
  <Paragraphs>286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Comic Sans MS</vt:lpstr>
      <vt:lpstr>Lucida Bright</vt:lpstr>
      <vt:lpstr>Wingdings</vt:lpstr>
      <vt:lpstr>PME-2016</vt:lpstr>
      <vt:lpstr>Digging For Data Part I</vt:lpstr>
      <vt:lpstr>Introducing Your Presenter…</vt:lpstr>
      <vt:lpstr>Learning Objectives</vt:lpstr>
      <vt:lpstr>PowerPoint Presentation</vt:lpstr>
      <vt:lpstr>Evaluating Sources</vt:lpstr>
      <vt:lpstr>GME Specific Data Sources</vt:lpstr>
      <vt:lpstr>ACGME Public Data </vt:lpstr>
      <vt:lpstr>ACGME Public Data</vt:lpstr>
      <vt:lpstr>ACGME Data Resource Book</vt:lpstr>
      <vt:lpstr>ACGME Data Resource Book</vt:lpstr>
      <vt:lpstr>NRMP </vt:lpstr>
      <vt:lpstr>NRMP</vt:lpstr>
      <vt:lpstr>Robert Graham Center</vt:lpstr>
      <vt:lpstr>Robert Graham Center</vt:lpstr>
      <vt:lpstr>How much $ do we get for residents?</vt:lpstr>
      <vt:lpstr>Centers for Medicare &amp; Medicaid Services</vt:lpstr>
      <vt:lpstr>Centers for Medicare &amp; Medicaid Services</vt:lpstr>
      <vt:lpstr>PubMed</vt:lpstr>
      <vt:lpstr>PubMed</vt:lpstr>
      <vt:lpstr>Homework</vt:lpstr>
      <vt:lpstr>Practice 1</vt:lpstr>
      <vt:lpstr>Practice 2</vt:lpstr>
      <vt:lpstr>Next Session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3</dc:title>
  <dc:creator>christine</dc:creator>
  <cp:lastModifiedBy>Douglas Knox</cp:lastModifiedBy>
  <cp:revision>116</cp:revision>
  <dcterms:modified xsi:type="dcterms:W3CDTF">2020-01-22T16:35:53Z</dcterms:modified>
</cp:coreProperties>
</file>