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375" r:id="rId2"/>
    <p:sldId id="256" r:id="rId3"/>
    <p:sldId id="400" r:id="rId4"/>
    <p:sldId id="257" r:id="rId5"/>
    <p:sldId id="258" r:id="rId6"/>
    <p:sldId id="315" r:id="rId7"/>
    <p:sldId id="262" r:id="rId8"/>
    <p:sldId id="292" r:id="rId9"/>
    <p:sldId id="304" r:id="rId10"/>
    <p:sldId id="293" r:id="rId11"/>
    <p:sldId id="306" r:id="rId12"/>
    <p:sldId id="296" r:id="rId13"/>
    <p:sldId id="307" r:id="rId14"/>
    <p:sldId id="294" r:id="rId15"/>
    <p:sldId id="308" r:id="rId16"/>
    <p:sldId id="297" r:id="rId17"/>
    <p:sldId id="309" r:id="rId18"/>
    <p:sldId id="303" r:id="rId19"/>
    <p:sldId id="310" r:id="rId20"/>
    <p:sldId id="369" r:id="rId21"/>
    <p:sldId id="371" r:id="rId22"/>
    <p:sldId id="370" r:id="rId23"/>
    <p:sldId id="373" r:id="rId24"/>
    <p:sldId id="374" r:id="rId25"/>
    <p:sldId id="399" r:id="rId26"/>
    <p:sldId id="322" r:id="rId2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gnrmepJ0I9pbTxRFzruV774XYn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C3F"/>
    <a:srgbClr val="4DB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989BD-7C56-4146-B62E-04DBFED88BF4}" v="76" dt="2020-06-09T12:27:19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736" y="16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945470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70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2936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5686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262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8" name="Google Shape;118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8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36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3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0" name="Google Shape;40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3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29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c/community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onniegortler.com/4349/improve-your-well-being-with-more-tranquility-and-less-stress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epublicprivacy.com/category/data-protection/page/2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r/research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hegovlab.org/moving-from-open-data-to-open-knowledge-announcing-the-commerce-data-usability-project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810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digitalhks/data-fairness-for-the-global-south-d383b6159b86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101" y="246465"/>
            <a:ext cx="6526006" cy="1325563"/>
          </a:xfrm>
        </p:spPr>
        <p:txBody>
          <a:bodyPr/>
          <a:lstStyle/>
          <a:p>
            <a:r>
              <a:rPr lang="en-US" dirty="0"/>
              <a:t>Partners Webinar </a:t>
            </a:r>
            <a:r>
              <a:rPr lang="en-US" dirty="0">
                <a:solidFill>
                  <a:srgbClr val="FF0000"/>
                </a:solidFill>
              </a:rPr>
              <a:t>Alert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564" y="2120118"/>
            <a:ext cx="4954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Reminder…Because of the amount of individual logins for this webinar.  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Unmute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your Microphone after you enter this webinar.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29DE1-3463-3549-9316-31249972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89" y="2174485"/>
            <a:ext cx="2943925" cy="29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42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FFC14A-2757-4996-AB9F-CFEECB7C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for Healthcare Research and Quality (AHRQ)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424D-2BA2-4EA3-8EA0-24551D0D73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B0C063EB-6E69-1C42-8A06-9F8F3A7DA31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C9E8E1-7A00-4F9F-BA5B-AD391BBA2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45" y="1705509"/>
            <a:ext cx="8106310" cy="430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20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7EE06-ADAF-42A9-8EF3-2DF9F386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What can I do with this data?</a:t>
            </a:r>
          </a:p>
          <a:p>
            <a:pPr lvl="7"/>
            <a:r>
              <a:rPr lang="en-US" sz="2800" dirty="0"/>
              <a:t>Research state characteristics for disparities </a:t>
            </a:r>
          </a:p>
          <a:p>
            <a:pPr lvl="7"/>
            <a:r>
              <a:rPr lang="en-US" sz="2800" dirty="0"/>
              <a:t>Access prepared reports &amp; infographics</a:t>
            </a:r>
          </a:p>
          <a:p>
            <a:pPr lvl="7"/>
            <a:r>
              <a:rPr lang="en-US" sz="2800" dirty="0"/>
              <a:t>TeamSTEPPS training</a:t>
            </a:r>
          </a:p>
          <a:p>
            <a:pPr lvl="7"/>
            <a:r>
              <a:rPr lang="en-US" sz="2800" dirty="0"/>
              <a:t>Digital healthcare research grants</a:t>
            </a:r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026DD-0DAF-4021-9482-F89DD994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AHRQ Public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21526-F567-4669-A660-AF9FFB099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89DF1A34-12C0-3148-9B0E-9D94C6D9298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picture containing table, wooden&#10;&#10;Description automatically generated">
            <a:extLst>
              <a:ext uri="{FF2B5EF4-FFF2-40B4-BE49-F238E27FC236}">
                <a16:creationId xmlns:a16="http://schemas.microsoft.com/office/drawing/2014/main" id="{AD5C3939-4527-4C76-A63A-D0F8C03F0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0569" y="2770919"/>
            <a:ext cx="3028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62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D5EF9E-AC87-49B3-91F9-F044F773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Academies for Science, Engineering &amp; Medicine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A54A8-D97F-4345-92CB-AE35EA7B89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20EBE72F-09F3-344F-B95A-1F7355ABB5A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2848C8-B9BC-483F-9A9F-F66719222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04" y="1791876"/>
            <a:ext cx="7808360" cy="414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0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7EE06-ADAF-42A9-8EF3-2DF9F386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What can I do with this data?</a:t>
            </a:r>
          </a:p>
          <a:p>
            <a:pPr lvl="1"/>
            <a:r>
              <a:rPr lang="en-US" sz="2400" dirty="0"/>
              <a:t>Well-being resources including infographics, publications and validated assessments</a:t>
            </a:r>
          </a:p>
          <a:p>
            <a:pPr lvl="1"/>
            <a:r>
              <a:rPr lang="en-US" sz="2400" dirty="0"/>
              <a:t>Culture of health including disparities, health equity and case studies</a:t>
            </a:r>
          </a:p>
          <a:p>
            <a:pPr lvl="1"/>
            <a:r>
              <a:rPr lang="en-US" sz="2400" dirty="0"/>
              <a:t>Access </a:t>
            </a:r>
            <a:r>
              <a:rPr lang="en-US" sz="2400" i="1" dirty="0"/>
              <a:t>Graduate Medical Education That Meets the Nations Health Needs</a:t>
            </a:r>
          </a:p>
          <a:p>
            <a:pPr lvl="1"/>
            <a:r>
              <a:rPr lang="en-US" sz="2400" dirty="0"/>
              <a:t>Useful for high-level view of GME and medicine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026DD-0DAF-4021-9482-F89DD994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Academies for Medicine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21526-F567-4669-A660-AF9FFB099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5CEEA042-3ACE-E54A-95FB-B3BC02A970A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5B58022-388F-4F1E-AD22-14724B071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86050" y="5036313"/>
            <a:ext cx="3059897" cy="12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02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4F6C1E-034D-46B7-9671-F792CF4F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 in Information Access for the Public Health Workforce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BC500-5363-41E5-A7DE-EDB19C944F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86A8521F-C75B-644C-9A2E-4F8FFC9D93D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4CC5E8-BAC0-4DED-A018-8DA36A65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92" y="1786572"/>
            <a:ext cx="8342616" cy="443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93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56504-FA8D-4014-A05C-D71B31150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What can I do with this data?</a:t>
            </a:r>
          </a:p>
          <a:p>
            <a:r>
              <a:rPr lang="en-US" sz="3000" dirty="0"/>
              <a:t>One-stop shopping for multiple types of data and links to verified data</a:t>
            </a:r>
          </a:p>
          <a:p>
            <a:r>
              <a:rPr lang="en-US" sz="3000" dirty="0"/>
              <a:t>Multiple sources for public health data</a:t>
            </a:r>
          </a:p>
          <a:p>
            <a:pPr lvl="1"/>
            <a:r>
              <a:rPr lang="en-US" sz="2400" dirty="0"/>
              <a:t>Disparity data</a:t>
            </a:r>
          </a:p>
          <a:p>
            <a:pPr lvl="1"/>
            <a:r>
              <a:rPr lang="en-US" sz="2400" dirty="0"/>
              <a:t>Population/Community data</a:t>
            </a:r>
          </a:p>
          <a:p>
            <a:r>
              <a:rPr lang="en-US" sz="3000" dirty="0"/>
              <a:t>Extensive list of funding sources             for public health research </a:t>
            </a:r>
          </a:p>
          <a:p>
            <a:pPr lvl="1"/>
            <a:r>
              <a:rPr lang="en-US" sz="2400" dirty="0"/>
              <a:t>Resident &amp; Faculty projects</a:t>
            </a:r>
          </a:p>
          <a:p>
            <a:pPr marL="1028700" lvl="2" indent="0">
              <a:buNone/>
            </a:pPr>
            <a:endParaRPr lang="en-US" sz="2400" dirty="0"/>
          </a:p>
          <a:p>
            <a:pPr lvl="1"/>
            <a:endParaRPr lang="en-US" sz="2800" dirty="0"/>
          </a:p>
          <a:p>
            <a:pPr marL="5461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AC492E-EAB2-4B19-A1CF-2CAC855A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 in Information Access for the Public Health Workforce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55771-1500-4A9A-8304-663D660300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B2C0027D-3D67-9042-B2C4-5AFBE308040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8FC18E3E-5018-46B4-A8E5-818D6B7AF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92206" y="4101306"/>
            <a:ext cx="1931541" cy="21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14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6F882A-1E58-43FF-8A7F-290B616E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Census Bureau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0AB85-7E1A-47AC-8358-63697111C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3E36B690-7A00-3340-B8D1-C28A751190D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89C274-79E6-4CAD-A39E-0D4F1F4CC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69" y="1800217"/>
            <a:ext cx="8291245" cy="44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1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7EE06-ADAF-42A9-8EF3-2DF9F386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635" y="2064629"/>
            <a:ext cx="7886700" cy="4438905"/>
          </a:xfrm>
        </p:spPr>
        <p:txBody>
          <a:bodyPr/>
          <a:lstStyle/>
          <a:p>
            <a:r>
              <a:rPr lang="en-US" sz="3200" dirty="0"/>
              <a:t>What can I do with this data?</a:t>
            </a:r>
          </a:p>
          <a:p>
            <a:pPr lvl="1"/>
            <a:r>
              <a:rPr lang="en-US" sz="2800" dirty="0"/>
              <a:t>Track population trends and projections</a:t>
            </a:r>
          </a:p>
          <a:p>
            <a:pPr lvl="1"/>
            <a:r>
              <a:rPr lang="en-US" sz="2800" dirty="0"/>
              <a:t>Track economic indicators</a:t>
            </a:r>
          </a:p>
          <a:p>
            <a:pPr lvl="1"/>
            <a:r>
              <a:rPr lang="en-US" sz="2800" dirty="0"/>
              <a:t>Access reports on population projections</a:t>
            </a:r>
          </a:p>
          <a:p>
            <a:pPr lvl="1"/>
            <a:r>
              <a:rPr lang="en-US" sz="2800" dirty="0"/>
              <a:t>Deep dive into program demographics</a:t>
            </a:r>
          </a:p>
          <a:p>
            <a:pPr lvl="1"/>
            <a:r>
              <a:rPr lang="en-US" sz="2800" dirty="0"/>
              <a:t>Understand the community as a whole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026DD-0DAF-4021-9482-F89DD994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Census Bureau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21526-F567-4669-A660-AF9FFB099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F480AB8B-910C-9A42-A784-152CEDEE14F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23C275-A756-2940-BD8C-B14CC22FDE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</a:blip>
          <a:stretch>
            <a:fillRect/>
          </a:stretch>
        </p:blipFill>
        <p:spPr>
          <a:xfrm>
            <a:off x="723488" y="1658587"/>
            <a:ext cx="7292356" cy="42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87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BEA4DF-BEE4-433B-8DDE-484AB7E3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Pew Research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2E6CA-FFD1-4FA7-AFD4-84154A2931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356B077F-BD75-F848-A642-DC6281B9D0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CA0275-423D-41FF-980C-4DC9AE8CD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95324"/>
            <a:ext cx="8116584" cy="4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7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7EE06-ADAF-42A9-8EF3-2DF9F386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403" y="1702432"/>
            <a:ext cx="7886700" cy="4438905"/>
          </a:xfrm>
        </p:spPr>
        <p:txBody>
          <a:bodyPr/>
          <a:lstStyle/>
          <a:p>
            <a:r>
              <a:rPr lang="en-US" sz="3200" dirty="0"/>
              <a:t>What can I do with this data?</a:t>
            </a:r>
          </a:p>
          <a:p>
            <a:pPr lvl="6"/>
            <a:r>
              <a:rPr lang="en-US" sz="2400" dirty="0"/>
              <a:t>Search for social and demographic trends</a:t>
            </a:r>
          </a:p>
          <a:p>
            <a:pPr lvl="6"/>
            <a:r>
              <a:rPr lang="en-US" sz="2400" dirty="0"/>
              <a:t>Explore internet and technology use; useful for understanding recruitment outreach</a:t>
            </a:r>
          </a:p>
          <a:p>
            <a:pPr lvl="6"/>
            <a:r>
              <a:rPr lang="en-US" sz="2400" dirty="0"/>
              <a:t>Follow current science trends</a:t>
            </a:r>
          </a:p>
          <a:p>
            <a:pPr lvl="6"/>
            <a:r>
              <a:rPr lang="en-US" sz="2400" dirty="0"/>
              <a:t>Generational trends; useful for highlighting benefits/perks </a:t>
            </a:r>
          </a:p>
          <a:p>
            <a:pPr marL="546100" lvl="1" indent="0">
              <a:buNone/>
            </a:pPr>
            <a:endParaRPr lang="en-US" dirty="0"/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026DD-0DAF-4021-9482-F89DD994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Pew Research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21526-F567-4669-A660-AF9FFB099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9B558CF0-4C55-D947-A902-41AA7566EF8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1CAE7-1E07-4EB5-A5D0-7111BB8C4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24" y="2685014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59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Christine Redovan, MBA, MLIS -- GME Consultant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Digging For Data</a:t>
            </a:r>
            <a:br>
              <a:rPr lang="en-US" dirty="0"/>
            </a:br>
            <a:r>
              <a:rPr lang="en-US" dirty="0"/>
              <a:t>Part II</a:t>
            </a:r>
            <a:endParaRPr sz="24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2C6AAE-9762-BF45-995B-06BE58A694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BEA4DF-BEE4-433B-8DDE-484AB7E3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Worldometer – for fun!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2E6CA-FFD1-4FA7-AFD4-84154A2931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356B077F-BD75-F848-A642-DC6281B9D0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244A2-C8F1-45DD-A697-8CFDA034C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16425"/>
            <a:ext cx="8085762" cy="429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80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2FC04-B5AD-4A32-A02F-8E33181CF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data to support:</a:t>
            </a:r>
          </a:p>
          <a:p>
            <a:pPr lvl="1"/>
            <a:r>
              <a:rPr lang="en-US" dirty="0"/>
              <a:t>Opportunities and Threats – real vs. perceived</a:t>
            </a:r>
          </a:p>
          <a:p>
            <a:pPr lvl="1"/>
            <a:r>
              <a:rPr lang="en-US" dirty="0"/>
              <a:t>Validate changes in curriculum</a:t>
            </a:r>
          </a:p>
          <a:p>
            <a:pPr lvl="1"/>
            <a:r>
              <a:rPr lang="en-US" dirty="0"/>
              <a:t>New program requests</a:t>
            </a:r>
          </a:p>
          <a:p>
            <a:pPr lvl="1"/>
            <a:r>
              <a:rPr lang="en-US" dirty="0"/>
              <a:t>Program resource requests</a:t>
            </a:r>
          </a:p>
          <a:p>
            <a:r>
              <a:rPr lang="en-US" dirty="0"/>
              <a:t>Pick a few data items that you, the program &amp; the institution is interested in.  Get the most out of the data that you can.</a:t>
            </a:r>
          </a:p>
          <a:p>
            <a:r>
              <a:rPr lang="en-US" dirty="0"/>
              <a:t>Use SMART technique to determine if the data points you are using will be useful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CB3D47-92E6-4EA2-9AB1-F19BF216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16511-7F29-42B0-8CDA-EEB386426B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21F32DCC-A8E3-0340-93FC-24FE772C566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64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2FC04-B5AD-4A32-A02F-8E33181CF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be afraid of data; take in small bits</a:t>
            </a:r>
          </a:p>
          <a:p>
            <a:r>
              <a:rPr lang="en-US" dirty="0"/>
              <a:t>Practice reading, understanding and using data</a:t>
            </a:r>
          </a:p>
          <a:p>
            <a:r>
              <a:rPr lang="en-US" dirty="0"/>
              <a:t>Seek out instruction through your institution; medical school, QI department</a:t>
            </a:r>
          </a:p>
          <a:p>
            <a:r>
              <a:rPr lang="en-US" dirty="0"/>
              <a:t>Gale Courses, KnowledgeCity, Lynda.com (access through your public library for no charge)</a:t>
            </a:r>
          </a:p>
          <a:p>
            <a:endParaRPr lang="en-US" dirty="0"/>
          </a:p>
          <a:p>
            <a:pPr marL="63500" indent="0">
              <a:buNone/>
            </a:pPr>
            <a:r>
              <a:rPr lang="en-US" i="1" dirty="0"/>
              <a:t>Remember…always verify and validate any data source that you use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CB3D47-92E6-4EA2-9AB1-F19BF216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16511-7F29-42B0-8CDA-EEB386426B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8EA3DEF4-E867-3B43-A14F-3C7B24CA7C0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13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2082E6-1912-44AD-A423-E664E260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FF235-DECE-42E6-8367-19A28EB95E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 descr="A picture containing wheel&#10;&#10;Description automatically generated">
            <a:extLst>
              <a:ext uri="{FF2B5EF4-FFF2-40B4-BE49-F238E27FC236}">
                <a16:creationId xmlns:a16="http://schemas.microsoft.com/office/drawing/2014/main" id="{9362699F-514A-4D6C-B68B-75F2B5CDC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2057400"/>
            <a:ext cx="9144000" cy="2743200"/>
          </a:xfrm>
          <a:prstGeom prst="rect">
            <a:avLst/>
          </a:prstGeom>
        </p:spPr>
      </p:pic>
      <p:sp>
        <p:nvSpPr>
          <p:cNvPr id="8" name="Google Shape;69;p2">
            <a:extLst>
              <a:ext uri="{FF2B5EF4-FFF2-40B4-BE49-F238E27FC236}">
                <a16:creationId xmlns:a16="http://schemas.microsoft.com/office/drawing/2014/main" id="{5BA23806-ACBE-364F-8A09-F69867F88A7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817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910569-734F-4DA8-80D8-E08BD476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0733-BC30-4B7A-AA17-D51F6DD17B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8F06C-8293-4778-A498-E77CC853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84542" y="1285945"/>
            <a:ext cx="4774915" cy="4774915"/>
          </a:xfrm>
          <a:prstGeom prst="rect">
            <a:avLst/>
          </a:prstGeom>
        </p:spPr>
      </p:pic>
      <p:sp>
        <p:nvSpPr>
          <p:cNvPr id="8" name="Google Shape;69;p2">
            <a:extLst>
              <a:ext uri="{FF2B5EF4-FFF2-40B4-BE49-F238E27FC236}">
                <a16:creationId xmlns:a16="http://schemas.microsoft.com/office/drawing/2014/main" id="{92CAA6E8-BF5D-8F41-A771-947CF8A1EDC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237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589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56811" y="23483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</a:p>
          <a:p>
            <a:pPr lvl="0" algn="ctr"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algn="ctr"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  Demystifying Diversity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July 7, 2020</a:t>
            </a:r>
            <a:b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lvl="0" algn="ctr"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Faculty Development Planning: 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Sponsoring Institution Role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July 16, 2020</a:t>
            </a:r>
            <a:b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defRPr/>
            </a:pPr>
            <a:endParaRPr lang="en-US" altLang="en-US" sz="1400" kern="0" dirty="0">
              <a:solidFill>
                <a:srgbClr val="000000"/>
              </a:solidFill>
              <a:latin typeface="Arial" charset="0"/>
              <a:sym typeface="Arial"/>
            </a:endParaRPr>
          </a:p>
          <a:p>
            <a:pPr lvl="0" algn="ctr"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   ADS Annual Update: Best Practices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July 28, 2020</a:t>
            </a:r>
            <a:b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endParaRPr kumimoji="0" lang="en-US" alt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 dirty="0">
                <a:latin typeface="+mn-lt"/>
              </a:rPr>
              <a:t>           Graduate Medical Education Financing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  Tuesday, August 11, 2020</a:t>
            </a:r>
            <a:b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22" y="42598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1" name="Google Shape;125;p17">
            <a:extLst>
              <a:ext uri="{FF2B5EF4-FFF2-40B4-BE49-F238E27FC236}">
                <a16:creationId xmlns:a16="http://schemas.microsoft.com/office/drawing/2014/main" id="{AFEB0180-462E-0A43-87FD-A7D4FD6AA5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431971" y="712743"/>
            <a:ext cx="371202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Diverse Workforce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 Reconstructed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Digging for Data 101</a:t>
            </a:r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PEC: Best </a:t>
            </a: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Scholarly Process in a Nutshell: Getting Started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Partners – Spring Freebie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Learned: Accepting Displaced Orphan Residents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Coordinator Well Enough: Coordinators as Role Models of Wellness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Proposal Development: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Tips for Success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your Governing Board</a:t>
            </a:r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9632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Christine Redovan, MBA GME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Christine@PartnersInMedEd.com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336;p29">
            <a:extLst>
              <a:ext uri="{FF2B5EF4-FFF2-40B4-BE49-F238E27FC236}">
                <a16:creationId xmlns:a16="http://schemas.microsoft.com/office/drawing/2014/main" id="{B55E0441-ECB1-A943-B6AC-FC42002E4D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sp>
        <p:nvSpPr>
          <p:cNvPr id="9" name="Google Shape;69;p2">
            <a:extLst>
              <a:ext uri="{FF2B5EF4-FFF2-40B4-BE49-F238E27FC236}">
                <a16:creationId xmlns:a16="http://schemas.microsoft.com/office/drawing/2014/main" id="{D787FC55-DC09-1B4E-9190-36E898FA74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594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EB5A086-9859-467A-B39D-D369A78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55914-DB31-4457-A287-395AEB52E06B}"/>
              </a:ext>
            </a:extLst>
          </p:cNvPr>
          <p:cNvSpPr txBox="1"/>
          <p:nvPr/>
        </p:nvSpPr>
        <p:spPr>
          <a:xfrm>
            <a:off x="3717913" y="1322760"/>
            <a:ext cx="490563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Lucida Bright" panose="02040602050505020304" pitchFamily="18" charset="77"/>
              </a:rPr>
              <a:t>Christine Redovan, MBA, MLIS</a:t>
            </a:r>
          </a:p>
          <a:p>
            <a:pPr algn="ctr">
              <a:defRPr/>
            </a:pPr>
            <a:r>
              <a:rPr lang="en-US" sz="24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Seasoned Director of Medical Education and GME Operations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Accreditation and Management Expert For New and Established Institutions and Programs</a:t>
            </a:r>
            <a:br>
              <a:rPr lang="en-US" sz="1600" b="1" dirty="0">
                <a:latin typeface="+mn-lt"/>
              </a:rPr>
            </a:b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ACGME-I Accreditation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Successful GME Start-Up Implementation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+mn-lt"/>
              </a:rPr>
              <a:t>Focused on </a:t>
            </a:r>
            <a:r>
              <a:rPr lang="en-US" sz="1600" dirty="0">
                <a:latin typeface="+mn-lt"/>
              </a:rPr>
              <a:t>Continuous Accreditation R</a:t>
            </a:r>
            <a:r>
              <a:rPr lang="en-US" sz="1600" b="1" dirty="0">
                <a:latin typeface="+mn-lt"/>
              </a:rPr>
              <a:t>eadiness. Data Mining, and Useful GME Resources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20+</a:t>
            </a:r>
            <a:r>
              <a:rPr lang="en-US" sz="1600" b="1" dirty="0">
                <a:latin typeface="+mn-lt"/>
              </a:rPr>
              <a:t> years GME experience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0FB7C16-75DF-4CC7-937D-1A5310D85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153" y="2122988"/>
            <a:ext cx="2279986" cy="303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/>
              <a:t>Discover freely available, authoritative data sources related to GME</a:t>
            </a:r>
          </a:p>
          <a:p>
            <a:pPr marL="63500" lvl="0" indent="0">
              <a:buNone/>
            </a:pPr>
            <a:endParaRPr lang="en-US" sz="3200" dirty="0"/>
          </a:p>
          <a:p>
            <a:pPr lvl="0"/>
            <a:r>
              <a:rPr lang="en-US" sz="3200" dirty="0"/>
              <a:t>Build on evaluation of data skills from Part I</a:t>
            </a:r>
          </a:p>
          <a:p>
            <a:pPr marL="63500" lvl="0" indent="0">
              <a:buNone/>
            </a:pPr>
            <a:endParaRPr lang="en-US" sz="3200" dirty="0"/>
          </a:p>
          <a:p>
            <a:pPr lvl="0"/>
            <a:r>
              <a:rPr lang="en-US" sz="3200" dirty="0"/>
              <a:t>Use data to improve SWOT, APE and program action plans</a:t>
            </a: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400" dirty="0"/>
          </a:p>
        </p:txBody>
      </p:sp>
      <p:pic>
        <p:nvPicPr>
          <p:cNvPr id="73" name="Google Shape;73;p2" descr="http://www.legaltells.com/blog/wp-content/uploads/2011/06/Consistenc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977" y="392535"/>
            <a:ext cx="1796267" cy="1533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99A91-84F7-4E8F-965B-1591762C1A32}"/>
              </a:ext>
            </a:extLst>
          </p:cNvPr>
          <p:cNvSpPr txBox="1"/>
          <p:nvPr/>
        </p:nvSpPr>
        <p:spPr>
          <a:xfrm>
            <a:off x="3503488" y="5328513"/>
            <a:ext cx="5640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168C3F"/>
                </a:solidFill>
              </a:rPr>
              <a:t>= Data Driven Decisions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BAB6F9-5AA1-F44E-A0BC-B097F48D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48" y="3709470"/>
            <a:ext cx="3060865" cy="2352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F49083-B4C4-1040-8960-E1A3630F618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1805049" y="242628"/>
            <a:ext cx="6923313" cy="4982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4981" y="2432945"/>
            <a:ext cx="4175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Data Explosion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EBF18B5-4B9E-43C8-8E43-18CE3787C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1" y="1186272"/>
            <a:ext cx="6957709" cy="488173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0C79EF5-FCBA-468F-A224-9BB8512D9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Driven Decision Making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954B4-E8F0-426D-AC36-713F7E0451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Google Shape;69;p2">
            <a:extLst>
              <a:ext uri="{FF2B5EF4-FFF2-40B4-BE49-F238E27FC236}">
                <a16:creationId xmlns:a16="http://schemas.microsoft.com/office/drawing/2014/main" id="{D05B9CD6-491F-E34C-B148-B7871975439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58330D-754E-48A9-8E43-C50773E7E93E}"/>
              </a:ext>
            </a:extLst>
          </p:cNvPr>
          <p:cNvSpPr txBox="1"/>
          <p:nvPr/>
        </p:nvSpPr>
        <p:spPr>
          <a:xfrm>
            <a:off x="554804" y="5909910"/>
            <a:ext cx="883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Gill, B., Borden, B. &amp; Hallgren,K. (2014). A conceptual framework for data-driven decision making. Mathematica Policy Research.  Retrieved from https://www.mathematica.org</a:t>
            </a:r>
          </a:p>
        </p:txBody>
      </p:sp>
    </p:spTree>
    <p:extLst>
      <p:ext uri="{BB962C8B-B14F-4D97-AF65-F5344CB8AC3E}">
        <p14:creationId xmlns:p14="http://schemas.microsoft.com/office/powerpoint/2010/main" val="273856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GME Related Data Sources</a:t>
            </a:r>
            <a:endParaRPr dirty="0"/>
          </a:p>
        </p:txBody>
      </p: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123" name="Google Shape;123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FFC14A-2757-4996-AB9F-CFEECB7C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of American Medical Colleges (AAMC)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424D-2BA2-4EA3-8EA0-24551D0D73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BA70EEEA-BB1B-7C4E-A09F-FB4C014C014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B2D0E2-E6ED-4C35-BF5F-1A4549055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20" y="1768440"/>
            <a:ext cx="7736440" cy="41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04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7EE06-ADAF-42A9-8EF3-2DF9F386DE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What can I do with this data?</a:t>
            </a:r>
          </a:p>
          <a:p>
            <a:pPr marL="63500" indent="0">
              <a:buNone/>
            </a:pPr>
            <a:endParaRPr lang="en-US" sz="2800" dirty="0"/>
          </a:p>
          <a:p>
            <a:pPr lvl="1"/>
            <a:r>
              <a:rPr lang="en-US" sz="2400" dirty="0"/>
              <a:t>Understand candidate pool</a:t>
            </a:r>
          </a:p>
          <a:p>
            <a:pPr lvl="1"/>
            <a:r>
              <a:rPr lang="en-US" sz="2400" dirty="0"/>
              <a:t>Use national salary benchmarks </a:t>
            </a:r>
          </a:p>
          <a:p>
            <a:pPr lvl="1"/>
            <a:r>
              <a:rPr lang="en-US" sz="2400" dirty="0"/>
              <a:t>Diversity &amp; Inclusion reports</a:t>
            </a:r>
          </a:p>
          <a:p>
            <a:pPr lvl="1"/>
            <a:r>
              <a:rPr lang="en-US" sz="2400" dirty="0"/>
              <a:t>Economic impact of teaching hospitals</a:t>
            </a:r>
          </a:p>
          <a:p>
            <a:pPr lvl="1"/>
            <a:r>
              <a:rPr lang="en-US" sz="2400" dirty="0"/>
              <a:t>Follow student trends and expectations</a:t>
            </a:r>
          </a:p>
          <a:p>
            <a:pPr lvl="1"/>
            <a:r>
              <a:rPr lang="en-US" sz="2400" dirty="0"/>
              <a:t>Improve recruitment outreach and outcomes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A026DD-0DAF-4021-9482-F89DD994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AAMC Public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21526-F567-4669-A660-AF9FFB0990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B970CDCC-3852-7040-BEF6-9DA43EAE6F5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9" descr="A sign on the side of a brick wall&#10;&#10;Description automatically generated">
            <a:extLst>
              <a:ext uri="{FF2B5EF4-FFF2-40B4-BE49-F238E27FC236}">
                <a16:creationId xmlns:a16="http://schemas.microsoft.com/office/drawing/2014/main" id="{13AA0739-22CE-4421-A6D8-78DD614BE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6283" y="1797766"/>
            <a:ext cx="2178121" cy="16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45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931</Words>
  <Application>Microsoft Macintosh PowerPoint</Application>
  <PresentationFormat>On-screen Show (4:3)</PresentationFormat>
  <Paragraphs>236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Comic Sans MS</vt:lpstr>
      <vt:lpstr>Lucida Bright</vt:lpstr>
      <vt:lpstr>Wingdings</vt:lpstr>
      <vt:lpstr>PME-2016</vt:lpstr>
      <vt:lpstr>Partners Webinar Alert</vt:lpstr>
      <vt:lpstr>Digging For Data Part II</vt:lpstr>
      <vt:lpstr>Introducing Your Presenter…</vt:lpstr>
      <vt:lpstr>Learning Objectives</vt:lpstr>
      <vt:lpstr>PowerPoint Presentation</vt:lpstr>
      <vt:lpstr>Data Driven Decision Making</vt:lpstr>
      <vt:lpstr>GME Related Data Sources</vt:lpstr>
      <vt:lpstr>Association of American Medical Colleges (AAMC)</vt:lpstr>
      <vt:lpstr>AAMC Public Data</vt:lpstr>
      <vt:lpstr>Agency for Healthcare Research and Quality (AHRQ)</vt:lpstr>
      <vt:lpstr>AHRQ Public Data</vt:lpstr>
      <vt:lpstr>National Academies for Science, Engineering &amp; Medicine</vt:lpstr>
      <vt:lpstr>National Academies for Medicine</vt:lpstr>
      <vt:lpstr>Partners in Information Access for the Public Health Workforce</vt:lpstr>
      <vt:lpstr>Partners in Information Access for the Public Health Workforce</vt:lpstr>
      <vt:lpstr>United States Census Bureau</vt:lpstr>
      <vt:lpstr>United States Census Bureau</vt:lpstr>
      <vt:lpstr>Pew Research Center</vt:lpstr>
      <vt:lpstr>Pew Research Center</vt:lpstr>
      <vt:lpstr>Worldometer – for fun!</vt:lpstr>
      <vt:lpstr>Final Thoughts…</vt:lpstr>
      <vt:lpstr>Final Thoughts…</vt:lpstr>
      <vt:lpstr>Final Thoughts…..</vt:lpstr>
      <vt:lpstr>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3</dc:title>
  <dc:creator>christine</dc:creator>
  <cp:lastModifiedBy>Douglas Knox</cp:lastModifiedBy>
  <cp:revision>152</cp:revision>
  <dcterms:modified xsi:type="dcterms:W3CDTF">2020-06-10T15:05:45Z</dcterms:modified>
</cp:coreProperties>
</file>