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98" r:id="rId2"/>
    <p:sldId id="256" r:id="rId3"/>
    <p:sldId id="328" r:id="rId4"/>
    <p:sldId id="257" r:id="rId5"/>
    <p:sldId id="405" r:id="rId6"/>
    <p:sldId id="406" r:id="rId7"/>
    <p:sldId id="430" r:id="rId8"/>
    <p:sldId id="432" r:id="rId9"/>
    <p:sldId id="407" r:id="rId10"/>
    <p:sldId id="403" r:id="rId11"/>
    <p:sldId id="435" r:id="rId12"/>
    <p:sldId id="437" r:id="rId13"/>
    <p:sldId id="436" r:id="rId14"/>
    <p:sldId id="433" r:id="rId15"/>
    <p:sldId id="439" r:id="rId16"/>
    <p:sldId id="434" r:id="rId17"/>
    <p:sldId id="440" r:id="rId18"/>
    <p:sldId id="442" r:id="rId19"/>
    <p:sldId id="441" r:id="rId20"/>
    <p:sldId id="443" r:id="rId21"/>
    <p:sldId id="284" r:id="rId22"/>
    <p:sldId id="400" r:id="rId23"/>
    <p:sldId id="322" r:id="rId2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35" roundtripDataSignature="AMtx7mgnrmepJ0I9pbTxRFzruV774XYn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1" clrIdx="0">
    <p:extLst>
      <p:ext uri="{19B8F6BF-5375-455C-9EA6-DF929625EA0E}">
        <p15:presenceInfo xmlns:p15="http://schemas.microsoft.com/office/powerpoint/2012/main" userId="Heather Peters" providerId="None"/>
      </p:ext>
    </p:extLst>
  </p:cmAuthor>
  <p:cmAuthor id="2" name="Heather" initials="H" lastIdx="2" clrIdx="1">
    <p:extLst>
      <p:ext uri="{19B8F6BF-5375-455C-9EA6-DF929625EA0E}">
        <p15:presenceInfo xmlns:p15="http://schemas.microsoft.com/office/powerpoint/2012/main" userId="Heather" providerId="None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01351215e5d710cc632bbad6c6a2dee358575745ca5955ee2dd5129fecad57c3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70" autoAdjust="0"/>
    <p:restoredTop sz="95481" autoAdjust="0"/>
  </p:normalViewPr>
  <p:slideViewPr>
    <p:cSldViewPr snapToGrid="0">
      <p:cViewPr varScale="1">
        <p:scale>
          <a:sx n="97" d="100"/>
          <a:sy n="97" d="100"/>
        </p:scale>
        <p:origin x="1997" y="72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55B2-8B4C-4909-A061-0C259E5E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19E6C-4E50-46E3-B16D-F7C11163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2F472-9484-4BFF-A8FE-2339AC4EF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6E967-2C31-4F93-B93A-631DAE180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B2E87-D609-42A8-BC2E-FD5747099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5509E-8206-4095-AF27-419DC008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B3D4A-D9BA-459E-B242-15668E93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91E4E-8831-4E90-8115-D78A51B1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94B-16EF-4F9D-865F-A5E547E82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5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4/10/big-data-strategy-key-to-successful-business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wordpress.com/2012/05/16/how-to-face-the-challenges-of-leadership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techhr17/leveraging-design-thinking-for-enhancing-employee-engagement-15993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mailto:Christine@PartnersInMedE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7D80-498C-4D0C-9874-AC473935BB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13-25B6-477A-B313-5D512FEF7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704B1E-DFF8-4081-849F-E65C1F0A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Data vs. Small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0347C-2317-4E32-8902-876E9E19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sz="2000" dirty="0"/>
              <a:t>Big Data</a:t>
            </a:r>
            <a:r>
              <a:rPr lang="en-US" dirty="0"/>
              <a:t>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F2CA1-9E38-4317-A768-945FCDC16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Large, complex, data sets from new data sources</a:t>
            </a:r>
          </a:p>
          <a:p>
            <a:r>
              <a:rPr lang="en-US" sz="2400" dirty="0"/>
              <a:t>Velocity is fast</a:t>
            </a:r>
          </a:p>
          <a:p>
            <a:r>
              <a:rPr lang="en-US" sz="2400" dirty="0"/>
              <a:t>Analyzed for patterns</a:t>
            </a:r>
          </a:p>
          <a:p>
            <a:r>
              <a:rPr lang="en-US" sz="2400" dirty="0"/>
              <a:t>Lots of noise</a:t>
            </a:r>
          </a:p>
          <a:p>
            <a:r>
              <a:rPr lang="en-US" sz="2400" dirty="0"/>
              <a:t>Think “EMR”</a:t>
            </a:r>
          </a:p>
          <a:p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5DE981-5631-4049-A20C-DF30DEB1E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Small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77A64-890E-4F3F-82AD-EF20242CC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6767" y="2532477"/>
            <a:ext cx="3887391" cy="3684588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Small, useable, data sets from current sources</a:t>
            </a:r>
          </a:p>
          <a:p>
            <a:r>
              <a:rPr lang="en-US" sz="2400" dirty="0"/>
              <a:t>Velocity is slower</a:t>
            </a:r>
          </a:p>
          <a:p>
            <a:r>
              <a:rPr lang="en-US" sz="2400" dirty="0"/>
              <a:t>Analyzed for individual predictions</a:t>
            </a:r>
          </a:p>
          <a:p>
            <a:r>
              <a:rPr lang="en-US" sz="2400" dirty="0"/>
              <a:t>Minimal noise</a:t>
            </a:r>
          </a:p>
          <a:p>
            <a:r>
              <a:rPr lang="en-US" sz="2400" dirty="0"/>
              <a:t>Think “Smart Phone”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A71D16-A82D-4862-BDB4-27828AA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F8735-4758-44CF-98ED-AF36128F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94B-16EF-4F9D-865F-A5E547E82AB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3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729445-0925-4AEE-BA27-FBA96E47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data comes from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0C0F9-2617-4B10-A7A3-1D0FC8E01C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364F87F-D226-40F2-A8E2-E622AF05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35" y="1112412"/>
            <a:ext cx="4928930" cy="4855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47FF4-0E59-43EF-AAD8-9ABC68696DB5}"/>
              </a:ext>
            </a:extLst>
          </p:cNvPr>
          <p:cNvSpPr txBox="1"/>
          <p:nvPr/>
        </p:nvSpPr>
        <p:spPr>
          <a:xfrm>
            <a:off x="218662" y="6001942"/>
            <a:ext cx="8296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Sacristan, J., &amp; Dilla, T. (2015). No big data without small data:  learning health care systems begin and end with the individual patient,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Evaluation in Clinical Practice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(21), 1014–1017. 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doi: 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10.1111/jep.12350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0D92E-15F1-42DB-AB88-BC30EA6F75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3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729445-0925-4AEE-BA27-FBA96E47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0C0F9-2617-4B10-A7A3-1D0FC8E01C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EBA601F5-A508-47A8-A490-72A575AA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80" y="2004477"/>
            <a:ext cx="2327406" cy="1569858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2FC34001-E88E-48DD-93D4-A0CEB3AD0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07" y="1974165"/>
            <a:ext cx="3361171" cy="1454835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57AF2E2-E2F1-4BC5-8711-3815D3119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974" y="4085601"/>
            <a:ext cx="4294274" cy="1454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34EF400-B446-4B1E-B633-9775D5E43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029" y="4440137"/>
            <a:ext cx="1818862" cy="1100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14FA1-4371-489E-AE5B-D1A0B98A1531}"/>
              </a:ext>
            </a:extLst>
          </p:cNvPr>
          <p:cNvSpPr txBox="1"/>
          <p:nvPr/>
        </p:nvSpPr>
        <p:spPr>
          <a:xfrm>
            <a:off x="1264029" y="5943600"/>
            <a:ext cx="6526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https://www.tableau.com/learn/articles/big-data-examples-use-cases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6D8C68-18E7-4A9E-BBD4-371FBE7DB5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2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729445-0925-4AEE-BA27-FBA96E47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Data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0C0F9-2617-4B10-A7A3-1D0FC8E01C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BFFEAED-608E-4326-878D-DCB4504F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14" y="1891334"/>
            <a:ext cx="2381250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335B5-40B5-44F9-9526-AAA2CCB17A70}"/>
              </a:ext>
            </a:extLst>
          </p:cNvPr>
          <p:cNvSpPr txBox="1"/>
          <p:nvPr/>
        </p:nvSpPr>
        <p:spPr>
          <a:xfrm>
            <a:off x="435940" y="5317434"/>
            <a:ext cx="310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This Colorvision cake ad appeared in a 1952 edition of Family Circle magazine. Posted by Flickr user Classic Film, June 8, 2015. CC BY-NC 2.0.</a:t>
            </a:r>
            <a:endParaRPr lang="en-US" sz="105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5C2B1CB-FDE7-4FD9-A742-5DBE75E8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35" y="1360544"/>
            <a:ext cx="3763233" cy="1537666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0A511B-1EE0-4B30-A692-7FF6C191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665" y="3536440"/>
            <a:ext cx="3525972" cy="10705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9A9C36-E223-4D58-9B81-F0157F3E15C0}"/>
              </a:ext>
            </a:extLst>
          </p:cNvPr>
          <p:cNvSpPr txBox="1"/>
          <p:nvPr/>
        </p:nvSpPr>
        <p:spPr>
          <a:xfrm>
            <a:off x="4321035" y="5106950"/>
            <a:ext cx="45029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https://www.inc.com/focusvision/use-big-data-and-small-data-to-understand-your-customers.html.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https://research.cornell.edu/news-features/small-data-and-big-health-benefits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https://www.riders.org/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638499-7852-4689-8B2F-A9BA7055BB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4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8916F0-3172-42B8-AA64-6636E17C8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Drive decisions with data, make incremental changes and evaluate the impact.  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Step 1.  Data</a:t>
            </a:r>
          </a:p>
          <a:p>
            <a:pPr marL="63500" indent="0">
              <a:buNone/>
            </a:pPr>
            <a:r>
              <a:rPr lang="en-US" dirty="0"/>
              <a:t>Step 2.  ?</a:t>
            </a:r>
          </a:p>
          <a:p>
            <a:pPr marL="63500" indent="0">
              <a:buNone/>
            </a:pPr>
            <a:r>
              <a:rPr lang="en-US" dirty="0"/>
              <a:t>Step 3.  Improvement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EFBF1-0002-4827-A1C6-3EF1895A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08602-2AE9-4702-8599-6D7D44C60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9558FEB-9EAD-401E-A7F2-08CEE6155922}"/>
              </a:ext>
            </a:extLst>
          </p:cNvPr>
          <p:cNvSpPr/>
          <p:nvPr/>
        </p:nvSpPr>
        <p:spPr>
          <a:xfrm>
            <a:off x="4969564" y="2417980"/>
            <a:ext cx="3396698" cy="3493604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121CA-FA36-495B-A0B5-5C14E1A3460E}"/>
              </a:ext>
            </a:extLst>
          </p:cNvPr>
          <p:cNvSpPr txBox="1"/>
          <p:nvPr/>
        </p:nvSpPr>
        <p:spPr>
          <a:xfrm>
            <a:off x="5357190" y="3707295"/>
            <a:ext cx="262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Prioritization of desired outcomes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20C703-5409-4D09-8404-341BD297BD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7E3CD9-D436-4F28-AB0A-502089D1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63" y="2717313"/>
            <a:ext cx="7886700" cy="3151994"/>
          </a:xfrm>
        </p:spPr>
        <p:txBody>
          <a:bodyPr/>
          <a:lstStyle/>
          <a:p>
            <a:r>
              <a:rPr lang="en-US" dirty="0"/>
              <a:t>Data is a useful tool to focus on outcomes</a:t>
            </a:r>
          </a:p>
          <a:p>
            <a:r>
              <a:rPr lang="en-US" dirty="0"/>
              <a:t>Data can be informative across multiple levels (patients, program, hospital, community)</a:t>
            </a:r>
          </a:p>
          <a:p>
            <a:r>
              <a:rPr lang="en-US" dirty="0"/>
              <a:t>Data should be used to inform improvements horizontally and vertically</a:t>
            </a:r>
          </a:p>
          <a:p>
            <a:r>
              <a:rPr lang="en-US" dirty="0"/>
              <a:t>Data can be used to attract stakeholders internally and externally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B486F9-FA47-49AA-BC47-25358A41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994FA-2EC8-4BEB-8914-40A2988F62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close-up of a newspaper&#10;&#10;Description automatically generated with low confidence">
            <a:extLst>
              <a:ext uri="{FF2B5EF4-FFF2-40B4-BE49-F238E27FC236}">
                <a16:creationId xmlns:a16="http://schemas.microsoft.com/office/drawing/2014/main" id="{91026FB3-C6F5-4CBC-9653-92BE7F8C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2633" y="287181"/>
            <a:ext cx="3822079" cy="2628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4E27D-45C7-4E5F-AA21-5D6A915036BC}"/>
              </a:ext>
            </a:extLst>
          </p:cNvPr>
          <p:cNvSpPr txBox="1"/>
          <p:nvPr/>
        </p:nvSpPr>
        <p:spPr>
          <a:xfrm>
            <a:off x="5446644" y="5966553"/>
            <a:ext cx="33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echnofaq.org/posts/2014/10/big-data-strategy-key-to-successful-busines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ACE07-0DB3-4421-AC1B-32BEC9B3B1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E8AAD-CDC5-471E-A587-D3B564E1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Improvement in GME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CD8E1-73F9-4E5B-8050-EFF9A32A9B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C3C8EB2-E3D4-40B0-B63A-BFDFEF495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43" y="1397237"/>
            <a:ext cx="5653963" cy="4806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873D62-E240-41DE-982F-DC72357B4CD2}"/>
              </a:ext>
            </a:extLst>
          </p:cNvPr>
          <p:cNvSpPr txBox="1"/>
          <p:nvPr/>
        </p:nvSpPr>
        <p:spPr>
          <a:xfrm>
            <a:off x="1718401" y="6149869"/>
            <a:ext cx="665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Ellaway, R., Topps, D., &amp; Martin, P. (2019). Data, big and small:  emerging challenges to medical education scholarship.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Medicine 94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31-36, doi: 10.1097/ACM.0000000000002465.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80206C-CB6E-44C2-AC7A-C1737BC798E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80694" y="6528115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2022</a:t>
            </a:r>
          </a:p>
        </p:txBody>
      </p:sp>
    </p:spTree>
    <p:extLst>
      <p:ext uri="{BB962C8B-B14F-4D97-AF65-F5344CB8AC3E}">
        <p14:creationId xmlns:p14="http://schemas.microsoft.com/office/powerpoint/2010/main" val="124773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4AE83C-B4DF-4969-BA9E-51379FCC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137" y="1678424"/>
            <a:ext cx="7886700" cy="4046516"/>
          </a:xfrm>
        </p:spPr>
        <p:txBody>
          <a:bodyPr/>
          <a:lstStyle/>
          <a:p>
            <a:r>
              <a:rPr lang="en-US" dirty="0"/>
              <a:t>Assessment data informs instruction</a:t>
            </a:r>
          </a:p>
          <a:p>
            <a:pPr lvl="1"/>
            <a:r>
              <a:rPr lang="en-US" dirty="0"/>
              <a:t>ITE scores inform training/didactics</a:t>
            </a:r>
          </a:p>
          <a:p>
            <a:r>
              <a:rPr lang="en-US" dirty="0"/>
              <a:t>Evaluation data informs program design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Faculty</a:t>
            </a:r>
          </a:p>
          <a:p>
            <a:pPr lvl="1"/>
            <a:r>
              <a:rPr lang="en-US" dirty="0"/>
              <a:t>Rotations</a:t>
            </a:r>
          </a:p>
          <a:p>
            <a:r>
              <a:rPr lang="en-US" dirty="0"/>
              <a:t>Survey data informs program quality</a:t>
            </a:r>
          </a:p>
          <a:p>
            <a:r>
              <a:rPr lang="en-US" dirty="0"/>
              <a:t>GME data informs patient care outcomes</a:t>
            </a:r>
          </a:p>
          <a:p>
            <a:pPr lvl="1"/>
            <a:r>
              <a:rPr lang="en-US" dirty="0"/>
              <a:t>NYU Langone Health </a:t>
            </a:r>
          </a:p>
          <a:p>
            <a:pPr marL="546100" lvl="1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8B54A-F1BD-4C5B-B731-EB50EFEC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BBCA1-F2C7-423B-9A2C-91A89D629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18C35-5DFC-41DA-A7D4-84484C41FE88}"/>
              </a:ext>
            </a:extLst>
          </p:cNvPr>
          <p:cNvSpPr txBox="1"/>
          <p:nvPr/>
        </p:nvSpPr>
        <p:spPr>
          <a:xfrm flipH="1">
            <a:off x="308113" y="5755448"/>
            <a:ext cx="8656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https://nyulangone.org/news/using-big-data-strengthen-connection-between-medical-education-patient-care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11D21-CB52-4141-B80E-A540CC27AD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9D6CD8-9093-40CE-8BDA-E1CF82ADD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Evolving field</a:t>
            </a:r>
          </a:p>
          <a:p>
            <a:r>
              <a:rPr lang="en-US" dirty="0"/>
              <a:t>Information literacy</a:t>
            </a:r>
          </a:p>
          <a:p>
            <a:r>
              <a:rPr lang="en-US" dirty="0"/>
              <a:t>Cybersecurity</a:t>
            </a:r>
          </a:p>
          <a:p>
            <a:r>
              <a:rPr lang="en-US" dirty="0"/>
              <a:t>Information privacy</a:t>
            </a:r>
          </a:p>
          <a:p>
            <a:r>
              <a:rPr lang="en-US" dirty="0"/>
              <a:t>Technological capacity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51F13-8623-4BCF-B1EA-79B97F5D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377D-4E5C-40B3-8DAF-26DC1B4713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C45906C-E9B1-4201-9042-79D5B562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2175" y="1924172"/>
            <a:ext cx="3036818" cy="1656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CFFEF9-D289-49AE-8C49-B870C497D5E0}"/>
              </a:ext>
            </a:extLst>
          </p:cNvPr>
          <p:cNvSpPr txBox="1"/>
          <p:nvPr/>
        </p:nvSpPr>
        <p:spPr>
          <a:xfrm>
            <a:off x="5292175" y="3811450"/>
            <a:ext cx="3036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eadershipfreak.wordpress.com/2012/05/16/how-to-face-the-challenges-of-leadership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2591-019B-47A1-97CE-CC0D2B4AEC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9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A91AE9-A3EA-4516-8235-62914D35A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algn="l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Data’s impact can be felt in many areas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Patient outcomes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Staffing and operations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Product development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Strategic planning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Crime prevention</a:t>
            </a:r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91F79D-F2F7-46CF-83B6-7D25E8CE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AE9E8-FB3D-4DBE-B2C8-D46BD5F97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50FBDDAD-72AA-43EB-A24A-F58C33BF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2820921"/>
            <a:ext cx="3916017" cy="2202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7C93F5-0DA3-4572-95E8-53BF2E23BE99}"/>
              </a:ext>
            </a:extLst>
          </p:cNvPr>
          <p:cNvSpPr txBox="1"/>
          <p:nvPr/>
        </p:nvSpPr>
        <p:spPr>
          <a:xfrm>
            <a:off x="4800600" y="5152821"/>
            <a:ext cx="3916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eoplemattersglobal.com/article/techhr17/leveraging-design-thinking-for-enhancing-employee-engagement-1599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5724C-A50C-4E7D-8406-746A54B0AD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3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543550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Christine Redovan, MBA, MLIS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Digging For Data IV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67053D-DCB2-4DEA-AE13-668CE8A09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Arora, V. (mmm), Harnessing the power of big data to improve graduate medical education:  big idea or bust?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 Med 93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(6), 833-834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doi: 10.1097/ACM.0000000000002209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Ellaway, R., Topps, D., &amp; Martin, P. (2019). Data, big and small:  emerging challenges to medical education scholarship.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Medicine 94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31-36, doi: 10.1097/ACM.0000000000002465.</a:t>
            </a:r>
          </a:p>
          <a:p>
            <a:pPr marL="6350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Mohamed, B. &amp; Fahy, B. (2021). The impact of data-driven learning on graduate medical education.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Clinical Anesthesia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(on-line) doi: 10.1016/j.jclinane.2021.110621</a:t>
            </a:r>
          </a:p>
          <a:p>
            <a:pPr marL="6350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Sacristan, J., &amp; Dilla, T. (2015). No big data without small data:  learning health care systems begin and end with the individual patient,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Evaluation in Clinical Practice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(21), 1014–1017.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doi: 10.1111/jep.12350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6F5626-3590-4365-8372-168DD96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084D9-91B5-4153-AEC6-BC9E1B85E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F674-DE4E-4D24-965B-B7716C0635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0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</a:t>
            </a:r>
            <a:endParaRPr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A25A0CE8-A040-41F0-A3DC-FB234F4BD7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Back to Basics – GME for New Coordinators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Tuesday, February 8,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Leveraging RMS Technology for the Medicare Cost Report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February 17,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The ABCs of GMEC: Part II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March 10,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Getting to the Next Stage – Program Improvement II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March 24,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April 12,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5003730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Successful Coordinator? You Must Be C-C-Crazy!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Planning and Tracking Scholarly Activity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Financing: The Basics, the Strategies, and the Upcoming Changes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Role of Coaching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Resident Wellness in the Virtual World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Day in the Life of A DIO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Site Visits – What to Expect in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Update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Grants and Funding Sources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Survey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Impactful AIR &amp; APE – Bridging Data &amp; Action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3DC6C0-B70A-4329-A059-1CB7BA7E45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FE7F5-A4F4-41AD-B130-92E352791B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Christine Redovan, MBA, MLIS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4"/>
              </a:rPr>
              <a:t>Christine@PartnersInMedEd.com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8B82D1-3E4B-47DB-8331-694F8609FD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21975-B024-41E2-83EE-25EA76844A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60332" y="2430457"/>
            <a:ext cx="1689233" cy="22604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9CB449-F17D-49F0-A32E-A42EF0AA1E66}"/>
              </a:ext>
            </a:extLst>
          </p:cNvPr>
          <p:cNvSpPr txBox="1"/>
          <p:nvPr/>
        </p:nvSpPr>
        <p:spPr>
          <a:xfrm>
            <a:off x="3994090" y="2430457"/>
            <a:ext cx="343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Christine Redovan, MBA, MLIS</a:t>
            </a: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76169E-64EB-4668-8078-78187D8416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8AC13-B764-4CCE-B30E-74C09194A3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17F55-251F-4327-A513-7014FB12044B}"/>
              </a:ext>
            </a:extLst>
          </p:cNvPr>
          <p:cNvSpPr txBox="1"/>
          <p:nvPr/>
        </p:nvSpPr>
        <p:spPr>
          <a:xfrm>
            <a:off x="4315810" y="3092820"/>
            <a:ext cx="3086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Master’s degree in library and information science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Experienced in using data for program, GMEC and C-Suite reports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Twenty plus years of GME data interpretation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1925619"/>
            <a:ext cx="7886700" cy="378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Discover various data sources for GME reports and projects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 the pros and cons of big data and small data in GME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Apply data-driven performance improvement in GME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63500" indent="0">
              <a:buNone/>
            </a:pPr>
            <a:endParaRPr lang="en-US"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373FF813-DB79-42A3-8527-7BE133B2E5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8D76E0-8F63-48D4-8894-F6EA9316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Hastings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3F40D-F590-4B5C-A8F2-17D1A4D0CE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CE43E-0D1A-4675-A4C5-44B944D50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82" y="1808610"/>
            <a:ext cx="7603435" cy="40393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0AC686-90C2-4565-973E-4979981898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2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837E3-2A9E-44D7-8224-4F4645CF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E3FF5-4AE3-4572-B724-A016F66A79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A7D81-84F0-4AEB-9344-4C7AAB83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711782"/>
            <a:ext cx="8515350" cy="45237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48009-35D9-4877-8FE0-73FEB0D640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8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1F18B7-EAEE-4DFE-9CF3-B741148A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93D9-12D7-41F5-A0C2-4C1EC667F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8EAD1-AE73-4D89-89BD-E3ECC679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4" y="1699220"/>
            <a:ext cx="8515350" cy="45237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ACAAC6-BC35-464F-A097-C530720C2B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3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6BDF89-6A4D-451C-9883-33129630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Health Compare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F044C-B201-4AE1-96EC-BCFCDDB072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FDECA7-443B-426B-A40C-44E5CB63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3" y="1572029"/>
            <a:ext cx="8515350" cy="45237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D25E56-2AC8-43B1-A77A-54748C5954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6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4AB8D1-C6BA-4F2C-8135-43B3875E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HathiTrust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2FC39-7F73-4BDD-A080-D54B2B00D7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7A371-161A-44BC-B005-D9EF3524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572029"/>
            <a:ext cx="8825948" cy="468878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05A78F-5B17-4A66-9BC1-1A5319FD68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17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1260</Words>
  <Application>Microsoft Office PowerPoint</Application>
  <PresentationFormat>On-screen Show (4:3)</PresentationFormat>
  <Paragraphs>257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Symbol</vt:lpstr>
      <vt:lpstr>Times New Roman</vt:lpstr>
      <vt:lpstr>Wingdings</vt:lpstr>
      <vt:lpstr>PME-2016</vt:lpstr>
      <vt:lpstr>Please Note…</vt:lpstr>
      <vt:lpstr>Digging For Data IV</vt:lpstr>
      <vt:lpstr>Introducing Your Presenter…</vt:lpstr>
      <vt:lpstr>Learning Objectives</vt:lpstr>
      <vt:lpstr>The Hastings Center</vt:lpstr>
      <vt:lpstr>SIREN</vt:lpstr>
      <vt:lpstr>Data.gov</vt:lpstr>
      <vt:lpstr>State Health Compare</vt:lpstr>
      <vt:lpstr>HathiTrust</vt:lpstr>
      <vt:lpstr>Big Data vs. Small Data</vt:lpstr>
      <vt:lpstr>Where the data comes from</vt:lpstr>
      <vt:lpstr>Big Data in Action</vt:lpstr>
      <vt:lpstr>Small Data in Action</vt:lpstr>
      <vt:lpstr>Data-driven Improvement</vt:lpstr>
      <vt:lpstr>Tips</vt:lpstr>
      <vt:lpstr>Data-driven Improvement in GME</vt:lpstr>
      <vt:lpstr>GME Examples</vt:lpstr>
      <vt:lpstr>Challenges </vt:lpstr>
      <vt:lpstr>Final Thoughts…</vt:lpstr>
      <vt:lpstr>References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4</dc:title>
  <dc:creator>christine</dc:creator>
  <cp:lastModifiedBy>BJ Schwartz</cp:lastModifiedBy>
  <cp:revision>669</cp:revision>
  <dcterms:modified xsi:type="dcterms:W3CDTF">2022-01-14T18:59:50Z</dcterms:modified>
</cp:coreProperties>
</file>