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401" r:id="rId3"/>
    <p:sldId id="257" r:id="rId4"/>
    <p:sldId id="403" r:id="rId5"/>
    <p:sldId id="405" r:id="rId6"/>
    <p:sldId id="406" r:id="rId7"/>
    <p:sldId id="430" r:id="rId8"/>
    <p:sldId id="407" r:id="rId9"/>
    <p:sldId id="419" r:id="rId10"/>
    <p:sldId id="421" r:id="rId11"/>
    <p:sldId id="411" r:id="rId12"/>
    <p:sldId id="412" r:id="rId13"/>
    <p:sldId id="413" r:id="rId14"/>
    <p:sldId id="414" r:id="rId15"/>
    <p:sldId id="415" r:id="rId16"/>
    <p:sldId id="420" r:id="rId17"/>
    <p:sldId id="422" r:id="rId18"/>
    <p:sldId id="423" r:id="rId19"/>
    <p:sldId id="416" r:id="rId20"/>
    <p:sldId id="427" r:id="rId21"/>
    <p:sldId id="428" r:id="rId22"/>
    <p:sldId id="425" r:id="rId23"/>
    <p:sldId id="417" r:id="rId24"/>
    <p:sldId id="429" r:id="rId25"/>
    <p:sldId id="418" r:id="rId26"/>
    <p:sldId id="324" r:id="rId27"/>
    <p:sldId id="284" r:id="rId28"/>
    <p:sldId id="431" r:id="rId29"/>
    <p:sldId id="402" r:id="rId3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5" roundtripDataSignature="AMtx7mgnrmepJ0I9pbTxRFzruV774XYn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1" clrIdx="0">
    <p:extLst>
      <p:ext uri="{19B8F6BF-5375-455C-9EA6-DF929625EA0E}">
        <p15:presenceInfo xmlns:p15="http://schemas.microsoft.com/office/powerpoint/2012/main" userId="Heather Peters" providerId="None"/>
      </p:ext>
    </p:extLst>
  </p:cmAuthor>
  <p:cmAuthor id="2" name="Heather" initials="H" lastIdx="2" clrIdx="1">
    <p:extLst>
      <p:ext uri="{19B8F6BF-5375-455C-9EA6-DF929625EA0E}">
        <p15:presenceInfo xmlns:p15="http://schemas.microsoft.com/office/powerpoint/2012/main" userId="Heather" providerId="None"/>
      </p:ext>
    </p:extLst>
  </p:cmAuthor>
  <p:cmAuthor id="3" name="Guest User" initials="GU" lastIdx="1" clrIdx="2">
    <p:extLst>
      <p:ext uri="{19B8F6BF-5375-455C-9EA6-DF929625EA0E}">
        <p15:presenceInfo xmlns:p15="http://schemas.microsoft.com/office/powerpoint/2012/main" userId="S::urn:spo:anon#01351215e5d710cc632bbad6c6a2dee358575745ca5955ee2dd5129fecad57c3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0EE69-1A42-D949-A09D-E81E7854790E}" v="31" dt="2021-03-03T16:56:53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68" autoAdjust="0"/>
    <p:restoredTop sz="95481" autoAdjust="0"/>
  </p:normalViewPr>
  <p:slideViewPr>
    <p:cSldViewPr snapToGrid="0">
      <p:cViewPr varScale="1">
        <p:scale>
          <a:sx n="107" d="100"/>
          <a:sy n="107" d="100"/>
        </p:scale>
        <p:origin x="168" y="632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D1E31-EC02-41F0-A68A-4B678C47E0E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E0C63EB-348A-49C4-A019-7DD0734DC04C}">
      <dgm:prSet phldrT="[Text]" custT="1"/>
      <dgm:spPr/>
      <dgm:t>
        <a:bodyPr/>
        <a:lstStyle/>
        <a:p>
          <a:endParaRPr lang="en-US" sz="1200" dirty="0"/>
        </a:p>
        <a:p>
          <a:r>
            <a:rPr lang="en-US" sz="2800" dirty="0"/>
            <a:t>Universities</a:t>
          </a:r>
        </a:p>
        <a:p>
          <a:endParaRPr lang="en-US" sz="1200" dirty="0"/>
        </a:p>
      </dgm:t>
    </dgm:pt>
    <dgm:pt modelId="{A888CAC7-03B8-4D8B-97D7-6D435EB19D36}" type="parTrans" cxnId="{B616EDB0-07C8-422D-8561-365308F20C62}">
      <dgm:prSet/>
      <dgm:spPr/>
      <dgm:t>
        <a:bodyPr/>
        <a:lstStyle/>
        <a:p>
          <a:endParaRPr lang="en-US"/>
        </a:p>
      </dgm:t>
    </dgm:pt>
    <dgm:pt modelId="{20D47A2C-6B72-4CD3-8678-898DA79183BA}" type="sibTrans" cxnId="{B616EDB0-07C8-422D-8561-365308F20C62}">
      <dgm:prSet/>
      <dgm:spPr/>
      <dgm:t>
        <a:bodyPr/>
        <a:lstStyle/>
        <a:p>
          <a:endParaRPr lang="en-US"/>
        </a:p>
      </dgm:t>
    </dgm:pt>
    <dgm:pt modelId="{BCDC7E40-870F-4D39-9982-1E99A74D10D7}">
      <dgm:prSet phldrT="[Text]" custT="1"/>
      <dgm:spPr/>
      <dgm:t>
        <a:bodyPr/>
        <a:lstStyle/>
        <a:p>
          <a:pPr algn="r"/>
          <a:r>
            <a:rPr lang="en-US" sz="2800" dirty="0"/>
            <a:t> Museums</a:t>
          </a:r>
        </a:p>
      </dgm:t>
    </dgm:pt>
    <dgm:pt modelId="{B7762ECD-383D-4612-AA20-E7EE9B7F7FFA}" type="parTrans" cxnId="{90D50453-4733-419E-BC0E-D23EEB519B58}">
      <dgm:prSet/>
      <dgm:spPr/>
      <dgm:t>
        <a:bodyPr/>
        <a:lstStyle/>
        <a:p>
          <a:endParaRPr lang="en-US"/>
        </a:p>
      </dgm:t>
    </dgm:pt>
    <dgm:pt modelId="{F0823026-2165-4114-8C7A-32905C3E12B5}" type="sibTrans" cxnId="{90D50453-4733-419E-BC0E-D23EEB519B58}">
      <dgm:prSet/>
      <dgm:spPr/>
      <dgm:t>
        <a:bodyPr/>
        <a:lstStyle/>
        <a:p>
          <a:endParaRPr lang="en-US"/>
        </a:p>
      </dgm:t>
    </dgm:pt>
    <dgm:pt modelId="{72C1120D-805B-4533-AF50-6ABA21FB81F7}">
      <dgm:prSet phldrT="[Text]" custT="1"/>
      <dgm:spPr/>
      <dgm:t>
        <a:bodyPr/>
        <a:lstStyle/>
        <a:p>
          <a:pPr algn="r"/>
          <a:r>
            <a:rPr lang="en-US" sz="2800" dirty="0"/>
            <a:t>Public Libraries</a:t>
          </a:r>
        </a:p>
      </dgm:t>
    </dgm:pt>
    <dgm:pt modelId="{606E901E-378E-4918-AA37-82AA30BAB20C}" type="parTrans" cxnId="{8943B748-59F0-43B0-9931-F65754744CCD}">
      <dgm:prSet/>
      <dgm:spPr/>
      <dgm:t>
        <a:bodyPr/>
        <a:lstStyle/>
        <a:p>
          <a:endParaRPr lang="en-US"/>
        </a:p>
      </dgm:t>
    </dgm:pt>
    <dgm:pt modelId="{76AAC86F-74A3-4489-A7F1-6BC179279824}" type="sibTrans" cxnId="{8943B748-59F0-43B0-9931-F65754744CCD}">
      <dgm:prSet/>
      <dgm:spPr/>
      <dgm:t>
        <a:bodyPr/>
        <a:lstStyle/>
        <a:p>
          <a:endParaRPr lang="en-US"/>
        </a:p>
      </dgm:t>
    </dgm:pt>
    <dgm:pt modelId="{4C4A5B11-9C88-4899-9784-CC019A9B5696}" type="pres">
      <dgm:prSet presAssocID="{61CD1E31-EC02-41F0-A68A-4B678C47E0E2}" presName="linearFlow" presStyleCnt="0">
        <dgm:presLayoutVars>
          <dgm:dir/>
          <dgm:resizeHandles val="exact"/>
        </dgm:presLayoutVars>
      </dgm:prSet>
      <dgm:spPr/>
    </dgm:pt>
    <dgm:pt modelId="{78F90E72-FC19-48A6-8F38-7690FADD2798}" type="pres">
      <dgm:prSet presAssocID="{0E0C63EB-348A-49C4-A019-7DD0734DC04C}" presName="composite" presStyleCnt="0"/>
      <dgm:spPr/>
    </dgm:pt>
    <dgm:pt modelId="{3CC67286-B6FD-49BB-8DA4-28CC10079CAD}" type="pres">
      <dgm:prSet presAssocID="{0E0C63EB-348A-49C4-A019-7DD0734DC04C}" presName="imgShp" presStyleLbl="fgImgPlace1" presStyleIdx="0" presStyleCnt="3" custLinFactY="100000" custLinFactNeighborX="-56177" custLinFactNeighborY="1598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EC9C9D-1880-41E1-A92D-A4EC357F4C15}" type="pres">
      <dgm:prSet presAssocID="{0E0C63EB-348A-49C4-A019-7DD0734DC04C}" presName="txShp" presStyleLbl="node1" presStyleIdx="0" presStyleCnt="3" custLinFactNeighborX="5784" custLinFactNeighborY="8183">
        <dgm:presLayoutVars>
          <dgm:bulletEnabled val="1"/>
        </dgm:presLayoutVars>
      </dgm:prSet>
      <dgm:spPr/>
    </dgm:pt>
    <dgm:pt modelId="{0682871E-E04D-4709-9D05-C81DFA3740DB}" type="pres">
      <dgm:prSet presAssocID="{20D47A2C-6B72-4CD3-8678-898DA79183BA}" presName="spacing" presStyleCnt="0"/>
      <dgm:spPr/>
    </dgm:pt>
    <dgm:pt modelId="{A4E77833-3565-4565-9202-657E11DB1884}" type="pres">
      <dgm:prSet presAssocID="{BCDC7E40-870F-4D39-9982-1E99A74D10D7}" presName="composite" presStyleCnt="0"/>
      <dgm:spPr/>
    </dgm:pt>
    <dgm:pt modelId="{94617A2E-82A7-40C1-92D8-C06A703576CB}" type="pres">
      <dgm:prSet presAssocID="{BCDC7E40-870F-4D39-9982-1E99A74D10D7}" presName="imgShp" presStyleLbl="fgImgPlace1" presStyleIdx="1" presStyleCnt="3" custLinFactNeighborX="-64132" custLinFactNeighborY="126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EFD2B92-2DAB-4F34-B646-F174486EF331}" type="pres">
      <dgm:prSet presAssocID="{BCDC7E40-870F-4D39-9982-1E99A74D10D7}" presName="txShp" presStyleLbl="node1" presStyleIdx="1" presStyleCnt="3" custLinFactNeighborX="5141" custLinFactNeighborY="6069">
        <dgm:presLayoutVars>
          <dgm:bulletEnabled val="1"/>
        </dgm:presLayoutVars>
      </dgm:prSet>
      <dgm:spPr/>
    </dgm:pt>
    <dgm:pt modelId="{AB80A493-23AF-4F55-AB3C-FB0FE179DE98}" type="pres">
      <dgm:prSet presAssocID="{F0823026-2165-4114-8C7A-32905C3E12B5}" presName="spacing" presStyleCnt="0"/>
      <dgm:spPr/>
    </dgm:pt>
    <dgm:pt modelId="{747AF4D9-39E4-4DED-B33E-9EC61904ADE4}" type="pres">
      <dgm:prSet presAssocID="{72C1120D-805B-4533-AF50-6ABA21FB81F7}" presName="composite" presStyleCnt="0"/>
      <dgm:spPr/>
    </dgm:pt>
    <dgm:pt modelId="{0ED07D84-9621-44C0-8227-72D85FDF1807}" type="pres">
      <dgm:prSet presAssocID="{72C1120D-805B-4533-AF50-6ABA21FB81F7}" presName="imgShp" presStyleLbl="fgImgPlace1" presStyleIdx="2" presStyleCnt="3" custLinFactY="-100000" custLinFactNeighborX="-59068" custLinFactNeighborY="-15146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0AE05A16-4A5C-4B7C-9B4B-C2FF5805D966}" type="pres">
      <dgm:prSet presAssocID="{72C1120D-805B-4533-AF50-6ABA21FB81F7}" presName="txShp" presStyleLbl="node1" presStyleIdx="2" presStyleCnt="3" custLinFactNeighborX="5141" custLinFactNeighborY="-1631">
        <dgm:presLayoutVars>
          <dgm:bulletEnabled val="1"/>
        </dgm:presLayoutVars>
      </dgm:prSet>
      <dgm:spPr/>
    </dgm:pt>
  </dgm:ptLst>
  <dgm:cxnLst>
    <dgm:cxn modelId="{A1C90D25-B3EB-449B-9ADD-AA13DFFD6ED0}" type="presOf" srcId="{72C1120D-805B-4533-AF50-6ABA21FB81F7}" destId="{0AE05A16-4A5C-4B7C-9B4B-C2FF5805D966}" srcOrd="0" destOrd="0" presId="urn:microsoft.com/office/officeart/2005/8/layout/vList3"/>
    <dgm:cxn modelId="{8943B748-59F0-43B0-9931-F65754744CCD}" srcId="{61CD1E31-EC02-41F0-A68A-4B678C47E0E2}" destId="{72C1120D-805B-4533-AF50-6ABA21FB81F7}" srcOrd="2" destOrd="0" parTransId="{606E901E-378E-4918-AA37-82AA30BAB20C}" sibTransId="{76AAC86F-74A3-4489-A7F1-6BC179279824}"/>
    <dgm:cxn modelId="{90D50453-4733-419E-BC0E-D23EEB519B58}" srcId="{61CD1E31-EC02-41F0-A68A-4B678C47E0E2}" destId="{BCDC7E40-870F-4D39-9982-1E99A74D10D7}" srcOrd="1" destOrd="0" parTransId="{B7762ECD-383D-4612-AA20-E7EE9B7F7FFA}" sibTransId="{F0823026-2165-4114-8C7A-32905C3E12B5}"/>
    <dgm:cxn modelId="{4260876E-27C4-47D0-B28F-E547D8CCC223}" type="presOf" srcId="{BCDC7E40-870F-4D39-9982-1E99A74D10D7}" destId="{EEFD2B92-2DAB-4F34-B646-F174486EF331}" srcOrd="0" destOrd="0" presId="urn:microsoft.com/office/officeart/2005/8/layout/vList3"/>
    <dgm:cxn modelId="{EA56DC75-7580-4793-90F3-CE0D4945653D}" type="presOf" srcId="{61CD1E31-EC02-41F0-A68A-4B678C47E0E2}" destId="{4C4A5B11-9C88-4899-9784-CC019A9B5696}" srcOrd="0" destOrd="0" presId="urn:microsoft.com/office/officeart/2005/8/layout/vList3"/>
    <dgm:cxn modelId="{5540F698-C7EB-45F8-BC9D-9914301BEAC1}" type="presOf" srcId="{0E0C63EB-348A-49C4-A019-7DD0734DC04C}" destId="{2CEC9C9D-1880-41E1-A92D-A4EC357F4C15}" srcOrd="0" destOrd="0" presId="urn:microsoft.com/office/officeart/2005/8/layout/vList3"/>
    <dgm:cxn modelId="{B616EDB0-07C8-422D-8561-365308F20C62}" srcId="{61CD1E31-EC02-41F0-A68A-4B678C47E0E2}" destId="{0E0C63EB-348A-49C4-A019-7DD0734DC04C}" srcOrd="0" destOrd="0" parTransId="{A888CAC7-03B8-4D8B-97D7-6D435EB19D36}" sibTransId="{20D47A2C-6B72-4CD3-8678-898DA79183BA}"/>
    <dgm:cxn modelId="{A5A4FD43-D297-4607-880D-B444745B1524}" type="presParOf" srcId="{4C4A5B11-9C88-4899-9784-CC019A9B5696}" destId="{78F90E72-FC19-48A6-8F38-7690FADD2798}" srcOrd="0" destOrd="0" presId="urn:microsoft.com/office/officeart/2005/8/layout/vList3"/>
    <dgm:cxn modelId="{15D7DAAD-B2C2-4391-81F8-3B9ECC557397}" type="presParOf" srcId="{78F90E72-FC19-48A6-8F38-7690FADD2798}" destId="{3CC67286-B6FD-49BB-8DA4-28CC10079CAD}" srcOrd="0" destOrd="0" presId="urn:microsoft.com/office/officeart/2005/8/layout/vList3"/>
    <dgm:cxn modelId="{A71EC264-6430-4A2C-AD5B-988B7CBADD95}" type="presParOf" srcId="{78F90E72-FC19-48A6-8F38-7690FADD2798}" destId="{2CEC9C9D-1880-41E1-A92D-A4EC357F4C15}" srcOrd="1" destOrd="0" presId="urn:microsoft.com/office/officeart/2005/8/layout/vList3"/>
    <dgm:cxn modelId="{E5EA24F1-4626-4FAE-9B73-1ACEAADFAF6E}" type="presParOf" srcId="{4C4A5B11-9C88-4899-9784-CC019A9B5696}" destId="{0682871E-E04D-4709-9D05-C81DFA3740DB}" srcOrd="1" destOrd="0" presId="urn:microsoft.com/office/officeart/2005/8/layout/vList3"/>
    <dgm:cxn modelId="{7CBCC28B-86EB-422B-9C92-6E4C0E6867D7}" type="presParOf" srcId="{4C4A5B11-9C88-4899-9784-CC019A9B5696}" destId="{A4E77833-3565-4565-9202-657E11DB1884}" srcOrd="2" destOrd="0" presId="urn:microsoft.com/office/officeart/2005/8/layout/vList3"/>
    <dgm:cxn modelId="{62F4257A-FBA2-45E1-906C-89FD978F6D77}" type="presParOf" srcId="{A4E77833-3565-4565-9202-657E11DB1884}" destId="{94617A2E-82A7-40C1-92D8-C06A703576CB}" srcOrd="0" destOrd="0" presId="urn:microsoft.com/office/officeart/2005/8/layout/vList3"/>
    <dgm:cxn modelId="{10D749A6-2764-4A2C-939F-F1D524CAC871}" type="presParOf" srcId="{A4E77833-3565-4565-9202-657E11DB1884}" destId="{EEFD2B92-2DAB-4F34-B646-F174486EF331}" srcOrd="1" destOrd="0" presId="urn:microsoft.com/office/officeart/2005/8/layout/vList3"/>
    <dgm:cxn modelId="{0CA0BA97-E709-4AE4-94DA-7E3CE83BA2B5}" type="presParOf" srcId="{4C4A5B11-9C88-4899-9784-CC019A9B5696}" destId="{AB80A493-23AF-4F55-AB3C-FB0FE179DE98}" srcOrd="3" destOrd="0" presId="urn:microsoft.com/office/officeart/2005/8/layout/vList3"/>
    <dgm:cxn modelId="{6B8A1FF4-9580-4A4A-AB79-D9E68B08AEC1}" type="presParOf" srcId="{4C4A5B11-9C88-4899-9784-CC019A9B5696}" destId="{747AF4D9-39E4-4DED-B33E-9EC61904ADE4}" srcOrd="4" destOrd="0" presId="urn:microsoft.com/office/officeart/2005/8/layout/vList3"/>
    <dgm:cxn modelId="{9A0A9897-98F6-42A5-A5E8-4091E49959FC}" type="presParOf" srcId="{747AF4D9-39E4-4DED-B33E-9EC61904ADE4}" destId="{0ED07D84-9621-44C0-8227-72D85FDF1807}" srcOrd="0" destOrd="0" presId="urn:microsoft.com/office/officeart/2005/8/layout/vList3"/>
    <dgm:cxn modelId="{2AC6DC96-2349-4E3A-ACFC-E71FFCAF06AB}" type="presParOf" srcId="{747AF4D9-39E4-4DED-B33E-9EC61904ADE4}" destId="{0AE05A16-4A5C-4B7C-9B4B-C2FF5805D9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D1E31-EC02-41F0-A68A-4B678C47E0E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E0C63EB-348A-49C4-A019-7DD0734DC04C}">
      <dgm:prSet phldrT="[Text]" custT="1"/>
      <dgm:spPr/>
      <dgm:t>
        <a:bodyPr/>
        <a:lstStyle/>
        <a:p>
          <a:pPr algn="l"/>
          <a:r>
            <a:rPr lang="en-US" sz="2800" dirty="0"/>
            <a:t>Hospital Programs</a:t>
          </a:r>
        </a:p>
        <a:p>
          <a:pPr algn="ctr"/>
          <a:endParaRPr lang="en-US" sz="1200" dirty="0"/>
        </a:p>
      </dgm:t>
    </dgm:pt>
    <dgm:pt modelId="{A888CAC7-03B8-4D8B-97D7-6D435EB19D36}" type="parTrans" cxnId="{B616EDB0-07C8-422D-8561-365308F20C62}">
      <dgm:prSet/>
      <dgm:spPr/>
      <dgm:t>
        <a:bodyPr/>
        <a:lstStyle/>
        <a:p>
          <a:endParaRPr lang="en-US"/>
        </a:p>
      </dgm:t>
    </dgm:pt>
    <dgm:pt modelId="{20D47A2C-6B72-4CD3-8678-898DA79183BA}" type="sibTrans" cxnId="{B616EDB0-07C8-422D-8561-365308F20C62}">
      <dgm:prSet/>
      <dgm:spPr/>
      <dgm:t>
        <a:bodyPr/>
        <a:lstStyle/>
        <a:p>
          <a:endParaRPr lang="en-US"/>
        </a:p>
      </dgm:t>
    </dgm:pt>
    <dgm:pt modelId="{BCDC7E40-870F-4D39-9982-1E99A74D10D7}">
      <dgm:prSet phldrT="[Text]" custT="1"/>
      <dgm:spPr/>
      <dgm:t>
        <a:bodyPr/>
        <a:lstStyle/>
        <a:p>
          <a:pPr algn="l"/>
          <a:r>
            <a:rPr lang="en-US" sz="2500" dirty="0"/>
            <a:t>Non-profits/ Foundations</a:t>
          </a:r>
        </a:p>
      </dgm:t>
    </dgm:pt>
    <dgm:pt modelId="{B7762ECD-383D-4612-AA20-E7EE9B7F7FFA}" type="parTrans" cxnId="{90D50453-4733-419E-BC0E-D23EEB519B58}">
      <dgm:prSet/>
      <dgm:spPr/>
      <dgm:t>
        <a:bodyPr/>
        <a:lstStyle/>
        <a:p>
          <a:endParaRPr lang="en-US"/>
        </a:p>
      </dgm:t>
    </dgm:pt>
    <dgm:pt modelId="{F0823026-2165-4114-8C7A-32905C3E12B5}" type="sibTrans" cxnId="{90D50453-4733-419E-BC0E-D23EEB519B58}">
      <dgm:prSet/>
      <dgm:spPr/>
      <dgm:t>
        <a:bodyPr/>
        <a:lstStyle/>
        <a:p>
          <a:endParaRPr lang="en-US"/>
        </a:p>
      </dgm:t>
    </dgm:pt>
    <dgm:pt modelId="{72C1120D-805B-4533-AF50-6ABA21FB81F7}">
      <dgm:prSet phldrT="[Text]"/>
      <dgm:spPr/>
      <dgm:t>
        <a:bodyPr/>
        <a:lstStyle/>
        <a:p>
          <a:pPr algn="l"/>
          <a:r>
            <a:rPr lang="en-US" dirty="0"/>
            <a:t>Social Organizations</a:t>
          </a:r>
        </a:p>
      </dgm:t>
    </dgm:pt>
    <dgm:pt modelId="{606E901E-378E-4918-AA37-82AA30BAB20C}" type="parTrans" cxnId="{8943B748-59F0-43B0-9931-F65754744CCD}">
      <dgm:prSet/>
      <dgm:spPr/>
      <dgm:t>
        <a:bodyPr/>
        <a:lstStyle/>
        <a:p>
          <a:endParaRPr lang="en-US"/>
        </a:p>
      </dgm:t>
    </dgm:pt>
    <dgm:pt modelId="{76AAC86F-74A3-4489-A7F1-6BC179279824}" type="sibTrans" cxnId="{8943B748-59F0-43B0-9931-F65754744CCD}">
      <dgm:prSet/>
      <dgm:spPr/>
      <dgm:t>
        <a:bodyPr/>
        <a:lstStyle/>
        <a:p>
          <a:endParaRPr lang="en-US"/>
        </a:p>
      </dgm:t>
    </dgm:pt>
    <dgm:pt modelId="{4C4A5B11-9C88-4899-9784-CC019A9B5696}" type="pres">
      <dgm:prSet presAssocID="{61CD1E31-EC02-41F0-A68A-4B678C47E0E2}" presName="linearFlow" presStyleCnt="0">
        <dgm:presLayoutVars>
          <dgm:dir/>
          <dgm:resizeHandles val="exact"/>
        </dgm:presLayoutVars>
      </dgm:prSet>
      <dgm:spPr/>
    </dgm:pt>
    <dgm:pt modelId="{78F90E72-FC19-48A6-8F38-7690FADD2798}" type="pres">
      <dgm:prSet presAssocID="{0E0C63EB-348A-49C4-A019-7DD0734DC04C}" presName="composite" presStyleCnt="0"/>
      <dgm:spPr/>
    </dgm:pt>
    <dgm:pt modelId="{3CC67286-B6FD-49BB-8DA4-28CC10079CAD}" type="pres">
      <dgm:prSet presAssocID="{0E0C63EB-348A-49C4-A019-7DD0734DC04C}" presName="imgShp" presStyleLbl="fgImgPlace1" presStyleIdx="0" presStyleCnt="3" custLinFactX="100000" custLinFactY="100000" custLinFactNeighborX="122403" custLinFactNeighborY="1598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CEC9C9D-1880-41E1-A92D-A4EC357F4C15}" type="pres">
      <dgm:prSet presAssocID="{0E0C63EB-348A-49C4-A019-7DD0734DC04C}" presName="txShp" presStyleLbl="node1" presStyleIdx="0" presStyleCnt="3" custFlipHor="1" custScaleX="95672" custScaleY="105108" custLinFactNeighborX="-33625" custLinFactNeighborY="16337">
        <dgm:presLayoutVars>
          <dgm:bulletEnabled val="1"/>
        </dgm:presLayoutVars>
      </dgm:prSet>
      <dgm:spPr/>
    </dgm:pt>
    <dgm:pt modelId="{0682871E-E04D-4709-9D05-C81DFA3740DB}" type="pres">
      <dgm:prSet presAssocID="{20D47A2C-6B72-4CD3-8678-898DA79183BA}" presName="spacing" presStyleCnt="0"/>
      <dgm:spPr/>
    </dgm:pt>
    <dgm:pt modelId="{A4E77833-3565-4565-9202-657E11DB1884}" type="pres">
      <dgm:prSet presAssocID="{BCDC7E40-870F-4D39-9982-1E99A74D10D7}" presName="composite" presStyleCnt="0"/>
      <dgm:spPr/>
    </dgm:pt>
    <dgm:pt modelId="{94617A2E-82A7-40C1-92D8-C06A703576CB}" type="pres">
      <dgm:prSet presAssocID="{BCDC7E40-870F-4D39-9982-1E99A74D10D7}" presName="imgShp" presStyleLbl="fgImgPlace1" presStyleIdx="1" presStyleCnt="3" custLinFactX="100000" custLinFactNeighborX="124620" custLinFactNeighborY="102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EFD2B92-2DAB-4F34-B646-F174486EF331}" type="pres">
      <dgm:prSet presAssocID="{BCDC7E40-870F-4D39-9982-1E99A74D10D7}" presName="txShp" presStyleLbl="node1" presStyleIdx="1" presStyleCnt="3" custFlipHor="1" custScaleX="99118" custLinFactNeighborX="-30746" custLinFactNeighborY="11030">
        <dgm:presLayoutVars>
          <dgm:bulletEnabled val="1"/>
        </dgm:presLayoutVars>
      </dgm:prSet>
      <dgm:spPr/>
    </dgm:pt>
    <dgm:pt modelId="{AB80A493-23AF-4F55-AB3C-FB0FE179DE98}" type="pres">
      <dgm:prSet presAssocID="{F0823026-2165-4114-8C7A-32905C3E12B5}" presName="spacing" presStyleCnt="0"/>
      <dgm:spPr/>
    </dgm:pt>
    <dgm:pt modelId="{747AF4D9-39E4-4DED-B33E-9EC61904ADE4}" type="pres">
      <dgm:prSet presAssocID="{72C1120D-805B-4533-AF50-6ABA21FB81F7}" presName="composite" presStyleCnt="0"/>
      <dgm:spPr/>
    </dgm:pt>
    <dgm:pt modelId="{0ED07D84-9621-44C0-8227-72D85FDF1807}" type="pres">
      <dgm:prSet presAssocID="{72C1120D-805B-4533-AF50-6ABA21FB81F7}" presName="imgShp" presStyleLbl="fgImgPlace1" presStyleIdx="2" presStyleCnt="3" custLinFactX="100000" custLinFactY="-100000" custLinFactNeighborX="123380" custLinFactNeighborY="-147572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0AE05A16-4A5C-4B7C-9B4B-C2FF5805D966}" type="pres">
      <dgm:prSet presAssocID="{72C1120D-805B-4533-AF50-6ABA21FB81F7}" presName="txShp" presStyleLbl="node1" presStyleIdx="2" presStyleCnt="3" custFlipHor="1" custScaleX="97190" custLinFactNeighborX="-32192" custLinFactNeighborY="6739">
        <dgm:presLayoutVars>
          <dgm:bulletEnabled val="1"/>
        </dgm:presLayoutVars>
      </dgm:prSet>
      <dgm:spPr/>
    </dgm:pt>
  </dgm:ptLst>
  <dgm:cxnLst>
    <dgm:cxn modelId="{A1C90D25-B3EB-449B-9ADD-AA13DFFD6ED0}" type="presOf" srcId="{72C1120D-805B-4533-AF50-6ABA21FB81F7}" destId="{0AE05A16-4A5C-4B7C-9B4B-C2FF5805D966}" srcOrd="0" destOrd="0" presId="urn:microsoft.com/office/officeart/2005/8/layout/vList3"/>
    <dgm:cxn modelId="{8943B748-59F0-43B0-9931-F65754744CCD}" srcId="{61CD1E31-EC02-41F0-A68A-4B678C47E0E2}" destId="{72C1120D-805B-4533-AF50-6ABA21FB81F7}" srcOrd="2" destOrd="0" parTransId="{606E901E-378E-4918-AA37-82AA30BAB20C}" sibTransId="{76AAC86F-74A3-4489-A7F1-6BC179279824}"/>
    <dgm:cxn modelId="{90D50453-4733-419E-BC0E-D23EEB519B58}" srcId="{61CD1E31-EC02-41F0-A68A-4B678C47E0E2}" destId="{BCDC7E40-870F-4D39-9982-1E99A74D10D7}" srcOrd="1" destOrd="0" parTransId="{B7762ECD-383D-4612-AA20-E7EE9B7F7FFA}" sibTransId="{F0823026-2165-4114-8C7A-32905C3E12B5}"/>
    <dgm:cxn modelId="{4260876E-27C4-47D0-B28F-E547D8CCC223}" type="presOf" srcId="{BCDC7E40-870F-4D39-9982-1E99A74D10D7}" destId="{EEFD2B92-2DAB-4F34-B646-F174486EF331}" srcOrd="0" destOrd="0" presId="urn:microsoft.com/office/officeart/2005/8/layout/vList3"/>
    <dgm:cxn modelId="{EA56DC75-7580-4793-90F3-CE0D4945653D}" type="presOf" srcId="{61CD1E31-EC02-41F0-A68A-4B678C47E0E2}" destId="{4C4A5B11-9C88-4899-9784-CC019A9B5696}" srcOrd="0" destOrd="0" presId="urn:microsoft.com/office/officeart/2005/8/layout/vList3"/>
    <dgm:cxn modelId="{5540F698-C7EB-45F8-BC9D-9914301BEAC1}" type="presOf" srcId="{0E0C63EB-348A-49C4-A019-7DD0734DC04C}" destId="{2CEC9C9D-1880-41E1-A92D-A4EC357F4C15}" srcOrd="0" destOrd="0" presId="urn:microsoft.com/office/officeart/2005/8/layout/vList3"/>
    <dgm:cxn modelId="{B616EDB0-07C8-422D-8561-365308F20C62}" srcId="{61CD1E31-EC02-41F0-A68A-4B678C47E0E2}" destId="{0E0C63EB-348A-49C4-A019-7DD0734DC04C}" srcOrd="0" destOrd="0" parTransId="{A888CAC7-03B8-4D8B-97D7-6D435EB19D36}" sibTransId="{20D47A2C-6B72-4CD3-8678-898DA79183BA}"/>
    <dgm:cxn modelId="{A5A4FD43-D297-4607-880D-B444745B1524}" type="presParOf" srcId="{4C4A5B11-9C88-4899-9784-CC019A9B5696}" destId="{78F90E72-FC19-48A6-8F38-7690FADD2798}" srcOrd="0" destOrd="0" presId="urn:microsoft.com/office/officeart/2005/8/layout/vList3"/>
    <dgm:cxn modelId="{15D7DAAD-B2C2-4391-81F8-3B9ECC557397}" type="presParOf" srcId="{78F90E72-FC19-48A6-8F38-7690FADD2798}" destId="{3CC67286-B6FD-49BB-8DA4-28CC10079CAD}" srcOrd="0" destOrd="0" presId="urn:microsoft.com/office/officeart/2005/8/layout/vList3"/>
    <dgm:cxn modelId="{A71EC264-6430-4A2C-AD5B-988B7CBADD95}" type="presParOf" srcId="{78F90E72-FC19-48A6-8F38-7690FADD2798}" destId="{2CEC9C9D-1880-41E1-A92D-A4EC357F4C15}" srcOrd="1" destOrd="0" presId="urn:microsoft.com/office/officeart/2005/8/layout/vList3"/>
    <dgm:cxn modelId="{E5EA24F1-4626-4FAE-9B73-1ACEAADFAF6E}" type="presParOf" srcId="{4C4A5B11-9C88-4899-9784-CC019A9B5696}" destId="{0682871E-E04D-4709-9D05-C81DFA3740DB}" srcOrd="1" destOrd="0" presId="urn:microsoft.com/office/officeart/2005/8/layout/vList3"/>
    <dgm:cxn modelId="{7CBCC28B-86EB-422B-9C92-6E4C0E6867D7}" type="presParOf" srcId="{4C4A5B11-9C88-4899-9784-CC019A9B5696}" destId="{A4E77833-3565-4565-9202-657E11DB1884}" srcOrd="2" destOrd="0" presId="urn:microsoft.com/office/officeart/2005/8/layout/vList3"/>
    <dgm:cxn modelId="{62F4257A-FBA2-45E1-906C-89FD978F6D77}" type="presParOf" srcId="{A4E77833-3565-4565-9202-657E11DB1884}" destId="{94617A2E-82A7-40C1-92D8-C06A703576CB}" srcOrd="0" destOrd="0" presId="urn:microsoft.com/office/officeart/2005/8/layout/vList3"/>
    <dgm:cxn modelId="{10D749A6-2764-4A2C-939F-F1D524CAC871}" type="presParOf" srcId="{A4E77833-3565-4565-9202-657E11DB1884}" destId="{EEFD2B92-2DAB-4F34-B646-F174486EF331}" srcOrd="1" destOrd="0" presId="urn:microsoft.com/office/officeart/2005/8/layout/vList3"/>
    <dgm:cxn modelId="{0CA0BA97-E709-4AE4-94DA-7E3CE83BA2B5}" type="presParOf" srcId="{4C4A5B11-9C88-4899-9784-CC019A9B5696}" destId="{AB80A493-23AF-4F55-AB3C-FB0FE179DE98}" srcOrd="3" destOrd="0" presId="urn:microsoft.com/office/officeart/2005/8/layout/vList3"/>
    <dgm:cxn modelId="{6B8A1FF4-9580-4A4A-AB79-D9E68B08AEC1}" type="presParOf" srcId="{4C4A5B11-9C88-4899-9784-CC019A9B5696}" destId="{747AF4D9-39E4-4DED-B33E-9EC61904ADE4}" srcOrd="4" destOrd="0" presId="urn:microsoft.com/office/officeart/2005/8/layout/vList3"/>
    <dgm:cxn modelId="{9A0A9897-98F6-42A5-A5E8-4091E49959FC}" type="presParOf" srcId="{747AF4D9-39E4-4DED-B33E-9EC61904ADE4}" destId="{0ED07D84-9621-44C0-8227-72D85FDF1807}" srcOrd="0" destOrd="0" presId="urn:microsoft.com/office/officeart/2005/8/layout/vList3"/>
    <dgm:cxn modelId="{2AC6DC96-2349-4E3A-ACFC-E71FFCAF06AB}" type="presParOf" srcId="{747AF4D9-39E4-4DED-B33E-9EC61904ADE4}" destId="{0AE05A16-4A5C-4B7C-9B4B-C2FF5805D9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D66422-EEC7-403D-94F7-DB3F0BE1FF23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8D87535F-A8CC-43D0-AD03-6B63F5FFB06F}">
      <dgm:prSet phldrT="[Text]" custT="1"/>
      <dgm:spPr/>
      <dgm:t>
        <a:bodyPr/>
        <a:lstStyle/>
        <a:p>
          <a:r>
            <a:rPr lang="en-US" sz="2400" dirty="0"/>
            <a:t>Residency Program </a:t>
          </a:r>
        </a:p>
      </dgm:t>
    </dgm:pt>
    <dgm:pt modelId="{E456C3C6-1268-479F-9437-A9739847FEA0}" type="parTrans" cxnId="{38E2C3CE-1A6A-4158-8408-A7BD8BD67D0D}">
      <dgm:prSet/>
      <dgm:spPr/>
      <dgm:t>
        <a:bodyPr/>
        <a:lstStyle/>
        <a:p>
          <a:endParaRPr lang="en-US"/>
        </a:p>
      </dgm:t>
    </dgm:pt>
    <dgm:pt modelId="{A3E5C5BF-20EF-45B4-9ECD-5748FAC4C16D}" type="sibTrans" cxnId="{38E2C3CE-1A6A-4158-8408-A7BD8BD67D0D}">
      <dgm:prSet/>
      <dgm:spPr/>
      <dgm:t>
        <a:bodyPr/>
        <a:lstStyle/>
        <a:p>
          <a:endParaRPr lang="en-US"/>
        </a:p>
      </dgm:t>
    </dgm:pt>
    <dgm:pt modelId="{782A9CE5-F49D-483E-811B-41B0F1976317}">
      <dgm:prSet phldrT="[Text]" custT="1"/>
      <dgm:spPr/>
      <dgm:t>
        <a:bodyPr/>
        <a:lstStyle/>
        <a:p>
          <a:r>
            <a:rPr lang="en-US" sz="1600" dirty="0"/>
            <a:t>Patient Population</a:t>
          </a:r>
        </a:p>
      </dgm:t>
    </dgm:pt>
    <dgm:pt modelId="{14E72E6E-2CCD-4180-AE5A-098C8860CAF1}" type="parTrans" cxnId="{AB9BB0DA-DB6E-425B-B4DC-CA39E2CD6026}">
      <dgm:prSet/>
      <dgm:spPr/>
      <dgm:t>
        <a:bodyPr/>
        <a:lstStyle/>
        <a:p>
          <a:endParaRPr lang="en-US"/>
        </a:p>
      </dgm:t>
    </dgm:pt>
    <dgm:pt modelId="{BA284B2B-A0BB-4ED6-BC67-C6A72168C4D0}" type="sibTrans" cxnId="{AB9BB0DA-DB6E-425B-B4DC-CA39E2CD6026}">
      <dgm:prSet/>
      <dgm:spPr/>
      <dgm:t>
        <a:bodyPr/>
        <a:lstStyle/>
        <a:p>
          <a:endParaRPr lang="en-US"/>
        </a:p>
      </dgm:t>
    </dgm:pt>
    <dgm:pt modelId="{D07080EA-5253-45A2-B276-733805E062A3}">
      <dgm:prSet phldrT="[Text]" custT="1"/>
      <dgm:spPr/>
      <dgm:t>
        <a:bodyPr/>
        <a:lstStyle/>
        <a:p>
          <a:r>
            <a:rPr lang="en-US" sz="1800" dirty="0"/>
            <a:t>Hospital</a:t>
          </a:r>
        </a:p>
      </dgm:t>
    </dgm:pt>
    <dgm:pt modelId="{F79FB927-BF1A-4BF6-828F-7B0344DF180F}" type="parTrans" cxnId="{A659591D-6374-4219-B333-E34608CA9F86}">
      <dgm:prSet/>
      <dgm:spPr/>
      <dgm:t>
        <a:bodyPr/>
        <a:lstStyle/>
        <a:p>
          <a:endParaRPr lang="en-US"/>
        </a:p>
      </dgm:t>
    </dgm:pt>
    <dgm:pt modelId="{A9B8B5C8-02E1-4B15-9BC5-604DE895D20B}" type="sibTrans" cxnId="{A659591D-6374-4219-B333-E34608CA9F86}">
      <dgm:prSet/>
      <dgm:spPr/>
      <dgm:t>
        <a:bodyPr/>
        <a:lstStyle/>
        <a:p>
          <a:endParaRPr lang="en-US"/>
        </a:p>
      </dgm:t>
    </dgm:pt>
    <dgm:pt modelId="{3FB1C1CA-C6A7-4D5D-991B-E203BEF099C2}" type="pres">
      <dgm:prSet presAssocID="{13D66422-EEC7-403D-94F7-DB3F0BE1FF2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A2B7B05-1A26-472C-A6F0-6DAE20F901F6}" type="pres">
      <dgm:prSet presAssocID="{8D87535F-A8CC-43D0-AD03-6B63F5FFB06F}" presName="gear1" presStyleLbl="node1" presStyleIdx="0" presStyleCnt="3">
        <dgm:presLayoutVars>
          <dgm:chMax val="1"/>
          <dgm:bulletEnabled val="1"/>
        </dgm:presLayoutVars>
      </dgm:prSet>
      <dgm:spPr/>
    </dgm:pt>
    <dgm:pt modelId="{BB8A4CE1-85E6-45B3-ABDA-82137FBC1E05}" type="pres">
      <dgm:prSet presAssocID="{8D87535F-A8CC-43D0-AD03-6B63F5FFB06F}" presName="gear1srcNode" presStyleLbl="node1" presStyleIdx="0" presStyleCnt="3"/>
      <dgm:spPr/>
    </dgm:pt>
    <dgm:pt modelId="{E283C427-5308-4DF6-80A2-5A10049EAF02}" type="pres">
      <dgm:prSet presAssocID="{8D87535F-A8CC-43D0-AD03-6B63F5FFB06F}" presName="gear1dstNode" presStyleLbl="node1" presStyleIdx="0" presStyleCnt="3"/>
      <dgm:spPr/>
    </dgm:pt>
    <dgm:pt modelId="{91BFF9BB-8037-42E7-B5C0-DB141FAD8BD1}" type="pres">
      <dgm:prSet presAssocID="{782A9CE5-F49D-483E-811B-41B0F1976317}" presName="gear2" presStyleLbl="node1" presStyleIdx="1" presStyleCnt="3" custScaleX="106652">
        <dgm:presLayoutVars>
          <dgm:chMax val="1"/>
          <dgm:bulletEnabled val="1"/>
        </dgm:presLayoutVars>
      </dgm:prSet>
      <dgm:spPr/>
    </dgm:pt>
    <dgm:pt modelId="{F98C0A9C-7F4F-43E4-8A91-EDB5D4708EC5}" type="pres">
      <dgm:prSet presAssocID="{782A9CE5-F49D-483E-811B-41B0F1976317}" presName="gear2srcNode" presStyleLbl="node1" presStyleIdx="1" presStyleCnt="3"/>
      <dgm:spPr/>
    </dgm:pt>
    <dgm:pt modelId="{DA88EECB-A385-471F-9A63-EA97D098CDCD}" type="pres">
      <dgm:prSet presAssocID="{782A9CE5-F49D-483E-811B-41B0F1976317}" presName="gear2dstNode" presStyleLbl="node1" presStyleIdx="1" presStyleCnt="3"/>
      <dgm:spPr/>
    </dgm:pt>
    <dgm:pt modelId="{E2357618-EFBC-4548-B041-5087580C23D0}" type="pres">
      <dgm:prSet presAssocID="{D07080EA-5253-45A2-B276-733805E062A3}" presName="gear3" presStyleLbl="node1" presStyleIdx="2" presStyleCnt="3"/>
      <dgm:spPr/>
    </dgm:pt>
    <dgm:pt modelId="{7CDEACA7-0357-4C7C-BD94-302E8C00E673}" type="pres">
      <dgm:prSet presAssocID="{D07080EA-5253-45A2-B276-733805E062A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3843913-E86C-4990-B1D2-F8DDB4DE262C}" type="pres">
      <dgm:prSet presAssocID="{D07080EA-5253-45A2-B276-733805E062A3}" presName="gear3srcNode" presStyleLbl="node1" presStyleIdx="2" presStyleCnt="3"/>
      <dgm:spPr/>
    </dgm:pt>
    <dgm:pt modelId="{ADA1E80F-F45E-4D00-83CE-453D024C12C5}" type="pres">
      <dgm:prSet presAssocID="{D07080EA-5253-45A2-B276-733805E062A3}" presName="gear3dstNode" presStyleLbl="node1" presStyleIdx="2" presStyleCnt="3"/>
      <dgm:spPr/>
    </dgm:pt>
    <dgm:pt modelId="{02F161FC-DB37-456C-AA64-0FFA2528859B}" type="pres">
      <dgm:prSet presAssocID="{A3E5C5BF-20EF-45B4-9ECD-5748FAC4C16D}" presName="connector1" presStyleLbl="sibTrans2D1" presStyleIdx="0" presStyleCnt="3"/>
      <dgm:spPr/>
    </dgm:pt>
    <dgm:pt modelId="{78A5D3C7-9B90-43AA-AA8A-B0A30A240A79}" type="pres">
      <dgm:prSet presAssocID="{BA284B2B-A0BB-4ED6-BC67-C6A72168C4D0}" presName="connector2" presStyleLbl="sibTrans2D1" presStyleIdx="1" presStyleCnt="3"/>
      <dgm:spPr/>
    </dgm:pt>
    <dgm:pt modelId="{F778D363-79A6-4EBB-ACED-9B5C1608480E}" type="pres">
      <dgm:prSet presAssocID="{A9B8B5C8-02E1-4B15-9BC5-604DE895D20B}" presName="connector3" presStyleLbl="sibTrans2D1" presStyleIdx="2" presStyleCnt="3"/>
      <dgm:spPr/>
    </dgm:pt>
  </dgm:ptLst>
  <dgm:cxnLst>
    <dgm:cxn modelId="{A659591D-6374-4219-B333-E34608CA9F86}" srcId="{13D66422-EEC7-403D-94F7-DB3F0BE1FF23}" destId="{D07080EA-5253-45A2-B276-733805E062A3}" srcOrd="2" destOrd="0" parTransId="{F79FB927-BF1A-4BF6-828F-7B0344DF180F}" sibTransId="{A9B8B5C8-02E1-4B15-9BC5-604DE895D20B}"/>
    <dgm:cxn modelId="{0EEF7733-BA2A-4909-B000-21B624E87174}" type="presOf" srcId="{D07080EA-5253-45A2-B276-733805E062A3}" destId="{E2357618-EFBC-4548-B041-5087580C23D0}" srcOrd="0" destOrd="0" presId="urn:microsoft.com/office/officeart/2005/8/layout/gear1"/>
    <dgm:cxn modelId="{78162848-1E40-4F14-BB75-AD627FCE4257}" type="presOf" srcId="{8D87535F-A8CC-43D0-AD03-6B63F5FFB06F}" destId="{E283C427-5308-4DF6-80A2-5A10049EAF02}" srcOrd="2" destOrd="0" presId="urn:microsoft.com/office/officeart/2005/8/layout/gear1"/>
    <dgm:cxn modelId="{95F7596F-AFCD-4A9E-9AF8-FF5862F5321F}" type="presOf" srcId="{A3E5C5BF-20EF-45B4-9ECD-5748FAC4C16D}" destId="{02F161FC-DB37-456C-AA64-0FFA2528859B}" srcOrd="0" destOrd="0" presId="urn:microsoft.com/office/officeart/2005/8/layout/gear1"/>
    <dgm:cxn modelId="{16AC1073-7D93-4022-85E1-522F17D387B4}" type="presOf" srcId="{D07080EA-5253-45A2-B276-733805E062A3}" destId="{ADA1E80F-F45E-4D00-83CE-453D024C12C5}" srcOrd="3" destOrd="0" presId="urn:microsoft.com/office/officeart/2005/8/layout/gear1"/>
    <dgm:cxn modelId="{D6D45E85-88FD-4466-A647-08F76F88F4B5}" type="presOf" srcId="{8D87535F-A8CC-43D0-AD03-6B63F5FFB06F}" destId="{5A2B7B05-1A26-472C-A6F0-6DAE20F901F6}" srcOrd="0" destOrd="0" presId="urn:microsoft.com/office/officeart/2005/8/layout/gear1"/>
    <dgm:cxn modelId="{5A1E4D8A-CA33-4494-9934-9B5D9068F174}" type="presOf" srcId="{8D87535F-A8CC-43D0-AD03-6B63F5FFB06F}" destId="{BB8A4CE1-85E6-45B3-ABDA-82137FBC1E05}" srcOrd="1" destOrd="0" presId="urn:microsoft.com/office/officeart/2005/8/layout/gear1"/>
    <dgm:cxn modelId="{2C7A6998-1E67-4A47-9493-442C7347959B}" type="presOf" srcId="{782A9CE5-F49D-483E-811B-41B0F1976317}" destId="{91BFF9BB-8037-42E7-B5C0-DB141FAD8BD1}" srcOrd="0" destOrd="0" presId="urn:microsoft.com/office/officeart/2005/8/layout/gear1"/>
    <dgm:cxn modelId="{17E0C19D-66D6-46A3-BDA6-571A248EAB22}" type="presOf" srcId="{D07080EA-5253-45A2-B276-733805E062A3}" destId="{13843913-E86C-4990-B1D2-F8DDB4DE262C}" srcOrd="2" destOrd="0" presId="urn:microsoft.com/office/officeart/2005/8/layout/gear1"/>
    <dgm:cxn modelId="{4F952AB9-47EA-4A88-8F39-8E24B496905C}" type="presOf" srcId="{782A9CE5-F49D-483E-811B-41B0F1976317}" destId="{DA88EECB-A385-471F-9A63-EA97D098CDCD}" srcOrd="2" destOrd="0" presId="urn:microsoft.com/office/officeart/2005/8/layout/gear1"/>
    <dgm:cxn modelId="{38E2C3CE-1A6A-4158-8408-A7BD8BD67D0D}" srcId="{13D66422-EEC7-403D-94F7-DB3F0BE1FF23}" destId="{8D87535F-A8CC-43D0-AD03-6B63F5FFB06F}" srcOrd="0" destOrd="0" parTransId="{E456C3C6-1268-479F-9437-A9739847FEA0}" sibTransId="{A3E5C5BF-20EF-45B4-9ECD-5748FAC4C16D}"/>
    <dgm:cxn modelId="{AB9BB0DA-DB6E-425B-B4DC-CA39E2CD6026}" srcId="{13D66422-EEC7-403D-94F7-DB3F0BE1FF23}" destId="{782A9CE5-F49D-483E-811B-41B0F1976317}" srcOrd="1" destOrd="0" parTransId="{14E72E6E-2CCD-4180-AE5A-098C8860CAF1}" sibTransId="{BA284B2B-A0BB-4ED6-BC67-C6A72168C4D0}"/>
    <dgm:cxn modelId="{9FE042DF-6843-4B0B-B2FB-1ED21C96A22A}" type="presOf" srcId="{BA284B2B-A0BB-4ED6-BC67-C6A72168C4D0}" destId="{78A5D3C7-9B90-43AA-AA8A-B0A30A240A79}" srcOrd="0" destOrd="0" presId="urn:microsoft.com/office/officeart/2005/8/layout/gear1"/>
    <dgm:cxn modelId="{DFBC4FEC-ECFC-49D6-8494-914FAC1C9815}" type="presOf" srcId="{782A9CE5-F49D-483E-811B-41B0F1976317}" destId="{F98C0A9C-7F4F-43E4-8A91-EDB5D4708EC5}" srcOrd="1" destOrd="0" presId="urn:microsoft.com/office/officeart/2005/8/layout/gear1"/>
    <dgm:cxn modelId="{AF701FF0-B3C2-420C-A85A-A78822DB4279}" type="presOf" srcId="{A9B8B5C8-02E1-4B15-9BC5-604DE895D20B}" destId="{F778D363-79A6-4EBB-ACED-9B5C1608480E}" srcOrd="0" destOrd="0" presId="urn:microsoft.com/office/officeart/2005/8/layout/gear1"/>
    <dgm:cxn modelId="{9BD7D0F0-C781-435C-9721-01FE25250FB0}" type="presOf" srcId="{D07080EA-5253-45A2-B276-733805E062A3}" destId="{7CDEACA7-0357-4C7C-BD94-302E8C00E673}" srcOrd="1" destOrd="0" presId="urn:microsoft.com/office/officeart/2005/8/layout/gear1"/>
    <dgm:cxn modelId="{D9ABE7F6-9121-4EEF-BF0D-46AA1FC6DF4B}" type="presOf" srcId="{13D66422-EEC7-403D-94F7-DB3F0BE1FF23}" destId="{3FB1C1CA-C6A7-4D5D-991B-E203BEF099C2}" srcOrd="0" destOrd="0" presId="urn:microsoft.com/office/officeart/2005/8/layout/gear1"/>
    <dgm:cxn modelId="{24F3EB50-4C67-4421-BBA1-55737CA28E42}" type="presParOf" srcId="{3FB1C1CA-C6A7-4D5D-991B-E203BEF099C2}" destId="{5A2B7B05-1A26-472C-A6F0-6DAE20F901F6}" srcOrd="0" destOrd="0" presId="urn:microsoft.com/office/officeart/2005/8/layout/gear1"/>
    <dgm:cxn modelId="{D7ABE0DB-73D7-46C9-B80A-433EF10502AE}" type="presParOf" srcId="{3FB1C1CA-C6A7-4D5D-991B-E203BEF099C2}" destId="{BB8A4CE1-85E6-45B3-ABDA-82137FBC1E05}" srcOrd="1" destOrd="0" presId="urn:microsoft.com/office/officeart/2005/8/layout/gear1"/>
    <dgm:cxn modelId="{CFAA3C58-7538-4039-99CD-65F2695E896D}" type="presParOf" srcId="{3FB1C1CA-C6A7-4D5D-991B-E203BEF099C2}" destId="{E283C427-5308-4DF6-80A2-5A10049EAF02}" srcOrd="2" destOrd="0" presId="urn:microsoft.com/office/officeart/2005/8/layout/gear1"/>
    <dgm:cxn modelId="{96F7BF0C-E2DE-4494-B9BF-4E89DED2BF98}" type="presParOf" srcId="{3FB1C1CA-C6A7-4D5D-991B-E203BEF099C2}" destId="{91BFF9BB-8037-42E7-B5C0-DB141FAD8BD1}" srcOrd="3" destOrd="0" presId="urn:microsoft.com/office/officeart/2005/8/layout/gear1"/>
    <dgm:cxn modelId="{24D02E7A-9028-471B-B7E2-A714EE224E8D}" type="presParOf" srcId="{3FB1C1CA-C6A7-4D5D-991B-E203BEF099C2}" destId="{F98C0A9C-7F4F-43E4-8A91-EDB5D4708EC5}" srcOrd="4" destOrd="0" presId="urn:microsoft.com/office/officeart/2005/8/layout/gear1"/>
    <dgm:cxn modelId="{B7A8B143-2CBE-407A-8103-C2AA245D9148}" type="presParOf" srcId="{3FB1C1CA-C6A7-4D5D-991B-E203BEF099C2}" destId="{DA88EECB-A385-471F-9A63-EA97D098CDCD}" srcOrd="5" destOrd="0" presId="urn:microsoft.com/office/officeart/2005/8/layout/gear1"/>
    <dgm:cxn modelId="{AE03C115-78D9-4085-B99C-9CC7D33A4B0D}" type="presParOf" srcId="{3FB1C1CA-C6A7-4D5D-991B-E203BEF099C2}" destId="{E2357618-EFBC-4548-B041-5087580C23D0}" srcOrd="6" destOrd="0" presId="urn:microsoft.com/office/officeart/2005/8/layout/gear1"/>
    <dgm:cxn modelId="{CAFBEF9F-7E20-4DC9-A51B-09488E92D53A}" type="presParOf" srcId="{3FB1C1CA-C6A7-4D5D-991B-E203BEF099C2}" destId="{7CDEACA7-0357-4C7C-BD94-302E8C00E673}" srcOrd="7" destOrd="0" presId="urn:microsoft.com/office/officeart/2005/8/layout/gear1"/>
    <dgm:cxn modelId="{FA1BCFCA-544D-4D2D-845A-40D07610AFE6}" type="presParOf" srcId="{3FB1C1CA-C6A7-4D5D-991B-E203BEF099C2}" destId="{13843913-E86C-4990-B1D2-F8DDB4DE262C}" srcOrd="8" destOrd="0" presId="urn:microsoft.com/office/officeart/2005/8/layout/gear1"/>
    <dgm:cxn modelId="{9C114869-790D-4177-93EB-BC83FBEA165D}" type="presParOf" srcId="{3FB1C1CA-C6A7-4D5D-991B-E203BEF099C2}" destId="{ADA1E80F-F45E-4D00-83CE-453D024C12C5}" srcOrd="9" destOrd="0" presId="urn:microsoft.com/office/officeart/2005/8/layout/gear1"/>
    <dgm:cxn modelId="{0C2FE40A-F266-4932-8A90-A68D150545F9}" type="presParOf" srcId="{3FB1C1CA-C6A7-4D5D-991B-E203BEF099C2}" destId="{02F161FC-DB37-456C-AA64-0FFA2528859B}" srcOrd="10" destOrd="0" presId="urn:microsoft.com/office/officeart/2005/8/layout/gear1"/>
    <dgm:cxn modelId="{01385148-05AF-4B79-8E6F-BD3F8E26D2D8}" type="presParOf" srcId="{3FB1C1CA-C6A7-4D5D-991B-E203BEF099C2}" destId="{78A5D3C7-9B90-43AA-AA8A-B0A30A240A79}" srcOrd="11" destOrd="0" presId="urn:microsoft.com/office/officeart/2005/8/layout/gear1"/>
    <dgm:cxn modelId="{0190C422-7CAD-4BCD-B814-85CF6B7A8FFB}" type="presParOf" srcId="{3FB1C1CA-C6A7-4D5D-991B-E203BEF099C2}" destId="{F778D363-79A6-4EBB-ACED-9B5C1608480E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C9C9D-1880-41E1-A92D-A4EC357F4C15}">
      <dsp:nvSpPr>
        <dsp:cNvPr id="0" name=""/>
        <dsp:cNvSpPr/>
      </dsp:nvSpPr>
      <dsp:spPr>
        <a:xfrm rot="10800000">
          <a:off x="1218904" y="100425"/>
          <a:ext cx="2964370" cy="12031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4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Universities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1519684" y="100425"/>
        <a:ext cx="2663590" cy="1203121"/>
      </dsp:txXfrm>
    </dsp:sp>
    <dsp:sp modelId="{3CC67286-B6FD-49BB-8DA4-28CC10079CAD}">
      <dsp:nvSpPr>
        <dsp:cNvPr id="0" name=""/>
        <dsp:cNvSpPr/>
      </dsp:nvSpPr>
      <dsp:spPr>
        <a:xfrm>
          <a:off x="0" y="3128473"/>
          <a:ext cx="1203121" cy="12031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D2B92-2DAB-4F34-B646-F174486EF331}">
      <dsp:nvSpPr>
        <dsp:cNvPr id="0" name=""/>
        <dsp:cNvSpPr/>
      </dsp:nvSpPr>
      <dsp:spPr>
        <a:xfrm rot="10800000">
          <a:off x="1199843" y="1637254"/>
          <a:ext cx="2964370" cy="12031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43" tIns="106680" rIns="199136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Museums</a:t>
          </a:r>
        </a:p>
      </dsp:txBody>
      <dsp:txXfrm rot="10800000">
        <a:off x="1500623" y="1637254"/>
        <a:ext cx="2663590" cy="1203121"/>
      </dsp:txXfrm>
    </dsp:sp>
    <dsp:sp modelId="{94617A2E-82A7-40C1-92D8-C06A703576CB}">
      <dsp:nvSpPr>
        <dsp:cNvPr id="0" name=""/>
        <dsp:cNvSpPr/>
      </dsp:nvSpPr>
      <dsp:spPr>
        <a:xfrm>
          <a:off x="0" y="1716527"/>
          <a:ext cx="1203121" cy="12031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05A16-4A5C-4B7C-9B4B-C2FF5805D966}">
      <dsp:nvSpPr>
        <dsp:cNvPr id="0" name=""/>
        <dsp:cNvSpPr/>
      </dsp:nvSpPr>
      <dsp:spPr>
        <a:xfrm rot="10800000">
          <a:off x="1199843" y="3106876"/>
          <a:ext cx="2964370" cy="12031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43" tIns="106680" rIns="199136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Public Libraries</a:t>
          </a:r>
        </a:p>
      </dsp:txBody>
      <dsp:txXfrm rot="10800000">
        <a:off x="1500623" y="3106876"/>
        <a:ext cx="2663590" cy="1203121"/>
      </dsp:txXfrm>
    </dsp:sp>
    <dsp:sp modelId="{0ED07D84-9621-44C0-8227-72D85FDF1807}">
      <dsp:nvSpPr>
        <dsp:cNvPr id="0" name=""/>
        <dsp:cNvSpPr/>
      </dsp:nvSpPr>
      <dsp:spPr>
        <a:xfrm>
          <a:off x="0" y="101092"/>
          <a:ext cx="1203121" cy="12031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C9C9D-1880-41E1-A92D-A4EC357F4C15}">
      <dsp:nvSpPr>
        <dsp:cNvPr id="0" name=""/>
        <dsp:cNvSpPr/>
      </dsp:nvSpPr>
      <dsp:spPr>
        <a:xfrm rot="10800000" flipH="1">
          <a:off x="142888" y="194440"/>
          <a:ext cx="2836072" cy="12477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469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Hospital Programs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142888" y="194440"/>
        <a:ext cx="2524143" cy="1247716"/>
      </dsp:txXfrm>
    </dsp:sp>
    <dsp:sp modelId="{3CC67286-B6FD-49BB-8DA4-28CC10079CAD}">
      <dsp:nvSpPr>
        <dsp:cNvPr id="0" name=""/>
        <dsp:cNvSpPr/>
      </dsp:nvSpPr>
      <dsp:spPr>
        <a:xfrm>
          <a:off x="3122071" y="3115678"/>
          <a:ext cx="1187080" cy="11870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D2B92-2DAB-4F34-B646-F174486EF331}">
      <dsp:nvSpPr>
        <dsp:cNvPr id="0" name=""/>
        <dsp:cNvSpPr/>
      </dsp:nvSpPr>
      <dsp:spPr>
        <a:xfrm rot="10800000" flipH="1">
          <a:off x="151618" y="1733510"/>
          <a:ext cx="2938224" cy="11870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469" tIns="95250" rIns="1778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Non-profits/ Foundations</a:t>
          </a:r>
        </a:p>
      </dsp:txBody>
      <dsp:txXfrm rot="10800000">
        <a:off x="151618" y="1733510"/>
        <a:ext cx="2641454" cy="1187080"/>
      </dsp:txXfrm>
    </dsp:sp>
    <dsp:sp modelId="{94617A2E-82A7-40C1-92D8-C06A703576CB}">
      <dsp:nvSpPr>
        <dsp:cNvPr id="0" name=""/>
        <dsp:cNvSpPr/>
      </dsp:nvSpPr>
      <dsp:spPr>
        <a:xfrm>
          <a:off x="3122850" y="1723811"/>
          <a:ext cx="1187080" cy="11870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05A16-4A5C-4B7C-9B4B-C2FF5805D966}">
      <dsp:nvSpPr>
        <dsp:cNvPr id="0" name=""/>
        <dsp:cNvSpPr/>
      </dsp:nvSpPr>
      <dsp:spPr>
        <a:xfrm rot="10800000" flipH="1">
          <a:off x="151618" y="3144514"/>
          <a:ext cx="2881071" cy="11870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469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Social Organizations</a:t>
          </a:r>
        </a:p>
      </dsp:txBody>
      <dsp:txXfrm rot="10800000">
        <a:off x="151618" y="3144514"/>
        <a:ext cx="2584301" cy="1187080"/>
      </dsp:txXfrm>
    </dsp:sp>
    <dsp:sp modelId="{0ED07D84-9621-44C0-8227-72D85FDF1807}">
      <dsp:nvSpPr>
        <dsp:cNvPr id="0" name=""/>
        <dsp:cNvSpPr/>
      </dsp:nvSpPr>
      <dsp:spPr>
        <a:xfrm>
          <a:off x="3122419" y="205129"/>
          <a:ext cx="1187080" cy="118708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B7B05-1A26-472C-A6F0-6DAE20F901F6}">
      <dsp:nvSpPr>
        <dsp:cNvPr id="0" name=""/>
        <dsp:cNvSpPr/>
      </dsp:nvSpPr>
      <dsp:spPr>
        <a:xfrm>
          <a:off x="3032431" y="2075144"/>
          <a:ext cx="2536288" cy="2536288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Residency Program </a:t>
          </a:r>
        </a:p>
      </dsp:txBody>
      <dsp:txXfrm>
        <a:off x="3542338" y="2669257"/>
        <a:ext cx="1516474" cy="1303705"/>
      </dsp:txXfrm>
    </dsp:sp>
    <dsp:sp modelId="{91BFF9BB-8037-42E7-B5C0-DB141FAD8BD1}">
      <dsp:nvSpPr>
        <dsp:cNvPr id="0" name=""/>
        <dsp:cNvSpPr/>
      </dsp:nvSpPr>
      <dsp:spPr>
        <a:xfrm>
          <a:off x="1495422" y="1475658"/>
          <a:ext cx="1967274" cy="1844573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Patient Population</a:t>
          </a:r>
        </a:p>
      </dsp:txBody>
      <dsp:txXfrm>
        <a:off x="1977635" y="1942841"/>
        <a:ext cx="1002848" cy="910207"/>
      </dsp:txXfrm>
    </dsp:sp>
    <dsp:sp modelId="{E2357618-EFBC-4548-B041-5087580C23D0}">
      <dsp:nvSpPr>
        <dsp:cNvPr id="0" name=""/>
        <dsp:cNvSpPr/>
      </dsp:nvSpPr>
      <dsp:spPr>
        <a:xfrm rot="20700000">
          <a:off x="2589922" y="203091"/>
          <a:ext cx="1807305" cy="1807305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Hospital</a:t>
          </a:r>
        </a:p>
      </dsp:txBody>
      <dsp:txXfrm rot="-20700000">
        <a:off x="2986317" y="599486"/>
        <a:ext cx="1014515" cy="1014515"/>
      </dsp:txXfrm>
    </dsp:sp>
    <dsp:sp modelId="{02F161FC-DB37-456C-AA64-0FFA2528859B}">
      <dsp:nvSpPr>
        <dsp:cNvPr id="0" name=""/>
        <dsp:cNvSpPr/>
      </dsp:nvSpPr>
      <dsp:spPr>
        <a:xfrm>
          <a:off x="2842010" y="1689801"/>
          <a:ext cx="3246448" cy="3246448"/>
        </a:xfrm>
        <a:prstGeom prst="circularArrow">
          <a:avLst>
            <a:gd name="adj1" fmla="val 4687"/>
            <a:gd name="adj2" fmla="val 299029"/>
            <a:gd name="adj3" fmla="val 2525310"/>
            <a:gd name="adj4" fmla="val 1584171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5D3C7-9B90-43AA-AA8A-B0A30A240A79}">
      <dsp:nvSpPr>
        <dsp:cNvPr id="0" name=""/>
        <dsp:cNvSpPr/>
      </dsp:nvSpPr>
      <dsp:spPr>
        <a:xfrm>
          <a:off x="1230102" y="1065734"/>
          <a:ext cx="2358747" cy="23587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8D363-79A6-4EBB-ACED-9B5C1608480E}">
      <dsp:nvSpPr>
        <dsp:cNvPr id="0" name=""/>
        <dsp:cNvSpPr/>
      </dsp:nvSpPr>
      <dsp:spPr>
        <a:xfrm>
          <a:off x="2171873" y="-194566"/>
          <a:ext cx="2543205" cy="25432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7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68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1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55B2-8B4C-4909-A061-0C259E5E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19E6C-4E50-46E3-B16D-F7C11163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2F472-9484-4BFF-A8FE-2339AC4EF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6E967-2C31-4F93-B93A-631DAE180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B2E87-D609-42A8-BC2E-FD5747099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5509E-8206-4095-AF27-419DC008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4233-F199-4156-8812-513C078DEBB8}" type="datetimeFigureOut">
              <a:rPr lang="en-US" smtClean="0"/>
              <a:t>3/3/21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B3D4A-D9BA-459E-B242-15668E93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91E4E-8831-4E90-8115-D78A51B1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94B-16EF-4F9D-865F-A5E547E82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8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news/culture/top-50-companies-for-diversity-list-2017-1553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job.com/trmeson/8-ways-to-improve-patient-satisfact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asi.eu/blog/consejos-de-salud/diabetes-alimentacion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ght_bulb_(yellow)_icon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pedia.org/highway-signs/c/curriculum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nsole-monitoring-heartbeat-pulse-37715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ristine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543550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Christine Redovan, MBA, MLIS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Digging For Data III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F80DAC-6387-4B42-BAFE-1EB3CD1DE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E9B34-1A72-4F0C-B03D-D0C3FD00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America’s Health Rankings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29130-B925-4844-B25E-63AD81288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170A7-61A2-48F8-99E4-ACD5991AA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719412"/>
            <a:ext cx="8267700" cy="4392216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D045981C-894F-D24F-A0CF-A027AF17D7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78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013374-82CB-4424-8535-E3CB86C23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AutoNum type="arabicPeriod"/>
            </a:pPr>
            <a:r>
              <a:rPr lang="en-US" dirty="0"/>
              <a:t>Identify needs and priority populations</a:t>
            </a:r>
          </a:p>
          <a:p>
            <a:pPr marL="577850" indent="-514350">
              <a:buAutoNum type="arabicPeriod"/>
            </a:pPr>
            <a:r>
              <a:rPr lang="en-US" dirty="0"/>
              <a:t>Set targets</a:t>
            </a:r>
          </a:p>
          <a:p>
            <a:pPr marL="577850" indent="-514350">
              <a:buAutoNum type="arabicPeriod"/>
            </a:pPr>
            <a:r>
              <a:rPr lang="en-US" dirty="0"/>
              <a:t>Find tools and resources</a:t>
            </a:r>
          </a:p>
          <a:p>
            <a:pPr marL="577850" indent="-514350">
              <a:buAutoNum type="arabicPeriod"/>
            </a:pPr>
            <a:r>
              <a:rPr lang="en-US" dirty="0"/>
              <a:t>Monitor progress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577850" indent="-514350">
              <a:buAutoNum type="arabicPeriod"/>
            </a:pPr>
            <a:endParaRPr lang="en-US" dirty="0"/>
          </a:p>
          <a:p>
            <a:pPr marL="63500" indent="0">
              <a:buNone/>
            </a:pPr>
            <a:r>
              <a:rPr lang="en-US" sz="1800" dirty="0"/>
              <a:t>(Adapted from https://health.gov/healthypeople/tools-action)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F82EC1-0DEA-4835-9984-0C9826C1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design a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A04FE-5287-4151-992D-E38540CFCD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E181FA8B-C1CA-944E-BF96-C1BB7DA4C02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32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742E0DF-2622-428D-8970-05B233D3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2550" y="3429000"/>
            <a:ext cx="6010276" cy="231984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92B6E-17BE-4AA2-A9C6-D432277EB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75620"/>
            <a:ext cx="7886700" cy="4438905"/>
          </a:xfrm>
        </p:spPr>
        <p:txBody>
          <a:bodyPr/>
          <a:lstStyle/>
          <a:p>
            <a:pPr marL="863600" lvl="1" indent="-342900"/>
            <a:r>
              <a:rPr lang="en-US" sz="2400" dirty="0"/>
              <a:t>Community needs assessment</a:t>
            </a:r>
          </a:p>
          <a:p>
            <a:pPr marL="863600" lvl="1" indent="-342900"/>
            <a:r>
              <a:rPr lang="en-US" sz="2400" dirty="0"/>
              <a:t>Quality improvement plans</a:t>
            </a:r>
          </a:p>
          <a:p>
            <a:pPr marL="863600" lvl="1" indent="-342900"/>
            <a:r>
              <a:rPr lang="en-US" sz="2400" dirty="0"/>
              <a:t>Areas of low compliance on ACGME surveys</a:t>
            </a:r>
          </a:p>
          <a:p>
            <a:pPr marL="863600" lvl="1" indent="-342900"/>
            <a:r>
              <a:rPr lang="en-US" sz="2400" dirty="0"/>
              <a:t>Program evaluations</a:t>
            </a:r>
          </a:p>
          <a:p>
            <a:pPr marL="863600" lvl="1" indent="-342900"/>
            <a:r>
              <a:rPr lang="en-US" sz="2400" dirty="0"/>
              <a:t>Resident and patient feedback</a:t>
            </a:r>
          </a:p>
          <a:p>
            <a:pPr marL="863600" lvl="1" indent="-342900"/>
            <a:r>
              <a:rPr lang="en-US" sz="2400" dirty="0"/>
              <a:t>Current projects 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7D9229-7F53-49A3-B0D7-4C7E7AA3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Needs and Priority Populations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EF933-50B2-4E75-BED1-806AF62975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C781CB91-3524-A644-AE79-3EBB1FB6FE5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14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213A07-D092-4031-AD17-8AC25F087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68484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i="1" u="sng" dirty="0"/>
              <a:t>Community needs</a:t>
            </a:r>
          </a:p>
          <a:p>
            <a:r>
              <a:rPr lang="en-US" dirty="0"/>
              <a:t>Lack of access to affordable, healthy food </a:t>
            </a:r>
          </a:p>
          <a:p>
            <a:pPr lvl="1"/>
            <a:r>
              <a:rPr lang="en-US" dirty="0"/>
              <a:t>Food deserts</a:t>
            </a:r>
          </a:p>
          <a:p>
            <a:pPr lvl="1"/>
            <a:r>
              <a:rPr lang="en-US" dirty="0"/>
              <a:t>Poor transportation</a:t>
            </a:r>
          </a:p>
          <a:p>
            <a:pPr marL="546100" lvl="1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i="1" u="sng" dirty="0"/>
              <a:t>Patient population</a:t>
            </a:r>
          </a:p>
          <a:p>
            <a:r>
              <a:rPr lang="en-US" dirty="0"/>
              <a:t>57% Hispanic; 22% Black; 20% Other, White and Asian</a:t>
            </a:r>
          </a:p>
          <a:p>
            <a:r>
              <a:rPr lang="en-US" dirty="0"/>
              <a:t>38% of Hispanic patients have a diagnosis of diabetes</a:t>
            </a:r>
          </a:p>
          <a:p>
            <a:pPr marL="63500" indent="0">
              <a:buNone/>
            </a:pPr>
            <a:r>
              <a:rPr lang="en-US" sz="1400" dirty="0"/>
              <a:t>(*fictional)</a:t>
            </a:r>
          </a:p>
          <a:p>
            <a:pPr marL="63500" indent="0">
              <a:buNone/>
            </a:pPr>
            <a:endParaRPr lang="en-US" sz="1400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E25134-530B-409D-9419-F8617C7F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Sophie’s Hospital*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A77D1-3831-4D52-A7FF-0A16E10FC0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64A7049-7535-426A-83E8-F7A4B5872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6538" y="246466"/>
            <a:ext cx="2166938" cy="1526814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7515508C-8D1E-C742-9753-ED571769A0F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40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5944A4-DCE9-4680-BE55-8AA26B056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Lack of food access and poor nutrition contributes to…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Heart disease</a:t>
            </a:r>
          </a:p>
          <a:p>
            <a:r>
              <a:rPr lang="en-US" dirty="0"/>
              <a:t>High blood pressure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Common medical concerns our residents encounter everyday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E563EF-3ECE-4B92-AE04-0F3BD07F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5FC60-951D-49AE-B164-382EA13DAB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Picture 8" descr="A picture containing apple, indoor, fruit, sliced&#10;&#10;Description automatically generated">
            <a:extLst>
              <a:ext uri="{FF2B5EF4-FFF2-40B4-BE49-F238E27FC236}">
                <a16:creationId xmlns:a16="http://schemas.microsoft.com/office/drawing/2014/main" id="{588A0760-BD67-425E-A699-BEB419DDA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8287" y="2463800"/>
            <a:ext cx="2219325" cy="1479550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3C7D16CC-B617-0A41-990E-CC1E30700E2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733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03A41-00DA-4337-9B76-6C592FDEF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i="1" u="sng" dirty="0"/>
              <a:t>National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F162A6-FF37-43E9-BD27-1C9DD273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Set Targets - Diabetes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C2F15-3429-48BC-9CFF-AECF7EAECE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36AD0F23-EFCE-47C7-B7FB-8E19A629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47" y="2377912"/>
            <a:ext cx="7858228" cy="315919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FCDD026-775A-46CB-9F0D-C1D40FF54338}"/>
              </a:ext>
            </a:extLst>
          </p:cNvPr>
          <p:cNvSpPr/>
          <p:nvPr/>
        </p:nvSpPr>
        <p:spPr>
          <a:xfrm>
            <a:off x="2724150" y="4543425"/>
            <a:ext cx="1066800" cy="46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B62D4D23-43C3-214F-AD58-6EAB134444E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36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403A41-00DA-4337-9B76-6C592FDE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711" y="1608850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i="1" u="sng" dirty="0"/>
              <a:t>State Data (OH)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F162A6-FF37-43E9-BD27-1C9DD273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Set Targets - Diabetes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C2F15-3429-48BC-9CFF-AECF7EAECE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E8A9B1-2D2F-42A1-BD14-11DE2866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01" y="1394966"/>
            <a:ext cx="3171891" cy="46473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9F359-21B4-479C-9F30-433AF523A459}"/>
              </a:ext>
            </a:extLst>
          </p:cNvPr>
          <p:cNvSpPr txBox="1"/>
          <p:nvPr/>
        </p:nvSpPr>
        <p:spPr>
          <a:xfrm>
            <a:off x="819564" y="6055781"/>
            <a:ext cx="729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https://www.americashealthrankings.org/explore/annual/measure/Diabetes/state/OH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54CB20-6190-4A6D-B10D-92A64A9E97E2}"/>
              </a:ext>
            </a:extLst>
          </p:cNvPr>
          <p:cNvSpPr/>
          <p:nvPr/>
        </p:nvSpPr>
        <p:spPr>
          <a:xfrm>
            <a:off x="3128962" y="2681287"/>
            <a:ext cx="2886076" cy="1495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5C70C14D-C27F-6A44-B2DD-51F646483BA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27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6796D7-23E8-4148-97E1-7A48D0C76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i="1" u="sng" dirty="0"/>
              <a:t>County </a:t>
            </a:r>
          </a:p>
          <a:p>
            <a:pPr marL="63500" indent="0">
              <a:buNone/>
            </a:pPr>
            <a:r>
              <a:rPr lang="en-US" i="1" u="sng" dirty="0"/>
              <a:t>Data</a:t>
            </a:r>
          </a:p>
          <a:p>
            <a:pPr marL="63500" indent="0">
              <a:buNone/>
            </a:pPr>
            <a:r>
              <a:rPr lang="en-US" i="1" u="sng" dirty="0"/>
              <a:t>(Cuyahoga)</a:t>
            </a:r>
            <a:r>
              <a:rPr lang="en-US" dirty="0"/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8D3183-22A9-4DAC-AFF6-AFBD6904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Targets - Local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BBCD8-8393-46A0-968B-180EE0ED53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D4B93-1AEB-4D38-9031-091D75360D9D}"/>
              </a:ext>
            </a:extLst>
          </p:cNvPr>
          <p:cNvSpPr txBox="1"/>
          <p:nvPr/>
        </p:nvSpPr>
        <p:spPr>
          <a:xfrm>
            <a:off x="2165139" y="5781827"/>
            <a:ext cx="659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https://hipcuyahoga.org/wp-content/uploads/2019/10/2019_CHNA_10.25_Web_compressed-1.pdf; pg 43</a:t>
            </a: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DC6345C9-23DA-48AF-8C28-022E3D877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684" y="1524152"/>
            <a:ext cx="6432318" cy="42576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00DAA99-57B2-48A1-A0A7-A3BAF69909E4}"/>
              </a:ext>
            </a:extLst>
          </p:cNvPr>
          <p:cNvSpPr/>
          <p:nvPr/>
        </p:nvSpPr>
        <p:spPr>
          <a:xfrm rot="5400000">
            <a:off x="7691437" y="4028318"/>
            <a:ext cx="1647825" cy="734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6225A80F-5B6A-C14B-A7FA-6639C694318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8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DBF35-B760-4163-9F54-B8D29F11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375" y="1572029"/>
            <a:ext cx="7886700" cy="4295371"/>
          </a:xfrm>
        </p:spPr>
        <p:txBody>
          <a:bodyPr/>
          <a:lstStyle/>
          <a:p>
            <a:pPr marL="63500" indent="0" algn="ctr">
              <a:buNone/>
            </a:pPr>
            <a:r>
              <a:rPr lang="en-US" dirty="0"/>
              <a:t>Diabetes and Hispanic Population </a:t>
            </a:r>
          </a:p>
          <a:p>
            <a:pPr marL="63500" indent="0" algn="ctr">
              <a:buNone/>
            </a:pPr>
            <a:r>
              <a:rPr lang="en-US" dirty="0"/>
              <a:t>at Sophie’s Hospital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  Reduce the prevalence of diabetes in the Hispanic patient population at Sophie’s Hospital to be at or below the national average in the next year.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579740-CB35-45EC-B478-218B96A9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Targets – Program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12D01-4086-43FB-956C-FF67BDA04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EBCFDF-1FF0-4378-890D-05176E7CC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34018"/>
              </p:ext>
            </p:extLst>
          </p:nvPr>
        </p:nvGraphicFramePr>
        <p:xfrm>
          <a:off x="628650" y="2687320"/>
          <a:ext cx="7610476" cy="10655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2619">
                  <a:extLst>
                    <a:ext uri="{9D8B030D-6E8A-4147-A177-3AD203B41FA5}">
                      <a16:colId xmlns:a16="http://schemas.microsoft.com/office/drawing/2014/main" val="3213821728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val="1206039648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val="3701142352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val="440872092"/>
                    </a:ext>
                  </a:extLst>
                </a:gridCol>
              </a:tblGrid>
              <a:tr h="532765">
                <a:tc>
                  <a:txBody>
                    <a:bodyPr/>
                    <a:lstStyle/>
                    <a:p>
                      <a:r>
                        <a:rPr lang="en-US" sz="2000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17758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r>
                        <a:rPr lang="en-US" sz="2000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03291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4367DB6-17E8-4B22-8BDF-BC7F7A77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96882" y="3864299"/>
            <a:ext cx="1917763" cy="1917763"/>
          </a:xfrm>
          <a:prstGeom prst="rect">
            <a:avLst/>
          </a:prstGeom>
        </p:spPr>
      </p:pic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B88AA42D-548B-0241-AD91-DFFAF056BAF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167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CCFEF3-5E88-4E70-A009-6C0BFF5DB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 Prescription Program</a:t>
            </a:r>
          </a:p>
          <a:p>
            <a:pPr lvl="1"/>
            <a:r>
              <a:rPr lang="en-US" sz="2400" dirty="0"/>
              <a:t>Food Banks</a:t>
            </a:r>
          </a:p>
          <a:p>
            <a:pPr lvl="1"/>
            <a:r>
              <a:rPr lang="en-US" sz="2400" dirty="0"/>
              <a:t>Farmer’s Markets</a:t>
            </a:r>
          </a:p>
          <a:p>
            <a:pPr lvl="1"/>
            <a:r>
              <a:rPr lang="en-US" sz="2400" dirty="0"/>
              <a:t>Local Grocers</a:t>
            </a:r>
          </a:p>
          <a:p>
            <a:pPr lvl="1"/>
            <a:r>
              <a:rPr lang="en-US" sz="2400" dirty="0"/>
              <a:t>Fresh Prescription </a:t>
            </a:r>
          </a:p>
          <a:p>
            <a:pPr lvl="2"/>
            <a:r>
              <a:rPr lang="en-US" dirty="0"/>
              <a:t> Recipe for a Healthy Detroit</a:t>
            </a:r>
            <a:endParaRPr lang="en-US" sz="4000" dirty="0"/>
          </a:p>
          <a:p>
            <a:pPr marL="546100" lvl="1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C662E7-F669-4DB9-894E-0B56659D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&amp; Resources- Existing Programs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7CCF2-622B-41AC-9B56-3D6D0121A9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06310-C4CC-4A9A-A13B-F1F667728983}"/>
              </a:ext>
            </a:extLst>
          </p:cNvPr>
          <p:cNvSpPr txBox="1"/>
          <p:nvPr/>
        </p:nvSpPr>
        <p:spPr>
          <a:xfrm>
            <a:off x="1736949" y="5438299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https://www.ecocenter.org/sites/default/files/FreshRx_Report_2016_Final.pdf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FA03DA-8880-4806-BB73-46F58449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187" y="1707315"/>
            <a:ext cx="3263003" cy="4519259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35049CF9-4123-434C-8BD8-320D04DC8A6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84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55914-DB31-4457-A287-395AEB52E06B}"/>
              </a:ext>
            </a:extLst>
          </p:cNvPr>
          <p:cNvSpPr txBox="1"/>
          <p:nvPr/>
        </p:nvSpPr>
        <p:spPr>
          <a:xfrm>
            <a:off x="4266141" y="2630184"/>
            <a:ext cx="41894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Accreditation and Management Expert For New and Established Institutions and Programs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Successful GME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Focused on Continuous Accreditation Readiness. Data Mining,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20+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FB7C16-75DF-4CC7-937D-1A5310D8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606" y="2202066"/>
            <a:ext cx="2260769" cy="30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8406A6-CDDA-0347-9075-3EC820DFF633}"/>
              </a:ext>
            </a:extLst>
          </p:cNvPr>
          <p:cNvSpPr txBox="1"/>
          <p:nvPr/>
        </p:nvSpPr>
        <p:spPr>
          <a:xfrm>
            <a:off x="4418359" y="1966893"/>
            <a:ext cx="36418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Lucida Bright" panose="02040602050505020304" pitchFamily="18" charset="77"/>
              </a:rPr>
              <a:t>Christine Redovan, MBA, MLIS</a:t>
            </a:r>
          </a:p>
          <a:p>
            <a:pPr algn="ctr">
              <a:defRPr/>
            </a:pPr>
            <a:r>
              <a:rPr lang="en-US" sz="16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11" name="Google Shape;61;p1">
            <a:extLst>
              <a:ext uri="{FF2B5EF4-FFF2-40B4-BE49-F238E27FC236}">
                <a16:creationId xmlns:a16="http://schemas.microsoft.com/office/drawing/2014/main" id="{0B236181-5043-4B44-B2AC-1F2E10F2008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0;p2">
            <a:extLst>
              <a:ext uri="{FF2B5EF4-FFF2-40B4-BE49-F238E27FC236}">
                <a16:creationId xmlns:a16="http://schemas.microsoft.com/office/drawing/2014/main" id="{7A572400-2B86-3041-8619-A44B704BF1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47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C1288F-7A41-43D1-834B-2D7C730D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&amp; Resources -  Partnerships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C21AC-E825-4D6B-A5BB-71801C328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CD9B39-58A4-4A3A-B9F7-AB1A5038B6EA}"/>
              </a:ext>
            </a:extLst>
          </p:cNvPr>
          <p:cNvGrpSpPr/>
          <p:nvPr/>
        </p:nvGrpSpPr>
        <p:grpSpPr>
          <a:xfrm>
            <a:off x="257175" y="1666875"/>
            <a:ext cx="8772525" cy="4410075"/>
            <a:chOff x="257175" y="1666875"/>
            <a:chExt cx="8772525" cy="4281980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14C77907-D4AC-4224-8F0D-7379AD63D0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46070882"/>
                </p:ext>
              </p:extLst>
            </p:nvPr>
          </p:nvGraphicFramePr>
          <p:xfrm>
            <a:off x="257175" y="1743075"/>
            <a:ext cx="4457700" cy="42057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1FCCE695-FC2E-48B2-8CD2-8A615CF3AF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2451119"/>
                </p:ext>
              </p:extLst>
            </p:nvPr>
          </p:nvGraphicFramePr>
          <p:xfrm>
            <a:off x="4572000" y="1666875"/>
            <a:ext cx="4457700" cy="42057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817C71ED-3F83-8047-B960-DEDF3049370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87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8AC63F-B38C-4626-A14F-AA40D91F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&amp; Resources - EMR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BB6FF-B158-427C-B407-1AE02F19BC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pic>
        <p:nvPicPr>
          <p:cNvPr id="1026" name="Picture 2" descr="A Lifetime Electronic Health Record for Every American – Third Way">
            <a:extLst>
              <a:ext uri="{FF2B5EF4-FFF2-40B4-BE49-F238E27FC236}">
                <a16:creationId xmlns:a16="http://schemas.microsoft.com/office/drawing/2014/main" id="{4CBD31B3-E2D5-4C7A-9732-B4C5171C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3" y="2009775"/>
            <a:ext cx="7275513" cy="36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62099-00B9-4F7F-8A43-A880008CBF32}"/>
              </a:ext>
            </a:extLst>
          </p:cNvPr>
          <p:cNvSpPr txBox="1"/>
          <p:nvPr/>
        </p:nvSpPr>
        <p:spPr>
          <a:xfrm>
            <a:off x="3829050" y="6019800"/>
            <a:ext cx="531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http://clipart-library.com/newhp/HC-Medical-Records-Digital.jpg</a:t>
            </a:r>
          </a:p>
        </p:txBody>
      </p:sp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7581EBD8-EF9A-8F4E-B1E7-C953B8DD4D8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104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CCFEF3-5E88-4E70-A009-6C0BFF5D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125" y="1873482"/>
            <a:ext cx="7886700" cy="4128169"/>
          </a:xfrm>
        </p:spPr>
        <p:txBody>
          <a:bodyPr/>
          <a:lstStyle/>
          <a:p>
            <a:pPr marL="63500" indent="0">
              <a:buNone/>
            </a:pPr>
            <a:r>
              <a:rPr lang="en-US" sz="3200" dirty="0"/>
              <a:t>Your own Residency Curriculum</a:t>
            </a:r>
          </a:p>
          <a:p>
            <a:pPr lvl="1"/>
            <a:r>
              <a:rPr lang="en-US" sz="2800" dirty="0"/>
              <a:t>Various rotations</a:t>
            </a:r>
          </a:p>
          <a:p>
            <a:pPr lvl="1"/>
            <a:r>
              <a:rPr lang="en-US" sz="2800" dirty="0"/>
              <a:t>Meeting common program requirements</a:t>
            </a:r>
          </a:p>
          <a:p>
            <a:pPr lvl="2"/>
            <a:r>
              <a:rPr lang="en-US" sz="2400" dirty="0"/>
              <a:t>II.A.4.a.2 – design program based on needs of community</a:t>
            </a:r>
          </a:p>
          <a:p>
            <a:pPr lvl="2"/>
            <a:r>
              <a:rPr lang="en-US" sz="2400" dirty="0"/>
              <a:t>IV.B.1.1.1.e – understand &amp; respond to diverse patient population</a:t>
            </a:r>
          </a:p>
          <a:p>
            <a:pPr lvl="2"/>
            <a:r>
              <a:rPr lang="en-US" sz="2400" dirty="0"/>
              <a:t>IV.B.1.f.1.f – population-based care</a:t>
            </a:r>
          </a:p>
          <a:p>
            <a:pPr lvl="2"/>
            <a:r>
              <a:rPr lang="en-US" sz="2400" dirty="0"/>
              <a:t>IV.D.2.a – scholarship in population health</a:t>
            </a:r>
          </a:p>
          <a:p>
            <a:pPr lvl="2"/>
            <a:r>
              <a:rPr lang="en-US" sz="2400" dirty="0"/>
              <a:t>VI.A.1.b.2.a – practice data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C662E7-F669-4DB9-894E-0B56659D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&amp; Resources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7CCF2-622B-41AC-9B56-3D6D0121A9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7D0910B4-CEE7-4A0E-8DA9-7D7F28FE8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43650" y="308614"/>
            <a:ext cx="2647950" cy="1763093"/>
          </a:xfrm>
          <a:prstGeom prst="rect">
            <a:avLst/>
          </a:prstGeom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F34D143D-25E9-114F-8E4B-30BBBCADC28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76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04E759-2ECA-4D2D-8964-C69C510EB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&amp; initiative progress</a:t>
            </a:r>
          </a:p>
          <a:p>
            <a:r>
              <a:rPr lang="en-US" dirty="0"/>
              <a:t>Periodic data check-ins</a:t>
            </a:r>
          </a:p>
          <a:p>
            <a:r>
              <a:rPr lang="en-US" dirty="0"/>
              <a:t>Patient feedback</a:t>
            </a:r>
          </a:p>
          <a:p>
            <a:r>
              <a:rPr lang="en-US" dirty="0"/>
              <a:t>Resident feedback</a:t>
            </a:r>
          </a:p>
          <a:p>
            <a:r>
              <a:rPr lang="en-US" dirty="0"/>
              <a:t>How is it going? </a:t>
            </a:r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F81C94-7EDB-47CD-AC56-97547FC9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69B3A-07C5-475D-B06F-EA11E92A6B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834BF49-5090-4B17-9FBF-2B4EBE0C3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3525" y="2981324"/>
            <a:ext cx="2638425" cy="2638425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56D560E1-DD91-1349-8A6F-E427A1D8586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968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6B7507-39DD-4C1A-A788-C7CC4FDB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All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E12A8-9EDD-4D92-9C81-6C980F5C3F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047539-F9C8-40CE-91AC-4AC5C767E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285748"/>
              </p:ext>
            </p:extLst>
          </p:nvPr>
        </p:nvGraphicFramePr>
        <p:xfrm>
          <a:off x="752475" y="1457325"/>
          <a:ext cx="6526006" cy="461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C6CA59E-2E3B-4F6B-A13E-4465A537A149}"/>
              </a:ext>
            </a:extLst>
          </p:cNvPr>
          <p:cNvGrpSpPr/>
          <p:nvPr/>
        </p:nvGrpSpPr>
        <p:grpSpPr>
          <a:xfrm>
            <a:off x="200025" y="4229100"/>
            <a:ext cx="2657475" cy="971550"/>
            <a:chOff x="200025" y="4229100"/>
            <a:chExt cx="2657475" cy="971550"/>
          </a:xfrm>
          <a:noFill/>
        </p:grpSpPr>
        <p:sp>
          <p:nvSpPr>
            <p:cNvPr id="6" name="Callout: Right Arrow 5">
              <a:extLst>
                <a:ext uri="{FF2B5EF4-FFF2-40B4-BE49-F238E27FC236}">
                  <a16:creationId xmlns:a16="http://schemas.microsoft.com/office/drawing/2014/main" id="{E0ABA827-5DDF-4302-860C-E1CD667FC0EC}"/>
                </a:ext>
              </a:extLst>
            </p:cNvPr>
            <p:cNvSpPr/>
            <p:nvPr/>
          </p:nvSpPr>
          <p:spPr>
            <a:xfrm>
              <a:off x="200025" y="4229100"/>
              <a:ext cx="2657475" cy="971550"/>
            </a:xfrm>
            <a:prstGeom prst="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45F149-471F-4F25-ACFA-FBEC51EEA520}"/>
                </a:ext>
              </a:extLst>
            </p:cNvPr>
            <p:cNvSpPr txBox="1"/>
            <p:nvPr/>
          </p:nvSpPr>
          <p:spPr>
            <a:xfrm>
              <a:off x="320468" y="4400877"/>
              <a:ext cx="154505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Community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8F96A3-954A-4BE4-A672-9C4610D71D3C}"/>
              </a:ext>
            </a:extLst>
          </p:cNvPr>
          <p:cNvGrpSpPr/>
          <p:nvPr/>
        </p:nvGrpSpPr>
        <p:grpSpPr>
          <a:xfrm rot="10800000">
            <a:off x="5486400" y="1811338"/>
            <a:ext cx="2762250" cy="971550"/>
            <a:chOff x="200025" y="4229100"/>
            <a:chExt cx="2657475" cy="971550"/>
          </a:xfrm>
          <a:noFill/>
        </p:grpSpPr>
        <p:sp>
          <p:nvSpPr>
            <p:cNvPr id="10" name="Callout: Right Arrow 9">
              <a:extLst>
                <a:ext uri="{FF2B5EF4-FFF2-40B4-BE49-F238E27FC236}">
                  <a16:creationId xmlns:a16="http://schemas.microsoft.com/office/drawing/2014/main" id="{10BA3985-F9DA-478A-B2CA-E15279ECE716}"/>
                </a:ext>
              </a:extLst>
            </p:cNvPr>
            <p:cNvSpPr/>
            <p:nvPr/>
          </p:nvSpPr>
          <p:spPr>
            <a:xfrm>
              <a:off x="200025" y="4229100"/>
              <a:ext cx="2657475" cy="971550"/>
            </a:xfrm>
            <a:prstGeom prst="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D0DD57-25E0-4A9E-984E-882BB9E9EE07}"/>
                </a:ext>
              </a:extLst>
            </p:cNvPr>
            <p:cNvSpPr txBox="1"/>
            <p:nvPr/>
          </p:nvSpPr>
          <p:spPr>
            <a:xfrm rot="10800000">
              <a:off x="200025" y="4360933"/>
              <a:ext cx="154505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Patient Outcomes</a:t>
              </a:r>
              <a:r>
                <a:rPr lang="en-US" dirty="0"/>
                <a:t> </a:t>
              </a:r>
            </a:p>
          </p:txBody>
        </p:sp>
      </p:grpSp>
      <p:sp>
        <p:nvSpPr>
          <p:cNvPr id="12" name="Google Shape;61;p1">
            <a:extLst>
              <a:ext uri="{FF2B5EF4-FFF2-40B4-BE49-F238E27FC236}">
                <a16:creationId xmlns:a16="http://schemas.microsoft.com/office/drawing/2014/main" id="{DF407AC9-8525-834C-AC28-D6A0EA4CFBF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417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573351-5837-4E9E-A29E-498BF18B2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42783"/>
            <a:ext cx="7886700" cy="5062792"/>
          </a:xfrm>
        </p:spPr>
        <p:txBody>
          <a:bodyPr/>
          <a:lstStyle/>
          <a:p>
            <a:r>
              <a:rPr lang="en-US" dirty="0"/>
              <a:t>Align projects with program, hospital and community needs</a:t>
            </a:r>
          </a:p>
          <a:p>
            <a:r>
              <a:rPr lang="en-US" dirty="0"/>
              <a:t>Focus on one area; avoid “rabbit hole”</a:t>
            </a:r>
          </a:p>
          <a:p>
            <a:r>
              <a:rPr lang="en-US" dirty="0"/>
              <a:t>National data can be used for benchmarking, source of current initiatives and general understanding</a:t>
            </a:r>
          </a:p>
          <a:p>
            <a:r>
              <a:rPr lang="en-US" dirty="0"/>
              <a:t>Stratify data in the beginning to gain further insight into disparities and inequities</a:t>
            </a:r>
          </a:p>
          <a:p>
            <a:r>
              <a:rPr lang="en-US" dirty="0"/>
              <a:t>Include IRB and/or other experts to ensure design, implementation and data collection is sound and publishable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696070-04E3-4739-AFC1-A31A9913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F8FA5-86D5-405B-B787-16F69AE43C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F91BE5E0-2DBC-1648-A442-A0A0E3F69C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268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0853D3-BE25-4FB5-8CEA-B155A5D50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345640" y="5801626"/>
            <a:ext cx="8452720" cy="626302"/>
          </a:xfrm>
        </p:spPr>
        <p:txBody>
          <a:bodyPr/>
          <a:lstStyle/>
          <a:p>
            <a:pPr marL="63500" indent="0">
              <a:buNone/>
            </a:pPr>
            <a:r>
              <a:rPr lang="en-US" sz="1400" dirty="0"/>
              <a:t>https://www.cdc.gov/coronavirus/2019-ncov/daily-life-coping/stress-coping/care-for-yourself.html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B66C05-8CD4-4E8E-B108-D1135E41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06" y="1877317"/>
            <a:ext cx="1429051" cy="224731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/>
              <a:t>Take Care of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F4D1F-8F8D-4AC5-A2FE-AEBE3DD79A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0D13E81E-36B3-416D-B8E5-5D717ED1B06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DF15C6-7E34-4C01-B73C-F31BEFC0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88" y="43870"/>
            <a:ext cx="5273747" cy="591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07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</a:t>
            </a:r>
            <a:endParaRPr dirty="0"/>
          </a:p>
        </p:txBody>
      </p:sp>
      <p:sp>
        <p:nvSpPr>
          <p:cNvPr id="336" name="Google Shape;336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pic>
        <p:nvPicPr>
          <p:cNvPr id="337" name="Google Shape;337;p29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A25A0CE8-A040-41F0-A3DC-FB234F4BD7A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latin typeface="+mn-lt"/>
              </a:rPr>
              <a:t>       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Ask Partners – Spring Freebie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March 11,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Lessons Learned from the Pandemic: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Planning for the Next Disaster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April 8,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Other Approaches to CCC &amp; Evaluation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April 27,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ACGME Surveys – What Now?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May 6,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ADS Annual Update: Best Practices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Graduate Medical Education Financing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Artificial Intelligence in Medicine:</a:t>
            </a:r>
            <a:br>
              <a:rPr lang="en-US" sz="1200" dirty="0">
                <a:solidFill>
                  <a:srgbClr val="0070C0"/>
                </a:solidFill>
                <a:latin typeface="+mn-lt"/>
              </a:rPr>
            </a:br>
            <a:r>
              <a:rPr lang="en-US" sz="1200" dirty="0">
                <a:solidFill>
                  <a:srgbClr val="0070C0"/>
                </a:solidFill>
                <a:latin typeface="+mn-lt"/>
              </a:rPr>
              <a:t> Its Impact on GME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GME Workforce Planning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Working with a Statistician on your Research Project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Quality Improvement in GME: 5 years later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An Interdisciplinary Approach – Breaking Down the Wall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Meet the Experts – Fall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Working with Struggling Learners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DIO Role and Responsibilities: Keys to Success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68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09780" y="3037667"/>
            <a:ext cx="9034220" cy="453059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/>
              <a:t>    </a:t>
            </a:r>
            <a:r>
              <a:rPr lang="en-US" sz="24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</a:t>
            </a: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59BF14-2EAA-AD4F-A393-9B1159013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3FA2A0E-ED5B-3649-A65A-EA691F7D43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913138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Christine Redovan, MBA, MLIS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2000" dirty="0"/>
              <a:t>         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AD8DED7-7BE7-9741-B7A1-1CB0ACF41D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650" y="1925619"/>
            <a:ext cx="7886700" cy="378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Discover useful data sources for GME planning and improvement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Compare various GME data in action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Construct a data project for your program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63500" indent="0">
              <a:buNone/>
            </a:pPr>
            <a:endParaRPr lang="en-US"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7" y="392535"/>
            <a:ext cx="1796267" cy="15330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373FF813-DB79-42A3-8527-7BE133B2E58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704B1E-DFF8-4081-849F-E65C1F0A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Recap of Sessions I &amp; 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0347C-2317-4E32-8902-876E9E19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sz="2000" dirty="0"/>
              <a:t>Digging for Data I</a:t>
            </a:r>
            <a:r>
              <a:rPr lang="en-US" dirty="0"/>
              <a:t>	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F2CA1-9E38-4317-A768-945FCDC16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2400" dirty="0"/>
              <a:t>John Hopkin’s evaluating information</a:t>
            </a:r>
          </a:p>
          <a:p>
            <a:r>
              <a:rPr lang="en-US" sz="2400" dirty="0"/>
              <a:t>ACGME</a:t>
            </a:r>
          </a:p>
          <a:p>
            <a:r>
              <a:rPr lang="en-US" sz="2400" dirty="0"/>
              <a:t>NRMP</a:t>
            </a:r>
          </a:p>
          <a:p>
            <a:r>
              <a:rPr lang="en-US" sz="2400" dirty="0"/>
              <a:t>Robert Graham Center</a:t>
            </a:r>
          </a:p>
          <a:p>
            <a:r>
              <a:rPr lang="en-US" sz="2400" dirty="0"/>
              <a:t>CMS</a:t>
            </a:r>
          </a:p>
          <a:p>
            <a:r>
              <a:rPr lang="en-US" sz="2400" dirty="0"/>
              <a:t>US National Library of Medicine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5DE981-5631-4049-A20C-DF30DEB1E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2400" dirty="0"/>
              <a:t>Digging for Data II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77A64-890E-4F3F-82AD-EF20242CC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2400" dirty="0"/>
              <a:t>AAMC</a:t>
            </a:r>
          </a:p>
          <a:p>
            <a:r>
              <a:rPr lang="en-US" sz="2400" dirty="0"/>
              <a:t>AHRQ</a:t>
            </a:r>
          </a:p>
          <a:p>
            <a:r>
              <a:rPr lang="en-US" sz="2400" dirty="0"/>
              <a:t>National Academies</a:t>
            </a:r>
          </a:p>
          <a:p>
            <a:r>
              <a:rPr lang="en-US" sz="2400" dirty="0"/>
              <a:t>Info Access Public Health</a:t>
            </a:r>
          </a:p>
          <a:p>
            <a:r>
              <a:rPr lang="en-US" sz="2400" dirty="0"/>
              <a:t>US Census Bureau</a:t>
            </a:r>
          </a:p>
          <a:p>
            <a:r>
              <a:rPr lang="en-US" sz="2400" dirty="0"/>
              <a:t>Pew Research</a:t>
            </a:r>
          </a:p>
          <a:p>
            <a:r>
              <a:rPr lang="en-US" sz="2400" dirty="0"/>
              <a:t>Worldometer</a:t>
            </a:r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25F0572B-8737-EB45-B438-49AF9DAAD70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0;p2">
            <a:extLst>
              <a:ext uri="{FF2B5EF4-FFF2-40B4-BE49-F238E27FC236}">
                <a16:creationId xmlns:a16="http://schemas.microsoft.com/office/drawing/2014/main" id="{A61D2E9B-6B66-874E-82A1-F8496C1358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703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FD8BF-8D4E-484C-9A7B-53FD4838D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8D76E0-8F63-48D4-8894-F6EA9316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– National Center for Health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3F40D-F590-4B5C-A8F2-17D1A4D0CE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0A252-8962-4F70-8FA5-D4AB102B9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572029"/>
            <a:ext cx="8153400" cy="4331494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458A05F0-81B9-754F-88C2-D1C6F20E967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2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7EB6E3-2A85-49F5-A2F8-501029C79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2837E3-2A9E-44D7-8224-4F4645CF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People 2030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E3FF5-4AE3-4572-B724-A016F66A79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DA1AE-C050-4FA2-B24B-76CAC2D3E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54671"/>
            <a:ext cx="8162925" cy="4336554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2068D5FA-9F02-E64A-8464-3257DC038ED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38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1F18B7-EAEE-4DFE-9CF3-B741148A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Health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393D9-12D7-41F5-A0C2-4C1EC667F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1D551-8A8B-401C-AFA3-CCE5217CC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49326"/>
            <a:ext cx="8181975" cy="4346674"/>
          </a:xfrm>
          <a:prstGeom prst="rect">
            <a:avLst/>
          </a:prstGeom>
        </p:spPr>
      </p:pic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DBC53ADF-BED9-0240-BAB5-A4BD583601A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083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29D285-16CF-4BD4-BB62-5DB3532B9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4AB8D1-C6BA-4F2C-8135-43B3875E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Diversitydatakids.org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2FC39-7F73-4BDD-A080-D54B2B00D7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BD1F6-6028-4358-A150-1F223D884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738058"/>
            <a:ext cx="8239125" cy="4377035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50AE932C-A401-2448-991D-97675910727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11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48F2FE-5BC0-4B5D-95E4-DC23D35B6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60A1D7-7AAB-4A32-991B-5C0C7565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Minority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FF1C4-F240-4332-95BC-1835CE68AE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DEC03-6527-4969-B735-6E36D05B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196"/>
            <a:ext cx="8015983" cy="4258491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8987F823-FE64-EA43-BDC6-1FB70A7D554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345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1264</Words>
  <Application>Microsoft Macintosh PowerPoint</Application>
  <PresentationFormat>On-screen Show (4:3)</PresentationFormat>
  <Paragraphs>322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Comic Sans MS</vt:lpstr>
      <vt:lpstr>Lucida Bright</vt:lpstr>
      <vt:lpstr>Symbol</vt:lpstr>
      <vt:lpstr>Times New Roman</vt:lpstr>
      <vt:lpstr>Wingdings</vt:lpstr>
      <vt:lpstr>PME-2016</vt:lpstr>
      <vt:lpstr>Digging For Data III</vt:lpstr>
      <vt:lpstr>Introducing Your Presenter…</vt:lpstr>
      <vt:lpstr>Learning Objectives</vt:lpstr>
      <vt:lpstr>Recap of Sessions I &amp; II</vt:lpstr>
      <vt:lpstr>CDC – National Center for Health Statistics</vt:lpstr>
      <vt:lpstr>Healthy People 2030</vt:lpstr>
      <vt:lpstr>City Health Dashboard</vt:lpstr>
      <vt:lpstr>Diversitydatakids.org</vt:lpstr>
      <vt:lpstr>Office of Minority Health</vt:lpstr>
      <vt:lpstr>America’s Health Rankings</vt:lpstr>
      <vt:lpstr>Let’s design a project</vt:lpstr>
      <vt:lpstr>Identify Needs and Priority Populations</vt:lpstr>
      <vt:lpstr>Sophie’s Hospital*</vt:lpstr>
      <vt:lpstr>Why is this important?</vt:lpstr>
      <vt:lpstr> Set Targets - Diabetes</vt:lpstr>
      <vt:lpstr> Set Targets - Diabetes</vt:lpstr>
      <vt:lpstr>Set Targets - Local</vt:lpstr>
      <vt:lpstr>Set Targets – Program </vt:lpstr>
      <vt:lpstr>Tools &amp; Resources- Existing Programs  </vt:lpstr>
      <vt:lpstr>Tools &amp; Resources -  Partnerships</vt:lpstr>
      <vt:lpstr>Tools &amp; Resources - EMR</vt:lpstr>
      <vt:lpstr>Tools &amp; Resources </vt:lpstr>
      <vt:lpstr>Monitor Progress</vt:lpstr>
      <vt:lpstr>Improvement All Around</vt:lpstr>
      <vt:lpstr>Final Thoughts…</vt:lpstr>
      <vt:lpstr>Take Care of YOU!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4</dc:title>
  <dc:creator>christine</dc:creator>
  <cp:lastModifiedBy>Douglas Knox</cp:lastModifiedBy>
  <cp:revision>644</cp:revision>
  <dcterms:modified xsi:type="dcterms:W3CDTF">2021-03-03T17:14:32Z</dcterms:modified>
</cp:coreProperties>
</file>