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33"/>
  </p:notesMasterIdLst>
  <p:sldIdLst>
    <p:sldId id="398" r:id="rId5"/>
    <p:sldId id="256" r:id="rId6"/>
    <p:sldId id="328" r:id="rId7"/>
    <p:sldId id="257" r:id="rId8"/>
    <p:sldId id="405" r:id="rId9"/>
    <p:sldId id="447" r:id="rId10"/>
    <p:sldId id="406" r:id="rId11"/>
    <p:sldId id="448" r:id="rId12"/>
    <p:sldId id="430" r:id="rId13"/>
    <p:sldId id="449" r:id="rId14"/>
    <p:sldId id="432" r:id="rId15"/>
    <p:sldId id="450" r:id="rId16"/>
    <p:sldId id="407" r:id="rId17"/>
    <p:sldId id="451" r:id="rId18"/>
    <p:sldId id="444" r:id="rId19"/>
    <p:sldId id="452" r:id="rId20"/>
    <p:sldId id="445" r:id="rId21"/>
    <p:sldId id="453" r:id="rId22"/>
    <p:sldId id="446" r:id="rId23"/>
    <p:sldId id="454" r:id="rId24"/>
    <p:sldId id="455" r:id="rId25"/>
    <p:sldId id="457" r:id="rId26"/>
    <p:sldId id="456" r:id="rId27"/>
    <p:sldId id="441" r:id="rId28"/>
    <p:sldId id="443" r:id="rId29"/>
    <p:sldId id="284" r:id="rId30"/>
    <p:sldId id="459" r:id="rId31"/>
    <p:sldId id="322" r:id="rId3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904">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xmlns="" r:id="rId35" roundtripDataSignature="AMtx7mgnrmepJ0I9pbTxRFzruV774XYnh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Peters" initials="HP" lastIdx="1" clrIdx="0">
    <p:extLst>
      <p:ext uri="{19B8F6BF-5375-455C-9EA6-DF929625EA0E}">
        <p15:presenceInfo xmlns:p15="http://schemas.microsoft.com/office/powerpoint/2012/main" userId="Heather Peters" providerId="None"/>
      </p:ext>
    </p:extLst>
  </p:cmAuthor>
  <p:cmAuthor id="2" name="Heather" initials="H" lastIdx="2" clrIdx="1">
    <p:extLst>
      <p:ext uri="{19B8F6BF-5375-455C-9EA6-DF929625EA0E}">
        <p15:presenceInfo xmlns:p15="http://schemas.microsoft.com/office/powerpoint/2012/main" userId="Heather" providerId="None"/>
      </p:ext>
    </p:extLst>
  </p:cmAuthor>
  <p:cmAuthor id="3" name="Guest User" initials="GU" lastIdx="1" clrIdx="2">
    <p:extLst>
      <p:ext uri="{19B8F6BF-5375-455C-9EA6-DF929625EA0E}">
        <p15:presenceInfo xmlns:p15="http://schemas.microsoft.com/office/powerpoint/2012/main" userId="S::urn:spo:anon#01351215e5d710cc632bbad6c6a2dee358575745ca5955ee2dd5129fecad57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54674-D90C-40EA-9E99-86AC008007CD}" v="1" vWet="5" dt="2023-01-03T21:47:36.676"/>
    <p1510:client id="{E26609F6-069A-3D13-C472-9B7DBE9ED7A5}" v="212" dt="2023-01-03T21:53:27.0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904"/>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J Schwartz" userId="166c3123-63e8-4023-b9d9-bab575057437" providerId="ADAL" clId="{82754674-D90C-40EA-9E99-86AC008007CD}"/>
    <pc:docChg chg="addSld modSld">
      <pc:chgData name="BJ Schwartz" userId="166c3123-63e8-4023-b9d9-bab575057437" providerId="ADAL" clId="{82754674-D90C-40EA-9E99-86AC008007CD}" dt="2023-01-03T21:47:17.446" v="0"/>
      <pc:docMkLst>
        <pc:docMk/>
      </pc:docMkLst>
      <pc:sldChg chg="add">
        <pc:chgData name="BJ Schwartz" userId="166c3123-63e8-4023-b9d9-bab575057437" providerId="ADAL" clId="{82754674-D90C-40EA-9E99-86AC008007CD}" dt="2023-01-03T21:47:17.446" v="0"/>
        <pc:sldMkLst>
          <pc:docMk/>
          <pc:sldMk cId="3925384716" sldId="459"/>
        </pc:sldMkLst>
      </pc:sldChg>
    </pc:docChg>
  </pc:docChgLst>
  <pc:docChgLst>
    <pc:chgData name="BJ Schwartz" userId="S::bj@partnersinmeded.com::166c3123-63e8-4023-b9d9-bab575057437" providerId="AD" clId="Web-{E26609F6-069A-3D13-C472-9B7DBE9ED7A5}"/>
    <pc:docChg chg="modSld sldOrd">
      <pc:chgData name="BJ Schwartz" userId="S::bj@partnersinmeded.com::166c3123-63e8-4023-b9d9-bab575057437" providerId="AD" clId="Web-{E26609F6-069A-3D13-C472-9B7DBE9ED7A5}" dt="2023-01-03T21:53:27.030" v="143"/>
      <pc:docMkLst>
        <pc:docMk/>
      </pc:docMkLst>
      <pc:sldChg chg="modSp ord">
        <pc:chgData name="BJ Schwartz" userId="S::bj@partnersinmeded.com::166c3123-63e8-4023-b9d9-bab575057437" providerId="AD" clId="Web-{E26609F6-069A-3D13-C472-9B7DBE9ED7A5}" dt="2023-01-03T21:52:35.060" v="142"/>
        <pc:sldMkLst>
          <pc:docMk/>
          <pc:sldMk cId="3745947127" sldId="322"/>
        </pc:sldMkLst>
        <pc:spChg chg="mod">
          <ac:chgData name="BJ Schwartz" userId="S::bj@partnersinmeded.com::166c3123-63e8-4023-b9d9-bab575057437" providerId="AD" clId="Web-{E26609F6-069A-3D13-C472-9B7DBE9ED7A5}" dt="2023-01-03T21:52:31.310" v="141" actId="20577"/>
          <ac:spMkLst>
            <pc:docMk/>
            <pc:sldMk cId="3745947127" sldId="322"/>
            <ac:spMk id="3" creationId="{65C21975-B024-41E2-83EE-25EA76844A40}"/>
          </ac:spMkLst>
        </pc:spChg>
      </pc:sldChg>
      <pc:sldChg chg="delSp modSp ord">
        <pc:chgData name="BJ Schwartz" userId="S::bj@partnersinmeded.com::166c3123-63e8-4023-b9d9-bab575057437" providerId="AD" clId="Web-{E26609F6-069A-3D13-C472-9B7DBE9ED7A5}" dt="2023-01-03T21:53:27.030" v="143"/>
        <pc:sldMkLst>
          <pc:docMk/>
          <pc:sldMk cId="3925384716" sldId="459"/>
        </pc:sldMkLst>
        <pc:spChg chg="mod">
          <ac:chgData name="BJ Schwartz" userId="S::bj@partnersinmeded.com::166c3123-63e8-4023-b9d9-bab575057437" providerId="AD" clId="Web-{E26609F6-069A-3D13-C472-9B7DBE9ED7A5}" dt="2023-01-03T21:48:30.664" v="12" actId="1076"/>
          <ac:spMkLst>
            <pc:docMk/>
            <pc:sldMk cId="3925384716" sldId="459"/>
            <ac:spMk id="2" creationId="{EE22BC2B-521D-436C-65AC-2DFA8A9E1D26}"/>
          </ac:spMkLst>
        </pc:spChg>
        <pc:spChg chg="del mod">
          <ac:chgData name="BJ Schwartz" userId="S::bj@partnersinmeded.com::166c3123-63e8-4023-b9d9-bab575057437" providerId="AD" clId="Web-{E26609F6-069A-3D13-C472-9B7DBE9ED7A5}" dt="2023-01-03T21:48:02.601" v="8"/>
          <ac:spMkLst>
            <pc:docMk/>
            <pc:sldMk cId="3925384716" sldId="459"/>
            <ac:spMk id="5" creationId="{52810E94-042C-26C3-498B-1AACDC52DF99}"/>
          </ac:spMkLst>
        </pc:spChg>
        <pc:spChg chg="mod">
          <ac:chgData name="BJ Schwartz" userId="S::bj@partnersinmeded.com::166c3123-63e8-4023-b9d9-bab575057437" providerId="AD" clId="Web-{E26609F6-069A-3D13-C472-9B7DBE9ED7A5}" dt="2023-01-03T21:51:43.731" v="139" actId="20577"/>
          <ac:spMkLst>
            <pc:docMk/>
            <pc:sldMk cId="3925384716" sldId="459"/>
            <ac:spMk id="10" creationId="{FAC18BD8-A5B9-3741-B6AD-A994C0913D2D}"/>
          </ac:spMkLst>
        </pc:spChg>
        <pc:spChg chg="mod">
          <ac:chgData name="BJ Schwartz" userId="S::bj@partnersinmeded.com::166c3123-63e8-4023-b9d9-bab575057437" providerId="AD" clId="Web-{E26609F6-069A-3D13-C472-9B7DBE9ED7A5}" dt="2023-01-03T21:48:14.273" v="11" actId="20577"/>
          <ac:spMkLst>
            <pc:docMk/>
            <pc:sldMk cId="3925384716" sldId="459"/>
            <ac:spMk id="11" creationId="{31C1B05A-8258-2A47-BB75-5DA517CF0AB6}"/>
          </ac:spMkLst>
        </pc:spChg>
        <pc:spChg chg="mod">
          <ac:chgData name="BJ Schwartz" userId="S::bj@partnersinmeded.com::166c3123-63e8-4023-b9d9-bab575057437" providerId="AD" clId="Web-{E26609F6-069A-3D13-C472-9B7DBE9ED7A5}" dt="2023-01-03T21:49:40.947" v="72" actId="20577"/>
          <ac:spMkLst>
            <pc:docMk/>
            <pc:sldMk cId="3925384716" sldId="459"/>
            <ac:spMk id="1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Comic Sans MS"/>
                <a:ea typeface="Comic Sans MS"/>
                <a:cs typeface="Comic Sans MS"/>
                <a:sym typeface="Comic Sans MS"/>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1" i="0" u="none" strike="noStrike" cap="none">
                <a:solidFill>
                  <a:schemeClr val="dk1"/>
                </a:solidFill>
                <a:latin typeface="Comic Sans MS"/>
                <a:ea typeface="Comic Sans MS"/>
                <a:cs typeface="Comic Sans MS"/>
                <a:sym typeface="Comic Sans MS"/>
              </a:rPr>
              <a:t>‹#›</a:t>
            </a:fld>
            <a:endParaRPr sz="1200" b="1" i="0" u="none" strike="noStrike" cap="none">
              <a:solidFill>
                <a:schemeClr val="dk1"/>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a:solidFill>
                <a:schemeClr val="dk1"/>
              </a:solidFill>
              <a:latin typeface="Comic Sans MS"/>
              <a:ea typeface="Comic Sans MS"/>
              <a:cs typeface="Comic Sans MS"/>
              <a:sym typeface="Comic Sans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9:notes"/>
          <p:cNvSpPr txBox="1">
            <a:spLocks noGrp="1"/>
          </p:cNvSpPr>
          <p:nvPr>
            <p:ph type="body" idx="1"/>
          </p:nvPr>
        </p:nvSpPr>
        <p:spPr>
          <a:xfrm>
            <a:off x="701675" y="4473575"/>
            <a:ext cx="5607050" cy="36607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a:p>
        </p:txBody>
      </p:sp>
    </p:spTree>
    <p:extLst>
      <p:ext uri="{BB962C8B-B14F-4D97-AF65-F5344CB8AC3E}">
        <p14:creationId xmlns:p14="http://schemas.microsoft.com/office/powerpoint/2010/main" val="3490490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D67206-340A-194E-9A97-1CE564B49809}" type="slidenum">
              <a:rPr lang="en-US" smtClean="0"/>
              <a:pPr/>
              <a:t>28</a:t>
            </a:fld>
            <a:endParaRPr lang="en-US"/>
          </a:p>
        </p:txBody>
      </p:sp>
    </p:spTree>
    <p:extLst>
      <p:ext uri="{BB962C8B-B14F-4D97-AF65-F5344CB8AC3E}">
        <p14:creationId xmlns:p14="http://schemas.microsoft.com/office/powerpoint/2010/main" val="1512401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3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lstStyle>
            <a:lvl1pPr marR="0" lvl="0" algn="ctr">
              <a:lnSpc>
                <a:spcPct val="90000"/>
              </a:lnSpc>
              <a:spcBef>
                <a:spcPts val="0"/>
              </a:spcBef>
              <a:spcAft>
                <a:spcPts val="0"/>
              </a:spcAft>
              <a:buClr>
                <a:schemeClr val="lt1"/>
              </a:buClr>
              <a:buSzPts val="4000"/>
              <a:buFont typeface="Arial"/>
              <a:buNone/>
              <a:defRPr sz="4000" b="1" i="0" u="none" strike="noStrike" cap="none">
                <a:solidFill>
                  <a:schemeClr val="lt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6" name="Google Shape;16;p31"/>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lstStyle>
            <a:lvl1pPr marR="0" lvl="0" algn="l">
              <a:lnSpc>
                <a:spcPct val="90000"/>
              </a:lnSpc>
              <a:spcBef>
                <a:spcPts val="10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7" name="Google Shape;17;p3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
        <p:nvSpPr>
          <p:cNvPr id="18" name="Google Shape;18;p3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2"/>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2"/>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2"/>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
        <p:nvSpPr>
          <p:cNvPr id="23" name="Google Shape;23;p3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37"/>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37"/>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0" name="Google Shape;50;p37"/>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
        <p:nvSpPr>
          <p:cNvPr id="51" name="Google Shape;51;p37"/>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2"/>
        <p:cNvGrpSpPr/>
        <p:nvPr/>
      </p:nvGrpSpPr>
      <p:grpSpPr>
        <a:xfrm>
          <a:off x="0" y="0"/>
          <a:ext cx="0" cy="0"/>
          <a:chOff x="0" y="0"/>
          <a:chExt cx="0" cy="0"/>
        </a:xfrm>
      </p:grpSpPr>
      <p:sp>
        <p:nvSpPr>
          <p:cNvPr id="53" name="Google Shape;53;p38"/>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4" name="Google Shape;54;p38"/>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5" name="Google Shape;55;p3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
        <p:nvSpPr>
          <p:cNvPr id="56" name="Google Shape;56;p3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3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3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2022</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5" r:id="rId3"/>
    <p:sldLayoutId id="2147483656" r:id="rId4"/>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en/map-united-states-usa-america-29452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sidorsfugue.com/2014/11/eggs-and-gasoline-comparing-how-far.html"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flickr.com/photos/182229932@N07/48612408571"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hvoices.live/2019/10/15/freedom-and-equality/"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teegardin/5863645855/" TargetMode="Externa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peoplemattersglobal.com/article/techhr17/leveraging-design-thinking-for-enhancing-employee-engagement-15993" TargetMode="External"/><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8.xml.rels><?xml version="1.0" encoding="UTF-8" standalone="yes"?>
<Relationships xmlns="http://schemas.openxmlformats.org/package/2006/relationships"><Relationship Id="rId3" Type="http://schemas.openxmlformats.org/officeDocument/2006/relationships/hyperlink" Target="mailto:info@PartnersInMedEd.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mailto:Christine@PartnersInMedEd.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publicdomainpictures.net/en/view-image.php?image=362813&amp;picture=diversity-illustration" TargetMode="External"/><Relationship Id="rId3" Type="http://schemas.openxmlformats.org/officeDocument/2006/relationships/hyperlink" Target="https://pixabay.com/illustrations/dollar-money-us-dollar-seem-funds-1294424/" TargetMode="External"/><Relationship Id="rId7"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freepngimg.com/png/37294-industrial-workers-photos"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eva-lopez.blogspot.com/2011/04/entrenamiento-de-continuidad-como-ganar.html" TargetMode="External"/><Relationship Id="rId2" Type="http://schemas.openxmlformats.org/officeDocument/2006/relationships/image" Target="../media/image13.gif"/><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a:latin typeface="Arial" panose="020B0604020202020204" pitchFamily="34" charset="0"/>
                <a:cs typeface="Arial" panose="020B0604020202020204" pitchFamily="34" charset="0"/>
              </a:rPr>
              <a:t>Here is what it should look like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ALSO</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a:solidFill>
                <a:srgbClr val="00B050"/>
              </a:solidFill>
              <a:latin typeface="Arial" panose="020B0604020202020204" pitchFamily="34" charset="0"/>
              <a:cs typeface="Arial" panose="020B0604020202020204" pitchFamily="34" charset="0"/>
            </a:endParaRPr>
          </a:p>
          <a:p>
            <a:pPr algn="ctr">
              <a:defRPr/>
            </a:pPr>
            <a:r>
              <a:rPr lang="en-US" sz="180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a:solidFill>
                  <a:srgbClr val="00B050"/>
                </a:solidFill>
                <a:latin typeface="Arial" panose="020B0604020202020204" pitchFamily="34" charset="0"/>
                <a:cs typeface="Arial" panose="020B0604020202020204" pitchFamily="34" charset="0"/>
              </a:rPr>
            </a:br>
            <a:endParaRPr lang="en-US" sz="1200" b="1">
              <a:latin typeface="+mn-lt"/>
            </a:endParaRPr>
          </a:p>
          <a:p>
            <a:pPr>
              <a:defRPr/>
            </a:pPr>
            <a:endParaRPr lang="en-US" sz="1600" b="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a:t>Please Note…</a:t>
            </a:r>
            <a:endParaRPr lang="en-US"/>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
        <p:nvSpPr>
          <p:cNvPr id="3" name="Footer Placeholder 2">
            <a:extLst>
              <a:ext uri="{FF2B5EF4-FFF2-40B4-BE49-F238E27FC236}">
                <a16:creationId xmlns:a16="http://schemas.microsoft.com/office/drawing/2014/main" id="{BEC37D80-498C-4D0C-9874-AC473935BB46}"/>
              </a:ext>
            </a:extLst>
          </p:cNvPr>
          <p:cNvSpPr>
            <a:spLocks noGrp="1"/>
          </p:cNvSpPr>
          <p:nvPr>
            <p:ph type="ftr" idx="11"/>
          </p:nvPr>
        </p:nvSpPr>
        <p:spPr/>
        <p:txBody>
          <a:bodyPr/>
          <a:lstStyle/>
          <a:p>
            <a:r>
              <a:rPr lang="en-US"/>
              <a:t>Presented by Partners in Medical Education, Inc. 2023</a:t>
            </a:r>
          </a:p>
        </p:txBody>
      </p:sp>
      <p:sp>
        <p:nvSpPr>
          <p:cNvPr id="4" name="Slide Number Placeholder 3">
            <a:extLst>
              <a:ext uri="{FF2B5EF4-FFF2-40B4-BE49-F238E27FC236}">
                <a16:creationId xmlns:a16="http://schemas.microsoft.com/office/drawing/2014/main" id="{1E000F13-25B6-477A-B313-5D512FEF73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5EAA5-7CD8-C132-DDCB-380928ABA435}"/>
              </a:ext>
            </a:extLst>
          </p:cNvPr>
          <p:cNvSpPr>
            <a:spLocks noGrp="1"/>
          </p:cNvSpPr>
          <p:nvPr>
            <p:ph type="body" idx="1"/>
          </p:nvPr>
        </p:nvSpPr>
        <p:spPr/>
        <p:txBody>
          <a:bodyPr/>
          <a:lstStyle/>
          <a:p>
            <a:r>
              <a:rPr lang="en-US"/>
              <a:t>Demand/Supply projections</a:t>
            </a:r>
          </a:p>
          <a:p>
            <a:r>
              <a:rPr lang="en-US"/>
              <a:t>Geographic employment/unemployment</a:t>
            </a:r>
          </a:p>
          <a:p>
            <a:r>
              <a:rPr lang="en-US"/>
              <a:t>Geographic economic data </a:t>
            </a:r>
          </a:p>
          <a:p>
            <a:endParaRPr lang="en-US"/>
          </a:p>
          <a:p>
            <a:pPr marL="63500" indent="0">
              <a:buNone/>
            </a:pPr>
            <a:endParaRPr lang="en-US"/>
          </a:p>
        </p:txBody>
      </p:sp>
      <p:sp>
        <p:nvSpPr>
          <p:cNvPr id="3" name="Title 2">
            <a:extLst>
              <a:ext uri="{FF2B5EF4-FFF2-40B4-BE49-F238E27FC236}">
                <a16:creationId xmlns:a16="http://schemas.microsoft.com/office/drawing/2014/main" id="{E7DC3BD9-F6B9-3B1C-57BE-25C6BA1360CD}"/>
              </a:ext>
            </a:extLst>
          </p:cNvPr>
          <p:cNvSpPr>
            <a:spLocks noGrp="1"/>
          </p:cNvSpPr>
          <p:nvPr>
            <p:ph type="title"/>
          </p:nvPr>
        </p:nvSpPr>
        <p:spPr/>
        <p:txBody>
          <a:bodyPr/>
          <a:lstStyle/>
          <a:p>
            <a:r>
              <a:rPr lang="en-US"/>
              <a:t>U.S. Bureau of Labor Statistics</a:t>
            </a:r>
          </a:p>
        </p:txBody>
      </p:sp>
      <p:sp>
        <p:nvSpPr>
          <p:cNvPr id="4" name="Footer Placeholder 3">
            <a:extLst>
              <a:ext uri="{FF2B5EF4-FFF2-40B4-BE49-F238E27FC236}">
                <a16:creationId xmlns:a16="http://schemas.microsoft.com/office/drawing/2014/main" id="{B4DB24CA-5072-0397-E429-24FC43D3A3B9}"/>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CCB3D0F-C055-D92E-1888-8951EBADD9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10" name="Picture 9" descr="Map&#10;&#10;Description automatically generated with medium confidence">
            <a:extLst>
              <a:ext uri="{FF2B5EF4-FFF2-40B4-BE49-F238E27FC236}">
                <a16:creationId xmlns:a16="http://schemas.microsoft.com/office/drawing/2014/main" id="{B14CB028-5F57-1014-F186-83FE5285274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276061" y="3434928"/>
            <a:ext cx="4442791" cy="2742035"/>
          </a:xfrm>
          <a:prstGeom prst="rect">
            <a:avLst/>
          </a:prstGeom>
        </p:spPr>
      </p:pic>
    </p:spTree>
    <p:extLst>
      <p:ext uri="{BB962C8B-B14F-4D97-AF65-F5344CB8AC3E}">
        <p14:creationId xmlns:p14="http://schemas.microsoft.com/office/powerpoint/2010/main" val="116310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6BDF89-6A4D-451C-9883-331296309979}"/>
              </a:ext>
            </a:extLst>
          </p:cNvPr>
          <p:cNvSpPr>
            <a:spLocks noGrp="1"/>
          </p:cNvSpPr>
          <p:nvPr>
            <p:ph type="title"/>
          </p:nvPr>
        </p:nvSpPr>
        <p:spPr/>
        <p:txBody>
          <a:bodyPr/>
          <a:lstStyle/>
          <a:p>
            <a:r>
              <a:rPr lang="en-US"/>
              <a:t>Cost of Living</a:t>
            </a:r>
          </a:p>
        </p:txBody>
      </p:sp>
      <p:sp>
        <p:nvSpPr>
          <p:cNvPr id="4" name="Slide Number Placeholder 3">
            <a:extLst>
              <a:ext uri="{FF2B5EF4-FFF2-40B4-BE49-F238E27FC236}">
                <a16:creationId xmlns:a16="http://schemas.microsoft.com/office/drawing/2014/main" id="{C62F044C-B201-4AE1-96EC-BCFCDDB072A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
        <p:nvSpPr>
          <p:cNvPr id="2" name="Footer Placeholder 1">
            <a:extLst>
              <a:ext uri="{FF2B5EF4-FFF2-40B4-BE49-F238E27FC236}">
                <a16:creationId xmlns:a16="http://schemas.microsoft.com/office/drawing/2014/main" id="{5FD25E56-2AC8-43B1-A77A-54748C595404}"/>
              </a:ext>
            </a:extLst>
          </p:cNvPr>
          <p:cNvSpPr>
            <a:spLocks noGrp="1"/>
          </p:cNvSpPr>
          <p:nvPr>
            <p:ph type="ftr" idx="11"/>
          </p:nvPr>
        </p:nvSpPr>
        <p:spPr/>
        <p:txBody>
          <a:bodyPr/>
          <a:lstStyle/>
          <a:p>
            <a:r>
              <a:rPr lang="en-US"/>
              <a:t>Presented by Partners in Medical Education, Inc. 2023</a:t>
            </a:r>
          </a:p>
        </p:txBody>
      </p:sp>
      <p:pic>
        <p:nvPicPr>
          <p:cNvPr id="6" name="Picture 5">
            <a:extLst>
              <a:ext uri="{FF2B5EF4-FFF2-40B4-BE49-F238E27FC236}">
                <a16:creationId xmlns:a16="http://schemas.microsoft.com/office/drawing/2014/main" id="{F12A4A5A-6510-3430-492A-B1803890DF8D}"/>
              </a:ext>
            </a:extLst>
          </p:cNvPr>
          <p:cNvPicPr>
            <a:picLocks noChangeAspect="1"/>
          </p:cNvPicPr>
          <p:nvPr/>
        </p:nvPicPr>
        <p:blipFill>
          <a:blip r:embed="rId2"/>
          <a:stretch>
            <a:fillRect/>
          </a:stretch>
        </p:blipFill>
        <p:spPr>
          <a:xfrm>
            <a:off x="496957" y="1804978"/>
            <a:ext cx="7752522" cy="4118527"/>
          </a:xfrm>
          <a:prstGeom prst="rect">
            <a:avLst/>
          </a:prstGeom>
        </p:spPr>
      </p:pic>
    </p:spTree>
    <p:extLst>
      <p:ext uri="{BB962C8B-B14F-4D97-AF65-F5344CB8AC3E}">
        <p14:creationId xmlns:p14="http://schemas.microsoft.com/office/powerpoint/2010/main" val="127146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97273E3-A8F5-215D-45D9-E8786FC8F6AE}"/>
              </a:ext>
            </a:extLst>
          </p:cNvPr>
          <p:cNvSpPr>
            <a:spLocks noGrp="1"/>
          </p:cNvSpPr>
          <p:nvPr>
            <p:ph type="body" idx="1"/>
          </p:nvPr>
        </p:nvSpPr>
        <p:spPr/>
        <p:txBody>
          <a:bodyPr/>
          <a:lstStyle/>
          <a:p>
            <a:r>
              <a:rPr lang="en-US"/>
              <a:t>Recruitment tool</a:t>
            </a:r>
          </a:p>
          <a:p>
            <a:r>
              <a:rPr lang="en-US"/>
              <a:t>Potential for use in salary survey</a:t>
            </a:r>
          </a:p>
          <a:p>
            <a:r>
              <a:rPr lang="en-US"/>
              <a:t>General idea of living costs if moving to new area</a:t>
            </a:r>
          </a:p>
        </p:txBody>
      </p:sp>
      <p:sp>
        <p:nvSpPr>
          <p:cNvPr id="3" name="Title 2">
            <a:extLst>
              <a:ext uri="{FF2B5EF4-FFF2-40B4-BE49-F238E27FC236}">
                <a16:creationId xmlns:a16="http://schemas.microsoft.com/office/drawing/2014/main" id="{34CB2630-FE10-7DBE-6726-560FD91306C7}"/>
              </a:ext>
            </a:extLst>
          </p:cNvPr>
          <p:cNvSpPr>
            <a:spLocks noGrp="1"/>
          </p:cNvSpPr>
          <p:nvPr>
            <p:ph type="title"/>
          </p:nvPr>
        </p:nvSpPr>
        <p:spPr/>
        <p:txBody>
          <a:bodyPr/>
          <a:lstStyle/>
          <a:p>
            <a:r>
              <a:rPr lang="en-US"/>
              <a:t>Cost of Living</a:t>
            </a:r>
          </a:p>
        </p:txBody>
      </p:sp>
      <p:sp>
        <p:nvSpPr>
          <p:cNvPr id="4" name="Footer Placeholder 3">
            <a:extLst>
              <a:ext uri="{FF2B5EF4-FFF2-40B4-BE49-F238E27FC236}">
                <a16:creationId xmlns:a16="http://schemas.microsoft.com/office/drawing/2014/main" id="{84A8525D-E914-1466-9161-DA9081206DCF}"/>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E6513014-C50E-F7BF-E8A5-8CCF8A18C6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7" name="Picture 6" descr="A close-up of a document&#10;&#10;Description automatically generated with low confidence">
            <a:extLst>
              <a:ext uri="{FF2B5EF4-FFF2-40B4-BE49-F238E27FC236}">
                <a16:creationId xmlns:a16="http://schemas.microsoft.com/office/drawing/2014/main" id="{51104549-DB8D-1C11-6474-E206176C2F6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83246" y="3429000"/>
            <a:ext cx="4674704" cy="2454220"/>
          </a:xfrm>
          <a:prstGeom prst="rect">
            <a:avLst/>
          </a:prstGeom>
        </p:spPr>
      </p:pic>
      <p:sp>
        <p:nvSpPr>
          <p:cNvPr id="8" name="TextBox 7">
            <a:extLst>
              <a:ext uri="{FF2B5EF4-FFF2-40B4-BE49-F238E27FC236}">
                <a16:creationId xmlns:a16="http://schemas.microsoft.com/office/drawing/2014/main" id="{98249B0C-9BE0-B187-607B-A9E9BB42F1CA}"/>
              </a:ext>
            </a:extLst>
          </p:cNvPr>
          <p:cNvSpPr txBox="1"/>
          <p:nvPr/>
        </p:nvSpPr>
        <p:spPr>
          <a:xfrm>
            <a:off x="1783246" y="6054264"/>
            <a:ext cx="4674704" cy="230832"/>
          </a:xfrm>
          <a:prstGeom prst="rect">
            <a:avLst/>
          </a:prstGeom>
          <a:noFill/>
        </p:spPr>
        <p:txBody>
          <a:bodyPr wrap="square" rtlCol="0">
            <a:spAutoFit/>
          </a:bodyPr>
          <a:lstStyle/>
          <a:p>
            <a:r>
              <a:rPr lang="en-US" sz="900">
                <a:hlinkClick r:id="rId3" tooltip="http://www.isidorsfugue.com/2014/11/eggs-and-gasoline-comparing-how-far.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156086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4AB8D1-C6BA-4F2C-8135-43B3875E3047}"/>
              </a:ext>
            </a:extLst>
          </p:cNvPr>
          <p:cNvSpPr>
            <a:spLocks noGrp="1"/>
          </p:cNvSpPr>
          <p:nvPr>
            <p:ph type="title"/>
          </p:nvPr>
        </p:nvSpPr>
        <p:spPr/>
        <p:txBody>
          <a:bodyPr/>
          <a:lstStyle/>
          <a:p>
            <a:r>
              <a:rPr lang="en-US"/>
              <a:t>Living Wage</a:t>
            </a:r>
          </a:p>
        </p:txBody>
      </p:sp>
      <p:sp>
        <p:nvSpPr>
          <p:cNvPr id="4" name="Slide Number Placeholder 3">
            <a:extLst>
              <a:ext uri="{FF2B5EF4-FFF2-40B4-BE49-F238E27FC236}">
                <a16:creationId xmlns:a16="http://schemas.microsoft.com/office/drawing/2014/main" id="{89E2FC39-7F73-4BDD-A080-D54B2B00D7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
        <p:nvSpPr>
          <p:cNvPr id="2" name="Footer Placeholder 1">
            <a:extLst>
              <a:ext uri="{FF2B5EF4-FFF2-40B4-BE49-F238E27FC236}">
                <a16:creationId xmlns:a16="http://schemas.microsoft.com/office/drawing/2014/main" id="{F705A78F-5B17-4A66-9BC1-1A5319FD6846}"/>
              </a:ext>
            </a:extLst>
          </p:cNvPr>
          <p:cNvSpPr>
            <a:spLocks noGrp="1"/>
          </p:cNvSpPr>
          <p:nvPr>
            <p:ph type="ftr" idx="11"/>
          </p:nvPr>
        </p:nvSpPr>
        <p:spPr/>
        <p:txBody>
          <a:bodyPr/>
          <a:lstStyle/>
          <a:p>
            <a:r>
              <a:rPr lang="en-US"/>
              <a:t>Presented by Partners in Medical Education, Inc. 2023</a:t>
            </a:r>
          </a:p>
        </p:txBody>
      </p:sp>
      <p:pic>
        <p:nvPicPr>
          <p:cNvPr id="9" name="Picture 8">
            <a:extLst>
              <a:ext uri="{FF2B5EF4-FFF2-40B4-BE49-F238E27FC236}">
                <a16:creationId xmlns:a16="http://schemas.microsoft.com/office/drawing/2014/main" id="{9BAAFF13-0E73-27D2-1E52-CACA434FBB42}"/>
              </a:ext>
            </a:extLst>
          </p:cNvPr>
          <p:cNvPicPr>
            <a:picLocks noChangeAspect="1"/>
          </p:cNvPicPr>
          <p:nvPr/>
        </p:nvPicPr>
        <p:blipFill>
          <a:blip r:embed="rId2"/>
          <a:stretch>
            <a:fillRect/>
          </a:stretch>
        </p:blipFill>
        <p:spPr>
          <a:xfrm>
            <a:off x="628650" y="1745560"/>
            <a:ext cx="7846067" cy="4168223"/>
          </a:xfrm>
          <a:prstGeom prst="rect">
            <a:avLst/>
          </a:prstGeom>
        </p:spPr>
      </p:pic>
    </p:spTree>
    <p:extLst>
      <p:ext uri="{BB962C8B-B14F-4D97-AF65-F5344CB8AC3E}">
        <p14:creationId xmlns:p14="http://schemas.microsoft.com/office/powerpoint/2010/main" val="191911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F2D855-C8F8-FB48-7A01-EC902B6631AB}"/>
              </a:ext>
            </a:extLst>
          </p:cNvPr>
          <p:cNvSpPr>
            <a:spLocks noGrp="1"/>
          </p:cNvSpPr>
          <p:nvPr>
            <p:ph type="body" idx="1"/>
          </p:nvPr>
        </p:nvSpPr>
        <p:spPr/>
        <p:txBody>
          <a:bodyPr/>
          <a:lstStyle/>
          <a:p>
            <a:r>
              <a:rPr lang="en-US"/>
              <a:t>Updated annually in first quarter</a:t>
            </a:r>
          </a:p>
          <a:p>
            <a:r>
              <a:rPr lang="en-US"/>
              <a:t>Breaks down by family size and number of workers</a:t>
            </a:r>
          </a:p>
          <a:p>
            <a:endParaRPr lang="en-US"/>
          </a:p>
          <a:p>
            <a:endParaRPr lang="en-US"/>
          </a:p>
        </p:txBody>
      </p:sp>
      <p:sp>
        <p:nvSpPr>
          <p:cNvPr id="3" name="Title 2">
            <a:extLst>
              <a:ext uri="{FF2B5EF4-FFF2-40B4-BE49-F238E27FC236}">
                <a16:creationId xmlns:a16="http://schemas.microsoft.com/office/drawing/2014/main" id="{2EBB0B94-F36D-FECE-B0D4-4DEE00D82BF4}"/>
              </a:ext>
            </a:extLst>
          </p:cNvPr>
          <p:cNvSpPr>
            <a:spLocks noGrp="1"/>
          </p:cNvSpPr>
          <p:nvPr>
            <p:ph type="title"/>
          </p:nvPr>
        </p:nvSpPr>
        <p:spPr/>
        <p:txBody>
          <a:bodyPr/>
          <a:lstStyle/>
          <a:p>
            <a:r>
              <a:rPr lang="en-US"/>
              <a:t>Living Wage</a:t>
            </a:r>
          </a:p>
        </p:txBody>
      </p:sp>
      <p:sp>
        <p:nvSpPr>
          <p:cNvPr id="4" name="Footer Placeholder 3">
            <a:extLst>
              <a:ext uri="{FF2B5EF4-FFF2-40B4-BE49-F238E27FC236}">
                <a16:creationId xmlns:a16="http://schemas.microsoft.com/office/drawing/2014/main" id="{E05C85AE-6366-7F16-7328-A615B105F3CA}"/>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3D123339-B9F2-068C-60B5-287C252194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7" name="Picture 6" descr="A picture containing text, newspaper, screenshot&#10;&#10;Description automatically generated">
            <a:extLst>
              <a:ext uri="{FF2B5EF4-FFF2-40B4-BE49-F238E27FC236}">
                <a16:creationId xmlns:a16="http://schemas.microsoft.com/office/drawing/2014/main" id="{0B40C747-B107-7D98-8A53-C2F73D545DE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076242" y="3227525"/>
            <a:ext cx="4752975" cy="2390775"/>
          </a:xfrm>
          <a:prstGeom prst="rect">
            <a:avLst/>
          </a:prstGeom>
        </p:spPr>
      </p:pic>
      <p:sp>
        <p:nvSpPr>
          <p:cNvPr id="8" name="TextBox 7">
            <a:extLst>
              <a:ext uri="{FF2B5EF4-FFF2-40B4-BE49-F238E27FC236}">
                <a16:creationId xmlns:a16="http://schemas.microsoft.com/office/drawing/2014/main" id="{774D713E-AEA5-3335-4D00-C24A100D5FC1}"/>
              </a:ext>
            </a:extLst>
          </p:cNvPr>
          <p:cNvSpPr txBox="1"/>
          <p:nvPr/>
        </p:nvSpPr>
        <p:spPr>
          <a:xfrm>
            <a:off x="2076242" y="5618300"/>
            <a:ext cx="4752975" cy="230832"/>
          </a:xfrm>
          <a:prstGeom prst="rect">
            <a:avLst/>
          </a:prstGeom>
          <a:noFill/>
        </p:spPr>
        <p:txBody>
          <a:bodyPr wrap="square" rtlCol="0">
            <a:spAutoFit/>
          </a:bodyPr>
          <a:lstStyle/>
          <a:p>
            <a:r>
              <a:rPr lang="en-US" sz="900">
                <a:hlinkClick r:id="rId3" tooltip="https://www.flickr.com/photos/182229932@N07/48612408571"/>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3412583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267DA-89ED-73B1-0075-D0E13109653A}"/>
              </a:ext>
            </a:extLst>
          </p:cNvPr>
          <p:cNvSpPr>
            <a:spLocks noGrp="1"/>
          </p:cNvSpPr>
          <p:nvPr>
            <p:ph type="title"/>
          </p:nvPr>
        </p:nvSpPr>
        <p:spPr/>
        <p:txBody>
          <a:bodyPr/>
          <a:lstStyle/>
          <a:p>
            <a:r>
              <a:rPr lang="en-US"/>
              <a:t>Health Equity Tracker</a:t>
            </a:r>
          </a:p>
        </p:txBody>
      </p:sp>
      <p:sp>
        <p:nvSpPr>
          <p:cNvPr id="4" name="Footer Placeholder 3">
            <a:extLst>
              <a:ext uri="{FF2B5EF4-FFF2-40B4-BE49-F238E27FC236}">
                <a16:creationId xmlns:a16="http://schemas.microsoft.com/office/drawing/2014/main" id="{C3F7FBF0-7363-EC00-FCC8-D615D0FA1A7E}"/>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A73381A-A895-4EA3-774D-5DF618F78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pic>
        <p:nvPicPr>
          <p:cNvPr id="7" name="Picture 6">
            <a:extLst>
              <a:ext uri="{FF2B5EF4-FFF2-40B4-BE49-F238E27FC236}">
                <a16:creationId xmlns:a16="http://schemas.microsoft.com/office/drawing/2014/main" id="{74BDD4EE-47B1-10E0-3853-2109CE0A6EC0}"/>
              </a:ext>
            </a:extLst>
          </p:cNvPr>
          <p:cNvPicPr>
            <a:picLocks noChangeAspect="1"/>
          </p:cNvPicPr>
          <p:nvPr/>
        </p:nvPicPr>
        <p:blipFill>
          <a:blip r:embed="rId2"/>
          <a:stretch>
            <a:fillRect/>
          </a:stretch>
        </p:blipFill>
        <p:spPr>
          <a:xfrm>
            <a:off x="516835" y="1991364"/>
            <a:ext cx="8289235" cy="4403656"/>
          </a:xfrm>
          <a:prstGeom prst="rect">
            <a:avLst/>
          </a:prstGeom>
        </p:spPr>
      </p:pic>
    </p:spTree>
    <p:extLst>
      <p:ext uri="{BB962C8B-B14F-4D97-AF65-F5344CB8AC3E}">
        <p14:creationId xmlns:p14="http://schemas.microsoft.com/office/powerpoint/2010/main" val="125595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FD7244B-F04B-7B8A-A4A9-E07947B88C9A}"/>
              </a:ext>
            </a:extLst>
          </p:cNvPr>
          <p:cNvSpPr>
            <a:spLocks noGrp="1"/>
          </p:cNvSpPr>
          <p:nvPr>
            <p:ph type="body" idx="1"/>
          </p:nvPr>
        </p:nvSpPr>
        <p:spPr/>
        <p:txBody>
          <a:bodyPr/>
          <a:lstStyle/>
          <a:p>
            <a:r>
              <a:rPr lang="en-US"/>
              <a:t>Investigates rates of selected health equity topics </a:t>
            </a:r>
          </a:p>
          <a:p>
            <a:r>
              <a:rPr lang="en-US"/>
              <a:t>Ability to break down data, if available, by state or region</a:t>
            </a:r>
          </a:p>
          <a:p>
            <a:r>
              <a:rPr lang="en-US"/>
              <a:t>Continually expanding data and improving access</a:t>
            </a:r>
          </a:p>
        </p:txBody>
      </p:sp>
      <p:sp>
        <p:nvSpPr>
          <p:cNvPr id="3" name="Title 2">
            <a:extLst>
              <a:ext uri="{FF2B5EF4-FFF2-40B4-BE49-F238E27FC236}">
                <a16:creationId xmlns:a16="http://schemas.microsoft.com/office/drawing/2014/main" id="{9EF8A863-125E-6E4F-459C-59D11060FDF7}"/>
              </a:ext>
            </a:extLst>
          </p:cNvPr>
          <p:cNvSpPr>
            <a:spLocks noGrp="1"/>
          </p:cNvSpPr>
          <p:nvPr>
            <p:ph type="title"/>
          </p:nvPr>
        </p:nvSpPr>
        <p:spPr/>
        <p:txBody>
          <a:bodyPr/>
          <a:lstStyle/>
          <a:p>
            <a:r>
              <a:rPr lang="en-US"/>
              <a:t>Health Equity Tracker</a:t>
            </a:r>
          </a:p>
        </p:txBody>
      </p:sp>
      <p:sp>
        <p:nvSpPr>
          <p:cNvPr id="4" name="Footer Placeholder 3">
            <a:extLst>
              <a:ext uri="{FF2B5EF4-FFF2-40B4-BE49-F238E27FC236}">
                <a16:creationId xmlns:a16="http://schemas.microsoft.com/office/drawing/2014/main" id="{C3CB0935-7041-2E83-952B-D211A9D6CF67}"/>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1BCDEA4A-6938-F84C-C791-93B3B9F99B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pic>
        <p:nvPicPr>
          <p:cNvPr id="7" name="Picture 6" descr="A group of people&#10;&#10;Description automatically generated with low confidence">
            <a:extLst>
              <a:ext uri="{FF2B5EF4-FFF2-40B4-BE49-F238E27FC236}">
                <a16:creationId xmlns:a16="http://schemas.microsoft.com/office/drawing/2014/main" id="{5E227B18-DE5A-D6EE-6FF4-6B4DC1AEE23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325757" y="4070185"/>
            <a:ext cx="4492486" cy="2083917"/>
          </a:xfrm>
          <a:prstGeom prst="rect">
            <a:avLst/>
          </a:prstGeom>
        </p:spPr>
      </p:pic>
      <p:sp>
        <p:nvSpPr>
          <p:cNvPr id="8" name="TextBox 7">
            <a:extLst>
              <a:ext uri="{FF2B5EF4-FFF2-40B4-BE49-F238E27FC236}">
                <a16:creationId xmlns:a16="http://schemas.microsoft.com/office/drawing/2014/main" id="{DBD59729-D89C-5429-4486-DAE3BB91AA2E}"/>
              </a:ext>
            </a:extLst>
          </p:cNvPr>
          <p:cNvSpPr txBox="1"/>
          <p:nvPr/>
        </p:nvSpPr>
        <p:spPr>
          <a:xfrm>
            <a:off x="2613992" y="6282186"/>
            <a:ext cx="5078896" cy="230832"/>
          </a:xfrm>
          <a:prstGeom prst="rect">
            <a:avLst/>
          </a:prstGeom>
          <a:noFill/>
        </p:spPr>
        <p:txBody>
          <a:bodyPr wrap="square" rtlCol="0">
            <a:spAutoFit/>
          </a:bodyPr>
          <a:lstStyle/>
          <a:p>
            <a:r>
              <a:rPr lang="en-US" sz="900">
                <a:hlinkClick r:id="rId3" tooltip="https://www.youthvoices.live/2019/10/15/freedom-and-equality/"/>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395472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267DA-89ED-73B1-0075-D0E13109653A}"/>
              </a:ext>
            </a:extLst>
          </p:cNvPr>
          <p:cNvSpPr>
            <a:spLocks noGrp="1"/>
          </p:cNvSpPr>
          <p:nvPr>
            <p:ph type="title"/>
          </p:nvPr>
        </p:nvSpPr>
        <p:spPr/>
        <p:txBody>
          <a:bodyPr/>
          <a:lstStyle/>
          <a:p>
            <a:r>
              <a:rPr lang="en-US"/>
              <a:t>The Global Health Observatory </a:t>
            </a:r>
          </a:p>
        </p:txBody>
      </p:sp>
      <p:sp>
        <p:nvSpPr>
          <p:cNvPr id="4" name="Footer Placeholder 3">
            <a:extLst>
              <a:ext uri="{FF2B5EF4-FFF2-40B4-BE49-F238E27FC236}">
                <a16:creationId xmlns:a16="http://schemas.microsoft.com/office/drawing/2014/main" id="{C3F7FBF0-7363-EC00-FCC8-D615D0FA1A7E}"/>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A73381A-A895-4EA3-774D-5DF618F78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pic>
        <p:nvPicPr>
          <p:cNvPr id="6" name="Picture 5">
            <a:extLst>
              <a:ext uri="{FF2B5EF4-FFF2-40B4-BE49-F238E27FC236}">
                <a16:creationId xmlns:a16="http://schemas.microsoft.com/office/drawing/2014/main" id="{AB37052E-FA27-4E6F-FC7D-4D485091846E}"/>
              </a:ext>
            </a:extLst>
          </p:cNvPr>
          <p:cNvPicPr>
            <a:picLocks noChangeAspect="1"/>
          </p:cNvPicPr>
          <p:nvPr/>
        </p:nvPicPr>
        <p:blipFill>
          <a:blip r:embed="rId2"/>
          <a:stretch>
            <a:fillRect/>
          </a:stretch>
        </p:blipFill>
        <p:spPr>
          <a:xfrm>
            <a:off x="551621" y="1765128"/>
            <a:ext cx="8040757" cy="4271652"/>
          </a:xfrm>
          <a:prstGeom prst="rect">
            <a:avLst/>
          </a:prstGeom>
        </p:spPr>
      </p:pic>
    </p:spTree>
    <p:extLst>
      <p:ext uri="{BB962C8B-B14F-4D97-AF65-F5344CB8AC3E}">
        <p14:creationId xmlns:p14="http://schemas.microsoft.com/office/powerpoint/2010/main" val="2502925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D28349A-3A4A-FE3B-F3FC-83B6CA0F1F8E}"/>
              </a:ext>
            </a:extLst>
          </p:cNvPr>
          <p:cNvSpPr>
            <a:spLocks noGrp="1"/>
          </p:cNvSpPr>
          <p:nvPr>
            <p:ph type="body" idx="1"/>
          </p:nvPr>
        </p:nvSpPr>
        <p:spPr/>
        <p:txBody>
          <a:bodyPr/>
          <a:lstStyle/>
          <a:p>
            <a:r>
              <a:rPr lang="en-US"/>
              <a:t>Covers 17 global health goals for 191 member countries</a:t>
            </a:r>
          </a:p>
          <a:p>
            <a:r>
              <a:rPr lang="en-US"/>
              <a:t>Focus on women, children and poorest, most disadvantaged people</a:t>
            </a:r>
          </a:p>
          <a:p>
            <a:r>
              <a:rPr lang="en-US"/>
              <a:t>Training on data sources specific to health inequities (https://www.who.int/data/inequality-monitor/training)</a:t>
            </a:r>
          </a:p>
          <a:p>
            <a:r>
              <a:rPr lang="en-US"/>
              <a:t>Many toolkits for various inequities and chronic health conditions</a:t>
            </a:r>
          </a:p>
        </p:txBody>
      </p:sp>
      <p:sp>
        <p:nvSpPr>
          <p:cNvPr id="3" name="Title 2">
            <a:extLst>
              <a:ext uri="{FF2B5EF4-FFF2-40B4-BE49-F238E27FC236}">
                <a16:creationId xmlns:a16="http://schemas.microsoft.com/office/drawing/2014/main" id="{6D6835D1-D853-AD9D-1A32-88461883E68E}"/>
              </a:ext>
            </a:extLst>
          </p:cNvPr>
          <p:cNvSpPr>
            <a:spLocks noGrp="1"/>
          </p:cNvSpPr>
          <p:nvPr>
            <p:ph type="title"/>
          </p:nvPr>
        </p:nvSpPr>
        <p:spPr/>
        <p:txBody>
          <a:bodyPr/>
          <a:lstStyle/>
          <a:p>
            <a:r>
              <a:rPr lang="en-US"/>
              <a:t>The Global Health Observatory</a:t>
            </a:r>
          </a:p>
        </p:txBody>
      </p:sp>
      <p:sp>
        <p:nvSpPr>
          <p:cNvPr id="4" name="Footer Placeholder 3">
            <a:extLst>
              <a:ext uri="{FF2B5EF4-FFF2-40B4-BE49-F238E27FC236}">
                <a16:creationId xmlns:a16="http://schemas.microsoft.com/office/drawing/2014/main" id="{C92DB216-ADD8-0560-0F04-F259BF6FF739}"/>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5E37514-6757-F8BF-094F-AFEC107D6C3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pic>
        <p:nvPicPr>
          <p:cNvPr id="7" name="Picture 6" descr="A picture containing blue&#10;&#10;Description automatically generated">
            <a:extLst>
              <a:ext uri="{FF2B5EF4-FFF2-40B4-BE49-F238E27FC236}">
                <a16:creationId xmlns:a16="http://schemas.microsoft.com/office/drawing/2014/main" id="{2D6AC33C-DB52-5F85-6B8D-21B0839460E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686153" y="196167"/>
            <a:ext cx="1001619" cy="1241259"/>
          </a:xfrm>
          <a:prstGeom prst="rect">
            <a:avLst/>
          </a:prstGeom>
        </p:spPr>
      </p:pic>
      <p:sp>
        <p:nvSpPr>
          <p:cNvPr id="8" name="TextBox 7">
            <a:extLst>
              <a:ext uri="{FF2B5EF4-FFF2-40B4-BE49-F238E27FC236}">
                <a16:creationId xmlns:a16="http://schemas.microsoft.com/office/drawing/2014/main" id="{DB3C4671-892E-8D8A-8E9C-4FC713030CA3}"/>
              </a:ext>
            </a:extLst>
          </p:cNvPr>
          <p:cNvSpPr txBox="1"/>
          <p:nvPr/>
        </p:nvSpPr>
        <p:spPr>
          <a:xfrm>
            <a:off x="6347178" y="1508928"/>
            <a:ext cx="2278943" cy="369332"/>
          </a:xfrm>
          <a:prstGeom prst="rect">
            <a:avLst/>
          </a:prstGeom>
          <a:noFill/>
        </p:spPr>
        <p:txBody>
          <a:bodyPr wrap="square" rtlCol="0">
            <a:spAutoFit/>
          </a:bodyPr>
          <a:lstStyle/>
          <a:p>
            <a:r>
              <a:rPr lang="en-US" sz="900">
                <a:hlinkClick r:id="rId3" tooltip="https://www.flickr.com/photos/teegardin/5863645855/"/>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48712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4267DA-89ED-73B1-0075-D0E13109653A}"/>
              </a:ext>
            </a:extLst>
          </p:cNvPr>
          <p:cNvSpPr>
            <a:spLocks noGrp="1"/>
          </p:cNvSpPr>
          <p:nvPr>
            <p:ph type="title"/>
          </p:nvPr>
        </p:nvSpPr>
        <p:spPr/>
        <p:txBody>
          <a:bodyPr/>
          <a:lstStyle/>
          <a:p>
            <a:r>
              <a:rPr lang="en-US" sz="2400">
                <a:effectLst/>
                <a:latin typeface="+mj-lt"/>
                <a:ea typeface="Calibri" panose="020F0502020204030204" pitchFamily="34" charset="0"/>
              </a:rPr>
              <a:t>Medical Education Scholarship, Research and Evaluation (MESRE) Annotated Bibliography </a:t>
            </a:r>
            <a:endParaRPr lang="en-US" sz="4000">
              <a:latin typeface="+mj-lt"/>
            </a:endParaRPr>
          </a:p>
        </p:txBody>
      </p:sp>
      <p:sp>
        <p:nvSpPr>
          <p:cNvPr id="4" name="Footer Placeholder 3">
            <a:extLst>
              <a:ext uri="{FF2B5EF4-FFF2-40B4-BE49-F238E27FC236}">
                <a16:creationId xmlns:a16="http://schemas.microsoft.com/office/drawing/2014/main" id="{C3F7FBF0-7363-EC00-FCC8-D615D0FA1A7E}"/>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A73381A-A895-4EA3-774D-5DF618F787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pic>
        <p:nvPicPr>
          <p:cNvPr id="7" name="Picture 6">
            <a:extLst>
              <a:ext uri="{FF2B5EF4-FFF2-40B4-BE49-F238E27FC236}">
                <a16:creationId xmlns:a16="http://schemas.microsoft.com/office/drawing/2014/main" id="{07483D87-B2C6-C40B-FC07-1901520C1B8E}"/>
              </a:ext>
            </a:extLst>
          </p:cNvPr>
          <p:cNvPicPr>
            <a:picLocks noChangeAspect="1"/>
          </p:cNvPicPr>
          <p:nvPr/>
        </p:nvPicPr>
        <p:blipFill>
          <a:blip r:embed="rId2"/>
          <a:stretch>
            <a:fillRect/>
          </a:stretch>
        </p:blipFill>
        <p:spPr>
          <a:xfrm>
            <a:off x="646043" y="1796186"/>
            <a:ext cx="8001000" cy="4250531"/>
          </a:xfrm>
          <a:prstGeom prst="rect">
            <a:avLst/>
          </a:prstGeom>
        </p:spPr>
      </p:pic>
    </p:spTree>
    <p:extLst>
      <p:ext uri="{BB962C8B-B14F-4D97-AF65-F5344CB8AC3E}">
        <p14:creationId xmlns:p14="http://schemas.microsoft.com/office/powerpoint/2010/main" val="82339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2" name="Google Shape;62;p1"/>
          <p:cNvSpPr txBox="1">
            <a:spLocks noGrp="1"/>
          </p:cNvSpPr>
          <p:nvPr>
            <p:ph type="subTitle" idx="1"/>
          </p:nvPr>
        </p:nvSpPr>
        <p:spPr>
          <a:xfrm>
            <a:off x="139604" y="4543550"/>
            <a:ext cx="7245398" cy="1116242"/>
          </a:xfrm>
          <a:prstGeom prst="rect">
            <a:avLst/>
          </a:prstGeom>
          <a:noFill/>
          <a:ln>
            <a:noFill/>
          </a:ln>
        </p:spPr>
        <p:txBody>
          <a:bodyPr spcFirstLastPara="1" wrap="square" lIns="91425" tIns="91425" rIns="91425" bIns="91425" anchor="ctr" anchorCtr="0">
            <a:noAutofit/>
          </a:bodyPr>
          <a:lstStyle/>
          <a:p>
            <a:pPr marL="0" indent="0"/>
            <a:r>
              <a:rPr lang="en-US"/>
              <a:t>Christine Redovan, MBA, MLIS -- GME Consultant</a:t>
            </a:r>
            <a:endParaRPr/>
          </a:p>
        </p:txBody>
      </p:sp>
      <p:sp>
        <p:nvSpPr>
          <p:cNvPr id="63" name="Google Shape;63;p1"/>
          <p:cNvSpPr txBox="1">
            <a:spLocks noGrp="1"/>
          </p:cNvSpPr>
          <p:nvPr>
            <p:ph type="ctrTitle"/>
          </p:nvPr>
        </p:nvSpPr>
        <p:spPr>
          <a:xfrm>
            <a:off x="3762303" y="1423942"/>
            <a:ext cx="5263034" cy="2387600"/>
          </a:xfrm>
          <a:prstGeom prst="rect">
            <a:avLst/>
          </a:prstGeom>
          <a:noFill/>
          <a:ln>
            <a:noFill/>
          </a:ln>
        </p:spPr>
        <p:txBody>
          <a:bodyPr spcFirstLastPara="1" wrap="square" lIns="91425" tIns="91425" rIns="91425" bIns="91425" anchor="ctr" anchorCtr="0">
            <a:noAutofit/>
          </a:bodyPr>
          <a:lstStyle/>
          <a:p>
            <a:r>
              <a:rPr lang="en-US"/>
              <a:t>Digging For Data 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C8D097-F479-4B39-AA2F-D6C36DDADB30}"/>
              </a:ext>
            </a:extLst>
          </p:cNvPr>
          <p:cNvSpPr>
            <a:spLocks noGrp="1"/>
          </p:cNvSpPr>
          <p:nvPr>
            <p:ph type="title"/>
          </p:nvPr>
        </p:nvSpPr>
        <p:spPr/>
        <p:txBody>
          <a:bodyPr/>
          <a:lstStyle/>
          <a:p>
            <a:r>
              <a:rPr lang="en-US"/>
              <a:t>Information Literacy </a:t>
            </a:r>
          </a:p>
        </p:txBody>
      </p:sp>
      <p:sp>
        <p:nvSpPr>
          <p:cNvPr id="4" name="Footer Placeholder 3">
            <a:extLst>
              <a:ext uri="{FF2B5EF4-FFF2-40B4-BE49-F238E27FC236}">
                <a16:creationId xmlns:a16="http://schemas.microsoft.com/office/drawing/2014/main" id="{61C5D5A3-2C85-29C9-473B-B07667AFAF2D}"/>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EAB3B1BC-BC9C-5AFC-9EE1-AB969441EA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1026" name="Picture 2" descr="InformationliteracyVenn">
            <a:extLst>
              <a:ext uri="{FF2B5EF4-FFF2-40B4-BE49-F238E27FC236}">
                <a16:creationId xmlns:a16="http://schemas.microsoft.com/office/drawing/2014/main" id="{83F2C0C9-537D-C677-262C-6FD4A0356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3085" y="1100199"/>
            <a:ext cx="6018524" cy="51886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A6BAE78-3AB9-90D8-1D01-991A5C578999}"/>
              </a:ext>
            </a:extLst>
          </p:cNvPr>
          <p:cNvSpPr txBox="1"/>
          <p:nvPr/>
        </p:nvSpPr>
        <p:spPr>
          <a:xfrm>
            <a:off x="158267" y="5753101"/>
            <a:ext cx="3449637" cy="307777"/>
          </a:xfrm>
          <a:prstGeom prst="rect">
            <a:avLst/>
          </a:prstGeom>
          <a:noFill/>
        </p:spPr>
        <p:txBody>
          <a:bodyPr wrap="square" rtlCol="0">
            <a:spAutoFit/>
          </a:bodyPr>
          <a:lstStyle/>
          <a:p>
            <a:r>
              <a:rPr lang="en-US" b="0" i="0">
                <a:solidFill>
                  <a:srgbClr val="333333"/>
                </a:solidFill>
                <a:effectLst/>
                <a:latin typeface="Arial" panose="020B0604020202020204" pitchFamily="34" charset="0"/>
              </a:rPr>
              <a:t>Coonan, E., &amp; Jane, S. (2014) </a:t>
            </a:r>
            <a:endParaRPr lang="en-US"/>
          </a:p>
        </p:txBody>
      </p:sp>
    </p:spTree>
    <p:extLst>
      <p:ext uri="{BB962C8B-B14F-4D97-AF65-F5344CB8AC3E}">
        <p14:creationId xmlns:p14="http://schemas.microsoft.com/office/powerpoint/2010/main" val="4130023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0B9F72-EE1A-3EB1-8E08-252DCA1A4AA2}"/>
              </a:ext>
            </a:extLst>
          </p:cNvPr>
          <p:cNvSpPr>
            <a:spLocks noGrp="1"/>
          </p:cNvSpPr>
          <p:nvPr>
            <p:ph type="body" idx="1"/>
          </p:nvPr>
        </p:nvSpPr>
        <p:spPr>
          <a:xfrm>
            <a:off x="628650" y="1668484"/>
            <a:ext cx="7886700" cy="4438905"/>
          </a:xfrm>
        </p:spPr>
        <p:txBody>
          <a:bodyPr/>
          <a:lstStyle/>
          <a:p>
            <a:pPr marL="63500" indent="0" algn="ctr">
              <a:buNone/>
            </a:pPr>
            <a:r>
              <a:rPr lang="en-US" sz="2000" b="0" i="0">
                <a:solidFill>
                  <a:srgbClr val="383838"/>
                </a:solidFill>
                <a:effectLst/>
                <a:latin typeface="Noto Sans" panose="020B0502040204020203" pitchFamily="34" charset="0"/>
              </a:rPr>
              <a:t>“ Information Literacy lies at the core of lifelong learning. It empowers people in all walks of life to seek, evaluate, use and create information effectively to achieve their personal, social, occupational and educational goals. It is a basic human right in a digital world and promotes social inclusion of all nations.</a:t>
            </a:r>
          </a:p>
          <a:p>
            <a:pPr marL="63500" indent="0" algn="ctr">
              <a:buNone/>
            </a:pPr>
            <a:r>
              <a:rPr lang="en-US" sz="2000" b="0" i="0">
                <a:solidFill>
                  <a:srgbClr val="383838"/>
                </a:solidFill>
                <a:effectLst/>
                <a:latin typeface="Noto Sans" panose="020B0502040204020203" pitchFamily="34" charset="0"/>
              </a:rPr>
              <a:t>Lifelong learning enables individuals, communities and nations to attain their goals and to take advantage of emerging opportunities in the evolving global environment for shared benefit. It assists them and their institutions to meet technological, economic and social challenges, to redress disadvantage and to advance the well being of all.”</a:t>
            </a:r>
          </a:p>
          <a:p>
            <a:pPr marL="63500" indent="0" algn="ctr">
              <a:buNone/>
            </a:pPr>
            <a:endParaRPr lang="en-US" sz="1600">
              <a:solidFill>
                <a:srgbClr val="333333"/>
              </a:solidFill>
              <a:latin typeface="arial" panose="020B0604020202020204" pitchFamily="34" charset="0"/>
            </a:endParaRPr>
          </a:p>
          <a:p>
            <a:pPr marL="63500" indent="0" algn="ctr">
              <a:buNone/>
            </a:pPr>
            <a:r>
              <a:rPr lang="en-US" sz="1600" b="0" i="0">
                <a:solidFill>
                  <a:srgbClr val="333333"/>
                </a:solidFill>
                <a:effectLst/>
                <a:latin typeface="arial" panose="020B0604020202020204" pitchFamily="34" charset="0"/>
              </a:rPr>
              <a:t>Alexandria Proclamation on Information Literacy and Lifelong Learning. (2005). Information literacy | United Nations Educational, Scientific and Cultural Organization. Retrieved December 27, 2022.</a:t>
            </a:r>
            <a:endParaRPr lang="en-US" sz="1600" b="0" i="0">
              <a:solidFill>
                <a:srgbClr val="333333"/>
              </a:solidFill>
              <a:effectLst/>
              <a:latin typeface="Arial" panose="020B0604020202020204" pitchFamily="34" charset="0"/>
            </a:endParaRPr>
          </a:p>
          <a:p>
            <a:pPr marL="63500" indent="0">
              <a:buNone/>
            </a:pPr>
            <a:endParaRPr lang="en-US"/>
          </a:p>
        </p:txBody>
      </p:sp>
      <p:sp>
        <p:nvSpPr>
          <p:cNvPr id="4" name="Footer Placeholder 3">
            <a:extLst>
              <a:ext uri="{FF2B5EF4-FFF2-40B4-BE49-F238E27FC236}">
                <a16:creationId xmlns:a16="http://schemas.microsoft.com/office/drawing/2014/main" id="{A6EE0114-C615-0E20-A68B-B6CF2B88A967}"/>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7B9FBAAB-4B87-64DC-9233-F700B1FF09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
        <p:nvSpPr>
          <p:cNvPr id="6" name="Title 2">
            <a:extLst>
              <a:ext uri="{FF2B5EF4-FFF2-40B4-BE49-F238E27FC236}">
                <a16:creationId xmlns:a16="http://schemas.microsoft.com/office/drawing/2014/main" id="{DF6C6D62-A4CB-04BB-1391-963C2490F083}"/>
              </a:ext>
            </a:extLst>
          </p:cNvPr>
          <p:cNvSpPr>
            <a:spLocks noGrp="1"/>
          </p:cNvSpPr>
          <p:nvPr>
            <p:ph type="title"/>
          </p:nvPr>
        </p:nvSpPr>
        <p:spPr>
          <a:xfrm>
            <a:off x="1989344" y="246466"/>
            <a:ext cx="6526006" cy="1325563"/>
          </a:xfrm>
        </p:spPr>
        <p:txBody>
          <a:bodyPr/>
          <a:lstStyle/>
          <a:p>
            <a:r>
              <a:rPr lang="en-US"/>
              <a:t>Information Literacy </a:t>
            </a:r>
          </a:p>
        </p:txBody>
      </p:sp>
    </p:spTree>
    <p:extLst>
      <p:ext uri="{BB962C8B-B14F-4D97-AF65-F5344CB8AC3E}">
        <p14:creationId xmlns:p14="http://schemas.microsoft.com/office/powerpoint/2010/main" val="26944438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BA8A00-B43D-1B7B-C013-4C9FACD2FDB6}"/>
              </a:ext>
            </a:extLst>
          </p:cNvPr>
          <p:cNvSpPr>
            <a:spLocks noGrp="1"/>
          </p:cNvSpPr>
          <p:nvPr>
            <p:ph type="title"/>
          </p:nvPr>
        </p:nvSpPr>
        <p:spPr/>
        <p:txBody>
          <a:bodyPr/>
          <a:lstStyle/>
          <a:p>
            <a:r>
              <a:rPr lang="en-US"/>
              <a:t>Information Literacy </a:t>
            </a:r>
          </a:p>
        </p:txBody>
      </p:sp>
      <p:sp>
        <p:nvSpPr>
          <p:cNvPr id="4" name="Footer Placeholder 3">
            <a:extLst>
              <a:ext uri="{FF2B5EF4-FFF2-40B4-BE49-F238E27FC236}">
                <a16:creationId xmlns:a16="http://schemas.microsoft.com/office/drawing/2014/main" id="{54F0F822-73B3-46E7-C0A9-16F866413F47}"/>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B8DABAEE-B53B-67BF-9AC9-5AA02916F13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pic>
        <p:nvPicPr>
          <p:cNvPr id="11" name="Picture 10">
            <a:extLst>
              <a:ext uri="{FF2B5EF4-FFF2-40B4-BE49-F238E27FC236}">
                <a16:creationId xmlns:a16="http://schemas.microsoft.com/office/drawing/2014/main" id="{4DE78329-76B4-63FE-6420-AB21A439F95E}"/>
              </a:ext>
            </a:extLst>
          </p:cNvPr>
          <p:cNvPicPr>
            <a:picLocks noChangeAspect="1"/>
          </p:cNvPicPr>
          <p:nvPr/>
        </p:nvPicPr>
        <p:blipFill>
          <a:blip r:embed="rId2"/>
          <a:stretch>
            <a:fillRect/>
          </a:stretch>
        </p:blipFill>
        <p:spPr>
          <a:xfrm>
            <a:off x="415247" y="1672947"/>
            <a:ext cx="4328781" cy="2680392"/>
          </a:xfrm>
          <a:prstGeom prst="rect">
            <a:avLst/>
          </a:prstGeom>
        </p:spPr>
      </p:pic>
      <p:pic>
        <p:nvPicPr>
          <p:cNvPr id="13" name="Picture 12">
            <a:extLst>
              <a:ext uri="{FF2B5EF4-FFF2-40B4-BE49-F238E27FC236}">
                <a16:creationId xmlns:a16="http://schemas.microsoft.com/office/drawing/2014/main" id="{3A640AF6-DB87-C8DE-5FBF-4C333AB8C1B5}"/>
              </a:ext>
            </a:extLst>
          </p:cNvPr>
          <p:cNvPicPr>
            <a:picLocks noChangeAspect="1"/>
          </p:cNvPicPr>
          <p:nvPr/>
        </p:nvPicPr>
        <p:blipFill>
          <a:blip r:embed="rId3"/>
          <a:stretch>
            <a:fillRect/>
          </a:stretch>
        </p:blipFill>
        <p:spPr>
          <a:xfrm>
            <a:off x="4226614" y="3203286"/>
            <a:ext cx="4690513" cy="2491835"/>
          </a:xfrm>
          <a:prstGeom prst="rect">
            <a:avLst/>
          </a:prstGeom>
        </p:spPr>
      </p:pic>
      <p:sp>
        <p:nvSpPr>
          <p:cNvPr id="16" name="TextBox 15">
            <a:extLst>
              <a:ext uri="{FF2B5EF4-FFF2-40B4-BE49-F238E27FC236}">
                <a16:creationId xmlns:a16="http://schemas.microsoft.com/office/drawing/2014/main" id="{60EB7B54-0275-AC7B-1E73-32BB77B27A62}"/>
              </a:ext>
            </a:extLst>
          </p:cNvPr>
          <p:cNvSpPr txBox="1"/>
          <p:nvPr/>
        </p:nvSpPr>
        <p:spPr>
          <a:xfrm>
            <a:off x="415247" y="5387344"/>
            <a:ext cx="2467101" cy="307777"/>
          </a:xfrm>
          <a:prstGeom prst="rect">
            <a:avLst/>
          </a:prstGeom>
          <a:noFill/>
        </p:spPr>
        <p:txBody>
          <a:bodyPr wrap="square" rtlCol="0">
            <a:spAutoFit/>
          </a:bodyPr>
          <a:lstStyle/>
          <a:p>
            <a:r>
              <a:rPr lang="en-US"/>
              <a:t>https://inoculation.science/</a:t>
            </a:r>
          </a:p>
        </p:txBody>
      </p:sp>
    </p:spTree>
    <p:extLst>
      <p:ext uri="{BB962C8B-B14F-4D97-AF65-F5344CB8AC3E}">
        <p14:creationId xmlns:p14="http://schemas.microsoft.com/office/powerpoint/2010/main" val="2499308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22B6A8-BFF7-A67C-8AD0-6E3AA348F44E}"/>
              </a:ext>
            </a:extLst>
          </p:cNvPr>
          <p:cNvSpPr>
            <a:spLocks noGrp="1"/>
          </p:cNvSpPr>
          <p:nvPr>
            <p:ph type="title"/>
          </p:nvPr>
        </p:nvSpPr>
        <p:spPr/>
        <p:txBody>
          <a:bodyPr/>
          <a:lstStyle/>
          <a:p>
            <a:r>
              <a:rPr lang="en-US"/>
              <a:t>Information Literacy</a:t>
            </a:r>
          </a:p>
        </p:txBody>
      </p:sp>
      <p:sp>
        <p:nvSpPr>
          <p:cNvPr id="4" name="Footer Placeholder 3">
            <a:extLst>
              <a:ext uri="{FF2B5EF4-FFF2-40B4-BE49-F238E27FC236}">
                <a16:creationId xmlns:a16="http://schemas.microsoft.com/office/drawing/2014/main" id="{F10222C4-3239-9225-30FE-7D832C22763F}"/>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2218B1B7-EF01-8CC2-AFAB-5FFC82FBE95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9" name="Picture 8">
            <a:extLst>
              <a:ext uri="{FF2B5EF4-FFF2-40B4-BE49-F238E27FC236}">
                <a16:creationId xmlns:a16="http://schemas.microsoft.com/office/drawing/2014/main" id="{8AE98850-7DDF-4955-1F10-1AEF8D7C1101}"/>
              </a:ext>
            </a:extLst>
          </p:cNvPr>
          <p:cNvPicPr>
            <a:picLocks noChangeAspect="1"/>
          </p:cNvPicPr>
          <p:nvPr/>
        </p:nvPicPr>
        <p:blipFill>
          <a:blip r:embed="rId2"/>
          <a:stretch>
            <a:fillRect/>
          </a:stretch>
        </p:blipFill>
        <p:spPr>
          <a:xfrm>
            <a:off x="3552148" y="1314611"/>
            <a:ext cx="5341041" cy="3658621"/>
          </a:xfrm>
          <a:prstGeom prst="rect">
            <a:avLst/>
          </a:prstGeom>
        </p:spPr>
      </p:pic>
      <p:pic>
        <p:nvPicPr>
          <p:cNvPr id="10" name="Picture 9">
            <a:extLst>
              <a:ext uri="{FF2B5EF4-FFF2-40B4-BE49-F238E27FC236}">
                <a16:creationId xmlns:a16="http://schemas.microsoft.com/office/drawing/2014/main" id="{79231D4F-ADFF-357B-3896-780D97B7F614}"/>
              </a:ext>
            </a:extLst>
          </p:cNvPr>
          <p:cNvPicPr>
            <a:picLocks noChangeAspect="1"/>
          </p:cNvPicPr>
          <p:nvPr/>
        </p:nvPicPr>
        <p:blipFill>
          <a:blip r:embed="rId3"/>
          <a:stretch>
            <a:fillRect/>
          </a:stretch>
        </p:blipFill>
        <p:spPr>
          <a:xfrm>
            <a:off x="250811" y="2570128"/>
            <a:ext cx="4105324" cy="2937171"/>
          </a:xfrm>
          <a:prstGeom prst="rect">
            <a:avLst/>
          </a:prstGeom>
        </p:spPr>
      </p:pic>
      <p:sp>
        <p:nvSpPr>
          <p:cNvPr id="11" name="TextBox 10">
            <a:extLst>
              <a:ext uri="{FF2B5EF4-FFF2-40B4-BE49-F238E27FC236}">
                <a16:creationId xmlns:a16="http://schemas.microsoft.com/office/drawing/2014/main" id="{08C41CE1-4D1B-BC55-2B25-4BD6C60DDBEC}"/>
              </a:ext>
            </a:extLst>
          </p:cNvPr>
          <p:cNvSpPr txBox="1"/>
          <p:nvPr/>
        </p:nvSpPr>
        <p:spPr>
          <a:xfrm>
            <a:off x="506896" y="5685183"/>
            <a:ext cx="2405269" cy="307777"/>
          </a:xfrm>
          <a:prstGeom prst="rect">
            <a:avLst/>
          </a:prstGeom>
          <a:noFill/>
        </p:spPr>
        <p:txBody>
          <a:bodyPr wrap="square" rtlCol="0">
            <a:spAutoFit/>
          </a:bodyPr>
          <a:lstStyle/>
          <a:p>
            <a:r>
              <a:rPr lang="en-US"/>
              <a:t>https://inoculation.science/</a:t>
            </a:r>
          </a:p>
        </p:txBody>
      </p:sp>
      <p:sp>
        <p:nvSpPr>
          <p:cNvPr id="12" name="TextBox 11">
            <a:extLst>
              <a:ext uri="{FF2B5EF4-FFF2-40B4-BE49-F238E27FC236}">
                <a16:creationId xmlns:a16="http://schemas.microsoft.com/office/drawing/2014/main" id="{C212E522-64A2-CF6E-FEC0-2DE34391383B}"/>
              </a:ext>
            </a:extLst>
          </p:cNvPr>
          <p:cNvSpPr txBox="1"/>
          <p:nvPr/>
        </p:nvSpPr>
        <p:spPr>
          <a:xfrm>
            <a:off x="5832405" y="5086377"/>
            <a:ext cx="2574235" cy="307777"/>
          </a:xfrm>
          <a:prstGeom prst="rect">
            <a:avLst/>
          </a:prstGeom>
          <a:noFill/>
        </p:spPr>
        <p:txBody>
          <a:bodyPr wrap="square" rtlCol="0">
            <a:spAutoFit/>
          </a:bodyPr>
          <a:lstStyle/>
          <a:p>
            <a:r>
              <a:rPr lang="en-US"/>
              <a:t>https://www.lokisloop.org/</a:t>
            </a:r>
          </a:p>
        </p:txBody>
      </p:sp>
    </p:spTree>
    <p:extLst>
      <p:ext uri="{BB962C8B-B14F-4D97-AF65-F5344CB8AC3E}">
        <p14:creationId xmlns:p14="http://schemas.microsoft.com/office/powerpoint/2010/main" val="289300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A91AE9-A3EA-4516-8235-62914D35A2F6}"/>
              </a:ext>
            </a:extLst>
          </p:cNvPr>
          <p:cNvSpPr>
            <a:spLocks noGrp="1"/>
          </p:cNvSpPr>
          <p:nvPr>
            <p:ph type="body" idx="1"/>
          </p:nvPr>
        </p:nvSpPr>
        <p:spPr/>
        <p:txBody>
          <a:bodyPr/>
          <a:lstStyle/>
          <a:p>
            <a:pPr marL="63500" indent="0" algn="l">
              <a:buNone/>
            </a:pPr>
            <a:r>
              <a:rPr lang="en-US">
                <a:solidFill>
                  <a:srgbClr val="000000"/>
                </a:solidFill>
                <a:latin typeface="+mj-lt"/>
              </a:rPr>
              <a:t>Use of information &amp; data impacts everything we do</a:t>
            </a:r>
          </a:p>
          <a:p>
            <a:pPr algn="l">
              <a:buFont typeface="Arial" panose="020B0604020202020204" pitchFamily="34" charset="0"/>
              <a:buChar char="•"/>
            </a:pPr>
            <a:r>
              <a:rPr lang="en-US" i="0">
                <a:solidFill>
                  <a:srgbClr val="000000"/>
                </a:solidFill>
                <a:effectLst/>
                <a:latin typeface="+mj-lt"/>
              </a:rPr>
              <a:t>Program outcomes</a:t>
            </a:r>
          </a:p>
          <a:p>
            <a:pPr algn="l">
              <a:buFont typeface="Arial" panose="020B0604020202020204" pitchFamily="34" charset="0"/>
              <a:buChar char="•"/>
            </a:pPr>
            <a:r>
              <a:rPr lang="en-US" i="0">
                <a:solidFill>
                  <a:srgbClr val="000000"/>
                </a:solidFill>
                <a:effectLst/>
                <a:latin typeface="+mj-lt"/>
              </a:rPr>
              <a:t>Curriculum planning</a:t>
            </a:r>
          </a:p>
          <a:p>
            <a:pPr algn="l">
              <a:buFont typeface="Arial" panose="020B0604020202020204" pitchFamily="34" charset="0"/>
              <a:buChar char="•"/>
            </a:pPr>
            <a:r>
              <a:rPr lang="en-US">
                <a:solidFill>
                  <a:srgbClr val="000000"/>
                </a:solidFill>
                <a:latin typeface="+mj-lt"/>
              </a:rPr>
              <a:t>Strategic planning</a:t>
            </a:r>
            <a:endParaRPr lang="en-US" i="0">
              <a:solidFill>
                <a:srgbClr val="000000"/>
              </a:solidFill>
              <a:effectLst/>
              <a:latin typeface="+mj-lt"/>
            </a:endParaRPr>
          </a:p>
          <a:p>
            <a:pPr algn="l">
              <a:buFont typeface="Arial" panose="020B0604020202020204" pitchFamily="34" charset="0"/>
              <a:buChar char="•"/>
            </a:pPr>
            <a:r>
              <a:rPr lang="en-US">
                <a:solidFill>
                  <a:srgbClr val="000000"/>
                </a:solidFill>
                <a:latin typeface="+mj-lt"/>
              </a:rPr>
              <a:t>Community planning</a:t>
            </a:r>
            <a:endParaRPr lang="en-US" i="0">
              <a:solidFill>
                <a:srgbClr val="000000"/>
              </a:solidFill>
              <a:effectLst/>
              <a:latin typeface="+mj-lt"/>
            </a:endParaRPr>
          </a:p>
          <a:p>
            <a:pPr algn="l">
              <a:buFont typeface="Arial" panose="020B0604020202020204" pitchFamily="34" charset="0"/>
              <a:buChar char="•"/>
            </a:pPr>
            <a:r>
              <a:rPr lang="en-US">
                <a:solidFill>
                  <a:srgbClr val="000000"/>
                </a:solidFill>
                <a:latin typeface="+mj-lt"/>
              </a:rPr>
              <a:t>Personal planning</a:t>
            </a:r>
            <a:endParaRPr lang="en-US">
              <a:latin typeface="+mj-lt"/>
            </a:endParaRPr>
          </a:p>
        </p:txBody>
      </p:sp>
      <p:sp>
        <p:nvSpPr>
          <p:cNvPr id="3" name="Title 2">
            <a:extLst>
              <a:ext uri="{FF2B5EF4-FFF2-40B4-BE49-F238E27FC236}">
                <a16:creationId xmlns:a16="http://schemas.microsoft.com/office/drawing/2014/main" id="{CF91F79D-F2F7-46CF-83B6-7D25E8CE77DF}"/>
              </a:ext>
            </a:extLst>
          </p:cNvPr>
          <p:cNvSpPr>
            <a:spLocks noGrp="1"/>
          </p:cNvSpPr>
          <p:nvPr>
            <p:ph type="title"/>
          </p:nvPr>
        </p:nvSpPr>
        <p:spPr/>
        <p:txBody>
          <a:bodyPr/>
          <a:lstStyle/>
          <a:p>
            <a:r>
              <a:rPr lang="en-US"/>
              <a:t>Final Thoughts…</a:t>
            </a:r>
          </a:p>
        </p:txBody>
      </p:sp>
      <p:sp>
        <p:nvSpPr>
          <p:cNvPr id="4" name="Slide Number Placeholder 3">
            <a:extLst>
              <a:ext uri="{FF2B5EF4-FFF2-40B4-BE49-F238E27FC236}">
                <a16:creationId xmlns:a16="http://schemas.microsoft.com/office/drawing/2014/main" id="{065AE9E8-FB3D-4DBE-B2C8-D46BD5F976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pic>
        <p:nvPicPr>
          <p:cNvPr id="6" name="Picture 5" descr="A picture containing vector graphics, clipart&#10;&#10;Description automatically generated">
            <a:extLst>
              <a:ext uri="{FF2B5EF4-FFF2-40B4-BE49-F238E27FC236}">
                <a16:creationId xmlns:a16="http://schemas.microsoft.com/office/drawing/2014/main" id="{50FBDDAD-72AA-43EB-A24A-F58C33BF77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00600" y="2820921"/>
            <a:ext cx="3916017" cy="2202760"/>
          </a:xfrm>
          <a:prstGeom prst="rect">
            <a:avLst/>
          </a:prstGeom>
        </p:spPr>
      </p:pic>
      <p:sp>
        <p:nvSpPr>
          <p:cNvPr id="7" name="TextBox 6">
            <a:extLst>
              <a:ext uri="{FF2B5EF4-FFF2-40B4-BE49-F238E27FC236}">
                <a16:creationId xmlns:a16="http://schemas.microsoft.com/office/drawing/2014/main" id="{627C93F5-0DA3-4572-95E8-53BF2E23BE99}"/>
              </a:ext>
            </a:extLst>
          </p:cNvPr>
          <p:cNvSpPr txBox="1"/>
          <p:nvPr/>
        </p:nvSpPr>
        <p:spPr>
          <a:xfrm>
            <a:off x="4800600" y="5152821"/>
            <a:ext cx="3916017" cy="230832"/>
          </a:xfrm>
          <a:prstGeom prst="rect">
            <a:avLst/>
          </a:prstGeom>
          <a:noFill/>
        </p:spPr>
        <p:txBody>
          <a:bodyPr wrap="square" rtlCol="0">
            <a:spAutoFit/>
          </a:bodyPr>
          <a:lstStyle/>
          <a:p>
            <a:r>
              <a:rPr lang="en-US" sz="900">
                <a:hlinkClick r:id="rId3" tooltip="https://www.peoplemattersglobal.com/article/techhr17/leveraging-design-thinking-for-enhancing-employee-engagement-15993"/>
              </a:rPr>
              <a:t>This Photo</a:t>
            </a:r>
            <a:r>
              <a:rPr lang="en-US" sz="900"/>
              <a:t> by Unknown Author is licensed under </a:t>
            </a:r>
            <a:r>
              <a:rPr lang="en-US" sz="900">
                <a:hlinkClick r:id="rId4" tooltip="https://creativecommons.org/licenses/by-nc-sa/3.0/"/>
              </a:rPr>
              <a:t>CC BY-SA-NC</a:t>
            </a:r>
            <a:endParaRPr lang="en-US" sz="900"/>
          </a:p>
        </p:txBody>
      </p:sp>
      <p:sp>
        <p:nvSpPr>
          <p:cNvPr id="5" name="Footer Placeholder 4">
            <a:extLst>
              <a:ext uri="{FF2B5EF4-FFF2-40B4-BE49-F238E27FC236}">
                <a16:creationId xmlns:a16="http://schemas.microsoft.com/office/drawing/2014/main" id="{4F25724C-A50C-4E7D-8406-746A54B0ADFA}"/>
              </a:ext>
            </a:extLst>
          </p:cNvPr>
          <p:cNvSpPr>
            <a:spLocks noGrp="1"/>
          </p:cNvSpPr>
          <p:nvPr>
            <p:ph type="ftr" idx="11"/>
          </p:nvPr>
        </p:nvSpPr>
        <p:spPr/>
        <p:txBody>
          <a:bodyPr/>
          <a:lstStyle/>
          <a:p>
            <a:r>
              <a:rPr lang="en-US"/>
              <a:t>Presented by Partners in Medical Education, Inc. 2023</a:t>
            </a:r>
          </a:p>
        </p:txBody>
      </p:sp>
      <p:sp>
        <p:nvSpPr>
          <p:cNvPr id="8" name="TextBox 7">
            <a:extLst>
              <a:ext uri="{FF2B5EF4-FFF2-40B4-BE49-F238E27FC236}">
                <a16:creationId xmlns:a16="http://schemas.microsoft.com/office/drawing/2014/main" id="{DF0BA13C-E25D-E684-95CB-22497590DAA9}"/>
              </a:ext>
            </a:extLst>
          </p:cNvPr>
          <p:cNvSpPr txBox="1"/>
          <p:nvPr/>
        </p:nvSpPr>
        <p:spPr>
          <a:xfrm>
            <a:off x="1739347" y="5600614"/>
            <a:ext cx="5158410" cy="369332"/>
          </a:xfrm>
          <a:prstGeom prst="rect">
            <a:avLst/>
          </a:prstGeom>
          <a:noFill/>
        </p:spPr>
        <p:txBody>
          <a:bodyPr wrap="square" rtlCol="0">
            <a:spAutoFit/>
          </a:bodyPr>
          <a:lstStyle/>
          <a:p>
            <a:r>
              <a:rPr lang="en-US" sz="1800"/>
              <a:t>Don’t forget the previous data resources!</a:t>
            </a:r>
          </a:p>
        </p:txBody>
      </p:sp>
      <p:sp>
        <p:nvSpPr>
          <p:cNvPr id="9" name="Star: 5 Points 8">
            <a:extLst>
              <a:ext uri="{FF2B5EF4-FFF2-40B4-BE49-F238E27FC236}">
                <a16:creationId xmlns:a16="http://schemas.microsoft.com/office/drawing/2014/main" id="{FB2661E9-4691-7532-E6A0-AE5306E43DE4}"/>
              </a:ext>
            </a:extLst>
          </p:cNvPr>
          <p:cNvSpPr/>
          <p:nvPr/>
        </p:nvSpPr>
        <p:spPr>
          <a:xfrm>
            <a:off x="961611" y="5435880"/>
            <a:ext cx="626165" cy="562478"/>
          </a:xfrm>
          <a:prstGeom prst="star5">
            <a:avLst/>
          </a:prstGeom>
          <a:solidFill>
            <a:srgbClr val="FFFF0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833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67053D-DCB2-4DEA-AE13-668CE8A090BD}"/>
              </a:ext>
            </a:extLst>
          </p:cNvPr>
          <p:cNvSpPr>
            <a:spLocks noGrp="1"/>
          </p:cNvSpPr>
          <p:nvPr>
            <p:ph type="body" idx="1"/>
          </p:nvPr>
        </p:nvSpPr>
        <p:spPr/>
        <p:txBody>
          <a:bodyPr/>
          <a:lstStyle/>
          <a:p>
            <a:pPr marL="63500" indent="0">
              <a:buNone/>
            </a:pPr>
            <a:r>
              <a:rPr lang="en-US" sz="1600" b="0" i="0">
                <a:solidFill>
                  <a:srgbClr val="333333"/>
                </a:solidFill>
                <a:effectLst/>
                <a:latin typeface="+mn-lt"/>
              </a:rPr>
              <a:t>International Federation of </a:t>
            </a:r>
            <a:r>
              <a:rPr lang="en-US" sz="1600">
                <a:solidFill>
                  <a:srgbClr val="333333"/>
                </a:solidFill>
                <a:latin typeface="+mn-lt"/>
              </a:rPr>
              <a:t>Library Associations and Institutions. (2005). </a:t>
            </a:r>
            <a:r>
              <a:rPr lang="en-US" sz="1600" b="0" i="0">
                <a:solidFill>
                  <a:srgbClr val="333333"/>
                </a:solidFill>
                <a:effectLst/>
                <a:latin typeface="+mn-lt"/>
              </a:rPr>
              <a:t>Beacons of the Information Society:  The Alexandria Proclamation on Information Literacy and Lifelong Learning. Information literacy: United Nations Educational, Scientific and Cultural Organization. Retrieved from https://www.ifla.org/publications/</a:t>
            </a:r>
          </a:p>
          <a:p>
            <a:pPr marL="63500" indent="0" algn="l">
              <a:buNone/>
            </a:pPr>
            <a:endParaRPr lang="en-US" sz="1600">
              <a:latin typeface="+mn-lt"/>
              <a:ea typeface="Calibri" panose="020F0502020204030204" pitchFamily="34" charset="0"/>
              <a:cs typeface="Calibri" panose="020F0502020204030204" pitchFamily="34" charset="0"/>
            </a:endParaRPr>
          </a:p>
          <a:p>
            <a:pPr marL="63500" indent="0">
              <a:buNone/>
            </a:pPr>
            <a:r>
              <a:rPr lang="en-US" sz="1600">
                <a:solidFill>
                  <a:srgbClr val="000000"/>
                </a:solidFill>
                <a:latin typeface="+mn-lt"/>
                <a:ea typeface="Calibri" panose="020F0502020204030204" pitchFamily="34" charset="0"/>
                <a:cs typeface="Calibri" panose="020F0502020204030204" pitchFamily="34" charset="0"/>
              </a:rPr>
              <a:t>Coonan, E. &amp; Jane, S. (2014, April 29). “My dolly’s bigger than you dolly”, or why our labels no longer matter. [Web Blog]. Retrieved from https://librariangoddess.wordpress.com/2014/04/29/my-dollys-bigger/</a:t>
            </a:r>
          </a:p>
          <a:p>
            <a:pPr marL="63500" indent="0" algn="l">
              <a:buNone/>
            </a:pPr>
            <a:endParaRPr lang="en-US" sz="1600">
              <a:latin typeface="+mn-lt"/>
              <a:ea typeface="Calibri" panose="020F0502020204030204" pitchFamily="34" charset="0"/>
              <a:cs typeface="Calibri" panose="020F0502020204030204" pitchFamily="34" charset="0"/>
            </a:endParaRPr>
          </a:p>
          <a:p>
            <a:pPr marL="63500" indent="0" algn="l">
              <a:buNone/>
            </a:pPr>
            <a:r>
              <a:rPr lang="en-US" sz="1600">
                <a:latin typeface="+mn-lt"/>
                <a:ea typeface="Calibri" panose="020F0502020204030204" pitchFamily="34" charset="0"/>
                <a:cs typeface="Calibri" panose="020F0502020204030204" pitchFamily="34" charset="0"/>
              </a:rPr>
              <a:t>Hoekzema, G. &amp; Cagno, C. (2021). A wealth of data, a paucity of outcomes: What can we learn from the ACGME accreditation data system? </a:t>
            </a:r>
            <a:r>
              <a:rPr lang="en-US" sz="1600" i="1">
                <a:latin typeface="+mn-lt"/>
                <a:ea typeface="Calibri" panose="020F0502020204030204" pitchFamily="34" charset="0"/>
                <a:cs typeface="Calibri" panose="020F0502020204030204" pitchFamily="34" charset="0"/>
              </a:rPr>
              <a:t>Fam Med 53</a:t>
            </a:r>
            <a:r>
              <a:rPr lang="en-US" sz="1600">
                <a:latin typeface="+mn-lt"/>
                <a:ea typeface="Calibri" panose="020F0502020204030204" pitchFamily="34" charset="0"/>
                <a:cs typeface="Calibri" panose="020F0502020204030204" pitchFamily="34" charset="0"/>
              </a:rPr>
              <a:t>(7), 580-582 doi: </a:t>
            </a:r>
            <a:r>
              <a:rPr lang="en-US" sz="1600" b="0" u="none" strike="noStrike" baseline="0">
                <a:solidFill>
                  <a:srgbClr val="000000"/>
                </a:solidFill>
                <a:latin typeface="+mn-lt"/>
              </a:rPr>
              <a:t>10.22454</a:t>
            </a:r>
            <a:r>
              <a:rPr lang="en-US" sz="1600" b="0" i="0" u="none" strike="noStrike" baseline="0">
                <a:solidFill>
                  <a:srgbClr val="000000"/>
                </a:solidFill>
                <a:latin typeface="+mn-lt"/>
              </a:rPr>
              <a:t>/FamMed.2021.277492 </a:t>
            </a:r>
          </a:p>
          <a:p>
            <a:pPr marL="63500" indent="0" algn="l">
              <a:buNone/>
            </a:pPr>
            <a:endParaRPr lang="en-US" sz="1800">
              <a:solidFill>
                <a:srgbClr val="000000"/>
              </a:solidFill>
              <a:latin typeface="ITC Franklin Gothic Std Book"/>
              <a:ea typeface="Calibri" panose="020F0502020204030204" pitchFamily="34" charset="0"/>
              <a:cs typeface="Calibri" panose="020F0502020204030204" pitchFamily="34" charset="0"/>
            </a:endParaRPr>
          </a:p>
          <a:p>
            <a:pPr marL="63500" indent="0">
              <a:buNone/>
            </a:pPr>
            <a:endParaRPr lang="en-US"/>
          </a:p>
        </p:txBody>
      </p:sp>
      <p:sp>
        <p:nvSpPr>
          <p:cNvPr id="3" name="Title 2">
            <a:extLst>
              <a:ext uri="{FF2B5EF4-FFF2-40B4-BE49-F238E27FC236}">
                <a16:creationId xmlns:a16="http://schemas.microsoft.com/office/drawing/2014/main" id="{376F5626-3590-4365-8372-168DD96DA58D}"/>
              </a:ext>
            </a:extLst>
          </p:cNvPr>
          <p:cNvSpPr>
            <a:spLocks noGrp="1"/>
          </p:cNvSpPr>
          <p:nvPr>
            <p:ph type="title"/>
          </p:nvPr>
        </p:nvSpPr>
        <p:spPr/>
        <p:txBody>
          <a:bodyPr/>
          <a:lstStyle/>
          <a:p>
            <a:r>
              <a:rPr lang="en-US"/>
              <a:t>References</a:t>
            </a:r>
          </a:p>
        </p:txBody>
      </p:sp>
      <p:sp>
        <p:nvSpPr>
          <p:cNvPr id="4" name="Slide Number Placeholder 3">
            <a:extLst>
              <a:ext uri="{FF2B5EF4-FFF2-40B4-BE49-F238E27FC236}">
                <a16:creationId xmlns:a16="http://schemas.microsoft.com/office/drawing/2014/main" id="{0A4084D9-91B5-4153-AEC6-BC9E1B85E37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5" name="Footer Placeholder 4">
            <a:extLst>
              <a:ext uri="{FF2B5EF4-FFF2-40B4-BE49-F238E27FC236}">
                <a16:creationId xmlns:a16="http://schemas.microsoft.com/office/drawing/2014/main" id="{9A01F674-DE4E-4D24-965B-B7716C06358C}"/>
              </a:ext>
            </a:extLst>
          </p:cNvPr>
          <p:cNvSpPr>
            <a:spLocks noGrp="1"/>
          </p:cNvSpPr>
          <p:nvPr>
            <p:ph type="ftr" idx="11"/>
          </p:nvPr>
        </p:nvSpPr>
        <p:spPr/>
        <p:txBody>
          <a:bodyPr/>
          <a:lstStyle/>
          <a:p>
            <a:r>
              <a:rPr lang="en-US"/>
              <a:t>Presented by Partners in Medical Education, Inc. 2023</a:t>
            </a:r>
          </a:p>
        </p:txBody>
      </p:sp>
    </p:spTree>
    <p:extLst>
      <p:ext uri="{BB962C8B-B14F-4D97-AF65-F5344CB8AC3E}">
        <p14:creationId xmlns:p14="http://schemas.microsoft.com/office/powerpoint/2010/main" val="91790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9"/>
          <p:cNvSpPr txBox="1">
            <a:spLocks noGrp="1"/>
          </p:cNvSpPr>
          <p:nvPr>
            <p:ph type="title"/>
          </p:nvPr>
        </p:nvSpPr>
        <p:spPr>
          <a:xfrm>
            <a:off x="1989344" y="246466"/>
            <a:ext cx="6526006" cy="1325563"/>
          </a:xfrm>
          <a:prstGeom prst="rect">
            <a:avLst/>
          </a:prstGeom>
          <a:noFill/>
          <a:ln>
            <a:solidFill>
              <a:schemeClr val="bg1"/>
            </a:solid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4400"/>
              <a:t>Questions</a:t>
            </a:r>
            <a:endParaRPr/>
          </a:p>
        </p:txBody>
      </p:sp>
      <p:sp>
        <p:nvSpPr>
          <p:cNvPr id="336" name="Google Shape;336;p2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26</a:t>
            </a:fld>
            <a:endParaRPr/>
          </a:p>
        </p:txBody>
      </p:sp>
      <p:pic>
        <p:nvPicPr>
          <p:cNvPr id="337" name="Google Shape;337;p29" descr="http://myup.weboldala.net/files/dzjir6enuwx16prtshbj.png"/>
          <p:cNvPicPr preferRelativeResize="0"/>
          <p:nvPr/>
        </p:nvPicPr>
        <p:blipFill rotWithShape="1">
          <a:blip r:embed="rId3">
            <a:alphaModFix/>
          </a:blip>
          <a:srcRect/>
          <a:stretch/>
        </p:blipFill>
        <p:spPr>
          <a:xfrm>
            <a:off x="3196713" y="2348548"/>
            <a:ext cx="2664826" cy="2633760"/>
          </a:xfrm>
          <a:prstGeom prst="rect">
            <a:avLst/>
          </a:prstGeom>
          <a:noFill/>
          <a:ln>
            <a:noFill/>
          </a:ln>
        </p:spPr>
      </p:pic>
      <p:sp>
        <p:nvSpPr>
          <p:cNvPr id="6" name="Google Shape;61;p1">
            <a:extLst>
              <a:ext uri="{FF2B5EF4-FFF2-40B4-BE49-F238E27FC236}">
                <a16:creationId xmlns:a16="http://schemas.microsoft.com/office/drawing/2014/main" id="{A25A0CE8-A040-41F0-A3DC-FB234F4BD7AF}"/>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2023</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805396" y="220871"/>
            <a:ext cx="5060092" cy="3772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lIns="91440" tIns="45720" rIns="91440" bIns="45720" anchor="t"/>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algn="ctr">
              <a:lnSpc>
                <a:spcPct val="80000"/>
              </a:lnSpc>
              <a:spcBef>
                <a:spcPct val="20000"/>
              </a:spcBef>
              <a:buClr>
                <a:srgbClr val="44546A"/>
              </a:buClr>
              <a:buSzPct val="75000"/>
              <a:defRPr/>
            </a:pPr>
            <a:endParaRPr kumimoji="0" lang="en-US" sz="1800" b="1" i="1" u="none" strike="noStrike" kern="0" cap="none" spc="0" normalizeH="0" baseline="0" noProof="0">
              <a:ln>
                <a:noFill/>
              </a:ln>
              <a:solidFill>
                <a:srgbClr val="000000"/>
              </a:solidFill>
              <a:effectLst/>
              <a:uLnTx/>
              <a:uFillTx/>
              <a:latin typeface="Arial" charset="0"/>
              <a:ea typeface="ＭＳ Ｐゴシック" charset="0"/>
              <a:cs typeface="Arial" charset="0"/>
              <a:sym typeface="Arial"/>
            </a:endParaRPr>
          </a:p>
          <a:p>
            <a:pPr algn="ctr">
              <a:lnSpc>
                <a:spcPct val="80000"/>
              </a:lnSpc>
              <a:spcBef>
                <a:spcPct val="20000"/>
              </a:spcBef>
              <a:buClr>
                <a:srgbClr val="44546A"/>
              </a:buClr>
              <a:buSzPct val="75000"/>
              <a:defRPr/>
            </a:pPr>
            <a:endParaRPr lang="en-US" sz="1800" b="1" i="0" u="none" strike="noStrike" kern="0" cap="none" spc="0" normalizeH="0" baseline="0" noProof="0">
              <a:ln>
                <a:noFill/>
              </a:ln>
              <a:solidFill>
                <a:srgbClr val="00A600"/>
              </a:solidFill>
              <a:effectLst/>
              <a:uLnTx/>
              <a:uFillTx/>
              <a:latin typeface="Arial" charset="0"/>
              <a:ea typeface="ＭＳ Ｐゴシック" charset="0"/>
              <a:cs typeface="Arial" charset="0"/>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a:ln>
                  <a:noFill/>
                </a:ln>
                <a:solidFill>
                  <a:srgbClr val="00A600"/>
                </a:solidFill>
                <a:effectLst/>
                <a:uLnTx/>
                <a:uFillTx/>
                <a:latin typeface="Arial"/>
                <a:ea typeface="ＭＳ Ｐゴシック"/>
                <a:cs typeface="Arial"/>
                <a:sym typeface="Arial"/>
              </a:rPr>
              <a:t>Upcoming Live Webinar</a:t>
            </a:r>
            <a:br>
              <a:rPr lang="en-US" sz="1800" b="1" i="0" u="none" strike="noStrike" kern="0" cap="none" spc="0" normalizeH="0" baseline="0" noProof="0">
                <a:ln>
                  <a:noFill/>
                </a:ln>
                <a:effectLst/>
                <a:uLnTx/>
                <a:uFillTx/>
                <a:latin typeface="Arial" charset="0"/>
                <a:ea typeface="ＭＳ Ｐゴシック" charset="0"/>
                <a:cs typeface="Arial" charset="0"/>
              </a:rPr>
            </a:br>
            <a:endParaRPr lang="en-US" altLang="en-US" sz="1400" b="0" kern="0">
              <a:solidFill>
                <a:prstClr val="black"/>
              </a:solidFill>
              <a:latin typeface="+mn-lt"/>
              <a:cs typeface="Arial" panose="020B0604020202020204" pitchFamily="34" charset="0"/>
              <a:sym typeface="Arial"/>
            </a:endParaRPr>
          </a:p>
          <a:p>
            <a:pPr algn="ctr">
              <a:lnSpc>
                <a:spcPct val="80000"/>
              </a:lnSpc>
              <a:defRPr/>
            </a:pPr>
            <a:r>
              <a:rPr lang="en-US" altLang="en-US" sz="1400" kern="0">
                <a:latin typeface="+mn-lt"/>
                <a:ea typeface="ＭＳ Ｐゴシック"/>
                <a:cs typeface="Arial"/>
                <a:sym typeface="Arial"/>
              </a:rPr>
              <a:t>Developing Residency Budgets</a:t>
            </a:r>
            <a:endParaRPr lang="en-US">
              <a:ea typeface="ＭＳ Ｐゴシック"/>
              <a:cs typeface="Arial"/>
            </a:endParaRPr>
          </a:p>
          <a:p>
            <a:pPr algn="ctr">
              <a:lnSpc>
                <a:spcPct val="80000"/>
              </a:lnSpc>
              <a:defRPr/>
            </a:pPr>
            <a:r>
              <a:rPr lang="en-US" altLang="en-US" sz="1400" b="0" kern="0">
                <a:latin typeface="+mn-lt"/>
                <a:ea typeface="ＭＳ Ｐゴシック"/>
                <a:cs typeface="Arial"/>
                <a:sym typeface="Arial"/>
              </a:rPr>
              <a:t>Thursday, January 19, 2023</a:t>
            </a:r>
            <a:endParaRPr lang="en-US" altLang="en-US" sz="1400" b="0" kern="0">
              <a:latin typeface="+mn-lt"/>
              <a:ea typeface="ＭＳ Ｐゴシック"/>
              <a:cs typeface="Arial"/>
            </a:endParaRPr>
          </a:p>
          <a:p>
            <a:pPr algn="ctr">
              <a:lnSpc>
                <a:spcPct val="80000"/>
              </a:lnSpc>
              <a:defRPr/>
            </a:pPr>
            <a:endParaRPr lang="en-US" altLang="en-US" sz="1400" b="0" kern="0">
              <a:solidFill>
                <a:prstClr val="black"/>
              </a:solidFill>
              <a:latin typeface="+mn-lt"/>
              <a:cs typeface="Arial" panose="020B0604020202020204" pitchFamily="34" charset="0"/>
              <a:sym typeface="Arial"/>
            </a:endParaRPr>
          </a:p>
          <a:p>
            <a:pPr algn="ctr">
              <a:lnSpc>
                <a:spcPct val="80000"/>
              </a:lnSpc>
              <a:defRPr/>
            </a:pPr>
            <a:r>
              <a:rPr lang="en-US" altLang="en-US" sz="1400" kern="0">
                <a:latin typeface="+mn-lt"/>
                <a:ea typeface="ＭＳ Ｐゴシック"/>
                <a:cs typeface="Arial"/>
                <a:sym typeface="Arial"/>
              </a:rPr>
              <a:t>Onboarding Residents</a:t>
            </a:r>
            <a:endParaRPr lang="en-US" altLang="en-US" sz="1400" kern="0">
              <a:latin typeface="+mn-lt"/>
              <a:ea typeface="ＭＳ Ｐゴシック"/>
              <a:cs typeface="Arial"/>
            </a:endParaRPr>
          </a:p>
          <a:p>
            <a:pPr algn="ctr">
              <a:lnSpc>
                <a:spcPct val="80000"/>
              </a:lnSpc>
              <a:defRPr/>
            </a:pPr>
            <a:r>
              <a:rPr lang="en-US" altLang="en-US" sz="1400" b="0" kern="0">
                <a:latin typeface="+mn-lt"/>
                <a:ea typeface="ＭＳ Ｐゴシック"/>
                <a:cs typeface="Arial"/>
                <a:sym typeface="Arial"/>
              </a:rPr>
              <a:t>Thursday, February 2, 2023</a:t>
            </a:r>
            <a:endParaRPr lang="en-US" altLang="en-US" sz="1400" b="0" kern="0">
              <a:latin typeface="+mn-lt"/>
              <a:ea typeface="ＭＳ Ｐゴシック"/>
              <a:cs typeface="Arial"/>
            </a:endParaRPr>
          </a:p>
          <a:p>
            <a:pPr algn="ctr">
              <a:lnSpc>
                <a:spcPct val="80000"/>
              </a:lnSpc>
              <a:defRPr/>
            </a:pPr>
            <a:endParaRPr kumimoji="0" lang="en-US" altLang="en-US" sz="1400" b="0" i="0" u="none" strike="noStrike" kern="0" cap="none" spc="0" normalizeH="0" baseline="0" noProof="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a:latin typeface="+mn-lt"/>
                <a:ea typeface="ＭＳ Ｐゴシック"/>
                <a:cs typeface="Arial"/>
                <a:sym typeface="Arial"/>
              </a:rPr>
              <a:t>How Semi-Annual Evaluations Document, Educate, and Improve</a:t>
            </a:r>
            <a:endParaRPr lang="en-US" altLang="en-US" sz="1400" kern="0">
              <a:latin typeface="+mn-lt"/>
              <a:ea typeface="ＭＳ Ｐゴシック"/>
              <a:cs typeface="Arial"/>
            </a:endParaRPr>
          </a:p>
          <a:p>
            <a:pPr algn="ctr">
              <a:lnSpc>
                <a:spcPct val="80000"/>
              </a:lnSpc>
              <a:defRPr/>
            </a:pPr>
            <a:r>
              <a:rPr lang="en-US" altLang="en-US" sz="1400" b="0" kern="0">
                <a:latin typeface="+mn-lt"/>
                <a:ea typeface="ＭＳ Ｐゴシック"/>
                <a:cs typeface="Arial"/>
                <a:sym typeface="Arial"/>
              </a:rPr>
              <a:t>Thursday, February 9, 2023</a:t>
            </a:r>
            <a:endParaRPr lang="en-US" altLang="en-US" sz="1400" b="0" kern="0">
              <a:latin typeface="+mn-lt"/>
              <a:ea typeface="ＭＳ Ｐゴシック"/>
              <a:cs typeface="Arial"/>
            </a:endParaRPr>
          </a:p>
          <a:p>
            <a:pPr algn="ctr">
              <a:lnSpc>
                <a:spcPct val="80000"/>
              </a:lnSpc>
              <a:defRPr/>
            </a:pPr>
            <a:endParaRPr kumimoji="0" lang="en-US" altLang="en-US" sz="1400" b="0" i="0" u="none" strike="noStrike" kern="0" cap="none" spc="0" normalizeH="0" baseline="0" noProof="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r>
              <a:rPr lang="en-US" altLang="en-US" sz="1400" kern="0">
                <a:latin typeface="+mn-lt"/>
                <a:ea typeface="ＭＳ Ｐゴシック"/>
                <a:cs typeface="Arial"/>
                <a:sym typeface="Arial"/>
              </a:rPr>
              <a:t>Ask Partners – Spring Freebie</a:t>
            </a:r>
            <a:endParaRPr lang="en-US" altLang="en-US" sz="1400" kern="0">
              <a:latin typeface="+mn-lt"/>
              <a:ea typeface="ＭＳ Ｐゴシック"/>
              <a:cs typeface="Arial"/>
            </a:endParaRPr>
          </a:p>
          <a:p>
            <a:pPr algn="ctr">
              <a:lnSpc>
                <a:spcPct val="80000"/>
              </a:lnSpc>
              <a:defRPr/>
            </a:pPr>
            <a:r>
              <a:rPr kumimoji="0" lang="en-US" altLang="en-US" sz="1400" b="0" i="0" u="none" strike="noStrike" kern="0" cap="none" spc="0" normalizeH="0" baseline="0" noProof="0">
                <a:ln>
                  <a:noFill/>
                </a:ln>
                <a:effectLst/>
                <a:uLnTx/>
                <a:uFillTx/>
                <a:latin typeface="+mn-lt"/>
                <a:ea typeface="ＭＳ Ｐゴシック"/>
                <a:cs typeface="Arial"/>
                <a:sym typeface="Arial"/>
              </a:rPr>
              <a:t>Tuesday, March 21, 2023</a:t>
            </a:r>
            <a:endParaRPr lang="en-US" altLang="en-US" sz="1400" b="0" i="0" u="none" strike="noStrike" kern="0" cap="none" spc="0" normalizeH="0" baseline="0" noProof="0">
              <a:ln>
                <a:noFill/>
              </a:ln>
              <a:effectLst/>
              <a:uLnTx/>
              <a:uFillTx/>
              <a:latin typeface="+mn-lt"/>
              <a:ea typeface="ＭＳ Ｐゴシック"/>
              <a:cs typeface="Arial"/>
            </a:endParaRPr>
          </a:p>
          <a:p>
            <a:pPr algn="ctr">
              <a:lnSpc>
                <a:spcPct val="80000"/>
              </a:lnSpc>
              <a:defRPr/>
            </a:pPr>
            <a:endParaRPr lang="en-US" altLang="en-US" sz="1400" kern="0">
              <a:latin typeface="+mn-lt"/>
              <a:cs typeface="Arial" panose="020B0604020202020204" pitchFamily="34" charset="0"/>
            </a:endParaRPr>
          </a:p>
          <a:p>
            <a:pPr algn="ctr">
              <a:lnSpc>
                <a:spcPct val="80000"/>
              </a:lnSpc>
              <a:defRPr/>
            </a:pPr>
            <a:r>
              <a:rPr lang="en-US" altLang="en-US" sz="1400">
                <a:latin typeface="+mn-lt"/>
                <a:ea typeface="ＭＳ Ｐゴシック"/>
                <a:cs typeface="Arial"/>
              </a:rPr>
              <a:t>GMEC Best Practices</a:t>
            </a:r>
            <a:endParaRPr lang="en-US" altLang="en-US" sz="1400" i="0" u="none" strike="noStrike" kern="0" cap="none" spc="0" normalizeH="0" baseline="0" noProof="0">
              <a:ln>
                <a:noFill/>
              </a:ln>
              <a:solidFill>
                <a:srgbClr val="000000"/>
              </a:solidFill>
              <a:effectLst/>
              <a:uLnTx/>
              <a:uFillTx/>
              <a:latin typeface="+mn-lt"/>
              <a:cs typeface="Arial" panose="020B0604020202020204" pitchFamily="34" charset="0"/>
            </a:endParaRPr>
          </a:p>
          <a:p>
            <a:pPr algn="ctr">
              <a:lnSpc>
                <a:spcPct val="80000"/>
              </a:lnSpc>
              <a:defRPr/>
            </a:pPr>
            <a:r>
              <a:rPr lang="en-US" altLang="en-US" sz="1400" b="0">
                <a:solidFill>
                  <a:srgbClr val="000000"/>
                </a:solidFill>
                <a:latin typeface="+mn-lt"/>
                <a:ea typeface="ＭＳ Ｐゴシック"/>
                <a:cs typeface="Arial"/>
              </a:rPr>
              <a:t>Thursday, March 30, 2023</a:t>
            </a:r>
            <a:endParaRPr lang="en-US" altLang="en-US" sz="1400" b="0">
              <a:solidFill>
                <a:srgbClr val="000000"/>
              </a:solidFill>
              <a:latin typeface="+mn-lt"/>
              <a:cs typeface="Arial" panose="020B0604020202020204" pitchFamily="34" charset="0"/>
            </a:endParaRPr>
          </a:p>
          <a:p>
            <a:pPr algn="ctr">
              <a:lnSpc>
                <a:spcPct val="80000"/>
              </a:lnSpc>
              <a:defRPr/>
            </a:pPr>
            <a:endParaRPr lang="en-US" altLang="en-US" sz="1400" b="0">
              <a:solidFill>
                <a:srgbClr val="000000"/>
              </a:solidFill>
              <a:latin typeface="+mn-lt"/>
              <a:cs typeface="Arial" panose="020B0604020202020204" pitchFamily="34" charset="0"/>
            </a:endParaRPr>
          </a:p>
          <a:p>
            <a:pPr algn="ctr">
              <a:lnSpc>
                <a:spcPct val="80000"/>
              </a:lnSpc>
              <a:defRPr/>
            </a:pPr>
            <a:endParaRPr lang="en-US" altLang="en-US" sz="1400" b="0">
              <a:solidFill>
                <a:srgbClr val="FF0000"/>
              </a:solidFill>
              <a:latin typeface="+mn-lt"/>
              <a:cs typeface="Arial" panose="020B0604020202020204" pitchFamily="34" charset="0"/>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27</a:t>
            </a:fld>
            <a:endParaRPr kumimoji="0" lang="en-US" altLang="en-US" sz="1000" b="1" i="0" u="none" strike="noStrike" kern="1200" cap="none" spc="0" normalizeH="0" baseline="0" noProof="0">
              <a:ln>
                <a:noFill/>
              </a:ln>
              <a:solidFill>
                <a:srgbClr val="000000"/>
              </a:solidFill>
              <a:effectLst/>
              <a:uLnTx/>
              <a:uFillTx/>
              <a:latin typeface="Arial"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7109639"/>
          </a:xfrm>
          <a:prstGeom prst="rect">
            <a:avLst/>
          </a:prstGeom>
          <a:noFill/>
        </p:spPr>
        <p:txBody>
          <a:bodyPr wrap="square" lIns="91440" tIns="45720" rIns="91440" bIns="45720" rtlCol="0" anchor="t">
            <a:spAutoFit/>
          </a:bodyPr>
          <a:lstStyle/>
          <a:p>
            <a:pPr algn="ctr"/>
            <a:endParaRPr lang="en-US" sz="1200">
              <a:solidFill>
                <a:srgbClr val="0070C0"/>
              </a:solidFill>
              <a:latin typeface="+mn-lt"/>
            </a:endParaRPr>
          </a:p>
          <a:p>
            <a:pPr algn="ctr"/>
            <a:r>
              <a:rPr lang="en-US" sz="1200">
                <a:solidFill>
                  <a:srgbClr val="0070C0"/>
                </a:solidFill>
                <a:latin typeface="+mn-lt"/>
              </a:rPr>
              <a:t>SI Self Study 101</a:t>
            </a: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Motivating Faculty to Mentor &amp; Do Reseach</a:t>
            </a:r>
          </a:p>
          <a:p>
            <a:pPr algn="ctr"/>
            <a:endParaRPr lang="en-US" sz="1200">
              <a:solidFill>
                <a:srgbClr val="0070C0"/>
              </a:solidFill>
              <a:latin typeface="+mn-lt"/>
            </a:endParaRPr>
          </a:p>
          <a:p>
            <a:pPr algn="ctr"/>
            <a:r>
              <a:rPr lang="en-US" sz="1200">
                <a:solidFill>
                  <a:srgbClr val="0070C0"/>
                </a:solidFill>
                <a:latin typeface="+mn-lt"/>
              </a:rPr>
              <a:t>Meet the Experts – Fall Freebie</a:t>
            </a:r>
            <a:endParaRPr lang="en-US"/>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Lights, Camera…Zoom!</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GME Educational Program Design II</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Site Visits Are Coming!</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SI 2025: 2022 Check Up</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Back To Basics: Intermediate Topics for New Program Coordinators</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GME Educational Program Design I</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Wellness is a Team Sport</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Looking Behind the Current of CMS Reporting</a:t>
            </a:r>
          </a:p>
          <a:p>
            <a:pPr algn="ctr"/>
            <a:endParaRPr lang="en-US" sz="1200">
              <a:solidFill>
                <a:srgbClr val="0070C0"/>
              </a:solidFill>
              <a:latin typeface="+mn-lt"/>
              <a:cs typeface="Arial" panose="020B0604020202020204" pitchFamily="34" charset="0"/>
            </a:endParaRPr>
          </a:p>
          <a:p>
            <a:pPr algn="ctr"/>
            <a:r>
              <a:rPr lang="en-US" sz="1200">
                <a:solidFill>
                  <a:srgbClr val="0070C0"/>
                </a:solidFill>
                <a:latin typeface="+mn-lt"/>
              </a:rPr>
              <a:t>ADS 2022: Part II</a:t>
            </a: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cs typeface="Arial" panose="020B0604020202020204" pitchFamily="34" charset="0"/>
            </a:endParaRPr>
          </a:p>
          <a:p>
            <a:pPr algn="ctr"/>
            <a:endParaRPr lang="en-US" sz="1200">
              <a:solidFill>
                <a:srgbClr val="0070C0"/>
              </a:solidFill>
              <a:latin typeface="+mn-lt"/>
            </a:endParaRP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80669"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a:latin typeface="Arial"/>
                <a:cs typeface="Arial"/>
              </a:rPr>
              <a:t>Presented by Partners in Medical Education, Inc. 2023</a:t>
            </a:r>
          </a:p>
        </p:txBody>
      </p:sp>
      <p:sp>
        <p:nvSpPr>
          <p:cNvPr id="2" name="TextBox 1">
            <a:extLst>
              <a:ext uri="{FF2B5EF4-FFF2-40B4-BE49-F238E27FC236}">
                <a16:creationId xmlns:a16="http://schemas.microsoft.com/office/drawing/2014/main" id="{EE22BC2B-521D-436C-65AC-2DFA8A9E1D26}"/>
              </a:ext>
            </a:extLst>
          </p:cNvPr>
          <p:cNvSpPr txBox="1"/>
          <p:nvPr/>
        </p:nvSpPr>
        <p:spPr>
          <a:xfrm>
            <a:off x="470217" y="3993776"/>
            <a:ext cx="5212345" cy="2123658"/>
          </a:xfrm>
          <a:prstGeom prst="rect">
            <a:avLst/>
          </a:prstGeom>
          <a:noFill/>
        </p:spPr>
        <p:txBody>
          <a:bodyPr wrap="square" rtlCol="0">
            <a:spAutoFit/>
          </a:bodyPr>
          <a:lstStyle/>
          <a:p>
            <a:r>
              <a:rPr lang="en-US">
                <a:solidFill>
                  <a:srgbClr val="FF0000"/>
                </a:solidFill>
                <a:latin typeface="+mn-lt"/>
              </a:rPr>
              <a:t>NEW Program Director Coaching Series</a:t>
            </a:r>
          </a:p>
          <a:p>
            <a:r>
              <a:rPr lang="en-US" sz="1400" b="0" strike="sngStrike">
                <a:latin typeface="+mn-lt"/>
              </a:rPr>
              <a:t>Jan – March Session – FULL</a:t>
            </a:r>
          </a:p>
          <a:p>
            <a:pPr algn="ctr"/>
            <a:r>
              <a:rPr lang="en-US" sz="1400" b="0">
                <a:solidFill>
                  <a:schemeClr val="accent6"/>
                </a:solidFill>
                <a:latin typeface="+mn-lt"/>
              </a:rPr>
              <a:t>Next Session Starts April – June</a:t>
            </a:r>
          </a:p>
          <a:p>
            <a:pPr marL="285750" indent="-285750">
              <a:buFont typeface="Arial" panose="020B0604020202020204" pitchFamily="34" charset="0"/>
              <a:buChar char="•"/>
            </a:pPr>
            <a:r>
              <a:rPr lang="en-US" sz="1400" b="0">
                <a:latin typeface="+mn-lt"/>
              </a:rPr>
              <a:t>6 one-hour group sessions over 12wks</a:t>
            </a:r>
          </a:p>
          <a:p>
            <a:pPr marL="285750" indent="-285750">
              <a:buFont typeface="Arial" panose="020B0604020202020204" pitchFamily="34" charset="0"/>
              <a:buChar char="•"/>
            </a:pPr>
            <a:r>
              <a:rPr lang="en-US" sz="1400" b="0">
                <a:latin typeface="+mn-lt"/>
              </a:rPr>
              <a:t>2 one-on-one 30 min </a:t>
            </a:r>
            <a:r>
              <a:rPr lang="en-US" sz="1400" b="0" err="1">
                <a:latin typeface="+mn-lt"/>
              </a:rPr>
              <a:t>indiv</a:t>
            </a:r>
            <a:r>
              <a:rPr lang="en-US" sz="1400" b="0">
                <a:latin typeface="+mn-lt"/>
              </a:rPr>
              <a:t>. Sessions</a:t>
            </a:r>
          </a:p>
          <a:p>
            <a:pPr marL="285750" indent="-285750">
              <a:buFont typeface="Arial" panose="020B0604020202020204" pitchFamily="34" charset="0"/>
              <a:buChar char="•"/>
            </a:pPr>
            <a:r>
              <a:rPr lang="en-US" sz="1400" b="0">
                <a:latin typeface="+mn-lt"/>
              </a:rPr>
              <a:t>Limited Enrollment for interactivity</a:t>
            </a:r>
          </a:p>
          <a:p>
            <a:pPr marL="285750" indent="-285750">
              <a:buFont typeface="Arial" panose="020B0604020202020204" pitchFamily="34" charset="0"/>
              <a:buChar char="•"/>
            </a:pPr>
            <a:r>
              <a:rPr lang="en-US" sz="1400" b="0">
                <a:latin typeface="+mn-lt"/>
              </a:rPr>
              <a:t>Course Materials/GME Community Network</a:t>
            </a:r>
          </a:p>
          <a:p>
            <a:endParaRPr lang="en-US" sz="1400" b="0">
              <a:latin typeface="+mn-lt"/>
            </a:endParaRPr>
          </a:p>
          <a:p>
            <a:r>
              <a:rPr lang="en-US" sz="1400" b="0">
                <a:solidFill>
                  <a:srgbClr val="00B050"/>
                </a:solidFill>
                <a:latin typeface="+mn-lt"/>
              </a:rPr>
              <a:t>Email BJ@PartnersInMedEd.com for pricing and availability</a:t>
            </a:r>
          </a:p>
        </p:txBody>
      </p:sp>
    </p:spTree>
    <p:custDataLst>
      <p:tags r:id="rId1"/>
    </p:custDataLst>
    <p:extLst>
      <p:ext uri="{BB962C8B-B14F-4D97-AF65-F5344CB8AC3E}">
        <p14:creationId xmlns:p14="http://schemas.microsoft.com/office/powerpoint/2010/main" val="3925384716"/>
      </p:ext>
    </p:extLst>
  </p:cSld>
  <p:clrMapOvr>
    <a:masterClrMapping/>
  </p:clrMapOvr>
  <mc:AlternateContent xmlns:mc="http://schemas.openxmlformats.org/markup-compatibility/2006">
    <mc:Choice xmlns:p14="http://schemas.microsoft.com/office/powerpoint/2010/main" Requires="p14">
      <p:transition spd="slow" p14:dur="15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a:xfrm>
            <a:off x="838200" y="2146300"/>
            <a:ext cx="7677150" cy="3746500"/>
          </a:xfrm>
        </p:spPr>
        <p:txBody>
          <a:bodyPr>
            <a:normAutofit fontScale="92500" lnSpcReduction="10000"/>
          </a:bodyPr>
          <a:lstStyle/>
          <a:p>
            <a:pPr algn="ctr">
              <a:lnSpc>
                <a:spcPct val="80000"/>
              </a:lnSpc>
              <a:buNone/>
              <a:defRPr/>
            </a:pPr>
            <a:r>
              <a:rPr lang="en-US" sz="2000" b="1"/>
              <a:t>    </a:t>
            </a:r>
            <a:r>
              <a:rPr lang="en-US" sz="2000"/>
              <a:t>Partners in Medical Education, Inc. provides comprehensive consulting services to the GME community.  </a:t>
            </a:r>
          </a:p>
          <a:p>
            <a:pPr algn="ctr">
              <a:lnSpc>
                <a:spcPct val="80000"/>
              </a:lnSpc>
              <a:buNone/>
              <a:defRPr/>
            </a:pPr>
            <a:br>
              <a:rPr lang="en-US" sz="2000"/>
            </a:br>
            <a:br>
              <a:rPr lang="en-US" sz="2000"/>
            </a:br>
            <a:r>
              <a:rPr lang="en-US" sz="2400" b="1"/>
              <a:t>Partners in Medical Education</a:t>
            </a:r>
          </a:p>
          <a:p>
            <a:pPr algn="ctr">
              <a:lnSpc>
                <a:spcPct val="80000"/>
              </a:lnSpc>
              <a:buNone/>
              <a:defRPr/>
            </a:pPr>
            <a:r>
              <a:rPr lang="en-US" sz="2000"/>
              <a:t>724-864-7320  |  </a:t>
            </a:r>
            <a:r>
              <a:rPr lang="en-US" sz="2000">
                <a:solidFill>
                  <a:srgbClr val="FF0000"/>
                </a:solidFill>
                <a:hlinkClick r:id="rId3"/>
              </a:rPr>
              <a:t>info@PartnersInMedEd.com</a:t>
            </a:r>
            <a:endParaRPr lang="en-US" sz="2000">
              <a:solidFill>
                <a:srgbClr val="FF0000"/>
              </a:solidFill>
            </a:endParaRPr>
          </a:p>
          <a:p>
            <a:pPr algn="ctr" eaLnBrk="1" hangingPunct="1">
              <a:lnSpc>
                <a:spcPct val="80000"/>
              </a:lnSpc>
              <a:buFont typeface="Wingdings" pitchFamily="2" charset="2"/>
              <a:buNone/>
              <a:defRPr/>
            </a:pPr>
            <a:endParaRPr lang="en-US" sz="2000" b="1"/>
          </a:p>
          <a:p>
            <a:pPr algn="ctr">
              <a:lnSpc>
                <a:spcPct val="80000"/>
              </a:lnSpc>
              <a:buNone/>
              <a:defRPr/>
            </a:pPr>
            <a:r>
              <a:rPr lang="en-US" sz="1800"/>
              <a:t> Christine Redovan, MBA, MLIS</a:t>
            </a:r>
          </a:p>
          <a:p>
            <a:pPr algn="ctr">
              <a:lnSpc>
                <a:spcPct val="80000"/>
              </a:lnSpc>
              <a:buNone/>
              <a:defRPr/>
            </a:pPr>
            <a:r>
              <a:rPr lang="en-US" sz="1800">
                <a:hlinkClick r:id="rId4"/>
              </a:rPr>
              <a:t>Christine@PartnersInMedEd.com</a:t>
            </a:r>
            <a:endParaRPr lang="en-US" sz="1800"/>
          </a:p>
          <a:p>
            <a:pPr algn="ctr">
              <a:lnSpc>
                <a:spcPct val="80000"/>
              </a:lnSpc>
              <a:buNone/>
              <a:defRPr/>
            </a:pPr>
            <a:endParaRPr lang="en-US" sz="2400" b="1"/>
          </a:p>
          <a:p>
            <a:pPr algn="ctr" eaLnBrk="1" hangingPunct="1">
              <a:lnSpc>
                <a:spcPct val="80000"/>
              </a:lnSpc>
              <a:buFont typeface="Wingdings" pitchFamily="2" charset="2"/>
              <a:buNone/>
              <a:defRPr/>
            </a:pPr>
            <a:r>
              <a:rPr lang="en-US" sz="1800" b="1"/>
              <a:t>www.PartnersInMedEd.com</a:t>
            </a:r>
          </a:p>
          <a:p>
            <a:pPr eaLnBrk="1" hangingPunct="1">
              <a:lnSpc>
                <a:spcPct val="80000"/>
              </a:lnSpc>
              <a:buFont typeface="Wingdings" pitchFamily="2" charset="2"/>
              <a:buNone/>
              <a:defRPr/>
            </a:pPr>
            <a:endParaRPr lang="en-US" b="1"/>
          </a:p>
        </p:txBody>
      </p:sp>
      <p:pic>
        <p:nvPicPr>
          <p:cNvPr id="7"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0C8B82D1-3E4B-47DB-8331-694F8609FDF2}"/>
              </a:ext>
            </a:extLst>
          </p:cNvPr>
          <p:cNvSpPr>
            <a:spLocks noGrp="1"/>
          </p:cNvSpPr>
          <p:nvPr>
            <p:ph type="ftr" idx="11"/>
          </p:nvPr>
        </p:nvSpPr>
        <p:spPr/>
        <p:txBody>
          <a:bodyPr/>
          <a:lstStyle/>
          <a:p>
            <a:r>
              <a:rPr lang="en-US"/>
              <a:t>Presented by Partners in Medical Education, Inc. 2023</a:t>
            </a:r>
          </a:p>
        </p:txBody>
      </p:sp>
      <p:sp>
        <p:nvSpPr>
          <p:cNvPr id="3" name="Slide Number Placeholder 2">
            <a:extLst>
              <a:ext uri="{FF2B5EF4-FFF2-40B4-BE49-F238E27FC236}">
                <a16:creationId xmlns:a16="http://schemas.microsoft.com/office/drawing/2014/main" id="{65C21975-B024-41E2-83EE-25EA76844A40}"/>
              </a:ext>
            </a:extLst>
          </p:cNvPr>
          <p:cNvSpPr>
            <a:spLocks noGrp="1"/>
          </p:cNvSpPr>
          <p:nvPr>
            <p:ph type="sldNum" idx="12"/>
          </p:nvPr>
        </p:nvSpPr>
        <p:spPr/>
        <p:txBody>
          <a:bodyPr/>
          <a:lstStyle/>
          <a:p>
            <a:pPr marL="0" lvl="0" indent="0" algn="r" rtl="0">
              <a:spcBef>
                <a:spcPts val="0"/>
              </a:spcBef>
              <a:spcAft>
                <a:spcPts val="0"/>
              </a:spcAft>
              <a:buNone/>
            </a:pPr>
            <a:r>
              <a:rPr lang="en-US"/>
              <a:t>28</a:t>
            </a:r>
          </a:p>
        </p:txBody>
      </p:sp>
    </p:spTree>
    <p:extLst>
      <p:ext uri="{BB962C8B-B14F-4D97-AF65-F5344CB8AC3E}">
        <p14:creationId xmlns:p14="http://schemas.microsoft.com/office/powerpoint/2010/main" val="3745947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1D3DD89-1226-8741-BD3E-C14DD0C7BCCF}"/>
              </a:ext>
            </a:extLst>
          </p:cNvPr>
          <p:cNvSpPr>
            <a:spLocks noGrp="1"/>
          </p:cNvSpPr>
          <p:nvPr>
            <p:ph type="title"/>
          </p:nvPr>
        </p:nvSpPr>
        <p:spPr>
          <a:xfrm>
            <a:off x="1989344" y="246466"/>
            <a:ext cx="6526006" cy="1325563"/>
          </a:xfrm>
        </p:spPr>
        <p:txBody>
          <a:bodyPr/>
          <a:lstStyle/>
          <a:p>
            <a:r>
              <a:rPr lang="en-US" altLang="en-US" sz="3200"/>
              <a:t>Introducing Your Presenter…</a:t>
            </a:r>
            <a:endParaRPr lang="en-US"/>
          </a:p>
        </p:txBody>
      </p:sp>
      <p:pic>
        <p:nvPicPr>
          <p:cNvPr id="8" name="Picture 7">
            <a:extLst>
              <a:ext uri="{FF2B5EF4-FFF2-40B4-BE49-F238E27FC236}">
                <a16:creationId xmlns:a16="http://schemas.microsoft.com/office/drawing/2014/main" id="{8DC8450E-D3B2-974D-AE41-005ECC2946E0}"/>
              </a:ext>
            </a:extLst>
          </p:cNvPr>
          <p:cNvPicPr>
            <a:picLocks noChangeAspect="1"/>
          </p:cNvPicPr>
          <p:nvPr/>
        </p:nvPicPr>
        <p:blipFill>
          <a:blip r:embed="rId2"/>
          <a:srcRect/>
          <a:stretch/>
        </p:blipFill>
        <p:spPr>
          <a:xfrm>
            <a:off x="1860332" y="2430457"/>
            <a:ext cx="1689233" cy="2260472"/>
          </a:xfrm>
          <a:prstGeom prst="rect">
            <a:avLst/>
          </a:prstGeom>
        </p:spPr>
      </p:pic>
      <p:sp>
        <p:nvSpPr>
          <p:cNvPr id="18" name="TextBox 17">
            <a:extLst>
              <a:ext uri="{FF2B5EF4-FFF2-40B4-BE49-F238E27FC236}">
                <a16:creationId xmlns:a16="http://schemas.microsoft.com/office/drawing/2014/main" id="{BB9CB449-F17D-49F0-A32E-A42EF0AA1E66}"/>
              </a:ext>
            </a:extLst>
          </p:cNvPr>
          <p:cNvSpPr txBox="1"/>
          <p:nvPr/>
        </p:nvSpPr>
        <p:spPr>
          <a:xfrm>
            <a:off x="3994090" y="2430457"/>
            <a:ext cx="3437178" cy="523220"/>
          </a:xfrm>
          <a:prstGeom prst="rect">
            <a:avLst/>
          </a:prstGeom>
          <a:noFill/>
        </p:spPr>
        <p:txBody>
          <a:bodyPr wrap="square" rtlCol="0">
            <a:spAutoFit/>
          </a:bodyPr>
          <a:lstStyle/>
          <a:p>
            <a:pPr algn="ctr"/>
            <a:r>
              <a:rPr lang="en-US" sz="1400">
                <a:solidFill>
                  <a:srgbClr val="00B050"/>
                </a:solidFill>
                <a:latin typeface="+mn-lt"/>
              </a:rPr>
              <a:t>Christine Redovan, MBA, MLIS</a:t>
            </a:r>
          </a:p>
          <a:p>
            <a:pPr algn="ctr"/>
            <a:r>
              <a:rPr lang="en-US" sz="1400" b="0">
                <a:latin typeface="+mn-lt"/>
              </a:rPr>
              <a:t>GME Consultant</a:t>
            </a:r>
          </a:p>
        </p:txBody>
      </p:sp>
      <p:sp>
        <p:nvSpPr>
          <p:cNvPr id="2" name="Footer Placeholder 1">
            <a:extLst>
              <a:ext uri="{FF2B5EF4-FFF2-40B4-BE49-F238E27FC236}">
                <a16:creationId xmlns:a16="http://schemas.microsoft.com/office/drawing/2014/main" id="{6576169E-64EB-4668-8078-78187D8416C0}"/>
              </a:ext>
            </a:extLst>
          </p:cNvPr>
          <p:cNvSpPr>
            <a:spLocks noGrp="1"/>
          </p:cNvSpPr>
          <p:nvPr>
            <p:ph type="ftr" idx="11"/>
          </p:nvPr>
        </p:nvSpPr>
        <p:spPr/>
        <p:txBody>
          <a:bodyPr/>
          <a:lstStyle/>
          <a:p>
            <a:r>
              <a:rPr lang="en-US"/>
              <a:t>Presented by Partners in Medical Education, Inc. 2023</a:t>
            </a:r>
          </a:p>
        </p:txBody>
      </p:sp>
      <p:sp>
        <p:nvSpPr>
          <p:cNvPr id="4" name="Slide Number Placeholder 3">
            <a:extLst>
              <a:ext uri="{FF2B5EF4-FFF2-40B4-BE49-F238E27FC236}">
                <a16:creationId xmlns:a16="http://schemas.microsoft.com/office/drawing/2014/main" id="{D358AC13-B764-4CCE-B30E-74C09194A3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
        <p:nvSpPr>
          <p:cNvPr id="7" name="TextBox 6">
            <a:extLst>
              <a:ext uri="{FF2B5EF4-FFF2-40B4-BE49-F238E27FC236}">
                <a16:creationId xmlns:a16="http://schemas.microsoft.com/office/drawing/2014/main" id="{14917F55-251F-4327-A513-7014FB12044B}"/>
              </a:ext>
            </a:extLst>
          </p:cNvPr>
          <p:cNvSpPr txBox="1"/>
          <p:nvPr/>
        </p:nvSpPr>
        <p:spPr>
          <a:xfrm>
            <a:off x="4315810" y="3092820"/>
            <a:ext cx="3086100" cy="1600438"/>
          </a:xfrm>
          <a:prstGeom prst="rect">
            <a:avLst/>
          </a:prstGeom>
          <a:noFill/>
        </p:spPr>
        <p:txBody>
          <a:bodyPr wrap="square" rtlCol="0">
            <a:spAutoFit/>
          </a:bodyPr>
          <a:lstStyle/>
          <a:p>
            <a:pPr marL="342900" marR="0" lvl="0" indent="-342900">
              <a:spcBef>
                <a:spcPts val="0"/>
              </a:spcBef>
              <a:spcAft>
                <a:spcPts val="0"/>
              </a:spcAft>
              <a:buFont typeface="Symbol" panose="05050102010706020507" pitchFamily="18" charset="2"/>
              <a:buChar char=""/>
            </a:pPr>
            <a:r>
              <a:rPr lang="en-US">
                <a:effectLst/>
                <a:latin typeface="Arial" panose="020B0604020202020204" pitchFamily="34" charset="0"/>
                <a:ea typeface="Times New Roman" panose="02020603050405020304" pitchFamily="18" charset="0"/>
              </a:rPr>
              <a:t>Master’s degree in library and information science</a:t>
            </a:r>
            <a:endParaRPr lang="en-US">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a:effectLst/>
                <a:latin typeface="Arial" panose="020B0604020202020204" pitchFamily="34" charset="0"/>
                <a:ea typeface="Times New Roman" panose="02020603050405020304" pitchFamily="18" charset="0"/>
              </a:rPr>
              <a:t>Experienced in using data for program, GMEC and C-Suite reports</a:t>
            </a:r>
            <a:endParaRPr lang="en-US">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a:effectLst/>
                <a:latin typeface="Arial" panose="020B0604020202020204" pitchFamily="34" charset="0"/>
                <a:ea typeface="Times New Roman" panose="02020603050405020304" pitchFamily="18" charset="0"/>
              </a:rPr>
              <a:t>Twenty plus years of GME data interpretation</a:t>
            </a:r>
            <a:endParaRPr lang="en-US">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849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0" name="Google Shape;70;p2"/>
          <p:cNvSpPr txBox="1">
            <a:spLocks noGrp="1"/>
          </p:cNvSpPr>
          <p:nvPr>
            <p:ph type="sldNum" idx="12"/>
          </p:nvPr>
        </p:nvSpPr>
        <p:spPr>
          <a:xfrm>
            <a:off x="6457844" y="642897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a:t>Learning Objectives</a:t>
            </a:r>
            <a:endParaRPr/>
          </a:p>
        </p:txBody>
      </p:sp>
      <p:sp>
        <p:nvSpPr>
          <p:cNvPr id="72" name="Google Shape;72;p2"/>
          <p:cNvSpPr txBox="1">
            <a:spLocks noGrp="1"/>
          </p:cNvSpPr>
          <p:nvPr>
            <p:ph type="body" idx="1"/>
          </p:nvPr>
        </p:nvSpPr>
        <p:spPr>
          <a:xfrm>
            <a:off x="628650" y="1925619"/>
            <a:ext cx="7886700" cy="3788599"/>
          </a:xfrm>
          <a:prstGeom prst="rect">
            <a:avLst/>
          </a:prstGeom>
          <a:noFill/>
          <a:ln>
            <a:noFill/>
          </a:ln>
        </p:spPr>
        <p:txBody>
          <a:bodyPr spcFirstLastPara="1" wrap="square" lIns="91425" tIns="91425" rIns="91425" bIns="91425" anchor="t" anchorCtr="0">
            <a:noAutofit/>
          </a:bodyPr>
          <a:lstStyle/>
          <a:p>
            <a:pPr algn="l" rtl="0" fontAlgn="base">
              <a:buFont typeface="Arial" panose="020B0604020202020204" pitchFamily="34" charset="0"/>
              <a:buChar char="•"/>
            </a:pPr>
            <a:r>
              <a:rPr lang="en-US" sz="3200" b="0" i="0">
                <a:solidFill>
                  <a:srgbClr val="000000"/>
                </a:solidFill>
                <a:effectLst/>
                <a:latin typeface="Arial" panose="020B0604020202020204" pitchFamily="34" charset="0"/>
              </a:rPr>
              <a:t>Discover data sources for use in GME planning and analysis </a:t>
            </a:r>
          </a:p>
          <a:p>
            <a:pPr algn="l" rtl="0" fontAlgn="base">
              <a:buFont typeface="Arial" panose="020B0604020202020204" pitchFamily="34" charset="0"/>
              <a:buChar char="•"/>
            </a:pPr>
            <a:r>
              <a:rPr lang="en-US" sz="3200" b="0" i="0">
                <a:solidFill>
                  <a:srgbClr val="000000"/>
                </a:solidFill>
                <a:effectLst/>
                <a:latin typeface="Arial" panose="020B0604020202020204" pitchFamily="34" charset="0"/>
              </a:rPr>
              <a:t>Explore ways to use data to support GME goals </a:t>
            </a:r>
          </a:p>
          <a:p>
            <a:pPr algn="l" rtl="0" fontAlgn="base">
              <a:buFont typeface="Arial" panose="020B0604020202020204" pitchFamily="34" charset="0"/>
              <a:buChar char="•"/>
            </a:pPr>
            <a:r>
              <a:rPr lang="en-US" sz="3200" b="0" i="0">
                <a:solidFill>
                  <a:srgbClr val="000000"/>
                </a:solidFill>
                <a:effectLst/>
                <a:latin typeface="Arial" panose="020B0604020202020204" pitchFamily="34" charset="0"/>
              </a:rPr>
              <a:t>Understand the value of information literacy </a:t>
            </a:r>
          </a:p>
          <a:p>
            <a:pPr marL="63500" indent="0">
              <a:buNone/>
            </a:pPr>
            <a:endParaRPr lang="en-US" sz="2400"/>
          </a:p>
          <a:p>
            <a:pPr lvl="1"/>
            <a:endParaRPr lang="en-US" sz="2000"/>
          </a:p>
          <a:p>
            <a:pPr lvl="1"/>
            <a:endParaRPr lang="en-US" sz="2000"/>
          </a:p>
          <a:p>
            <a:pPr marL="63500" indent="0">
              <a:buNone/>
            </a:pPr>
            <a:endParaRPr lang="en-US" sz="2400"/>
          </a:p>
        </p:txBody>
      </p:sp>
      <p:pic>
        <p:nvPicPr>
          <p:cNvPr id="73" name="Google Shape;73;p2" descr="http://www.legaltells.com/blog/wp-content/uploads/2011/06/Consistency.jpg"/>
          <p:cNvPicPr preferRelativeResize="0"/>
          <p:nvPr/>
        </p:nvPicPr>
        <p:blipFill rotWithShape="1">
          <a:blip r:embed="rId3">
            <a:alphaModFix/>
          </a:blip>
          <a:srcRect/>
          <a:stretch/>
        </p:blipFill>
        <p:spPr>
          <a:xfrm>
            <a:off x="6718977" y="392535"/>
            <a:ext cx="1796267" cy="1533084"/>
          </a:xfrm>
          <a:prstGeom prst="rect">
            <a:avLst/>
          </a:prstGeom>
          <a:noFill/>
          <a:ln>
            <a:noFill/>
          </a:ln>
        </p:spPr>
      </p:pic>
      <p:sp>
        <p:nvSpPr>
          <p:cNvPr id="8" name="Google Shape;61;p1">
            <a:extLst>
              <a:ext uri="{FF2B5EF4-FFF2-40B4-BE49-F238E27FC236}">
                <a16:creationId xmlns:a16="http://schemas.microsoft.com/office/drawing/2014/main" id="{373FF813-DB79-42A3-8527-7BE133B2E588}"/>
              </a:ext>
            </a:extLst>
          </p:cNvPr>
          <p:cNvSpPr txBox="1">
            <a:spLocks noGrp="1"/>
          </p:cNvSpPr>
          <p:nvPr>
            <p:ph type="ftr" idx="11"/>
          </p:nvPr>
        </p:nvSpPr>
        <p:spPr>
          <a:xfrm>
            <a:off x="3028950" y="6427928"/>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2023</a:t>
            </a:r>
            <a:endParaRPr sz="800" b="0" i="0" u="none" strike="noStrike" cap="none">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D76E0-8F63-48D4-8894-F6EA93168A23}"/>
              </a:ext>
            </a:extLst>
          </p:cNvPr>
          <p:cNvSpPr>
            <a:spLocks noGrp="1"/>
          </p:cNvSpPr>
          <p:nvPr>
            <p:ph type="title"/>
          </p:nvPr>
        </p:nvSpPr>
        <p:spPr/>
        <p:txBody>
          <a:bodyPr/>
          <a:lstStyle/>
          <a:p>
            <a:r>
              <a:rPr lang="en-US"/>
              <a:t>Health Resources &amp; Service Administration (HRSA)</a:t>
            </a:r>
          </a:p>
        </p:txBody>
      </p:sp>
      <p:sp>
        <p:nvSpPr>
          <p:cNvPr id="4" name="Slide Number Placeholder 3">
            <a:extLst>
              <a:ext uri="{FF2B5EF4-FFF2-40B4-BE49-F238E27FC236}">
                <a16:creationId xmlns:a16="http://schemas.microsoft.com/office/drawing/2014/main" id="{FC63F40D-F590-4B5C-A8F2-17D1A4D0CEC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
        <p:nvSpPr>
          <p:cNvPr id="2" name="Footer Placeholder 1">
            <a:extLst>
              <a:ext uri="{FF2B5EF4-FFF2-40B4-BE49-F238E27FC236}">
                <a16:creationId xmlns:a16="http://schemas.microsoft.com/office/drawing/2014/main" id="{690AC686-90C2-4565-973E-4979981898ED}"/>
              </a:ext>
            </a:extLst>
          </p:cNvPr>
          <p:cNvSpPr>
            <a:spLocks noGrp="1"/>
          </p:cNvSpPr>
          <p:nvPr>
            <p:ph type="ftr" idx="11"/>
          </p:nvPr>
        </p:nvSpPr>
        <p:spPr/>
        <p:txBody>
          <a:bodyPr/>
          <a:lstStyle/>
          <a:p>
            <a:r>
              <a:rPr lang="en-US"/>
              <a:t>Presented by Partners in Medical Education, Inc. 2023</a:t>
            </a:r>
          </a:p>
        </p:txBody>
      </p:sp>
      <p:pic>
        <p:nvPicPr>
          <p:cNvPr id="5" name="Picture 4" descr="Graphical user interface, text, website&#10;&#10;Description automatically generated">
            <a:extLst>
              <a:ext uri="{FF2B5EF4-FFF2-40B4-BE49-F238E27FC236}">
                <a16:creationId xmlns:a16="http://schemas.microsoft.com/office/drawing/2014/main" id="{41E63FF1-A504-A76F-6174-C48EB74CF853}"/>
              </a:ext>
            </a:extLst>
          </p:cNvPr>
          <p:cNvPicPr>
            <a:picLocks noChangeAspect="1"/>
          </p:cNvPicPr>
          <p:nvPr/>
        </p:nvPicPr>
        <p:blipFill>
          <a:blip r:embed="rId2"/>
          <a:stretch>
            <a:fillRect/>
          </a:stretch>
        </p:blipFill>
        <p:spPr>
          <a:xfrm>
            <a:off x="794483" y="1830194"/>
            <a:ext cx="7555033" cy="4014015"/>
          </a:xfrm>
          <a:prstGeom prst="rect">
            <a:avLst/>
          </a:prstGeom>
        </p:spPr>
      </p:pic>
    </p:spTree>
    <p:extLst>
      <p:ext uri="{BB962C8B-B14F-4D97-AF65-F5344CB8AC3E}">
        <p14:creationId xmlns:p14="http://schemas.microsoft.com/office/powerpoint/2010/main" val="262462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5185252-BDA9-8595-BA30-019A5078127A}"/>
              </a:ext>
            </a:extLst>
          </p:cNvPr>
          <p:cNvSpPr>
            <a:spLocks noGrp="1"/>
          </p:cNvSpPr>
          <p:nvPr>
            <p:ph type="body" idx="1"/>
          </p:nvPr>
        </p:nvSpPr>
        <p:spPr/>
        <p:txBody>
          <a:bodyPr/>
          <a:lstStyle/>
          <a:p>
            <a:endParaRPr lang="en-US" sz="3200"/>
          </a:p>
          <a:p>
            <a:endParaRPr lang="en-US" sz="3200"/>
          </a:p>
          <a:p>
            <a:endParaRPr lang="en-US" sz="3200"/>
          </a:p>
          <a:p>
            <a:endParaRPr lang="en-US" sz="3200"/>
          </a:p>
          <a:p>
            <a:pPr marL="63500" indent="0">
              <a:buNone/>
            </a:pPr>
            <a:endParaRPr lang="en-US" sz="3200"/>
          </a:p>
          <a:p>
            <a:pPr marL="63500" indent="0">
              <a:buNone/>
            </a:pPr>
            <a:endParaRPr lang="en-US" sz="3200"/>
          </a:p>
        </p:txBody>
      </p:sp>
      <p:sp>
        <p:nvSpPr>
          <p:cNvPr id="3" name="Title 2">
            <a:extLst>
              <a:ext uri="{FF2B5EF4-FFF2-40B4-BE49-F238E27FC236}">
                <a16:creationId xmlns:a16="http://schemas.microsoft.com/office/drawing/2014/main" id="{8C13D56B-A017-4CBD-48C2-55D92620608F}"/>
              </a:ext>
            </a:extLst>
          </p:cNvPr>
          <p:cNvSpPr>
            <a:spLocks noGrp="1"/>
          </p:cNvSpPr>
          <p:nvPr>
            <p:ph type="title"/>
          </p:nvPr>
        </p:nvSpPr>
        <p:spPr/>
        <p:txBody>
          <a:bodyPr/>
          <a:lstStyle/>
          <a:p>
            <a:r>
              <a:rPr lang="en-US"/>
              <a:t>HRSA</a:t>
            </a:r>
          </a:p>
        </p:txBody>
      </p:sp>
      <p:sp>
        <p:nvSpPr>
          <p:cNvPr id="4" name="Footer Placeholder 3">
            <a:extLst>
              <a:ext uri="{FF2B5EF4-FFF2-40B4-BE49-F238E27FC236}">
                <a16:creationId xmlns:a16="http://schemas.microsoft.com/office/drawing/2014/main" id="{D42B6BB4-DCEB-803B-AF0A-EDBD3BD3D10A}"/>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EA47E568-0CB2-22D9-BFFF-BF8E3EC2D4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pic>
        <p:nvPicPr>
          <p:cNvPr id="7" name="Picture 6">
            <a:extLst>
              <a:ext uri="{FF2B5EF4-FFF2-40B4-BE49-F238E27FC236}">
                <a16:creationId xmlns:a16="http://schemas.microsoft.com/office/drawing/2014/main" id="{31079FD3-814E-606E-E381-3558F4EE7A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4412" y="1793813"/>
            <a:ext cx="1777826" cy="1297258"/>
          </a:xfrm>
          <a:prstGeom prst="rect">
            <a:avLst/>
          </a:prstGeom>
        </p:spPr>
      </p:pic>
      <p:sp>
        <p:nvSpPr>
          <p:cNvPr id="10" name="TextBox 9">
            <a:extLst>
              <a:ext uri="{FF2B5EF4-FFF2-40B4-BE49-F238E27FC236}">
                <a16:creationId xmlns:a16="http://schemas.microsoft.com/office/drawing/2014/main" id="{5E9732E9-C2DD-8EFE-C926-09203F0D346F}"/>
              </a:ext>
            </a:extLst>
          </p:cNvPr>
          <p:cNvSpPr txBox="1"/>
          <p:nvPr/>
        </p:nvSpPr>
        <p:spPr>
          <a:xfrm>
            <a:off x="2406476" y="2289340"/>
            <a:ext cx="1777826" cy="646331"/>
          </a:xfrm>
          <a:prstGeom prst="rect">
            <a:avLst/>
          </a:prstGeom>
          <a:noFill/>
        </p:spPr>
        <p:txBody>
          <a:bodyPr wrap="square" rtlCol="0">
            <a:spAutoFit/>
          </a:bodyPr>
          <a:lstStyle/>
          <a:p>
            <a:r>
              <a:rPr lang="en-US" sz="3600"/>
              <a:t>Grants</a:t>
            </a:r>
          </a:p>
        </p:txBody>
      </p:sp>
      <p:sp>
        <p:nvSpPr>
          <p:cNvPr id="11" name="TextBox 10">
            <a:extLst>
              <a:ext uri="{FF2B5EF4-FFF2-40B4-BE49-F238E27FC236}">
                <a16:creationId xmlns:a16="http://schemas.microsoft.com/office/drawing/2014/main" id="{8158AD09-4762-CCB9-F275-15ABEBA7962E}"/>
              </a:ext>
            </a:extLst>
          </p:cNvPr>
          <p:cNvSpPr txBox="1"/>
          <p:nvPr/>
        </p:nvSpPr>
        <p:spPr>
          <a:xfrm>
            <a:off x="475387" y="3443764"/>
            <a:ext cx="4776960" cy="646331"/>
          </a:xfrm>
          <a:prstGeom prst="rect">
            <a:avLst/>
          </a:prstGeom>
          <a:noFill/>
        </p:spPr>
        <p:txBody>
          <a:bodyPr wrap="square" rtlCol="0">
            <a:spAutoFit/>
          </a:bodyPr>
          <a:lstStyle/>
          <a:p>
            <a:r>
              <a:rPr lang="en-US" sz="3600"/>
              <a:t>Workforce Projections</a:t>
            </a:r>
          </a:p>
        </p:txBody>
      </p:sp>
      <p:sp>
        <p:nvSpPr>
          <p:cNvPr id="12" name="TextBox 11">
            <a:extLst>
              <a:ext uri="{FF2B5EF4-FFF2-40B4-BE49-F238E27FC236}">
                <a16:creationId xmlns:a16="http://schemas.microsoft.com/office/drawing/2014/main" id="{F0D957FA-4C04-1517-EBEF-9F021F47C25F}"/>
              </a:ext>
            </a:extLst>
          </p:cNvPr>
          <p:cNvSpPr txBox="1"/>
          <p:nvPr/>
        </p:nvSpPr>
        <p:spPr>
          <a:xfrm>
            <a:off x="4175753" y="4961337"/>
            <a:ext cx="2018473" cy="646331"/>
          </a:xfrm>
          <a:prstGeom prst="rect">
            <a:avLst/>
          </a:prstGeom>
          <a:noFill/>
        </p:spPr>
        <p:txBody>
          <a:bodyPr wrap="square" rtlCol="0">
            <a:spAutoFit/>
          </a:bodyPr>
          <a:lstStyle/>
          <a:p>
            <a:r>
              <a:rPr lang="en-US" sz="3600"/>
              <a:t>Diversity</a:t>
            </a:r>
          </a:p>
        </p:txBody>
      </p:sp>
      <p:pic>
        <p:nvPicPr>
          <p:cNvPr id="14" name="Picture 13" descr="A group of people posing for a photo&#10;&#10;Description automatically generated">
            <a:extLst>
              <a:ext uri="{FF2B5EF4-FFF2-40B4-BE49-F238E27FC236}">
                <a16:creationId xmlns:a16="http://schemas.microsoft.com/office/drawing/2014/main" id="{CC413A67-3507-7D61-DC8F-CB8AC7AFFDC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46643" y="2768725"/>
            <a:ext cx="3568147" cy="1266692"/>
          </a:xfrm>
          <a:prstGeom prst="rect">
            <a:avLst/>
          </a:prstGeom>
        </p:spPr>
      </p:pic>
      <p:sp>
        <p:nvSpPr>
          <p:cNvPr id="15" name="TextBox 14">
            <a:extLst>
              <a:ext uri="{FF2B5EF4-FFF2-40B4-BE49-F238E27FC236}">
                <a16:creationId xmlns:a16="http://schemas.microsoft.com/office/drawing/2014/main" id="{6207FFEA-B138-82B6-318B-223C68150668}"/>
              </a:ext>
            </a:extLst>
          </p:cNvPr>
          <p:cNvSpPr txBox="1"/>
          <p:nvPr/>
        </p:nvSpPr>
        <p:spPr>
          <a:xfrm>
            <a:off x="5446643" y="4220529"/>
            <a:ext cx="3568147" cy="230832"/>
          </a:xfrm>
          <a:prstGeom prst="rect">
            <a:avLst/>
          </a:prstGeom>
          <a:noFill/>
        </p:spPr>
        <p:txBody>
          <a:bodyPr wrap="square" rtlCol="0">
            <a:spAutoFit/>
          </a:bodyPr>
          <a:lstStyle/>
          <a:p>
            <a:r>
              <a:rPr lang="en-US" sz="900">
                <a:hlinkClick r:id="rId5" tooltip="https://freepngimg.com/png/37294-industrial-workers-photos"/>
              </a:rPr>
              <a:t>This Photo</a:t>
            </a:r>
            <a:r>
              <a:rPr lang="en-US" sz="900"/>
              <a:t> by Unknown Author is licensed under </a:t>
            </a:r>
            <a:r>
              <a:rPr lang="en-US" sz="900">
                <a:hlinkClick r:id="rId6" tooltip="https://creativecommons.org/licenses/by-nc/3.0/"/>
              </a:rPr>
              <a:t>CC BY-NC</a:t>
            </a:r>
            <a:endParaRPr lang="en-US" sz="900"/>
          </a:p>
        </p:txBody>
      </p:sp>
      <p:pic>
        <p:nvPicPr>
          <p:cNvPr id="17" name="Picture 16" descr="Icon&#10;&#10;Description automatically generated">
            <a:extLst>
              <a:ext uri="{FF2B5EF4-FFF2-40B4-BE49-F238E27FC236}">
                <a16:creationId xmlns:a16="http://schemas.microsoft.com/office/drawing/2014/main" id="{C72E90F9-540E-F613-BA88-7FA52C623B1C}"/>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854630" y="4442788"/>
            <a:ext cx="2018473" cy="1683430"/>
          </a:xfrm>
          <a:prstGeom prst="rect">
            <a:avLst/>
          </a:prstGeom>
        </p:spPr>
      </p:pic>
    </p:spTree>
    <p:extLst>
      <p:ext uri="{BB962C8B-B14F-4D97-AF65-F5344CB8AC3E}">
        <p14:creationId xmlns:p14="http://schemas.microsoft.com/office/powerpoint/2010/main" val="776347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2837E3-2A9E-44D7-8224-4F4645CF815A}"/>
              </a:ext>
            </a:extLst>
          </p:cNvPr>
          <p:cNvSpPr>
            <a:spLocks noGrp="1"/>
          </p:cNvSpPr>
          <p:nvPr>
            <p:ph type="title"/>
          </p:nvPr>
        </p:nvSpPr>
        <p:spPr/>
        <p:txBody>
          <a:bodyPr/>
          <a:lstStyle/>
          <a:p>
            <a:r>
              <a:rPr lang="en-US" sz="2400">
                <a:effectLst/>
                <a:latin typeface="+mn-lt"/>
                <a:ea typeface="Calibri" panose="020F0502020204030204" pitchFamily="34" charset="0"/>
              </a:rPr>
              <a:t>National Collaborative for Improving the Clinical Learning Environment (NCICLE)</a:t>
            </a:r>
            <a:endParaRPr lang="en-US" sz="4000">
              <a:latin typeface="+mn-lt"/>
            </a:endParaRPr>
          </a:p>
        </p:txBody>
      </p:sp>
      <p:sp>
        <p:nvSpPr>
          <p:cNvPr id="4" name="Slide Number Placeholder 3">
            <a:extLst>
              <a:ext uri="{FF2B5EF4-FFF2-40B4-BE49-F238E27FC236}">
                <a16:creationId xmlns:a16="http://schemas.microsoft.com/office/drawing/2014/main" id="{130E3FF5-4AE3-4572-B724-A016F66A79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
        <p:nvSpPr>
          <p:cNvPr id="2" name="Footer Placeholder 1">
            <a:extLst>
              <a:ext uri="{FF2B5EF4-FFF2-40B4-BE49-F238E27FC236}">
                <a16:creationId xmlns:a16="http://schemas.microsoft.com/office/drawing/2014/main" id="{B7248009-35D9-4877-8FE0-73FEB0D6402E}"/>
              </a:ext>
            </a:extLst>
          </p:cNvPr>
          <p:cNvSpPr>
            <a:spLocks noGrp="1"/>
          </p:cNvSpPr>
          <p:nvPr>
            <p:ph type="ftr" idx="11"/>
          </p:nvPr>
        </p:nvSpPr>
        <p:spPr/>
        <p:txBody>
          <a:bodyPr/>
          <a:lstStyle/>
          <a:p>
            <a:r>
              <a:rPr lang="en-US"/>
              <a:t>Presented by Partners in Medical Education, Inc. 2023</a:t>
            </a:r>
          </a:p>
        </p:txBody>
      </p:sp>
      <p:pic>
        <p:nvPicPr>
          <p:cNvPr id="5" name="Picture 4" descr="Graphical user interface, website&#10;&#10;Description automatically generated">
            <a:extLst>
              <a:ext uri="{FF2B5EF4-FFF2-40B4-BE49-F238E27FC236}">
                <a16:creationId xmlns:a16="http://schemas.microsoft.com/office/drawing/2014/main" id="{68DB7003-DF15-5805-050F-F22170052511}"/>
              </a:ext>
            </a:extLst>
          </p:cNvPr>
          <p:cNvPicPr>
            <a:picLocks noChangeAspect="1"/>
          </p:cNvPicPr>
          <p:nvPr/>
        </p:nvPicPr>
        <p:blipFill>
          <a:blip r:embed="rId2"/>
          <a:stretch>
            <a:fillRect/>
          </a:stretch>
        </p:blipFill>
        <p:spPr>
          <a:xfrm>
            <a:off x="841251" y="1869950"/>
            <a:ext cx="7461497" cy="3964319"/>
          </a:xfrm>
          <a:prstGeom prst="rect">
            <a:avLst/>
          </a:prstGeom>
        </p:spPr>
      </p:pic>
    </p:spTree>
    <p:extLst>
      <p:ext uri="{BB962C8B-B14F-4D97-AF65-F5344CB8AC3E}">
        <p14:creationId xmlns:p14="http://schemas.microsoft.com/office/powerpoint/2010/main" val="2320382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5ED649-CDF2-9CFE-5A5E-38AC3981E825}"/>
              </a:ext>
            </a:extLst>
          </p:cNvPr>
          <p:cNvSpPr>
            <a:spLocks noGrp="1"/>
          </p:cNvSpPr>
          <p:nvPr>
            <p:ph type="body" idx="1"/>
          </p:nvPr>
        </p:nvSpPr>
        <p:spPr/>
        <p:txBody>
          <a:bodyPr/>
          <a:lstStyle/>
          <a:p>
            <a:r>
              <a:rPr lang="en-US"/>
              <a:t>Use with CLER Pathways document</a:t>
            </a:r>
          </a:p>
          <a:p>
            <a:r>
              <a:rPr lang="en-US"/>
              <a:t>Primer for GMEC</a:t>
            </a:r>
          </a:p>
          <a:p>
            <a:r>
              <a:rPr lang="en-US"/>
              <a:t>Reinforces importance of improvement processes for everyone in GME</a:t>
            </a:r>
          </a:p>
          <a:p>
            <a:endParaRPr lang="en-US"/>
          </a:p>
        </p:txBody>
      </p:sp>
      <p:sp>
        <p:nvSpPr>
          <p:cNvPr id="3" name="Title 2">
            <a:extLst>
              <a:ext uri="{FF2B5EF4-FFF2-40B4-BE49-F238E27FC236}">
                <a16:creationId xmlns:a16="http://schemas.microsoft.com/office/drawing/2014/main" id="{4C5C6065-97AC-0484-E686-3DD65450B6CA}"/>
              </a:ext>
            </a:extLst>
          </p:cNvPr>
          <p:cNvSpPr>
            <a:spLocks noGrp="1"/>
          </p:cNvSpPr>
          <p:nvPr>
            <p:ph type="title"/>
          </p:nvPr>
        </p:nvSpPr>
        <p:spPr/>
        <p:txBody>
          <a:bodyPr/>
          <a:lstStyle/>
          <a:p>
            <a:r>
              <a:rPr lang="en-US"/>
              <a:t>NCICLE</a:t>
            </a:r>
          </a:p>
        </p:txBody>
      </p:sp>
      <p:sp>
        <p:nvSpPr>
          <p:cNvPr id="4" name="Footer Placeholder 3">
            <a:extLst>
              <a:ext uri="{FF2B5EF4-FFF2-40B4-BE49-F238E27FC236}">
                <a16:creationId xmlns:a16="http://schemas.microsoft.com/office/drawing/2014/main" id="{384FB43A-AC65-0D31-60E2-31BD65E7C893}"/>
              </a:ext>
            </a:extLst>
          </p:cNvPr>
          <p:cNvSpPr>
            <a:spLocks noGrp="1"/>
          </p:cNvSpPr>
          <p:nvPr>
            <p:ph type="ftr" idx="11"/>
          </p:nvPr>
        </p:nvSpPr>
        <p:spPr/>
        <p:txBody>
          <a:bodyPr/>
          <a:lstStyle/>
          <a:p>
            <a:r>
              <a:rPr lang="en-US"/>
              <a:t>Presented by Partners in Medical Education, Inc. 2023</a:t>
            </a:r>
          </a:p>
        </p:txBody>
      </p:sp>
      <p:sp>
        <p:nvSpPr>
          <p:cNvPr id="5" name="Slide Number Placeholder 4">
            <a:extLst>
              <a:ext uri="{FF2B5EF4-FFF2-40B4-BE49-F238E27FC236}">
                <a16:creationId xmlns:a16="http://schemas.microsoft.com/office/drawing/2014/main" id="{D7648F34-513C-41F6-73FE-5D2E5DD061E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pic>
        <p:nvPicPr>
          <p:cNvPr id="7" name="Picture 6" descr="Logo&#10;&#10;Description automatically generated">
            <a:extLst>
              <a:ext uri="{FF2B5EF4-FFF2-40B4-BE49-F238E27FC236}">
                <a16:creationId xmlns:a16="http://schemas.microsoft.com/office/drawing/2014/main" id="{87E63E96-4567-20FE-A428-E1E65A17CE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794552" y="3615818"/>
            <a:ext cx="3086100" cy="2561145"/>
          </a:xfrm>
          <a:prstGeom prst="rect">
            <a:avLst/>
          </a:prstGeom>
        </p:spPr>
      </p:pic>
      <p:sp>
        <p:nvSpPr>
          <p:cNvPr id="8" name="TextBox 7">
            <a:extLst>
              <a:ext uri="{FF2B5EF4-FFF2-40B4-BE49-F238E27FC236}">
                <a16:creationId xmlns:a16="http://schemas.microsoft.com/office/drawing/2014/main" id="{73FF5A2D-3692-40A8-B769-427622C6B1F8}"/>
              </a:ext>
            </a:extLst>
          </p:cNvPr>
          <p:cNvSpPr txBox="1"/>
          <p:nvPr/>
        </p:nvSpPr>
        <p:spPr>
          <a:xfrm>
            <a:off x="3621571" y="5958798"/>
            <a:ext cx="3576430" cy="230832"/>
          </a:xfrm>
          <a:prstGeom prst="rect">
            <a:avLst/>
          </a:prstGeom>
          <a:noFill/>
        </p:spPr>
        <p:txBody>
          <a:bodyPr wrap="square" rtlCol="0">
            <a:spAutoFit/>
          </a:bodyPr>
          <a:lstStyle/>
          <a:p>
            <a:r>
              <a:rPr lang="en-US" sz="900">
                <a:hlinkClick r:id="rId3" tooltip="https://eva-lopez.blogspot.com/2011/04/entrenamiento-de-continuidad-como-ganar.html"/>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83507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1F18B7-EAEE-4DFE-9CF3-B741148ADABB}"/>
              </a:ext>
            </a:extLst>
          </p:cNvPr>
          <p:cNvSpPr>
            <a:spLocks noGrp="1"/>
          </p:cNvSpPr>
          <p:nvPr>
            <p:ph type="title"/>
          </p:nvPr>
        </p:nvSpPr>
        <p:spPr/>
        <p:txBody>
          <a:bodyPr/>
          <a:lstStyle/>
          <a:p>
            <a:r>
              <a:rPr lang="en-US"/>
              <a:t>U.S. Bureau of Labor Statistics</a:t>
            </a:r>
          </a:p>
        </p:txBody>
      </p:sp>
      <p:sp>
        <p:nvSpPr>
          <p:cNvPr id="4" name="Slide Number Placeholder 3">
            <a:extLst>
              <a:ext uri="{FF2B5EF4-FFF2-40B4-BE49-F238E27FC236}">
                <a16:creationId xmlns:a16="http://schemas.microsoft.com/office/drawing/2014/main" id="{D4E393D9-12D7-41F5-A0C2-4C1EC667F4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
        <p:nvSpPr>
          <p:cNvPr id="2" name="Footer Placeholder 1">
            <a:extLst>
              <a:ext uri="{FF2B5EF4-FFF2-40B4-BE49-F238E27FC236}">
                <a16:creationId xmlns:a16="http://schemas.microsoft.com/office/drawing/2014/main" id="{E6ACAAC6-BC35-464F-A097-C530720C2BE8}"/>
              </a:ext>
            </a:extLst>
          </p:cNvPr>
          <p:cNvSpPr>
            <a:spLocks noGrp="1"/>
          </p:cNvSpPr>
          <p:nvPr>
            <p:ph type="ftr" idx="11"/>
          </p:nvPr>
        </p:nvSpPr>
        <p:spPr/>
        <p:txBody>
          <a:bodyPr/>
          <a:lstStyle/>
          <a:p>
            <a:r>
              <a:rPr lang="en-US"/>
              <a:t>Presented by Partners in Medical Education, Inc. 2023</a:t>
            </a:r>
          </a:p>
        </p:txBody>
      </p:sp>
      <p:pic>
        <p:nvPicPr>
          <p:cNvPr id="6" name="Picture 5" descr="Graphical user interface, text, website&#10;&#10;Description automatically generated">
            <a:extLst>
              <a:ext uri="{FF2B5EF4-FFF2-40B4-BE49-F238E27FC236}">
                <a16:creationId xmlns:a16="http://schemas.microsoft.com/office/drawing/2014/main" id="{417D0E64-A942-79F2-C2B3-DED9554A11C9}"/>
              </a:ext>
            </a:extLst>
          </p:cNvPr>
          <p:cNvPicPr>
            <a:picLocks noChangeAspect="1"/>
          </p:cNvPicPr>
          <p:nvPr/>
        </p:nvPicPr>
        <p:blipFill>
          <a:blip r:embed="rId2"/>
          <a:stretch>
            <a:fillRect/>
          </a:stretch>
        </p:blipFill>
        <p:spPr>
          <a:xfrm>
            <a:off x="794483" y="1820254"/>
            <a:ext cx="7555033" cy="4014015"/>
          </a:xfrm>
          <a:prstGeom prst="rect">
            <a:avLst/>
          </a:prstGeom>
        </p:spPr>
      </p:pic>
    </p:spTree>
    <p:extLst>
      <p:ext uri="{BB962C8B-B14F-4D97-AF65-F5344CB8AC3E}">
        <p14:creationId xmlns:p14="http://schemas.microsoft.com/office/powerpoint/2010/main" val="2150832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7d4d523-0ecf-4d56-85eb-df9df8851fdb">
      <Terms xmlns="http://schemas.microsoft.com/office/infopath/2007/PartnerControls"/>
    </lcf76f155ced4ddcb4097134ff3c332f>
    <TaxCatchAll xmlns="5b592465-3d56-4da0-b683-2bace713b1a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3B7A11D580E14F9BE0484D3412B0B6" ma:contentTypeVersion="9" ma:contentTypeDescription="Create a new document." ma:contentTypeScope="" ma:versionID="185569272dcdb75deea8b9efd0f66946">
  <xsd:schema xmlns:xsd="http://www.w3.org/2001/XMLSchema" xmlns:xs="http://www.w3.org/2001/XMLSchema" xmlns:p="http://schemas.microsoft.com/office/2006/metadata/properties" xmlns:ns2="37d4d523-0ecf-4d56-85eb-df9df8851fdb" xmlns:ns3="5b592465-3d56-4da0-b683-2bace713b1a0" targetNamespace="http://schemas.microsoft.com/office/2006/metadata/properties" ma:root="true" ma:fieldsID="40975ed9deb5eabed15260478ffc6cd6" ns2:_="" ns3:_="">
    <xsd:import namespace="37d4d523-0ecf-4d56-85eb-df9df8851fdb"/>
    <xsd:import namespace="5b592465-3d56-4da0-b683-2bace713b1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d4d523-0ecf-4d56-85eb-df9df8851f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becccba-c4c9-45c7-b798-466261a7ce0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592465-3d56-4da0-b683-2bace713b1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dcf033c4-6452-4770-b075-5520ec8e4c3a}" ma:internalName="TaxCatchAll" ma:showField="CatchAllData" ma:web="5b592465-3d56-4da0-b683-2bace713b1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2C83D0-FFAF-4745-BC05-87DED00711AE}">
  <ds:schemaRefs>
    <ds:schemaRef ds:uri="37d4d523-0ecf-4d56-85eb-df9df8851fdb"/>
    <ds:schemaRef ds:uri="5b592465-3d56-4da0-b683-2bace713b1a0"/>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1F771E4-2635-42B8-BF91-222047A7823C}">
  <ds:schemaRefs>
    <ds:schemaRef ds:uri="37d4d523-0ecf-4d56-85eb-df9df8851fdb"/>
    <ds:schemaRef ds:uri="5b592465-3d56-4da0-b683-2bace713b1a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21B7A6-8E33-406B-92BE-146B90FE03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28</Slides>
  <Notes>6</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PME-2016</vt:lpstr>
      <vt:lpstr>Please Note…</vt:lpstr>
      <vt:lpstr>Digging For Data V</vt:lpstr>
      <vt:lpstr>Introducing Your Presenter…</vt:lpstr>
      <vt:lpstr>Learning Objectives</vt:lpstr>
      <vt:lpstr>Health Resources &amp; Service Administration (HRSA)</vt:lpstr>
      <vt:lpstr>HRSA</vt:lpstr>
      <vt:lpstr>National Collaborative for Improving the Clinical Learning Environment (NCICLE)</vt:lpstr>
      <vt:lpstr>NCICLE</vt:lpstr>
      <vt:lpstr>U.S. Bureau of Labor Statistics</vt:lpstr>
      <vt:lpstr>U.S. Bureau of Labor Statistics</vt:lpstr>
      <vt:lpstr>Cost of Living</vt:lpstr>
      <vt:lpstr>Cost of Living</vt:lpstr>
      <vt:lpstr>Living Wage</vt:lpstr>
      <vt:lpstr>Living Wage</vt:lpstr>
      <vt:lpstr>Health Equity Tracker</vt:lpstr>
      <vt:lpstr>Health Equity Tracker</vt:lpstr>
      <vt:lpstr>The Global Health Observatory </vt:lpstr>
      <vt:lpstr>The Global Health Observatory</vt:lpstr>
      <vt:lpstr>Medical Education Scholarship, Research and Evaluation (MESRE) Annotated Bibliography </vt:lpstr>
      <vt:lpstr>Information Literacy </vt:lpstr>
      <vt:lpstr>Information Literacy </vt:lpstr>
      <vt:lpstr>Information Literacy </vt:lpstr>
      <vt:lpstr>Information Literacy</vt:lpstr>
      <vt:lpstr>Final Thoughts…</vt:lpstr>
      <vt:lpstr>References</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Program Requirements Part 4</dc:title>
  <dc:creator>christine</dc:creator>
  <cp:revision>1</cp:revision>
  <dcterms:modified xsi:type="dcterms:W3CDTF">2023-01-03T21:54:01Z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0x0101005D3B7A11D580E14F9BE0484D3412B0B6</vt:lpwstr>
  </property>
  <property fmtid="{D5CDD505-2E9C-101B-9397-08002B2CF9AE}" pid="3" name="MediaServiceImageTags">
    <vt:lpwstr/>
  </property>
</Properties>
</file>