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4.jpg" ContentType="image/png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50"/>
  </p:notesMasterIdLst>
  <p:handoutMasterIdLst>
    <p:handoutMasterId r:id="rId51"/>
  </p:handoutMasterIdLst>
  <p:sldIdLst>
    <p:sldId id="256" r:id="rId2"/>
    <p:sldId id="303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8" r:id="rId11"/>
    <p:sldId id="266" r:id="rId12"/>
    <p:sldId id="267" r:id="rId13"/>
    <p:sldId id="269" r:id="rId14"/>
    <p:sldId id="292" r:id="rId15"/>
    <p:sldId id="270" r:id="rId16"/>
    <p:sldId id="271" r:id="rId17"/>
    <p:sldId id="274" r:id="rId18"/>
    <p:sldId id="272" r:id="rId19"/>
    <p:sldId id="273" r:id="rId20"/>
    <p:sldId id="275" r:id="rId21"/>
    <p:sldId id="293" r:id="rId22"/>
    <p:sldId id="276" r:id="rId23"/>
    <p:sldId id="277" r:id="rId24"/>
    <p:sldId id="278" r:id="rId25"/>
    <p:sldId id="279" r:id="rId26"/>
    <p:sldId id="294" r:id="rId27"/>
    <p:sldId id="280" r:id="rId28"/>
    <p:sldId id="283" r:id="rId29"/>
    <p:sldId id="295" r:id="rId30"/>
    <p:sldId id="281" r:id="rId31"/>
    <p:sldId id="282" r:id="rId32"/>
    <p:sldId id="284" r:id="rId33"/>
    <p:sldId id="296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7" r:id="rId42"/>
    <p:sldId id="298" r:id="rId43"/>
    <p:sldId id="299" r:id="rId44"/>
    <p:sldId id="300" r:id="rId45"/>
    <p:sldId id="301" r:id="rId46"/>
    <p:sldId id="302" r:id="rId47"/>
    <p:sldId id="340" r:id="rId48"/>
    <p:sldId id="322" r:id="rId49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920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10"/>
    <p:restoredTop sz="94529"/>
  </p:normalViewPr>
  <p:slideViewPr>
    <p:cSldViewPr snapToGrid="0" snapToObjects="1">
      <p:cViewPr varScale="1">
        <p:scale>
          <a:sx n="103" d="100"/>
          <a:sy n="103" d="100"/>
        </p:scale>
        <p:origin x="38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050" y="0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2A84-FA30-44B6-AD76-D83A7149B58B}" type="datetimeFigureOut">
              <a:rPr lang="en-US" smtClean="0"/>
              <a:t>6/22/18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050" y="8805863"/>
            <a:ext cx="3027363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72ED7-AB34-49CF-A5EB-97B6BFEA78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455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7466" cy="465450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5953" y="0"/>
            <a:ext cx="3027466" cy="465450"/>
          </a:xfrm>
          <a:prstGeom prst="rect">
            <a:avLst/>
          </a:prstGeom>
        </p:spPr>
        <p:txBody>
          <a:bodyPr vert="horz" lIns="91147" tIns="45574" rIns="91147" bIns="45574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6/22/18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6525" y="1158875"/>
            <a:ext cx="417195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47" tIns="45574" rIns="91147" bIns="4557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133" y="4461353"/>
            <a:ext cx="5586735" cy="3650773"/>
          </a:xfrm>
          <a:prstGeom prst="rect">
            <a:avLst/>
          </a:prstGeom>
        </p:spPr>
        <p:txBody>
          <a:bodyPr vert="horz" lIns="91147" tIns="45574" rIns="91147" bIns="4557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05551"/>
            <a:ext cx="3027466" cy="465450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5953" y="8805551"/>
            <a:ext cx="3027466" cy="465450"/>
          </a:xfrm>
          <a:prstGeom prst="rect">
            <a:avLst/>
          </a:prstGeom>
        </p:spPr>
        <p:txBody>
          <a:bodyPr vert="horz" lIns="91147" tIns="45574" rIns="91147" bIns="45574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88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400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12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hyperlink" Target="http://www.partnersinmeded.com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hyperlink" Target="mailto:Amy@PartnersInMedEd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DIO Competencies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3" y="4524058"/>
            <a:ext cx="7278687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trainees</a:t>
            </a:r>
          </a:p>
          <a:p>
            <a:pPr lvl="1"/>
            <a:r>
              <a:rPr lang="en-US" dirty="0"/>
              <a:t>Hospital reimbursement </a:t>
            </a:r>
          </a:p>
          <a:p>
            <a:pPr lvl="1"/>
            <a:r>
              <a:rPr lang="en-US" dirty="0"/>
              <a:t>Sufficient teaching</a:t>
            </a:r>
          </a:p>
          <a:p>
            <a:endParaRPr lang="en-US" dirty="0"/>
          </a:p>
          <a:p>
            <a:r>
              <a:rPr lang="en-US" dirty="0"/>
              <a:t>Policies and procedures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Responsible For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4181475"/>
            <a:ext cx="3048000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61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Program Requirements</a:t>
            </a:r>
          </a:p>
          <a:p>
            <a:pPr lvl="1"/>
            <a:r>
              <a:rPr lang="en-US" dirty="0"/>
              <a:t>Not just for the programs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Annual evaluations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Trainee stipends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Responsible For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440" y="3264741"/>
            <a:ext cx="3328987" cy="266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72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in complement</a:t>
            </a:r>
          </a:p>
          <a:p>
            <a:endParaRPr lang="en-US" dirty="0"/>
          </a:p>
          <a:p>
            <a:r>
              <a:rPr lang="en-US" dirty="0"/>
              <a:t>New program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New Program Director</a:t>
            </a:r>
          </a:p>
          <a:p>
            <a:endParaRPr lang="en-US" dirty="0"/>
          </a:p>
          <a:p>
            <a:r>
              <a:rPr lang="en-US" dirty="0"/>
              <a:t>RRC requested progress reports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Appeals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0" y="2215832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38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DIO must annually submit a written executive summary of the AIR to the Sponsoring Institution’s Governing Body. The written executive summary must include: </a:t>
            </a:r>
          </a:p>
          <a:p>
            <a:pPr lvl="1"/>
            <a:r>
              <a:rPr lang="en-US" dirty="0"/>
              <a:t>a summary of institutional performance on indicators for the AIR; and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action plans and performance monitoring procedures resulting from the AIR.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Institutional Review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4622800"/>
            <a:ext cx="2457450" cy="171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24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We know the what…but HOW??!!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5396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Sponsoring Institution must ensure that: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2400" dirty="0"/>
              <a:t>the DIO has sufficient financial support and protected time to effectively carry out his or her educational, administrative, and leadership responsibilities;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4090670"/>
            <a:ext cx="34290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42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DIO engages in professional development applicable to his or her responsibilities as an educational leader; and,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Sufficient salary support and resources are provided for effective </a:t>
            </a:r>
            <a:r>
              <a:rPr lang="en-US" b="1" dirty="0">
                <a:solidFill>
                  <a:srgbClr val="FF0000"/>
                </a:solidFill>
              </a:rPr>
              <a:t>GME administration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469" y="4412297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653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Associate DIO</a:t>
            </a:r>
          </a:p>
          <a:p>
            <a:pPr lvl="1"/>
            <a:r>
              <a:rPr lang="en-US" dirty="0"/>
              <a:t>Large Health System</a:t>
            </a:r>
          </a:p>
          <a:p>
            <a:pPr lvl="1"/>
            <a:endParaRPr lang="en-US" dirty="0"/>
          </a:p>
          <a:p>
            <a:r>
              <a:rPr lang="en-US" dirty="0"/>
              <a:t>VP, Medical Education</a:t>
            </a:r>
          </a:p>
          <a:p>
            <a:endParaRPr lang="en-US" dirty="0"/>
          </a:p>
          <a:p>
            <a:r>
              <a:rPr lang="en-US" dirty="0"/>
              <a:t>Director of GME</a:t>
            </a:r>
          </a:p>
          <a:p>
            <a:endParaRPr lang="en-US" dirty="0"/>
          </a:p>
          <a:p>
            <a:r>
              <a:rPr lang="en-US" dirty="0"/>
              <a:t>Manager of GME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090" y="239522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00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people vs. one person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Guidance from GMEC to fulfill requirements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7030A0"/>
                </a:solidFill>
              </a:rPr>
              <a:t>OR guidance from DIO to fulfill 	requirements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Pre work done by GME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GMEC agenda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GMEC/GME/DIO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6751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familiar</a:t>
            </a:r>
          </a:p>
          <a:p>
            <a:r>
              <a:rPr lang="en-US" dirty="0"/>
              <a:t>Create foundation of knowledge</a:t>
            </a:r>
          </a:p>
          <a:p>
            <a:r>
              <a:rPr lang="en-US" dirty="0"/>
              <a:t>Institutional Requirements</a:t>
            </a:r>
          </a:p>
          <a:p>
            <a:r>
              <a:rPr lang="en-US" dirty="0"/>
              <a:t>Common Program Requirements</a:t>
            </a:r>
          </a:p>
          <a:p>
            <a:pPr lvl="1"/>
            <a:r>
              <a:rPr lang="en-US" dirty="0"/>
              <a:t>If it’s a requirements for all, it’s a requirement for you!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Things First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12" y="1493520"/>
            <a:ext cx="1728337" cy="209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5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9250" y="246466"/>
            <a:ext cx="6526006" cy="1325563"/>
          </a:xfrm>
        </p:spPr>
        <p:txBody>
          <a:bodyPr/>
          <a:lstStyle/>
          <a:p>
            <a:r>
              <a:rPr lang="en-US" dirty="0"/>
              <a:t>Introducing Your Presenter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38BD320-7723-3C42-90E6-73FA0740E6DE}"/>
              </a:ext>
            </a:extLst>
          </p:cNvPr>
          <p:cNvSpPr txBox="1">
            <a:spLocks/>
          </p:cNvSpPr>
          <p:nvPr/>
        </p:nvSpPr>
        <p:spPr>
          <a:xfrm>
            <a:off x="3526310" y="1338522"/>
            <a:ext cx="5177480" cy="440864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b="1" dirty="0"/>
              <a:t>Amy Lefkovic, MHA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dirty="0"/>
          </a:p>
          <a:p>
            <a:pPr fontAlgn="auto">
              <a:spcAft>
                <a:spcPts val="0"/>
              </a:spcAft>
            </a:pPr>
            <a:r>
              <a:rPr lang="en-US" sz="1800" b="0" dirty="0"/>
              <a:t>Received her Bachelors Degree in Health Information Management from Kean University</a:t>
            </a:r>
          </a:p>
          <a:p>
            <a:pPr fontAlgn="auto">
              <a:spcAft>
                <a:spcPts val="0"/>
              </a:spcAft>
            </a:pPr>
            <a:r>
              <a:rPr lang="en-US" sz="1800" b="0" dirty="0"/>
              <a:t>Began her career in Graduate Medical Education (GME) at Hospital for Special Surgery as the Radiology Fellowship Program Coordinator</a:t>
            </a:r>
          </a:p>
          <a:p>
            <a:pPr fontAlgn="auto">
              <a:spcAft>
                <a:spcPts val="0"/>
              </a:spcAft>
            </a:pPr>
            <a:r>
              <a:rPr lang="en-US" sz="1800" b="0" dirty="0"/>
              <a:t>Received her Masters degree in Healthcare Administration from Seton Hall University</a:t>
            </a:r>
          </a:p>
          <a:p>
            <a:pPr fontAlgn="auto">
              <a:spcAft>
                <a:spcPts val="0"/>
              </a:spcAft>
            </a:pPr>
            <a:r>
              <a:rPr lang="en-US" sz="1800" b="0" dirty="0"/>
              <a:t>Continued her career in GME at Lutheran Medical Center as the OB/GYN Residency Coordinator</a:t>
            </a:r>
          </a:p>
          <a:p>
            <a:pPr fontAlgn="auto">
              <a:spcAft>
                <a:spcPts val="0"/>
              </a:spcAft>
            </a:pPr>
            <a:r>
              <a:rPr lang="en-US" sz="1800" b="0" dirty="0"/>
              <a:t>Is currently the Manager of GME and Academic Affairs at Staten Island University Hospital</a:t>
            </a:r>
          </a:p>
          <a:p>
            <a:pPr fontAlgn="auto">
              <a:spcAft>
                <a:spcPts val="0"/>
              </a:spcAft>
            </a:pPr>
            <a:endParaRPr lang="en-US" b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506173-127F-364C-AAAE-D00CBBF55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271" y="2200301"/>
            <a:ext cx="2703470" cy="349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562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  <a:p>
            <a:pPr lvl="1"/>
            <a:r>
              <a:rPr lang="en-US" dirty="0"/>
              <a:t>Section by section check lists</a:t>
            </a:r>
          </a:p>
          <a:p>
            <a:pPr lvl="1"/>
            <a:r>
              <a:rPr lang="en-US" dirty="0"/>
              <a:t>Write down questions</a:t>
            </a:r>
          </a:p>
          <a:p>
            <a:pPr lvl="1"/>
            <a:r>
              <a:rPr lang="en-US" dirty="0"/>
              <a:t>Compare to policies and procedures</a:t>
            </a:r>
          </a:p>
          <a:p>
            <a:pPr lvl="1"/>
            <a:r>
              <a:rPr lang="en-US" dirty="0"/>
              <a:t>Are we doing this and how?</a:t>
            </a:r>
          </a:p>
          <a:p>
            <a:pPr lvl="1"/>
            <a:r>
              <a:rPr lang="en-US" dirty="0"/>
              <a:t>Confirm questions with policies and procedures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Breakdown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70" y="922337"/>
            <a:ext cx="2219325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651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Large scale requirements…its either already checked off or you need to check in!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4491038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206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C-suite relationship</a:t>
            </a:r>
          </a:p>
          <a:p>
            <a:pPr lvl="1"/>
            <a:r>
              <a:rPr lang="en-US" dirty="0"/>
              <a:t>CLE-R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Importance of GME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Partnership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Chairmen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Scale 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189" y="1978429"/>
            <a:ext cx="2928533" cy="292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3360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  <a:p>
            <a:pPr lvl="1"/>
            <a:r>
              <a:rPr lang="en-US" dirty="0"/>
              <a:t>Available</a:t>
            </a:r>
          </a:p>
          <a:p>
            <a:pPr lvl="1"/>
            <a:r>
              <a:rPr lang="en-US" dirty="0"/>
              <a:t>Needed</a:t>
            </a:r>
          </a:p>
          <a:p>
            <a:pPr lvl="1"/>
            <a:r>
              <a:rPr lang="en-US" dirty="0"/>
              <a:t>Budget…who’s??</a:t>
            </a:r>
          </a:p>
          <a:p>
            <a:endParaRPr lang="en-US" dirty="0"/>
          </a:p>
          <a:p>
            <a:r>
              <a:rPr lang="en-US" dirty="0"/>
              <a:t>Up to date technology - Library</a:t>
            </a:r>
          </a:p>
          <a:p>
            <a:endParaRPr lang="en-US" dirty="0"/>
          </a:p>
          <a:p>
            <a:r>
              <a:rPr lang="en-US" dirty="0"/>
              <a:t>Call Rooms – Plant Operations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Scale 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300" y="1572029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26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Food availability – cafeteria</a:t>
            </a:r>
          </a:p>
          <a:p>
            <a:endParaRPr lang="en-US" dirty="0"/>
          </a:p>
          <a:p>
            <a:r>
              <a:rPr lang="en-US" dirty="0"/>
              <a:t>Medical records access</a:t>
            </a:r>
          </a:p>
          <a:p>
            <a:endParaRPr lang="en-US" dirty="0"/>
          </a:p>
          <a:p>
            <a:r>
              <a:rPr lang="en-US" dirty="0"/>
              <a:t>Raise concerns without fear </a:t>
            </a:r>
          </a:p>
          <a:p>
            <a:pPr lvl="1"/>
            <a:r>
              <a:rPr lang="en-US" dirty="0"/>
              <a:t>Become known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Scale 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0" y="3495038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53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Error reporting systems</a:t>
            </a:r>
          </a:p>
          <a:p>
            <a:endParaRPr lang="en-US" dirty="0"/>
          </a:p>
          <a:p>
            <a:r>
              <a:rPr lang="en-US" dirty="0"/>
              <a:t>Quality Improvement participation </a:t>
            </a:r>
          </a:p>
          <a:p>
            <a:endParaRPr lang="en-US" dirty="0"/>
          </a:p>
          <a:p>
            <a:r>
              <a:rPr lang="en-US" dirty="0"/>
              <a:t>Faculty development</a:t>
            </a:r>
          </a:p>
          <a:p>
            <a:pPr lvl="1"/>
            <a:r>
              <a:rPr lang="en-US" dirty="0"/>
              <a:t>Transitions in care</a:t>
            </a:r>
          </a:p>
          <a:p>
            <a:pPr lvl="1"/>
            <a:r>
              <a:rPr lang="en-US" dirty="0"/>
              <a:t>Feedback </a:t>
            </a:r>
          </a:p>
          <a:p>
            <a:pPr lvl="1"/>
            <a:r>
              <a:rPr lang="en-US" dirty="0"/>
              <a:t>Professionalism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Scale 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90" y="4081145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21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Small scale requirements…day to day/annual operations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B35622-1FF7-414B-B2B8-B344F1D1C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244" y="4251031"/>
            <a:ext cx="2432756" cy="1925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34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 in Program Director/complement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Resident remediation/probation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Duty hour compliance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200" b="1" dirty="0">
                <a:solidFill>
                  <a:srgbClr val="7030A0"/>
                </a:solidFill>
              </a:rPr>
              <a:t>Template – Review - Distribute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Scale 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17053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 Program Evaluations</a:t>
            </a:r>
          </a:p>
          <a:p>
            <a:pPr marL="914400" lvl="2" indent="0">
              <a:buNone/>
            </a:pPr>
            <a:r>
              <a:rPr lang="en-US" dirty="0"/>
              <a:t>		</a:t>
            </a:r>
          </a:p>
          <a:p>
            <a:r>
              <a:rPr lang="en-US" dirty="0"/>
              <a:t>Program Report Card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7030A0"/>
                </a:solidFill>
              </a:rPr>
              <a:t>Template – Review – Distribute – Peer Review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Scale 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78887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10" y="1300480"/>
            <a:ext cx="3823018" cy="382301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951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review the responsibilities and requirements of the Designated Institutional Official (DIO)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determine what the competencies of a DIO are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explore ways in which to fulfill these competencies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Programs policies and procedures</a:t>
            </a:r>
          </a:p>
          <a:p>
            <a:endParaRPr lang="en-US" dirty="0"/>
          </a:p>
          <a:p>
            <a:r>
              <a:rPr lang="en-US" dirty="0"/>
              <a:t>Conference schedules </a:t>
            </a:r>
          </a:p>
          <a:p>
            <a:endParaRPr lang="en-US" dirty="0"/>
          </a:p>
          <a:p>
            <a:r>
              <a:rPr lang="en-US" dirty="0"/>
              <a:t>Goals and objectives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>
                <a:solidFill>
                  <a:srgbClr val="7030A0"/>
                </a:solidFill>
              </a:rPr>
              <a:t>Maintain in GME Office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a Handle on 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957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5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Scholarly activity</a:t>
            </a:r>
          </a:p>
          <a:p>
            <a:pPr lvl="1"/>
            <a:r>
              <a:rPr lang="en-US" dirty="0"/>
              <a:t>Sign off on conference attendance requests</a:t>
            </a:r>
          </a:p>
          <a:p>
            <a:pPr lvl="1"/>
            <a:endParaRPr lang="en-US" dirty="0"/>
          </a:p>
          <a:p>
            <a:r>
              <a:rPr lang="en-US" dirty="0"/>
              <a:t>CCC and PEC meeting minutes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a Handle on It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111" y="3698240"/>
            <a:ext cx="4230895" cy="185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90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ACGME Survey				</a:t>
            </a:r>
          </a:p>
          <a:p>
            <a:pPr lvl="1"/>
            <a:r>
              <a:rPr lang="en-US" dirty="0"/>
              <a:t>Determine cut off point</a:t>
            </a:r>
          </a:p>
          <a:p>
            <a:pPr lvl="1"/>
            <a:r>
              <a:rPr lang="en-US" dirty="0"/>
              <a:t>Compare previous year</a:t>
            </a:r>
          </a:p>
          <a:p>
            <a:pPr lvl="1"/>
            <a:r>
              <a:rPr lang="en-US" dirty="0"/>
              <a:t>Request action plan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Special Reviews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Focused Reviews</a:t>
            </a:r>
          </a:p>
          <a:p>
            <a:pPr lvl="1"/>
            <a:r>
              <a:rPr lang="en-US" dirty="0"/>
              <a:t>Determine criteria</a:t>
            </a:r>
          </a:p>
          <a:p>
            <a:pPr lvl="1"/>
            <a:endParaRPr lang="en-US" dirty="0"/>
          </a:p>
          <a:p>
            <a:r>
              <a:rPr lang="en-US" dirty="0"/>
              <a:t>Site visits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Surveys and Evaluations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50" y="4370070"/>
            <a:ext cx="32385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94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275" y="1686560"/>
            <a:ext cx="4686856" cy="314737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46478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Safety</a:t>
            </a:r>
          </a:p>
          <a:p>
            <a:endParaRPr lang="en-US" dirty="0"/>
          </a:p>
          <a:p>
            <a:r>
              <a:rPr lang="en-US" dirty="0"/>
              <a:t>Quality Improvement</a:t>
            </a:r>
          </a:p>
          <a:p>
            <a:endParaRPr lang="en-US" dirty="0"/>
          </a:p>
          <a:p>
            <a:r>
              <a:rPr lang="en-US" dirty="0"/>
              <a:t>Resident Well-Being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Tackling Requirements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749" y="4003040"/>
            <a:ext cx="3603523" cy="199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55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Safety Officer at GMEC</a:t>
            </a:r>
          </a:p>
          <a:p>
            <a:endParaRPr lang="en-US" dirty="0"/>
          </a:p>
          <a:p>
            <a:r>
              <a:rPr lang="en-US" dirty="0"/>
              <a:t>Suggest rotations</a:t>
            </a:r>
          </a:p>
          <a:p>
            <a:endParaRPr lang="en-US" dirty="0"/>
          </a:p>
          <a:p>
            <a:r>
              <a:rPr lang="en-US" dirty="0"/>
              <a:t>Provide Hospital Wide patient safety goals</a:t>
            </a:r>
          </a:p>
          <a:p>
            <a:pPr lvl="1"/>
            <a:r>
              <a:rPr lang="en-US" dirty="0"/>
              <a:t>Research projects to focus and align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Safety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4793110"/>
            <a:ext cx="4000500" cy="15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87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Representative at GMEC</a:t>
            </a:r>
          </a:p>
          <a:p>
            <a:endParaRPr lang="en-US" dirty="0"/>
          </a:p>
          <a:p>
            <a:r>
              <a:rPr lang="en-US" dirty="0"/>
              <a:t>Resident Quality Care Meetings</a:t>
            </a:r>
          </a:p>
          <a:p>
            <a:pPr lvl="1"/>
            <a:r>
              <a:rPr lang="en-US" dirty="0"/>
              <a:t>Representation from all programs</a:t>
            </a:r>
          </a:p>
          <a:p>
            <a:pPr lvl="1"/>
            <a:r>
              <a:rPr lang="en-US" dirty="0"/>
              <a:t>Quality tips</a:t>
            </a:r>
          </a:p>
          <a:p>
            <a:pPr lvl="1"/>
            <a:endParaRPr lang="en-US" dirty="0"/>
          </a:p>
          <a:p>
            <a:r>
              <a:rPr lang="en-US" dirty="0"/>
              <a:t>Quality methodologies</a:t>
            </a:r>
          </a:p>
          <a:p>
            <a:endParaRPr lang="en-US" dirty="0"/>
          </a:p>
          <a:p>
            <a:r>
              <a:rPr lang="en-US" dirty="0"/>
              <a:t>Faculty development – </a:t>
            </a:r>
            <a:r>
              <a:rPr lang="en-US" sz="2000" dirty="0"/>
              <a:t>if they don’t know, we don’t know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Improvement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3923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Subcommittee</a:t>
            </a:r>
          </a:p>
          <a:p>
            <a:endParaRPr lang="en-US" dirty="0"/>
          </a:p>
          <a:p>
            <a:r>
              <a:rPr lang="en-US" dirty="0"/>
              <a:t>Resident events</a:t>
            </a:r>
          </a:p>
          <a:p>
            <a:endParaRPr lang="en-US" dirty="0"/>
          </a:p>
          <a:p>
            <a:r>
              <a:rPr lang="en-US" dirty="0"/>
              <a:t>Difficulty in numbers</a:t>
            </a:r>
          </a:p>
          <a:p>
            <a:endParaRPr lang="en-US" dirty="0"/>
          </a:p>
          <a:p>
            <a:r>
              <a:rPr lang="en-US" dirty="0"/>
              <a:t>Don’t need to move mountains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Well-Being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560" y="1977866"/>
            <a:ext cx="2650490" cy="231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3261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Mental Health Protocol </a:t>
            </a:r>
          </a:p>
          <a:p>
            <a:endParaRPr lang="en-US" dirty="0"/>
          </a:p>
          <a:p>
            <a:r>
              <a:rPr lang="en-US" dirty="0"/>
              <a:t>Anonymous survey </a:t>
            </a:r>
            <a:r>
              <a:rPr lang="en-US" b="1" dirty="0">
                <a:solidFill>
                  <a:srgbClr val="7030A0"/>
                </a:solidFill>
              </a:rPr>
              <a:t>with resources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Well-Being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6" y="3428999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701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DIO or GME at all subcommittee meetings</a:t>
            </a:r>
          </a:p>
          <a:p>
            <a:endParaRPr lang="en-US" dirty="0"/>
          </a:p>
          <a:p>
            <a:r>
              <a:rPr lang="en-US" dirty="0"/>
              <a:t>Meetings with GME office regularly</a:t>
            </a:r>
          </a:p>
          <a:p>
            <a:endParaRPr lang="en-US" dirty="0"/>
          </a:p>
          <a:p>
            <a:r>
              <a:rPr lang="en-US" dirty="0"/>
              <a:t>Site visits and preparations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DIO Presence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4260215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7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Northwell Health</a:t>
            </a:r>
          </a:p>
          <a:p>
            <a:r>
              <a:rPr lang="en-US" dirty="0"/>
              <a:t>300 residents and fellows </a:t>
            </a:r>
          </a:p>
          <a:p>
            <a:r>
              <a:rPr lang="en-US" dirty="0"/>
              <a:t>16 programs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Staten Island University Hospital Northwell Health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031" y="3248660"/>
            <a:ext cx="4541837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4274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Professional</a:t>
            </a:r>
          </a:p>
          <a:p>
            <a:pPr lvl="1"/>
            <a:r>
              <a:rPr lang="en-US" dirty="0"/>
              <a:t>Trustworthy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2. Interpersonal and communication skills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3. Systems based practice and improvement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Core Competencies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352" y="435292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7398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4. Leader</a:t>
            </a:r>
          </a:p>
          <a:p>
            <a:pPr lvl="1"/>
            <a:r>
              <a:rPr lang="en-US" dirty="0"/>
              <a:t>	Role model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5. Delegate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6. Transparent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 Core Competencies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117" y="1493837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97" y="4063047"/>
            <a:ext cx="30575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66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Utilize your army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192" y="3268916"/>
            <a:ext cx="3351848" cy="223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374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Subcommittees</a:t>
            </a:r>
          </a:p>
          <a:p>
            <a:endParaRPr lang="en-US" dirty="0"/>
          </a:p>
          <a:p>
            <a:r>
              <a:rPr lang="en-US" dirty="0"/>
              <a:t>Set expectations</a:t>
            </a:r>
          </a:p>
          <a:p>
            <a:endParaRPr lang="en-US" dirty="0"/>
          </a:p>
          <a:p>
            <a:r>
              <a:rPr lang="en-US" dirty="0"/>
              <a:t>Clearly defined job roles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 Army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5950" y="1928495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514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Onboarding</a:t>
            </a:r>
          </a:p>
          <a:p>
            <a:r>
              <a:rPr lang="en-US" dirty="0"/>
              <a:t>Visa’s</a:t>
            </a:r>
          </a:p>
          <a:p>
            <a:r>
              <a:rPr lang="en-US" dirty="0"/>
              <a:t>GMEC agenda</a:t>
            </a:r>
          </a:p>
          <a:p>
            <a:r>
              <a:rPr lang="en-US" dirty="0"/>
              <a:t>Coordinators meetings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 Office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011" y="4102100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6597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  <a:p>
            <a:r>
              <a:rPr lang="en-US" dirty="0"/>
              <a:t>Cost report </a:t>
            </a:r>
          </a:p>
          <a:p>
            <a:r>
              <a:rPr lang="en-US" dirty="0"/>
              <a:t>Faculty development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GME Office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550" y="391922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06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Foundation of knowledge</a:t>
            </a:r>
          </a:p>
          <a:p>
            <a:r>
              <a:rPr lang="en-US" dirty="0"/>
              <a:t>Breakdown</a:t>
            </a:r>
          </a:p>
          <a:p>
            <a:r>
              <a:rPr lang="en-US" dirty="0"/>
              <a:t>Checklist</a:t>
            </a:r>
          </a:p>
          <a:p>
            <a:r>
              <a:rPr lang="en-US" dirty="0"/>
              <a:t>Determine gaps</a:t>
            </a:r>
          </a:p>
          <a:p>
            <a:r>
              <a:rPr lang="en-US" dirty="0"/>
              <a:t>GMEC/GME army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915" y="2552700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483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664255" y="0"/>
            <a:ext cx="3216714" cy="519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Self-Study</a:t>
            </a:r>
            <a:r>
              <a:rPr lang="mr-IN" sz="1500" dirty="0">
                <a:solidFill>
                  <a:srgbClr val="0070C0"/>
                </a:solidFill>
                <a:latin typeface="Arial" charset="0"/>
                <a:cs typeface="Arial" charset="0"/>
              </a:rPr>
              <a:t>…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Have You Analyzed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Your Data Yet?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Creating a Robust Resident Evaluation System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Institutional Site Visit Prep Process</a:t>
            </a: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From APE to Self-Study</a:t>
            </a:r>
            <a:r>
              <a:rPr lang="mr-IN" sz="1500" dirty="0">
                <a:solidFill>
                  <a:srgbClr val="0070C0"/>
                </a:solidFill>
                <a:latin typeface="Arial" charset="0"/>
                <a:cs typeface="Arial" charset="0"/>
              </a:rPr>
              <a:t>…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and Everything in Between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Healthcare Disparities in GME Institutions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AOA to ACGME Accreditation: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Best Practices and Challenges</a:t>
            </a: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Transitioning from 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Residency to Practice</a:t>
            </a: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    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150765" y="10044"/>
            <a:ext cx="4346026" cy="642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  <a:br>
              <a:rPr lang="en-US" sz="1600" dirty="0">
                <a:solidFill>
                  <a:prstClr val="black"/>
                </a:solidFill>
                <a:ea typeface=""/>
                <a:cs typeface="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How to Prepare for your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10 Year Site Visit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July, 10,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Coordinator Development 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– How to Build a Team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July 24,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Responsiveness to Diverse 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Patient Populations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August 2,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 Demystifying the Resident and Faculty ACGME Survey</a:t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August 16, 2018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</a:t>
            </a:r>
            <a:r>
              <a:rPr lang="en-US" altLang="en-US" sz="1500" b="0" dirty="0">
                <a:solidFill>
                  <a:prstClr val="black"/>
                </a:solidFill>
                <a:latin typeface="Arial" charset="0"/>
                <a:ea typeface=""/>
                <a:cs typeface=""/>
              </a:rPr>
              <a:t>	</a:t>
            </a:r>
            <a:r>
              <a:rPr lang="en-US" altLang="en-US" sz="1500" dirty="0">
                <a:latin typeface="Arial" charset="0"/>
                <a:hlinkClick r:id="rId9"/>
              </a:rPr>
              <a:t>www.PartnersInMedEd.com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9" y="5018691"/>
            <a:ext cx="1967615" cy="1106784"/>
          </a:xfrm>
          <a:prstGeom prst="rect">
            <a:avLst/>
          </a:prstGeom>
        </p:spPr>
      </p:pic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D5E13BE3-399E-334B-BD76-6A5EE5C161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788293A4-E0CC-A343-8927-9033B0C71E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503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146300"/>
            <a:ext cx="7677150" cy="37465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br>
              <a:rPr lang="en-US" sz="2000" dirty="0"/>
            </a:br>
            <a:br>
              <a:rPr lang="en-US" sz="2000" dirty="0"/>
            </a:br>
            <a:r>
              <a:rPr lang="en-US" sz="24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3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1800" dirty="0"/>
              <a:t> </a:t>
            </a:r>
            <a:r>
              <a:rPr lang="en-US" sz="2400" b="1" dirty="0"/>
              <a:t>Amy Lefkovic, MHA GME Consultant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400" dirty="0"/>
              <a:t>  </a:t>
            </a:r>
            <a:r>
              <a:rPr lang="en-US" sz="2000" dirty="0">
                <a:solidFill>
                  <a:srgbClr val="FF0000"/>
                </a:solidFill>
                <a:hlinkClick r:id="rId4"/>
              </a:rPr>
              <a:t>Amy@PartnersInMedEd.com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  <a:buNone/>
              <a:defRPr/>
            </a:pPr>
            <a:endParaRPr lang="en-US" sz="2400" b="1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85">
            <a:extLst>
              <a:ext uri="{FF2B5EF4-FFF2-40B4-BE49-F238E27FC236}">
                <a16:creationId xmlns:a16="http://schemas.microsoft.com/office/drawing/2014/main" id="{39690C9D-D6A7-334C-AA98-46A46527823F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 dirty="0"/>
              <a:t>Presented by Partners in Medical Education, Inc. 2018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7F74702-157B-2A42-BA88-0A99B9134E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134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Designated Institutional Official (DIO): The individual who, </a:t>
            </a:r>
            <a:r>
              <a:rPr lang="en-US" b="1" dirty="0">
                <a:solidFill>
                  <a:srgbClr val="FF0000"/>
                </a:solidFill>
              </a:rPr>
              <a:t>in collaboration with </a:t>
            </a:r>
            <a:r>
              <a:rPr lang="en-US" dirty="0"/>
              <a:t>a Graduate Medical Education Committee (GMEC), must have authority and responsibility for the oversight and administration </a:t>
            </a:r>
            <a:r>
              <a:rPr lang="en-US" b="1" dirty="0">
                <a:solidFill>
                  <a:srgbClr val="FF0000"/>
                </a:solidFill>
              </a:rPr>
              <a:t>of each of </a:t>
            </a:r>
            <a:r>
              <a:rPr lang="en-US" dirty="0"/>
              <a:t>the Sponsoring Institution’s ACGME accredited programs, as well as for ensuring compliance with the ACGME Institutional, Common, and specialty-/subspecialty specific Program Requirements I.A.5.a)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1366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Sponsoring Institution must maintain its ACGME institutional accreditation. Failure to do so will result in loss of accreditation for its ACGME-accredited program(s) I.A.3.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384778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022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GMEC Breakdown </a:t>
            </a:r>
          </a:p>
          <a:p>
            <a:pPr lvl="1"/>
            <a:r>
              <a:rPr lang="en-US" sz="2400" dirty="0"/>
              <a:t>One person</a:t>
            </a:r>
          </a:p>
          <a:p>
            <a:pPr lvl="1"/>
            <a:r>
              <a:rPr lang="en-US" sz="2400" dirty="0"/>
              <a:t>Many programs</a:t>
            </a:r>
          </a:p>
          <a:p>
            <a:pPr lvl="1"/>
            <a:r>
              <a:rPr lang="en-US" sz="2400" dirty="0"/>
              <a:t>Many institutions</a:t>
            </a:r>
          </a:p>
          <a:p>
            <a:pPr lvl="1"/>
            <a:r>
              <a:rPr lang="en-US" sz="2400" dirty="0"/>
              <a:t>Many futures in his/her hands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 Order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561" y="3139441"/>
            <a:ext cx="2885122" cy="288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84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GMEC Breakdown</a:t>
            </a:r>
          </a:p>
          <a:p>
            <a:pPr lvl="1"/>
            <a:r>
              <a:rPr lang="en-US" dirty="0"/>
              <a:t>DIO</a:t>
            </a:r>
          </a:p>
          <a:p>
            <a:pPr lvl="1"/>
            <a:r>
              <a:rPr lang="en-US" dirty="0"/>
              <a:t>Minimum of two program directors</a:t>
            </a:r>
          </a:p>
          <a:p>
            <a:pPr lvl="1"/>
            <a:r>
              <a:rPr lang="en-US" dirty="0"/>
              <a:t>Minimum of two peer-selected residents/fellows</a:t>
            </a:r>
          </a:p>
          <a:p>
            <a:pPr lvl="1"/>
            <a:r>
              <a:rPr lang="en-US" dirty="0"/>
              <a:t>A Quality Improvement or patient safety officer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“In Collaboration with GMEC”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413226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216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Accreditation status of institution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Accreditation status of all programs</a:t>
            </a:r>
          </a:p>
          <a:p>
            <a:endParaRPr lang="en-US" dirty="0"/>
          </a:p>
          <a:p>
            <a:r>
              <a:rPr lang="en-US" dirty="0"/>
              <a:t>Reductions and closures of programs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Responsible For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2" y="443896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013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1624</TotalTime>
  <Words>1428</Words>
  <Application>Microsoft Macintosh PowerPoint</Application>
  <PresentationFormat>On-screen Show (4:3)</PresentationFormat>
  <Paragraphs>401</Paragraphs>
  <Slides>48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ＭＳ Ｐゴシック</vt:lpstr>
      <vt:lpstr>Arial</vt:lpstr>
      <vt:lpstr>Calibri</vt:lpstr>
      <vt:lpstr>Comic Sans MS</vt:lpstr>
      <vt:lpstr>Wingdings</vt:lpstr>
      <vt:lpstr>PME-2016</vt:lpstr>
      <vt:lpstr>DIO Competencies</vt:lpstr>
      <vt:lpstr>Introducing Your Presenter</vt:lpstr>
      <vt:lpstr>Goals and Objectives</vt:lpstr>
      <vt:lpstr>Staten Island University Hospital Northwell Health</vt:lpstr>
      <vt:lpstr>Requirements </vt:lpstr>
      <vt:lpstr>Requirements </vt:lpstr>
      <vt:lpstr>Tall Order</vt:lpstr>
      <vt:lpstr>“In Collaboration with GMEC”</vt:lpstr>
      <vt:lpstr>Responsible For</vt:lpstr>
      <vt:lpstr>Responsible For</vt:lpstr>
      <vt:lpstr>Responsible For</vt:lpstr>
      <vt:lpstr>Requests</vt:lpstr>
      <vt:lpstr>Annual Institutional Review</vt:lpstr>
      <vt:lpstr>PowerPoint Presentation</vt:lpstr>
      <vt:lpstr>Support</vt:lpstr>
      <vt:lpstr>Support</vt:lpstr>
      <vt:lpstr>Support</vt:lpstr>
      <vt:lpstr>GMEC/GME/DIO</vt:lpstr>
      <vt:lpstr>First Things First</vt:lpstr>
      <vt:lpstr>Breakdown </vt:lpstr>
      <vt:lpstr>PowerPoint Presentation</vt:lpstr>
      <vt:lpstr>Large Scale Requirements</vt:lpstr>
      <vt:lpstr>Large Scale Requirements</vt:lpstr>
      <vt:lpstr>Large Scale Requirements</vt:lpstr>
      <vt:lpstr>Large Scale Requirements</vt:lpstr>
      <vt:lpstr>PowerPoint Presentation</vt:lpstr>
      <vt:lpstr>Smaller Scale Requirements</vt:lpstr>
      <vt:lpstr>Smaller Scale Requirements</vt:lpstr>
      <vt:lpstr>PowerPoint Presentation</vt:lpstr>
      <vt:lpstr>Get a Handle on It</vt:lpstr>
      <vt:lpstr>Get a Handle on It</vt:lpstr>
      <vt:lpstr>Surveys and Evaluations</vt:lpstr>
      <vt:lpstr>PowerPoint Presentation</vt:lpstr>
      <vt:lpstr>Tackling Requirements</vt:lpstr>
      <vt:lpstr>Patient Safety</vt:lpstr>
      <vt:lpstr>Quality Improvement </vt:lpstr>
      <vt:lpstr>Resident Well-Being</vt:lpstr>
      <vt:lpstr>Resident Well-Being</vt:lpstr>
      <vt:lpstr>DIO Presence </vt:lpstr>
      <vt:lpstr>6 Core Competencies</vt:lpstr>
      <vt:lpstr>6 Core Competencies</vt:lpstr>
      <vt:lpstr>PowerPoint Presentation</vt:lpstr>
      <vt:lpstr>GME Army</vt:lpstr>
      <vt:lpstr>GME Office</vt:lpstr>
      <vt:lpstr>GME Office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26</cp:revision>
  <cp:lastPrinted>2018-06-20T13:26:23Z</cp:lastPrinted>
  <dcterms:created xsi:type="dcterms:W3CDTF">2016-03-20T11:36:31Z</dcterms:created>
  <dcterms:modified xsi:type="dcterms:W3CDTF">2018-06-22T19:05:04Z</dcterms:modified>
</cp:coreProperties>
</file>