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64"/>
  </p:notesMasterIdLst>
  <p:sldIdLst>
    <p:sldId id="305" r:id="rId2"/>
    <p:sldId id="319" r:id="rId3"/>
    <p:sldId id="322" r:id="rId4"/>
    <p:sldId id="330" r:id="rId5"/>
    <p:sldId id="383" r:id="rId6"/>
    <p:sldId id="323" r:id="rId7"/>
    <p:sldId id="347" r:id="rId8"/>
    <p:sldId id="346" r:id="rId9"/>
    <p:sldId id="331" r:id="rId10"/>
    <p:sldId id="348" r:id="rId11"/>
    <p:sldId id="349" r:id="rId12"/>
    <p:sldId id="355" r:id="rId13"/>
    <p:sldId id="350" r:id="rId14"/>
    <p:sldId id="351" r:id="rId15"/>
    <p:sldId id="353" r:id="rId16"/>
    <p:sldId id="356" r:id="rId17"/>
    <p:sldId id="368" r:id="rId18"/>
    <p:sldId id="339" r:id="rId19"/>
    <p:sldId id="367" r:id="rId20"/>
    <p:sldId id="358" r:id="rId21"/>
    <p:sldId id="359" r:id="rId22"/>
    <p:sldId id="324" r:id="rId23"/>
    <p:sldId id="357" r:id="rId24"/>
    <p:sldId id="332" r:id="rId25"/>
    <p:sldId id="352" r:id="rId26"/>
    <p:sldId id="360" r:id="rId27"/>
    <p:sldId id="369" r:id="rId28"/>
    <p:sldId id="340" r:id="rId29"/>
    <p:sldId id="382" r:id="rId30"/>
    <p:sldId id="326" r:id="rId31"/>
    <p:sldId id="333" r:id="rId32"/>
    <p:sldId id="361" r:id="rId33"/>
    <p:sldId id="362" r:id="rId34"/>
    <p:sldId id="363" r:id="rId35"/>
    <p:sldId id="370" r:id="rId36"/>
    <p:sldId id="341" r:id="rId37"/>
    <p:sldId id="381" r:id="rId38"/>
    <p:sldId id="327" r:id="rId39"/>
    <p:sldId id="334" r:id="rId40"/>
    <p:sldId id="364" r:id="rId41"/>
    <p:sldId id="371" r:id="rId42"/>
    <p:sldId id="342" r:id="rId43"/>
    <p:sldId id="380" r:id="rId44"/>
    <p:sldId id="325" r:id="rId45"/>
    <p:sldId id="335" r:id="rId46"/>
    <p:sldId id="373" r:id="rId47"/>
    <p:sldId id="374" r:id="rId48"/>
    <p:sldId id="375" r:id="rId49"/>
    <p:sldId id="376" r:id="rId50"/>
    <p:sldId id="379" r:id="rId51"/>
    <p:sldId id="372" r:id="rId52"/>
    <p:sldId id="343" r:id="rId53"/>
    <p:sldId id="378" r:id="rId54"/>
    <p:sldId id="384" r:id="rId55"/>
    <p:sldId id="385" r:id="rId56"/>
    <p:sldId id="386" r:id="rId57"/>
    <p:sldId id="387" r:id="rId58"/>
    <p:sldId id="344" r:id="rId59"/>
    <p:sldId id="388" r:id="rId60"/>
    <p:sldId id="345" r:id="rId61"/>
    <p:sldId id="390" r:id="rId62"/>
    <p:sldId id="392" r:id="rId63"/>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521415D9-36F7-43E2-AB2F-B90AF26B5E84}">
      <p14:sectionLst xmlns:p14="http://schemas.microsoft.com/office/powerpoint/2010/main">
        <p14:section name="Introduction" id="{011711F7-80C3-4B61-BE1C-90F06458B97B}">
          <p14:sldIdLst>
            <p14:sldId id="305"/>
            <p14:sldId id="319"/>
            <p14:sldId id="322"/>
            <p14:sldId id="330"/>
          </p14:sldIdLst>
        </p14:section>
        <p14:section name="Basics of Accreditation" id="{5FA359AB-8DDE-43C8-BF4D-33EFD5B8DD03}">
          <p14:sldIdLst>
            <p14:sldId id="383"/>
            <p14:sldId id="323"/>
            <p14:sldId id="347"/>
            <p14:sldId id="346"/>
            <p14:sldId id="331"/>
            <p14:sldId id="348"/>
            <p14:sldId id="349"/>
            <p14:sldId id="355"/>
            <p14:sldId id="350"/>
            <p14:sldId id="351"/>
            <p14:sldId id="353"/>
            <p14:sldId id="356"/>
            <p14:sldId id="368"/>
            <p14:sldId id="339"/>
          </p14:sldIdLst>
        </p14:section>
        <p14:section name="GMEC" id="{2CF39C1B-6CFF-4587-AD54-5C8814352BA5}">
          <p14:sldIdLst>
            <p14:sldId id="367"/>
            <p14:sldId id="358"/>
            <p14:sldId id="359"/>
            <p14:sldId id="324"/>
            <p14:sldId id="357"/>
            <p14:sldId id="332"/>
            <p14:sldId id="352"/>
            <p14:sldId id="360"/>
            <p14:sldId id="369"/>
            <p14:sldId id="340"/>
          </p14:sldIdLst>
        </p14:section>
        <p14:section name="CLER" id="{B5F1D34D-47B9-455D-B004-5CAC171C1153}">
          <p14:sldIdLst>
            <p14:sldId id="382"/>
            <p14:sldId id="326"/>
            <p14:sldId id="333"/>
            <p14:sldId id="361"/>
            <p14:sldId id="362"/>
            <p14:sldId id="363"/>
            <p14:sldId id="370"/>
            <p14:sldId id="341"/>
          </p14:sldIdLst>
        </p14:section>
        <p14:section name="PD evaluation" id="{65B01249-D151-461C-9F3F-4B68037FD038}">
          <p14:sldIdLst>
            <p14:sldId id="381"/>
            <p14:sldId id="327"/>
            <p14:sldId id="334"/>
            <p14:sldId id="364"/>
            <p14:sldId id="371"/>
            <p14:sldId id="342"/>
          </p14:sldIdLst>
        </p14:section>
        <p14:section name="Network" id="{B6A81219-94D3-4E59-9733-46B9D54627E7}">
          <p14:sldIdLst>
            <p14:sldId id="380"/>
            <p14:sldId id="325"/>
            <p14:sldId id="335"/>
            <p14:sldId id="373"/>
            <p14:sldId id="374"/>
            <p14:sldId id="375"/>
            <p14:sldId id="376"/>
            <p14:sldId id="379"/>
            <p14:sldId id="372"/>
            <p14:sldId id="343"/>
          </p14:sldIdLst>
        </p14:section>
        <p14:section name="Strategic Planning" id="{60B2EF7F-5873-461C-9046-4832CB2FC6DE}">
          <p14:sldIdLst>
            <p14:sldId id="378"/>
            <p14:sldId id="384"/>
            <p14:sldId id="385"/>
            <p14:sldId id="386"/>
            <p14:sldId id="387"/>
            <p14:sldId id="344"/>
          </p14:sldIdLst>
        </p14:section>
        <p14:section name="Conclusion" id="{421E70EA-435E-4AA5-A8C1-BBF38289341C}">
          <p14:sldIdLst>
            <p14:sldId id="388"/>
            <p14:sldId id="345"/>
            <p14:sldId id="390"/>
            <p14:sldId id="392"/>
          </p14:sldIdLst>
        </p14:section>
        <p14:section name="Final Slides" id="{384F0B78-C0F6-4FA2-B9B4-7476ECBF7F3F}">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94" autoAdjust="0"/>
    <p:restoredTop sz="88633" autoAdjust="0"/>
  </p:normalViewPr>
  <p:slideViewPr>
    <p:cSldViewPr snapToGrid="0" snapToObjects="1">
      <p:cViewPr varScale="1">
        <p:scale>
          <a:sx n="80" d="100"/>
          <a:sy n="80" d="100"/>
        </p:scale>
        <p:origin x="-2748" y="-78"/>
      </p:cViewPr>
      <p:guideLst>
        <p:guide orient="horz" pos="2160"/>
        <p:guide pos="2880"/>
      </p:guideLst>
    </p:cSldViewPr>
  </p:slideViewPr>
  <p:notesTextViewPr>
    <p:cViewPr>
      <p:scale>
        <a:sx n="1" d="1"/>
        <a:sy n="1" d="1"/>
      </p:scale>
      <p:origin x="0" y="0"/>
    </p:cViewPr>
  </p:notesTextViewPr>
  <p:sorterViewPr>
    <p:cViewPr>
      <p:scale>
        <a:sx n="100" d="100"/>
        <a:sy n="100" d="100"/>
      </p:scale>
      <p:origin x="0" y="-11088"/>
    </p:cViewPr>
  </p:sorter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9/2/2016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48960" indent="-288061">
              <a:defRPr sz="2100" b="1">
                <a:solidFill>
                  <a:schemeClr val="tx1"/>
                </a:solidFill>
                <a:latin typeface="Comic Sans MS" charset="0"/>
                <a:ea typeface="ＭＳ Ｐゴシック" charset="0"/>
              </a:defRPr>
            </a:lvl2pPr>
            <a:lvl3pPr marL="1152246" indent="-230449">
              <a:defRPr sz="2100" b="1">
                <a:solidFill>
                  <a:schemeClr val="tx1"/>
                </a:solidFill>
                <a:latin typeface="Comic Sans MS" charset="0"/>
                <a:ea typeface="ＭＳ Ｐゴシック" charset="0"/>
              </a:defRPr>
            </a:lvl3pPr>
            <a:lvl4pPr marL="1613145" indent="-230449">
              <a:defRPr sz="2100" b="1">
                <a:solidFill>
                  <a:schemeClr val="tx1"/>
                </a:solidFill>
                <a:latin typeface="Comic Sans MS" charset="0"/>
                <a:ea typeface="ＭＳ Ｐゴシック" charset="0"/>
              </a:defRPr>
            </a:lvl4pPr>
            <a:lvl5pPr marL="2074044" indent="-230449">
              <a:defRPr sz="2100" b="1">
                <a:solidFill>
                  <a:schemeClr val="tx1"/>
                </a:solidFill>
                <a:latin typeface="Comic Sans MS" charset="0"/>
                <a:ea typeface="ＭＳ Ｐゴシック" charset="0"/>
              </a:defRPr>
            </a:lvl5pPr>
            <a:lvl6pPr marL="2534942" indent="-230449" algn="ctr" eaLnBrk="0" fontAlgn="base" hangingPunct="0">
              <a:spcBef>
                <a:spcPct val="0"/>
              </a:spcBef>
              <a:spcAft>
                <a:spcPct val="0"/>
              </a:spcAft>
              <a:defRPr sz="2100" b="1">
                <a:solidFill>
                  <a:schemeClr val="tx1"/>
                </a:solidFill>
                <a:latin typeface="Comic Sans MS" charset="0"/>
                <a:ea typeface="ＭＳ Ｐゴシック" charset="0"/>
              </a:defRPr>
            </a:lvl6pPr>
            <a:lvl7pPr marL="2995840" indent="-230449" algn="ctr" eaLnBrk="0" fontAlgn="base" hangingPunct="0">
              <a:spcBef>
                <a:spcPct val="0"/>
              </a:spcBef>
              <a:spcAft>
                <a:spcPct val="0"/>
              </a:spcAft>
              <a:defRPr sz="2100" b="1">
                <a:solidFill>
                  <a:schemeClr val="tx1"/>
                </a:solidFill>
                <a:latin typeface="Comic Sans MS" charset="0"/>
                <a:ea typeface="ＭＳ Ｐゴシック" charset="0"/>
              </a:defRPr>
            </a:lvl7pPr>
            <a:lvl8pPr marL="3456739" indent="-230449" algn="ctr" eaLnBrk="0" fontAlgn="base" hangingPunct="0">
              <a:spcBef>
                <a:spcPct val="0"/>
              </a:spcBef>
              <a:spcAft>
                <a:spcPct val="0"/>
              </a:spcAft>
              <a:defRPr sz="2100" b="1">
                <a:solidFill>
                  <a:schemeClr val="tx1"/>
                </a:solidFill>
                <a:latin typeface="Comic Sans MS" charset="0"/>
                <a:ea typeface="ＭＳ Ｐゴシック" charset="0"/>
              </a:defRPr>
            </a:lvl8pPr>
            <a:lvl9pPr marL="3917637" indent="-230449"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48960" indent="-288061">
              <a:defRPr sz="2100" b="1">
                <a:solidFill>
                  <a:schemeClr val="tx1"/>
                </a:solidFill>
                <a:latin typeface="Comic Sans MS" charset="0"/>
                <a:ea typeface="ＭＳ Ｐゴシック" charset="0"/>
              </a:defRPr>
            </a:lvl2pPr>
            <a:lvl3pPr marL="1152246" indent="-230449">
              <a:defRPr sz="2100" b="1">
                <a:solidFill>
                  <a:schemeClr val="tx1"/>
                </a:solidFill>
                <a:latin typeface="Comic Sans MS" charset="0"/>
                <a:ea typeface="ＭＳ Ｐゴシック" charset="0"/>
              </a:defRPr>
            </a:lvl3pPr>
            <a:lvl4pPr marL="1613145" indent="-230449">
              <a:defRPr sz="2100" b="1">
                <a:solidFill>
                  <a:schemeClr val="tx1"/>
                </a:solidFill>
                <a:latin typeface="Comic Sans MS" charset="0"/>
                <a:ea typeface="ＭＳ Ｐゴシック" charset="0"/>
              </a:defRPr>
            </a:lvl4pPr>
            <a:lvl5pPr marL="2074044" indent="-230449">
              <a:defRPr sz="2100" b="1">
                <a:solidFill>
                  <a:schemeClr val="tx1"/>
                </a:solidFill>
                <a:latin typeface="Comic Sans MS" charset="0"/>
                <a:ea typeface="ＭＳ Ｐゴシック" charset="0"/>
              </a:defRPr>
            </a:lvl5pPr>
            <a:lvl6pPr marL="2534942" indent="-230449" algn="ctr" eaLnBrk="0" fontAlgn="base" hangingPunct="0">
              <a:spcBef>
                <a:spcPct val="0"/>
              </a:spcBef>
              <a:spcAft>
                <a:spcPct val="0"/>
              </a:spcAft>
              <a:defRPr sz="2100" b="1">
                <a:solidFill>
                  <a:schemeClr val="tx1"/>
                </a:solidFill>
                <a:latin typeface="Comic Sans MS" charset="0"/>
                <a:ea typeface="ＭＳ Ｐゴシック" charset="0"/>
              </a:defRPr>
            </a:lvl6pPr>
            <a:lvl7pPr marL="2995840" indent="-230449" algn="ctr" eaLnBrk="0" fontAlgn="base" hangingPunct="0">
              <a:spcBef>
                <a:spcPct val="0"/>
              </a:spcBef>
              <a:spcAft>
                <a:spcPct val="0"/>
              </a:spcAft>
              <a:defRPr sz="2100" b="1">
                <a:solidFill>
                  <a:schemeClr val="tx1"/>
                </a:solidFill>
                <a:latin typeface="Comic Sans MS" charset="0"/>
                <a:ea typeface="ＭＳ Ｐゴシック" charset="0"/>
              </a:defRPr>
            </a:lvl7pPr>
            <a:lvl8pPr marL="3456739" indent="-230449" algn="ctr" eaLnBrk="0" fontAlgn="base" hangingPunct="0">
              <a:spcBef>
                <a:spcPct val="0"/>
              </a:spcBef>
              <a:spcAft>
                <a:spcPct val="0"/>
              </a:spcAft>
              <a:defRPr sz="2100" b="1">
                <a:solidFill>
                  <a:schemeClr val="tx1"/>
                </a:solidFill>
                <a:latin typeface="Comic Sans MS" charset="0"/>
                <a:ea typeface="ＭＳ Ｐゴシック" charset="0"/>
              </a:defRPr>
            </a:lvl8pPr>
            <a:lvl9pPr marL="3917637" indent="-230449"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fld id="{901BF835-EE3D-654F-B17A-2E09673C58FC}" type="slidenum">
              <a:rPr lang="en-US" sz="1200" b="0">
                <a:solidFill>
                  <a:srgbClr val="000000"/>
                </a:solidFill>
                <a:latin typeface="Arial" charset="0"/>
              </a:rPr>
              <a:pPr>
                <a:defRPr/>
              </a:pPr>
              <a:t>2</a:t>
            </a:fld>
            <a:endParaRPr lang="en-US" sz="1200" b="0" dirty="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4593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11</a:t>
            </a:fld>
            <a:endParaRPr lang="en-US" dirty="0"/>
          </a:p>
        </p:txBody>
      </p:sp>
    </p:spTree>
    <p:extLst>
      <p:ext uri="{BB962C8B-B14F-4D97-AF65-F5344CB8AC3E}">
        <p14:creationId xmlns:p14="http://schemas.microsoft.com/office/powerpoint/2010/main" val="214522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322104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13</a:t>
            </a:fld>
            <a:endParaRPr lang="en-US" dirty="0"/>
          </a:p>
        </p:txBody>
      </p:sp>
    </p:spTree>
    <p:extLst>
      <p:ext uri="{BB962C8B-B14F-4D97-AF65-F5344CB8AC3E}">
        <p14:creationId xmlns:p14="http://schemas.microsoft.com/office/powerpoint/2010/main" val="306493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14</a:t>
            </a:fld>
            <a:endParaRPr lang="en-US" dirty="0"/>
          </a:p>
        </p:txBody>
      </p:sp>
    </p:spTree>
    <p:extLst>
      <p:ext uri="{BB962C8B-B14F-4D97-AF65-F5344CB8AC3E}">
        <p14:creationId xmlns:p14="http://schemas.microsoft.com/office/powerpoint/2010/main" val="209027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15</a:t>
            </a:fld>
            <a:endParaRPr lang="en-US" dirty="0"/>
          </a:p>
        </p:txBody>
      </p:sp>
    </p:spTree>
    <p:extLst>
      <p:ext uri="{BB962C8B-B14F-4D97-AF65-F5344CB8AC3E}">
        <p14:creationId xmlns:p14="http://schemas.microsoft.com/office/powerpoint/2010/main" val="222952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16</a:t>
            </a:fld>
            <a:endParaRPr lang="en-US" dirty="0"/>
          </a:p>
        </p:txBody>
      </p:sp>
    </p:spTree>
    <p:extLst>
      <p:ext uri="{BB962C8B-B14F-4D97-AF65-F5344CB8AC3E}">
        <p14:creationId xmlns:p14="http://schemas.microsoft.com/office/powerpoint/2010/main" val="189731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17</a:t>
            </a:fld>
            <a:endParaRPr lang="en-US" dirty="0"/>
          </a:p>
        </p:txBody>
      </p:sp>
    </p:spTree>
    <p:extLst>
      <p:ext uri="{BB962C8B-B14F-4D97-AF65-F5344CB8AC3E}">
        <p14:creationId xmlns:p14="http://schemas.microsoft.com/office/powerpoint/2010/main" val="197537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18</a:t>
            </a:fld>
            <a:endParaRPr lang="en-US" dirty="0"/>
          </a:p>
        </p:txBody>
      </p:sp>
    </p:spTree>
    <p:extLst>
      <p:ext uri="{BB962C8B-B14F-4D97-AF65-F5344CB8AC3E}">
        <p14:creationId xmlns:p14="http://schemas.microsoft.com/office/powerpoint/2010/main" val="60859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20</a:t>
            </a:fld>
            <a:endParaRPr lang="en-US" dirty="0"/>
          </a:p>
        </p:txBody>
      </p:sp>
    </p:spTree>
    <p:extLst>
      <p:ext uri="{BB962C8B-B14F-4D97-AF65-F5344CB8AC3E}">
        <p14:creationId xmlns:p14="http://schemas.microsoft.com/office/powerpoint/2010/main" val="2529348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21</a:t>
            </a:fld>
            <a:endParaRPr lang="en-US" dirty="0"/>
          </a:p>
        </p:txBody>
      </p:sp>
    </p:spTree>
    <p:extLst>
      <p:ext uri="{BB962C8B-B14F-4D97-AF65-F5344CB8AC3E}">
        <p14:creationId xmlns:p14="http://schemas.microsoft.com/office/powerpoint/2010/main" val="406164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altLang="en-US" dirty="0"/>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8968" indent="-288065">
              <a:defRPr sz="2000" b="1">
                <a:solidFill>
                  <a:schemeClr val="tx1"/>
                </a:solidFill>
                <a:latin typeface="Comic Sans MS" charset="0"/>
              </a:defRPr>
            </a:lvl2pPr>
            <a:lvl3pPr marL="1152258" indent="-230452">
              <a:defRPr sz="2000" b="1">
                <a:solidFill>
                  <a:schemeClr val="tx1"/>
                </a:solidFill>
                <a:latin typeface="Comic Sans MS" charset="0"/>
              </a:defRPr>
            </a:lvl3pPr>
            <a:lvl4pPr marL="1613162" indent="-230452">
              <a:defRPr sz="2000" b="1">
                <a:solidFill>
                  <a:schemeClr val="tx1"/>
                </a:solidFill>
                <a:latin typeface="Comic Sans MS" charset="0"/>
              </a:defRPr>
            </a:lvl4pPr>
            <a:lvl5pPr marL="2074065" indent="-230452">
              <a:defRPr sz="2000" b="1">
                <a:solidFill>
                  <a:schemeClr val="tx1"/>
                </a:solidFill>
                <a:latin typeface="Comic Sans MS" charset="0"/>
              </a:defRPr>
            </a:lvl5pPr>
            <a:lvl6pPr marL="2534968" indent="-230452" algn="ctr" eaLnBrk="0" fontAlgn="base" hangingPunct="0">
              <a:spcBef>
                <a:spcPct val="0"/>
              </a:spcBef>
              <a:spcAft>
                <a:spcPct val="0"/>
              </a:spcAft>
              <a:defRPr sz="2000" b="1">
                <a:solidFill>
                  <a:schemeClr val="tx1"/>
                </a:solidFill>
                <a:latin typeface="Comic Sans MS" charset="0"/>
              </a:defRPr>
            </a:lvl6pPr>
            <a:lvl7pPr marL="2995872" indent="-230452" algn="ctr" eaLnBrk="0" fontAlgn="base" hangingPunct="0">
              <a:spcBef>
                <a:spcPct val="0"/>
              </a:spcBef>
              <a:spcAft>
                <a:spcPct val="0"/>
              </a:spcAft>
              <a:defRPr sz="2000" b="1">
                <a:solidFill>
                  <a:schemeClr val="tx1"/>
                </a:solidFill>
                <a:latin typeface="Comic Sans MS" charset="0"/>
              </a:defRPr>
            </a:lvl7pPr>
            <a:lvl8pPr marL="3456775" indent="-230452" algn="ctr" eaLnBrk="0" fontAlgn="base" hangingPunct="0">
              <a:spcBef>
                <a:spcPct val="0"/>
              </a:spcBef>
              <a:spcAft>
                <a:spcPct val="0"/>
              </a:spcAft>
              <a:defRPr sz="2000" b="1">
                <a:solidFill>
                  <a:schemeClr val="tx1"/>
                </a:solidFill>
                <a:latin typeface="Comic Sans MS" charset="0"/>
              </a:defRPr>
            </a:lvl8pPr>
            <a:lvl9pPr marL="3917678" indent="-230452" algn="ctr" eaLnBrk="0" fontAlgn="base" hangingPunct="0">
              <a:spcBef>
                <a:spcPct val="0"/>
              </a:spcBef>
              <a:spcAft>
                <a:spcPct val="0"/>
              </a:spcAft>
              <a:defRPr sz="2000" b="1">
                <a:solidFill>
                  <a:schemeClr val="tx1"/>
                </a:solidFill>
                <a:latin typeface="Comic Sans MS" charset="0"/>
              </a:defRPr>
            </a:lvl9pPr>
          </a:lstStyle>
          <a:p>
            <a:pPr>
              <a:defRPr/>
            </a:pPr>
            <a:fld id="{E1558E83-EEEC-A24C-BDB7-7650BE2BBCCC}" type="slidenum">
              <a:rPr lang="en-US" altLang="en-US" sz="1200" b="0">
                <a:latin typeface="Arial" charset="0"/>
              </a:rPr>
              <a:pPr>
                <a:defRPr/>
              </a:pPr>
              <a:t>3</a:t>
            </a:fld>
            <a:endParaRPr lang="en-US" altLang="en-US" sz="1200" b="0" dirty="0">
              <a:latin typeface="Arial" charset="0"/>
            </a:endParaRPr>
          </a:p>
        </p:txBody>
      </p:sp>
    </p:spTree>
    <p:extLst>
      <p:ext uri="{BB962C8B-B14F-4D97-AF65-F5344CB8AC3E}">
        <p14:creationId xmlns:p14="http://schemas.microsoft.com/office/powerpoint/2010/main" val="3540200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22</a:t>
            </a:fld>
            <a:endParaRPr lang="en-US" dirty="0"/>
          </a:p>
        </p:txBody>
      </p:sp>
    </p:spTree>
    <p:extLst>
      <p:ext uri="{BB962C8B-B14F-4D97-AF65-F5344CB8AC3E}">
        <p14:creationId xmlns:p14="http://schemas.microsoft.com/office/powerpoint/2010/main" val="3155913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23</a:t>
            </a:fld>
            <a:endParaRPr lang="en-US" dirty="0"/>
          </a:p>
        </p:txBody>
      </p:sp>
    </p:spTree>
    <p:extLst>
      <p:ext uri="{BB962C8B-B14F-4D97-AF65-F5344CB8AC3E}">
        <p14:creationId xmlns:p14="http://schemas.microsoft.com/office/powerpoint/2010/main" val="269516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24</a:t>
            </a:fld>
            <a:endParaRPr lang="en-US" dirty="0"/>
          </a:p>
        </p:txBody>
      </p:sp>
    </p:spTree>
    <p:extLst>
      <p:ext uri="{BB962C8B-B14F-4D97-AF65-F5344CB8AC3E}">
        <p14:creationId xmlns:p14="http://schemas.microsoft.com/office/powerpoint/2010/main" val="41430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25</a:t>
            </a:fld>
            <a:endParaRPr lang="en-US" dirty="0"/>
          </a:p>
        </p:txBody>
      </p:sp>
    </p:spTree>
    <p:extLst>
      <p:ext uri="{BB962C8B-B14F-4D97-AF65-F5344CB8AC3E}">
        <p14:creationId xmlns:p14="http://schemas.microsoft.com/office/powerpoint/2010/main" val="1334313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26</a:t>
            </a:fld>
            <a:endParaRPr lang="en-US" dirty="0"/>
          </a:p>
        </p:txBody>
      </p:sp>
    </p:spTree>
    <p:extLst>
      <p:ext uri="{BB962C8B-B14F-4D97-AF65-F5344CB8AC3E}">
        <p14:creationId xmlns:p14="http://schemas.microsoft.com/office/powerpoint/2010/main" val="285332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27</a:t>
            </a:fld>
            <a:endParaRPr lang="en-US" dirty="0"/>
          </a:p>
        </p:txBody>
      </p:sp>
    </p:spTree>
    <p:extLst>
      <p:ext uri="{BB962C8B-B14F-4D97-AF65-F5344CB8AC3E}">
        <p14:creationId xmlns:p14="http://schemas.microsoft.com/office/powerpoint/2010/main" val="2233240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30</a:t>
            </a:fld>
            <a:endParaRPr lang="en-US" dirty="0"/>
          </a:p>
        </p:txBody>
      </p:sp>
    </p:spTree>
    <p:extLst>
      <p:ext uri="{BB962C8B-B14F-4D97-AF65-F5344CB8AC3E}">
        <p14:creationId xmlns:p14="http://schemas.microsoft.com/office/powerpoint/2010/main" val="1736665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31</a:t>
            </a:fld>
            <a:endParaRPr lang="en-US" dirty="0"/>
          </a:p>
        </p:txBody>
      </p:sp>
    </p:spTree>
    <p:extLst>
      <p:ext uri="{BB962C8B-B14F-4D97-AF65-F5344CB8AC3E}">
        <p14:creationId xmlns:p14="http://schemas.microsoft.com/office/powerpoint/2010/main" val="697804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32</a:t>
            </a:fld>
            <a:endParaRPr lang="en-US" dirty="0"/>
          </a:p>
        </p:txBody>
      </p:sp>
    </p:spTree>
    <p:extLst>
      <p:ext uri="{BB962C8B-B14F-4D97-AF65-F5344CB8AC3E}">
        <p14:creationId xmlns:p14="http://schemas.microsoft.com/office/powerpoint/2010/main" val="1551470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33</a:t>
            </a:fld>
            <a:endParaRPr lang="en-US" dirty="0"/>
          </a:p>
        </p:txBody>
      </p:sp>
    </p:spTree>
    <p:extLst>
      <p:ext uri="{BB962C8B-B14F-4D97-AF65-F5344CB8AC3E}">
        <p14:creationId xmlns:p14="http://schemas.microsoft.com/office/powerpoint/2010/main" val="121694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173619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38</a:t>
            </a:fld>
            <a:endParaRPr lang="en-US" dirty="0"/>
          </a:p>
        </p:txBody>
      </p:sp>
    </p:spTree>
    <p:extLst>
      <p:ext uri="{BB962C8B-B14F-4D97-AF65-F5344CB8AC3E}">
        <p14:creationId xmlns:p14="http://schemas.microsoft.com/office/powerpoint/2010/main" val="4148940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46</a:t>
            </a:fld>
            <a:endParaRPr lang="en-US" dirty="0"/>
          </a:p>
        </p:txBody>
      </p:sp>
    </p:spTree>
    <p:extLst>
      <p:ext uri="{BB962C8B-B14F-4D97-AF65-F5344CB8AC3E}">
        <p14:creationId xmlns:p14="http://schemas.microsoft.com/office/powerpoint/2010/main" val="590981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47</a:t>
            </a:fld>
            <a:endParaRPr lang="en-US" dirty="0"/>
          </a:p>
        </p:txBody>
      </p:sp>
    </p:spTree>
    <p:extLst>
      <p:ext uri="{BB962C8B-B14F-4D97-AF65-F5344CB8AC3E}">
        <p14:creationId xmlns:p14="http://schemas.microsoft.com/office/powerpoint/2010/main" val="292886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1025" y="4415775"/>
            <a:ext cx="5608200" cy="41835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130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37553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6</a:t>
            </a:fld>
            <a:endParaRPr lang="en-US" dirty="0"/>
          </a:p>
        </p:txBody>
      </p:sp>
    </p:spTree>
    <p:extLst>
      <p:ext uri="{BB962C8B-B14F-4D97-AF65-F5344CB8AC3E}">
        <p14:creationId xmlns:p14="http://schemas.microsoft.com/office/powerpoint/2010/main" val="121033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7</a:t>
            </a:fld>
            <a:endParaRPr lang="en-US" dirty="0"/>
          </a:p>
        </p:txBody>
      </p:sp>
    </p:spTree>
    <p:extLst>
      <p:ext uri="{BB962C8B-B14F-4D97-AF65-F5344CB8AC3E}">
        <p14:creationId xmlns:p14="http://schemas.microsoft.com/office/powerpoint/2010/main" val="388426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319670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31244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10</a:t>
            </a:fld>
            <a:endParaRPr lang="en-US" dirty="0"/>
          </a:p>
        </p:txBody>
      </p:sp>
    </p:spTree>
    <p:extLst>
      <p:ext uri="{BB962C8B-B14F-4D97-AF65-F5344CB8AC3E}">
        <p14:creationId xmlns:p14="http://schemas.microsoft.com/office/powerpoint/2010/main" val="54154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2016</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partnersinmeded.com/" TargetMode="External"/><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2" Type="http://schemas.openxmlformats.org/officeDocument/2006/relationships/hyperlink" Target="mailto:info@PartnersInMedEd.co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DIO—Keeping up the Institutional NAS Requirements</a:t>
            </a:r>
            <a:br>
              <a:rPr lang="en-US" dirty="0"/>
            </a:br>
            <a:endParaRPr lang="en-US" dirty="0"/>
          </a:p>
        </p:txBody>
      </p:sp>
      <p:sp>
        <p:nvSpPr>
          <p:cNvPr id="3" name="Subtitle 2"/>
          <p:cNvSpPr>
            <a:spLocks noGrp="1"/>
          </p:cNvSpPr>
          <p:nvPr>
            <p:ph type="subTitle" idx="1"/>
          </p:nvPr>
        </p:nvSpPr>
        <p:spPr>
          <a:xfrm>
            <a:off x="139604" y="4670475"/>
            <a:ext cx="7245398" cy="1208854"/>
          </a:xfrm>
        </p:spPr>
        <p:txBody>
          <a:bodyPr>
            <a:normAutofit fontScale="92500"/>
          </a:bodyPr>
          <a:lstStyle/>
          <a:p>
            <a:r>
              <a:rPr lang="en-US" sz="2800" b="1" dirty="0"/>
              <a:t>PARTNERS IN MEDICAL EDUCATION, INC.</a:t>
            </a:r>
          </a:p>
          <a:p>
            <a:r>
              <a:rPr lang="en-US" sz="2800" dirty="0"/>
              <a:t>Heather Peters, M.Ed., Ph.D.</a:t>
            </a:r>
          </a:p>
          <a:p>
            <a:endParaRPr lang="en-US" sz="2800" dirty="0"/>
          </a:p>
        </p:txBody>
      </p:sp>
    </p:spTree>
    <p:extLst>
      <p:ext uri="{BB962C8B-B14F-4D97-AF65-F5344CB8AC3E}">
        <p14:creationId xmlns:p14="http://schemas.microsoft.com/office/powerpoint/2010/main" val="330851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 must comply with Institutional Requirements (IRs)</a:t>
            </a:r>
          </a:p>
          <a:p>
            <a:r>
              <a:rPr lang="en-US" dirty="0"/>
              <a:t>Programs must comply with applicable Institutional Requirements (IRs)</a:t>
            </a:r>
          </a:p>
          <a:p>
            <a:r>
              <a:rPr lang="en-US" dirty="0"/>
              <a:t>Programs/SIs must comply with Common Program Requirements (CPRs)</a:t>
            </a:r>
          </a:p>
          <a:p>
            <a:r>
              <a:rPr lang="en-US" dirty="0"/>
              <a:t>RRCs must ensure program compliance with the IRs and will refer suspected non-compliance to the IRC</a:t>
            </a:r>
          </a:p>
        </p:txBody>
      </p:sp>
      <p:sp>
        <p:nvSpPr>
          <p:cNvPr id="3" name="Title 2"/>
          <p:cNvSpPr>
            <a:spLocks noGrp="1"/>
          </p:cNvSpPr>
          <p:nvPr>
            <p:ph type="title"/>
          </p:nvPr>
        </p:nvSpPr>
        <p:spPr/>
        <p:txBody>
          <a:bodyPr/>
          <a:lstStyle/>
          <a:p>
            <a:r>
              <a:rPr lang="en-US" dirty="0"/>
              <a:t>Institutional Responsibility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3866339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buFont typeface="+mj-lt"/>
              <a:buAutoNum type="romanUcPeriod"/>
            </a:pPr>
            <a:r>
              <a:rPr lang="en-US" dirty="0"/>
              <a:t>Structure for Education Oversight</a:t>
            </a:r>
          </a:p>
          <a:p>
            <a:pPr marL="571500" indent="-571500">
              <a:buFont typeface="+mj-lt"/>
              <a:buAutoNum type="romanUcPeriod"/>
            </a:pPr>
            <a:r>
              <a:rPr lang="en-US" dirty="0"/>
              <a:t>Institutional Resources</a:t>
            </a:r>
          </a:p>
          <a:p>
            <a:pPr marL="571500" indent="-571500">
              <a:buFont typeface="+mj-lt"/>
              <a:buAutoNum type="romanUcPeriod"/>
            </a:pPr>
            <a:r>
              <a:rPr lang="en-US" dirty="0"/>
              <a:t>Resident/Fellow Learning and Working Environment</a:t>
            </a:r>
          </a:p>
          <a:p>
            <a:pPr marL="571500" indent="-571500">
              <a:buFont typeface="+mj-lt"/>
              <a:buAutoNum type="romanUcPeriod"/>
            </a:pPr>
            <a:r>
              <a:rPr lang="en-US" dirty="0"/>
              <a:t>Institutional GME Policies &amp; Procedures</a:t>
            </a:r>
          </a:p>
        </p:txBody>
      </p:sp>
      <p:sp>
        <p:nvSpPr>
          <p:cNvPr id="3" name="Title 2"/>
          <p:cNvSpPr>
            <a:spLocks noGrp="1"/>
          </p:cNvSpPr>
          <p:nvPr>
            <p:ph type="title"/>
          </p:nvPr>
        </p:nvSpPr>
        <p:spPr/>
        <p:txBody>
          <a:bodyPr/>
          <a:lstStyle/>
          <a:p>
            <a:r>
              <a:rPr lang="en-US" dirty="0"/>
              <a:t>Organization of IRs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213637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Accreditation Status</a:t>
            </a:r>
          </a:p>
          <a:p>
            <a:r>
              <a:rPr lang="en-US" dirty="0"/>
              <a:t>Quality of all learning and working environments</a:t>
            </a:r>
          </a:p>
          <a:p>
            <a:r>
              <a:rPr lang="en-US" dirty="0"/>
              <a:t>Quality of educational experiences</a:t>
            </a:r>
          </a:p>
          <a:p>
            <a:r>
              <a:rPr lang="en-US" dirty="0"/>
              <a:t>Annual Program Evaluation (APE) processes</a:t>
            </a:r>
          </a:p>
          <a:p>
            <a:r>
              <a:rPr lang="en-US" dirty="0"/>
              <a:t>Processes related to reductions and closures</a:t>
            </a:r>
          </a:p>
        </p:txBody>
      </p:sp>
      <p:sp>
        <p:nvSpPr>
          <p:cNvPr id="3" name="Title 2"/>
          <p:cNvSpPr>
            <a:spLocks noGrp="1"/>
          </p:cNvSpPr>
          <p:nvPr>
            <p:ph type="title"/>
          </p:nvPr>
        </p:nvSpPr>
        <p:spPr/>
        <p:txBody>
          <a:bodyPr/>
          <a:lstStyle/>
          <a:p>
            <a:r>
              <a:rPr lang="en-US" dirty="0"/>
              <a:t>Oversight and Administration (I.B.4.a)</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Tree>
    <p:extLst>
      <p:ext uri="{BB962C8B-B14F-4D97-AF65-F5344CB8AC3E}">
        <p14:creationId xmlns:p14="http://schemas.microsoft.com/office/powerpoint/2010/main" val="312963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AIR is associated with identified performance indicators that are considered detail requirements</a:t>
            </a:r>
          </a:p>
          <a:p>
            <a:pPr lvl="1"/>
            <a:r>
              <a:rPr lang="en-US" dirty="0"/>
              <a:t>Results of institutional self study (Detail)</a:t>
            </a:r>
          </a:p>
          <a:p>
            <a:pPr lvl="1"/>
            <a:r>
              <a:rPr lang="en-US" dirty="0"/>
              <a:t>Results of ACGME survey (Detail)</a:t>
            </a:r>
          </a:p>
          <a:p>
            <a:pPr lvl="1"/>
            <a:r>
              <a:rPr lang="en-US" dirty="0"/>
              <a:t>Notification of programs accreditation statuses and self-study visits (Detail)</a:t>
            </a:r>
          </a:p>
          <a:p>
            <a:r>
              <a:rPr lang="en-US" b="1" u="sng" dirty="0"/>
              <a:t>AIR must have monitoring procedures for action plans</a:t>
            </a:r>
            <a:r>
              <a:rPr lang="en-US" b="1" dirty="0"/>
              <a:t> </a:t>
            </a:r>
            <a:r>
              <a:rPr lang="en-US" dirty="0"/>
              <a:t>(Core)</a:t>
            </a:r>
          </a:p>
          <a:p>
            <a:pPr lvl="1"/>
            <a:r>
              <a:rPr lang="en-US" dirty="0"/>
              <a:t>Monitoring – document in GMEC minutes</a:t>
            </a:r>
          </a:p>
          <a:p>
            <a:r>
              <a:rPr lang="en-US" dirty="0"/>
              <a:t>Written executive summary of Air submitted to governing body each year (Core)</a:t>
            </a:r>
          </a:p>
          <a:p>
            <a:pPr lvl="1"/>
            <a:endParaRPr lang="en-US" dirty="0"/>
          </a:p>
        </p:txBody>
      </p:sp>
      <p:sp>
        <p:nvSpPr>
          <p:cNvPr id="3" name="Title 2"/>
          <p:cNvSpPr>
            <a:spLocks noGrp="1"/>
          </p:cNvSpPr>
          <p:nvPr>
            <p:ph type="title"/>
          </p:nvPr>
        </p:nvSpPr>
        <p:spPr/>
        <p:txBody>
          <a:bodyPr>
            <a:normAutofit fontScale="90000"/>
          </a:bodyPr>
          <a:lstStyle/>
          <a:p>
            <a:r>
              <a:rPr lang="en-US" dirty="0"/>
              <a:t>AIR: Oversight of Institutional Accreditation (I.B.5 – Outcome)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297162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Focus on Improvement</a:t>
            </a:r>
          </a:p>
          <a:p>
            <a:endParaRPr lang="en-US" dirty="0"/>
          </a:p>
          <a:p>
            <a:r>
              <a:rPr lang="en-US" dirty="0"/>
              <a:t>Effective oversight of underperforming programs (Core)</a:t>
            </a:r>
          </a:p>
          <a:p>
            <a:r>
              <a:rPr lang="en-US" dirty="0"/>
              <a:t>Special Review Protocol (Core)</a:t>
            </a:r>
          </a:p>
          <a:p>
            <a:pPr lvl="1"/>
            <a:r>
              <a:rPr lang="en-US" dirty="0"/>
              <a:t>Establishes criteria for underperformance (Core)</a:t>
            </a:r>
          </a:p>
          <a:p>
            <a:pPr lvl="1"/>
            <a:r>
              <a:rPr lang="en-US" dirty="0"/>
              <a:t>Results in report describing quality improvement goals, correction action, </a:t>
            </a:r>
            <a:r>
              <a:rPr lang="en-US" b="1" u="sng" dirty="0"/>
              <a:t>process for GMEC monitoring of outcomes</a:t>
            </a:r>
            <a:r>
              <a:rPr lang="en-US" dirty="0"/>
              <a:t> (Core)</a:t>
            </a:r>
          </a:p>
          <a:p>
            <a:pPr lvl="1"/>
            <a:endParaRPr lang="en-US" dirty="0"/>
          </a:p>
          <a:p>
            <a:r>
              <a:rPr lang="en-US" dirty="0"/>
              <a:t>Special Review Report (SRR): Protected</a:t>
            </a:r>
          </a:p>
          <a:p>
            <a:pPr lvl="1"/>
            <a:r>
              <a:rPr lang="en-US" dirty="0"/>
              <a:t>During IRC accreditation review:</a:t>
            </a:r>
          </a:p>
          <a:p>
            <a:pPr lvl="2"/>
            <a:r>
              <a:rPr lang="en-US" dirty="0"/>
              <a:t>SRR = documentation of effective oversight of programs that warrant review (per SI’s protocol)</a:t>
            </a:r>
          </a:p>
          <a:p>
            <a:pPr lvl="2"/>
            <a:r>
              <a:rPr lang="en-US" dirty="0"/>
              <a:t>Will not generate citations or AFIs based on specific findings in the SRR</a:t>
            </a:r>
          </a:p>
        </p:txBody>
      </p:sp>
      <p:sp>
        <p:nvSpPr>
          <p:cNvPr id="3" name="Title 2"/>
          <p:cNvSpPr>
            <a:spLocks noGrp="1"/>
          </p:cNvSpPr>
          <p:nvPr>
            <p:ph type="title"/>
          </p:nvPr>
        </p:nvSpPr>
        <p:spPr/>
        <p:txBody>
          <a:bodyPr/>
          <a:lstStyle/>
          <a:p>
            <a:r>
              <a:rPr lang="en-US" dirty="0"/>
              <a:t>Special Review</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1555020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 be: council, town hall, or other forum (electronic)</a:t>
            </a:r>
          </a:p>
          <a:p>
            <a:pPr lvl="1"/>
            <a:r>
              <a:rPr lang="en-US" dirty="0"/>
              <a:t>SPSI: Does not have to have a forum</a:t>
            </a:r>
          </a:p>
          <a:p>
            <a:r>
              <a:rPr lang="en-US" dirty="0"/>
              <a:t>Purpose: Allows any resident to communicate directly to the Forum without going through representatives</a:t>
            </a:r>
          </a:p>
          <a:p>
            <a:r>
              <a:rPr lang="en-US" dirty="0"/>
              <a:t>Requirement: Report to DIO/GMEC</a:t>
            </a:r>
          </a:p>
          <a:p>
            <a:r>
              <a:rPr lang="en-US" dirty="0"/>
              <a:t>Requirement: Option to conduct forum without others present (Administration, DIO, faculty)</a:t>
            </a:r>
          </a:p>
        </p:txBody>
      </p:sp>
      <p:sp>
        <p:nvSpPr>
          <p:cNvPr id="3" name="Title 2"/>
          <p:cNvSpPr>
            <a:spLocks noGrp="1"/>
          </p:cNvSpPr>
          <p:nvPr>
            <p:ph type="title"/>
          </p:nvPr>
        </p:nvSpPr>
        <p:spPr/>
        <p:txBody>
          <a:bodyPr/>
          <a:lstStyle/>
          <a:p>
            <a:r>
              <a:rPr lang="en-US" dirty="0"/>
              <a:t>Resident Forum</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2057355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Goals:</a:t>
            </a:r>
          </a:p>
          <a:p>
            <a:pPr lvl="1"/>
            <a:r>
              <a:rPr lang="en-US" dirty="0"/>
              <a:t>Consistency among accredited GME programs</a:t>
            </a:r>
          </a:p>
          <a:p>
            <a:pPr lvl="1"/>
            <a:r>
              <a:rPr lang="en-US" dirty="0"/>
              <a:t>Eliminate duplication for “dually” or “parallel” programs</a:t>
            </a:r>
          </a:p>
          <a:p>
            <a:pPr lvl="1"/>
            <a:r>
              <a:rPr lang="en-US" dirty="0"/>
              <a:t>Increase training opportunities for residents/fellowships applicants</a:t>
            </a:r>
          </a:p>
          <a:p>
            <a:r>
              <a:rPr lang="en-US" dirty="0"/>
              <a:t>4/1/15-6/30/20: Term of the Memorandum of Understanding (AOA and ACGME)</a:t>
            </a:r>
          </a:p>
        </p:txBody>
      </p:sp>
      <p:sp>
        <p:nvSpPr>
          <p:cNvPr id="3" name="Title 2"/>
          <p:cNvSpPr>
            <a:spLocks noGrp="1"/>
          </p:cNvSpPr>
          <p:nvPr>
            <p:ph type="title"/>
          </p:nvPr>
        </p:nvSpPr>
        <p:spPr/>
        <p:txBody>
          <a:bodyPr/>
          <a:lstStyle/>
          <a:p>
            <a:r>
              <a:rPr lang="en-US" dirty="0"/>
              <a:t>Single Accreditation System</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479623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3600" dirty="0"/>
          </a:p>
          <a:p>
            <a:pPr marL="0" indent="0" algn="ctr">
              <a:buNone/>
            </a:pPr>
            <a:r>
              <a:rPr lang="en-US" sz="2800" i="1" dirty="0" smtClean="0"/>
              <a:t>What </a:t>
            </a:r>
            <a:r>
              <a:rPr lang="en-US" sz="2800" i="1" dirty="0"/>
              <a:t>element of accreditation do you need to investigate/learn more about in the next month?</a:t>
            </a:r>
          </a:p>
          <a:p>
            <a:pPr marL="0" indent="0" algn="ctr">
              <a:buNone/>
            </a:pPr>
            <a:r>
              <a:rPr lang="en-US" sz="2000" i="1" dirty="0"/>
              <a:t>(AIR, Special Review, Resident Forum, Other)</a:t>
            </a:r>
          </a:p>
          <a:p>
            <a:pPr marL="0" indent="0" algn="ctr">
              <a:buNone/>
            </a:pPr>
            <a:endParaRPr lang="en-US" sz="2800" i="1" dirty="0"/>
          </a:p>
          <a:p>
            <a:pPr marL="0" indent="0" algn="ctr">
              <a:buNone/>
            </a:pPr>
            <a:endParaRPr lang="en-US" sz="2800" i="1" dirty="0"/>
          </a:p>
        </p:txBody>
      </p:sp>
      <p:sp>
        <p:nvSpPr>
          <p:cNvPr id="3" name="Title 2"/>
          <p:cNvSpPr>
            <a:spLocks noGrp="1"/>
          </p:cNvSpPr>
          <p:nvPr>
            <p:ph type="title"/>
          </p:nvPr>
        </p:nvSpPr>
        <p:spPr>
          <a:xfrm>
            <a:off x="1989344" y="275494"/>
            <a:ext cx="6526006" cy="1325563"/>
          </a:xfrm>
        </p:spPr>
        <p:txBody>
          <a:bodyPr/>
          <a:lstStyle/>
          <a:p>
            <a:r>
              <a:rPr lang="en-US" dirty="0" smtClean="0"/>
              <a:t>Reflection and Goal Setting</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6" name="irc_mi" descr="http://us.cdn4.123rf.com/168nwm/coramax/coramax1301/coramax130100279/17229678-3d-people--man-person-jumping-over-a-hurdle-obstacle-titled-goal--businessman.jpg"/>
          <p:cNvPicPr/>
          <p:nvPr/>
        </p:nvPicPr>
        <p:blipFill>
          <a:blip r:embed="rId3">
            <a:extLst>
              <a:ext uri="{28A0092B-C50C-407E-A947-70E740481C1C}">
                <a14:useLocalDpi xmlns:a14="http://schemas.microsoft.com/office/drawing/2010/main" val="0"/>
              </a:ext>
            </a:extLst>
          </a:blip>
          <a:srcRect/>
          <a:stretch>
            <a:fillRect/>
          </a:stretch>
        </p:blipFill>
        <p:spPr bwMode="auto">
          <a:xfrm>
            <a:off x="5724158" y="3957510"/>
            <a:ext cx="2376488" cy="2219453"/>
          </a:xfrm>
          <a:prstGeom prst="rect">
            <a:avLst/>
          </a:prstGeom>
          <a:noFill/>
          <a:ln>
            <a:noFill/>
          </a:ln>
        </p:spPr>
      </p:pic>
    </p:spTree>
    <p:extLst>
      <p:ext uri="{BB962C8B-B14F-4D97-AF65-F5344CB8AC3E}">
        <p14:creationId xmlns:p14="http://schemas.microsoft.com/office/powerpoint/2010/main" val="115903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0021" y="412495"/>
            <a:ext cx="6526006" cy="1325563"/>
          </a:xfrm>
        </p:spPr>
        <p:txBody>
          <a:bodyPr/>
          <a:lstStyle/>
          <a:p>
            <a:r>
              <a:rPr lang="en-US" sz="3600" dirty="0" smtClean="0"/>
              <a:t>Questions?</a:t>
            </a:r>
            <a:r>
              <a:rPr lang="en-US" sz="3600" dirty="0"/>
              <a:t/>
            </a:r>
            <a:br>
              <a:rPr lang="en-US" sz="3600"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6" name="Content Placeholder 5" descr="http://2.bp.blogspot.com/-xbnjb6HD0Cs/T76sCd8XhAI/AAAAAAAAAG0/9YeAZqmAqEk/s1600/question.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645" y="1738313"/>
            <a:ext cx="8175381" cy="4438650"/>
          </a:xfrm>
          <a:prstGeom prst="rect">
            <a:avLst/>
          </a:prstGeom>
          <a:noFill/>
          <a:ln>
            <a:noFill/>
          </a:ln>
        </p:spPr>
      </p:pic>
    </p:spTree>
    <p:extLst>
      <p:ext uri="{BB962C8B-B14F-4D97-AF65-F5344CB8AC3E}">
        <p14:creationId xmlns:p14="http://schemas.microsoft.com/office/powerpoint/2010/main" val="237739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GMEC</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507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dirty="0">
                <a:latin typeface="Lucida Bright" charset="0"/>
                <a:ea typeface="ＭＳ Ｐゴシック" charset="0"/>
                <a:cs typeface="ＭＳ Ｐゴシック" charset="0"/>
              </a:rPr>
              <a:t> </a:t>
            </a:r>
          </a:p>
        </p:txBody>
      </p:sp>
      <p:sp>
        <p:nvSpPr>
          <p:cNvPr id="60418" name="Rectangle 3"/>
          <p:cNvSpPr>
            <a:spLocks noGrp="1" noChangeArrowheads="1"/>
          </p:cNvSpPr>
          <p:nvPr>
            <p:ph idx="1"/>
          </p:nvPr>
        </p:nvSpPr>
        <p:spPr>
          <a:xfrm>
            <a:off x="1125415" y="484614"/>
            <a:ext cx="8534400" cy="2209800"/>
          </a:xfrm>
        </p:spPr>
        <p:txBody>
          <a:bodyPr/>
          <a:lstStyle/>
          <a:p>
            <a:pPr algn="ctr" eaLnBrk="1" hangingPunct="1">
              <a:lnSpc>
                <a:spcPct val="90000"/>
              </a:lnSpc>
              <a:buFont typeface="Wingdings" charset="0"/>
              <a:buNone/>
            </a:pPr>
            <a:r>
              <a:rPr lang="en-US" sz="3600" b="1" dirty="0">
                <a:latin typeface="Lucida Bright" charset="0"/>
                <a:ea typeface="ＭＳ Ｐゴシック" charset="0"/>
                <a:cs typeface="ＭＳ Ｐゴシック" charset="0"/>
              </a:rPr>
              <a:t>Introducing Your Presenter…</a:t>
            </a:r>
            <a:endParaRPr lang="en-US" sz="3600" b="1" i="1" dirty="0">
              <a:latin typeface="Lucida Bright" charset="0"/>
              <a:ea typeface="ＭＳ Ｐゴシック" charset="0"/>
              <a:cs typeface="ＭＳ Ｐゴシック" charset="0"/>
            </a:endParaRPr>
          </a:p>
        </p:txBody>
      </p:sp>
      <p:sp>
        <p:nvSpPr>
          <p:cNvPr id="12" name="TextBox 11"/>
          <p:cNvSpPr txBox="1"/>
          <p:nvPr/>
        </p:nvSpPr>
        <p:spPr>
          <a:xfrm>
            <a:off x="3733800" y="1752600"/>
            <a:ext cx="4724400" cy="4093428"/>
          </a:xfrm>
          <a:prstGeom prst="rect">
            <a:avLst/>
          </a:prstGeom>
          <a:noFill/>
        </p:spPr>
        <p:txBody>
          <a:bodyPr>
            <a:spAutoFit/>
          </a:bodyPr>
          <a:lstStyle/>
          <a:p>
            <a:pPr>
              <a:defRPr/>
            </a:pPr>
            <a:r>
              <a:rPr lang="en-US" sz="2400" b="1" dirty="0">
                <a:solidFill>
                  <a:srgbClr val="336600"/>
                </a:solidFill>
                <a:latin typeface="Lucida Bright" pitchFamily="18" charset="0"/>
                <a:ea typeface="+mn-ea"/>
                <a:cs typeface="+mn-cs"/>
              </a:rPr>
              <a:t>Heather Peters, M.Ed, Ph.D</a:t>
            </a:r>
          </a:p>
          <a:p>
            <a:pPr>
              <a:defRPr/>
            </a:pPr>
            <a:r>
              <a:rPr lang="en-US" sz="2000" dirty="0">
                <a:solidFill>
                  <a:srgbClr val="003300"/>
                </a:solidFill>
                <a:latin typeface="Lucida Bright" pitchFamily="18" charset="0"/>
              </a:rPr>
              <a:t>GME Consultant</a:t>
            </a: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342900" indent="-342900">
              <a:buFont typeface="Arial"/>
              <a:buChar char="•"/>
            </a:pPr>
            <a:r>
              <a:rPr lang="en-US" sz="1800" b="0" dirty="0">
                <a:latin typeface="Calibri Light" panose="020F0302020204030204" pitchFamily="34" charset="0"/>
              </a:rPr>
              <a:t>DIO &amp; GME Specialist</a:t>
            </a:r>
          </a:p>
          <a:p>
            <a:pPr marL="342900" indent="-342900">
              <a:buFont typeface="Arial"/>
              <a:buChar char="•"/>
            </a:pPr>
            <a:endParaRPr lang="en-US" sz="1100" b="0" dirty="0">
              <a:latin typeface="Calibri Light" panose="020F0302020204030204" pitchFamily="34" charset="0"/>
            </a:endParaRPr>
          </a:p>
          <a:p>
            <a:pPr marL="342900" indent="-342900">
              <a:buFont typeface="Arial"/>
              <a:buChar char="•"/>
            </a:pPr>
            <a:r>
              <a:rPr lang="en-US" sz="1800" b="0" dirty="0">
                <a:latin typeface="Calibri Light" panose="020F0302020204030204" pitchFamily="34" charset="0"/>
              </a:rPr>
              <a:t>Seasoned speaker at ACGME &amp; sub-specialty national meetings</a:t>
            </a:r>
          </a:p>
          <a:p>
            <a:pPr marL="342900" indent="-342900">
              <a:buFont typeface="Arial"/>
              <a:buChar char="•"/>
            </a:pPr>
            <a:endParaRPr lang="en-US" sz="1100" b="0" dirty="0">
              <a:latin typeface="Calibri Light" panose="020F0302020204030204" pitchFamily="34" charset="0"/>
            </a:endParaRPr>
          </a:p>
          <a:p>
            <a:pPr marL="342900" indent="-342900">
              <a:buFont typeface="Arial"/>
              <a:buChar char="•"/>
            </a:pPr>
            <a:r>
              <a:rPr lang="en-US" sz="1800" b="0" dirty="0">
                <a:latin typeface="Calibri Light" panose="020F0302020204030204" pitchFamily="34" charset="0"/>
              </a:rPr>
              <a:t>Institutional and Program accreditation experience</a:t>
            </a:r>
          </a:p>
          <a:p>
            <a:pPr marL="342900" indent="-342900">
              <a:buFont typeface="Arial"/>
              <a:buChar char="•"/>
            </a:pPr>
            <a:endParaRPr lang="en-US" sz="1100" b="0" dirty="0">
              <a:latin typeface="Calibri Light" panose="020F0302020204030204" pitchFamily="34" charset="0"/>
            </a:endParaRPr>
          </a:p>
          <a:p>
            <a:pPr marL="342900" indent="-342900">
              <a:buFont typeface="Arial"/>
              <a:buChar char="•"/>
            </a:pPr>
            <a:r>
              <a:rPr lang="en-US" sz="1800" b="0" dirty="0">
                <a:latin typeface="Calibri Light" panose="020F0302020204030204" pitchFamily="34" charset="0"/>
              </a:rPr>
              <a:t>3 decades in education; Masters of Education in curriculum &amp; evaluations, PhD concentration in secondary education &amp; adult learning theories</a:t>
            </a:r>
            <a:endParaRPr lang="en-US" sz="1800" b="0" dirty="0">
              <a:solidFill>
                <a:srgbClr val="003300"/>
              </a:solidFill>
              <a:latin typeface="Calibri Light" panose="020F0302020204030204" pitchFamily="34" charset="0"/>
            </a:endParaRPr>
          </a:p>
        </p:txBody>
      </p:sp>
      <p:pic>
        <p:nvPicPr>
          <p:cNvPr id="3" name="Picture 2" descr="unnamed.jpg"/>
          <p:cNvPicPr>
            <a:picLocks noChangeAspect="1"/>
          </p:cNvPicPr>
          <p:nvPr/>
        </p:nvPicPr>
        <p:blipFill rotWithShape="1">
          <a:blip r:embed="rId3" cstate="print">
            <a:extLst>
              <a:ext uri="{28A0092B-C50C-407E-A947-70E740481C1C}">
                <a14:useLocalDpi xmlns:a14="http://schemas.microsoft.com/office/drawing/2010/main" val="0"/>
              </a:ext>
            </a:extLst>
          </a:blip>
          <a:srcRect l="13670" t="17851" r="26758" b="28518"/>
          <a:stretch/>
        </p:blipFill>
        <p:spPr>
          <a:xfrm>
            <a:off x="838200" y="1981200"/>
            <a:ext cx="2369358" cy="3200400"/>
          </a:xfrm>
          <a:prstGeom prst="rect">
            <a:avLst/>
          </a:prstGeom>
        </p:spPr>
      </p:pic>
      <p:sp>
        <p:nvSpPr>
          <p:cNvPr id="11" name="Footer Placeholder 1"/>
          <p:cNvSpPr>
            <a:spLocks noGrp="1"/>
          </p:cNvSpPr>
          <p:nvPr>
            <p:ph type="ftr" sz="quarter" idx="10"/>
          </p:nvPr>
        </p:nvSpPr>
        <p:spPr>
          <a:xfrm>
            <a:off x="3028950" y="6433130"/>
            <a:ext cx="3086100" cy="365125"/>
          </a:xfrm>
        </p:spPr>
        <p:txBody>
          <a:bodyPr/>
          <a:lstStyle/>
          <a:p>
            <a:r>
              <a:rPr lang="en-US" dirty="0"/>
              <a:t>Presented by Partners in Medical Education, Inc. 2016</a:t>
            </a:r>
          </a:p>
        </p:txBody>
      </p:sp>
      <p:sp>
        <p:nvSpPr>
          <p:cNvPr id="8"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2</a:t>
            </a:r>
            <a:endParaRPr lang="en-US" altLang="en-US" dirty="0"/>
          </a:p>
        </p:txBody>
      </p:sp>
    </p:spTree>
    <p:extLst>
      <p:ext uri="{BB962C8B-B14F-4D97-AF65-F5344CB8AC3E}">
        <p14:creationId xmlns:p14="http://schemas.microsoft.com/office/powerpoint/2010/main" val="14865933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Frequency</a:t>
            </a:r>
          </a:p>
          <a:p>
            <a:r>
              <a:rPr lang="en-US" dirty="0"/>
              <a:t>Voting Members</a:t>
            </a:r>
          </a:p>
          <a:p>
            <a:r>
              <a:rPr lang="en-US" dirty="0"/>
              <a:t>Subcommittees</a:t>
            </a:r>
          </a:p>
          <a:p>
            <a:r>
              <a:rPr lang="en-US" dirty="0"/>
              <a:t>Resident attendance</a:t>
            </a:r>
          </a:p>
          <a:p>
            <a:r>
              <a:rPr lang="en-US" dirty="0"/>
              <a:t>13 Responsibilities </a:t>
            </a:r>
          </a:p>
        </p:txBody>
      </p:sp>
      <p:sp>
        <p:nvSpPr>
          <p:cNvPr id="3" name="Title 2"/>
          <p:cNvSpPr>
            <a:spLocks noGrp="1"/>
          </p:cNvSpPr>
          <p:nvPr>
            <p:ph type="title"/>
          </p:nvPr>
        </p:nvSpPr>
        <p:spPr/>
        <p:txBody>
          <a:bodyPr/>
          <a:lstStyle/>
          <a:p>
            <a:r>
              <a:rPr lang="en-US" dirty="0"/>
              <a:t>GMEC Content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pic>
        <p:nvPicPr>
          <p:cNvPr id="6" name="irc_mi" descr="http://wallpaperscraft.com/image/clipart_man_book_huge_reading_knowledge_19519_1920x12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347" y="3957510"/>
            <a:ext cx="2951652" cy="2149794"/>
          </a:xfrm>
          <a:prstGeom prst="rect">
            <a:avLst/>
          </a:prstGeom>
          <a:noFill/>
          <a:ln>
            <a:noFill/>
          </a:ln>
        </p:spPr>
      </p:pic>
    </p:spTree>
    <p:extLst>
      <p:ext uri="{BB962C8B-B14F-4D97-AF65-F5344CB8AC3E}">
        <p14:creationId xmlns:p14="http://schemas.microsoft.com/office/powerpoint/2010/main" val="1243412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Minimum of once per quarter</a:t>
            </a:r>
          </a:p>
          <a:p>
            <a:endParaRPr lang="en-US" dirty="0"/>
          </a:p>
          <a:p>
            <a:r>
              <a:rPr lang="en-US" dirty="0"/>
              <a:t>When is this not enough?</a:t>
            </a:r>
          </a:p>
        </p:txBody>
      </p:sp>
      <p:sp>
        <p:nvSpPr>
          <p:cNvPr id="3" name="Title 2"/>
          <p:cNvSpPr>
            <a:spLocks noGrp="1"/>
          </p:cNvSpPr>
          <p:nvPr>
            <p:ph type="title"/>
          </p:nvPr>
        </p:nvSpPr>
        <p:spPr/>
        <p:txBody>
          <a:bodyPr/>
          <a:lstStyle/>
          <a:p>
            <a:r>
              <a:rPr lang="en-US" dirty="0"/>
              <a:t>Frequency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6" name="Picture 5" descr="http://www.rock.k12.nc.us/cms/lib6/NC01000985/Centricity/Domain/53/calendar2.jpg"/>
          <p:cNvPicPr/>
          <p:nvPr/>
        </p:nvPicPr>
        <p:blipFill>
          <a:blip r:embed="rId3">
            <a:extLst>
              <a:ext uri="{28A0092B-C50C-407E-A947-70E740481C1C}">
                <a14:useLocalDpi xmlns:a14="http://schemas.microsoft.com/office/drawing/2010/main" val="0"/>
              </a:ext>
            </a:extLst>
          </a:blip>
          <a:srcRect/>
          <a:stretch>
            <a:fillRect/>
          </a:stretch>
        </p:blipFill>
        <p:spPr bwMode="auto">
          <a:xfrm>
            <a:off x="4821664" y="3317900"/>
            <a:ext cx="3272571" cy="2859063"/>
          </a:xfrm>
          <a:prstGeom prst="rect">
            <a:avLst/>
          </a:prstGeom>
          <a:noFill/>
          <a:extLst/>
        </p:spPr>
      </p:pic>
    </p:spTree>
    <p:extLst>
      <p:ext uri="{BB962C8B-B14F-4D97-AF65-F5344CB8AC3E}">
        <p14:creationId xmlns:p14="http://schemas.microsoft.com/office/powerpoint/2010/main" val="3988950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DIO</a:t>
            </a:r>
          </a:p>
          <a:p>
            <a:r>
              <a:rPr lang="en-US" dirty="0"/>
              <a:t>PDs from all ACGME-accredited programs</a:t>
            </a:r>
          </a:p>
          <a:p>
            <a:r>
              <a:rPr lang="en-US" dirty="0"/>
              <a:t>2 peer-selected residents</a:t>
            </a:r>
          </a:p>
          <a:p>
            <a:r>
              <a:rPr lang="en-US" dirty="0"/>
              <a:t>Patient Safety/Quality Improvement Officer</a:t>
            </a:r>
          </a:p>
          <a:p>
            <a:r>
              <a:rPr lang="en-US" dirty="0"/>
              <a:t>SPSI: At least one person from another department actively involved in GME</a:t>
            </a:r>
          </a:p>
        </p:txBody>
      </p:sp>
      <p:sp>
        <p:nvSpPr>
          <p:cNvPr id="3" name="Title 2"/>
          <p:cNvSpPr>
            <a:spLocks noGrp="1"/>
          </p:cNvSpPr>
          <p:nvPr>
            <p:ph type="title"/>
          </p:nvPr>
        </p:nvSpPr>
        <p:spPr/>
        <p:txBody>
          <a:bodyPr/>
          <a:lstStyle/>
          <a:p>
            <a:r>
              <a:rPr lang="en-US" dirty="0"/>
              <a:t>Voting Members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6" name="Picture 5" descr="http://www.bestofanalytics.com/wp-content/uploads/2012/01/meeting_cartoon.gif"/>
          <p:cNvPicPr/>
          <p:nvPr/>
        </p:nvPicPr>
        <p:blipFill>
          <a:blip r:embed="rId3">
            <a:extLst>
              <a:ext uri="{28A0092B-C50C-407E-A947-70E740481C1C}">
                <a14:useLocalDpi xmlns:a14="http://schemas.microsoft.com/office/drawing/2010/main" val="0"/>
              </a:ext>
            </a:extLst>
          </a:blip>
          <a:srcRect/>
          <a:stretch>
            <a:fillRect/>
          </a:stretch>
        </p:blipFill>
        <p:spPr bwMode="auto">
          <a:xfrm>
            <a:off x="5509846" y="4454770"/>
            <a:ext cx="2344615" cy="1629508"/>
          </a:xfrm>
          <a:prstGeom prst="rect">
            <a:avLst/>
          </a:prstGeom>
          <a:noFill/>
          <a:extLst/>
        </p:spPr>
      </p:pic>
    </p:spTree>
    <p:extLst>
      <p:ext uri="{BB962C8B-B14F-4D97-AF65-F5344CB8AC3E}">
        <p14:creationId xmlns:p14="http://schemas.microsoft.com/office/powerpoint/2010/main" val="2444723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determined by the GMEC</a:t>
            </a:r>
          </a:p>
          <a:p>
            <a:endParaRPr lang="en-US" dirty="0"/>
          </a:p>
          <a:p>
            <a:r>
              <a:rPr lang="en-US" dirty="0"/>
              <a:t>Caution:</a:t>
            </a:r>
          </a:p>
          <a:p>
            <a:pPr lvl="1"/>
            <a:r>
              <a:rPr lang="en-US" dirty="0"/>
              <a:t>Too many at the table may lead to…</a:t>
            </a:r>
          </a:p>
          <a:p>
            <a:pPr lvl="2"/>
            <a:r>
              <a:rPr lang="en-US" dirty="0"/>
              <a:t>Ineffective oversight</a:t>
            </a:r>
          </a:p>
          <a:p>
            <a:pPr lvl="2"/>
            <a:r>
              <a:rPr lang="en-US" dirty="0"/>
              <a:t>Stilted discussions</a:t>
            </a:r>
          </a:p>
          <a:p>
            <a:pPr lvl="2"/>
            <a:r>
              <a:rPr lang="en-US" dirty="0"/>
              <a:t>Compromised confidentiality</a:t>
            </a:r>
          </a:p>
        </p:txBody>
      </p:sp>
      <p:sp>
        <p:nvSpPr>
          <p:cNvPr id="3" name="Title 2"/>
          <p:cNvSpPr>
            <a:spLocks noGrp="1"/>
          </p:cNvSpPr>
          <p:nvPr>
            <p:ph type="title"/>
          </p:nvPr>
        </p:nvSpPr>
        <p:spPr/>
        <p:txBody>
          <a:bodyPr/>
          <a:lstStyle/>
          <a:p>
            <a:r>
              <a:rPr lang="en-US" dirty="0"/>
              <a:t>Additional Members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6" name="Picture 5" descr="http://www.bestofanalytics.com/wp-content/uploads/2012/01/meeting_cartoon.gif"/>
          <p:cNvPicPr/>
          <p:nvPr/>
        </p:nvPicPr>
        <p:blipFill>
          <a:blip r:embed="rId3">
            <a:extLst>
              <a:ext uri="{28A0092B-C50C-407E-A947-70E740481C1C}">
                <a14:useLocalDpi xmlns:a14="http://schemas.microsoft.com/office/drawing/2010/main" val="0"/>
              </a:ext>
            </a:extLst>
          </a:blip>
          <a:srcRect/>
          <a:stretch>
            <a:fillRect/>
          </a:stretch>
        </p:blipFill>
        <p:spPr bwMode="auto">
          <a:xfrm>
            <a:off x="5252347" y="4262437"/>
            <a:ext cx="2379376" cy="1821840"/>
          </a:xfrm>
          <a:prstGeom prst="rect">
            <a:avLst/>
          </a:prstGeom>
          <a:noFill/>
          <a:extLst/>
        </p:spPr>
      </p:pic>
    </p:spTree>
    <p:extLst>
      <p:ext uri="{BB962C8B-B14F-4D97-AF65-F5344CB8AC3E}">
        <p14:creationId xmlns:p14="http://schemas.microsoft.com/office/powerpoint/2010/main" val="191315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Most will report to GMEC</a:t>
            </a:r>
          </a:p>
          <a:p>
            <a:r>
              <a:rPr lang="en-US" dirty="0"/>
              <a:t>Most need peer-selected resident</a:t>
            </a:r>
          </a:p>
          <a:p>
            <a:endParaRPr lang="en-US" dirty="0"/>
          </a:p>
          <a:p>
            <a:r>
              <a:rPr lang="en-US" dirty="0"/>
              <a:t>Why not all?</a:t>
            </a:r>
          </a:p>
          <a:p>
            <a:pPr lvl="1"/>
            <a:r>
              <a:rPr lang="en-US" dirty="0"/>
              <a:t>If the subcommittee work has to do with Institutional Requirements, then it needs to report to GMEC and have a peer-selected resident</a:t>
            </a:r>
          </a:p>
          <a:p>
            <a:pPr lvl="2"/>
            <a:r>
              <a:rPr lang="en-US" dirty="0"/>
              <a:t>AIR Oversight Subcommittee</a:t>
            </a:r>
          </a:p>
          <a:p>
            <a:pPr lvl="1"/>
            <a:r>
              <a:rPr lang="en-US" dirty="0"/>
              <a:t>If the subcommittee work does not have to do with IRs, then it does not need to report to the GMEC and have a peer-selected resident</a:t>
            </a:r>
          </a:p>
          <a:p>
            <a:pPr lvl="2"/>
            <a:r>
              <a:rPr lang="en-US" dirty="0"/>
              <a:t>Resident Retreats, Entertainment</a:t>
            </a:r>
          </a:p>
          <a:p>
            <a:pPr lvl="1"/>
            <a:endParaRPr lang="en-US" dirty="0"/>
          </a:p>
          <a:p>
            <a:endParaRPr lang="en-US" dirty="0"/>
          </a:p>
        </p:txBody>
      </p:sp>
      <p:sp>
        <p:nvSpPr>
          <p:cNvPr id="3" name="Title 2"/>
          <p:cNvSpPr>
            <a:spLocks noGrp="1"/>
          </p:cNvSpPr>
          <p:nvPr>
            <p:ph type="title"/>
          </p:nvPr>
        </p:nvSpPr>
        <p:spPr/>
        <p:txBody>
          <a:bodyPr/>
          <a:lstStyle/>
          <a:p>
            <a:r>
              <a:rPr lang="en-US" dirty="0"/>
              <a:t>Subcommittees (I.B.2)</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1162338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Minimum of 1 per meeting</a:t>
            </a:r>
          </a:p>
          <a:p>
            <a:pPr lvl="1"/>
            <a:r>
              <a:rPr lang="en-US" dirty="0"/>
              <a:t>If you do not have at least one resident, don’t hold the meeting</a:t>
            </a:r>
          </a:p>
          <a:p>
            <a:pPr lvl="1"/>
            <a:endParaRPr lang="en-US" dirty="0"/>
          </a:p>
          <a:p>
            <a:r>
              <a:rPr lang="en-US" dirty="0"/>
              <a:t>SPSI: 2 residents requirement waived if only 1  resident in the SI</a:t>
            </a:r>
          </a:p>
          <a:p>
            <a:pPr lvl="1"/>
            <a:endParaRPr lang="en-US" dirty="0"/>
          </a:p>
          <a:p>
            <a:endParaRPr lang="en-US" dirty="0"/>
          </a:p>
        </p:txBody>
      </p:sp>
      <p:sp>
        <p:nvSpPr>
          <p:cNvPr id="3" name="Title 2"/>
          <p:cNvSpPr>
            <a:spLocks noGrp="1"/>
          </p:cNvSpPr>
          <p:nvPr>
            <p:ph type="title"/>
          </p:nvPr>
        </p:nvSpPr>
        <p:spPr/>
        <p:txBody>
          <a:bodyPr/>
          <a:lstStyle/>
          <a:p>
            <a:r>
              <a:rPr lang="en-US" dirty="0"/>
              <a:t>Resident Attendance (I.B.3)</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308390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and Approval</a:t>
            </a:r>
            <a:br>
              <a:rPr lang="en-US" dirty="0"/>
            </a:br>
            <a:r>
              <a:rPr lang="en-US" dirty="0"/>
              <a:t>13 Responsibilities (I.B.4.b)</a:t>
            </a:r>
          </a:p>
        </p:txBody>
      </p:sp>
      <p:sp>
        <p:nvSpPr>
          <p:cNvPr id="2" name="Content Placeholder 1"/>
          <p:cNvSpPr>
            <a:spLocks noGrp="1"/>
          </p:cNvSpPr>
          <p:nvPr>
            <p:ph sz="half" idx="1"/>
          </p:nvPr>
        </p:nvSpPr>
        <p:spPr/>
        <p:txBody>
          <a:bodyPr>
            <a:normAutofit/>
          </a:bodyPr>
          <a:lstStyle/>
          <a:p>
            <a:r>
              <a:rPr lang="en-US" dirty="0"/>
              <a:t>GME policies</a:t>
            </a:r>
          </a:p>
          <a:p>
            <a:r>
              <a:rPr lang="en-US" dirty="0"/>
              <a:t>Stipends/benefits</a:t>
            </a:r>
          </a:p>
          <a:p>
            <a:r>
              <a:rPr lang="en-US" dirty="0"/>
              <a:t>New applications</a:t>
            </a:r>
          </a:p>
          <a:p>
            <a:r>
              <a:rPr lang="en-US" dirty="0"/>
              <a:t>Changes in complement</a:t>
            </a:r>
          </a:p>
          <a:p>
            <a:r>
              <a:rPr lang="en-US" dirty="0"/>
              <a:t>Program structure or duration of education</a:t>
            </a:r>
          </a:p>
          <a:p>
            <a:r>
              <a:rPr lang="en-US" dirty="0"/>
              <a:t>Additions/Deletions</a:t>
            </a:r>
          </a:p>
          <a:p>
            <a:r>
              <a:rPr lang="en-US" dirty="0"/>
              <a:t>New PDs</a:t>
            </a:r>
          </a:p>
        </p:txBody>
      </p:sp>
      <p:sp>
        <p:nvSpPr>
          <p:cNvPr id="6" name="Content Placeholder 5"/>
          <p:cNvSpPr>
            <a:spLocks noGrp="1"/>
          </p:cNvSpPr>
          <p:nvPr>
            <p:ph sz="half" idx="2"/>
          </p:nvPr>
        </p:nvSpPr>
        <p:spPr/>
        <p:txBody>
          <a:bodyPr>
            <a:normAutofit/>
          </a:bodyPr>
          <a:lstStyle/>
          <a:p>
            <a:r>
              <a:rPr lang="en-US" dirty="0"/>
              <a:t>Progress Reports</a:t>
            </a:r>
          </a:p>
          <a:p>
            <a:r>
              <a:rPr lang="en-US" dirty="0"/>
              <a:t>CLER responses</a:t>
            </a:r>
          </a:p>
          <a:p>
            <a:r>
              <a:rPr lang="en-US" dirty="0"/>
              <a:t>Duty hour exceptions</a:t>
            </a:r>
          </a:p>
          <a:p>
            <a:r>
              <a:rPr lang="en-US" dirty="0"/>
              <a:t>Voluntary withdrawal of accreditation</a:t>
            </a:r>
          </a:p>
          <a:p>
            <a:r>
              <a:rPr lang="en-US" dirty="0"/>
              <a:t>Requests for appeal of adverse action</a:t>
            </a:r>
          </a:p>
          <a:p>
            <a:r>
              <a:rPr lang="en-US" dirty="0"/>
              <a:t>Appeal presentations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1607522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74643"/>
            <a:ext cx="7886700" cy="4438905"/>
          </a:xfrm>
        </p:spPr>
        <p:txBody>
          <a:bodyPr>
            <a:normAutofit/>
          </a:bodyPr>
          <a:lstStyle/>
          <a:p>
            <a:pPr marL="0" indent="0" algn="ctr">
              <a:buNone/>
            </a:pPr>
            <a:endParaRPr lang="en-US" sz="3600" dirty="0"/>
          </a:p>
          <a:p>
            <a:pPr marL="0" indent="0" algn="ctr">
              <a:buNone/>
            </a:pPr>
            <a:r>
              <a:rPr lang="en-US" sz="3200" i="1" dirty="0"/>
              <a:t>Is your GMEC effective?</a:t>
            </a:r>
          </a:p>
          <a:p>
            <a:pPr marL="0" indent="0" algn="ctr">
              <a:buNone/>
            </a:pPr>
            <a:r>
              <a:rPr lang="en-US" sz="3200" i="1" dirty="0"/>
              <a:t>Do they understand their role in program oversight?</a:t>
            </a:r>
          </a:p>
          <a:p>
            <a:pPr marL="0" indent="0" algn="ctr">
              <a:buNone/>
            </a:pPr>
            <a:r>
              <a:rPr lang="en-US" sz="3200" i="1" dirty="0"/>
              <a:t>If not, what changes should be made?</a:t>
            </a:r>
          </a:p>
        </p:txBody>
      </p:sp>
      <p:sp>
        <p:nvSpPr>
          <p:cNvPr id="3" name="Title 2"/>
          <p:cNvSpPr>
            <a:spLocks noGrp="1"/>
          </p:cNvSpPr>
          <p:nvPr>
            <p:ph type="title"/>
          </p:nvPr>
        </p:nvSpPr>
        <p:spPr/>
        <p:txBody>
          <a:bodyPr/>
          <a:lstStyle/>
          <a:p>
            <a:pPr marL="0" indent="0"/>
            <a:r>
              <a:rPr lang="en-US" sz="3200" dirty="0"/>
              <a:t>Reflection and Goal-Setting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089097" y="4216679"/>
            <a:ext cx="2737705" cy="1906660"/>
          </a:xfrm>
          <a:prstGeom prst="rect">
            <a:avLst/>
          </a:prstGeom>
          <a:noFill/>
          <a:ln>
            <a:noFill/>
          </a:ln>
          <a:effectLst/>
          <a:extLst/>
        </p:spPr>
      </p:pic>
    </p:spTree>
    <p:extLst>
      <p:ext uri="{BB962C8B-B14F-4D97-AF65-F5344CB8AC3E}">
        <p14:creationId xmlns:p14="http://schemas.microsoft.com/office/powerpoint/2010/main" val="1478145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pic>
        <p:nvPicPr>
          <p:cNvPr id="6" name="Content Placeholder 5" descr="http://2.bp.blogspot.com/-xbnjb6HD0Cs/T76sCd8XhAI/AAAAAAAAAG0/9YeAZqmAqEk/s1600/ques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754" y="1738313"/>
            <a:ext cx="7959969" cy="4438650"/>
          </a:xfrm>
          <a:prstGeom prst="rect">
            <a:avLst/>
          </a:prstGeom>
          <a:noFill/>
          <a:ln>
            <a:noFill/>
          </a:ln>
        </p:spPr>
      </p:pic>
    </p:spTree>
    <p:extLst>
      <p:ext uri="{BB962C8B-B14F-4D97-AF65-F5344CB8AC3E}">
        <p14:creationId xmlns:p14="http://schemas.microsoft.com/office/powerpoint/2010/main" val="1087025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CLER</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409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rc_mi" descr="http://heartofthematterseminars.files.wordpress.com/2010/04/go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2"/>
          <p:cNvSpPr>
            <a:spLocks noGrp="1"/>
          </p:cNvSpPr>
          <p:nvPr>
            <p:ph idx="1"/>
          </p:nvPr>
        </p:nvSpPr>
        <p:spPr>
          <a:xfrm>
            <a:off x="628650" y="1994406"/>
            <a:ext cx="7886700" cy="2911214"/>
          </a:xfrm>
        </p:spPr>
        <p:txBody>
          <a:bodyPr>
            <a:normAutofit/>
          </a:bodyPr>
          <a:lstStyle/>
          <a:p>
            <a:r>
              <a:rPr lang="en-US" sz="2400" b="1" dirty="0"/>
              <a:t>DISCUSS</a:t>
            </a:r>
            <a:r>
              <a:rPr lang="en-US" sz="2400" dirty="0"/>
              <a:t> the components of the GME environment that involve the DIO</a:t>
            </a:r>
          </a:p>
          <a:p>
            <a:r>
              <a:rPr lang="en-US" sz="2400" b="1" dirty="0"/>
              <a:t>IDENTIFY</a:t>
            </a:r>
            <a:r>
              <a:rPr lang="en-US" sz="2400" dirty="0"/>
              <a:t> gaps in knowledge/experience to promote self-directed learning</a:t>
            </a:r>
          </a:p>
          <a:p>
            <a:r>
              <a:rPr lang="en-US" sz="2400" b="1" dirty="0"/>
              <a:t>PROVIDE</a:t>
            </a:r>
            <a:r>
              <a:rPr lang="en-US" sz="2400" dirty="0"/>
              <a:t> resources (persons, agencies, websites) for obtaining necessary support or knowledge</a:t>
            </a:r>
          </a:p>
          <a:p>
            <a:endParaRPr lang="en-US" sz="2400" b="1" dirty="0"/>
          </a:p>
          <a:p>
            <a:endParaRPr lang="en-US" sz="2400" dirty="0"/>
          </a:p>
          <a:p>
            <a:endParaRPr lang="en-US" sz="2400" dirty="0"/>
          </a:p>
          <a:p>
            <a:pPr marL="0" indent="0">
              <a:buNone/>
            </a:pPr>
            <a:endParaRPr lang="en-US" sz="2400" dirty="0">
              <a:solidFill>
                <a:srgbClr val="00B050"/>
              </a:solidFill>
            </a:endParaRPr>
          </a:p>
          <a:p>
            <a:pPr marL="0" indent="0">
              <a:buNone/>
            </a:pPr>
            <a:endParaRPr lang="en-US" sz="2400" dirty="0"/>
          </a:p>
          <a:p>
            <a:endParaRPr lang="en-US" sz="2400" dirty="0"/>
          </a:p>
          <a:p>
            <a:endParaRPr lang="en-US" sz="2400" dirty="0"/>
          </a:p>
          <a:p>
            <a:endParaRPr lang="en-US" sz="2400" dirty="0"/>
          </a:p>
        </p:txBody>
      </p:sp>
      <p:sp>
        <p:nvSpPr>
          <p:cNvPr id="62466" name="Title 1"/>
          <p:cNvSpPr>
            <a:spLocks noGrp="1"/>
          </p:cNvSpPr>
          <p:nvPr>
            <p:ph type="title"/>
          </p:nvPr>
        </p:nvSpPr>
        <p:spPr/>
        <p:txBody>
          <a:bodyPr/>
          <a:lstStyle/>
          <a:p>
            <a:r>
              <a:rPr lang="en-US" altLang="en-US" dirty="0"/>
              <a:t>Goals &amp; Objectives</a:t>
            </a:r>
          </a:p>
        </p:txBody>
      </p:sp>
      <p:sp>
        <p:nvSpPr>
          <p:cNvPr id="2" name="Footer Placeholder 1"/>
          <p:cNvSpPr>
            <a:spLocks noGrp="1"/>
          </p:cNvSpPr>
          <p:nvPr>
            <p:ph type="ftr" sz="quarter" idx="10"/>
          </p:nvPr>
        </p:nvSpPr>
        <p:spPr/>
        <p:txBody>
          <a:bodyPr/>
          <a:lstStyle/>
          <a:p>
            <a:r>
              <a:rPr lang="en-US" dirty="0"/>
              <a:t>Presented by Partners in Medical Education, Inc. 2016</a:t>
            </a:r>
          </a:p>
        </p:txBody>
      </p:sp>
      <p:sp>
        <p:nvSpPr>
          <p:cNvPr id="7"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3</a:t>
            </a:r>
            <a:endParaRPr lang="en-US" altLang="en-US" dirty="0"/>
          </a:p>
        </p:txBody>
      </p:sp>
    </p:spTree>
    <p:extLst>
      <p:ext uri="{BB962C8B-B14F-4D97-AF65-F5344CB8AC3E}">
        <p14:creationId xmlns:p14="http://schemas.microsoft.com/office/powerpoint/2010/main" val="48704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Patient Safety</a:t>
            </a:r>
          </a:p>
          <a:p>
            <a:r>
              <a:rPr lang="en-US" dirty="0"/>
              <a:t>Healthcare Quality</a:t>
            </a:r>
          </a:p>
          <a:p>
            <a:r>
              <a:rPr lang="en-US" dirty="0"/>
              <a:t>Supervision</a:t>
            </a:r>
          </a:p>
          <a:p>
            <a:r>
              <a:rPr lang="en-US" dirty="0"/>
              <a:t>Transitions of Care</a:t>
            </a:r>
          </a:p>
          <a:p>
            <a:r>
              <a:rPr lang="en-US" dirty="0"/>
              <a:t>Fatigue Management</a:t>
            </a:r>
          </a:p>
          <a:p>
            <a:r>
              <a:rPr lang="en-US" dirty="0"/>
              <a:t>Professionalism </a:t>
            </a:r>
          </a:p>
        </p:txBody>
      </p:sp>
      <p:sp>
        <p:nvSpPr>
          <p:cNvPr id="3" name="Title 2"/>
          <p:cNvSpPr>
            <a:spLocks noGrp="1"/>
          </p:cNvSpPr>
          <p:nvPr>
            <p:ph type="title"/>
          </p:nvPr>
        </p:nvSpPr>
        <p:spPr/>
        <p:txBody>
          <a:bodyPr/>
          <a:lstStyle/>
          <a:p>
            <a:r>
              <a:rPr lang="en-US" dirty="0"/>
              <a:t>CLER Focus Areas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Tree>
    <p:extLst>
      <p:ext uri="{BB962C8B-B14F-4D97-AF65-F5344CB8AC3E}">
        <p14:creationId xmlns:p14="http://schemas.microsoft.com/office/powerpoint/2010/main" val="3187912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Meetings at the beginning and end with senior leadership (DIO and CEO must be present)</a:t>
            </a:r>
          </a:p>
          <a:p>
            <a:r>
              <a:rPr lang="en-US" dirty="0"/>
              <a:t>Group meetings with residents, core faculty, and program directors</a:t>
            </a:r>
          </a:p>
          <a:p>
            <a:r>
              <a:rPr lang="en-US" dirty="0"/>
              <a:t>Walking rounds</a:t>
            </a:r>
          </a:p>
          <a:p>
            <a:r>
              <a:rPr lang="en-US" dirty="0"/>
              <a:t>Team huddles</a:t>
            </a:r>
          </a:p>
        </p:txBody>
      </p:sp>
      <p:sp>
        <p:nvSpPr>
          <p:cNvPr id="3" name="Title 2"/>
          <p:cNvSpPr>
            <a:spLocks noGrp="1"/>
          </p:cNvSpPr>
          <p:nvPr>
            <p:ph type="title"/>
          </p:nvPr>
        </p:nvSpPr>
        <p:spPr/>
        <p:txBody>
          <a:bodyPr/>
          <a:lstStyle/>
          <a:p>
            <a:r>
              <a:rPr lang="en-US" dirty="0"/>
              <a:t>Main Components of CLER Visit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6" name="irc_mi" descr="http://www.staceyreid.com/news/wp-content/uploads/2011/10/andresr2505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498" y="3580666"/>
            <a:ext cx="2203206" cy="2386379"/>
          </a:xfrm>
          <a:prstGeom prst="rect">
            <a:avLst/>
          </a:prstGeom>
          <a:noFill/>
          <a:ln>
            <a:noFill/>
          </a:ln>
        </p:spPr>
      </p:pic>
    </p:spTree>
    <p:extLst>
      <p:ext uri="{BB962C8B-B14F-4D97-AF65-F5344CB8AC3E}">
        <p14:creationId xmlns:p14="http://schemas.microsoft.com/office/powerpoint/2010/main" val="193676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2-3 days depending on size of SI</a:t>
            </a:r>
          </a:p>
          <a:p>
            <a:r>
              <a:rPr lang="en-US" dirty="0"/>
              <a:t>Short notice—no less than 10 days</a:t>
            </a:r>
          </a:p>
          <a:p>
            <a:r>
              <a:rPr lang="en-US" dirty="0"/>
              <a:t>Initial call to DIO</a:t>
            </a:r>
          </a:p>
          <a:p>
            <a:r>
              <a:rPr lang="en-US" dirty="0"/>
              <a:t>Visit confirmed based on availability of both of the DIO and the CEO</a:t>
            </a:r>
          </a:p>
          <a:p>
            <a:r>
              <a:rPr lang="en-US" dirty="0"/>
              <a:t>Follow-up call with lead visitor</a:t>
            </a:r>
          </a:p>
          <a:p>
            <a:endParaRPr lang="en-US" dirty="0"/>
          </a:p>
          <a:p>
            <a:r>
              <a:rPr lang="en-US" dirty="0"/>
              <a:t>Black out dates – watch email and ACGME site</a:t>
            </a:r>
          </a:p>
        </p:txBody>
      </p:sp>
      <p:sp>
        <p:nvSpPr>
          <p:cNvPr id="3" name="Title 2"/>
          <p:cNvSpPr>
            <a:spLocks noGrp="1"/>
          </p:cNvSpPr>
          <p:nvPr>
            <p:ph type="title"/>
          </p:nvPr>
        </p:nvSpPr>
        <p:spPr/>
        <p:txBody>
          <a:bodyPr/>
          <a:lstStyle/>
          <a:p>
            <a:r>
              <a:rPr lang="en-US" dirty="0"/>
              <a:t>Scheduling the Site Visit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extLst>
      <p:ext uri="{BB962C8B-B14F-4D97-AF65-F5344CB8AC3E}">
        <p14:creationId xmlns:p14="http://schemas.microsoft.com/office/powerpoint/2010/main" val="4272407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327" y="1738058"/>
            <a:ext cx="7886700" cy="4438905"/>
          </a:xfrm>
        </p:spPr>
        <p:txBody>
          <a:bodyPr>
            <a:normAutofit fontScale="85000" lnSpcReduction="20000"/>
          </a:bodyPr>
          <a:lstStyle/>
          <a:p>
            <a:r>
              <a:rPr lang="en-US" dirty="0"/>
              <a:t>Not an accreditation visit – no citations</a:t>
            </a:r>
          </a:p>
          <a:p>
            <a:r>
              <a:rPr lang="en-US" dirty="0"/>
              <a:t>Create a safe place for honest, open discussion and feedback</a:t>
            </a:r>
          </a:p>
          <a:p>
            <a:r>
              <a:rPr lang="en-US" dirty="0"/>
              <a:t>Before visit:</a:t>
            </a:r>
          </a:p>
          <a:p>
            <a:pPr lvl="1"/>
            <a:r>
              <a:rPr lang="en-US" dirty="0"/>
              <a:t>Start or continue conversations with C-Suite and GME leadership</a:t>
            </a:r>
          </a:p>
          <a:p>
            <a:pPr lvl="1"/>
            <a:r>
              <a:rPr lang="en-US" dirty="0"/>
              <a:t>Do not provide answers to participants</a:t>
            </a:r>
          </a:p>
          <a:p>
            <a:pPr lvl="1"/>
            <a:r>
              <a:rPr lang="en-US" dirty="0"/>
              <a:t>Assure everyone that there are no right answers</a:t>
            </a:r>
          </a:p>
          <a:p>
            <a:r>
              <a:rPr lang="en-US" dirty="0"/>
              <a:t>During visit:</a:t>
            </a:r>
          </a:p>
          <a:p>
            <a:pPr lvl="1"/>
            <a:r>
              <a:rPr lang="en-US" dirty="0"/>
              <a:t>Repeated messages to participants</a:t>
            </a:r>
          </a:p>
          <a:p>
            <a:pPr lvl="2"/>
            <a:r>
              <a:rPr lang="en-US" dirty="0"/>
              <a:t>Confidentiality</a:t>
            </a:r>
          </a:p>
          <a:p>
            <a:pPr lvl="2"/>
            <a:r>
              <a:rPr lang="en-US" dirty="0"/>
              <a:t>Anonymity</a:t>
            </a:r>
          </a:p>
          <a:p>
            <a:r>
              <a:rPr lang="en-US" dirty="0"/>
              <a:t>After visit:</a:t>
            </a:r>
          </a:p>
          <a:p>
            <a:pPr lvl="1"/>
            <a:r>
              <a:rPr lang="en-US" dirty="0"/>
              <a:t>Avoid debriefing activities to identify sources of findings</a:t>
            </a:r>
          </a:p>
          <a:p>
            <a:pPr lvl="1"/>
            <a:r>
              <a:rPr lang="en-US" dirty="0"/>
              <a:t>Continue dialogue between C-Suite and GME leadership</a:t>
            </a:r>
          </a:p>
          <a:p>
            <a:pPr lvl="1"/>
            <a:r>
              <a:rPr lang="en-US" dirty="0"/>
              <a:t>Focus on systems-based approaches to problem-solving</a:t>
            </a:r>
          </a:p>
        </p:txBody>
      </p:sp>
      <p:sp>
        <p:nvSpPr>
          <p:cNvPr id="3" name="Title 2"/>
          <p:cNvSpPr>
            <a:spLocks noGrp="1"/>
          </p:cNvSpPr>
          <p:nvPr>
            <p:ph type="title"/>
          </p:nvPr>
        </p:nvSpPr>
        <p:spPr/>
        <p:txBody>
          <a:bodyPr/>
          <a:lstStyle/>
          <a:p>
            <a:r>
              <a:rPr lang="en-US" dirty="0"/>
              <a:t>Optimizing CLER	</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sp>
        <p:nvSpPr>
          <p:cNvPr id="6" name="Text Placeholder 6"/>
          <p:cNvSpPr txBox="1">
            <a:spLocks/>
          </p:cNvSpPr>
          <p:nvPr/>
        </p:nvSpPr>
        <p:spPr>
          <a:xfrm>
            <a:off x="547617" y="6085829"/>
            <a:ext cx="8330120" cy="514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b="0" i="1" dirty="0"/>
              <a:t>Adapted from “The CLER Program” Presented at ACGME DIO Pre-Conference 2016 (Robin Newton)</a:t>
            </a:r>
          </a:p>
        </p:txBody>
      </p:sp>
    </p:spTree>
    <p:extLst>
      <p:ext uri="{BB962C8B-B14F-4D97-AF65-F5344CB8AC3E}">
        <p14:creationId xmlns:p14="http://schemas.microsoft.com/office/powerpoint/2010/main" val="3737360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Oral Report: End of Visit</a:t>
            </a:r>
          </a:p>
          <a:p>
            <a:r>
              <a:rPr lang="en-US" dirty="0"/>
              <a:t>Written Report: 6-8 weeks</a:t>
            </a:r>
          </a:p>
          <a:p>
            <a:r>
              <a:rPr lang="en-US" dirty="0"/>
              <a:t>SI: Optional response to report</a:t>
            </a:r>
          </a:p>
          <a:p>
            <a:r>
              <a:rPr lang="en-US" dirty="0"/>
              <a:t>National aggregated de-identified data for comparison </a:t>
            </a:r>
          </a:p>
        </p:txBody>
      </p:sp>
      <p:sp>
        <p:nvSpPr>
          <p:cNvPr id="3" name="Title 2"/>
          <p:cNvSpPr>
            <a:spLocks noGrp="1"/>
          </p:cNvSpPr>
          <p:nvPr>
            <p:ph type="title"/>
          </p:nvPr>
        </p:nvSpPr>
        <p:spPr/>
        <p:txBody>
          <a:bodyPr/>
          <a:lstStyle/>
          <a:p>
            <a:r>
              <a:rPr lang="en-US" dirty="0"/>
              <a:t>CLER Evaluation Process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pic>
        <p:nvPicPr>
          <p:cNvPr id="6" name="irc_mi" descr="http://us.cdn2.123rf.com/168nwm/johan2011/johan20111203/johan2011120300003/12703576-3d-little-human-character-holding-a-blank-notepad-and-a-blue-pencil-textured-paper-copy-space-people.jpg"/>
          <p:cNvPicPr/>
          <p:nvPr/>
        </p:nvPicPr>
        <p:blipFill>
          <a:blip r:embed="rId2">
            <a:extLst>
              <a:ext uri="{28A0092B-C50C-407E-A947-70E740481C1C}">
                <a14:useLocalDpi xmlns:a14="http://schemas.microsoft.com/office/drawing/2010/main" val="0"/>
              </a:ext>
            </a:extLst>
          </a:blip>
          <a:srcRect/>
          <a:stretch>
            <a:fillRect/>
          </a:stretch>
        </p:blipFill>
        <p:spPr bwMode="auto">
          <a:xfrm>
            <a:off x="5005754" y="3869576"/>
            <a:ext cx="2218592" cy="2097469"/>
          </a:xfrm>
          <a:prstGeom prst="rect">
            <a:avLst/>
          </a:prstGeom>
          <a:noFill/>
          <a:ln>
            <a:noFill/>
          </a:ln>
        </p:spPr>
      </p:pic>
    </p:spTree>
    <p:extLst>
      <p:ext uri="{BB962C8B-B14F-4D97-AF65-F5344CB8AC3E}">
        <p14:creationId xmlns:p14="http://schemas.microsoft.com/office/powerpoint/2010/main" val="3849668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2800" i="1" dirty="0" smtClean="0"/>
              <a:t>How </a:t>
            </a:r>
            <a:r>
              <a:rPr lang="en-US" sz="2800" i="1" dirty="0"/>
              <a:t>will you approach your </a:t>
            </a:r>
            <a:br>
              <a:rPr lang="en-US" sz="2800" i="1" dirty="0"/>
            </a:br>
            <a:r>
              <a:rPr lang="en-US" sz="2800" i="1" dirty="0"/>
              <a:t>future CLER visits?</a:t>
            </a:r>
          </a:p>
          <a:p>
            <a:pPr marL="0" indent="0" algn="ctr">
              <a:buNone/>
            </a:pPr>
            <a:r>
              <a:rPr lang="en-US" sz="2800" i="1" dirty="0"/>
              <a:t>How integrated are your GME programs into your hospital(s</a:t>
            </a:r>
            <a:r>
              <a:rPr lang="en-US" sz="2800" i="1" dirty="0" smtClean="0"/>
              <a:t>)?</a:t>
            </a:r>
          </a:p>
          <a:p>
            <a:pPr marL="0" indent="0" algn="ctr">
              <a:buNone/>
            </a:pPr>
            <a:endParaRPr lang="en-US" sz="2800" i="1" dirty="0"/>
          </a:p>
          <a:p>
            <a:pPr marL="0" indent="0" algn="ctr">
              <a:buNone/>
            </a:pPr>
            <a:endParaRPr lang="en-US" sz="2800" i="1" dirty="0"/>
          </a:p>
        </p:txBody>
      </p:sp>
      <p:sp>
        <p:nvSpPr>
          <p:cNvPr id="3" name="Title 2"/>
          <p:cNvSpPr>
            <a:spLocks noGrp="1"/>
          </p:cNvSpPr>
          <p:nvPr>
            <p:ph type="title"/>
          </p:nvPr>
        </p:nvSpPr>
        <p:spPr/>
        <p:txBody>
          <a:bodyPr/>
          <a:lstStyle/>
          <a:p>
            <a:r>
              <a:rPr lang="en-US" dirty="0" smtClean="0"/>
              <a:t>Reflection and Goal-Setting</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pic>
        <p:nvPicPr>
          <p:cNvPr id="6" name="irc_mi" descr="http://executivecoachinnewyork.com/wp-content/uploads/2012/06/Achieving-Goal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754" y="3563815"/>
            <a:ext cx="2590800" cy="2379785"/>
          </a:xfrm>
          <a:prstGeom prst="rect">
            <a:avLst/>
          </a:prstGeom>
          <a:noFill/>
          <a:ln>
            <a:noFill/>
          </a:ln>
        </p:spPr>
      </p:pic>
    </p:spTree>
    <p:extLst>
      <p:ext uri="{BB962C8B-B14F-4D97-AF65-F5344CB8AC3E}">
        <p14:creationId xmlns:p14="http://schemas.microsoft.com/office/powerpoint/2010/main" val="2729358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6" name="Content Placeholder 5" descr="http://2.bp.blogspot.com/-xbnjb6HD0Cs/T76sCd8XhAI/AAAAAAAAAG0/9YeAZqmAqEk/s1600/ques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030" y="1738313"/>
            <a:ext cx="8093319" cy="4438650"/>
          </a:xfrm>
          <a:prstGeom prst="rect">
            <a:avLst/>
          </a:prstGeom>
          <a:noFill/>
          <a:ln>
            <a:noFill/>
          </a:ln>
        </p:spPr>
      </p:pic>
    </p:spTree>
    <p:extLst>
      <p:ext uri="{BB962C8B-B14F-4D97-AF65-F5344CB8AC3E}">
        <p14:creationId xmlns:p14="http://schemas.microsoft.com/office/powerpoint/2010/main" val="408274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Director Support &amp; Evaluation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986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8058"/>
            <a:ext cx="7624396" cy="4178297"/>
          </a:xfrm>
        </p:spPr>
        <p:txBody>
          <a:bodyPr>
            <a:normAutofit fontScale="92500" lnSpcReduction="20000"/>
          </a:bodyPr>
          <a:lstStyle/>
          <a:p>
            <a:r>
              <a:rPr lang="en-US" dirty="0"/>
              <a:t>Common Program Requirements</a:t>
            </a:r>
          </a:p>
          <a:p>
            <a:r>
              <a:rPr lang="en-US" dirty="0"/>
              <a:t>Steven H Rose, MD &amp; Julie A Doherty, MBA, Mayo Clinic</a:t>
            </a:r>
          </a:p>
          <a:p>
            <a:pPr lvl="1"/>
            <a:r>
              <a:rPr lang="en-US" dirty="0"/>
              <a:t>Commitment and dedication to program</a:t>
            </a:r>
          </a:p>
          <a:p>
            <a:pPr lvl="1"/>
            <a:r>
              <a:rPr lang="en-US" dirty="0"/>
              <a:t>Concern, interest and respect for trainees</a:t>
            </a:r>
          </a:p>
          <a:p>
            <a:pPr lvl="1"/>
            <a:r>
              <a:rPr lang="en-US" dirty="0"/>
              <a:t>Education/practice (service) balance</a:t>
            </a:r>
          </a:p>
          <a:p>
            <a:pPr lvl="1"/>
            <a:r>
              <a:rPr lang="en-US" dirty="0"/>
              <a:t>Use feedback to improve program</a:t>
            </a:r>
          </a:p>
          <a:p>
            <a:pPr lvl="1"/>
            <a:r>
              <a:rPr lang="en-US" dirty="0"/>
              <a:t>Encourage trainees to participate in quality improvement ad patient safety projects</a:t>
            </a:r>
          </a:p>
          <a:p>
            <a:pPr lvl="1"/>
            <a:r>
              <a:rPr lang="en-US" dirty="0"/>
              <a:t>Encourage trainees to complete projects for presentation/publication</a:t>
            </a:r>
          </a:p>
          <a:p>
            <a:pPr lvl="1"/>
            <a:r>
              <a:rPr lang="en-US" dirty="0"/>
              <a:t>Monitor and ensure appropriate faculty supervision</a:t>
            </a:r>
          </a:p>
          <a:p>
            <a:pPr lvl="1"/>
            <a:r>
              <a:rPr lang="en-US" dirty="0"/>
              <a:t>Demonstrate integrity and accountability</a:t>
            </a:r>
          </a:p>
          <a:p>
            <a:pPr lvl="1"/>
            <a:r>
              <a:rPr lang="en-US" dirty="0"/>
              <a:t>Inspire</a:t>
            </a:r>
          </a:p>
        </p:txBody>
      </p:sp>
      <p:sp>
        <p:nvSpPr>
          <p:cNvPr id="3" name="Title 2"/>
          <p:cNvSpPr>
            <a:spLocks noGrp="1"/>
          </p:cNvSpPr>
          <p:nvPr>
            <p:ph type="title"/>
          </p:nvPr>
        </p:nvSpPr>
        <p:spPr/>
        <p:txBody>
          <a:bodyPr/>
          <a:lstStyle/>
          <a:p>
            <a:r>
              <a:rPr lang="en-US" dirty="0"/>
              <a:t>Program Director Characteristics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sp>
        <p:nvSpPr>
          <p:cNvPr id="6" name="Text Placeholder 6"/>
          <p:cNvSpPr txBox="1">
            <a:spLocks/>
          </p:cNvSpPr>
          <p:nvPr/>
        </p:nvSpPr>
        <p:spPr>
          <a:xfrm>
            <a:off x="628650" y="5825221"/>
            <a:ext cx="8163658" cy="514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200" b="0" i="1" dirty="0"/>
              <a:t>Adapted from “Program Director Assessment: Leadership and Administrative Effectiveness” presented at ACGME DIO Pre-Conference 2016 (Steven Rose &amp; Julie Doherty)</a:t>
            </a:r>
          </a:p>
        </p:txBody>
      </p:sp>
    </p:spTree>
    <p:extLst>
      <p:ext uri="{BB962C8B-B14F-4D97-AF65-F5344CB8AC3E}">
        <p14:creationId xmlns:p14="http://schemas.microsoft.com/office/powerpoint/2010/main" val="3967278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ACGME Survey</a:t>
            </a:r>
          </a:p>
          <a:p>
            <a:endParaRPr lang="en-US" dirty="0"/>
          </a:p>
          <a:p>
            <a:r>
              <a:rPr lang="en-US" dirty="0"/>
              <a:t>360 degree evaluation</a:t>
            </a:r>
          </a:p>
          <a:p>
            <a:pPr lvl="1"/>
            <a:r>
              <a:rPr lang="en-US" dirty="0"/>
              <a:t>Self</a:t>
            </a:r>
          </a:p>
          <a:p>
            <a:pPr lvl="1"/>
            <a:r>
              <a:rPr lang="en-US" dirty="0"/>
              <a:t>Faculty comments</a:t>
            </a:r>
          </a:p>
          <a:p>
            <a:pPr lvl="1"/>
            <a:r>
              <a:rPr lang="en-US" dirty="0"/>
              <a:t>Residents comments</a:t>
            </a:r>
          </a:p>
          <a:p>
            <a:pPr lvl="1"/>
            <a:endParaRPr lang="en-US" dirty="0"/>
          </a:p>
          <a:p>
            <a:r>
              <a:rPr lang="en-US" dirty="0"/>
              <a:t>Question: What if you receive confusing data?</a:t>
            </a:r>
          </a:p>
          <a:p>
            <a:endParaRPr lang="en-US" dirty="0"/>
          </a:p>
          <a:p>
            <a:r>
              <a:rPr lang="en-US" dirty="0"/>
              <a:t>Develop protocol for obtaining primary data and secondary data, if initial data indicates a need for it</a:t>
            </a:r>
          </a:p>
          <a:p>
            <a:pPr lvl="1"/>
            <a:r>
              <a:rPr lang="en-US" dirty="0"/>
              <a:t>Mixed data</a:t>
            </a:r>
          </a:p>
          <a:p>
            <a:pPr lvl="1"/>
            <a:r>
              <a:rPr lang="en-US" dirty="0"/>
              <a:t>Significantly negative data</a:t>
            </a:r>
          </a:p>
        </p:txBody>
      </p:sp>
      <p:sp>
        <p:nvSpPr>
          <p:cNvPr id="3" name="Title 2"/>
          <p:cNvSpPr>
            <a:spLocks noGrp="1"/>
          </p:cNvSpPr>
          <p:nvPr>
            <p:ph type="title"/>
          </p:nvPr>
        </p:nvSpPr>
        <p:spPr/>
        <p:txBody>
          <a:bodyPr/>
          <a:lstStyle/>
          <a:p>
            <a:r>
              <a:rPr lang="en-US" dirty="0"/>
              <a:t>How to Gather Data</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spTree>
    <p:extLst>
      <p:ext uri="{BB962C8B-B14F-4D97-AF65-F5344CB8AC3E}">
        <p14:creationId xmlns:p14="http://schemas.microsoft.com/office/powerpoint/2010/main" val="4264636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Basics of Accreditation</a:t>
            </a:r>
          </a:p>
          <a:p>
            <a:r>
              <a:rPr lang="en-US" dirty="0"/>
              <a:t>GMEC</a:t>
            </a:r>
          </a:p>
          <a:p>
            <a:r>
              <a:rPr lang="en-US" dirty="0"/>
              <a:t>CLER</a:t>
            </a:r>
          </a:p>
          <a:p>
            <a:r>
              <a:rPr lang="en-US" dirty="0"/>
              <a:t>PD Evaluation</a:t>
            </a:r>
          </a:p>
          <a:p>
            <a:r>
              <a:rPr lang="en-US" dirty="0"/>
              <a:t>Network</a:t>
            </a:r>
          </a:p>
          <a:p>
            <a:r>
              <a:rPr lang="en-US" dirty="0"/>
              <a:t>Strategic Planning for the Future</a:t>
            </a:r>
          </a:p>
          <a:p>
            <a:r>
              <a:rPr lang="en-US" dirty="0"/>
              <a:t>Conclusions</a:t>
            </a:r>
          </a:p>
          <a:p>
            <a:endParaRPr lang="en-US" dirty="0"/>
          </a:p>
          <a:p>
            <a:endParaRPr lang="en-US" dirty="0"/>
          </a:p>
        </p:txBody>
      </p:sp>
      <p:sp>
        <p:nvSpPr>
          <p:cNvPr id="3" name="Title 2"/>
          <p:cNvSpPr>
            <a:spLocks noGrp="1"/>
          </p:cNvSpPr>
          <p:nvPr>
            <p:ph type="title"/>
          </p:nvPr>
        </p:nvSpPr>
        <p:spPr/>
        <p:txBody>
          <a:bodyPr/>
          <a:lstStyle/>
          <a:p>
            <a:r>
              <a:rPr lang="en-US" dirty="0"/>
              <a:t>Contents for Presentation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3909241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Small program – confidentiality</a:t>
            </a:r>
          </a:p>
          <a:p>
            <a:r>
              <a:rPr lang="en-US" dirty="0"/>
              <a:t>New Program Director</a:t>
            </a:r>
          </a:p>
          <a:p>
            <a:endParaRPr lang="en-US" dirty="0"/>
          </a:p>
        </p:txBody>
      </p:sp>
      <p:sp>
        <p:nvSpPr>
          <p:cNvPr id="3" name="Title 2"/>
          <p:cNvSpPr>
            <a:spLocks noGrp="1"/>
          </p:cNvSpPr>
          <p:nvPr>
            <p:ph type="title"/>
          </p:nvPr>
        </p:nvSpPr>
        <p:spPr/>
        <p:txBody>
          <a:bodyPr/>
          <a:lstStyle/>
          <a:p>
            <a:r>
              <a:rPr lang="en-US" dirty="0"/>
              <a:t>Special Considerations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40</a:t>
            </a:fld>
            <a:endParaRPr lang="en-US" altLang="en-US" dirty="0"/>
          </a:p>
        </p:txBody>
      </p:sp>
      <p:pic>
        <p:nvPicPr>
          <p:cNvPr id="6" name="Picture 5" descr="http://us.cdn4.123rf.com/168nwm/3dmask/3dmask1212/3dmask121200011/16991482-3d-white-people-examines-files-isolated-white-background-3d-image.jpg"/>
          <p:cNvPicPr/>
          <p:nvPr/>
        </p:nvPicPr>
        <p:blipFill>
          <a:blip r:embed="rId2">
            <a:extLst>
              <a:ext uri="{28A0092B-C50C-407E-A947-70E740481C1C}">
                <a14:useLocalDpi xmlns:a14="http://schemas.microsoft.com/office/drawing/2010/main" val="0"/>
              </a:ext>
            </a:extLst>
          </a:blip>
          <a:srcRect/>
          <a:stretch>
            <a:fillRect/>
          </a:stretch>
        </p:blipFill>
        <p:spPr bwMode="auto">
          <a:xfrm>
            <a:off x="5292786" y="3309058"/>
            <a:ext cx="2330328" cy="2505588"/>
          </a:xfrm>
          <a:prstGeom prst="rect">
            <a:avLst/>
          </a:prstGeom>
          <a:noFill/>
          <a:ln>
            <a:noFill/>
          </a:ln>
          <a:extLst/>
        </p:spPr>
      </p:pic>
    </p:spTree>
    <p:extLst>
      <p:ext uri="{BB962C8B-B14F-4D97-AF65-F5344CB8AC3E}">
        <p14:creationId xmlns:p14="http://schemas.microsoft.com/office/powerpoint/2010/main" val="1748342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68427"/>
            <a:ext cx="7886700" cy="4438905"/>
          </a:xfrm>
        </p:spPr>
        <p:txBody>
          <a:bodyPr>
            <a:normAutofit/>
          </a:bodyPr>
          <a:lstStyle/>
          <a:p>
            <a:pPr marL="0" indent="0" algn="ctr">
              <a:buNone/>
            </a:pPr>
            <a:endParaRPr lang="en-US" sz="3600" dirty="0"/>
          </a:p>
          <a:p>
            <a:pPr marL="0" indent="0" algn="ctr">
              <a:buNone/>
            </a:pPr>
            <a:r>
              <a:rPr lang="en-US" sz="2800" i="1" dirty="0"/>
              <a:t>Which of your program directors should </a:t>
            </a:r>
            <a:br>
              <a:rPr lang="en-US" sz="2800" i="1" dirty="0"/>
            </a:br>
            <a:r>
              <a:rPr lang="en-US" sz="2800" i="1" dirty="0"/>
              <a:t>be first on your list?</a:t>
            </a:r>
          </a:p>
          <a:p>
            <a:pPr marL="0" indent="0" algn="ctr">
              <a:buNone/>
            </a:pPr>
            <a:r>
              <a:rPr lang="en-US" sz="2800" i="1" dirty="0"/>
              <a:t>Who in your GME office could assist </a:t>
            </a:r>
            <a:br>
              <a:rPr lang="en-US" sz="2800" i="1" dirty="0"/>
            </a:br>
            <a:r>
              <a:rPr lang="en-US" sz="2800" i="1" dirty="0"/>
              <a:t>with this process</a:t>
            </a:r>
            <a:r>
              <a:rPr lang="en-US" sz="2800" i="1" dirty="0" smtClean="0"/>
              <a:t>?</a:t>
            </a:r>
          </a:p>
          <a:p>
            <a:pPr marL="0" indent="0" algn="ctr">
              <a:buNone/>
            </a:pPr>
            <a:endParaRPr lang="en-US" sz="2800" i="1" dirty="0"/>
          </a:p>
          <a:p>
            <a:pPr marL="0" indent="0" algn="ctr">
              <a:buNone/>
            </a:pPr>
            <a:endParaRPr lang="en-US" sz="2800" i="1" dirty="0"/>
          </a:p>
        </p:txBody>
      </p:sp>
      <p:sp>
        <p:nvSpPr>
          <p:cNvPr id="3" name="Title 2"/>
          <p:cNvSpPr>
            <a:spLocks noGrp="1"/>
          </p:cNvSpPr>
          <p:nvPr>
            <p:ph type="title"/>
          </p:nvPr>
        </p:nvSpPr>
        <p:spPr/>
        <p:txBody>
          <a:bodyPr/>
          <a:lstStyle/>
          <a:p>
            <a:r>
              <a:rPr lang="en-US" sz="3200" dirty="0"/>
              <a:t>Reflection and Goal-Setting</a:t>
            </a:r>
            <a:br>
              <a:rPr lang="en-US" sz="3200"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41</a:t>
            </a:fld>
            <a:endParaRPr lang="en-US" altLang="en-US" dirty="0"/>
          </a:p>
        </p:txBody>
      </p:sp>
      <p:pic>
        <p:nvPicPr>
          <p:cNvPr id="6" name="irc_mi" descr="http://heartofthematterseminars.files.wordpress.com/2010/04/goals1.jpg"/>
          <p:cNvPicPr/>
          <p:nvPr/>
        </p:nvPicPr>
        <p:blipFill>
          <a:blip r:embed="rId2">
            <a:extLst>
              <a:ext uri="{28A0092B-C50C-407E-A947-70E740481C1C}">
                <a14:useLocalDpi xmlns:a14="http://schemas.microsoft.com/office/drawing/2010/main" val="0"/>
              </a:ext>
            </a:extLst>
          </a:blip>
          <a:srcRect/>
          <a:stretch>
            <a:fillRect/>
          </a:stretch>
        </p:blipFill>
        <p:spPr bwMode="auto">
          <a:xfrm>
            <a:off x="2575688" y="3816559"/>
            <a:ext cx="3992624" cy="2353672"/>
          </a:xfrm>
          <a:prstGeom prst="rect">
            <a:avLst/>
          </a:prstGeom>
          <a:noFill/>
          <a:ln>
            <a:noFill/>
          </a:ln>
        </p:spPr>
      </p:pic>
    </p:spTree>
    <p:extLst>
      <p:ext uri="{BB962C8B-B14F-4D97-AF65-F5344CB8AC3E}">
        <p14:creationId xmlns:p14="http://schemas.microsoft.com/office/powerpoint/2010/main" val="1597876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9600" dirty="0"/>
          </a:p>
          <a:p>
            <a:pPr marL="0" indent="0" algn="ctr">
              <a:buNone/>
            </a:pPr>
            <a:endParaRPr lang="en-US" sz="9600"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42</a:t>
            </a:fld>
            <a:endParaRPr lang="en-US" altLang="en-US" dirty="0"/>
          </a:p>
        </p:txBody>
      </p:sp>
      <p:pic>
        <p:nvPicPr>
          <p:cNvPr id="6" name="Picture 5" descr="http://2.bp.blogspot.com/-xbnjb6HD0Cs/T76sCd8XhAI/AAAAAAAAAG0/9YeAZqmAqEk/s1600/question.jpg"/>
          <p:cNvPicPr/>
          <p:nvPr/>
        </p:nvPicPr>
        <p:blipFill>
          <a:blip r:embed="rId2">
            <a:extLst>
              <a:ext uri="{28A0092B-C50C-407E-A947-70E740481C1C}">
                <a14:useLocalDpi xmlns:a14="http://schemas.microsoft.com/office/drawing/2010/main" val="0"/>
              </a:ext>
            </a:extLst>
          </a:blip>
          <a:srcRect/>
          <a:stretch>
            <a:fillRect/>
          </a:stretch>
        </p:blipFill>
        <p:spPr bwMode="auto">
          <a:xfrm>
            <a:off x="339970" y="1738058"/>
            <a:ext cx="8175379" cy="4230199"/>
          </a:xfrm>
          <a:prstGeom prst="rect">
            <a:avLst/>
          </a:prstGeom>
          <a:noFill/>
          <a:ln>
            <a:noFill/>
          </a:ln>
        </p:spPr>
      </p:pic>
    </p:spTree>
    <p:extLst>
      <p:ext uri="{BB962C8B-B14F-4D97-AF65-F5344CB8AC3E}">
        <p14:creationId xmlns:p14="http://schemas.microsoft.com/office/powerpoint/2010/main" val="630608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Your Network</a:t>
            </a:r>
          </a:p>
        </p:txBody>
      </p:sp>
      <p:sp>
        <p:nvSpPr>
          <p:cNvPr id="7" name="Text Placeholder 6"/>
          <p:cNvSpPr>
            <a:spLocks noGrp="1"/>
          </p:cNvSpPr>
          <p:nvPr>
            <p:ph type="body" idx="1"/>
          </p:nvPr>
        </p:nvSpPr>
        <p:spPr/>
        <p:txBody>
          <a:bodyPr>
            <a:normAutofit fontScale="70000" lnSpcReduction="20000"/>
          </a:bodyPr>
          <a:lstStyle/>
          <a:p>
            <a:r>
              <a:rPr lang="en-US" dirty="0"/>
              <a:t>Adapted from “The Community Out There: A Far Bigger Community Awaits You” presented at ACGME DIO Pre-Conference 2016 (James Zaidan)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43</a:t>
            </a:fld>
            <a:endParaRPr lang="en-US" altLang="en-US" dirty="0"/>
          </a:p>
        </p:txBody>
      </p:sp>
    </p:spTree>
    <p:extLst>
      <p:ext uri="{BB962C8B-B14F-4D97-AF65-F5344CB8AC3E}">
        <p14:creationId xmlns:p14="http://schemas.microsoft.com/office/powerpoint/2010/main" val="3066547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American Board of Medical Specialties (ABMS)</a:t>
            </a:r>
          </a:p>
          <a:p>
            <a:r>
              <a:rPr lang="en-US" dirty="0"/>
              <a:t>Association of American Medical Colleges (AAMC)</a:t>
            </a:r>
          </a:p>
          <a:p>
            <a:r>
              <a:rPr lang="en-US" dirty="0"/>
              <a:t>American Hospital Association (AHA)</a:t>
            </a:r>
          </a:p>
          <a:p>
            <a:r>
              <a:rPr lang="en-US" dirty="0"/>
              <a:t>American Medical Association (AMA)</a:t>
            </a:r>
          </a:p>
          <a:p>
            <a:r>
              <a:rPr lang="en-US" dirty="0"/>
              <a:t>American Osteopathic Association (AOA)</a:t>
            </a:r>
          </a:p>
          <a:p>
            <a:r>
              <a:rPr lang="en-US" dirty="0"/>
              <a:t>American Association of College of Osteopathic Medicine (AACOM)</a:t>
            </a:r>
          </a:p>
          <a:p>
            <a:r>
              <a:rPr lang="en-US" dirty="0"/>
              <a:t>Council of Medical Specialty Societies (CMSS)</a:t>
            </a:r>
          </a:p>
        </p:txBody>
      </p:sp>
      <p:sp>
        <p:nvSpPr>
          <p:cNvPr id="3" name="Title 2"/>
          <p:cNvSpPr>
            <a:spLocks noGrp="1"/>
          </p:cNvSpPr>
          <p:nvPr>
            <p:ph type="title"/>
          </p:nvPr>
        </p:nvSpPr>
        <p:spPr/>
        <p:txBody>
          <a:bodyPr/>
          <a:lstStyle/>
          <a:p>
            <a:r>
              <a:rPr lang="en-US" dirty="0"/>
              <a:t>Current ACGME Member Organizations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44</a:t>
            </a:fld>
            <a:endParaRPr lang="en-US" altLang="en-US" dirty="0"/>
          </a:p>
        </p:txBody>
      </p:sp>
    </p:spTree>
    <p:extLst>
      <p:ext uri="{BB962C8B-B14F-4D97-AF65-F5344CB8AC3E}">
        <p14:creationId xmlns:p14="http://schemas.microsoft.com/office/powerpoint/2010/main" val="3818985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18-month project</a:t>
            </a:r>
          </a:p>
          <a:p>
            <a:r>
              <a:rPr lang="en-US" dirty="0"/>
              <a:t>Future vision of accredited SIs</a:t>
            </a:r>
          </a:p>
          <a:p>
            <a:r>
              <a:rPr lang="en-US" dirty="0"/>
              <a:t>Data gathering: Spring/Summer/Fall 2016</a:t>
            </a:r>
          </a:p>
          <a:p>
            <a:r>
              <a:rPr lang="en-US" dirty="0"/>
              <a:t>Guide: </a:t>
            </a:r>
          </a:p>
          <a:p>
            <a:pPr lvl="1"/>
            <a:r>
              <a:rPr lang="en-US" dirty="0"/>
              <a:t>institutional accreditation</a:t>
            </a:r>
          </a:p>
          <a:p>
            <a:pPr lvl="1"/>
            <a:r>
              <a:rPr lang="en-US" dirty="0"/>
              <a:t>improvement processes</a:t>
            </a:r>
          </a:p>
        </p:txBody>
      </p:sp>
      <p:sp>
        <p:nvSpPr>
          <p:cNvPr id="3" name="Title 2"/>
          <p:cNvSpPr>
            <a:spLocks noGrp="1"/>
          </p:cNvSpPr>
          <p:nvPr>
            <p:ph type="title"/>
          </p:nvPr>
        </p:nvSpPr>
        <p:spPr/>
        <p:txBody>
          <a:bodyPr/>
          <a:lstStyle/>
          <a:p>
            <a:r>
              <a:rPr lang="en-US" dirty="0"/>
              <a:t>Sponsoring Institution 2025</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45</a:t>
            </a:fld>
            <a:endParaRPr lang="en-US" altLang="en-US" dirty="0"/>
          </a:p>
        </p:txBody>
      </p:sp>
    </p:spTree>
    <p:extLst>
      <p:ext uri="{BB962C8B-B14F-4D97-AF65-F5344CB8AC3E}">
        <p14:creationId xmlns:p14="http://schemas.microsoft.com/office/powerpoint/2010/main" val="3595567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txBox="1">
            <a:spLocks/>
          </p:cNvSpPr>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r>
              <a:rPr lang="en-US" dirty="0"/>
              <a:t>Presented by Partners in Medical Education, Inc. 2016</a:t>
            </a:r>
          </a:p>
        </p:txBody>
      </p:sp>
      <p:sp>
        <p:nvSpPr>
          <p:cNvPr id="3" name="Content Placeholder 2"/>
          <p:cNvSpPr>
            <a:spLocks noGrp="1"/>
          </p:cNvSpPr>
          <p:nvPr>
            <p:ph idx="1"/>
          </p:nvPr>
        </p:nvSpPr>
        <p:spPr>
          <a:xfrm>
            <a:off x="628650" y="1738058"/>
            <a:ext cx="7886700" cy="3973425"/>
          </a:xfrm>
        </p:spPr>
        <p:txBody>
          <a:bodyPr/>
          <a:lstStyle/>
          <a:p>
            <a:r>
              <a:rPr lang="en-US" dirty="0"/>
              <a:t>ADEA: Age Discrimination &amp; Employment Act</a:t>
            </a:r>
          </a:p>
          <a:p>
            <a:r>
              <a:rPr lang="en-US" dirty="0"/>
              <a:t>ADA: Americans with Disabilities Act</a:t>
            </a:r>
          </a:p>
          <a:p>
            <a:r>
              <a:rPr lang="en-US" dirty="0"/>
              <a:t>FMLA: Family </a:t>
            </a:r>
            <a:r>
              <a:rPr lang="en-US" dirty="0" smtClean="0"/>
              <a:t>Medical </a:t>
            </a:r>
            <a:r>
              <a:rPr lang="en-US" dirty="0"/>
              <a:t>Leave Act</a:t>
            </a:r>
          </a:p>
          <a:p>
            <a:r>
              <a:rPr lang="en-US" dirty="0"/>
              <a:t>USERRA: Uniformed Services Employment &amp; </a:t>
            </a:r>
            <a:r>
              <a:rPr lang="en-US" dirty="0" smtClean="0"/>
              <a:t>Reemployment </a:t>
            </a:r>
            <a:r>
              <a:rPr lang="en-US" dirty="0"/>
              <a:t>Rights Act</a:t>
            </a:r>
          </a:p>
          <a:p>
            <a:r>
              <a:rPr lang="en-US" dirty="0"/>
              <a:t>Title VII of the Civil Rights Act</a:t>
            </a:r>
          </a:p>
          <a:p>
            <a:r>
              <a:rPr lang="en-US" dirty="0"/>
              <a:t>Title IX of the Education Amendments Act of 1972</a:t>
            </a:r>
          </a:p>
        </p:txBody>
      </p:sp>
      <p:sp>
        <p:nvSpPr>
          <p:cNvPr id="5" name="Title 4"/>
          <p:cNvSpPr>
            <a:spLocks noGrp="1"/>
          </p:cNvSpPr>
          <p:nvPr>
            <p:ph type="title"/>
          </p:nvPr>
        </p:nvSpPr>
        <p:spPr/>
        <p:txBody>
          <a:bodyPr/>
          <a:lstStyle/>
          <a:p>
            <a:r>
              <a:rPr lang="en-US" dirty="0"/>
              <a:t>Alphabet Soup for DIOs</a:t>
            </a:r>
          </a:p>
        </p:txBody>
      </p:sp>
      <p:sp>
        <p:nvSpPr>
          <p:cNvPr id="7"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46</a:t>
            </a:r>
            <a:endParaRPr lang="en-US" altLang="en-US" dirty="0"/>
          </a:p>
        </p:txBody>
      </p:sp>
    </p:spTree>
    <p:extLst>
      <p:ext uri="{BB962C8B-B14F-4D97-AF65-F5344CB8AC3E}">
        <p14:creationId xmlns:p14="http://schemas.microsoft.com/office/powerpoint/2010/main" val="1919216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txBox="1">
            <a:spLocks/>
          </p:cNvSpPr>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r>
              <a:rPr lang="en-US" dirty="0"/>
              <a:t>Presented by Partners in Medical Education, Inc. 2016</a:t>
            </a:r>
          </a:p>
        </p:txBody>
      </p:sp>
      <p:sp>
        <p:nvSpPr>
          <p:cNvPr id="3" name="Content Placeholder 2"/>
          <p:cNvSpPr>
            <a:spLocks noGrp="1"/>
          </p:cNvSpPr>
          <p:nvPr>
            <p:ph idx="1"/>
          </p:nvPr>
        </p:nvSpPr>
        <p:spPr>
          <a:xfrm>
            <a:off x="628650" y="1738058"/>
            <a:ext cx="7886700" cy="3973425"/>
          </a:xfrm>
        </p:spPr>
        <p:txBody>
          <a:bodyPr/>
          <a:lstStyle/>
          <a:p>
            <a:r>
              <a:rPr lang="en-US" dirty="0"/>
              <a:t>Prohibits discrimination by employers on the basis of race, color, religion, sex or national origin</a:t>
            </a:r>
          </a:p>
          <a:p>
            <a:r>
              <a:rPr lang="en-US" dirty="0"/>
              <a:t>Prohibits discrimination against an individual because of his or her </a:t>
            </a:r>
            <a:r>
              <a:rPr lang="en-US" dirty="0" smtClean="0"/>
              <a:t>association </a:t>
            </a:r>
            <a:r>
              <a:rPr lang="en-US" dirty="0"/>
              <a:t>with another individual of a particular race, color, religion, sec or national origin, such as by interracial marriage. </a:t>
            </a:r>
          </a:p>
          <a:p>
            <a:r>
              <a:rPr lang="en-US" dirty="0"/>
              <a:t>Supplemented with legislation prohibiting discrimination related to pregnancy, age or disability</a:t>
            </a:r>
          </a:p>
        </p:txBody>
      </p:sp>
      <p:sp>
        <p:nvSpPr>
          <p:cNvPr id="5" name="Title 4"/>
          <p:cNvSpPr>
            <a:spLocks noGrp="1"/>
          </p:cNvSpPr>
          <p:nvPr>
            <p:ph type="title"/>
          </p:nvPr>
        </p:nvSpPr>
        <p:spPr/>
        <p:txBody>
          <a:bodyPr/>
          <a:lstStyle/>
          <a:p>
            <a:r>
              <a:rPr lang="en-US" dirty="0"/>
              <a:t>Title VII of the Civil Rights Act</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smtClean="0"/>
              <a:t>47</a:t>
            </a:r>
            <a:endParaRPr lang="en-US" altLang="en-US" dirty="0"/>
          </a:p>
        </p:txBody>
      </p:sp>
    </p:spTree>
    <p:extLst>
      <p:ext uri="{BB962C8B-B14F-4D97-AF65-F5344CB8AC3E}">
        <p14:creationId xmlns:p14="http://schemas.microsoft.com/office/powerpoint/2010/main" val="604575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person in the United States shall, on the basis of sex, be excluded from participation in, be denied the benefits of, or be subjected to discrimination under any education program or activity receiving federal financial assistance.</a:t>
            </a:r>
          </a:p>
          <a:p>
            <a:r>
              <a:rPr lang="en-US" dirty="0"/>
              <a:t>“…when students suffer sexual assault and harassment, they are deprived of equal and free </a:t>
            </a:r>
            <a:r>
              <a:rPr lang="en-US" dirty="0" smtClean="0"/>
              <a:t>access </a:t>
            </a:r>
            <a:r>
              <a:rPr lang="en-US" dirty="0"/>
              <a:t>to an education.”</a:t>
            </a:r>
          </a:p>
          <a:p>
            <a:endParaRPr lang="en-US" dirty="0"/>
          </a:p>
          <a:p>
            <a:pPr marL="0" indent="0">
              <a:buNone/>
            </a:pPr>
            <a:r>
              <a:rPr lang="en-US" sz="2000" dirty="0"/>
              <a:t>ACLU website, retrieved 7/1/16</a:t>
            </a:r>
          </a:p>
        </p:txBody>
      </p:sp>
      <p:sp>
        <p:nvSpPr>
          <p:cNvPr id="3" name="Title 2"/>
          <p:cNvSpPr>
            <a:spLocks noGrp="1"/>
          </p:cNvSpPr>
          <p:nvPr>
            <p:ph type="title"/>
          </p:nvPr>
        </p:nvSpPr>
        <p:spPr/>
        <p:txBody>
          <a:bodyPr/>
          <a:lstStyle/>
          <a:p>
            <a:r>
              <a:rPr lang="en-US" dirty="0"/>
              <a:t>Title X</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48</a:t>
            </a:fld>
            <a:endParaRPr lang="en-US" altLang="en-US" dirty="0"/>
          </a:p>
        </p:txBody>
      </p:sp>
    </p:spTree>
    <p:extLst>
      <p:ext uri="{BB962C8B-B14F-4D97-AF65-F5344CB8AC3E}">
        <p14:creationId xmlns:p14="http://schemas.microsoft.com/office/powerpoint/2010/main" val="5877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Take time to learn this website</a:t>
            </a:r>
          </a:p>
          <a:p>
            <a:pPr lvl="1"/>
            <a:r>
              <a:rPr lang="en-US" dirty="0"/>
              <a:t>Visit it frequently – put a reminder on your calendar</a:t>
            </a:r>
          </a:p>
          <a:p>
            <a:r>
              <a:rPr lang="en-US" dirty="0"/>
              <a:t>Data Collection Systems:</a:t>
            </a:r>
          </a:p>
          <a:p>
            <a:pPr lvl="1"/>
            <a:r>
              <a:rPr lang="en-US" dirty="0"/>
              <a:t>ADS</a:t>
            </a:r>
          </a:p>
          <a:p>
            <a:pPr lvl="1"/>
            <a:r>
              <a:rPr lang="en-US" dirty="0"/>
              <a:t>Case Logs</a:t>
            </a:r>
          </a:p>
          <a:p>
            <a:pPr lvl="1"/>
            <a:r>
              <a:rPr lang="en-US" dirty="0"/>
              <a:t>Surveys</a:t>
            </a:r>
          </a:p>
          <a:p>
            <a:pPr lvl="1"/>
            <a:r>
              <a:rPr lang="en-US" dirty="0"/>
              <a:t>Program/SI Database</a:t>
            </a:r>
          </a:p>
          <a:p>
            <a:r>
              <a:rPr lang="en-US" dirty="0"/>
              <a:t>Accreditation:</a:t>
            </a:r>
          </a:p>
          <a:p>
            <a:pPr lvl="1"/>
            <a:r>
              <a:rPr lang="en-US" dirty="0"/>
              <a:t>Institutional Requirements</a:t>
            </a:r>
          </a:p>
          <a:p>
            <a:pPr lvl="1"/>
            <a:r>
              <a:rPr lang="en-US" dirty="0"/>
              <a:t>Common Program Requirements</a:t>
            </a:r>
          </a:p>
          <a:p>
            <a:pPr lvl="1"/>
            <a:r>
              <a:rPr lang="en-US" dirty="0"/>
              <a:t>Specialty Requirements</a:t>
            </a:r>
          </a:p>
        </p:txBody>
      </p:sp>
      <p:sp>
        <p:nvSpPr>
          <p:cNvPr id="3" name="Title 2"/>
          <p:cNvSpPr>
            <a:spLocks noGrp="1"/>
          </p:cNvSpPr>
          <p:nvPr>
            <p:ph type="title"/>
          </p:nvPr>
        </p:nvSpPr>
        <p:spPr/>
        <p:txBody>
          <a:bodyPr/>
          <a:lstStyle/>
          <a:p>
            <a:r>
              <a:rPr lang="en-US" dirty="0"/>
              <a:t>ACGME.ORG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49</a:t>
            </a:fld>
            <a:endParaRPr lang="en-US" altLang="en-US" dirty="0"/>
          </a:p>
        </p:txBody>
      </p:sp>
    </p:spTree>
    <p:extLst>
      <p:ext uri="{BB962C8B-B14F-4D97-AF65-F5344CB8AC3E}">
        <p14:creationId xmlns:p14="http://schemas.microsoft.com/office/powerpoint/2010/main" val="849439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Basics of Institutional Accreditation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341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ACGME National Meeting – DIO preconference</a:t>
            </a:r>
          </a:p>
          <a:p>
            <a:r>
              <a:rPr lang="en-US" dirty="0"/>
              <a:t>ACGME Summer Webinar Series</a:t>
            </a:r>
          </a:p>
          <a:p>
            <a:r>
              <a:rPr lang="en-US" dirty="0"/>
              <a:t>AAMC Group on Residency Affairs (GRA)</a:t>
            </a:r>
          </a:p>
          <a:p>
            <a:r>
              <a:rPr lang="en-US" dirty="0"/>
              <a:t>AAMC Competencies for GME Leadership</a:t>
            </a:r>
          </a:p>
          <a:p>
            <a:endParaRPr lang="en-US" dirty="0"/>
          </a:p>
        </p:txBody>
      </p:sp>
      <p:sp>
        <p:nvSpPr>
          <p:cNvPr id="3" name="Title 2"/>
          <p:cNvSpPr>
            <a:spLocks noGrp="1"/>
          </p:cNvSpPr>
          <p:nvPr>
            <p:ph type="title"/>
          </p:nvPr>
        </p:nvSpPr>
        <p:spPr/>
        <p:txBody>
          <a:bodyPr/>
          <a:lstStyle/>
          <a:p>
            <a:r>
              <a:rPr lang="en-US" dirty="0"/>
              <a:t>Opportunities for DIO Development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50</a:t>
            </a:fld>
            <a:endParaRPr lang="en-US" altLang="en-US" dirty="0"/>
          </a:p>
        </p:txBody>
      </p:sp>
      <p:pic>
        <p:nvPicPr>
          <p:cNvPr id="6" name="yui_3_3_0_1_13639862961822036" descr="http://ts3.mm.bing.net/th?id=H.4922600366014926&amp;amp;pid=15.1"/>
          <p:cNvPicPr/>
          <p:nvPr/>
        </p:nvPicPr>
        <p:blipFill>
          <a:blip r:embed="rId2">
            <a:extLst>
              <a:ext uri="{28A0092B-C50C-407E-A947-70E740481C1C}">
                <a14:useLocalDpi xmlns:a14="http://schemas.microsoft.com/office/drawing/2010/main" val="0"/>
              </a:ext>
            </a:extLst>
          </a:blip>
          <a:srcRect/>
          <a:stretch>
            <a:fillRect/>
          </a:stretch>
        </p:blipFill>
        <p:spPr bwMode="auto">
          <a:xfrm>
            <a:off x="5332535" y="4046951"/>
            <a:ext cx="2428142" cy="1931817"/>
          </a:xfrm>
          <a:prstGeom prst="rect">
            <a:avLst/>
          </a:prstGeom>
          <a:noFill/>
          <a:ln>
            <a:noFill/>
          </a:ln>
        </p:spPr>
      </p:pic>
    </p:spTree>
    <p:extLst>
      <p:ext uri="{BB962C8B-B14F-4D97-AF65-F5344CB8AC3E}">
        <p14:creationId xmlns:p14="http://schemas.microsoft.com/office/powerpoint/2010/main" val="162970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72029"/>
            <a:ext cx="7886700" cy="4438905"/>
          </a:xfrm>
        </p:spPr>
        <p:txBody>
          <a:bodyPr>
            <a:normAutofit/>
          </a:bodyPr>
          <a:lstStyle/>
          <a:p>
            <a:pPr marL="0" indent="0" algn="ctr">
              <a:buNone/>
            </a:pPr>
            <a:endParaRPr lang="en-US" sz="3600" dirty="0"/>
          </a:p>
          <a:p>
            <a:pPr marL="0" indent="0" algn="ctr">
              <a:buNone/>
            </a:pPr>
            <a:r>
              <a:rPr lang="en-US" sz="2800" i="1" dirty="0"/>
              <a:t>Who is part of your current network?</a:t>
            </a:r>
          </a:p>
          <a:p>
            <a:pPr marL="0" indent="0" algn="ctr">
              <a:buNone/>
            </a:pPr>
            <a:r>
              <a:rPr lang="en-US" sz="2800" i="1" dirty="0"/>
              <a:t>Who should you add to your network?</a:t>
            </a:r>
          </a:p>
          <a:p>
            <a:pPr marL="0" indent="0" algn="ctr">
              <a:buNone/>
            </a:pPr>
            <a:r>
              <a:rPr lang="en-US" sz="2800" i="1" dirty="0"/>
              <a:t>What activities will you look into to enhance your GME leadership skills</a:t>
            </a:r>
            <a:r>
              <a:rPr lang="en-US" sz="2800" i="1" dirty="0" smtClean="0"/>
              <a:t>?</a:t>
            </a:r>
          </a:p>
          <a:p>
            <a:pPr marL="0" indent="0" algn="ctr">
              <a:buNone/>
            </a:pPr>
            <a:endParaRPr lang="en-US" sz="2800" i="1" dirty="0"/>
          </a:p>
          <a:p>
            <a:pPr marL="0" indent="0" algn="ctr">
              <a:buNone/>
            </a:pPr>
            <a:endParaRPr lang="en-US" sz="2800" i="1" dirty="0"/>
          </a:p>
        </p:txBody>
      </p:sp>
      <p:sp>
        <p:nvSpPr>
          <p:cNvPr id="3" name="Title 2"/>
          <p:cNvSpPr>
            <a:spLocks noGrp="1"/>
          </p:cNvSpPr>
          <p:nvPr>
            <p:ph type="title"/>
          </p:nvPr>
        </p:nvSpPr>
        <p:spPr/>
        <p:txBody>
          <a:bodyPr/>
          <a:lstStyle/>
          <a:p>
            <a:pPr marL="0" indent="0"/>
            <a:r>
              <a:rPr lang="en-US" sz="3200" dirty="0"/>
              <a:t>Reflection and Goal-Setting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51</a:t>
            </a:fld>
            <a:endParaRPr lang="en-US" altLang="en-US" dirty="0"/>
          </a:p>
        </p:txBody>
      </p:sp>
      <p:pic>
        <p:nvPicPr>
          <p:cNvPr id="6" name="irc_mi" descr="http://free-letters.com/english/material/096.png"/>
          <p:cNvPicPr/>
          <p:nvPr/>
        </p:nvPicPr>
        <p:blipFill>
          <a:blip r:embed="rId2">
            <a:extLst>
              <a:ext uri="{28A0092B-C50C-407E-A947-70E740481C1C}">
                <a14:useLocalDpi xmlns:a14="http://schemas.microsoft.com/office/drawing/2010/main" val="0"/>
              </a:ext>
            </a:extLst>
          </a:blip>
          <a:srcRect/>
          <a:stretch>
            <a:fillRect/>
          </a:stretch>
        </p:blipFill>
        <p:spPr bwMode="auto">
          <a:xfrm>
            <a:off x="3043604" y="4208585"/>
            <a:ext cx="3071446" cy="1921412"/>
          </a:xfrm>
          <a:prstGeom prst="rect">
            <a:avLst/>
          </a:prstGeom>
          <a:noFill/>
          <a:ln>
            <a:noFill/>
          </a:ln>
        </p:spPr>
      </p:pic>
    </p:spTree>
    <p:extLst>
      <p:ext uri="{BB962C8B-B14F-4D97-AF65-F5344CB8AC3E}">
        <p14:creationId xmlns:p14="http://schemas.microsoft.com/office/powerpoint/2010/main" val="3735471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52</a:t>
            </a:fld>
            <a:endParaRPr lang="en-US" altLang="en-US" dirty="0"/>
          </a:p>
        </p:txBody>
      </p:sp>
      <p:pic>
        <p:nvPicPr>
          <p:cNvPr id="6" name="Content Placeholder 5" descr="http://2.bp.blogspot.com/-xbnjb6HD0Cs/T76sCd8XhAI/AAAAAAAAAG0/9YeAZqmAqEk/s1600/ques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814" y="1738313"/>
            <a:ext cx="7999535" cy="4438650"/>
          </a:xfrm>
          <a:prstGeom prst="rect">
            <a:avLst/>
          </a:prstGeom>
          <a:noFill/>
          <a:ln>
            <a:noFill/>
          </a:ln>
        </p:spPr>
      </p:pic>
    </p:spTree>
    <p:extLst>
      <p:ext uri="{BB962C8B-B14F-4D97-AF65-F5344CB8AC3E}">
        <p14:creationId xmlns:p14="http://schemas.microsoft.com/office/powerpoint/2010/main" val="2425998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Strategic Planning for GME</a:t>
            </a:r>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53</a:t>
            </a:fld>
            <a:endParaRPr lang="en-US" altLang="en-US" dirty="0"/>
          </a:p>
        </p:txBody>
      </p:sp>
    </p:spTree>
    <p:extLst>
      <p:ext uri="{BB962C8B-B14F-4D97-AF65-F5344CB8AC3E}">
        <p14:creationId xmlns:p14="http://schemas.microsoft.com/office/powerpoint/2010/main" val="1531620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a:t>Get ahead of the “self-study process” for institutions</a:t>
            </a:r>
          </a:p>
          <a:p>
            <a:r>
              <a:rPr lang="en-US" dirty="0"/>
              <a:t>Start to think about where you would like to be in 5 years…</a:t>
            </a:r>
          </a:p>
          <a:p>
            <a:pPr lvl="1"/>
            <a:r>
              <a:rPr lang="en-US" dirty="0"/>
              <a:t>What do you enhance in your GME program?</a:t>
            </a:r>
          </a:p>
          <a:p>
            <a:pPr lvl="1"/>
            <a:r>
              <a:rPr lang="en-US" dirty="0"/>
              <a:t>What do you want to streamline?</a:t>
            </a:r>
          </a:p>
          <a:p>
            <a:pPr lvl="1"/>
            <a:r>
              <a:rPr lang="en-US" dirty="0"/>
              <a:t>What do you want to be known for?</a:t>
            </a:r>
          </a:p>
          <a:p>
            <a:r>
              <a:rPr lang="en-US" dirty="0"/>
              <a:t>Review your AIRs from the past years</a:t>
            </a:r>
          </a:p>
          <a:p>
            <a:pPr lvl="1"/>
            <a:r>
              <a:rPr lang="en-US" dirty="0"/>
              <a:t>What issues would you like to eliminate?</a:t>
            </a:r>
          </a:p>
          <a:p>
            <a:r>
              <a:rPr lang="en-US" dirty="0"/>
              <a:t>Who are your stakeholders in building your vision?</a:t>
            </a:r>
          </a:p>
          <a:p>
            <a:pPr lvl="1"/>
            <a:r>
              <a:rPr lang="en-US" dirty="0"/>
              <a:t>GMEC/GME</a:t>
            </a:r>
          </a:p>
          <a:p>
            <a:pPr lvl="1"/>
            <a:r>
              <a:rPr lang="en-US" dirty="0"/>
              <a:t>Program Leadership</a:t>
            </a:r>
          </a:p>
          <a:p>
            <a:pPr lvl="1"/>
            <a:r>
              <a:rPr lang="en-US" dirty="0"/>
              <a:t>Senior Leadership (Hospital, Healthcare System, Academic Institutions)</a:t>
            </a:r>
          </a:p>
          <a:p>
            <a:pPr lvl="1"/>
            <a:r>
              <a:rPr lang="en-US" dirty="0"/>
              <a:t>Others who have a stake</a:t>
            </a:r>
          </a:p>
          <a:p>
            <a:pPr lvl="1"/>
            <a:endParaRPr lang="en-US" dirty="0"/>
          </a:p>
        </p:txBody>
      </p:sp>
      <p:sp>
        <p:nvSpPr>
          <p:cNvPr id="6" name="Title 5"/>
          <p:cNvSpPr>
            <a:spLocks noGrp="1"/>
          </p:cNvSpPr>
          <p:nvPr>
            <p:ph type="title"/>
          </p:nvPr>
        </p:nvSpPr>
        <p:spPr/>
        <p:txBody>
          <a:bodyPr/>
          <a:lstStyle/>
          <a:p>
            <a:r>
              <a:rPr lang="en-US" dirty="0"/>
              <a:t>Starting the Process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54</a:t>
            </a:fld>
            <a:endParaRPr lang="en-US" altLang="en-US" dirty="0"/>
          </a:p>
        </p:txBody>
      </p:sp>
    </p:spTree>
    <p:extLst>
      <p:ext uri="{BB962C8B-B14F-4D97-AF65-F5344CB8AC3E}">
        <p14:creationId xmlns:p14="http://schemas.microsoft.com/office/powerpoint/2010/main" val="1830326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Key Players in a Successful Strategic Plan</a:t>
            </a:r>
          </a:p>
          <a:p>
            <a:pPr lvl="1"/>
            <a:r>
              <a:rPr lang="en-US" dirty="0"/>
              <a:t>Driver – this can by you or it can be someone who works closely with you and has a good understanding of your vision and strategic planning</a:t>
            </a:r>
          </a:p>
          <a:p>
            <a:pPr lvl="1"/>
            <a:r>
              <a:rPr lang="en-US" dirty="0"/>
              <a:t>Stakeholder Group --</a:t>
            </a:r>
          </a:p>
          <a:p>
            <a:pPr lvl="1"/>
            <a:r>
              <a:rPr lang="en-US" dirty="0"/>
              <a:t>Team – not the same as the stakeholders; does the nitty-gritty of implementation</a:t>
            </a:r>
          </a:p>
          <a:p>
            <a:pPr lvl="1"/>
            <a:endParaRPr lang="en-US" dirty="0"/>
          </a:p>
          <a:p>
            <a:r>
              <a:rPr lang="en-US" dirty="0"/>
              <a:t>Option: If you don’t feel that you have a someone who has strategic planning skill set, you can have an </a:t>
            </a:r>
            <a:r>
              <a:rPr lang="en-US" b="1" dirty="0">
                <a:solidFill>
                  <a:schemeClr val="accent2"/>
                </a:solidFill>
              </a:rPr>
              <a:t>external consultant </a:t>
            </a:r>
            <a:r>
              <a:rPr lang="en-US" dirty="0"/>
              <a:t>and an </a:t>
            </a:r>
            <a:r>
              <a:rPr lang="en-US" b="1" dirty="0">
                <a:solidFill>
                  <a:schemeClr val="accent2"/>
                </a:solidFill>
              </a:rPr>
              <a:t>internal driver</a:t>
            </a:r>
            <a:r>
              <a:rPr lang="en-US" dirty="0"/>
              <a:t>.</a:t>
            </a:r>
          </a:p>
        </p:txBody>
      </p:sp>
      <p:sp>
        <p:nvSpPr>
          <p:cNvPr id="3" name="Title 2"/>
          <p:cNvSpPr>
            <a:spLocks noGrp="1"/>
          </p:cNvSpPr>
          <p:nvPr>
            <p:ph type="title"/>
          </p:nvPr>
        </p:nvSpPr>
        <p:spPr/>
        <p:txBody>
          <a:bodyPr/>
          <a:lstStyle/>
          <a:p>
            <a:r>
              <a:rPr lang="en-US" dirty="0"/>
              <a:t>Next Steps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55</a:t>
            </a:fld>
            <a:endParaRPr lang="en-US" altLang="en-US" dirty="0"/>
          </a:p>
        </p:txBody>
      </p:sp>
    </p:spTree>
    <p:extLst>
      <p:ext uri="{BB962C8B-B14F-4D97-AF65-F5344CB8AC3E}">
        <p14:creationId xmlns:p14="http://schemas.microsoft.com/office/powerpoint/2010/main" val="1820290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This will be a “long term” project</a:t>
            </a:r>
          </a:p>
          <a:p>
            <a:pPr lvl="1"/>
            <a:r>
              <a:rPr lang="en-US" dirty="0"/>
              <a:t>Initial visioning and development of work strands</a:t>
            </a:r>
          </a:p>
          <a:p>
            <a:pPr lvl="1"/>
            <a:r>
              <a:rPr lang="en-US" dirty="0"/>
              <a:t>Creating consensus for phase 1</a:t>
            </a:r>
          </a:p>
          <a:p>
            <a:pPr lvl="1"/>
            <a:r>
              <a:rPr lang="en-US" dirty="0"/>
              <a:t>Setting benchmarks for phase 1</a:t>
            </a:r>
          </a:p>
          <a:p>
            <a:pPr lvl="1"/>
            <a:r>
              <a:rPr lang="en-US" dirty="0"/>
              <a:t>Evaluating progress of phase 1</a:t>
            </a:r>
          </a:p>
          <a:p>
            <a:pPr lvl="1"/>
            <a:r>
              <a:rPr lang="en-US" dirty="0"/>
              <a:t>Revisiting of vision and development of new/revised work strands</a:t>
            </a:r>
          </a:p>
          <a:p>
            <a:pPr lvl="1"/>
            <a:r>
              <a:rPr lang="en-US" dirty="0"/>
              <a:t>Creating consensus for phase 2</a:t>
            </a:r>
          </a:p>
          <a:p>
            <a:pPr lvl="1"/>
            <a:r>
              <a:rPr lang="en-US" dirty="0"/>
              <a:t>Setting benchmarks for phase 2</a:t>
            </a:r>
          </a:p>
          <a:p>
            <a:pPr lvl="1"/>
            <a:r>
              <a:rPr lang="en-US" dirty="0"/>
              <a:t>Evaluating progress of phase 2</a:t>
            </a:r>
          </a:p>
          <a:p>
            <a:r>
              <a:rPr lang="en-US" dirty="0"/>
              <a:t>During this process, you will have CLER visits, Institutional Site Visits, Program Site Visits</a:t>
            </a:r>
          </a:p>
          <a:p>
            <a:pPr lvl="1"/>
            <a:r>
              <a:rPr lang="en-US" dirty="0"/>
              <a:t>Be prepared to incorporate these activities into your work strands</a:t>
            </a:r>
          </a:p>
          <a:p>
            <a:pPr lvl="1"/>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dirty="0"/>
              <a:t>Some Strategic Planning Tips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56</a:t>
            </a:fld>
            <a:endParaRPr lang="en-US" altLang="en-US" dirty="0"/>
          </a:p>
        </p:txBody>
      </p:sp>
    </p:spTree>
    <p:extLst>
      <p:ext uri="{BB962C8B-B14F-4D97-AF65-F5344CB8AC3E}">
        <p14:creationId xmlns:p14="http://schemas.microsoft.com/office/powerpoint/2010/main" val="32200648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72029"/>
            <a:ext cx="7886700" cy="4438905"/>
          </a:xfrm>
        </p:spPr>
        <p:txBody>
          <a:bodyPr>
            <a:normAutofit/>
          </a:bodyPr>
          <a:lstStyle/>
          <a:p>
            <a:pPr marL="0" indent="0" algn="ctr">
              <a:buNone/>
            </a:pPr>
            <a:endParaRPr lang="en-US" sz="3200" dirty="0"/>
          </a:p>
          <a:p>
            <a:pPr marL="0" indent="0" algn="ctr">
              <a:buNone/>
            </a:pPr>
            <a:r>
              <a:rPr lang="en-US" sz="2800" i="1" dirty="0"/>
              <a:t>What are your preliminary thoughts for </a:t>
            </a:r>
            <a:br>
              <a:rPr lang="en-US" sz="2800" i="1" dirty="0"/>
            </a:br>
            <a:r>
              <a:rPr lang="en-US" sz="2800" i="1" dirty="0"/>
              <a:t>your 5 year vision?</a:t>
            </a:r>
          </a:p>
          <a:p>
            <a:pPr marL="0" indent="0" algn="ctr">
              <a:buNone/>
            </a:pPr>
            <a:r>
              <a:rPr lang="en-US" sz="2800" i="1" dirty="0"/>
              <a:t>Who would be a good driver of a project like this or should you be the driver?</a:t>
            </a:r>
          </a:p>
        </p:txBody>
      </p:sp>
      <p:sp>
        <p:nvSpPr>
          <p:cNvPr id="3" name="Title 2"/>
          <p:cNvSpPr>
            <a:spLocks noGrp="1"/>
          </p:cNvSpPr>
          <p:nvPr>
            <p:ph type="title"/>
          </p:nvPr>
        </p:nvSpPr>
        <p:spPr/>
        <p:txBody>
          <a:bodyPr/>
          <a:lstStyle/>
          <a:p>
            <a:r>
              <a:rPr lang="en-US" sz="3200" dirty="0"/>
              <a:t>Reflection and Goal-Setting</a:t>
            </a:r>
            <a:br>
              <a:rPr lang="en-US" sz="3200"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57</a:t>
            </a:fld>
            <a:endParaRPr lang="en-US" altLang="en-US" dirty="0"/>
          </a:p>
        </p:txBody>
      </p:sp>
      <p:pic>
        <p:nvPicPr>
          <p:cNvPr id="6" name="irc_mi" descr="http://blog.inceptsaves.com/files/2012/12/SettingGoal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124" y="4142139"/>
            <a:ext cx="2445262" cy="2162907"/>
          </a:xfrm>
          <a:prstGeom prst="rect">
            <a:avLst/>
          </a:prstGeom>
          <a:noFill/>
          <a:ln>
            <a:noFill/>
          </a:ln>
        </p:spPr>
      </p:pic>
    </p:spTree>
    <p:extLst>
      <p:ext uri="{BB962C8B-B14F-4D97-AF65-F5344CB8AC3E}">
        <p14:creationId xmlns:p14="http://schemas.microsoft.com/office/powerpoint/2010/main" val="353537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58</a:t>
            </a:fld>
            <a:endParaRPr lang="en-US" altLang="en-US" dirty="0"/>
          </a:p>
        </p:txBody>
      </p:sp>
      <p:pic>
        <p:nvPicPr>
          <p:cNvPr id="6" name="Content Placeholder 5" descr="http://2.bp.blogspot.com/-xbnjb6HD0Cs/T76sCd8XhAI/AAAAAAAAAG0/9YeAZqmAqEk/s1600/ques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368" y="1738313"/>
            <a:ext cx="8022981" cy="4438650"/>
          </a:xfrm>
          <a:prstGeom prst="rect">
            <a:avLst/>
          </a:prstGeom>
          <a:noFill/>
          <a:ln>
            <a:noFill/>
          </a:ln>
        </p:spPr>
      </p:pic>
    </p:spTree>
    <p:extLst>
      <p:ext uri="{BB962C8B-B14F-4D97-AF65-F5344CB8AC3E}">
        <p14:creationId xmlns:p14="http://schemas.microsoft.com/office/powerpoint/2010/main" val="3343717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Don’t do this alone</a:t>
            </a:r>
          </a:p>
          <a:p>
            <a:pPr lvl="1"/>
            <a:r>
              <a:rPr lang="en-US" dirty="0"/>
              <a:t>The responsibilities of the DIO cannot be done by one person – you need your GME/GMEC and others to be successful</a:t>
            </a:r>
          </a:p>
          <a:p>
            <a:r>
              <a:rPr lang="en-US" dirty="0"/>
              <a:t>Take time to dream</a:t>
            </a:r>
          </a:p>
          <a:p>
            <a:pPr lvl="1"/>
            <a:r>
              <a:rPr lang="en-US" dirty="0"/>
              <a:t>Reflection is key to improvement</a:t>
            </a:r>
          </a:p>
          <a:p>
            <a:r>
              <a:rPr lang="en-US" dirty="0"/>
              <a:t>Create a professional development plan for yourself </a:t>
            </a:r>
          </a:p>
          <a:p>
            <a:pPr lvl="1"/>
            <a:r>
              <a:rPr lang="en-US" dirty="0"/>
              <a:t>Keeping up on your knowledge requirements cannot be incidental</a:t>
            </a:r>
          </a:p>
        </p:txBody>
      </p:sp>
      <p:sp>
        <p:nvSpPr>
          <p:cNvPr id="3" name="Title 2"/>
          <p:cNvSpPr>
            <a:spLocks noGrp="1"/>
          </p:cNvSpPr>
          <p:nvPr>
            <p:ph type="title"/>
          </p:nvPr>
        </p:nvSpPr>
        <p:spPr/>
        <p:txBody>
          <a:bodyPr/>
          <a:lstStyle/>
          <a:p>
            <a:r>
              <a:rPr lang="en-US" dirty="0"/>
              <a:t>Take Home Points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59</a:t>
            </a:fld>
            <a:endParaRPr lang="en-US" altLang="en-US" dirty="0"/>
          </a:p>
        </p:txBody>
      </p:sp>
    </p:spTree>
    <p:extLst>
      <p:ext uri="{BB962C8B-B14F-4D97-AF65-F5344CB8AC3E}">
        <p14:creationId xmlns:p14="http://schemas.microsoft.com/office/powerpoint/2010/main" val="34123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MPSI – Multiple Program Sponsoring Institution</a:t>
            </a:r>
          </a:p>
          <a:p>
            <a:r>
              <a:rPr lang="en-US" dirty="0"/>
              <a:t>SPSI – Single Program Sponsoring Institution</a:t>
            </a:r>
          </a:p>
        </p:txBody>
      </p:sp>
      <p:sp>
        <p:nvSpPr>
          <p:cNvPr id="3" name="Title 2"/>
          <p:cNvSpPr>
            <a:spLocks noGrp="1"/>
          </p:cNvSpPr>
          <p:nvPr>
            <p:ph type="title"/>
          </p:nvPr>
        </p:nvSpPr>
        <p:spPr/>
        <p:txBody>
          <a:bodyPr/>
          <a:lstStyle/>
          <a:p>
            <a:r>
              <a:rPr lang="en-US" dirty="0"/>
              <a:t>Sponsoring Institutions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8" name="Picture 7" descr="http://1.bp.blogspot.com/-54ZRjuaT2Us/TruHWwRO73I/AAAAAAAABhY/CAN0f3B-4Aw/s1600/Contratos+arrendamiento+casas.jpg"/>
          <p:cNvPicPr/>
          <p:nvPr/>
        </p:nvPicPr>
        <p:blipFill>
          <a:blip r:embed="rId3">
            <a:extLst>
              <a:ext uri="{28A0092B-C50C-407E-A947-70E740481C1C}">
                <a14:useLocalDpi xmlns:a14="http://schemas.microsoft.com/office/drawing/2010/main" val="0"/>
              </a:ext>
            </a:extLst>
          </a:blip>
          <a:srcRect/>
          <a:stretch>
            <a:fillRect/>
          </a:stretch>
        </p:blipFill>
        <p:spPr bwMode="auto">
          <a:xfrm>
            <a:off x="4555881" y="3252739"/>
            <a:ext cx="2677257" cy="2597076"/>
          </a:xfrm>
          <a:prstGeom prst="rect">
            <a:avLst/>
          </a:prstGeom>
          <a:noFill/>
          <a:ln>
            <a:noFill/>
          </a:ln>
        </p:spPr>
      </p:pic>
    </p:spTree>
    <p:extLst>
      <p:ext uri="{BB962C8B-B14F-4D97-AF65-F5344CB8AC3E}">
        <p14:creationId xmlns:p14="http://schemas.microsoft.com/office/powerpoint/2010/main" val="2356420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60</a:t>
            </a:fld>
            <a:endParaRPr lang="en-US" altLang="en-US" dirty="0"/>
          </a:p>
        </p:txBody>
      </p:sp>
      <p:pic>
        <p:nvPicPr>
          <p:cNvPr id="6" name="Content Placeholder 5" descr="http://2.bp.blogspot.com/-xbnjb6HD0Cs/T76sCd8XhAI/AAAAAAAAAG0/9YeAZqmAqEk/s1600/ques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768" y="1738313"/>
            <a:ext cx="7713785" cy="4438650"/>
          </a:xfrm>
          <a:prstGeom prst="rect">
            <a:avLst/>
          </a:prstGeom>
          <a:noFill/>
          <a:ln>
            <a:noFill/>
          </a:ln>
        </p:spPr>
      </p:pic>
    </p:spTree>
    <p:extLst>
      <p:ext uri="{BB962C8B-B14F-4D97-AF65-F5344CB8AC3E}">
        <p14:creationId xmlns:p14="http://schemas.microsoft.com/office/powerpoint/2010/main" val="41515103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7" name="Rectangle 3"/>
          <p:cNvSpPr txBox="1">
            <a:spLocks noChangeArrowheads="1"/>
          </p:cNvSpPr>
          <p:nvPr/>
        </p:nvSpPr>
        <p:spPr bwMode="auto">
          <a:xfrm>
            <a:off x="1232733" y="318719"/>
            <a:ext cx="4319588"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altLang="en-US" sz="1500" dirty="0">
              <a:latin typeface="Arial" charset="0"/>
            </a:endParaRPr>
          </a:p>
          <a:p>
            <a:pPr algn="ctr">
              <a:lnSpc>
                <a:spcPct val="80000"/>
              </a:lnSpc>
              <a:buFont typeface="Wingdings" charset="2"/>
              <a:buNone/>
            </a:pPr>
            <a:endParaRPr lang="en-US" altLang="en-US" sz="1500" dirty="0">
              <a:latin typeface="+mn-lt"/>
            </a:endParaRPr>
          </a:p>
          <a:p>
            <a:pPr marL="0" lvl="0" indent="0" algn="ctr">
              <a:lnSpc>
                <a:spcPct val="80000"/>
              </a:lnSpc>
            </a:pPr>
            <a:endParaRPr lang="en-US" altLang="en-US" sz="1400" b="0" dirty="0">
              <a:solidFill>
                <a:prstClr val="black"/>
              </a:solidFill>
              <a:latin typeface="+mn-lt"/>
              <a:ea typeface=""/>
              <a:cs typeface=""/>
            </a:endParaRPr>
          </a:p>
          <a:p>
            <a:pPr marL="0" lvl="0" indent="0" algn="ctr">
              <a:lnSpc>
                <a:spcPct val="80000"/>
              </a:lnSpc>
            </a:pPr>
            <a:r>
              <a:rPr lang="en-US" altLang="en-US" sz="1600" dirty="0" smtClean="0">
                <a:latin typeface="+mn-lt"/>
              </a:rPr>
              <a:t>New </a:t>
            </a:r>
            <a:r>
              <a:rPr lang="en-US" altLang="en-US" sz="1600" dirty="0">
                <a:latin typeface="+mn-lt"/>
              </a:rPr>
              <a:t>Program Accreditation.</a:t>
            </a:r>
          </a:p>
          <a:p>
            <a:pPr algn="ctr"/>
            <a:r>
              <a:rPr lang="en-US" altLang="en-US" sz="1600" dirty="0">
                <a:latin typeface="+mn-lt"/>
              </a:rPr>
              <a:t>  Let’ Get Started</a:t>
            </a:r>
          </a:p>
          <a:p>
            <a:pPr algn="ctr"/>
            <a:r>
              <a:rPr lang="en-US" altLang="en-US" sz="1400" b="0" dirty="0">
                <a:latin typeface="+mn-lt"/>
              </a:rPr>
              <a:t>Tuesday, September 13, 2016</a:t>
            </a:r>
          </a:p>
          <a:p>
            <a:pPr algn="ctr">
              <a:lnSpc>
                <a:spcPct val="80000"/>
              </a:lnSpc>
              <a:buNone/>
            </a:pPr>
            <a:r>
              <a:rPr lang="en-US" altLang="en-US" sz="1400" b="0" dirty="0">
                <a:latin typeface="+mn-lt"/>
              </a:rPr>
              <a:t>12:00pm – 1:00pm EST</a:t>
            </a:r>
          </a:p>
          <a:p>
            <a:pPr algn="ctr">
              <a:lnSpc>
                <a:spcPct val="80000"/>
              </a:lnSpc>
              <a:buNone/>
            </a:pPr>
            <a:endParaRPr lang="en-US" altLang="en-US" sz="1400" b="0" dirty="0">
              <a:latin typeface="+mn-lt"/>
            </a:endParaRPr>
          </a:p>
          <a:p>
            <a:pPr algn="ctr"/>
            <a:r>
              <a:rPr lang="en-US" sz="1600" dirty="0">
                <a:latin typeface="+mn-lt"/>
              </a:rPr>
              <a:t>Annual Institutional Review</a:t>
            </a:r>
            <a:endParaRPr lang="en-US" altLang="en-US" sz="1600" dirty="0">
              <a:latin typeface="+mn-lt"/>
            </a:endParaRPr>
          </a:p>
          <a:p>
            <a:pPr algn="ctr"/>
            <a:r>
              <a:rPr lang="en-US" altLang="en-US" sz="1400" b="0" dirty="0">
                <a:latin typeface="+mn-lt"/>
              </a:rPr>
              <a:t>Thursday, September 22, 2016</a:t>
            </a:r>
          </a:p>
          <a:p>
            <a:pPr algn="ctr">
              <a:lnSpc>
                <a:spcPct val="80000"/>
              </a:lnSpc>
              <a:buNone/>
            </a:pPr>
            <a:r>
              <a:rPr lang="en-US" altLang="en-US" sz="1400" b="0" dirty="0">
                <a:latin typeface="+mn-lt"/>
              </a:rPr>
              <a:t>12:00pm – 1:00pm EST</a:t>
            </a:r>
          </a:p>
          <a:p>
            <a:pPr algn="ctr">
              <a:lnSpc>
                <a:spcPct val="80000"/>
              </a:lnSpc>
              <a:buNone/>
            </a:pPr>
            <a:endParaRPr lang="en-US" altLang="en-US" sz="1400" b="0" dirty="0">
              <a:latin typeface="+mn-lt"/>
            </a:endParaRPr>
          </a:p>
          <a:p>
            <a:pPr marL="0" lvl="0" indent="0" algn="ctr"/>
            <a:r>
              <a:rPr lang="en-US" sz="1600" dirty="0">
                <a:solidFill>
                  <a:prstClr val="black"/>
                </a:solidFill>
                <a:latin typeface="+mn-lt"/>
                <a:ea typeface=""/>
                <a:cs typeface=""/>
              </a:rPr>
              <a:t>GME Finance – The Basics (2016 Update)</a:t>
            </a:r>
            <a:endParaRPr lang="en-US" altLang="en-US" sz="1600" dirty="0">
              <a:solidFill>
                <a:prstClr val="black"/>
              </a:solidFill>
              <a:latin typeface="+mn-lt"/>
              <a:ea typeface=""/>
              <a:cs typeface=""/>
            </a:endParaRPr>
          </a:p>
          <a:p>
            <a:pPr marL="0" lvl="0" indent="0" algn="ctr"/>
            <a:r>
              <a:rPr lang="en-US" altLang="en-US" sz="1400" b="0" dirty="0">
                <a:solidFill>
                  <a:prstClr val="black"/>
                </a:solidFill>
                <a:latin typeface="+mn-lt"/>
                <a:ea typeface=""/>
                <a:cs typeface=""/>
              </a:rPr>
              <a:t>Thursday, October 13, 2016</a:t>
            </a:r>
          </a:p>
          <a:p>
            <a:pPr marL="0" lvl="0" indent="0" algn="ctr">
              <a:lnSpc>
                <a:spcPct val="80000"/>
              </a:lnSpc>
            </a:pPr>
            <a:r>
              <a:rPr lang="en-US" altLang="en-US" sz="1400" b="0" dirty="0">
                <a:solidFill>
                  <a:prstClr val="black"/>
                </a:solidFill>
                <a:latin typeface="+mn-lt"/>
                <a:ea typeface=""/>
                <a:cs typeface=""/>
              </a:rPr>
              <a:t>12:00pm – 1:00pm </a:t>
            </a:r>
            <a:r>
              <a:rPr lang="en-US" altLang="en-US" sz="1400" b="0" dirty="0" smtClean="0">
                <a:solidFill>
                  <a:prstClr val="black"/>
                </a:solidFill>
                <a:latin typeface="+mn-lt"/>
                <a:ea typeface=""/>
                <a:cs typeface=""/>
              </a:rPr>
              <a:t>EST</a:t>
            </a:r>
          </a:p>
          <a:p>
            <a:pPr marL="0" lvl="0" indent="0" algn="ctr">
              <a:lnSpc>
                <a:spcPct val="80000"/>
              </a:lnSpc>
            </a:pPr>
            <a:endParaRPr lang="en-US" altLang="en-US" sz="1400" b="0" dirty="0">
              <a:solidFill>
                <a:prstClr val="black"/>
              </a:solidFill>
              <a:latin typeface="+mn-lt"/>
              <a:ea typeface=""/>
              <a:cs typeface=""/>
            </a:endParaRPr>
          </a:p>
          <a:p>
            <a:pPr algn="ctr"/>
            <a:r>
              <a:rPr lang="en-US" sz="1600" dirty="0" smtClean="0">
                <a:latin typeface="+mn-lt"/>
              </a:rPr>
              <a:t>Maximizing Resident Forums</a:t>
            </a:r>
            <a:endParaRPr lang="en-US" altLang="en-US" sz="1600" dirty="0">
              <a:latin typeface="+mn-lt"/>
            </a:endParaRPr>
          </a:p>
          <a:p>
            <a:pPr algn="ctr"/>
            <a:r>
              <a:rPr lang="en-US" altLang="en-US" sz="1400" b="0" dirty="0" smtClean="0">
                <a:latin typeface="+mn-lt"/>
              </a:rPr>
              <a:t>Tuesday, October 27, </a:t>
            </a:r>
            <a:r>
              <a:rPr lang="en-US" altLang="en-US" sz="1400" b="0" dirty="0">
                <a:latin typeface="+mn-lt"/>
              </a:rPr>
              <a:t>2016</a:t>
            </a:r>
          </a:p>
          <a:p>
            <a:pPr algn="ctr">
              <a:lnSpc>
                <a:spcPct val="80000"/>
              </a:lnSpc>
              <a:buNone/>
            </a:pPr>
            <a:r>
              <a:rPr lang="en-US" altLang="en-US" sz="1400" b="0" dirty="0">
                <a:latin typeface="+mn-lt"/>
              </a:rPr>
              <a:t>12:00pm – 1:00pm </a:t>
            </a:r>
            <a:r>
              <a:rPr lang="en-US" altLang="en-US" sz="1400" b="0" dirty="0" smtClean="0">
                <a:latin typeface="+mn-lt"/>
              </a:rPr>
              <a:t>EST</a:t>
            </a:r>
            <a:endParaRPr lang="en-US" altLang="en-US" sz="1400" b="0" dirty="0" smtClean="0">
              <a:solidFill>
                <a:prstClr val="black"/>
              </a:solidFill>
              <a:latin typeface="+mn-lt"/>
              <a:ea typeface=""/>
              <a:cs typeface=""/>
            </a:endParaRPr>
          </a:p>
          <a:p>
            <a:pPr marL="0" lvl="0" indent="0" algn="ctr">
              <a:lnSpc>
                <a:spcPct val="80000"/>
              </a:lnSpc>
            </a:pPr>
            <a:endParaRPr lang="en-US" altLang="en-US" sz="1400" b="0" dirty="0">
              <a:latin typeface="+mn-lt"/>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500" dirty="0">
                <a:latin typeface="Arial" charset="0"/>
                <a:hlinkClick r:id="rId3"/>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GMEC Check-Up: Is your GMEC </a:t>
            </a: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meeting its responsibilities?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A Proactive Approach to Supervising Residents Improves Patient Safety</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Institutional Accreditation:</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Let’s Get Started!</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Dealing Effectively with the</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Struggling Medical Learner</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Special Review: Required and Useful</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Osteopathic Recognition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Fatigue Management &amp; Mitigation</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6904" y="5088997"/>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9"/>
          <p:cNvSpPr>
            <a:spLocks noGrp="1"/>
          </p:cNvSpPr>
          <p:nvPr>
            <p:ph type="ftr" sz="quarter" idx="4294967295"/>
          </p:nvPr>
        </p:nvSpPr>
        <p:spPr>
          <a:xfrm>
            <a:off x="2743200" y="6310191"/>
            <a:ext cx="3657600" cy="653470"/>
          </a:xfrm>
          <a:prstGeom prst="rect">
            <a:avLst/>
          </a:prstGeom>
        </p:spPr>
        <p:txBody>
          <a:bodyPr/>
          <a:lstStyle/>
          <a:p>
            <a:pPr>
              <a:defRPr/>
            </a:pPr>
            <a:r>
              <a:rPr lang="en-US" sz="800" dirty="0"/>
              <a:t>     Presented by Partners in Medical Education, Inc. 2016</a:t>
            </a:r>
          </a:p>
        </p:txBody>
      </p:sp>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61</a:t>
            </a:r>
            <a:endParaRPr lang="en-US" sz="1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1038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92500" lnSpcReduction="10000"/>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smtClean="0">
                <a:latin typeface="+mn-lt"/>
              </a:rPr>
              <a:t>Heather </a:t>
            </a:r>
            <a:r>
              <a:rPr lang="en-US" sz="2000" b="1" dirty="0">
                <a:latin typeface="+mn-lt"/>
              </a:rPr>
              <a:t>Peters, </a:t>
            </a:r>
            <a:r>
              <a:rPr lang="en-US" sz="2000" b="1" dirty="0" err="1">
                <a:latin typeface="+mn-lt"/>
              </a:rPr>
              <a:t>M.Ed</a:t>
            </a:r>
            <a:r>
              <a:rPr lang="en-US" sz="2000" b="1" dirty="0">
                <a:latin typeface="+mn-lt"/>
              </a:rPr>
              <a:t>, </a:t>
            </a:r>
            <a:r>
              <a:rPr lang="en-US" sz="2000" b="1" dirty="0" err="1" smtClean="0">
                <a:latin typeface="+mn-lt"/>
              </a:rPr>
              <a:t>Ph.D</a:t>
            </a:r>
            <a:r>
              <a:rPr lang="en-US" sz="2000" dirty="0" smtClean="0">
                <a:latin typeface="+mn-lt"/>
              </a:rPr>
              <a:t>    </a:t>
            </a:r>
            <a:endParaRPr lang="en-US" sz="2000" dirty="0">
              <a:latin typeface="+mn-lt"/>
            </a:endParaRPr>
          </a:p>
          <a:p>
            <a:pPr algn="ctr">
              <a:lnSpc>
                <a:spcPct val="80000"/>
              </a:lnSpc>
              <a:buNone/>
              <a:defRPr/>
            </a:pPr>
            <a:r>
              <a:rPr lang="en-US" sz="2000" dirty="0">
                <a:latin typeface="+mn-lt"/>
              </a:rPr>
              <a:t> </a:t>
            </a:r>
            <a:r>
              <a:rPr lang="en-US" sz="2100" dirty="0" smtClean="0">
                <a:hlinkClick r:id="rId3"/>
              </a:rPr>
              <a:t>heather@partnersinmeded.com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err="1"/>
              <a:t>www.PartnersInMedEd.com</a:t>
            </a:r>
            <a:endParaRPr lang="en-US" sz="1800" b="1" dirty="0"/>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5956" y="763006"/>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4294967295"/>
          </p:nvPr>
        </p:nvSpPr>
        <p:spPr>
          <a:xfrm>
            <a:off x="3202412" y="6288957"/>
            <a:ext cx="3086100" cy="653470"/>
          </a:xfrm>
          <a:prstGeom prst="rect">
            <a:avLst/>
          </a:prstGeom>
        </p:spPr>
        <p:txBody>
          <a:bodyPr/>
          <a:lstStyle/>
          <a:p>
            <a:pPr>
              <a:defRPr/>
            </a:pPr>
            <a:r>
              <a:rPr lang="en-US" sz="800" dirty="0"/>
              <a:t>     Presented by Partners in Medical Education, Inc. 2016</a:t>
            </a:r>
          </a:p>
        </p:txBody>
      </p:sp>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62</a:t>
            </a:r>
            <a:endParaRPr lang="en-US" sz="10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08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Programs operate under the authority and control of one (1) Sponsoring Institution</a:t>
            </a:r>
          </a:p>
          <a:p>
            <a:r>
              <a:rPr lang="en-US" dirty="0"/>
              <a:t>The SI maintains responsibility for oversight of all its ACGME-accredited programs</a:t>
            </a:r>
          </a:p>
          <a:p>
            <a:r>
              <a:rPr lang="en-US" dirty="0"/>
              <a:t>One DIO and one GMEC must have oversight authority and responsibility.</a:t>
            </a:r>
          </a:p>
        </p:txBody>
      </p:sp>
      <p:sp>
        <p:nvSpPr>
          <p:cNvPr id="3" name="Title 2"/>
          <p:cNvSpPr>
            <a:spLocks noGrp="1"/>
          </p:cNvSpPr>
          <p:nvPr>
            <p:ph type="title"/>
          </p:nvPr>
        </p:nvSpPr>
        <p:spPr/>
        <p:txBody>
          <a:bodyPr/>
          <a:lstStyle/>
          <a:p>
            <a:r>
              <a:rPr lang="en-US" dirty="0"/>
              <a:t>Institutional Accreditation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669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Sets accreditation standards for Sponsoring Institutions (SI)</a:t>
            </a:r>
          </a:p>
          <a:p>
            <a:pPr lvl="1"/>
            <a:r>
              <a:rPr lang="en-US" dirty="0"/>
              <a:t>Institutional Requirements: major revision effective July 2014</a:t>
            </a:r>
          </a:p>
          <a:p>
            <a:pPr lvl="1"/>
            <a:r>
              <a:rPr lang="en-US" dirty="0"/>
              <a:t>Minor revision effective 7/15 to address Sponsoring Institutions with only one program</a:t>
            </a:r>
          </a:p>
          <a:p>
            <a:r>
              <a:rPr lang="en-US" dirty="0"/>
              <a:t>Provides “peer evaluation” of SIs</a:t>
            </a:r>
          </a:p>
          <a:p>
            <a:pPr lvl="1"/>
            <a:r>
              <a:rPr lang="en-US" dirty="0"/>
              <a:t>Assesses the degree to which SIs comply with a published set of Institutional Requirements</a:t>
            </a:r>
          </a:p>
          <a:p>
            <a:pPr lvl="1"/>
            <a:r>
              <a:rPr lang="en-US" dirty="0"/>
              <a:t>Confers an accreditation status on SIs</a:t>
            </a:r>
          </a:p>
          <a:p>
            <a:pPr lvl="1"/>
            <a:r>
              <a:rPr lang="en-US" dirty="0"/>
              <a:t>Expecting substantial compliance</a:t>
            </a:r>
          </a:p>
        </p:txBody>
      </p:sp>
      <p:sp>
        <p:nvSpPr>
          <p:cNvPr id="3" name="Title 2"/>
          <p:cNvSpPr>
            <a:spLocks noGrp="1"/>
          </p:cNvSpPr>
          <p:nvPr>
            <p:ph type="title"/>
          </p:nvPr>
        </p:nvSpPr>
        <p:spPr/>
        <p:txBody>
          <a:bodyPr/>
          <a:lstStyle/>
          <a:p>
            <a:r>
              <a:rPr lang="en-US" dirty="0"/>
              <a:t>Purpose of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87406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 members</a:t>
            </a:r>
          </a:p>
          <a:p>
            <a:pPr lvl="1"/>
            <a:r>
              <a:rPr lang="en-US" dirty="0"/>
              <a:t>Ten DIOs (includes one AOA representative)</a:t>
            </a:r>
          </a:p>
          <a:p>
            <a:pPr lvl="1"/>
            <a:r>
              <a:rPr lang="en-US" dirty="0"/>
              <a:t>One public member</a:t>
            </a:r>
          </a:p>
          <a:p>
            <a:pPr lvl="1"/>
            <a:r>
              <a:rPr lang="en-US" dirty="0"/>
              <a:t>One resident member</a:t>
            </a:r>
          </a:p>
          <a:p>
            <a:r>
              <a:rPr lang="en-US" dirty="0"/>
              <a:t>Staff includes:</a:t>
            </a:r>
          </a:p>
          <a:p>
            <a:pPr lvl="1"/>
            <a:r>
              <a:rPr lang="en-US" dirty="0"/>
              <a:t>Senior Vice President (Kevin Weiss, MD)</a:t>
            </a:r>
          </a:p>
          <a:p>
            <a:pPr lvl="1"/>
            <a:r>
              <a:rPr lang="en-US" dirty="0"/>
              <a:t>Executive Director (Paul F Johnson, MFA)</a:t>
            </a:r>
          </a:p>
          <a:p>
            <a:pPr lvl="1"/>
            <a:r>
              <a:rPr lang="en-US" dirty="0"/>
              <a:t>Senior Accreditation Administrator (Victoria Shaffer)</a:t>
            </a:r>
          </a:p>
        </p:txBody>
      </p:sp>
      <p:sp>
        <p:nvSpPr>
          <p:cNvPr id="3" name="Title 2"/>
          <p:cNvSpPr>
            <a:spLocks noGrp="1"/>
          </p:cNvSpPr>
          <p:nvPr>
            <p:ph type="title"/>
          </p:nvPr>
        </p:nvSpPr>
        <p:spPr/>
        <p:txBody>
          <a:bodyPr/>
          <a:lstStyle/>
          <a:p>
            <a:r>
              <a:rPr lang="en-US" dirty="0"/>
              <a:t>Institutional Review Committee (IRC)</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1361065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15807</TotalTime>
  <Words>2907</Words>
  <Application>Microsoft Office PowerPoint</Application>
  <PresentationFormat>On-screen Show (4:3)</PresentationFormat>
  <Paragraphs>571</Paragraphs>
  <Slides>62</Slides>
  <Notes>33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PME-2016</vt:lpstr>
      <vt:lpstr>DIO—Keeping up the Institutional NAS Requirements </vt:lpstr>
      <vt:lpstr> </vt:lpstr>
      <vt:lpstr>Goals &amp; Objectives</vt:lpstr>
      <vt:lpstr>Contents for Presentation</vt:lpstr>
      <vt:lpstr>Basics of Institutional Accreditation</vt:lpstr>
      <vt:lpstr>Sponsoring Institutions</vt:lpstr>
      <vt:lpstr>Institutional Accreditation</vt:lpstr>
      <vt:lpstr>Purpose of Requirements</vt:lpstr>
      <vt:lpstr>Institutional Review Committee (IRC)</vt:lpstr>
      <vt:lpstr>Institutional Responsibility</vt:lpstr>
      <vt:lpstr>Organization of IRs</vt:lpstr>
      <vt:lpstr>Oversight and Administration (I.B.4.a)</vt:lpstr>
      <vt:lpstr>AIR: Oversight of Institutional Accreditation (I.B.5 – Outcome)</vt:lpstr>
      <vt:lpstr>Special Review</vt:lpstr>
      <vt:lpstr>Resident Forum</vt:lpstr>
      <vt:lpstr>Single Accreditation System</vt:lpstr>
      <vt:lpstr>Reflection and Goal Setting</vt:lpstr>
      <vt:lpstr>Questions? </vt:lpstr>
      <vt:lpstr>GMEC</vt:lpstr>
      <vt:lpstr>GMEC Content</vt:lpstr>
      <vt:lpstr>Frequency</vt:lpstr>
      <vt:lpstr>Voting Members</vt:lpstr>
      <vt:lpstr>Additional Members</vt:lpstr>
      <vt:lpstr>Subcommittees (I.B.2)</vt:lpstr>
      <vt:lpstr>Resident Attendance (I.B.3)</vt:lpstr>
      <vt:lpstr>Review and Approval 13 Responsibilities (I.B.4.b)</vt:lpstr>
      <vt:lpstr>Reflection and Goal-Setting</vt:lpstr>
      <vt:lpstr>Questions?</vt:lpstr>
      <vt:lpstr>CLER</vt:lpstr>
      <vt:lpstr>CLER Focus Areas</vt:lpstr>
      <vt:lpstr>Main Components of CLER Visit</vt:lpstr>
      <vt:lpstr>Scheduling the Site Visit</vt:lpstr>
      <vt:lpstr>Optimizing CLER </vt:lpstr>
      <vt:lpstr>CLER Evaluation Process</vt:lpstr>
      <vt:lpstr>Reflection and Goal-Setting</vt:lpstr>
      <vt:lpstr>Questions?</vt:lpstr>
      <vt:lpstr>Program Director Support &amp; Evaluation</vt:lpstr>
      <vt:lpstr>Program Director Characteristics</vt:lpstr>
      <vt:lpstr>How to Gather Data</vt:lpstr>
      <vt:lpstr>Special Considerations</vt:lpstr>
      <vt:lpstr>Reflection and Goal-Setting </vt:lpstr>
      <vt:lpstr>Questions?</vt:lpstr>
      <vt:lpstr>Your Network</vt:lpstr>
      <vt:lpstr>Current ACGME Member Organizations</vt:lpstr>
      <vt:lpstr>Sponsoring Institution 2025</vt:lpstr>
      <vt:lpstr>Alphabet Soup for DIOs</vt:lpstr>
      <vt:lpstr>Title VII of the Civil Rights Act</vt:lpstr>
      <vt:lpstr>Title X</vt:lpstr>
      <vt:lpstr>ACGME.ORG</vt:lpstr>
      <vt:lpstr>Opportunities for DIO Development</vt:lpstr>
      <vt:lpstr>Reflection and Goal-Setting</vt:lpstr>
      <vt:lpstr>Questions?</vt:lpstr>
      <vt:lpstr>Strategic Planning for GME</vt:lpstr>
      <vt:lpstr>Starting the Process</vt:lpstr>
      <vt:lpstr>Next Steps</vt:lpstr>
      <vt:lpstr>Some Strategic Planning Tips</vt:lpstr>
      <vt:lpstr>Reflection and Goal-Setting </vt:lpstr>
      <vt:lpstr>Questions?</vt:lpstr>
      <vt:lpstr>Take Home Points</vt:lpstr>
      <vt:lpstr>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Douglas Knox</cp:lastModifiedBy>
  <cp:revision>228</cp:revision>
  <dcterms:created xsi:type="dcterms:W3CDTF">2016-03-20T11:36:31Z</dcterms:created>
  <dcterms:modified xsi:type="dcterms:W3CDTF">2016-09-02T17:15:36Z</dcterms:modified>
</cp:coreProperties>
</file>