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6412" r:id="rId1"/>
  </p:sldMasterIdLst>
  <p:notesMasterIdLst>
    <p:notesMasterId r:id="rId43"/>
  </p:notesMasterIdLst>
  <p:handoutMasterIdLst>
    <p:handoutMasterId r:id="rId44"/>
  </p:handoutMasterIdLst>
  <p:sldIdLst>
    <p:sldId id="256" r:id="rId2"/>
    <p:sldId id="302" r:id="rId3"/>
    <p:sldId id="259" r:id="rId4"/>
    <p:sldId id="257" r:id="rId5"/>
    <p:sldId id="258" r:id="rId6"/>
    <p:sldId id="260" r:id="rId7"/>
    <p:sldId id="281" r:id="rId8"/>
    <p:sldId id="283" r:id="rId9"/>
    <p:sldId id="275" r:id="rId10"/>
    <p:sldId id="276" r:id="rId11"/>
    <p:sldId id="278" r:id="rId12"/>
    <p:sldId id="273" r:id="rId13"/>
    <p:sldId id="304" r:id="rId14"/>
    <p:sldId id="305" r:id="rId15"/>
    <p:sldId id="277" r:id="rId16"/>
    <p:sldId id="285" r:id="rId17"/>
    <p:sldId id="306" r:id="rId18"/>
    <p:sldId id="272" r:id="rId19"/>
    <p:sldId id="261" r:id="rId20"/>
    <p:sldId id="286" r:id="rId21"/>
    <p:sldId id="271" r:id="rId22"/>
    <p:sldId id="287" r:id="rId23"/>
    <p:sldId id="288" r:id="rId24"/>
    <p:sldId id="290" r:id="rId25"/>
    <p:sldId id="262" r:id="rId26"/>
    <p:sldId id="291" r:id="rId27"/>
    <p:sldId id="264" r:id="rId28"/>
    <p:sldId id="293" r:id="rId29"/>
    <p:sldId id="266" r:id="rId30"/>
    <p:sldId id="297" r:id="rId31"/>
    <p:sldId id="265" r:id="rId32"/>
    <p:sldId id="295" r:id="rId33"/>
    <p:sldId id="296" r:id="rId34"/>
    <p:sldId id="267" r:id="rId35"/>
    <p:sldId id="292" r:id="rId36"/>
    <p:sldId id="268" r:id="rId37"/>
    <p:sldId id="269" r:id="rId38"/>
    <p:sldId id="298" r:id="rId39"/>
    <p:sldId id="299" r:id="rId40"/>
    <p:sldId id="303" r:id="rId41"/>
    <p:sldId id="301" r:id="rId42"/>
  </p:sldIdLst>
  <p:sldSz cx="9144000" cy="6858000" type="screen4x3"/>
  <p:notesSz cx="7077075" cy="8520113"/>
  <p:defaultTextStyle>
    <a:defPPr>
      <a:defRPr lang="en-US"/>
    </a:defPPr>
    <a:lvl1pPr algn="l" rtl="0" eaLnBrk="0" fontAlgn="base" hangingPunct="0">
      <a:spcBef>
        <a:spcPct val="0"/>
      </a:spcBef>
      <a:spcAft>
        <a:spcPct val="0"/>
      </a:spcAft>
      <a:defRPr sz="2000" b="1" kern="1200">
        <a:solidFill>
          <a:schemeClr val="tx1"/>
        </a:solidFill>
        <a:latin typeface="Comic Sans MS" charset="0"/>
        <a:ea typeface="+mn-ea"/>
        <a:cs typeface="+mn-cs"/>
      </a:defRPr>
    </a:lvl1pPr>
    <a:lvl2pPr marL="457200" algn="l" rtl="0" eaLnBrk="0" fontAlgn="base" hangingPunct="0">
      <a:spcBef>
        <a:spcPct val="0"/>
      </a:spcBef>
      <a:spcAft>
        <a:spcPct val="0"/>
      </a:spcAft>
      <a:defRPr sz="2000" b="1" kern="1200">
        <a:solidFill>
          <a:schemeClr val="tx1"/>
        </a:solidFill>
        <a:latin typeface="Comic Sans MS" charset="0"/>
        <a:ea typeface="+mn-ea"/>
        <a:cs typeface="+mn-cs"/>
      </a:defRPr>
    </a:lvl2pPr>
    <a:lvl3pPr marL="914400" algn="l" rtl="0" eaLnBrk="0" fontAlgn="base" hangingPunct="0">
      <a:spcBef>
        <a:spcPct val="0"/>
      </a:spcBef>
      <a:spcAft>
        <a:spcPct val="0"/>
      </a:spcAft>
      <a:defRPr sz="2000" b="1" kern="1200">
        <a:solidFill>
          <a:schemeClr val="tx1"/>
        </a:solidFill>
        <a:latin typeface="Comic Sans MS" charset="0"/>
        <a:ea typeface="+mn-ea"/>
        <a:cs typeface="+mn-cs"/>
      </a:defRPr>
    </a:lvl3pPr>
    <a:lvl4pPr marL="1371600" algn="l" rtl="0" eaLnBrk="0" fontAlgn="base" hangingPunct="0">
      <a:spcBef>
        <a:spcPct val="0"/>
      </a:spcBef>
      <a:spcAft>
        <a:spcPct val="0"/>
      </a:spcAft>
      <a:defRPr sz="2000" b="1" kern="1200">
        <a:solidFill>
          <a:schemeClr val="tx1"/>
        </a:solidFill>
        <a:latin typeface="Comic Sans MS" charset="0"/>
        <a:ea typeface="+mn-ea"/>
        <a:cs typeface="+mn-cs"/>
      </a:defRPr>
    </a:lvl4pPr>
    <a:lvl5pPr marL="1828800" algn="l" rtl="0" eaLnBrk="0" fontAlgn="base" hangingPunct="0">
      <a:spcBef>
        <a:spcPct val="0"/>
      </a:spcBef>
      <a:spcAft>
        <a:spcPct val="0"/>
      </a:spcAft>
      <a:defRPr sz="2000" b="1" kern="1200">
        <a:solidFill>
          <a:schemeClr val="tx1"/>
        </a:solidFill>
        <a:latin typeface="Comic Sans MS" charset="0"/>
        <a:ea typeface="+mn-ea"/>
        <a:cs typeface="+mn-cs"/>
      </a:defRPr>
    </a:lvl5pPr>
    <a:lvl6pPr marL="2286000" algn="l" defTabSz="914400" rtl="0" eaLnBrk="1" latinLnBrk="0" hangingPunct="1">
      <a:defRPr sz="2000" b="1" kern="1200">
        <a:solidFill>
          <a:schemeClr val="tx1"/>
        </a:solidFill>
        <a:latin typeface="Comic Sans MS" charset="0"/>
        <a:ea typeface="+mn-ea"/>
        <a:cs typeface="+mn-cs"/>
      </a:defRPr>
    </a:lvl6pPr>
    <a:lvl7pPr marL="2743200" algn="l" defTabSz="914400" rtl="0" eaLnBrk="1" latinLnBrk="0" hangingPunct="1">
      <a:defRPr sz="2000" b="1" kern="1200">
        <a:solidFill>
          <a:schemeClr val="tx1"/>
        </a:solidFill>
        <a:latin typeface="Comic Sans MS" charset="0"/>
        <a:ea typeface="+mn-ea"/>
        <a:cs typeface="+mn-cs"/>
      </a:defRPr>
    </a:lvl7pPr>
    <a:lvl8pPr marL="3200400" algn="l" defTabSz="914400" rtl="0" eaLnBrk="1" latinLnBrk="0" hangingPunct="1">
      <a:defRPr sz="2000" b="1" kern="1200">
        <a:solidFill>
          <a:schemeClr val="tx1"/>
        </a:solidFill>
        <a:latin typeface="Comic Sans MS" charset="0"/>
        <a:ea typeface="+mn-ea"/>
        <a:cs typeface="+mn-cs"/>
      </a:defRPr>
    </a:lvl8pPr>
    <a:lvl9pPr marL="3657600" algn="l" defTabSz="914400" rtl="0" eaLnBrk="1" latinLnBrk="0" hangingPunct="1">
      <a:defRPr sz="2000" b="1"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5" autoAdjust="0"/>
    <p:restoredTop sz="86949" autoAdjust="0"/>
  </p:normalViewPr>
  <p:slideViewPr>
    <p:cSldViewPr>
      <p:cViewPr varScale="1">
        <p:scale>
          <a:sx n="86" d="100"/>
          <a:sy n="86" d="100"/>
        </p:scale>
        <p:origin x="1632" y="200"/>
      </p:cViewPr>
      <p:guideLst>
        <p:guide orient="horz" pos="2160"/>
        <p:guide pos="2880"/>
      </p:guideLst>
    </p:cSldViewPr>
  </p:slideViewPr>
  <p:notesTextViewPr>
    <p:cViewPr>
      <p:scale>
        <a:sx n="1" d="1"/>
        <a:sy n="1" d="1"/>
      </p:scale>
      <p:origin x="0" y="0"/>
    </p:cViewPr>
  </p:notesTextViewPr>
  <p:sorterViewPr>
    <p:cViewPr>
      <p:scale>
        <a:sx n="100" d="100"/>
        <a:sy n="100" d="100"/>
      </p:scale>
      <p:origin x="0" y="5208"/>
    </p:cViewPr>
  </p:sorterViewPr>
  <p:notesViewPr>
    <p:cSldViewPr snapToGrid="0" snapToObjects="1">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26297"/>
          </a:xfrm>
          <a:prstGeom prst="rect">
            <a:avLst/>
          </a:prstGeom>
        </p:spPr>
        <p:txBody>
          <a:bodyPr vert="horz" lIns="92181" tIns="46090" rIns="92181" bIns="46090" rtlCol="0"/>
          <a:lstStyle>
            <a:lvl1pPr algn="l">
              <a:defRPr sz="1200"/>
            </a:lvl1pPr>
          </a:lstStyle>
          <a:p>
            <a:endParaRPr lang="en-US" dirty="0"/>
          </a:p>
        </p:txBody>
      </p:sp>
      <p:sp>
        <p:nvSpPr>
          <p:cNvPr id="3" name="Date Placeholder 2"/>
          <p:cNvSpPr>
            <a:spLocks noGrp="1"/>
          </p:cNvSpPr>
          <p:nvPr>
            <p:ph type="dt" sz="quarter" idx="1"/>
          </p:nvPr>
        </p:nvSpPr>
        <p:spPr>
          <a:xfrm>
            <a:off x="4008100" y="0"/>
            <a:ext cx="3067374" cy="426297"/>
          </a:xfrm>
          <a:prstGeom prst="rect">
            <a:avLst/>
          </a:prstGeom>
        </p:spPr>
        <p:txBody>
          <a:bodyPr vert="horz" lIns="92181" tIns="46090" rIns="92181" bIns="46090" rtlCol="0"/>
          <a:lstStyle>
            <a:lvl1pPr algn="r">
              <a:defRPr sz="1200"/>
            </a:lvl1pPr>
          </a:lstStyle>
          <a:p>
            <a:fld id="{8EBCC703-D531-416A-9DC0-A8BC6DE8E595}" type="datetimeFigureOut">
              <a:rPr lang="en-US" smtClean="0"/>
              <a:t>8/11/16</a:t>
            </a:fld>
            <a:endParaRPr lang="en-US" dirty="0"/>
          </a:p>
        </p:txBody>
      </p:sp>
      <p:sp>
        <p:nvSpPr>
          <p:cNvPr id="4" name="Footer Placeholder 3"/>
          <p:cNvSpPr>
            <a:spLocks noGrp="1"/>
          </p:cNvSpPr>
          <p:nvPr>
            <p:ph type="ftr" sz="quarter" idx="2"/>
          </p:nvPr>
        </p:nvSpPr>
        <p:spPr>
          <a:xfrm>
            <a:off x="0" y="8092362"/>
            <a:ext cx="3067374" cy="426297"/>
          </a:xfrm>
          <a:prstGeom prst="rect">
            <a:avLst/>
          </a:prstGeom>
        </p:spPr>
        <p:txBody>
          <a:bodyPr vert="horz" lIns="92181" tIns="46090" rIns="92181" bIns="460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100" y="8092362"/>
            <a:ext cx="3067374" cy="426297"/>
          </a:xfrm>
          <a:prstGeom prst="rect">
            <a:avLst/>
          </a:prstGeom>
        </p:spPr>
        <p:txBody>
          <a:bodyPr vert="horz" lIns="92181" tIns="46090" rIns="92181" bIns="46090" rtlCol="0" anchor="b"/>
          <a:lstStyle>
            <a:lvl1pPr algn="r">
              <a:defRPr sz="1200"/>
            </a:lvl1pPr>
          </a:lstStyle>
          <a:p>
            <a:fld id="{220E3E75-8FFB-4F21-82AE-71942BD71679}" type="slidenum">
              <a:rPr lang="en-US" smtClean="0"/>
              <a:t>‹#›</a:t>
            </a:fld>
            <a:endParaRPr lang="en-US" dirty="0"/>
          </a:p>
        </p:txBody>
      </p:sp>
    </p:spTree>
    <p:extLst>
      <p:ext uri="{BB962C8B-B14F-4D97-AF65-F5344CB8AC3E}">
        <p14:creationId xmlns:p14="http://schemas.microsoft.com/office/powerpoint/2010/main" val="2560291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26297"/>
          </a:xfrm>
          <a:prstGeom prst="rect">
            <a:avLst/>
          </a:prstGeom>
        </p:spPr>
        <p:txBody>
          <a:bodyPr vert="horz" lIns="92181" tIns="46090" rIns="92181" bIns="46090" rtlCol="0"/>
          <a:lstStyle>
            <a:lvl1pPr algn="l">
              <a:defRPr sz="1200"/>
            </a:lvl1pPr>
          </a:lstStyle>
          <a:p>
            <a:endParaRPr lang="en-US" dirty="0"/>
          </a:p>
        </p:txBody>
      </p:sp>
      <p:sp>
        <p:nvSpPr>
          <p:cNvPr id="3" name="Date Placeholder 2"/>
          <p:cNvSpPr>
            <a:spLocks noGrp="1"/>
          </p:cNvSpPr>
          <p:nvPr>
            <p:ph type="dt" idx="1"/>
          </p:nvPr>
        </p:nvSpPr>
        <p:spPr>
          <a:xfrm>
            <a:off x="4008100" y="0"/>
            <a:ext cx="3067374" cy="426297"/>
          </a:xfrm>
          <a:prstGeom prst="rect">
            <a:avLst/>
          </a:prstGeom>
        </p:spPr>
        <p:txBody>
          <a:bodyPr vert="horz" lIns="92181" tIns="46090" rIns="92181" bIns="46090" rtlCol="0"/>
          <a:lstStyle>
            <a:lvl1pPr algn="r">
              <a:defRPr sz="1200"/>
            </a:lvl1pPr>
          </a:lstStyle>
          <a:p>
            <a:fld id="{ADE5275C-C004-46B7-8527-A2F88B95C281}" type="datetimeFigureOut">
              <a:rPr lang="en-US" smtClean="0"/>
              <a:t>8/11/16</a:t>
            </a:fld>
            <a:endParaRPr lang="en-US" dirty="0"/>
          </a:p>
        </p:txBody>
      </p:sp>
      <p:sp>
        <p:nvSpPr>
          <p:cNvPr id="4" name="Slide Image Placeholder 3"/>
          <p:cNvSpPr>
            <a:spLocks noGrp="1" noRot="1" noChangeAspect="1"/>
          </p:cNvSpPr>
          <p:nvPr>
            <p:ph type="sldImg" idx="2"/>
          </p:nvPr>
        </p:nvSpPr>
        <p:spPr>
          <a:xfrm>
            <a:off x="1408113" y="638175"/>
            <a:ext cx="4260850" cy="3195638"/>
          </a:xfrm>
          <a:prstGeom prst="rect">
            <a:avLst/>
          </a:prstGeom>
          <a:noFill/>
          <a:ln w="12700">
            <a:solidFill>
              <a:prstClr val="black"/>
            </a:solidFill>
          </a:ln>
        </p:spPr>
        <p:txBody>
          <a:bodyPr vert="horz" lIns="92181" tIns="46090" rIns="92181" bIns="46090" rtlCol="0" anchor="ctr"/>
          <a:lstStyle/>
          <a:p>
            <a:endParaRPr lang="en-US" dirty="0"/>
          </a:p>
        </p:txBody>
      </p:sp>
      <p:sp>
        <p:nvSpPr>
          <p:cNvPr id="5" name="Notes Placeholder 4"/>
          <p:cNvSpPr>
            <a:spLocks noGrp="1"/>
          </p:cNvSpPr>
          <p:nvPr>
            <p:ph type="body" sz="quarter" idx="3"/>
          </p:nvPr>
        </p:nvSpPr>
        <p:spPr>
          <a:xfrm>
            <a:off x="708349" y="4047636"/>
            <a:ext cx="5660378" cy="3833760"/>
          </a:xfrm>
          <a:prstGeom prst="rect">
            <a:avLst/>
          </a:prstGeom>
        </p:spPr>
        <p:txBody>
          <a:bodyPr vert="horz" lIns="92181" tIns="46090" rIns="92181" bIns="460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092362"/>
            <a:ext cx="3067374" cy="426297"/>
          </a:xfrm>
          <a:prstGeom prst="rect">
            <a:avLst/>
          </a:prstGeom>
        </p:spPr>
        <p:txBody>
          <a:bodyPr vert="horz" lIns="92181" tIns="46090" rIns="92181" bIns="4609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100" y="8092362"/>
            <a:ext cx="3067374" cy="426297"/>
          </a:xfrm>
          <a:prstGeom prst="rect">
            <a:avLst/>
          </a:prstGeom>
        </p:spPr>
        <p:txBody>
          <a:bodyPr vert="horz" lIns="92181" tIns="46090" rIns="92181" bIns="46090" rtlCol="0" anchor="b"/>
          <a:lstStyle>
            <a:lvl1pPr algn="r">
              <a:defRPr sz="1200"/>
            </a:lvl1pPr>
          </a:lstStyle>
          <a:p>
            <a:fld id="{82E3BF2D-0259-487E-AF7A-D41CD2145CA3}" type="slidenum">
              <a:rPr lang="en-US" smtClean="0"/>
              <a:t>‹#›</a:t>
            </a:fld>
            <a:endParaRPr lang="en-US" dirty="0"/>
          </a:p>
        </p:txBody>
      </p:sp>
    </p:spTree>
    <p:extLst>
      <p:ext uri="{BB962C8B-B14F-4D97-AF65-F5344CB8AC3E}">
        <p14:creationId xmlns:p14="http://schemas.microsoft.com/office/powerpoint/2010/main" val="392505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brief history of</a:t>
            </a:r>
            <a:r>
              <a:rPr lang="en-US" baseline="0" dirty="0"/>
              <a:t> PATH Audits</a:t>
            </a:r>
          </a:p>
          <a:p>
            <a:r>
              <a:rPr lang="en-US" dirty="0"/>
              <a:t>CMS</a:t>
            </a:r>
            <a:r>
              <a:rPr lang="en-US" baseline="0" dirty="0"/>
              <a:t> requirement – other payors may also require, but check to make sure</a:t>
            </a:r>
          </a:p>
          <a:p>
            <a:r>
              <a:rPr lang="en-US" baseline="0" dirty="0"/>
              <a:t>Paid appropriately for the level of service provided</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3</a:t>
            </a:fld>
            <a:endParaRPr lang="en-US" dirty="0"/>
          </a:p>
        </p:txBody>
      </p:sp>
    </p:spTree>
    <p:extLst>
      <p:ext uri="{BB962C8B-B14F-4D97-AF65-F5344CB8AC3E}">
        <p14:creationId xmlns:p14="http://schemas.microsoft.com/office/powerpoint/2010/main" val="2539753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dirty="0">
                <a:latin typeface="+mn-lt"/>
              </a:rPr>
              <a:t>Medical Decision Making refers to the complexity of establishing a diagnosis and/or selecting a management option:  </a:t>
            </a:r>
          </a:p>
          <a:p>
            <a:r>
              <a:rPr lang="en-US" dirty="0"/>
              <a:t>Me:  Low</a:t>
            </a:r>
            <a:r>
              <a:rPr lang="en-US" baseline="0" dirty="0"/>
              <a:t> Complexity</a:t>
            </a:r>
            <a:endParaRPr lang="en-US" dirty="0"/>
          </a:p>
          <a:p>
            <a:r>
              <a:rPr lang="en-US" dirty="0"/>
              <a:t>2 diagnoses</a:t>
            </a:r>
            <a:r>
              <a:rPr lang="en-US" baseline="0" dirty="0"/>
              <a:t>:  724.02 Spinal Stenosis</a:t>
            </a:r>
          </a:p>
          <a:p>
            <a:r>
              <a:rPr lang="en-US" baseline="0" dirty="0"/>
              <a:t>	724.4 – Radiculopathy due to cervical disc herniation</a:t>
            </a:r>
          </a:p>
          <a:p>
            <a:r>
              <a:rPr lang="en-US" baseline="0" dirty="0"/>
              <a:t>Amount and complexity of data – Minimal – MRI</a:t>
            </a:r>
          </a:p>
          <a:p>
            <a:r>
              <a:rPr lang="en-US" baseline="0" dirty="0"/>
              <a:t>Risk – Minimal</a:t>
            </a:r>
          </a:p>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15</a:t>
            </a:fld>
            <a:endParaRPr lang="en-US" dirty="0"/>
          </a:p>
        </p:txBody>
      </p:sp>
    </p:spTree>
    <p:extLst>
      <p:ext uri="{BB962C8B-B14F-4D97-AF65-F5344CB8AC3E}">
        <p14:creationId xmlns:p14="http://schemas.microsoft.com/office/powerpoint/2010/main" val="2517902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16</a:t>
            </a:fld>
            <a:endParaRPr lang="en-US" dirty="0"/>
          </a:p>
        </p:txBody>
      </p:sp>
    </p:spTree>
    <p:extLst>
      <p:ext uri="{BB962C8B-B14F-4D97-AF65-F5344CB8AC3E}">
        <p14:creationId xmlns:p14="http://schemas.microsoft.com/office/powerpoint/2010/main" val="3513387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macros</a:t>
            </a:r>
          </a:p>
          <a:p>
            <a:r>
              <a:rPr lang="en-US" dirty="0"/>
              <a:t>4 scenarios (see ACEP FAQ)</a:t>
            </a:r>
          </a:p>
        </p:txBody>
      </p:sp>
      <p:sp>
        <p:nvSpPr>
          <p:cNvPr id="4" name="Slide Number Placeholder 3"/>
          <p:cNvSpPr>
            <a:spLocks noGrp="1"/>
          </p:cNvSpPr>
          <p:nvPr>
            <p:ph type="sldNum" sz="quarter" idx="10"/>
          </p:nvPr>
        </p:nvSpPr>
        <p:spPr/>
        <p:txBody>
          <a:bodyPr/>
          <a:lstStyle/>
          <a:p>
            <a:fld id="{82E3BF2D-0259-487E-AF7A-D41CD2145CA3}" type="slidenum">
              <a:rPr lang="en-US" smtClean="0"/>
              <a:t>19</a:t>
            </a:fld>
            <a:endParaRPr lang="en-US" dirty="0"/>
          </a:p>
        </p:txBody>
      </p:sp>
    </p:spTree>
    <p:extLst>
      <p:ext uri="{BB962C8B-B14F-4D97-AF65-F5344CB8AC3E}">
        <p14:creationId xmlns:p14="http://schemas.microsoft.com/office/powerpoint/2010/main" val="3570348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 the absence of a note by a resident, the TP</a:t>
            </a:r>
            <a:r>
              <a:rPr lang="en-US" baseline="0" dirty="0"/>
              <a:t> must document as he/she would document an E/M service in a nonteaching setting</a:t>
            </a:r>
          </a:p>
          <a:p>
            <a:endParaRPr lang="en-US" baseline="0" dirty="0"/>
          </a:p>
          <a:p>
            <a:r>
              <a:rPr lang="en-US" baseline="0" dirty="0"/>
              <a:t>Where a resident has written notes, the TP’s notes may reference the resident’s note.  TP must document that he/she performed the key portion of the service and that he/she was directly involved in mgmt of the patient  </a:t>
            </a:r>
          </a:p>
          <a:p>
            <a:endParaRPr lang="en-US" baseline="0" dirty="0"/>
          </a:p>
          <a:p>
            <a:r>
              <a:rPr lang="en-US" baseline="0" dirty="0"/>
              <a:t>For payment, the combined TP’s entry and the resident’s entry together must support the medical necessity of the billed service and level of service billed by the TP.  </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21</a:t>
            </a:fld>
            <a:endParaRPr lang="en-US" dirty="0"/>
          </a:p>
        </p:txBody>
      </p:sp>
    </p:spTree>
    <p:extLst>
      <p:ext uri="{BB962C8B-B14F-4D97-AF65-F5344CB8AC3E}">
        <p14:creationId xmlns:p14="http://schemas.microsoft.com/office/powerpoint/2010/main" val="1729187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TP must document</a:t>
            </a:r>
            <a:r>
              <a:rPr lang="en-US" baseline="0" dirty="0"/>
              <a:t> that he/she was present during the performance of the key portion of the service and that he/she was directly involved in management of the patient.  For payment, the composite of the TP’s entry and the resident’s entry together must support the medical necessity and the level of service billed by the TP</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22</a:t>
            </a:fld>
            <a:endParaRPr lang="en-US" dirty="0"/>
          </a:p>
        </p:txBody>
      </p:sp>
    </p:spTree>
    <p:extLst>
      <p:ext uri="{BB962C8B-B14F-4D97-AF65-F5344CB8AC3E}">
        <p14:creationId xmlns:p14="http://schemas.microsoft.com/office/powerpoint/2010/main" val="4164798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TP must document that he/she personally saw the patient, personally performed the key</a:t>
            </a:r>
            <a:r>
              <a:rPr lang="en-US" baseline="0" dirty="0"/>
              <a:t> portion of the service and participated in the management of the patient.  </a:t>
            </a:r>
          </a:p>
          <a:p>
            <a:endParaRPr lang="en-US" baseline="0" dirty="0"/>
          </a:p>
          <a:p>
            <a:r>
              <a:rPr lang="en-US" baseline="0" dirty="0"/>
              <a:t>TP’s note should reference the resident’s note</a:t>
            </a:r>
          </a:p>
          <a:p>
            <a:endParaRPr lang="en-US" baseline="0" dirty="0"/>
          </a:p>
          <a:p>
            <a:r>
              <a:rPr lang="en-US" baseline="0" dirty="0"/>
              <a:t>For payment, the combined TP’s entry and resident’s entry together must support the necessity of the billed service and the level of service billed by the TP</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23</a:t>
            </a:fld>
            <a:endParaRPr lang="en-US" dirty="0"/>
          </a:p>
        </p:txBody>
      </p:sp>
    </p:spTree>
    <p:extLst>
      <p:ext uri="{BB962C8B-B14F-4D97-AF65-F5344CB8AC3E}">
        <p14:creationId xmlns:p14="http://schemas.microsoft.com/office/powerpoint/2010/main" val="2443927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Unacceptable:  does not make it possible to determine whether the TP was present, evaluated the patient, or had any involvement with the plan of care.  </a:t>
            </a:r>
          </a:p>
        </p:txBody>
      </p:sp>
      <p:sp>
        <p:nvSpPr>
          <p:cNvPr id="4" name="Slide Number Placeholder 3"/>
          <p:cNvSpPr>
            <a:spLocks noGrp="1"/>
          </p:cNvSpPr>
          <p:nvPr>
            <p:ph type="sldNum" sz="quarter" idx="10"/>
          </p:nvPr>
        </p:nvSpPr>
        <p:spPr/>
        <p:txBody>
          <a:bodyPr/>
          <a:lstStyle/>
          <a:p>
            <a:fld id="{82E3BF2D-0259-487E-AF7A-D41CD2145CA3}" type="slidenum">
              <a:rPr lang="en-US" smtClean="0"/>
              <a:t>25</a:t>
            </a:fld>
            <a:endParaRPr lang="en-US" dirty="0"/>
          </a:p>
        </p:txBody>
      </p:sp>
    </p:spTree>
    <p:extLst>
      <p:ext uri="{BB962C8B-B14F-4D97-AF65-F5344CB8AC3E}">
        <p14:creationId xmlns:p14="http://schemas.microsoft.com/office/powerpoint/2010/main" val="2096022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Modifiers do not affect payment</a:t>
            </a:r>
          </a:p>
        </p:txBody>
      </p:sp>
      <p:sp>
        <p:nvSpPr>
          <p:cNvPr id="4" name="Slide Number Placeholder 3"/>
          <p:cNvSpPr>
            <a:spLocks noGrp="1"/>
          </p:cNvSpPr>
          <p:nvPr>
            <p:ph type="sldNum" sz="quarter" idx="10"/>
          </p:nvPr>
        </p:nvSpPr>
        <p:spPr/>
        <p:txBody>
          <a:bodyPr/>
          <a:lstStyle/>
          <a:p>
            <a:fld id="{82E3BF2D-0259-487E-AF7A-D41CD2145CA3}" type="slidenum">
              <a:rPr lang="en-US" smtClean="0"/>
              <a:t>27</a:t>
            </a:fld>
            <a:endParaRPr lang="en-US" dirty="0"/>
          </a:p>
        </p:txBody>
      </p:sp>
    </p:spTree>
    <p:extLst>
      <p:ext uri="{BB962C8B-B14F-4D97-AF65-F5344CB8AC3E}">
        <p14:creationId xmlns:p14="http://schemas.microsoft.com/office/powerpoint/2010/main" val="3264711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TP goes into a room, no longer 1:4 –</a:t>
            </a:r>
            <a:r>
              <a:rPr lang="en-US" baseline="0" dirty="0"/>
              <a:t> have back-up preceptor available.</a:t>
            </a:r>
          </a:p>
          <a:p>
            <a:r>
              <a:rPr lang="en-US" baseline="0" dirty="0"/>
              <a:t>99201, 02, 03  99211-13  HCPCS (Healthcare common Procedure Coding System) GO402 (initial preventive PE and face-to-face services for new beneficiaries), GO438-439 (annual wellness visit including the personal preventive plan first visit and subsequent visit)</a:t>
            </a:r>
          </a:p>
          <a:p>
            <a:r>
              <a:rPr lang="en-US" baseline="0" dirty="0"/>
              <a:t>Most likely to qualify:FM, GIM, Geri, Peds OB-GYN</a:t>
            </a:r>
          </a:p>
          <a:p>
            <a:r>
              <a:rPr lang="en-US" baseline="0" dirty="0"/>
              <a:t>Do not need prior approval to furnish services, but document must demonstrate that the training sitem the residency, program, the services furnished and the TPs involvement satisfy the requirements of the exception.</a:t>
            </a:r>
          </a:p>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28</a:t>
            </a:fld>
            <a:endParaRPr lang="en-US" dirty="0"/>
          </a:p>
        </p:txBody>
      </p:sp>
    </p:spTree>
    <p:extLst>
      <p:ext uri="{BB962C8B-B14F-4D97-AF65-F5344CB8AC3E}">
        <p14:creationId xmlns:p14="http://schemas.microsoft.com/office/powerpoint/2010/main" val="415050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simple suture</a:t>
            </a:r>
          </a:p>
          <a:p>
            <a:r>
              <a:rPr lang="en-US" dirty="0"/>
              <a:t>Tip:  avoid using “supervised” which do not necessarily convey that the TP</a:t>
            </a:r>
            <a:r>
              <a:rPr lang="en-US" baseline="0" dirty="0"/>
              <a:t> was present for the entire minor procedure</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29</a:t>
            </a:fld>
            <a:endParaRPr lang="en-US" dirty="0"/>
          </a:p>
        </p:txBody>
      </p:sp>
    </p:spTree>
    <p:extLst>
      <p:ext uri="{BB962C8B-B14F-4D97-AF65-F5344CB8AC3E}">
        <p14:creationId xmlns:p14="http://schemas.microsoft.com/office/powerpoint/2010/main" val="2609985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4</a:t>
            </a:fld>
            <a:endParaRPr lang="en-US" dirty="0"/>
          </a:p>
        </p:txBody>
      </p:sp>
    </p:spTree>
    <p:extLst>
      <p:ext uri="{BB962C8B-B14F-4D97-AF65-F5344CB8AC3E}">
        <p14:creationId xmlns:p14="http://schemas.microsoft.com/office/powerpoint/2010/main" val="2607236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Viewing via monitor in another room</a:t>
            </a:r>
            <a:r>
              <a:rPr lang="en-US" baseline="0" dirty="0"/>
              <a:t> is not</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30</a:t>
            </a:fld>
            <a:endParaRPr lang="en-US" dirty="0"/>
          </a:p>
        </p:txBody>
      </p:sp>
    </p:spTree>
    <p:extLst>
      <p:ext uri="{BB962C8B-B14F-4D97-AF65-F5344CB8AC3E}">
        <p14:creationId xmlns:p14="http://schemas.microsoft.com/office/powerpoint/2010/main" val="960370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interventional radiology and cardiology , cardiac cath, cardiovascular stress tests, transesophageal echocardography</a:t>
            </a:r>
          </a:p>
          <a:p>
            <a:r>
              <a:rPr lang="en-US" dirty="0"/>
              <a:t>Key</a:t>
            </a:r>
            <a:r>
              <a:rPr lang="en-US" baseline="0" dirty="0"/>
              <a:t> portion – </a:t>
            </a:r>
            <a:r>
              <a:rPr lang="en-US" b="0" baseline="0" dirty="0"/>
              <a:t>as determined by the TP.  Does not have to be present at opening or closing unless TP determines that opening/closing is key portion.</a:t>
            </a:r>
          </a:p>
          <a:p>
            <a:r>
              <a:rPr lang="en-US" b="0" baseline="0" dirty="0"/>
              <a:t>Immediately available = in or near the OR</a:t>
            </a:r>
          </a:p>
          <a:p>
            <a:r>
              <a:rPr lang="en-US" b="0" baseline="0" dirty="0"/>
              <a:t>If not immediately available, must arrange for another qualified surgeon to be immediately available.</a:t>
            </a:r>
            <a:endParaRPr lang="en-US" b="0" dirty="0"/>
          </a:p>
        </p:txBody>
      </p:sp>
      <p:sp>
        <p:nvSpPr>
          <p:cNvPr id="4" name="Slide Number Placeholder 3"/>
          <p:cNvSpPr>
            <a:spLocks noGrp="1"/>
          </p:cNvSpPr>
          <p:nvPr>
            <p:ph type="sldNum" sz="quarter" idx="10"/>
          </p:nvPr>
        </p:nvSpPr>
        <p:spPr/>
        <p:txBody>
          <a:bodyPr/>
          <a:lstStyle/>
          <a:p>
            <a:fld id="{82E3BF2D-0259-487E-AF7A-D41CD2145CA3}" type="slidenum">
              <a:rPr lang="en-US" smtClean="0"/>
              <a:t>31</a:t>
            </a:fld>
            <a:endParaRPr lang="en-US" dirty="0"/>
          </a:p>
        </p:txBody>
      </p:sp>
    </p:spTree>
    <p:extLst>
      <p:ext uri="{BB962C8B-B14F-4D97-AF65-F5344CB8AC3E}">
        <p14:creationId xmlns:p14="http://schemas.microsoft.com/office/powerpoint/2010/main" val="775306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interventional radiology and cardiology , cardiac cath, cardiovascular stress tests, transesophageal echocardography</a:t>
            </a:r>
          </a:p>
          <a:p>
            <a:r>
              <a:rPr lang="en-US" dirty="0"/>
              <a:t>Key</a:t>
            </a:r>
            <a:r>
              <a:rPr lang="en-US" baseline="0" dirty="0"/>
              <a:t> portion – </a:t>
            </a:r>
            <a:r>
              <a:rPr lang="en-US" b="0" baseline="0" dirty="0"/>
              <a:t>as determined by the TP.  Does not have to be present at opening or closing unless TP determines that opening/closing is key portion.</a:t>
            </a:r>
          </a:p>
          <a:p>
            <a:r>
              <a:rPr lang="en-US" b="0" baseline="0" dirty="0"/>
              <a:t>Immediately available = in or near the OR</a:t>
            </a:r>
          </a:p>
          <a:p>
            <a:r>
              <a:rPr lang="en-US" b="0" baseline="0" dirty="0"/>
              <a:t>If not immediately available, must arrange for another qualified surgeon to be immediately available.</a:t>
            </a:r>
            <a:endParaRPr lang="en-US" b="0" dirty="0"/>
          </a:p>
        </p:txBody>
      </p:sp>
      <p:sp>
        <p:nvSpPr>
          <p:cNvPr id="4" name="Slide Number Placeholder 3"/>
          <p:cNvSpPr>
            <a:spLocks noGrp="1"/>
          </p:cNvSpPr>
          <p:nvPr>
            <p:ph type="sldNum" sz="quarter" idx="10"/>
          </p:nvPr>
        </p:nvSpPr>
        <p:spPr/>
        <p:txBody>
          <a:bodyPr/>
          <a:lstStyle/>
          <a:p>
            <a:fld id="{82E3BF2D-0259-487E-AF7A-D41CD2145CA3}" type="slidenum">
              <a:rPr lang="en-US" smtClean="0"/>
              <a:t>32</a:t>
            </a:fld>
            <a:endParaRPr lang="en-US" dirty="0"/>
          </a:p>
        </p:txBody>
      </p:sp>
    </p:spTree>
    <p:extLst>
      <p:ext uri="{BB962C8B-B14F-4D97-AF65-F5344CB8AC3E}">
        <p14:creationId xmlns:p14="http://schemas.microsoft.com/office/powerpoint/2010/main" val="775306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interventional radiology and cardiology , cardiac cath, cardiovascular stress tests, transesophageal echocardography</a:t>
            </a:r>
          </a:p>
          <a:p>
            <a:r>
              <a:rPr lang="en-US" dirty="0"/>
              <a:t>Key</a:t>
            </a:r>
            <a:r>
              <a:rPr lang="en-US" baseline="0" dirty="0"/>
              <a:t> portion – </a:t>
            </a:r>
            <a:r>
              <a:rPr lang="en-US" b="0" baseline="0" dirty="0"/>
              <a:t>as determined by the TP.  Does not have to be present at opening or closing unless TP determines that opening/closing is key portion.</a:t>
            </a:r>
          </a:p>
          <a:p>
            <a:r>
              <a:rPr lang="en-US" b="0" baseline="0" dirty="0"/>
              <a:t>Immediately available = in or near the OR</a:t>
            </a:r>
          </a:p>
          <a:p>
            <a:r>
              <a:rPr lang="en-US" b="0" baseline="0" dirty="0"/>
              <a:t>If not immediately available, must arrange for another qualified surgeon to be immediately available.</a:t>
            </a:r>
            <a:endParaRPr lang="en-US" b="0" dirty="0"/>
          </a:p>
        </p:txBody>
      </p:sp>
      <p:sp>
        <p:nvSpPr>
          <p:cNvPr id="4" name="Slide Number Placeholder 3"/>
          <p:cNvSpPr>
            <a:spLocks noGrp="1"/>
          </p:cNvSpPr>
          <p:nvPr>
            <p:ph type="sldNum" sz="quarter" idx="10"/>
          </p:nvPr>
        </p:nvSpPr>
        <p:spPr/>
        <p:txBody>
          <a:bodyPr/>
          <a:lstStyle/>
          <a:p>
            <a:fld id="{82E3BF2D-0259-487E-AF7A-D41CD2145CA3}" type="slidenum">
              <a:rPr lang="en-US" smtClean="0"/>
              <a:t>33</a:t>
            </a:fld>
            <a:endParaRPr lang="en-US" dirty="0"/>
          </a:p>
        </p:txBody>
      </p:sp>
    </p:spTree>
    <p:extLst>
      <p:ext uri="{BB962C8B-B14F-4D97-AF65-F5344CB8AC3E}">
        <p14:creationId xmlns:p14="http://schemas.microsoft.com/office/powerpoint/2010/main" val="775306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Diagnostic</a:t>
            </a:r>
            <a:r>
              <a:rPr lang="en-US" baseline="0" dirty="0"/>
              <a:t> radiology, surgical and other pathology services, other diagnostic tests (EKG, EEG, etc.)</a:t>
            </a:r>
          </a:p>
          <a:p>
            <a:r>
              <a:rPr lang="en-US" baseline="0" dirty="0"/>
              <a:t>Read the film, CT images, the EKG strip, etc.</a:t>
            </a:r>
          </a:p>
          <a:p>
            <a:endParaRPr lang="en-US" baseline="0" dirty="0"/>
          </a:p>
        </p:txBody>
      </p:sp>
      <p:sp>
        <p:nvSpPr>
          <p:cNvPr id="4" name="Slide Number Placeholder 3"/>
          <p:cNvSpPr>
            <a:spLocks noGrp="1"/>
          </p:cNvSpPr>
          <p:nvPr>
            <p:ph type="sldNum" sz="quarter" idx="10"/>
          </p:nvPr>
        </p:nvSpPr>
        <p:spPr/>
        <p:txBody>
          <a:bodyPr/>
          <a:lstStyle/>
          <a:p>
            <a:fld id="{82E3BF2D-0259-487E-AF7A-D41CD2145CA3}" type="slidenum">
              <a:rPr lang="en-US" smtClean="0"/>
              <a:t>34</a:t>
            </a:fld>
            <a:endParaRPr lang="en-US" dirty="0"/>
          </a:p>
        </p:txBody>
      </p:sp>
    </p:spTree>
    <p:extLst>
      <p:ext uri="{BB962C8B-B14F-4D97-AF65-F5344CB8AC3E}">
        <p14:creationId xmlns:p14="http://schemas.microsoft.com/office/powerpoint/2010/main" val="598838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Pre-anesthesia exam and evaluation</a:t>
            </a:r>
          </a:p>
          <a:p>
            <a:r>
              <a:rPr lang="en-US" dirty="0"/>
              <a:t>Anesthesia plan and informed consent</a:t>
            </a:r>
          </a:p>
          <a:p>
            <a:r>
              <a:rPr lang="en-US" dirty="0"/>
              <a:t>Intra-operative service</a:t>
            </a:r>
          </a:p>
          <a:p>
            <a:r>
              <a:rPr lang="en-US" dirty="0"/>
              <a:t>Post-anesthesia</a:t>
            </a:r>
            <a:r>
              <a:rPr lang="en-US" baseline="0" dirty="0"/>
              <a:t> care</a:t>
            </a:r>
          </a:p>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35</a:t>
            </a:fld>
            <a:endParaRPr lang="en-US" dirty="0"/>
          </a:p>
        </p:txBody>
      </p:sp>
    </p:spTree>
    <p:extLst>
      <p:ext uri="{BB962C8B-B14F-4D97-AF65-F5344CB8AC3E}">
        <p14:creationId xmlns:p14="http://schemas.microsoft.com/office/powerpoint/2010/main" val="2433329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may perform</a:t>
            </a:r>
            <a:r>
              <a:rPr lang="en-US" baseline="0" dirty="0"/>
              <a:t> the HPI, PE and MDM but the TP must also perform and re-document.</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36</a:t>
            </a:fld>
            <a:endParaRPr lang="en-US" dirty="0"/>
          </a:p>
        </p:txBody>
      </p:sp>
    </p:spTree>
    <p:extLst>
      <p:ext uri="{BB962C8B-B14F-4D97-AF65-F5344CB8AC3E}">
        <p14:creationId xmlns:p14="http://schemas.microsoft.com/office/powerpoint/2010/main" val="22804566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38</a:t>
            </a:fld>
            <a:endParaRPr lang="en-US" dirty="0"/>
          </a:p>
        </p:txBody>
      </p:sp>
    </p:spTree>
    <p:extLst>
      <p:ext uri="{BB962C8B-B14F-4D97-AF65-F5344CB8AC3E}">
        <p14:creationId xmlns:p14="http://schemas.microsoft.com/office/powerpoint/2010/main" val="8052686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701025" y="4415775"/>
            <a:ext cx="5608200" cy="41835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437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patients – all 3</a:t>
            </a:r>
          </a:p>
          <a:p>
            <a:r>
              <a:rPr lang="en-US" dirty="0"/>
              <a:t>Established 2</a:t>
            </a:r>
            <a:r>
              <a:rPr lang="en-US" baseline="0" dirty="0"/>
              <a:t> of 3 </a:t>
            </a:r>
          </a:p>
          <a:p>
            <a:endParaRPr lang="en-US" baseline="0" dirty="0"/>
          </a:p>
          <a:p>
            <a:r>
              <a:rPr lang="en-US" baseline="0" dirty="0"/>
              <a:t>Reference UNMC document</a:t>
            </a:r>
          </a:p>
        </p:txBody>
      </p:sp>
      <p:sp>
        <p:nvSpPr>
          <p:cNvPr id="4" name="Slide Number Placeholder 3"/>
          <p:cNvSpPr>
            <a:spLocks noGrp="1"/>
          </p:cNvSpPr>
          <p:nvPr>
            <p:ph type="sldNum" sz="quarter" idx="10"/>
          </p:nvPr>
        </p:nvSpPr>
        <p:spPr/>
        <p:txBody>
          <a:bodyPr/>
          <a:lstStyle/>
          <a:p>
            <a:fld id="{82E3BF2D-0259-487E-AF7A-D41CD2145CA3}" type="slidenum">
              <a:rPr lang="en-US" smtClean="0"/>
              <a:t>6</a:t>
            </a:fld>
            <a:endParaRPr lang="en-US" dirty="0"/>
          </a:p>
        </p:txBody>
      </p:sp>
    </p:spTree>
    <p:extLst>
      <p:ext uri="{BB962C8B-B14F-4D97-AF65-F5344CB8AC3E}">
        <p14:creationId xmlns:p14="http://schemas.microsoft.com/office/powerpoint/2010/main" val="3002325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7</a:t>
            </a:fld>
            <a:endParaRPr lang="en-US" dirty="0"/>
          </a:p>
        </p:txBody>
      </p:sp>
    </p:spTree>
    <p:extLst>
      <p:ext uri="{BB962C8B-B14F-4D97-AF65-F5344CB8AC3E}">
        <p14:creationId xmlns:p14="http://schemas.microsoft.com/office/powerpoint/2010/main" val="622495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  Leg Pain</a:t>
            </a:r>
          </a:p>
          <a:p>
            <a:r>
              <a:rPr lang="en-US" dirty="0"/>
              <a:t>HPI:  Extended</a:t>
            </a:r>
          </a:p>
          <a:p>
            <a:r>
              <a:rPr lang="en-US" dirty="0"/>
              <a:t>Location:</a:t>
            </a:r>
            <a:r>
              <a:rPr lang="en-US" baseline="0" dirty="0"/>
              <a:t>  Right Leg</a:t>
            </a:r>
          </a:p>
          <a:p>
            <a:r>
              <a:rPr lang="en-US" baseline="0" dirty="0"/>
              <a:t>Quality:  Radiating</a:t>
            </a:r>
          </a:p>
          <a:p>
            <a:r>
              <a:rPr lang="en-US" baseline="0" dirty="0"/>
              <a:t>Duration:  8-10 weeks</a:t>
            </a:r>
          </a:p>
          <a:p>
            <a:r>
              <a:rPr lang="en-US" baseline="0" dirty="0"/>
              <a:t>Timing:  constant</a:t>
            </a:r>
          </a:p>
          <a:p>
            <a:r>
              <a:rPr lang="en-US" baseline="0" dirty="0"/>
              <a:t>Modifying factors:  Better when laying flat and tylenol</a:t>
            </a:r>
          </a:p>
          <a:p>
            <a:r>
              <a:rPr lang="en-US" baseline="0" dirty="0"/>
              <a:t>Associated signs:  </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9</a:t>
            </a:fld>
            <a:endParaRPr lang="en-US" dirty="0"/>
          </a:p>
        </p:txBody>
      </p:sp>
    </p:spTree>
    <p:extLst>
      <p:ext uri="{BB962C8B-B14F-4D97-AF65-F5344CB8AC3E}">
        <p14:creationId xmlns:p14="http://schemas.microsoft.com/office/powerpoint/2010/main" val="427813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a:t>
            </a:r>
            <a:r>
              <a:rPr lang="en-US" baseline="0" dirty="0"/>
              <a:t> Pertinent – Questions about my back</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10</a:t>
            </a:fld>
            <a:endParaRPr lang="en-US" dirty="0"/>
          </a:p>
        </p:txBody>
      </p:sp>
    </p:spTree>
    <p:extLst>
      <p:ext uri="{BB962C8B-B14F-4D97-AF65-F5344CB8AC3E}">
        <p14:creationId xmlns:p14="http://schemas.microsoft.com/office/powerpoint/2010/main" val="781519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11</a:t>
            </a:fld>
            <a:endParaRPr lang="en-US" dirty="0"/>
          </a:p>
        </p:txBody>
      </p:sp>
    </p:spTree>
    <p:extLst>
      <p:ext uri="{BB962C8B-B14F-4D97-AF65-F5344CB8AC3E}">
        <p14:creationId xmlns:p14="http://schemas.microsoft.com/office/powerpoint/2010/main" val="3422329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12</a:t>
            </a:fld>
            <a:endParaRPr lang="en-US" dirty="0"/>
          </a:p>
        </p:txBody>
      </p:sp>
    </p:spTree>
    <p:extLst>
      <p:ext uri="{BB962C8B-B14F-4D97-AF65-F5344CB8AC3E}">
        <p14:creationId xmlns:p14="http://schemas.microsoft.com/office/powerpoint/2010/main" val="62249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1995</a:t>
            </a:r>
            <a:r>
              <a:rPr lang="en-US" baseline="0" dirty="0"/>
              <a:t> rules allow physicians to document the organ system or body area.  </a:t>
            </a:r>
          </a:p>
          <a:p>
            <a:r>
              <a:rPr lang="en-US" baseline="0" dirty="0"/>
              <a:t>1997 rules force physicians to document the exam using specific bullets.  </a:t>
            </a:r>
          </a:p>
          <a:p>
            <a:r>
              <a:rPr lang="en-US" baseline="0" dirty="0"/>
              <a:t>Give examples from EMU</a:t>
            </a:r>
            <a:endParaRPr lang="en-US" dirty="0"/>
          </a:p>
        </p:txBody>
      </p:sp>
      <p:sp>
        <p:nvSpPr>
          <p:cNvPr id="4" name="Slide Number Placeholder 3"/>
          <p:cNvSpPr>
            <a:spLocks noGrp="1"/>
          </p:cNvSpPr>
          <p:nvPr>
            <p:ph type="sldNum" sz="quarter" idx="10"/>
          </p:nvPr>
        </p:nvSpPr>
        <p:spPr/>
        <p:txBody>
          <a:bodyPr/>
          <a:lstStyle/>
          <a:p>
            <a:fld id="{82E3BF2D-0259-487E-AF7A-D41CD2145CA3}" type="slidenum">
              <a:rPr lang="en-US" smtClean="0"/>
              <a:t>13</a:t>
            </a:fld>
            <a:endParaRPr lang="en-US"/>
          </a:p>
        </p:txBody>
      </p:sp>
    </p:spTree>
    <p:extLst>
      <p:ext uri="{BB962C8B-B14F-4D97-AF65-F5344CB8AC3E}">
        <p14:creationId xmlns:p14="http://schemas.microsoft.com/office/powerpoint/2010/main" val="504405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03" y="1423942"/>
            <a:ext cx="5263034" cy="2387600"/>
          </a:xfrm>
        </p:spPr>
        <p:txBody>
          <a:bodyPr anchor="ctr">
            <a:normAutofit/>
          </a:bodyPr>
          <a:lstStyle>
            <a:lvl1pPr algn="ctr">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9604" y="4495801"/>
            <a:ext cx="7245398" cy="1116242"/>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81743DA7-34FC-504A-B92E-0B05F71BEB33}" type="slidenum">
              <a:rPr lang="en-US" altLang="en-US" smtClean="0"/>
              <a:pPr>
                <a:defRPr/>
              </a:pPr>
              <a:t>‹#›</a:t>
            </a:fld>
            <a:endParaRPr lang="en-US" altLang="en-US" dirty="0"/>
          </a:p>
        </p:txBody>
      </p:sp>
    </p:spTree>
    <p:extLst>
      <p:ext uri="{BB962C8B-B14F-4D97-AF65-F5344CB8AC3E}">
        <p14:creationId xmlns:p14="http://schemas.microsoft.com/office/powerpoint/2010/main" val="84021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A9D05994-BE46-7048-AC8D-587C147F5A32}" type="slidenum">
              <a:rPr lang="en-US" altLang="en-US" smtClean="0"/>
              <a:pPr>
                <a:defRPr/>
              </a:pPr>
              <a:t>‹#›</a:t>
            </a:fld>
            <a:endParaRPr lang="en-US" altLang="en-US" dirty="0"/>
          </a:p>
        </p:txBody>
      </p:sp>
    </p:spTree>
    <p:extLst>
      <p:ext uri="{BB962C8B-B14F-4D97-AF65-F5344CB8AC3E}">
        <p14:creationId xmlns:p14="http://schemas.microsoft.com/office/powerpoint/2010/main" val="120136702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A9D05994-BE46-7048-AC8D-587C147F5A32}" type="slidenum">
              <a:rPr lang="en-US" altLang="en-US" smtClean="0"/>
              <a:pPr>
                <a:defRPr/>
              </a:pPr>
              <a:t>‹#›</a:t>
            </a:fld>
            <a:endParaRPr lang="en-US" altLang="en-US" dirty="0"/>
          </a:p>
        </p:txBody>
      </p:sp>
    </p:spTree>
    <p:extLst>
      <p:ext uri="{BB962C8B-B14F-4D97-AF65-F5344CB8AC3E}">
        <p14:creationId xmlns:p14="http://schemas.microsoft.com/office/powerpoint/2010/main" val="73435688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atin typeface="Arial" charset="0"/>
                <a:ea typeface="Arial" charset="0"/>
                <a:cs typeface="Arial" charset="0"/>
              </a:defRPr>
            </a:lvl1pPr>
            <a:lvl2pPr>
              <a:defRPr sz="2200">
                <a:latin typeface="Arial" charset="0"/>
                <a:ea typeface="Arial" charset="0"/>
                <a:cs typeface="Arial" charset="0"/>
              </a:defRPr>
            </a:lvl2pPr>
            <a:lvl3pPr>
              <a:defRPr sz="1800">
                <a:latin typeface="Arial" charset="0"/>
                <a:ea typeface="Arial" charset="0"/>
                <a:cs typeface="Arial" charset="0"/>
              </a:defRPr>
            </a:lvl3pPr>
            <a:lvl4pPr>
              <a:defRPr sz="1400">
                <a:latin typeface="Arial" charset="0"/>
                <a:ea typeface="Arial" charset="0"/>
                <a:cs typeface="Arial" charset="0"/>
              </a:defRPr>
            </a:lvl4pPr>
            <a:lvl5pPr>
              <a:defRPr sz="120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0"/>
          </p:nvPr>
        </p:nvSpPr>
        <p:spPr/>
        <p:txBody>
          <a:bodyPr/>
          <a:lstStyle>
            <a:lvl1pPr>
              <a:defRPr>
                <a:solidFill>
                  <a:schemeClr val="tx1"/>
                </a:solidFill>
              </a:defRPr>
            </a:lvl1pPr>
          </a:lstStyle>
          <a:p>
            <a:pPr>
              <a:defRPr/>
            </a:pPr>
            <a:r>
              <a:rPr lang="en-US" dirty="0"/>
              <a:t>Presented by Partners in Medical Education, Inc. 2016</a:t>
            </a:r>
          </a:p>
        </p:txBody>
      </p:sp>
      <p:sp>
        <p:nvSpPr>
          <p:cNvPr id="6" name="Slide Number Placeholder 5"/>
          <p:cNvSpPr>
            <a:spLocks noGrp="1"/>
          </p:cNvSpPr>
          <p:nvPr>
            <p:ph type="sldNum" sz="quarter" idx="11"/>
          </p:nvPr>
        </p:nvSpPr>
        <p:spPr/>
        <p:txBody>
          <a:bodyPr/>
          <a:lstStyle>
            <a:lvl1pPr>
              <a:defRPr sz="1000"/>
            </a:lvl1pPr>
          </a:lstStyle>
          <a:p>
            <a:pPr>
              <a:defRPr/>
            </a:pPr>
            <a:fld id="{6AD68910-38FE-C240-95D4-C063CA8D3DE6}" type="slidenum">
              <a:rPr lang="en-US" altLang="en-US" smtClean="0"/>
              <a:pPr>
                <a:defRPr/>
              </a:pPr>
              <a:t>‹#›</a:t>
            </a:fld>
            <a:endParaRPr lang="en-US" altLang="en-US" dirty="0"/>
          </a:p>
        </p:txBody>
      </p:sp>
    </p:spTree>
    <p:extLst>
      <p:ext uri="{BB962C8B-B14F-4D97-AF65-F5344CB8AC3E}">
        <p14:creationId xmlns:p14="http://schemas.microsoft.com/office/powerpoint/2010/main" val="172810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52170" y="2081894"/>
            <a:ext cx="6115049" cy="2429491"/>
          </a:xfrm>
        </p:spPr>
        <p:txBody>
          <a:bodyPr anchor="ctr">
            <a:normAutofit/>
          </a:bodyPr>
          <a:lstStyle>
            <a:lvl1pPr algn="ctr">
              <a:defRPr sz="4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52169" y="4511385"/>
            <a:ext cx="6115049" cy="514325"/>
          </a:xfrm>
        </p:spPr>
        <p:txBody>
          <a:bodyPr>
            <a:normAutofit/>
          </a:bodyPr>
          <a:lstStyle>
            <a:lvl1pPr marL="0" indent="0" algn="ctr">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36AC1577-D165-894F-A2E8-2E5C1B17494C}" type="slidenum">
              <a:rPr lang="en-US" altLang="en-US" smtClean="0"/>
              <a:pPr>
                <a:defRPr/>
              </a:pPr>
              <a:t>‹#›</a:t>
            </a:fld>
            <a:endParaRPr lang="en-US" altLang="en-US" dirty="0"/>
          </a:p>
        </p:txBody>
      </p:sp>
    </p:spTree>
    <p:extLst>
      <p:ext uri="{BB962C8B-B14F-4D97-AF65-F5344CB8AC3E}">
        <p14:creationId xmlns:p14="http://schemas.microsoft.com/office/powerpoint/2010/main" val="168869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sz="2600">
                <a:latin typeface="Arial" charset="0"/>
                <a:ea typeface="Arial" charset="0"/>
                <a:cs typeface="Arial" charset="0"/>
              </a:defRPr>
            </a:lvl1pPr>
            <a:lvl2pPr>
              <a:defRPr sz="2200">
                <a:latin typeface="Arial" charset="0"/>
                <a:ea typeface="Arial" charset="0"/>
                <a:cs typeface="Arial" charset="0"/>
              </a:defRPr>
            </a:lvl2pPr>
            <a:lvl3pPr>
              <a:defRPr sz="1800">
                <a:latin typeface="Arial" charset="0"/>
                <a:ea typeface="Arial" charset="0"/>
                <a:cs typeface="Arial" charset="0"/>
              </a:defRPr>
            </a:lvl3pPr>
            <a:lvl4pPr>
              <a:defRPr sz="1400">
                <a:latin typeface="Arial" charset="0"/>
                <a:ea typeface="Arial" charset="0"/>
                <a:cs typeface="Arial" charset="0"/>
              </a:defRPr>
            </a:lvl4pPr>
            <a:lvl5pPr>
              <a:defRPr sz="120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600">
                <a:latin typeface="Arial" charset="0"/>
                <a:ea typeface="Arial" charset="0"/>
                <a:cs typeface="Arial" charset="0"/>
              </a:defRPr>
            </a:lvl1pPr>
            <a:lvl2pPr>
              <a:defRPr sz="2200">
                <a:latin typeface="Arial" charset="0"/>
                <a:ea typeface="Arial" charset="0"/>
                <a:cs typeface="Arial" charset="0"/>
              </a:defRPr>
            </a:lvl2pPr>
            <a:lvl3pPr>
              <a:defRPr sz="1800">
                <a:latin typeface="Arial" charset="0"/>
                <a:ea typeface="Arial" charset="0"/>
                <a:cs typeface="Arial" charset="0"/>
              </a:defRPr>
            </a:lvl3pPr>
            <a:lvl4pPr>
              <a:defRPr sz="1400">
                <a:latin typeface="Arial" charset="0"/>
                <a:ea typeface="Arial" charset="0"/>
                <a:cs typeface="Arial" charset="0"/>
              </a:defRPr>
            </a:lvl4pPr>
            <a:lvl5pPr>
              <a:defRPr sz="120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p>
            <a:pPr>
              <a:defRPr/>
            </a:pPr>
            <a:r>
              <a:rPr lang="en-US" dirty="0"/>
              <a:t>Presented by Partners in Medical Education, Inc. 2016</a:t>
            </a:r>
          </a:p>
        </p:txBody>
      </p:sp>
      <p:sp>
        <p:nvSpPr>
          <p:cNvPr id="6" name="Slide Number Placeholder 5"/>
          <p:cNvSpPr>
            <a:spLocks noGrp="1"/>
          </p:cNvSpPr>
          <p:nvPr>
            <p:ph type="sldNum" sz="quarter" idx="11"/>
          </p:nvPr>
        </p:nvSpPr>
        <p:spPr/>
        <p:txBody>
          <a:bodyPr/>
          <a:lstStyle/>
          <a:p>
            <a:pPr>
              <a:defRPr/>
            </a:pPr>
            <a:fld id="{0F936355-F024-8C42-A5F5-6F05435583B0}" type="slidenum">
              <a:rPr lang="en-US" altLang="en-US" smtClean="0"/>
              <a:pPr>
                <a:defRPr/>
              </a:pPr>
              <a:t>‹#›</a:t>
            </a:fld>
            <a:endParaRPr lang="en-US" altLang="en-US" dirty="0"/>
          </a:p>
        </p:txBody>
      </p:sp>
    </p:spTree>
    <p:extLst>
      <p:ext uri="{BB962C8B-B14F-4D97-AF65-F5344CB8AC3E}">
        <p14:creationId xmlns:p14="http://schemas.microsoft.com/office/powerpoint/2010/main" val="83100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sz="2600">
                <a:latin typeface="Arial" charset="0"/>
                <a:ea typeface="Arial" charset="0"/>
                <a:cs typeface="Arial" charset="0"/>
              </a:defRPr>
            </a:lvl1pPr>
            <a:lvl2pPr>
              <a:defRPr sz="2200">
                <a:latin typeface="Arial" charset="0"/>
                <a:ea typeface="Arial" charset="0"/>
                <a:cs typeface="Arial" charset="0"/>
              </a:defRPr>
            </a:lvl2pPr>
            <a:lvl3pPr>
              <a:defRPr sz="1800">
                <a:latin typeface="Arial" charset="0"/>
                <a:ea typeface="Arial" charset="0"/>
                <a:cs typeface="Arial" charset="0"/>
              </a:defRPr>
            </a:lvl3pPr>
            <a:lvl4pPr>
              <a:defRPr sz="1400">
                <a:latin typeface="Arial" charset="0"/>
                <a:ea typeface="Arial" charset="0"/>
                <a:cs typeface="Arial" charset="0"/>
              </a:defRPr>
            </a:lvl4pPr>
            <a:lvl5pPr>
              <a:defRPr sz="120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sz="2600">
                <a:latin typeface="Arial" charset="0"/>
                <a:ea typeface="Arial" charset="0"/>
                <a:cs typeface="Arial" charset="0"/>
              </a:defRPr>
            </a:lvl1pPr>
            <a:lvl2pPr>
              <a:defRPr sz="2200">
                <a:latin typeface="Arial" charset="0"/>
                <a:ea typeface="Arial" charset="0"/>
                <a:cs typeface="Arial" charset="0"/>
              </a:defRPr>
            </a:lvl2pPr>
            <a:lvl3pPr>
              <a:defRPr sz="1800">
                <a:latin typeface="Arial" charset="0"/>
                <a:ea typeface="Arial" charset="0"/>
                <a:cs typeface="Arial" charset="0"/>
              </a:defRPr>
            </a:lvl3pPr>
            <a:lvl4pPr>
              <a:defRPr sz="1400">
                <a:latin typeface="Arial" charset="0"/>
                <a:ea typeface="Arial" charset="0"/>
                <a:cs typeface="Arial" charset="0"/>
              </a:defRPr>
            </a:lvl4pPr>
            <a:lvl5pPr>
              <a:defRPr sz="120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p:cNvSpPr>
            <a:spLocks noGrp="1"/>
          </p:cNvSpPr>
          <p:nvPr>
            <p:ph type="title"/>
          </p:nvPr>
        </p:nvSpPr>
        <p:spPr>
          <a:xfrm>
            <a:off x="1989344" y="246466"/>
            <a:ext cx="6526006" cy="1325563"/>
          </a:xfrm>
        </p:spPr>
        <p:txBody>
          <a:bodyPr/>
          <a:lstStyle/>
          <a:p>
            <a:r>
              <a:rPr lang="en-US"/>
              <a:t>Click to edit Master title style</a:t>
            </a:r>
            <a:endParaRPr lang="en-US" dirty="0"/>
          </a:p>
        </p:txBody>
      </p:sp>
      <p:sp>
        <p:nvSpPr>
          <p:cNvPr id="2" name="Footer Placeholder 1"/>
          <p:cNvSpPr>
            <a:spLocks noGrp="1"/>
          </p:cNvSpPr>
          <p:nvPr>
            <p:ph type="ftr" sz="quarter" idx="10"/>
          </p:nvPr>
        </p:nvSpPr>
        <p:spPr/>
        <p:txBody>
          <a:bodyPr/>
          <a:lstStyle/>
          <a:p>
            <a:pPr>
              <a:defRPr/>
            </a:pPr>
            <a:r>
              <a:rPr lang="en-US" dirty="0"/>
              <a:t>Presented by Partners in Medical Education, Inc. 2016</a:t>
            </a:r>
          </a:p>
        </p:txBody>
      </p:sp>
      <p:sp>
        <p:nvSpPr>
          <p:cNvPr id="7" name="Slide Number Placeholder 6"/>
          <p:cNvSpPr>
            <a:spLocks noGrp="1"/>
          </p:cNvSpPr>
          <p:nvPr>
            <p:ph type="sldNum" sz="quarter" idx="11"/>
          </p:nvPr>
        </p:nvSpPr>
        <p:spPr/>
        <p:txBody>
          <a:bodyPr/>
          <a:lstStyle/>
          <a:p>
            <a:pPr>
              <a:defRPr/>
            </a:pPr>
            <a:fld id="{E55B5787-11C4-AF40-8375-AA391F8B86DD}" type="slidenum">
              <a:rPr lang="en-US" altLang="en-US" smtClean="0"/>
              <a:pPr>
                <a:defRPr/>
              </a:pPr>
              <a:t>‹#›</a:t>
            </a:fld>
            <a:endParaRPr lang="en-US" altLang="en-US" dirty="0"/>
          </a:p>
        </p:txBody>
      </p:sp>
    </p:spTree>
    <p:extLst>
      <p:ext uri="{BB962C8B-B14F-4D97-AF65-F5344CB8AC3E}">
        <p14:creationId xmlns:p14="http://schemas.microsoft.com/office/powerpoint/2010/main" val="160381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2"/>
          <p:cNvSpPr>
            <a:spLocks noGrp="1"/>
          </p:cNvSpPr>
          <p:nvPr>
            <p:ph type="ftr" sz="quarter" idx="10"/>
          </p:nvPr>
        </p:nvSpPr>
        <p:spPr/>
        <p:txBody>
          <a:bodyPr/>
          <a:lstStyle/>
          <a:p>
            <a:pPr>
              <a:defRPr/>
            </a:pPr>
            <a:r>
              <a:rPr lang="en-US" dirty="0"/>
              <a:t>Presented by Partners in Medical Education, Inc. 2016</a:t>
            </a:r>
          </a:p>
        </p:txBody>
      </p:sp>
      <p:sp>
        <p:nvSpPr>
          <p:cNvPr id="4" name="Slide Number Placeholder 3"/>
          <p:cNvSpPr>
            <a:spLocks noGrp="1"/>
          </p:cNvSpPr>
          <p:nvPr>
            <p:ph type="sldNum" sz="quarter" idx="11"/>
          </p:nvPr>
        </p:nvSpPr>
        <p:spPr/>
        <p:txBody>
          <a:bodyPr/>
          <a:lstStyle/>
          <a:p>
            <a:pPr>
              <a:defRPr/>
            </a:pPr>
            <a:fld id="{25025EC8-843F-094B-B467-B8DEAEA065F8}" type="slidenum">
              <a:rPr lang="en-US" altLang="en-US" smtClean="0"/>
              <a:pPr>
                <a:defRPr/>
              </a:pPr>
              <a:t>‹#›</a:t>
            </a:fld>
            <a:endParaRPr lang="en-US" altLang="en-US" dirty="0"/>
          </a:p>
        </p:txBody>
      </p:sp>
    </p:spTree>
    <p:extLst>
      <p:ext uri="{BB962C8B-B14F-4D97-AF65-F5344CB8AC3E}">
        <p14:creationId xmlns:p14="http://schemas.microsoft.com/office/powerpoint/2010/main" val="180490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Presented by Partners in Medical Education, Inc. 2016</a:t>
            </a:r>
          </a:p>
        </p:txBody>
      </p:sp>
      <p:sp>
        <p:nvSpPr>
          <p:cNvPr id="3" name="Slide Number Placeholder 2"/>
          <p:cNvSpPr>
            <a:spLocks noGrp="1"/>
          </p:cNvSpPr>
          <p:nvPr>
            <p:ph type="sldNum" sz="quarter" idx="11"/>
          </p:nvPr>
        </p:nvSpPr>
        <p:spPr/>
        <p:txBody>
          <a:bodyPr/>
          <a:lstStyle/>
          <a:p>
            <a:pPr>
              <a:defRPr/>
            </a:pPr>
            <a:fld id="{0111FBDE-2D36-6A49-83F8-2BBFB586505C}" type="slidenum">
              <a:rPr lang="en-US" altLang="en-US" smtClean="0"/>
              <a:pPr>
                <a:defRPr/>
              </a:pPr>
              <a:t>‹#›</a:t>
            </a:fld>
            <a:endParaRPr lang="en-US" altLang="en-US" dirty="0"/>
          </a:p>
        </p:txBody>
      </p:sp>
    </p:spTree>
    <p:extLst>
      <p:ext uri="{BB962C8B-B14F-4D97-AF65-F5344CB8AC3E}">
        <p14:creationId xmlns:p14="http://schemas.microsoft.com/office/powerpoint/2010/main" val="125065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600">
                <a:latin typeface="Arial" charset="0"/>
                <a:ea typeface="Arial" charset="0"/>
                <a:cs typeface="Arial" charset="0"/>
              </a:defRPr>
            </a:lvl1pPr>
            <a:lvl2pPr>
              <a:defRPr sz="2200">
                <a:latin typeface="Arial" charset="0"/>
                <a:ea typeface="Arial" charset="0"/>
                <a:cs typeface="Arial" charset="0"/>
              </a:defRPr>
            </a:lvl2pPr>
            <a:lvl3pPr>
              <a:defRPr sz="1800">
                <a:latin typeface="Arial" charset="0"/>
                <a:ea typeface="Arial" charset="0"/>
                <a:cs typeface="Arial" charset="0"/>
              </a:defRPr>
            </a:lvl3pPr>
            <a:lvl4pPr>
              <a:defRPr sz="1400">
                <a:latin typeface="Arial" charset="0"/>
                <a:ea typeface="Arial" charset="0"/>
                <a:cs typeface="Arial" charset="0"/>
              </a:defRPr>
            </a:lvl4pPr>
            <a:lvl5pPr>
              <a:defRPr sz="1200">
                <a:latin typeface="Arial" charset="0"/>
                <a:ea typeface="Arial" charset="0"/>
                <a:cs typeface="Arial"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p>
            <a:pPr>
              <a:defRPr/>
            </a:pPr>
            <a:r>
              <a:rPr lang="en-US" dirty="0"/>
              <a:t>Presented by Partners in Medical Education, Inc. 2016</a:t>
            </a:r>
          </a:p>
        </p:txBody>
      </p:sp>
      <p:sp>
        <p:nvSpPr>
          <p:cNvPr id="6" name="Slide Number Placeholder 5"/>
          <p:cNvSpPr>
            <a:spLocks noGrp="1"/>
          </p:cNvSpPr>
          <p:nvPr>
            <p:ph type="sldNum" sz="quarter" idx="11"/>
          </p:nvPr>
        </p:nvSpPr>
        <p:spPr/>
        <p:txBody>
          <a:bodyPr/>
          <a:lstStyle/>
          <a:p>
            <a:pPr>
              <a:defRPr/>
            </a:pPr>
            <a:fld id="{20DE7DD9-96F1-6E43-A8F9-4B502D1EE7DB}" type="slidenum">
              <a:rPr lang="en-US" altLang="en-US" smtClean="0"/>
              <a:pPr>
                <a:defRPr/>
              </a:pPr>
              <a:t>‹#›</a:t>
            </a:fld>
            <a:endParaRPr lang="en-US" altLang="en-US" dirty="0"/>
          </a:p>
        </p:txBody>
      </p:sp>
    </p:spTree>
    <p:extLst>
      <p:ext uri="{BB962C8B-B14F-4D97-AF65-F5344CB8AC3E}">
        <p14:creationId xmlns:p14="http://schemas.microsoft.com/office/powerpoint/2010/main" val="18738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Arial" charset="0"/>
                <a:ea typeface="Arial" charset="0"/>
                <a:cs typeface="Arial"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p>
            <a:pPr>
              <a:defRPr/>
            </a:pPr>
            <a:r>
              <a:rPr lang="en-US" dirty="0"/>
              <a:t>Presented by Partners in Medical Education, Inc. 2016</a:t>
            </a:r>
          </a:p>
        </p:txBody>
      </p:sp>
      <p:sp>
        <p:nvSpPr>
          <p:cNvPr id="6" name="Slide Number Placeholder 5"/>
          <p:cNvSpPr>
            <a:spLocks noGrp="1"/>
          </p:cNvSpPr>
          <p:nvPr>
            <p:ph type="sldNum" sz="quarter" idx="11"/>
          </p:nvPr>
        </p:nvSpPr>
        <p:spPr/>
        <p:txBody>
          <a:bodyPr/>
          <a:lstStyle/>
          <a:p>
            <a:pPr>
              <a:defRPr/>
            </a:pPr>
            <a:fld id="{D65E9A17-9C8D-1B4D-8899-8FD1CDB01285}" type="slidenum">
              <a:rPr lang="en-US" altLang="en-US" smtClean="0"/>
              <a:pPr>
                <a:defRPr/>
              </a:pPr>
              <a:t>‹#›</a:t>
            </a:fld>
            <a:endParaRPr lang="en-US" altLang="en-US" dirty="0"/>
          </a:p>
        </p:txBody>
      </p:sp>
    </p:spTree>
    <p:extLst>
      <p:ext uri="{BB962C8B-B14F-4D97-AF65-F5344CB8AC3E}">
        <p14:creationId xmlns:p14="http://schemas.microsoft.com/office/powerpoint/2010/main" val="12130221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9344" y="246466"/>
            <a:ext cx="6526006"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738058"/>
            <a:ext cx="7886700" cy="44389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4"/>
          </p:nvPr>
        </p:nvSpPr>
        <p:spPr>
          <a:xfrm>
            <a:off x="6457950" y="6433131"/>
            <a:ext cx="2057400" cy="365125"/>
          </a:xfrm>
          <a:prstGeom prst="rect">
            <a:avLst/>
          </a:prstGeom>
        </p:spPr>
        <p:txBody>
          <a:bodyPr anchor="ctr"/>
          <a:lstStyle>
            <a:lvl1pPr algn="r">
              <a:defRPr sz="1000">
                <a:latin typeface="Arial" charset="0"/>
                <a:ea typeface="Arial" charset="0"/>
                <a:cs typeface="Arial" charset="0"/>
              </a:defRPr>
            </a:lvl1pPr>
          </a:lstStyle>
          <a:p>
            <a:pPr>
              <a:defRPr/>
            </a:pPr>
            <a:fld id="{A9D05994-BE46-7048-AC8D-587C147F5A32}" type="slidenum">
              <a:rPr lang="en-US" altLang="en-US" smtClean="0"/>
              <a:pPr>
                <a:defRPr/>
              </a:pPr>
              <a:t>‹#›</a:t>
            </a:fld>
            <a:endParaRPr lang="en-US" altLang="en-US" dirty="0"/>
          </a:p>
        </p:txBody>
      </p:sp>
      <p:sp>
        <p:nvSpPr>
          <p:cNvPr id="4" name="Footer Placeholder 3"/>
          <p:cNvSpPr>
            <a:spLocks noGrp="1"/>
          </p:cNvSpPr>
          <p:nvPr>
            <p:ph type="ftr" sz="quarter" idx="3"/>
          </p:nvPr>
        </p:nvSpPr>
        <p:spPr>
          <a:xfrm>
            <a:off x="3028950" y="6433130"/>
            <a:ext cx="3086100" cy="365125"/>
          </a:xfrm>
          <a:prstGeom prst="rect">
            <a:avLst/>
          </a:prstGeom>
        </p:spPr>
        <p:txBody>
          <a:bodyPr vert="horz" lIns="91440" tIns="45720" rIns="91440" bIns="45720" rtlCol="0" anchor="ctr"/>
          <a:lstStyle>
            <a:lvl1pPr algn="ctr">
              <a:defRPr sz="800" b="0">
                <a:solidFill>
                  <a:schemeClr val="tx1"/>
                </a:solidFill>
                <a:latin typeface="Arial" charset="0"/>
                <a:ea typeface="Arial" charset="0"/>
                <a:cs typeface="Arial" charset="0"/>
              </a:defRPr>
            </a:lvl1pPr>
          </a:lstStyle>
          <a:p>
            <a:pPr>
              <a:defRPr/>
            </a:pPr>
            <a:r>
              <a:rPr lang="en-US" dirty="0"/>
              <a:t>Presented by Partners in Medical Education, Inc. 2016</a:t>
            </a:r>
          </a:p>
        </p:txBody>
      </p:sp>
    </p:spTree>
    <p:extLst>
      <p:ext uri="{BB962C8B-B14F-4D97-AF65-F5344CB8AC3E}">
        <p14:creationId xmlns:p14="http://schemas.microsoft.com/office/powerpoint/2010/main" val="1895564950"/>
      </p:ext>
    </p:extLst>
  </p:cSld>
  <p:clrMap bg1="lt1" tx1="dk1" bg2="lt2" tx2="dk2" accent1="accent1" accent2="accent2" accent3="accent3" accent4="accent4" accent5="accent5" accent6="accent6" hlink="hlink" folHlink="folHlink"/>
  <p:sldLayoutIdLst>
    <p:sldLayoutId id="2147486413" r:id="rId1"/>
    <p:sldLayoutId id="2147486414" r:id="rId2"/>
    <p:sldLayoutId id="2147486415" r:id="rId3"/>
    <p:sldLayoutId id="2147486416" r:id="rId4"/>
    <p:sldLayoutId id="2147486417" r:id="rId5"/>
    <p:sldLayoutId id="2147486418" r:id="rId6"/>
    <p:sldLayoutId id="2147486419" r:id="rId7"/>
    <p:sldLayoutId id="2147486420" r:id="rId8"/>
    <p:sldLayoutId id="2147486421" r:id="rId9"/>
    <p:sldLayoutId id="2147486422" r:id="rId10"/>
    <p:sldLayoutId id="2147486423" r:id="rId11"/>
  </p:sldLayoutIdLst>
  <p:hf hdr="0" dt="0"/>
  <p:txStyles>
    <p:titleStyle>
      <a:lvl1pPr algn="l" defTabSz="914400" rtl="0" eaLnBrk="1" latinLnBrk="0" hangingPunct="1">
        <a:lnSpc>
          <a:spcPct val="90000"/>
        </a:lnSpc>
        <a:spcBef>
          <a:spcPct val="0"/>
        </a:spcBef>
        <a:buNone/>
        <a:defRPr sz="3500" b="1"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3" Type="http://schemas.openxmlformats.org/officeDocument/2006/relationships/hyperlink" Target="http://www.partnersinmeded.com/" TargetMode="Externa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1.xml.rels><?xml version="1.0" encoding="UTF-8" standalone="yes"?>
<Relationships xmlns="http://schemas.openxmlformats.org/package/2006/relationships"><Relationship Id="rId3" Type="http://schemas.openxmlformats.org/officeDocument/2006/relationships/hyperlink" Target="mailto:tori@partnersinmeded.com" TargetMode="External"/><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hyperlink" Target="mailto:info@PartnersInMedEd.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Teaching Physician Documentation Guidelines</a:t>
            </a:r>
          </a:p>
        </p:txBody>
      </p:sp>
      <p:sp>
        <p:nvSpPr>
          <p:cNvPr id="3" name="Subtitle 2"/>
          <p:cNvSpPr>
            <a:spLocks noGrp="1"/>
          </p:cNvSpPr>
          <p:nvPr>
            <p:ph type="subTitle" idx="1"/>
          </p:nvPr>
        </p:nvSpPr>
        <p:spPr/>
        <p:txBody>
          <a:bodyPr>
            <a:normAutofit fontScale="70000" lnSpcReduction="20000"/>
          </a:bodyPr>
          <a:lstStyle/>
          <a:p>
            <a:r>
              <a:rPr lang="en-US" dirty="0"/>
              <a:t>Presented by:</a:t>
            </a:r>
          </a:p>
          <a:p>
            <a:r>
              <a:rPr lang="en-US" dirty="0"/>
              <a:t>Candace DeMaris, MAIS</a:t>
            </a:r>
          </a:p>
          <a:p>
            <a:r>
              <a:rPr lang="en-US" dirty="0"/>
              <a:t>Consultant</a:t>
            </a:r>
          </a:p>
          <a:p>
            <a:r>
              <a:rPr lang="en-US" dirty="0"/>
              <a:t>Partners in Medical Education, Inc.</a:t>
            </a:r>
          </a:p>
        </p:txBody>
      </p:sp>
    </p:spTree>
    <p:extLst>
      <p:ext uri="{BB962C8B-B14F-4D97-AF65-F5344CB8AC3E}">
        <p14:creationId xmlns:p14="http://schemas.microsoft.com/office/powerpoint/2010/main" val="2784846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a:t>2. Review of Systems (ROS) – 14 recognized systems</a:t>
            </a:r>
          </a:p>
          <a:p>
            <a:pPr marL="914400" lvl="2" indent="0">
              <a:buNone/>
            </a:pPr>
            <a:r>
              <a:rPr lang="en-US" sz="1600" dirty="0"/>
              <a:t>Constitutional systems		Musculoskeletal</a:t>
            </a:r>
          </a:p>
          <a:p>
            <a:pPr marL="914400" lvl="2" indent="0">
              <a:buNone/>
            </a:pPr>
            <a:r>
              <a:rPr lang="en-US" sz="1600" dirty="0"/>
              <a:t>Eyes				Integumentary</a:t>
            </a:r>
          </a:p>
          <a:p>
            <a:pPr marL="914400" lvl="2" indent="0">
              <a:buNone/>
            </a:pPr>
            <a:r>
              <a:rPr lang="en-US" sz="1600" dirty="0"/>
              <a:t>Ears, Nose, Mouth, Throat		Neurological</a:t>
            </a:r>
          </a:p>
          <a:p>
            <a:pPr marL="914400" lvl="2" indent="0">
              <a:buNone/>
            </a:pPr>
            <a:r>
              <a:rPr lang="en-US" sz="1600" dirty="0"/>
              <a:t>Cardiovascular			Psychiatric</a:t>
            </a:r>
          </a:p>
          <a:p>
            <a:pPr marL="914400" lvl="2" indent="0">
              <a:buNone/>
            </a:pPr>
            <a:r>
              <a:rPr lang="en-US" sz="1600" dirty="0"/>
              <a:t>Respiratory			Endocrine</a:t>
            </a:r>
          </a:p>
          <a:p>
            <a:pPr marL="914400" lvl="2" indent="0">
              <a:buNone/>
            </a:pPr>
            <a:r>
              <a:rPr lang="en-US" sz="1600" dirty="0"/>
              <a:t>Gastrointestinal			Hematologic/Lymphatic</a:t>
            </a:r>
          </a:p>
          <a:p>
            <a:pPr marL="914400" lvl="2" indent="0">
              <a:buNone/>
            </a:pPr>
            <a:r>
              <a:rPr lang="en-US" sz="1600" dirty="0"/>
              <a:t>Genitourinary			Allergic/Immunologic</a:t>
            </a:r>
          </a:p>
          <a:p>
            <a:pPr marL="457200" lvl="1" indent="0">
              <a:buNone/>
            </a:pPr>
            <a:endParaRPr lang="en-US" dirty="0"/>
          </a:p>
        </p:txBody>
      </p:sp>
      <p:sp>
        <p:nvSpPr>
          <p:cNvPr id="3" name="Title 2"/>
          <p:cNvSpPr>
            <a:spLocks noGrp="1"/>
          </p:cNvSpPr>
          <p:nvPr>
            <p:ph type="title"/>
          </p:nvPr>
        </p:nvSpPr>
        <p:spPr/>
        <p:txBody>
          <a:bodyPr>
            <a:normAutofit fontScale="90000"/>
          </a:bodyPr>
          <a:lstStyle/>
          <a:p>
            <a:r>
              <a:rPr lang="en-US" dirty="0"/>
              <a:t>Documentation and Coding</a:t>
            </a:r>
            <a:br>
              <a:rPr lang="en-US" dirty="0"/>
            </a:br>
            <a:r>
              <a:rPr lang="en-US" dirty="0"/>
              <a:t>Evaluation and Management (E&amp;M) Services - History</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10</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2813472794"/>
              </p:ext>
            </p:extLst>
          </p:nvPr>
        </p:nvGraphicFramePr>
        <p:xfrm>
          <a:off x="1066800" y="4191000"/>
          <a:ext cx="6934199" cy="2135505"/>
        </p:xfrm>
        <a:graphic>
          <a:graphicData uri="http://schemas.openxmlformats.org/drawingml/2006/table">
            <a:tbl>
              <a:tblPr firstRow="1">
                <a:tableStyleId>{93296810-A885-4BE3-A3E7-6D5BEEA58F35}</a:tableStyleId>
              </a:tblPr>
              <a:tblGrid>
                <a:gridCol w="1949947">
                  <a:extLst>
                    <a:ext uri="{9D8B030D-6E8A-4147-A177-3AD203B41FA5}">
                      <a16:colId xmlns:a16="http://schemas.microsoft.com/office/drawing/2014/main" xmlns="" val="20000"/>
                    </a:ext>
                  </a:extLst>
                </a:gridCol>
                <a:gridCol w="4984252">
                  <a:extLst>
                    <a:ext uri="{9D8B030D-6E8A-4147-A177-3AD203B41FA5}">
                      <a16:colId xmlns:a16="http://schemas.microsoft.com/office/drawing/2014/main" xmlns="" val="20001"/>
                    </a:ext>
                  </a:extLst>
                </a:gridCol>
              </a:tblGrid>
              <a:tr h="447675">
                <a:tc gridSpan="2">
                  <a:txBody>
                    <a:bodyPr/>
                    <a:lstStyle/>
                    <a:p>
                      <a:pPr algn="l" fontAlgn="b"/>
                      <a:r>
                        <a:rPr lang="en-US" sz="1800" u="none" strike="noStrike" dirty="0">
                          <a:effectLst/>
                        </a:rPr>
                        <a:t>TYPE OF ROS</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295275">
                <a:tc>
                  <a:txBody>
                    <a:bodyPr/>
                    <a:lstStyle/>
                    <a:p>
                      <a:pPr algn="l" fontAlgn="b"/>
                      <a:r>
                        <a:rPr lang="en-US" sz="1800" u="none" strike="noStrike" dirty="0">
                          <a:effectLst/>
                        </a:rPr>
                        <a:t>Problem-Pertinent</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System directly related to the problem identified in the HPI</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90550">
                <a:tc>
                  <a:txBody>
                    <a:bodyPr/>
                    <a:lstStyle/>
                    <a:p>
                      <a:pPr algn="l" fontAlgn="ctr"/>
                      <a:r>
                        <a:rPr lang="en-US" sz="1800" u="none" strike="noStrike" dirty="0">
                          <a:effectLst/>
                        </a:rPr>
                        <a:t>Extended</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dirty="0">
                          <a:effectLst/>
                        </a:rPr>
                        <a:t>System directly related to the problem(s) identified in the HPI and 2-9 additional systems</a:t>
                      </a:r>
                      <a:endParaRPr lang="en-US" sz="16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00075">
                <a:tc>
                  <a:txBody>
                    <a:bodyPr/>
                    <a:lstStyle/>
                    <a:p>
                      <a:pPr algn="l" fontAlgn="ctr"/>
                      <a:r>
                        <a:rPr lang="en-US" sz="1800" u="none" strike="noStrike" dirty="0">
                          <a:effectLst/>
                        </a:rPr>
                        <a:t>Complete ROS</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dirty="0">
                          <a:effectLst/>
                        </a:rPr>
                        <a:t>System directly related to the problems identified in the HPI plus all additional organ systems (minimum 10)</a:t>
                      </a:r>
                      <a:endParaRPr lang="en-US" sz="16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27456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3. Past, Family, and/or Social History (PFSH) – 3 areas</a:t>
            </a:r>
          </a:p>
          <a:p>
            <a:pPr lvl="2"/>
            <a:r>
              <a:rPr lang="en-US" dirty="0"/>
              <a:t>Past:  Experiences with illnesses, operations, injuries, and treatments</a:t>
            </a:r>
          </a:p>
          <a:p>
            <a:pPr lvl="2"/>
            <a:r>
              <a:rPr lang="en-US" dirty="0"/>
              <a:t>Family:  Medical events, diseases, and hereditary conditions that may place the patient at risk</a:t>
            </a:r>
          </a:p>
          <a:p>
            <a:pPr lvl="2"/>
            <a:r>
              <a:rPr lang="en-US" dirty="0"/>
              <a:t>Social:  age-appropriate review of past and current activities</a:t>
            </a:r>
          </a:p>
        </p:txBody>
      </p:sp>
      <p:sp>
        <p:nvSpPr>
          <p:cNvPr id="3" name="Title 2"/>
          <p:cNvSpPr>
            <a:spLocks noGrp="1"/>
          </p:cNvSpPr>
          <p:nvPr>
            <p:ph type="title"/>
          </p:nvPr>
        </p:nvSpPr>
        <p:spPr/>
        <p:txBody>
          <a:bodyPr>
            <a:normAutofit fontScale="90000"/>
          </a:bodyPr>
          <a:lstStyle/>
          <a:p>
            <a:r>
              <a:rPr lang="en-US" dirty="0"/>
              <a:t>Documentation and Coding</a:t>
            </a:r>
            <a:br>
              <a:rPr lang="en-US" dirty="0"/>
            </a:br>
            <a:r>
              <a:rPr lang="en-US" dirty="0"/>
              <a:t>Evaluation and Management (E&amp;M) Services - History</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11</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2943736532"/>
              </p:ext>
            </p:extLst>
          </p:nvPr>
        </p:nvGraphicFramePr>
        <p:xfrm>
          <a:off x="1143000" y="4114800"/>
          <a:ext cx="7572375" cy="1965960"/>
        </p:xfrm>
        <a:graphic>
          <a:graphicData uri="http://schemas.openxmlformats.org/drawingml/2006/table">
            <a:tbl>
              <a:tblPr firstRow="1">
                <a:tableStyleId>{912C8C85-51F0-491E-9774-3900AFEF0FD7}</a:tableStyleId>
              </a:tblPr>
              <a:tblGrid>
                <a:gridCol w="1771650">
                  <a:extLst>
                    <a:ext uri="{9D8B030D-6E8A-4147-A177-3AD203B41FA5}">
                      <a16:colId xmlns:a16="http://schemas.microsoft.com/office/drawing/2014/main" xmlns="" val="20000"/>
                    </a:ext>
                  </a:extLst>
                </a:gridCol>
                <a:gridCol w="5800725">
                  <a:extLst>
                    <a:ext uri="{9D8B030D-6E8A-4147-A177-3AD203B41FA5}">
                      <a16:colId xmlns:a16="http://schemas.microsoft.com/office/drawing/2014/main" xmlns="" val="20001"/>
                    </a:ext>
                  </a:extLst>
                </a:gridCol>
              </a:tblGrid>
              <a:tr h="685800">
                <a:tc gridSpan="2">
                  <a:txBody>
                    <a:bodyPr/>
                    <a:lstStyle/>
                    <a:p>
                      <a:pPr algn="l"/>
                      <a:r>
                        <a:rPr lang="en-US" dirty="0"/>
                        <a:t>TYPE</a:t>
                      </a:r>
                      <a:r>
                        <a:rPr lang="en-US" baseline="0" dirty="0"/>
                        <a:t> OF PFSH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2925">
                <a:tc>
                  <a:txBody>
                    <a:bodyPr/>
                    <a:lstStyle/>
                    <a:p>
                      <a:r>
                        <a:rPr lang="en-US" dirty="0"/>
                        <a:t>Pertinent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Review</a:t>
                      </a:r>
                      <a:r>
                        <a:rPr lang="en-US" baseline="0" dirty="0"/>
                        <a:t> of 1 item from any of the 3 history areas directly related to the problem identified in the HPI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542925">
                <a:tc>
                  <a:txBody>
                    <a:bodyPr/>
                    <a:lstStyle/>
                    <a:p>
                      <a:r>
                        <a:rPr lang="en-US" dirty="0"/>
                        <a:t>Complete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Review of 2 or all 3 history</a:t>
                      </a:r>
                      <a:r>
                        <a:rPr lang="en-US" baseline="0" dirty="0"/>
                        <a:t> areas related to the problem identified in the HPI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351809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610600" cy="5334000"/>
          </a:xfrm>
        </p:spPr>
        <p:txBody>
          <a:bodyPr>
            <a:normAutofit/>
          </a:bodyPr>
          <a:lstStyle/>
          <a:p>
            <a:endParaRPr lang="en-US" dirty="0"/>
          </a:p>
          <a:p>
            <a:endParaRPr lang="en-US" sz="2800" dirty="0"/>
          </a:p>
          <a:p>
            <a:pPr lvl="1"/>
            <a:r>
              <a:rPr lang="en-US" sz="2800" dirty="0"/>
              <a:t>Chief Complaint (CC)</a:t>
            </a:r>
          </a:p>
          <a:p>
            <a:pPr lvl="1"/>
            <a:r>
              <a:rPr lang="en-US" sz="2800" dirty="0"/>
              <a:t>3 Components</a:t>
            </a:r>
          </a:p>
          <a:p>
            <a:pPr lvl="2"/>
            <a:r>
              <a:rPr lang="en-US" sz="2400" dirty="0"/>
              <a:t>History of Present Illness (HPI)</a:t>
            </a:r>
          </a:p>
          <a:p>
            <a:pPr lvl="2"/>
            <a:r>
              <a:rPr lang="en-US" sz="2400" dirty="0"/>
              <a:t>Review of Systems (ROS)</a:t>
            </a:r>
          </a:p>
          <a:p>
            <a:pPr lvl="2"/>
            <a:r>
              <a:rPr lang="en-US" sz="2400" dirty="0"/>
              <a:t>Past Family and Social History (PFSH)</a:t>
            </a:r>
          </a:p>
          <a:p>
            <a:pPr marL="914400" lvl="2" indent="0">
              <a:buNone/>
            </a:pPr>
            <a:endParaRPr lang="en-US" dirty="0"/>
          </a:p>
        </p:txBody>
      </p:sp>
      <p:sp>
        <p:nvSpPr>
          <p:cNvPr id="3" name="Title 2"/>
          <p:cNvSpPr>
            <a:spLocks noGrp="1"/>
          </p:cNvSpPr>
          <p:nvPr>
            <p:ph type="title"/>
          </p:nvPr>
        </p:nvSpPr>
        <p:spPr/>
        <p:txBody>
          <a:bodyPr>
            <a:normAutofit fontScale="90000"/>
          </a:bodyPr>
          <a:lstStyle/>
          <a:p>
            <a:r>
              <a:rPr lang="en-US" dirty="0"/>
              <a:t>Documentation and Coding Evaluation and Management (E&amp;M) Services - History</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12</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474113336"/>
              </p:ext>
            </p:extLst>
          </p:nvPr>
        </p:nvGraphicFramePr>
        <p:xfrm>
          <a:off x="666750" y="3962400"/>
          <a:ext cx="7848600" cy="2286000"/>
        </p:xfrm>
        <a:graphic>
          <a:graphicData uri="http://schemas.openxmlformats.org/drawingml/2006/table">
            <a:tbl>
              <a:tblPr firstRow="1">
                <a:tableStyleId>{93296810-A885-4BE3-A3E7-6D5BEEA58F35}</a:tableStyleId>
              </a:tblPr>
              <a:tblGrid>
                <a:gridCol w="2209660">
                  <a:extLst>
                    <a:ext uri="{9D8B030D-6E8A-4147-A177-3AD203B41FA5}">
                      <a16:colId xmlns:a16="http://schemas.microsoft.com/office/drawing/2014/main" xmlns="" val="20000"/>
                    </a:ext>
                  </a:extLst>
                </a:gridCol>
                <a:gridCol w="1409735">
                  <a:extLst>
                    <a:ext uri="{9D8B030D-6E8A-4147-A177-3AD203B41FA5}">
                      <a16:colId xmlns:a16="http://schemas.microsoft.com/office/drawing/2014/main" xmlns="" val="20001"/>
                    </a:ext>
                  </a:extLst>
                </a:gridCol>
                <a:gridCol w="1409735">
                  <a:extLst>
                    <a:ext uri="{9D8B030D-6E8A-4147-A177-3AD203B41FA5}">
                      <a16:colId xmlns:a16="http://schemas.microsoft.com/office/drawing/2014/main" xmlns="" val="20002"/>
                    </a:ext>
                  </a:extLst>
                </a:gridCol>
                <a:gridCol w="1409735">
                  <a:extLst>
                    <a:ext uri="{9D8B030D-6E8A-4147-A177-3AD203B41FA5}">
                      <a16:colId xmlns:a16="http://schemas.microsoft.com/office/drawing/2014/main" xmlns="" val="20003"/>
                    </a:ext>
                  </a:extLst>
                </a:gridCol>
                <a:gridCol w="1409735">
                  <a:extLst>
                    <a:ext uri="{9D8B030D-6E8A-4147-A177-3AD203B41FA5}">
                      <a16:colId xmlns:a16="http://schemas.microsoft.com/office/drawing/2014/main" xmlns="" val="20004"/>
                    </a:ext>
                  </a:extLst>
                </a:gridCol>
              </a:tblGrid>
              <a:tr h="0">
                <a:tc>
                  <a:txBody>
                    <a:bodyPr/>
                    <a:lstStyle/>
                    <a:p>
                      <a:pPr algn="ctr" fontAlgn="ctr"/>
                      <a:r>
                        <a:rPr lang="en-US" sz="2000" u="none" strike="noStrike" dirty="0">
                          <a:effectLst/>
                        </a:rPr>
                        <a:t>TYPE OF HISTORY</a:t>
                      </a:r>
                      <a:endParaRPr lang="en-US" sz="2000" b="0"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CC</a:t>
                      </a:r>
                      <a:endParaRPr lang="en-US" sz="2000" b="0"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HPI</a:t>
                      </a:r>
                      <a:endParaRPr lang="en-US" sz="2000" b="0"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ROS</a:t>
                      </a:r>
                      <a:endParaRPr lang="en-US" sz="2000" b="0"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PFSH</a:t>
                      </a:r>
                      <a:endParaRPr lang="en-US" sz="2000" b="0"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33375">
                <a:tc>
                  <a:txBody>
                    <a:bodyPr/>
                    <a:lstStyle/>
                    <a:p>
                      <a:pPr algn="ctr" fontAlgn="ctr"/>
                      <a:r>
                        <a:rPr lang="en-US" sz="2000" u="none" strike="noStrike" dirty="0">
                          <a:effectLst/>
                        </a:rPr>
                        <a:t>Problem Focused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Required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Brief</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N/A</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 </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66750">
                <a:tc>
                  <a:txBody>
                    <a:bodyPr/>
                    <a:lstStyle/>
                    <a:p>
                      <a:pPr algn="ctr" fontAlgn="ctr"/>
                      <a:r>
                        <a:rPr lang="en-US" sz="2000" u="none" strike="noStrike" dirty="0">
                          <a:effectLst/>
                        </a:rPr>
                        <a:t>Expanded Problem Focused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Required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Brief</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Problem Pertinent</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N/A</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3375">
                <a:tc>
                  <a:txBody>
                    <a:bodyPr/>
                    <a:lstStyle/>
                    <a:p>
                      <a:pPr algn="ctr" fontAlgn="ctr"/>
                      <a:r>
                        <a:rPr lang="en-US" sz="2000" u="none" strike="noStrike" dirty="0">
                          <a:effectLst/>
                        </a:rPr>
                        <a:t>Detailed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Required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Extended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Extended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Pertinent</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3375">
                <a:tc>
                  <a:txBody>
                    <a:bodyPr/>
                    <a:lstStyle/>
                    <a:p>
                      <a:pPr algn="ctr" fontAlgn="ctr"/>
                      <a:r>
                        <a:rPr lang="en-US" sz="2000" u="none" strike="noStrike" dirty="0">
                          <a:effectLst/>
                        </a:rPr>
                        <a:t>Comprehensive</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Required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Extended</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Complete</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Complete</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88107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Components of physical exam organized by organ systems</a:t>
            </a:r>
          </a:p>
          <a:p>
            <a:r>
              <a:rPr lang="en-US" dirty="0"/>
              <a:t>Use either 1995 or 1997 physical exam rules (but not both)</a:t>
            </a:r>
          </a:p>
          <a:p>
            <a:pPr marL="457200" lvl="1" indent="0">
              <a:buNone/>
            </a:pPr>
            <a:r>
              <a:rPr lang="en-US" sz="1800" dirty="0"/>
              <a:t>https://www.cms.gov/Outreach-and-Education/Medicare-Learning-Network-MLN/MLNEdWebGuide/Downloads/97Docguidelines.pdf</a:t>
            </a:r>
          </a:p>
          <a:p>
            <a:endParaRPr lang="en-US" dirty="0"/>
          </a:p>
        </p:txBody>
      </p:sp>
      <p:sp>
        <p:nvSpPr>
          <p:cNvPr id="3" name="Title 2"/>
          <p:cNvSpPr>
            <a:spLocks noGrp="1"/>
          </p:cNvSpPr>
          <p:nvPr>
            <p:ph type="title"/>
          </p:nvPr>
        </p:nvSpPr>
        <p:spPr/>
        <p:txBody>
          <a:bodyPr>
            <a:normAutofit fontScale="90000"/>
          </a:bodyPr>
          <a:lstStyle/>
          <a:p>
            <a:r>
              <a:rPr lang="en-US" dirty="0"/>
              <a:t>Documentation and Coding Evaluation and Management (E&amp;M) Services – Physical Exam</a:t>
            </a:r>
          </a:p>
        </p:txBody>
      </p:sp>
      <p:sp>
        <p:nvSpPr>
          <p:cNvPr id="4" name="Footer Placeholder 3"/>
          <p:cNvSpPr>
            <a:spLocks noGrp="1"/>
          </p:cNvSpPr>
          <p:nvPr>
            <p:ph type="ftr" sz="quarter" idx="10"/>
          </p:nvPr>
        </p:nvSpPr>
        <p:spPr/>
        <p:txBody>
          <a:bodyPr/>
          <a:lstStyle/>
          <a:p>
            <a:pPr>
              <a:defRPr/>
            </a:pPr>
            <a:r>
              <a:rPr lang="en-US"/>
              <a:t>Presented by Partners in Medical Education, Inc. 2016</a:t>
            </a:r>
            <a:endParaRPr lang="en-US" dirty="0"/>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13</a:t>
            </a:fld>
            <a:endParaRPr lang="en-US" altLang="en-US" dirty="0"/>
          </a:p>
        </p:txBody>
      </p:sp>
      <p:graphicFrame>
        <p:nvGraphicFramePr>
          <p:cNvPr id="7" name="Table 6"/>
          <p:cNvGraphicFramePr>
            <a:graphicFrameLocks noGrp="1"/>
          </p:cNvGraphicFramePr>
          <p:nvPr>
            <p:extLst/>
          </p:nvPr>
        </p:nvGraphicFramePr>
        <p:xfrm>
          <a:off x="990600" y="4092970"/>
          <a:ext cx="7372350" cy="2212076"/>
        </p:xfrm>
        <a:graphic>
          <a:graphicData uri="http://schemas.openxmlformats.org/drawingml/2006/table">
            <a:tbl>
              <a:tblPr firstRow="1">
                <a:tableStyleId>{912C8C85-51F0-491E-9774-3900AFEF0FD7}</a:tableStyleId>
              </a:tblPr>
              <a:tblGrid>
                <a:gridCol w="2271982">
                  <a:extLst>
                    <a:ext uri="{9D8B030D-6E8A-4147-A177-3AD203B41FA5}">
                      <a16:colId xmlns:a16="http://schemas.microsoft.com/office/drawing/2014/main" xmlns="" val="20000"/>
                    </a:ext>
                  </a:extLst>
                </a:gridCol>
                <a:gridCol w="5100368">
                  <a:extLst>
                    <a:ext uri="{9D8B030D-6E8A-4147-A177-3AD203B41FA5}">
                      <a16:colId xmlns:a16="http://schemas.microsoft.com/office/drawing/2014/main" xmlns="" val="20001"/>
                    </a:ext>
                  </a:extLst>
                </a:gridCol>
              </a:tblGrid>
              <a:tr h="386438">
                <a:tc gridSpan="2">
                  <a:txBody>
                    <a:bodyPr/>
                    <a:lstStyle/>
                    <a:p>
                      <a:pPr algn="l"/>
                      <a:r>
                        <a:rPr lang="en-US" dirty="0"/>
                        <a:t>TYPE</a:t>
                      </a:r>
                      <a:r>
                        <a:rPr lang="en-US" baseline="0" dirty="0"/>
                        <a:t> OF PHYSICAL EXAM</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22713">
                <a:tc>
                  <a:txBody>
                    <a:bodyPr/>
                    <a:lstStyle/>
                    <a:p>
                      <a:r>
                        <a:rPr lang="en-US" dirty="0"/>
                        <a:t>Problem-Focused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1-5 bullets from 1 or more organ 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535287">
                <a:tc>
                  <a:txBody>
                    <a:bodyPr/>
                    <a:lstStyle/>
                    <a:p>
                      <a:r>
                        <a:rPr lang="en-US" dirty="0"/>
                        <a:t>Expanded</a:t>
                      </a:r>
                      <a:r>
                        <a:rPr lang="en-US" baseline="0" dirty="0"/>
                        <a:t> Problem-Focused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At least 6 bullets from 1 or more organ 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305879">
                <a:tc>
                  <a:txBody>
                    <a:bodyPr/>
                    <a:lstStyle/>
                    <a:p>
                      <a:r>
                        <a:rPr lang="en-US" dirty="0"/>
                        <a:t>Detailed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At least 12 bullets from 1 or more organ</a:t>
                      </a:r>
                      <a:r>
                        <a:rPr lang="en-US" baseline="0" dirty="0"/>
                        <a:t> systems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2245418954"/>
                  </a:ext>
                </a:extLst>
              </a:tr>
              <a:tr h="454038">
                <a:tc>
                  <a:txBody>
                    <a:bodyPr/>
                    <a:lstStyle/>
                    <a:p>
                      <a:r>
                        <a:rPr lang="en-US" dirty="0"/>
                        <a:t>Comprehensive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t>At least 2 bullets from each</a:t>
                      </a:r>
                      <a:r>
                        <a:rPr lang="en-US" baseline="0" dirty="0"/>
                        <a:t> of 9 organ systems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4270819"/>
                  </a:ext>
                </a:extLst>
              </a:tr>
            </a:tbl>
          </a:graphicData>
        </a:graphic>
      </p:graphicFrame>
    </p:spTree>
    <p:extLst>
      <p:ext uri="{BB962C8B-B14F-4D97-AF65-F5344CB8AC3E}">
        <p14:creationId xmlns:p14="http://schemas.microsoft.com/office/powerpoint/2010/main" val="3466594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9130" y="1813607"/>
            <a:ext cx="7886700" cy="4438905"/>
          </a:xfrm>
        </p:spPr>
        <p:txBody>
          <a:bodyPr>
            <a:normAutofit fontScale="85000" lnSpcReduction="20000"/>
          </a:bodyPr>
          <a:lstStyle/>
          <a:p>
            <a:r>
              <a:rPr lang="en-US" dirty="0"/>
              <a:t>Number of diagnoses and/or management options</a:t>
            </a:r>
          </a:p>
          <a:p>
            <a:pPr lvl="1"/>
            <a:r>
              <a:rPr lang="en-US" dirty="0"/>
              <a:t>Number and types of problems addressed during the encounter</a:t>
            </a:r>
          </a:p>
          <a:p>
            <a:pPr lvl="1"/>
            <a:r>
              <a:rPr lang="en-US" dirty="0"/>
              <a:t>Complexity of establishing a diagnosis</a:t>
            </a:r>
          </a:p>
          <a:p>
            <a:pPr lvl="1"/>
            <a:r>
              <a:rPr lang="en-US" dirty="0"/>
              <a:t>Management decisions made by the physician</a:t>
            </a:r>
          </a:p>
          <a:p>
            <a:r>
              <a:rPr lang="en-US" dirty="0"/>
              <a:t>Amount and/or complexity of data to be reviewed</a:t>
            </a:r>
          </a:p>
          <a:p>
            <a:pPr lvl="1"/>
            <a:r>
              <a:rPr lang="en-US" dirty="0"/>
              <a:t>A decision to obtain old medical records and/or a </a:t>
            </a:r>
            <a:r>
              <a:rPr lang="en-US" dirty="0" err="1"/>
              <a:t>hx</a:t>
            </a:r>
            <a:r>
              <a:rPr lang="en-US" dirty="0"/>
              <a:t> from sources other than the patient</a:t>
            </a:r>
          </a:p>
          <a:p>
            <a:pPr lvl="1"/>
            <a:r>
              <a:rPr lang="en-US" dirty="0"/>
              <a:t>Discussion of contradictory or unexpected test results with the physician who performed or interpreted the test</a:t>
            </a:r>
          </a:p>
          <a:p>
            <a:pPr lvl="1"/>
            <a:r>
              <a:rPr lang="en-US" dirty="0"/>
              <a:t>Physician who ordered the test personally reviews the image, tracing or specimen to supplement information provided by the physician who prepared or interpreted the test</a:t>
            </a:r>
          </a:p>
          <a:p>
            <a:r>
              <a:rPr lang="en-US" dirty="0"/>
              <a:t>Level of risk associated with </a:t>
            </a:r>
          </a:p>
          <a:p>
            <a:pPr lvl="1"/>
            <a:r>
              <a:rPr lang="en-US" dirty="0"/>
              <a:t>Presenting problem(s)</a:t>
            </a:r>
          </a:p>
          <a:p>
            <a:pPr lvl="1"/>
            <a:r>
              <a:rPr lang="en-US" dirty="0"/>
              <a:t>Diagnostic procedures</a:t>
            </a:r>
          </a:p>
          <a:p>
            <a:pPr lvl="1"/>
            <a:r>
              <a:rPr lang="en-US" dirty="0"/>
              <a:t>Possible Management options</a:t>
            </a:r>
          </a:p>
          <a:p>
            <a:endParaRPr lang="en-US" dirty="0"/>
          </a:p>
        </p:txBody>
      </p:sp>
      <p:sp>
        <p:nvSpPr>
          <p:cNvPr id="3" name="Title 2"/>
          <p:cNvSpPr>
            <a:spLocks noGrp="1"/>
          </p:cNvSpPr>
          <p:nvPr>
            <p:ph type="title"/>
          </p:nvPr>
        </p:nvSpPr>
        <p:spPr/>
        <p:txBody>
          <a:bodyPr>
            <a:normAutofit fontScale="90000"/>
          </a:bodyPr>
          <a:lstStyle/>
          <a:p>
            <a:r>
              <a:rPr lang="en-US" dirty="0"/>
              <a:t>Documentation and Coding Evaluation and Management (E&amp;M) Services – Medical Decision Making</a:t>
            </a:r>
          </a:p>
        </p:txBody>
      </p:sp>
      <p:sp>
        <p:nvSpPr>
          <p:cNvPr id="4" name="Footer Placeholder 3"/>
          <p:cNvSpPr>
            <a:spLocks noGrp="1"/>
          </p:cNvSpPr>
          <p:nvPr>
            <p:ph type="ftr" sz="quarter" idx="10"/>
          </p:nvPr>
        </p:nvSpPr>
        <p:spPr/>
        <p:txBody>
          <a:bodyPr/>
          <a:lstStyle/>
          <a:p>
            <a:pPr>
              <a:defRPr/>
            </a:pPr>
            <a:r>
              <a:rPr lang="en-US"/>
              <a:t>Presented by Partners in Medical Education, Inc. 2016</a:t>
            </a:r>
            <a:endParaRPr lang="en-US" dirty="0"/>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14</a:t>
            </a:fld>
            <a:endParaRPr lang="en-US" altLang="en-US" dirty="0"/>
          </a:p>
        </p:txBody>
      </p:sp>
    </p:spTree>
    <p:extLst>
      <p:ext uri="{BB962C8B-B14F-4D97-AF65-F5344CB8AC3E}">
        <p14:creationId xmlns:p14="http://schemas.microsoft.com/office/powerpoint/2010/main" val="412565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Documentation and Coding Evaluation and Management (E&amp;M) Services – Medical Decision Making</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15</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2286015779"/>
              </p:ext>
            </p:extLst>
          </p:nvPr>
        </p:nvGraphicFramePr>
        <p:xfrm>
          <a:off x="457200" y="2667000"/>
          <a:ext cx="8077200" cy="3050589"/>
        </p:xfrm>
        <a:graphic>
          <a:graphicData uri="http://schemas.openxmlformats.org/drawingml/2006/table">
            <a:tbl>
              <a:tblPr firstRow="1">
                <a:tableStyleId>{93296810-A885-4BE3-A3E7-6D5BEEA58F35}</a:tableStyleId>
              </a:tblPr>
              <a:tblGrid>
                <a:gridCol w="2255943">
                  <a:extLst>
                    <a:ext uri="{9D8B030D-6E8A-4147-A177-3AD203B41FA5}">
                      <a16:colId xmlns:a16="http://schemas.microsoft.com/office/drawing/2014/main" xmlns="" val="20000"/>
                    </a:ext>
                  </a:extLst>
                </a:gridCol>
                <a:gridCol w="1889846">
                  <a:extLst>
                    <a:ext uri="{9D8B030D-6E8A-4147-A177-3AD203B41FA5}">
                      <a16:colId xmlns:a16="http://schemas.microsoft.com/office/drawing/2014/main" xmlns="" val="20001"/>
                    </a:ext>
                  </a:extLst>
                </a:gridCol>
                <a:gridCol w="1926127">
                  <a:extLst>
                    <a:ext uri="{9D8B030D-6E8A-4147-A177-3AD203B41FA5}">
                      <a16:colId xmlns:a16="http://schemas.microsoft.com/office/drawing/2014/main" xmlns="" val="20002"/>
                    </a:ext>
                  </a:extLst>
                </a:gridCol>
                <a:gridCol w="2005284">
                  <a:extLst>
                    <a:ext uri="{9D8B030D-6E8A-4147-A177-3AD203B41FA5}">
                      <a16:colId xmlns:a16="http://schemas.microsoft.com/office/drawing/2014/main" xmlns="" val="20003"/>
                    </a:ext>
                  </a:extLst>
                </a:gridCol>
              </a:tblGrid>
              <a:tr h="1348057">
                <a:tc>
                  <a:txBody>
                    <a:bodyPr/>
                    <a:lstStyle/>
                    <a:p>
                      <a:pPr algn="ctr" fontAlgn="ctr"/>
                      <a:r>
                        <a:rPr lang="en-US" sz="1800" u="none" strike="noStrike" dirty="0">
                          <a:effectLst/>
                        </a:rPr>
                        <a:t>TYPE OF DECISION MAKING</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NUMBER OF DIAGNOSES OR MANAGEMENT OPTIONS</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AMOUNT AND COMPLEXITY OF DATA TO BE REVIEWED</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a:effectLst/>
                        </a:rPr>
                        <a:t>RISK OF SIGNIFICANT COMPLICATIONS, MORBIDITY AND/OR MORTALITY</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8786">
                <a:tc>
                  <a:txBody>
                    <a:bodyPr/>
                    <a:lstStyle/>
                    <a:p>
                      <a:pPr algn="ctr" fontAlgn="b"/>
                      <a:r>
                        <a:rPr lang="en-US" sz="1800" u="none" strike="noStrike" dirty="0">
                          <a:effectLst/>
                        </a:rPr>
                        <a:t>Straightforward</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Minimal</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Minimal or None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Minimal</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48786">
                <a:tc>
                  <a:txBody>
                    <a:bodyPr/>
                    <a:lstStyle/>
                    <a:p>
                      <a:pPr algn="ctr" fontAlgn="b"/>
                      <a:r>
                        <a:rPr lang="en-US" sz="1800" u="none" strike="noStrike" dirty="0">
                          <a:effectLst/>
                        </a:rPr>
                        <a:t>Low Complexity</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Limited</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Limited</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Low</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48786">
                <a:tc>
                  <a:txBody>
                    <a:bodyPr/>
                    <a:lstStyle/>
                    <a:p>
                      <a:pPr algn="ctr" fontAlgn="b"/>
                      <a:r>
                        <a:rPr lang="en-US" sz="1800" u="none" strike="noStrike" dirty="0">
                          <a:effectLst/>
                        </a:rPr>
                        <a:t>Moderate Complexity</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Multiple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Moderate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Moderate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48786">
                <a:tc>
                  <a:txBody>
                    <a:bodyPr/>
                    <a:lstStyle/>
                    <a:p>
                      <a:pPr algn="ctr" fontAlgn="b"/>
                      <a:r>
                        <a:rPr lang="en-US" sz="1800" u="none" strike="noStrike" dirty="0">
                          <a:effectLst/>
                        </a:rPr>
                        <a:t>High Complexity</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Extensive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Extensive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High</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78896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Documentation and Coding Evaluation and Management (E&amp;M) Services – Level of Service</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16</a:t>
            </a:fld>
            <a:endParaRPr lang="en-US" alt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45195955"/>
              </p:ext>
            </p:extLst>
          </p:nvPr>
        </p:nvGraphicFramePr>
        <p:xfrm>
          <a:off x="609600" y="2133600"/>
          <a:ext cx="7886700" cy="3571240"/>
        </p:xfrm>
        <a:graphic>
          <a:graphicData uri="http://schemas.openxmlformats.org/drawingml/2006/table">
            <a:tbl>
              <a:tblPr firstRow="1">
                <a:tableStyleId>{93296810-A885-4BE3-A3E7-6D5BEEA58F35}</a:tableStyleId>
              </a:tblPr>
              <a:tblGrid>
                <a:gridCol w="1828800">
                  <a:extLst>
                    <a:ext uri="{9D8B030D-6E8A-4147-A177-3AD203B41FA5}">
                      <a16:colId xmlns:a16="http://schemas.microsoft.com/office/drawing/2014/main" xmlns="" val="20000"/>
                    </a:ext>
                  </a:extLst>
                </a:gridCol>
                <a:gridCol w="6057900">
                  <a:extLst>
                    <a:ext uri="{9D8B030D-6E8A-4147-A177-3AD203B41FA5}">
                      <a16:colId xmlns:a16="http://schemas.microsoft.com/office/drawing/2014/main" xmlns="" val="20001"/>
                    </a:ext>
                  </a:extLst>
                </a:gridCol>
              </a:tblGrid>
              <a:tr h="370840">
                <a:tc gridSpan="2">
                  <a:txBody>
                    <a:bodyPr/>
                    <a:lstStyle/>
                    <a:p>
                      <a:r>
                        <a:rPr lang="en-US" dirty="0"/>
                        <a:t>LEVEL</a:t>
                      </a:r>
                      <a:r>
                        <a:rPr lang="en-US" baseline="0" dirty="0"/>
                        <a:t> OF SERVICE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US" dirty="0"/>
                        <a:t>Level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problem-focused Hx, problem-focused PE, straightforward medical decision-making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US" dirty="0"/>
                        <a:t>Level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expanded problem-focused Hx, expanded</a:t>
                      </a:r>
                      <a:r>
                        <a:rPr lang="en-US" baseline="0" dirty="0"/>
                        <a:t> problem-focused PE, straightforward medical decision-making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US" dirty="0"/>
                        <a:t>Level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detailed Hx, detailed PE, low complexity medical decision-making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0840">
                <a:tc>
                  <a:txBody>
                    <a:bodyPr/>
                    <a:lstStyle/>
                    <a:p>
                      <a:r>
                        <a:rPr lang="en-US" dirty="0"/>
                        <a:t>Level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complete</a:t>
                      </a:r>
                      <a:r>
                        <a:rPr lang="en-US" baseline="0" dirty="0"/>
                        <a:t> Hx, complete PE, moderate complexity medical decision-making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70840">
                <a:tc>
                  <a:txBody>
                    <a:bodyPr/>
                    <a:lstStyle/>
                    <a:p>
                      <a:r>
                        <a:rPr lang="en-US" dirty="0"/>
                        <a:t>Level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complete Hx, complete PE, high complexity medical decision-making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94856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Documentation and Coding Evaluation and Management (E&amp;M) Services – My Visit</a:t>
            </a:r>
          </a:p>
        </p:txBody>
      </p:sp>
      <p:sp>
        <p:nvSpPr>
          <p:cNvPr id="4" name="Footer Placeholder 3"/>
          <p:cNvSpPr>
            <a:spLocks noGrp="1"/>
          </p:cNvSpPr>
          <p:nvPr>
            <p:ph type="ftr" sz="quarter" idx="10"/>
          </p:nvPr>
        </p:nvSpPr>
        <p:spPr/>
        <p:txBody>
          <a:bodyPr/>
          <a:lstStyle/>
          <a:p>
            <a:pPr>
              <a:defRPr/>
            </a:pPr>
            <a:r>
              <a:rPr lang="en-US"/>
              <a:t>Presented by Partners in Medical Education, Inc. 2016</a:t>
            </a:r>
            <a:endParaRPr lang="en-US" dirty="0"/>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17</a:t>
            </a:fld>
            <a:endParaRPr lang="en-US" altLang="en-US" dirty="0"/>
          </a:p>
        </p:txBody>
      </p:sp>
      <p:sp>
        <p:nvSpPr>
          <p:cNvPr id="7" name="Content Placeholder 6"/>
          <p:cNvSpPr>
            <a:spLocks noGrp="1"/>
          </p:cNvSpPr>
          <p:nvPr>
            <p:ph idx="1"/>
          </p:nvPr>
        </p:nvSpPr>
        <p:spPr/>
        <p:txBody>
          <a:bodyPr/>
          <a:lstStyle/>
          <a:p>
            <a:endParaRPr lang="en-US" dirty="0"/>
          </a:p>
          <a:p>
            <a:pPr marL="0" indent="0">
              <a:buNone/>
            </a:pPr>
            <a:r>
              <a:rPr lang="en-US" sz="3200" dirty="0"/>
              <a:t>CPT Code 99203</a:t>
            </a:r>
          </a:p>
          <a:p>
            <a:pPr marL="0" indent="0">
              <a:buNone/>
            </a:pPr>
            <a:endParaRPr lang="en-US" sz="2800" dirty="0"/>
          </a:p>
          <a:p>
            <a:pPr marL="0" indent="0">
              <a:buNone/>
            </a:pPr>
            <a:r>
              <a:rPr lang="en-US" sz="2800" dirty="0"/>
              <a:t>99 - E&amp;M Service</a:t>
            </a:r>
          </a:p>
          <a:p>
            <a:pPr marL="0" indent="0">
              <a:buNone/>
            </a:pPr>
            <a:r>
              <a:rPr lang="en-US" sz="2800" dirty="0"/>
              <a:t>2 - office visit</a:t>
            </a:r>
          </a:p>
          <a:p>
            <a:pPr marL="0" indent="0">
              <a:buNone/>
            </a:pPr>
            <a:r>
              <a:rPr lang="en-US" sz="2800" dirty="0"/>
              <a:t>0 - new patient</a:t>
            </a:r>
          </a:p>
          <a:p>
            <a:pPr marL="0" indent="0">
              <a:buNone/>
            </a:pPr>
            <a:r>
              <a:rPr lang="en-US" sz="2800" dirty="0"/>
              <a:t>3 - level 3</a:t>
            </a:r>
          </a:p>
        </p:txBody>
      </p:sp>
    </p:spTree>
    <p:extLst>
      <p:ext uri="{BB962C8B-B14F-4D97-AF65-F5344CB8AC3E}">
        <p14:creationId xmlns:p14="http://schemas.microsoft.com/office/powerpoint/2010/main" val="4045295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Teaching Physician</a:t>
            </a:r>
          </a:p>
          <a:p>
            <a:r>
              <a:rPr lang="en-US" dirty="0"/>
              <a:t>Resident </a:t>
            </a:r>
          </a:p>
          <a:p>
            <a:r>
              <a:rPr lang="en-US" dirty="0"/>
              <a:t>Fellow</a:t>
            </a:r>
          </a:p>
          <a:p>
            <a:r>
              <a:rPr lang="en-US" dirty="0"/>
              <a:t>Student</a:t>
            </a:r>
          </a:p>
          <a:p>
            <a:r>
              <a:rPr lang="en-US" dirty="0"/>
              <a:t>Critical or key portion</a:t>
            </a:r>
          </a:p>
          <a:p>
            <a:r>
              <a:rPr lang="en-US" dirty="0"/>
              <a:t>Physically present</a:t>
            </a:r>
          </a:p>
        </p:txBody>
      </p:sp>
      <p:sp>
        <p:nvSpPr>
          <p:cNvPr id="3" name="Title 2"/>
          <p:cNvSpPr>
            <a:spLocks noGrp="1"/>
          </p:cNvSpPr>
          <p:nvPr>
            <p:ph type="title"/>
          </p:nvPr>
        </p:nvSpPr>
        <p:spPr/>
        <p:txBody>
          <a:bodyPr/>
          <a:lstStyle/>
          <a:p>
            <a:r>
              <a:rPr lang="en-US" dirty="0"/>
              <a:t>When residents are involved: Key Terms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18</a:t>
            </a:fld>
            <a:endParaRPr lang="en-US" altLang="en-US" dirty="0"/>
          </a:p>
        </p:txBody>
      </p:sp>
    </p:spTree>
    <p:extLst>
      <p:ext uri="{BB962C8B-B14F-4D97-AF65-F5344CB8AC3E}">
        <p14:creationId xmlns:p14="http://schemas.microsoft.com/office/powerpoint/2010/main" val="856765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TP bills for professional services provided under the Medicare Part B Physician Fee Schedule (MPFS)</a:t>
            </a:r>
          </a:p>
          <a:p>
            <a:r>
              <a:rPr lang="en-US" dirty="0"/>
              <a:t>Residents and fellows in an approved training program may not be billed using the MPFS </a:t>
            </a:r>
          </a:p>
          <a:p>
            <a:r>
              <a:rPr lang="en-US" dirty="0"/>
              <a:t>What the resident did and documented may be combined with what the TP did and documented to support a service (must be dated and signed, may be dictated/transcribed, typed, hand-written, computer-generated)</a:t>
            </a:r>
          </a:p>
          <a:p>
            <a:endParaRPr lang="en-US" dirty="0"/>
          </a:p>
          <a:p>
            <a:endParaRPr lang="en-US" dirty="0"/>
          </a:p>
        </p:txBody>
      </p:sp>
      <p:sp>
        <p:nvSpPr>
          <p:cNvPr id="3" name="Title 2"/>
          <p:cNvSpPr>
            <a:spLocks noGrp="1"/>
          </p:cNvSpPr>
          <p:nvPr>
            <p:ph type="title"/>
          </p:nvPr>
        </p:nvSpPr>
        <p:spPr/>
        <p:txBody>
          <a:bodyPr/>
          <a:lstStyle/>
          <a:p>
            <a:r>
              <a:rPr lang="en-US" dirty="0"/>
              <a:t>When residents are involved</a:t>
            </a:r>
            <a:br>
              <a:rPr lang="en-US" dirty="0"/>
            </a:br>
            <a:endParaRPr lang="en-US" dirty="0"/>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19</a:t>
            </a:fld>
            <a:endParaRPr lang="en-US" altLang="en-US" dirty="0"/>
          </a:p>
        </p:txBody>
      </p:sp>
    </p:spTree>
    <p:extLst>
      <p:ext uri="{BB962C8B-B14F-4D97-AF65-F5344CB8AC3E}">
        <p14:creationId xmlns:p14="http://schemas.microsoft.com/office/powerpoint/2010/main" val="109701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a:t>
            </a:fld>
            <a:endParaRPr lang="en-US" altLang="en-US" dirty="0"/>
          </a:p>
        </p:txBody>
      </p:sp>
      <p:sp>
        <p:nvSpPr>
          <p:cNvPr id="8" name="Rectangle 3"/>
          <p:cNvSpPr>
            <a:spLocks noGrp="1" noChangeArrowheads="1"/>
          </p:cNvSpPr>
          <p:nvPr>
            <p:ph idx="1"/>
          </p:nvPr>
        </p:nvSpPr>
        <p:spPr>
          <a:xfrm>
            <a:off x="1295400" y="457200"/>
            <a:ext cx="8382000" cy="762000"/>
          </a:xfrm>
        </p:spPr>
        <p:txBody>
          <a:bodyPr/>
          <a:lstStyle/>
          <a:p>
            <a:pPr algn="ctr" eaLnBrk="1" hangingPunct="1">
              <a:lnSpc>
                <a:spcPct val="90000"/>
              </a:lnSpc>
              <a:buFont typeface="Wingdings" pitchFamily="2" charset="2"/>
              <a:buNone/>
            </a:pPr>
            <a:r>
              <a:rPr lang="en-US" sz="3600" b="1" dirty="0">
                <a:latin typeface="Lucida Bright" pitchFamily="18" charset="0"/>
              </a:rPr>
              <a:t>Introducing Your Presenter…</a:t>
            </a:r>
            <a:endParaRPr lang="en-US" sz="3600" b="1" i="1" dirty="0">
              <a:latin typeface="Lucida Bright" pitchFamily="18" charset="0"/>
            </a:endParaRPr>
          </a:p>
        </p:txBody>
      </p:sp>
      <p:sp>
        <p:nvSpPr>
          <p:cNvPr id="9" name="TextBox 8"/>
          <p:cNvSpPr txBox="1"/>
          <p:nvPr/>
        </p:nvSpPr>
        <p:spPr>
          <a:xfrm>
            <a:off x="3409950" y="1243129"/>
            <a:ext cx="5105400" cy="5139869"/>
          </a:xfrm>
          <a:prstGeom prst="rect">
            <a:avLst/>
          </a:prstGeom>
          <a:noFill/>
        </p:spPr>
        <p:txBody>
          <a:bodyPr>
            <a:spAutoFit/>
          </a:bodyPr>
          <a:lstStyle/>
          <a:p>
            <a:pPr eaLnBrk="0" fontAlgn="base" hangingPunct="0">
              <a:spcBef>
                <a:spcPct val="0"/>
              </a:spcBef>
              <a:spcAft>
                <a:spcPct val="0"/>
              </a:spcAft>
              <a:defRPr/>
            </a:pPr>
            <a:r>
              <a:rPr lang="en-US" sz="2400" b="1" dirty="0">
                <a:latin typeface="Lucida Bright" pitchFamily="18" charset="0"/>
              </a:rPr>
              <a:t>Candace DeMaris, MAIS</a:t>
            </a:r>
          </a:p>
          <a:p>
            <a:pPr eaLnBrk="0" fontAlgn="base" hangingPunct="0">
              <a:spcBef>
                <a:spcPct val="0"/>
              </a:spcBef>
              <a:spcAft>
                <a:spcPct val="0"/>
              </a:spcAft>
              <a:defRPr/>
            </a:pPr>
            <a:r>
              <a:rPr lang="en-US" sz="2400" b="1" dirty="0">
                <a:solidFill>
                  <a:srgbClr val="003300"/>
                </a:solidFill>
                <a:latin typeface="Lucida Bright" pitchFamily="18" charset="0"/>
              </a:rPr>
              <a:t>GME Consultant</a:t>
            </a:r>
          </a:p>
          <a:p>
            <a:pPr marL="171450" indent="-171450" eaLnBrk="0" fontAlgn="base" hangingPunct="0">
              <a:spcBef>
                <a:spcPct val="0"/>
              </a:spcBef>
              <a:spcAft>
                <a:spcPct val="0"/>
              </a:spcAft>
              <a:buFont typeface="Arial" pitchFamily="34" charset="0"/>
              <a:buChar char="•"/>
              <a:defRPr/>
            </a:pPr>
            <a:endParaRPr lang="en-US" sz="1200" b="1" dirty="0">
              <a:solidFill>
                <a:srgbClr val="003300"/>
              </a:solidFill>
              <a:latin typeface="Lucida Bright" pitchFamily="18" charset="0"/>
            </a:endParaRPr>
          </a:p>
          <a:p>
            <a:pPr marL="285750" indent="-285750">
              <a:buFont typeface="Arial" pitchFamily="34" charset="0"/>
              <a:buChar char="•"/>
              <a:defRPr/>
            </a:pPr>
            <a:r>
              <a:rPr lang="en-US" sz="1600" b="0" dirty="0">
                <a:latin typeface="+mn-lt"/>
              </a:rPr>
              <a:t>Over 30 years experience in graduate and undergraduate medical education at academic medical centers and community-based-teaching hospitals, including 16 years as DIO in a multi-state integrated health system. She brings detailed knowledge of ACGME programs and institutional requirements for accreditation -- and practical experience in integrating those requirements into resident education and GME operations   In addition, </a:t>
            </a:r>
          </a:p>
          <a:p>
            <a:pPr marL="285750" indent="-285750">
              <a:buFont typeface="Arial" pitchFamily="34" charset="0"/>
              <a:buChar char="•"/>
              <a:defRPr/>
            </a:pPr>
            <a:r>
              <a:rPr lang="en-US" sz="1600" b="0" dirty="0">
                <a:latin typeface="+mn-lt"/>
              </a:rPr>
              <a:t>Candace has unique expertise in starting new teaching hospitals, GME Consortia, and new residency programs and has assisted many sponsoring institutions and programs with feasibility assessments, financial analysis, and initial accreditation.</a:t>
            </a:r>
          </a:p>
          <a:p>
            <a:pPr marL="171450" indent="-171450" eaLnBrk="0" fontAlgn="base" hangingPunct="0">
              <a:spcBef>
                <a:spcPct val="0"/>
              </a:spcBef>
              <a:spcAft>
                <a:spcPct val="0"/>
              </a:spcAft>
              <a:buFont typeface="Arial" pitchFamily="34" charset="0"/>
              <a:buChar char="•"/>
              <a:defRPr/>
            </a:pPr>
            <a:endParaRPr lang="en-US" sz="1200" b="0" dirty="0">
              <a:latin typeface="+mn-lt"/>
            </a:endParaRPr>
          </a:p>
        </p:txBody>
      </p:sp>
      <p:pic>
        <p:nvPicPr>
          <p:cNvPr id="10" name="Picture 9" descr="Margie Kleppi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1479" y="1828800"/>
            <a:ext cx="190499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992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 must personally document</a:t>
            </a:r>
          </a:p>
          <a:p>
            <a:pPr lvl="1"/>
            <a:r>
              <a:rPr lang="en-US" dirty="0"/>
              <a:t>That they </a:t>
            </a:r>
            <a:r>
              <a:rPr lang="en-US" i="1" dirty="0"/>
              <a:t>performed</a:t>
            </a:r>
            <a:r>
              <a:rPr lang="en-US" dirty="0"/>
              <a:t> the service or…</a:t>
            </a:r>
          </a:p>
          <a:p>
            <a:pPr lvl="1"/>
            <a:r>
              <a:rPr lang="en-US" dirty="0"/>
              <a:t>Were </a:t>
            </a:r>
            <a:r>
              <a:rPr lang="en-US" i="1" dirty="0"/>
              <a:t>physically present </a:t>
            </a:r>
            <a:r>
              <a:rPr lang="en-US" dirty="0"/>
              <a:t>during the…</a:t>
            </a:r>
          </a:p>
          <a:p>
            <a:pPr lvl="1"/>
            <a:r>
              <a:rPr lang="en-US" i="1" dirty="0"/>
              <a:t>Key/critical portion </a:t>
            </a:r>
            <a:r>
              <a:rPr lang="en-US" dirty="0"/>
              <a:t>of the service performed by the resident (as determined by the TP)…and their</a:t>
            </a:r>
          </a:p>
          <a:p>
            <a:pPr lvl="1"/>
            <a:r>
              <a:rPr lang="en-US" i="1" dirty="0"/>
              <a:t>Participation </a:t>
            </a:r>
            <a:r>
              <a:rPr lang="en-US" dirty="0"/>
              <a:t>in management of the patient</a:t>
            </a:r>
          </a:p>
          <a:p>
            <a:pPr marL="0" indent="0">
              <a:buNone/>
            </a:pPr>
            <a:endParaRPr lang="en-US" dirty="0"/>
          </a:p>
        </p:txBody>
      </p:sp>
      <p:sp>
        <p:nvSpPr>
          <p:cNvPr id="3" name="Title 2"/>
          <p:cNvSpPr>
            <a:spLocks noGrp="1"/>
          </p:cNvSpPr>
          <p:nvPr>
            <p:ph type="title"/>
          </p:nvPr>
        </p:nvSpPr>
        <p:spPr/>
        <p:txBody>
          <a:bodyPr/>
          <a:lstStyle/>
          <a:p>
            <a:r>
              <a:rPr lang="en-US" dirty="0"/>
              <a:t>When residents are involved</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20</a:t>
            </a:fld>
            <a:endParaRPr lang="en-US" altLang="en-US" dirty="0"/>
          </a:p>
        </p:txBody>
      </p:sp>
    </p:spTree>
    <p:extLst>
      <p:ext uri="{BB962C8B-B14F-4D97-AF65-F5344CB8AC3E}">
        <p14:creationId xmlns:p14="http://schemas.microsoft.com/office/powerpoint/2010/main" val="2709395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1200"/>
            <a:ext cx="7886700" cy="4438905"/>
          </a:xfrm>
          <a:noFill/>
        </p:spPr>
        <p:txBody>
          <a:bodyPr/>
          <a:lstStyle/>
          <a:p>
            <a:pPr marL="0" indent="0">
              <a:buNone/>
            </a:pPr>
            <a:r>
              <a:rPr lang="en-US" dirty="0"/>
              <a:t>TP personally performs all the required elements of an E/M service without a resident.  Resident may or may not have performed the E/M service.</a:t>
            </a:r>
          </a:p>
          <a:p>
            <a:pPr marL="0" indent="0">
              <a:buNone/>
            </a:pPr>
            <a:r>
              <a:rPr lang="en-US" sz="1800" i="1" dirty="0"/>
              <a:t>“I performed a H&amp;P of the patient and discussed his management with the resident.  I reviewed the resident’s note and agree with the documented findings and plan of care.”</a:t>
            </a:r>
          </a:p>
          <a:p>
            <a:pPr marL="0" indent="0">
              <a:buNone/>
            </a:pPr>
            <a:endParaRPr lang="en-US" sz="1800" i="1" dirty="0"/>
          </a:p>
          <a:p>
            <a:pPr marL="0" indent="0">
              <a:buNone/>
            </a:pPr>
            <a:r>
              <a:rPr lang="en-US" sz="1800" i="1" dirty="0"/>
              <a:t>“I saw and evaluated the patient.  I agree with the findings and the plan of care as documented in the resident’s note.”</a:t>
            </a:r>
          </a:p>
          <a:p>
            <a:pPr marL="0" indent="0">
              <a:buNone/>
            </a:pPr>
            <a:endParaRPr lang="en-US" sz="1800" i="1" dirty="0"/>
          </a:p>
          <a:p>
            <a:pPr marL="0" indent="0">
              <a:buNone/>
            </a:pPr>
            <a:r>
              <a:rPr lang="en-US" sz="1800" i="1" dirty="0"/>
              <a:t>“I saw and examined the patient.  I agree with the resident’s note except the heart murmur is louder so I will obtain an echo to evaluate.”</a:t>
            </a:r>
          </a:p>
          <a:p>
            <a:pPr marL="0" indent="0">
              <a:buNone/>
            </a:pPr>
            <a:endParaRPr lang="en-US" sz="2000" dirty="0"/>
          </a:p>
        </p:txBody>
      </p:sp>
      <p:sp>
        <p:nvSpPr>
          <p:cNvPr id="3" name="Title 2"/>
          <p:cNvSpPr>
            <a:spLocks noGrp="1"/>
          </p:cNvSpPr>
          <p:nvPr>
            <p:ph type="title"/>
          </p:nvPr>
        </p:nvSpPr>
        <p:spPr/>
        <p:txBody>
          <a:bodyPr/>
          <a:lstStyle/>
          <a:p>
            <a:r>
              <a:rPr lang="en-US" dirty="0"/>
              <a:t>Scenario 1 </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21</a:t>
            </a:fld>
            <a:endParaRPr lang="en-US" altLang="en-US" dirty="0"/>
          </a:p>
        </p:txBody>
      </p:sp>
      <p:sp>
        <p:nvSpPr>
          <p:cNvPr id="8" name="Oval 7"/>
          <p:cNvSpPr/>
          <p:nvPr/>
        </p:nvSpPr>
        <p:spPr>
          <a:xfrm>
            <a:off x="914400" y="5410200"/>
            <a:ext cx="457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1828800" y="5410200"/>
            <a:ext cx="1066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791200" y="5410200"/>
            <a:ext cx="14478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3886200" y="5715000"/>
            <a:ext cx="15240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956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Resident performs the elements required for an E/M service in the presence of, or jointly with, the TP and the resident documents the service</a:t>
            </a:r>
          </a:p>
          <a:p>
            <a:pPr marL="0" indent="0">
              <a:buNone/>
            </a:pPr>
            <a:endParaRPr lang="en-US" dirty="0"/>
          </a:p>
          <a:p>
            <a:pPr marL="0" indent="0">
              <a:buNone/>
            </a:pPr>
            <a:r>
              <a:rPr lang="en-US" sz="1800" i="1" dirty="0"/>
              <a:t>“I was present with the resident during the H&amp;P.  I discussed the case with the resident and agree with the findings and plan as documented in the resident’s note.”</a:t>
            </a:r>
          </a:p>
          <a:p>
            <a:pPr marL="0" indent="0">
              <a:buNone/>
            </a:pPr>
            <a:endParaRPr lang="en-US" sz="1800" i="1" dirty="0"/>
          </a:p>
          <a:p>
            <a:pPr marL="0" indent="0">
              <a:buNone/>
            </a:pPr>
            <a:r>
              <a:rPr lang="en-US" sz="1800" i="1" dirty="0"/>
              <a:t>“I saw the patient with the resident and agree with the resident’s findings and plan.”</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Scenario 2</a:t>
            </a:r>
            <a:br>
              <a:rPr lang="en-US" dirty="0"/>
            </a:br>
            <a:endParaRPr lang="en-US" dirty="0"/>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22</a:t>
            </a:fld>
            <a:endParaRPr lang="en-US" altLang="en-US" dirty="0"/>
          </a:p>
        </p:txBody>
      </p:sp>
    </p:spTree>
    <p:extLst>
      <p:ext uri="{BB962C8B-B14F-4D97-AF65-F5344CB8AC3E}">
        <p14:creationId xmlns:p14="http://schemas.microsoft.com/office/powerpoint/2010/main" val="713475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Resident performs some or all of the required elements of the service in the absence of the TP and documents his/her service.  The TP independently performs the key portion of the service with or without the resident present and discusses the case with the resident.</a:t>
            </a:r>
          </a:p>
          <a:p>
            <a:pPr marL="0" indent="0">
              <a:buNone/>
            </a:pPr>
            <a:r>
              <a:rPr lang="en-US" sz="2100" i="1" dirty="0"/>
              <a:t>“I saw and evaluated the patient.  I reviewed the resident’s note and agree, except that picture is more consistent with pericarditis than myocardial ischemia.  Will begin NSAIDs.”</a:t>
            </a:r>
          </a:p>
          <a:p>
            <a:pPr marL="0" indent="0">
              <a:buNone/>
            </a:pPr>
            <a:r>
              <a:rPr lang="en-US" sz="2100" i="1" dirty="0"/>
              <a:t>“I saw and evaluated the patient.  Discussed with resident and agree with resident’s findings and plan as documented in the resident’s note”</a:t>
            </a:r>
          </a:p>
          <a:p>
            <a:pPr marL="0" indent="0">
              <a:buNone/>
            </a:pPr>
            <a:r>
              <a:rPr lang="en-US" sz="2100" i="1" dirty="0"/>
              <a:t>“See resident’s note for details.  I saw and evaluated the patient and agree with the resident’s finding and plans as written.”  </a:t>
            </a:r>
          </a:p>
          <a:p>
            <a:pPr marL="0" indent="0">
              <a:buNone/>
            </a:pPr>
            <a:r>
              <a:rPr lang="en-US" sz="2100" i="1" dirty="0"/>
              <a:t>“I saw and evaluated the patient.  Agree with the resident’s note but lower extremities are weaker, now 3/5; MRI of L/S today.”</a:t>
            </a:r>
          </a:p>
          <a:p>
            <a:pPr marL="0" indent="0">
              <a:buNone/>
            </a:pPr>
            <a:endParaRPr lang="en-US" sz="2300" dirty="0"/>
          </a:p>
        </p:txBody>
      </p:sp>
      <p:sp>
        <p:nvSpPr>
          <p:cNvPr id="3" name="Title 2"/>
          <p:cNvSpPr>
            <a:spLocks noGrp="1"/>
          </p:cNvSpPr>
          <p:nvPr>
            <p:ph type="title"/>
          </p:nvPr>
        </p:nvSpPr>
        <p:spPr/>
        <p:txBody>
          <a:bodyPr/>
          <a:lstStyle/>
          <a:p>
            <a:r>
              <a:rPr lang="en-US" dirty="0"/>
              <a:t>Scenario 3</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23</a:t>
            </a:fld>
            <a:endParaRPr lang="en-US" altLang="en-US" dirty="0"/>
          </a:p>
        </p:txBody>
      </p:sp>
    </p:spTree>
    <p:extLst>
      <p:ext uri="{BB962C8B-B14F-4D97-AF65-F5344CB8AC3E}">
        <p14:creationId xmlns:p14="http://schemas.microsoft.com/office/powerpoint/2010/main" val="750686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Resident admits a patient to a hospital late at night and the TP does not see the patient until later, including the next calendar day.</a:t>
            </a:r>
          </a:p>
          <a:p>
            <a:pPr marL="0" indent="0">
              <a:buNone/>
            </a:pPr>
            <a:r>
              <a:rPr lang="en-US" sz="2300" dirty="0"/>
              <a:t>Acceptable documentation as in Scenario 3 </a:t>
            </a:r>
            <a:r>
              <a:rPr lang="en-US" sz="2300" i="1" dirty="0"/>
              <a:t>and…</a:t>
            </a:r>
          </a:p>
          <a:p>
            <a:r>
              <a:rPr lang="en-US" sz="2100" dirty="0"/>
              <a:t>TP must document that he/she personally saw the patient and participated in the management of the patient.  May reference the resident’s note in lieu of re-documenting HPI, PE, and MDM provided that the patient’s condition has not changed and TP agrees with resident</a:t>
            </a:r>
          </a:p>
          <a:p>
            <a:r>
              <a:rPr lang="en-US" sz="2100" dirty="0"/>
              <a:t>TP must reflect changes in the patients condition and clinical course that require the resident’s note to be amended with further information to address the patient’s condition and course at the time the patient is seen by the TP</a:t>
            </a:r>
          </a:p>
          <a:p>
            <a:r>
              <a:rPr lang="en-US" sz="2100" dirty="0"/>
              <a:t>TP’s bill must reflect the date of service he/she saw the patient and his/her personal work obtaining a H&amp;P and MDM regardless of whether TP+resident’s documentation satisfies criteria for a higher level of service</a:t>
            </a:r>
          </a:p>
        </p:txBody>
      </p:sp>
      <p:sp>
        <p:nvSpPr>
          <p:cNvPr id="3" name="Title 2"/>
          <p:cNvSpPr>
            <a:spLocks noGrp="1"/>
          </p:cNvSpPr>
          <p:nvPr>
            <p:ph type="title"/>
          </p:nvPr>
        </p:nvSpPr>
        <p:spPr/>
        <p:txBody>
          <a:bodyPr/>
          <a:lstStyle/>
          <a:p>
            <a:r>
              <a:rPr lang="en-US" dirty="0"/>
              <a:t>Scenario 4</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24</a:t>
            </a:fld>
            <a:endParaRPr lang="en-US" altLang="en-US" dirty="0"/>
          </a:p>
        </p:txBody>
      </p:sp>
    </p:spTree>
    <p:extLst>
      <p:ext uri="{BB962C8B-B14F-4D97-AF65-F5344CB8AC3E}">
        <p14:creationId xmlns:p14="http://schemas.microsoft.com/office/powerpoint/2010/main" val="336551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Unacceptable:</a:t>
            </a:r>
          </a:p>
          <a:p>
            <a:pPr marL="457200" lvl="1" indent="0">
              <a:buNone/>
            </a:pPr>
            <a:r>
              <a:rPr lang="en-US" dirty="0"/>
              <a:t>“</a:t>
            </a:r>
            <a:r>
              <a:rPr lang="en-US" i="1" dirty="0"/>
              <a:t>Agree with above”</a:t>
            </a:r>
          </a:p>
          <a:p>
            <a:pPr marL="457200" lvl="1" indent="0">
              <a:buNone/>
            </a:pPr>
            <a:r>
              <a:rPr lang="en-US" i="1" dirty="0"/>
              <a:t>“Rounded, reviewed, agree”</a:t>
            </a:r>
          </a:p>
          <a:p>
            <a:pPr marL="457200" lvl="1" indent="0">
              <a:buNone/>
            </a:pPr>
            <a:r>
              <a:rPr lang="en-US" i="1" dirty="0"/>
              <a:t>“Discussed with resident.  Agree.”</a:t>
            </a:r>
          </a:p>
          <a:p>
            <a:pPr marL="457200" lvl="1" indent="0">
              <a:buNone/>
            </a:pPr>
            <a:r>
              <a:rPr lang="en-US" i="1" dirty="0"/>
              <a:t>“Seen and agree”</a:t>
            </a:r>
          </a:p>
          <a:p>
            <a:pPr marL="457200" lvl="1" indent="0">
              <a:buNone/>
            </a:pPr>
            <a:r>
              <a:rPr lang="en-US" i="1" dirty="0"/>
              <a:t>“Patient seen and evaluated”</a:t>
            </a:r>
          </a:p>
          <a:p>
            <a:pPr marL="457200" lvl="1" indent="0">
              <a:buNone/>
            </a:pPr>
            <a:r>
              <a:rPr lang="en-US" dirty="0"/>
              <a:t>Countersignature alone</a:t>
            </a:r>
          </a:p>
          <a:p>
            <a:pPr marL="457200" lvl="1" indent="0">
              <a:buNone/>
            </a:pPr>
            <a:r>
              <a:rPr lang="en-US" dirty="0"/>
              <a:t>Checkbox alone</a:t>
            </a:r>
          </a:p>
          <a:p>
            <a:pPr marL="457200" lvl="1" indent="0">
              <a:buNone/>
            </a:pPr>
            <a:r>
              <a:rPr lang="en-US" dirty="0"/>
              <a:t>Macros alone</a:t>
            </a:r>
          </a:p>
          <a:p>
            <a:pPr marL="457200" lvl="1" indent="0">
              <a:buNone/>
            </a:pPr>
            <a:r>
              <a:rPr lang="en-US" i="1" dirty="0"/>
              <a:t>(Resident’s note)  “Dr. TP was in the room with me…”</a:t>
            </a:r>
          </a:p>
          <a:p>
            <a:pPr marL="457200" lvl="1" indent="0">
              <a:buNone/>
            </a:pPr>
            <a:endParaRPr lang="en-US" dirty="0"/>
          </a:p>
          <a:p>
            <a:pPr lvl="1"/>
            <a:endParaRPr lang="en-US" dirty="0"/>
          </a:p>
          <a:p>
            <a:endParaRPr lang="en-US" dirty="0"/>
          </a:p>
          <a:p>
            <a:endParaRPr lang="en-US" dirty="0"/>
          </a:p>
        </p:txBody>
      </p:sp>
      <p:sp>
        <p:nvSpPr>
          <p:cNvPr id="3" name="Title 2"/>
          <p:cNvSpPr>
            <a:spLocks noGrp="1"/>
          </p:cNvSpPr>
          <p:nvPr>
            <p:ph type="title"/>
          </p:nvPr>
        </p:nvSpPr>
        <p:spPr/>
        <p:txBody>
          <a:bodyPr/>
          <a:lstStyle/>
          <a:p>
            <a:r>
              <a:rPr lang="en-US" dirty="0"/>
              <a:t>Unacceptable Documentation</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25</a:t>
            </a:fld>
            <a:endParaRPr lang="en-US" altLang="en-US" dirty="0"/>
          </a:p>
        </p:txBody>
      </p:sp>
    </p:spTree>
    <p:extLst>
      <p:ext uri="{BB962C8B-B14F-4D97-AF65-F5344CB8AC3E}">
        <p14:creationId xmlns:p14="http://schemas.microsoft.com/office/powerpoint/2010/main" val="1298928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TPs may use macros as the required personal documentation if he/she </a:t>
            </a:r>
            <a:r>
              <a:rPr lang="en-US" i="1" dirty="0"/>
              <a:t>adds it personally in a secured (password protected) system</a:t>
            </a:r>
            <a:r>
              <a:rPr lang="en-US" dirty="0"/>
              <a:t>.</a:t>
            </a:r>
          </a:p>
          <a:p>
            <a:pPr marL="0" indent="0">
              <a:buNone/>
            </a:pPr>
            <a:endParaRPr lang="en-US" dirty="0"/>
          </a:p>
          <a:p>
            <a:r>
              <a:rPr lang="en-US" dirty="0"/>
              <a:t>Resident or TP must provide </a:t>
            </a:r>
            <a:r>
              <a:rPr lang="en-US" i="1" dirty="0"/>
              <a:t>customized information</a:t>
            </a:r>
            <a:r>
              <a:rPr lang="en-US" dirty="0"/>
              <a:t> that </a:t>
            </a:r>
          </a:p>
          <a:p>
            <a:pPr lvl="1"/>
            <a:r>
              <a:rPr lang="en-US" dirty="0"/>
              <a:t>Supports medical necessity</a:t>
            </a:r>
          </a:p>
          <a:p>
            <a:pPr lvl="1"/>
            <a:r>
              <a:rPr lang="en-US" dirty="0"/>
              <a:t>Describes specific </a:t>
            </a:r>
            <a:r>
              <a:rPr lang="en-US" i="1" dirty="0"/>
              <a:t>services</a:t>
            </a:r>
            <a:r>
              <a:rPr lang="en-US" dirty="0"/>
              <a:t> to a specific </a:t>
            </a:r>
            <a:r>
              <a:rPr lang="en-US" i="1" dirty="0"/>
              <a:t>patient</a:t>
            </a:r>
            <a:r>
              <a:rPr lang="en-US" dirty="0"/>
              <a:t>, on a specific </a:t>
            </a:r>
            <a:r>
              <a:rPr lang="en-US" i="1" dirty="0"/>
              <a:t>date</a:t>
            </a:r>
            <a:r>
              <a:rPr lang="en-US" dirty="0"/>
              <a:t>.</a:t>
            </a:r>
          </a:p>
          <a:p>
            <a:pPr lvl="1"/>
            <a:endParaRPr lang="en-US" dirty="0"/>
          </a:p>
          <a:p>
            <a:r>
              <a:rPr lang="en-US" dirty="0"/>
              <a:t>Macro alone is not acceptable!</a:t>
            </a:r>
          </a:p>
        </p:txBody>
      </p:sp>
      <p:sp>
        <p:nvSpPr>
          <p:cNvPr id="3" name="Title 2"/>
          <p:cNvSpPr>
            <a:spLocks noGrp="1"/>
          </p:cNvSpPr>
          <p:nvPr>
            <p:ph type="title"/>
          </p:nvPr>
        </p:nvSpPr>
        <p:spPr/>
        <p:txBody>
          <a:bodyPr/>
          <a:lstStyle/>
          <a:p>
            <a:r>
              <a:rPr lang="en-US" dirty="0"/>
              <a:t>Documentation in the EHR</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26</a:t>
            </a:fld>
            <a:endParaRPr lang="en-US" altLang="en-US" dirty="0"/>
          </a:p>
        </p:txBody>
      </p:sp>
    </p:spTree>
    <p:extLst>
      <p:ext uri="{BB962C8B-B14F-4D97-AF65-F5344CB8AC3E}">
        <p14:creationId xmlns:p14="http://schemas.microsoft.com/office/powerpoint/2010/main" val="4212201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GC:  This service has been performed in part by a resident under the direction of a TP</a:t>
            </a:r>
          </a:p>
          <a:p>
            <a:pPr lvl="1"/>
            <a:r>
              <a:rPr lang="en-US" dirty="0"/>
              <a:t>PGY1s in their first 6 months must always be GC</a:t>
            </a:r>
          </a:p>
          <a:p>
            <a:pPr lvl="1"/>
            <a:r>
              <a:rPr lang="en-US" dirty="0"/>
              <a:t>Level 4-5 services must always be GC</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Billing Modifiers - GC</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27</a:t>
            </a:fld>
            <a:endParaRPr lang="en-US" altLang="en-US" dirty="0"/>
          </a:p>
        </p:txBody>
      </p:sp>
    </p:spTree>
    <p:extLst>
      <p:ext uri="{BB962C8B-B14F-4D97-AF65-F5344CB8AC3E}">
        <p14:creationId xmlns:p14="http://schemas.microsoft.com/office/powerpoint/2010/main" val="1763422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GE:  This service has been performed by a resident </a:t>
            </a:r>
            <a:r>
              <a:rPr lang="en-US" dirty="0">
                <a:solidFill>
                  <a:srgbClr val="FF0000"/>
                </a:solidFill>
              </a:rPr>
              <a:t>without</a:t>
            </a:r>
            <a:r>
              <a:rPr lang="en-US" dirty="0"/>
              <a:t> the presence of a teaching physician under the </a:t>
            </a:r>
            <a:r>
              <a:rPr lang="en-US" i="1" dirty="0"/>
              <a:t>Primary Care Exception</a:t>
            </a:r>
          </a:p>
          <a:p>
            <a:pPr lvl="1"/>
            <a:r>
              <a:rPr lang="en-US" dirty="0"/>
              <a:t>Medicare only</a:t>
            </a:r>
          </a:p>
          <a:p>
            <a:pPr lvl="1"/>
            <a:r>
              <a:rPr lang="en-US" dirty="0"/>
              <a:t>primary care only</a:t>
            </a:r>
          </a:p>
          <a:p>
            <a:pPr lvl="1"/>
            <a:r>
              <a:rPr lang="en-US" dirty="0"/>
              <a:t>in a hospital department or non-hospital setting that satisfies the requirements for hospital to receive DGME</a:t>
            </a:r>
          </a:p>
          <a:p>
            <a:pPr lvl="1"/>
            <a:r>
              <a:rPr lang="en-US" dirty="0"/>
              <a:t>residents expected to provide care for continuity panel of patients</a:t>
            </a:r>
          </a:p>
          <a:p>
            <a:pPr lvl="1"/>
            <a:r>
              <a:rPr lang="en-US" dirty="0"/>
              <a:t>TP must</a:t>
            </a:r>
          </a:p>
          <a:p>
            <a:pPr lvl="2"/>
            <a:r>
              <a:rPr lang="en-US" dirty="0"/>
              <a:t>Have primary responsibility for the patient</a:t>
            </a:r>
          </a:p>
          <a:p>
            <a:pPr lvl="2"/>
            <a:r>
              <a:rPr lang="en-US" dirty="0"/>
              <a:t>No other responsibilities</a:t>
            </a:r>
          </a:p>
          <a:p>
            <a:pPr lvl="2"/>
            <a:r>
              <a:rPr lang="en-US" dirty="0"/>
              <a:t>Review the care during or immediately after the visit</a:t>
            </a:r>
          </a:p>
          <a:p>
            <a:pPr lvl="2"/>
            <a:r>
              <a:rPr lang="en-US" dirty="0"/>
              <a:t>Document that TP reviewed Hx and Dx, PE findings, and Tx</a:t>
            </a:r>
          </a:p>
          <a:p>
            <a:pPr lvl="1"/>
            <a:r>
              <a:rPr lang="en-US" dirty="0"/>
              <a:t>1:4 ratio</a:t>
            </a:r>
          </a:p>
          <a:p>
            <a:pPr lvl="1"/>
            <a:r>
              <a:rPr lang="en-US" dirty="0"/>
              <a:t>Level 1-3 services and some HCPCS codes only</a:t>
            </a:r>
          </a:p>
          <a:p>
            <a:endParaRPr lang="en-US" dirty="0"/>
          </a:p>
        </p:txBody>
      </p:sp>
      <p:sp>
        <p:nvSpPr>
          <p:cNvPr id="3" name="Title 2"/>
          <p:cNvSpPr>
            <a:spLocks noGrp="1"/>
          </p:cNvSpPr>
          <p:nvPr>
            <p:ph type="title"/>
          </p:nvPr>
        </p:nvSpPr>
        <p:spPr/>
        <p:txBody>
          <a:bodyPr/>
          <a:lstStyle/>
          <a:p>
            <a:r>
              <a:rPr lang="en-US" dirty="0"/>
              <a:t>Billing Modifiers - GE</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28</a:t>
            </a:fld>
            <a:endParaRPr lang="en-US" altLang="en-US" dirty="0"/>
          </a:p>
        </p:txBody>
      </p:sp>
    </p:spTree>
    <p:extLst>
      <p:ext uri="{BB962C8B-B14F-4D97-AF65-F5344CB8AC3E}">
        <p14:creationId xmlns:p14="http://schemas.microsoft.com/office/powerpoint/2010/main" val="1237613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5 minutes or less</a:t>
            </a:r>
          </a:p>
          <a:p>
            <a:r>
              <a:rPr lang="en-US" dirty="0"/>
              <a:t>TP must be present for the entire procedure</a:t>
            </a:r>
          </a:p>
          <a:p>
            <a:r>
              <a:rPr lang="en-US" dirty="0"/>
              <a:t>Documentation may be provided by the resident, the nurse, or personally by the TP</a:t>
            </a:r>
          </a:p>
          <a:p>
            <a:pPr marL="0" indent="0">
              <a:buNone/>
            </a:pPr>
            <a:endParaRPr lang="en-US" dirty="0"/>
          </a:p>
          <a:p>
            <a:pPr marL="0" indent="0">
              <a:buNone/>
            </a:pPr>
            <a:r>
              <a:rPr lang="en-US" i="1" dirty="0"/>
              <a:t>“Procedure performed by (with) Dr. TP)”</a:t>
            </a:r>
          </a:p>
          <a:p>
            <a:pPr marL="0" indent="0">
              <a:buNone/>
            </a:pPr>
            <a:r>
              <a:rPr lang="en-US" i="1" dirty="0"/>
              <a:t>“Dr. TP was present during the entire procedure”</a:t>
            </a:r>
          </a:p>
          <a:p>
            <a:pPr marL="0" indent="0">
              <a:buNone/>
            </a:pPr>
            <a:r>
              <a:rPr lang="en-US" i="1" dirty="0"/>
              <a:t>“Dr. TP observed me perform this procedure”</a:t>
            </a:r>
          </a:p>
          <a:p>
            <a:pPr marL="0" indent="0">
              <a:buNone/>
            </a:pPr>
            <a:endParaRPr lang="en-US" i="1" dirty="0"/>
          </a:p>
          <a:p>
            <a:pPr marL="0" indent="0">
              <a:buNone/>
            </a:pPr>
            <a:endParaRPr lang="en-US" i="1" dirty="0"/>
          </a:p>
        </p:txBody>
      </p:sp>
      <p:sp>
        <p:nvSpPr>
          <p:cNvPr id="3" name="Title 2"/>
          <p:cNvSpPr>
            <a:spLocks noGrp="1"/>
          </p:cNvSpPr>
          <p:nvPr>
            <p:ph type="title"/>
          </p:nvPr>
        </p:nvSpPr>
        <p:spPr/>
        <p:txBody>
          <a:bodyPr/>
          <a:lstStyle/>
          <a:p>
            <a:r>
              <a:rPr lang="en-US" dirty="0"/>
              <a:t>Minor Procedures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29</a:t>
            </a:fld>
            <a:endParaRPr lang="en-US" altLang="en-US" dirty="0"/>
          </a:p>
        </p:txBody>
      </p:sp>
    </p:spTree>
    <p:extLst>
      <p:ext uri="{BB962C8B-B14F-4D97-AF65-F5344CB8AC3E}">
        <p14:creationId xmlns:p14="http://schemas.microsoft.com/office/powerpoint/2010/main" val="84621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Compliance </a:t>
            </a:r>
          </a:p>
          <a:p>
            <a:pPr lvl="1"/>
            <a:r>
              <a:rPr lang="en-US" dirty="0"/>
              <a:t>CMS Claims Processing Manual Chapter 12 Section 100</a:t>
            </a:r>
          </a:p>
          <a:p>
            <a:pPr lvl="1"/>
            <a:r>
              <a:rPr lang="en-US" dirty="0"/>
              <a:t>42 CFR 415.172(b)</a:t>
            </a:r>
          </a:p>
          <a:p>
            <a:r>
              <a:rPr lang="en-US" dirty="0"/>
              <a:t>OIG PATH Audits </a:t>
            </a:r>
          </a:p>
          <a:p>
            <a:pPr lvl="1"/>
            <a:r>
              <a:rPr lang="en-US" dirty="0"/>
              <a:t>TPs billed, but physical presence not documented</a:t>
            </a:r>
          </a:p>
          <a:p>
            <a:pPr lvl="1"/>
            <a:r>
              <a:rPr lang="en-US" dirty="0"/>
              <a:t>Documentation did not support the level of E&amp;M services billed (upcoding)</a:t>
            </a:r>
          </a:p>
          <a:p>
            <a:pPr lvl="1"/>
            <a:r>
              <a:rPr lang="en-US" dirty="0"/>
              <a:t>Fines from $2M-30M and criminal investigations</a:t>
            </a:r>
          </a:p>
          <a:p>
            <a:pPr lvl="1"/>
            <a:r>
              <a:rPr lang="en-US" dirty="0"/>
              <a:t>Refunds of payments already received</a:t>
            </a:r>
          </a:p>
          <a:p>
            <a:pPr lvl="1"/>
            <a:r>
              <a:rPr lang="en-US" dirty="0"/>
              <a:t>Ongoing scrutiny by OIG</a:t>
            </a:r>
          </a:p>
          <a:p>
            <a:r>
              <a:rPr lang="en-US" dirty="0"/>
              <a:t>Payment</a:t>
            </a:r>
          </a:p>
          <a:p>
            <a:r>
              <a:rPr lang="en-US" dirty="0"/>
              <a:t>Link to the ACGME requirements</a:t>
            </a:r>
          </a:p>
        </p:txBody>
      </p:sp>
      <p:sp>
        <p:nvSpPr>
          <p:cNvPr id="3" name="Title 2"/>
          <p:cNvSpPr>
            <a:spLocks noGrp="1"/>
          </p:cNvSpPr>
          <p:nvPr>
            <p:ph type="title"/>
          </p:nvPr>
        </p:nvSpPr>
        <p:spPr/>
        <p:txBody>
          <a:bodyPr/>
          <a:lstStyle/>
          <a:p>
            <a:r>
              <a:rPr lang="en-US" dirty="0"/>
              <a:t>Why are we doing this?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a:t>
            </a:fld>
            <a:endParaRPr lang="en-US" altLang="en-US" dirty="0"/>
          </a:p>
        </p:txBody>
      </p:sp>
    </p:spTree>
    <p:extLst>
      <p:ext uri="{BB962C8B-B14F-4D97-AF65-F5344CB8AC3E}">
        <p14:creationId xmlns:p14="http://schemas.microsoft.com/office/powerpoint/2010/main" val="3427713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 must be present for the entire viewing including insertion and removal of the scope</a:t>
            </a:r>
          </a:p>
          <a:p>
            <a:r>
              <a:rPr lang="en-US" dirty="0"/>
              <a:t>Not in another room viewing via monitor</a:t>
            </a:r>
          </a:p>
          <a:p>
            <a:r>
              <a:rPr lang="en-US" dirty="0"/>
              <a:t>Not performing concurrent endoscopic procedures</a:t>
            </a:r>
          </a:p>
          <a:p>
            <a:r>
              <a:rPr lang="en-US" dirty="0"/>
              <a:t>Statement of TP presence in the documentation resident, nurses, or the TP</a:t>
            </a:r>
          </a:p>
        </p:txBody>
      </p:sp>
      <p:sp>
        <p:nvSpPr>
          <p:cNvPr id="3" name="Title 2"/>
          <p:cNvSpPr>
            <a:spLocks noGrp="1"/>
          </p:cNvSpPr>
          <p:nvPr>
            <p:ph type="title"/>
          </p:nvPr>
        </p:nvSpPr>
        <p:spPr/>
        <p:txBody>
          <a:bodyPr/>
          <a:lstStyle/>
          <a:p>
            <a:r>
              <a:rPr lang="en-US" dirty="0"/>
              <a:t>Endoscopy</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30</a:t>
            </a:fld>
            <a:endParaRPr lang="en-US" altLang="en-US" dirty="0"/>
          </a:p>
        </p:txBody>
      </p:sp>
    </p:spTree>
    <p:extLst>
      <p:ext uri="{BB962C8B-B14F-4D97-AF65-F5344CB8AC3E}">
        <p14:creationId xmlns:p14="http://schemas.microsoft.com/office/powerpoint/2010/main" val="2765854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The TP must…</a:t>
            </a:r>
          </a:p>
          <a:p>
            <a:pPr lvl="1"/>
            <a:r>
              <a:rPr lang="en-US" dirty="0"/>
              <a:t>be present during all critical/key portions of a single or 2 overlapping procedures</a:t>
            </a:r>
          </a:p>
          <a:p>
            <a:pPr lvl="1"/>
            <a:r>
              <a:rPr lang="en-US" dirty="0"/>
              <a:t>determine the key portion of the surgery or complex procedure</a:t>
            </a:r>
          </a:p>
          <a:p>
            <a:pPr lvl="1"/>
            <a:r>
              <a:rPr lang="en-US" dirty="0"/>
              <a:t>be immediately available during the entire procedure (cannot be performing another procedure), or</a:t>
            </a:r>
          </a:p>
          <a:p>
            <a:pPr lvl="1"/>
            <a:r>
              <a:rPr lang="en-US" dirty="0"/>
              <a:t>arrange for another qualified physician to be immediately available</a:t>
            </a:r>
          </a:p>
          <a:p>
            <a:pPr lvl="1"/>
            <a:r>
              <a:rPr lang="en-US" dirty="0"/>
              <a:t>personally perform or observe the resident perform the post-op visit(s) considered by the TP to be the key visits of the post-op period</a:t>
            </a:r>
          </a:p>
          <a:p>
            <a:endParaRPr lang="en-US" dirty="0"/>
          </a:p>
          <a:p>
            <a:endParaRPr lang="en-US" dirty="0"/>
          </a:p>
          <a:p>
            <a:endParaRPr lang="en-US" dirty="0"/>
          </a:p>
        </p:txBody>
      </p:sp>
      <p:sp>
        <p:nvSpPr>
          <p:cNvPr id="3" name="Title 2"/>
          <p:cNvSpPr>
            <a:spLocks noGrp="1"/>
          </p:cNvSpPr>
          <p:nvPr>
            <p:ph type="title"/>
          </p:nvPr>
        </p:nvSpPr>
        <p:spPr/>
        <p:txBody>
          <a:bodyPr>
            <a:normAutofit/>
          </a:bodyPr>
          <a:lstStyle/>
          <a:p>
            <a:r>
              <a:rPr lang="en-US" dirty="0"/>
              <a:t>Surgical, Complex and High-Risk Procedures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31</a:t>
            </a:fld>
            <a:endParaRPr lang="en-US" altLang="en-US" dirty="0"/>
          </a:p>
        </p:txBody>
      </p:sp>
    </p:spTree>
    <p:extLst>
      <p:ext uri="{BB962C8B-B14F-4D97-AF65-F5344CB8AC3E}">
        <p14:creationId xmlns:p14="http://schemas.microsoft.com/office/powerpoint/2010/main" val="2472156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Single Surgery – TP’s presence may be documented in the medical by the TP, resident, or OR nurse</a:t>
            </a:r>
          </a:p>
          <a:p>
            <a:pPr lvl="1"/>
            <a:endParaRPr lang="en-US" i="1" dirty="0"/>
          </a:p>
          <a:p>
            <a:pPr marL="457200" lvl="1" indent="0">
              <a:buNone/>
            </a:pPr>
            <a:r>
              <a:rPr lang="en-US" i="1" dirty="0"/>
              <a:t>“The key portion of this procedure was performed in my presence.”</a:t>
            </a:r>
          </a:p>
          <a:p>
            <a:pPr marL="457200" lvl="1" indent="0">
              <a:buNone/>
            </a:pPr>
            <a:endParaRPr lang="en-US" i="1" dirty="0"/>
          </a:p>
          <a:p>
            <a:pPr marL="457200" lvl="1" indent="0">
              <a:buNone/>
            </a:pPr>
            <a:r>
              <a:rPr lang="en-US" i="1" dirty="0"/>
              <a:t>“I was present to observe Dr. Resident perform the key portion of this surgery.”</a:t>
            </a:r>
          </a:p>
          <a:p>
            <a:endParaRPr lang="en-US" dirty="0"/>
          </a:p>
        </p:txBody>
      </p:sp>
      <p:sp>
        <p:nvSpPr>
          <p:cNvPr id="3" name="Title 2"/>
          <p:cNvSpPr>
            <a:spLocks noGrp="1"/>
          </p:cNvSpPr>
          <p:nvPr>
            <p:ph type="title"/>
          </p:nvPr>
        </p:nvSpPr>
        <p:spPr/>
        <p:txBody>
          <a:bodyPr>
            <a:normAutofit/>
          </a:bodyPr>
          <a:lstStyle/>
          <a:p>
            <a:r>
              <a:rPr lang="en-US" dirty="0"/>
              <a:t>Surgical, Complex and High-Risk Procedures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32</a:t>
            </a:fld>
            <a:endParaRPr lang="en-US" altLang="en-US" dirty="0"/>
          </a:p>
        </p:txBody>
      </p:sp>
    </p:spTree>
    <p:extLst>
      <p:ext uri="{BB962C8B-B14F-4D97-AF65-F5344CB8AC3E}">
        <p14:creationId xmlns:p14="http://schemas.microsoft.com/office/powerpoint/2010/main" val="3007669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Overlapping Surgeries – TP must personally document </a:t>
            </a:r>
          </a:p>
          <a:p>
            <a:pPr lvl="1"/>
            <a:r>
              <a:rPr lang="en-US" dirty="0"/>
              <a:t>the key portion for each of the overlapping procedures</a:t>
            </a:r>
          </a:p>
          <a:p>
            <a:pPr lvl="1"/>
            <a:r>
              <a:rPr lang="en-US" dirty="0"/>
              <a:t>that he/she personally or another physician was immediate available to return to either procedure for complications</a:t>
            </a:r>
          </a:p>
          <a:p>
            <a:pPr lvl="1"/>
            <a:r>
              <a:rPr lang="en-US" dirty="0"/>
              <a:t>The name of the surgeon who was immediately available for the closing off the first case once the TP begins the key portion of the second case</a:t>
            </a:r>
          </a:p>
          <a:p>
            <a:pPr marL="0" indent="0">
              <a:buNone/>
            </a:pPr>
            <a:r>
              <a:rPr lang="en-US" sz="1900" i="1" dirty="0"/>
              <a:t>“I was present and I participated during the key portions of this procedure, and Dr. Jones was immediately available during the remainder of the procedure.  I interpret the key portion of this procedure to have been…”</a:t>
            </a:r>
          </a:p>
          <a:p>
            <a:pPr marL="0" indent="0">
              <a:buNone/>
            </a:pPr>
            <a:r>
              <a:rPr lang="en-US" sz="1900" i="1" dirty="0"/>
              <a:t>“I was present and I participated during the entire procedure except for the opening and/or closing which overlapped with the key portion of another case.  In interpret the key portion of this case to be…  Dr. TP was assigned to be immediately available during the overlapping portion of these cases.”</a:t>
            </a:r>
          </a:p>
          <a:p>
            <a:pPr marL="0" indent="0">
              <a:buNone/>
            </a:pPr>
            <a:endParaRPr lang="en-US" dirty="0"/>
          </a:p>
        </p:txBody>
      </p:sp>
      <p:sp>
        <p:nvSpPr>
          <p:cNvPr id="3" name="Title 2"/>
          <p:cNvSpPr>
            <a:spLocks noGrp="1"/>
          </p:cNvSpPr>
          <p:nvPr>
            <p:ph type="title"/>
          </p:nvPr>
        </p:nvSpPr>
        <p:spPr/>
        <p:txBody>
          <a:bodyPr>
            <a:normAutofit/>
          </a:bodyPr>
          <a:lstStyle/>
          <a:p>
            <a:r>
              <a:rPr lang="en-US" dirty="0"/>
              <a:t>Surgical, Complex and High-Risk Procedures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33</a:t>
            </a:fld>
            <a:endParaRPr lang="en-US" altLang="en-US" dirty="0"/>
          </a:p>
        </p:txBody>
      </p:sp>
    </p:spTree>
    <p:extLst>
      <p:ext uri="{BB962C8B-B14F-4D97-AF65-F5344CB8AC3E}">
        <p14:creationId xmlns:p14="http://schemas.microsoft.com/office/powerpoint/2010/main" val="1163358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TP must personally review and interpret the results</a:t>
            </a:r>
          </a:p>
          <a:p>
            <a:r>
              <a:rPr lang="en-US" dirty="0"/>
              <a:t>Resident or TP may dictate the interpretation report</a:t>
            </a:r>
          </a:p>
          <a:p>
            <a:r>
              <a:rPr lang="en-US" dirty="0"/>
              <a:t>TP must attest that he/she personally reviewed the film or tracing and the resident’s interpretation and agrees with or edits the findings</a:t>
            </a:r>
          </a:p>
          <a:p>
            <a:pPr lvl="1"/>
            <a:r>
              <a:rPr lang="en-US" dirty="0"/>
              <a:t>Countersignature is insufficient</a:t>
            </a:r>
          </a:p>
          <a:p>
            <a:pPr lvl="1"/>
            <a:r>
              <a:rPr lang="en-US" dirty="0"/>
              <a:t>For pathology consults, include the name of the requesting physician and nature of the request</a:t>
            </a:r>
          </a:p>
          <a:p>
            <a:pPr marL="457200" lvl="1" indent="0">
              <a:buNone/>
            </a:pPr>
            <a:endParaRPr lang="en-US" dirty="0"/>
          </a:p>
          <a:p>
            <a:pPr marL="457200" lvl="1" indent="0">
              <a:buNone/>
            </a:pPr>
            <a:r>
              <a:rPr lang="en-US" sz="1700" i="1" dirty="0"/>
              <a:t>“I reviewed the film and agree with the findings in this report”</a:t>
            </a:r>
          </a:p>
          <a:p>
            <a:pPr marL="457200" lvl="1" indent="0">
              <a:buNone/>
            </a:pPr>
            <a:r>
              <a:rPr lang="en-US" sz="1700" i="1" dirty="0"/>
              <a:t>“I reviewed the results of this test and revise the findings as stated in the report above as follows: …”</a:t>
            </a:r>
          </a:p>
          <a:p>
            <a:pPr marL="457200" lvl="1" indent="0">
              <a:buNone/>
            </a:pPr>
            <a:r>
              <a:rPr lang="en-US" sz="1700" i="1" dirty="0"/>
              <a:t>“Films or tracings and interpretation reviewed and verified by/with Dr. TP.”</a:t>
            </a:r>
          </a:p>
        </p:txBody>
      </p:sp>
      <p:sp>
        <p:nvSpPr>
          <p:cNvPr id="3" name="Title 2"/>
          <p:cNvSpPr>
            <a:spLocks noGrp="1"/>
          </p:cNvSpPr>
          <p:nvPr>
            <p:ph type="title"/>
          </p:nvPr>
        </p:nvSpPr>
        <p:spPr/>
        <p:txBody>
          <a:bodyPr/>
          <a:lstStyle/>
          <a:p>
            <a:r>
              <a:rPr lang="en-US" dirty="0"/>
              <a:t>Radiology, Pathology, other </a:t>
            </a:r>
            <a:br>
              <a:rPr lang="en-US" dirty="0"/>
            </a:br>
            <a:r>
              <a:rPr lang="en-US" dirty="0"/>
              <a:t>Diagnostic Ancillary Tests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34</a:t>
            </a:fld>
            <a:endParaRPr lang="en-US" altLang="en-US" dirty="0"/>
          </a:p>
        </p:txBody>
      </p:sp>
    </p:spTree>
    <p:extLst>
      <p:ext uri="{BB962C8B-B14F-4D97-AF65-F5344CB8AC3E}">
        <p14:creationId xmlns:p14="http://schemas.microsoft.com/office/powerpoint/2010/main" val="2211097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Unreduced fee if personally performed by TP with residents</a:t>
            </a:r>
          </a:p>
          <a:p>
            <a:pPr lvl="1"/>
            <a:r>
              <a:rPr lang="en-US" dirty="0"/>
              <a:t>TP is present during all key portions including induction and emergence</a:t>
            </a:r>
          </a:p>
          <a:p>
            <a:pPr lvl="1"/>
            <a:r>
              <a:rPr lang="en-US" dirty="0"/>
              <a:t>TP not required during pre-op and post-op visits with the patient</a:t>
            </a:r>
          </a:p>
          <a:p>
            <a:r>
              <a:rPr lang="en-US" dirty="0"/>
              <a:t>Reduced fee if TP is involved in concurrent procedures with &gt;1 resident or resident and non-physician anesthetist</a:t>
            </a:r>
          </a:p>
          <a:p>
            <a:r>
              <a:rPr lang="en-US" dirty="0"/>
              <a:t>Must personally document presence with the patient during key portions, including induction and emergence  and any other key portion</a:t>
            </a:r>
          </a:p>
          <a:p>
            <a:r>
              <a:rPr lang="en-US" dirty="0"/>
              <a:t>Must document immediate availability during the entire procedures</a:t>
            </a:r>
          </a:p>
          <a:p>
            <a:pPr marL="0" indent="0">
              <a:buNone/>
            </a:pPr>
            <a:endParaRPr lang="en-US" dirty="0"/>
          </a:p>
          <a:p>
            <a:pPr marL="0" indent="0">
              <a:buNone/>
            </a:pPr>
            <a:r>
              <a:rPr lang="en-US" sz="2100" i="1" dirty="0"/>
              <a:t>“I was present for the induction, emergence, and key portion of the anesthesia service and immediately available throughout the duration of the service.”</a:t>
            </a:r>
          </a:p>
          <a:p>
            <a:endParaRPr lang="en-US" dirty="0"/>
          </a:p>
        </p:txBody>
      </p:sp>
      <p:sp>
        <p:nvSpPr>
          <p:cNvPr id="3" name="Title 2"/>
          <p:cNvSpPr>
            <a:spLocks noGrp="1"/>
          </p:cNvSpPr>
          <p:nvPr>
            <p:ph type="title"/>
          </p:nvPr>
        </p:nvSpPr>
        <p:spPr/>
        <p:txBody>
          <a:bodyPr/>
          <a:lstStyle/>
          <a:p>
            <a:r>
              <a:rPr lang="en-US" dirty="0"/>
              <a:t>Anesthesia</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35</a:t>
            </a:fld>
            <a:endParaRPr lang="en-US" altLang="en-US" dirty="0"/>
          </a:p>
        </p:txBody>
      </p:sp>
    </p:spTree>
    <p:extLst>
      <p:ext uri="{BB962C8B-B14F-4D97-AF65-F5344CB8AC3E}">
        <p14:creationId xmlns:p14="http://schemas.microsoft.com/office/powerpoint/2010/main" val="3504214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i="1" dirty="0"/>
              <a:t>“A medical student is never considered a resident.” </a:t>
            </a:r>
            <a:r>
              <a:rPr lang="en-US" sz="1600" i="1" dirty="0"/>
              <a:t>(Medicare Claims Processing Manual Chapter 12 Section 100.1.1B)</a:t>
            </a:r>
            <a:endParaRPr lang="en-US" dirty="0"/>
          </a:p>
          <a:p>
            <a:pPr marL="0" indent="0">
              <a:buNone/>
            </a:pPr>
            <a:endParaRPr lang="en-US" dirty="0"/>
          </a:p>
          <a:p>
            <a:r>
              <a:rPr lang="en-US" sz="2400" dirty="0"/>
              <a:t>May document in the medical record</a:t>
            </a:r>
          </a:p>
          <a:p>
            <a:r>
              <a:rPr lang="en-US" sz="2400" dirty="0"/>
              <a:t>May complete and document ROS and PFSH in the History</a:t>
            </a:r>
          </a:p>
          <a:p>
            <a:r>
              <a:rPr lang="en-US" sz="2400" dirty="0"/>
              <a:t>TP may refer to student’s documentation for ROS and PFSH </a:t>
            </a:r>
            <a:r>
              <a:rPr lang="en-US" sz="2400" i="1" dirty="0"/>
              <a:t>only – </a:t>
            </a:r>
            <a:r>
              <a:rPr lang="en-US" sz="2400" dirty="0"/>
              <a:t>and personally document in his/her own note that he/she reviewed the medical student’s documentation</a:t>
            </a:r>
          </a:p>
          <a:p>
            <a:r>
              <a:rPr lang="en-US" sz="2400" dirty="0"/>
              <a:t>TP must personally perform, obtain and document HPI (portion of the Hx), PE, and MDM components</a:t>
            </a:r>
          </a:p>
        </p:txBody>
      </p:sp>
      <p:sp>
        <p:nvSpPr>
          <p:cNvPr id="3" name="Title 2"/>
          <p:cNvSpPr>
            <a:spLocks noGrp="1"/>
          </p:cNvSpPr>
          <p:nvPr>
            <p:ph type="title"/>
          </p:nvPr>
        </p:nvSpPr>
        <p:spPr/>
        <p:txBody>
          <a:bodyPr/>
          <a:lstStyle/>
          <a:p>
            <a:r>
              <a:rPr lang="en-US" dirty="0"/>
              <a:t>Medical Students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36</a:t>
            </a:fld>
            <a:endParaRPr lang="en-US" altLang="en-US" dirty="0"/>
          </a:p>
        </p:txBody>
      </p:sp>
    </p:spTree>
    <p:extLst>
      <p:ext uri="{BB962C8B-B14F-4D97-AF65-F5344CB8AC3E}">
        <p14:creationId xmlns:p14="http://schemas.microsoft.com/office/powerpoint/2010/main" val="1613718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CRs and Fellows in approved programs </a:t>
            </a:r>
          </a:p>
          <a:p>
            <a:pPr lvl="1"/>
            <a:r>
              <a:rPr lang="en-US" i="1" dirty="0"/>
              <a:t>may not bill</a:t>
            </a:r>
            <a:r>
              <a:rPr lang="en-US" dirty="0"/>
              <a:t> MPFS </a:t>
            </a:r>
          </a:p>
          <a:p>
            <a:pPr lvl="1"/>
            <a:r>
              <a:rPr lang="en-US" dirty="0"/>
              <a:t>same rules for TP documentation and coding apply</a:t>
            </a:r>
          </a:p>
          <a:p>
            <a:pPr marL="0" indent="0">
              <a:buNone/>
            </a:pPr>
            <a:r>
              <a:rPr lang="en-US" dirty="0"/>
              <a:t>Extra-year CRs and Fellows in un-approved programs</a:t>
            </a:r>
          </a:p>
          <a:p>
            <a:pPr lvl="1"/>
            <a:r>
              <a:rPr lang="en-US" i="1" dirty="0"/>
              <a:t>may bill </a:t>
            </a:r>
            <a:r>
              <a:rPr lang="en-US" dirty="0"/>
              <a:t>MPFS for their own professional services</a:t>
            </a:r>
          </a:p>
          <a:p>
            <a:pPr lvl="1"/>
            <a:r>
              <a:rPr lang="en-US" dirty="0"/>
              <a:t>must follow same rules for TP documentation and coding if they are supervising residents</a:t>
            </a:r>
          </a:p>
          <a:p>
            <a:pPr marL="0" indent="0">
              <a:buNone/>
            </a:pPr>
            <a:r>
              <a:rPr lang="en-US" dirty="0"/>
              <a:t>Moonlighting</a:t>
            </a:r>
          </a:p>
          <a:p>
            <a:pPr lvl="1"/>
            <a:r>
              <a:rPr lang="en-US" dirty="0"/>
              <a:t>may bill MPFS for their own professional services</a:t>
            </a:r>
          </a:p>
          <a:p>
            <a:pPr marL="457200" lvl="1"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Chief Residents, Fellows and Moonlighting</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37</a:t>
            </a:fld>
            <a:endParaRPr lang="en-US" altLang="en-US" dirty="0"/>
          </a:p>
        </p:txBody>
      </p:sp>
    </p:spTree>
    <p:extLst>
      <p:ext uri="{BB962C8B-B14F-4D97-AF65-F5344CB8AC3E}">
        <p14:creationId xmlns:p14="http://schemas.microsoft.com/office/powerpoint/2010/main" val="1720512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Can your institution survive a PATH Audit?</a:t>
            </a:r>
          </a:p>
          <a:p>
            <a:r>
              <a:rPr lang="en-US" dirty="0"/>
              <a:t>How are faculty educated about CMS requirements for TPs at your institution?</a:t>
            </a:r>
          </a:p>
          <a:p>
            <a:r>
              <a:rPr lang="en-US" dirty="0"/>
              <a:t>Do your macros need updating?</a:t>
            </a:r>
          </a:p>
          <a:p>
            <a:r>
              <a:rPr lang="en-US" dirty="0"/>
              <a:t>How are residents educated about documentation, coding, and billing?</a:t>
            </a:r>
          </a:p>
          <a:p>
            <a:r>
              <a:rPr lang="en-US" dirty="0"/>
              <a:t>Do coding and documentation support the level of service?</a:t>
            </a:r>
          </a:p>
          <a:p>
            <a:r>
              <a:rPr lang="en-US" dirty="0"/>
              <a:t>Does your supervision policy align with the TP requirements?</a:t>
            </a:r>
          </a:p>
          <a:p>
            <a:endParaRPr lang="en-US" dirty="0"/>
          </a:p>
        </p:txBody>
      </p:sp>
      <p:sp>
        <p:nvSpPr>
          <p:cNvPr id="3" name="Title 2"/>
          <p:cNvSpPr>
            <a:spLocks noGrp="1"/>
          </p:cNvSpPr>
          <p:nvPr>
            <p:ph type="title"/>
          </p:nvPr>
        </p:nvSpPr>
        <p:spPr/>
        <p:txBody>
          <a:bodyPr/>
          <a:lstStyle/>
          <a:p>
            <a:r>
              <a:rPr lang="en-US" dirty="0"/>
              <a:t>Think about…</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38</a:t>
            </a:fld>
            <a:endParaRPr lang="en-US" altLang="en-US" dirty="0"/>
          </a:p>
        </p:txBody>
      </p:sp>
    </p:spTree>
    <p:extLst>
      <p:ext uri="{BB962C8B-B14F-4D97-AF65-F5344CB8AC3E}">
        <p14:creationId xmlns:p14="http://schemas.microsoft.com/office/powerpoint/2010/main" val="1142122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Medicare Claims Processing Manual Chapter 12 – Physicians/Non-Physician Practitioners.  Section 100</a:t>
            </a:r>
          </a:p>
          <a:p>
            <a:r>
              <a:rPr lang="en-US" dirty="0"/>
              <a:t>CMS Manual System Pub 100-04 Medicare Claims Processing, Transmittal 2303</a:t>
            </a:r>
          </a:p>
          <a:p>
            <a:r>
              <a:rPr lang="en-US" dirty="0"/>
              <a:t>AAMC Medicare’s Teaching Physician Documentation Instructions</a:t>
            </a:r>
          </a:p>
          <a:p>
            <a:r>
              <a:rPr lang="en-US" dirty="0"/>
              <a:t>Medicare Learning Network CMS Guidelines for Teaching Physicians, Interns, and Residents</a:t>
            </a:r>
          </a:p>
          <a:p>
            <a:r>
              <a:rPr lang="en-US" dirty="0"/>
              <a:t>Current Procedural Terminology, American Medical Association, 4</a:t>
            </a:r>
            <a:r>
              <a:rPr lang="en-US" baseline="30000" dirty="0"/>
              <a:t>th</a:t>
            </a:r>
            <a:r>
              <a:rPr lang="en-US" dirty="0"/>
              <a:t> edition</a:t>
            </a:r>
          </a:p>
        </p:txBody>
      </p:sp>
      <p:sp>
        <p:nvSpPr>
          <p:cNvPr id="3" name="Title 2"/>
          <p:cNvSpPr>
            <a:spLocks noGrp="1"/>
          </p:cNvSpPr>
          <p:nvPr>
            <p:ph type="title"/>
          </p:nvPr>
        </p:nvSpPr>
        <p:spPr/>
        <p:txBody>
          <a:bodyPr/>
          <a:lstStyle/>
          <a:p>
            <a:r>
              <a:rPr lang="en-US" dirty="0"/>
              <a:t>Resources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39</a:t>
            </a:fld>
            <a:endParaRPr lang="en-US" altLang="en-US" dirty="0"/>
          </a:p>
        </p:txBody>
      </p:sp>
    </p:spTree>
    <p:extLst>
      <p:ext uri="{BB962C8B-B14F-4D97-AF65-F5344CB8AC3E}">
        <p14:creationId xmlns:p14="http://schemas.microsoft.com/office/powerpoint/2010/main" val="303891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1.  Review basic principles of CPT coding and documentation</a:t>
            </a:r>
          </a:p>
          <a:p>
            <a:pPr marL="0" indent="0">
              <a:buNone/>
            </a:pPr>
            <a:r>
              <a:rPr lang="en-US" dirty="0"/>
              <a:t>2. Provide general guidelines for teaching physicians</a:t>
            </a:r>
          </a:p>
          <a:p>
            <a:pPr lvl="1"/>
            <a:r>
              <a:rPr lang="en-US" dirty="0"/>
              <a:t>Evaluation and Management  Services</a:t>
            </a:r>
          </a:p>
          <a:p>
            <a:pPr lvl="1"/>
            <a:r>
              <a:rPr lang="en-US" dirty="0"/>
              <a:t>Surgery and procedures</a:t>
            </a:r>
          </a:p>
          <a:p>
            <a:pPr lvl="1"/>
            <a:r>
              <a:rPr lang="en-US" dirty="0"/>
              <a:t>Radiology and other diagnostic procedures</a:t>
            </a:r>
          </a:p>
          <a:p>
            <a:pPr lvl="1"/>
            <a:r>
              <a:rPr lang="en-US" dirty="0"/>
              <a:t>Anesthesiology</a:t>
            </a:r>
          </a:p>
          <a:p>
            <a:pPr marL="0" indent="0">
              <a:buNone/>
            </a:pPr>
            <a:r>
              <a:rPr lang="en-US" dirty="0"/>
              <a:t>3. Provide examples of appropriate (and inappropriate) documentation for teaching physicians</a:t>
            </a:r>
          </a:p>
          <a:p>
            <a:pPr marL="0" indent="0">
              <a:buNone/>
            </a:pPr>
            <a:r>
              <a:rPr lang="en-US" dirty="0"/>
              <a:t>4. Discuss special circumstances</a:t>
            </a:r>
          </a:p>
          <a:p>
            <a:pPr lvl="1"/>
            <a:r>
              <a:rPr lang="en-US" dirty="0"/>
              <a:t>Primary care exception</a:t>
            </a:r>
          </a:p>
          <a:p>
            <a:pPr lvl="1"/>
            <a:r>
              <a:rPr lang="en-US" dirty="0"/>
              <a:t>Medical students</a:t>
            </a:r>
          </a:p>
          <a:p>
            <a:pPr lvl="1"/>
            <a:r>
              <a:rPr lang="en-US" dirty="0"/>
              <a:t>Fellows</a:t>
            </a:r>
          </a:p>
          <a:p>
            <a:pPr lvl="1"/>
            <a:r>
              <a:rPr lang="en-US" dirty="0"/>
              <a:t>Moonlighting</a:t>
            </a:r>
          </a:p>
          <a:p>
            <a:endParaRPr lang="en-US" dirty="0"/>
          </a:p>
          <a:p>
            <a:endParaRPr lang="en-US" dirty="0"/>
          </a:p>
        </p:txBody>
      </p:sp>
      <p:sp>
        <p:nvSpPr>
          <p:cNvPr id="3" name="Title 2"/>
          <p:cNvSpPr>
            <a:spLocks noGrp="1"/>
          </p:cNvSpPr>
          <p:nvPr>
            <p:ph type="title"/>
          </p:nvPr>
        </p:nvSpPr>
        <p:spPr/>
        <p:txBody>
          <a:bodyPr/>
          <a:lstStyle/>
          <a:p>
            <a:r>
              <a:rPr lang="en-US" dirty="0"/>
              <a:t>In today’s webinar, we will…</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4</a:t>
            </a:fld>
            <a:endParaRPr lang="en-US" altLang="en-US" dirty="0"/>
          </a:p>
        </p:txBody>
      </p:sp>
    </p:spTree>
    <p:extLst>
      <p:ext uri="{BB962C8B-B14F-4D97-AF65-F5344CB8AC3E}">
        <p14:creationId xmlns:p14="http://schemas.microsoft.com/office/powerpoint/2010/main" val="1880882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7" name="Rectangle 3"/>
          <p:cNvSpPr txBox="1">
            <a:spLocks noChangeArrowheads="1"/>
          </p:cNvSpPr>
          <p:nvPr/>
        </p:nvSpPr>
        <p:spPr bwMode="auto">
          <a:xfrm>
            <a:off x="1232733" y="318719"/>
            <a:ext cx="4319588" cy="565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marL="342900" indent="-342900">
              <a:defRPr sz="2000" b="1">
                <a:solidFill>
                  <a:schemeClr val="tx1"/>
                </a:solidFill>
                <a:latin typeface="Comic Sans MS" charset="0"/>
                <a:ea typeface="ＭＳ Ｐゴシック" charset="0"/>
                <a:cs typeface="ＭＳ Ｐゴシック" charset="0"/>
              </a:defRPr>
            </a:lvl1pPr>
            <a:lvl2pPr marL="742950" indent="-285750">
              <a:defRPr sz="2000" b="1">
                <a:solidFill>
                  <a:schemeClr val="tx1"/>
                </a:solidFill>
                <a:latin typeface="Comic Sans MS" charset="0"/>
                <a:ea typeface="ＭＳ Ｐゴシック" charset="0"/>
              </a:defRPr>
            </a:lvl2pPr>
            <a:lvl3pPr marL="1143000" indent="-228600">
              <a:defRPr sz="2000" b="1">
                <a:solidFill>
                  <a:schemeClr val="tx1"/>
                </a:solidFill>
                <a:latin typeface="Comic Sans MS" charset="0"/>
                <a:ea typeface="ＭＳ Ｐゴシック" charset="0"/>
              </a:defRPr>
            </a:lvl3pPr>
            <a:lvl4pPr marL="1600200" indent="-228600">
              <a:defRPr sz="2000" b="1">
                <a:solidFill>
                  <a:schemeClr val="tx1"/>
                </a:solidFill>
                <a:latin typeface="Comic Sans MS" charset="0"/>
                <a:ea typeface="ＭＳ Ｐゴシック" charset="0"/>
              </a:defRPr>
            </a:lvl4pPr>
            <a:lvl5pPr marL="2057400" indent="-228600">
              <a:defRPr sz="2000" b="1">
                <a:solidFill>
                  <a:schemeClr val="tx1"/>
                </a:solidFill>
                <a:latin typeface="Comic Sans MS"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mic Sans MS"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mic Sans MS"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mic Sans MS"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mic Sans MS" charset="0"/>
                <a:ea typeface="ＭＳ Ｐゴシック" charset="0"/>
              </a:defRPr>
            </a:lvl9pPr>
          </a:lstStyle>
          <a:p>
            <a:pPr algn="ctr" eaLnBrk="1" hangingPunct="1">
              <a:lnSpc>
                <a:spcPct val="80000"/>
              </a:lnSpc>
              <a:spcBef>
                <a:spcPct val="20000"/>
              </a:spcBef>
              <a:buClr>
                <a:schemeClr val="bg2"/>
              </a:buClr>
              <a:buSzPct val="75000"/>
              <a:buFont typeface="Wingdings" charset="0"/>
              <a:buNone/>
            </a:pPr>
            <a:r>
              <a:rPr lang="en-US" sz="1800" i="1" dirty="0">
                <a:latin typeface="Arial" charset="0"/>
                <a:cs typeface="Arial" charset="0"/>
              </a:rPr>
              <a:t> </a:t>
            </a:r>
          </a:p>
          <a:p>
            <a:pPr algn="ctr" eaLnBrk="1" hangingPunct="1">
              <a:lnSpc>
                <a:spcPct val="80000"/>
              </a:lnSpc>
              <a:spcBef>
                <a:spcPct val="20000"/>
              </a:spcBef>
              <a:buClr>
                <a:schemeClr val="bg2"/>
              </a:buClr>
              <a:buSzPct val="75000"/>
              <a:buFont typeface="Wingdings" charset="0"/>
              <a:buNone/>
            </a:pPr>
            <a:r>
              <a:rPr lang="en-US" sz="1800" dirty="0">
                <a:solidFill>
                  <a:srgbClr val="00A600"/>
                </a:solidFill>
                <a:latin typeface="Arial" charset="0"/>
                <a:cs typeface="Arial" charset="0"/>
              </a:rPr>
              <a:t>  Upcoming Live Webinars</a:t>
            </a:r>
            <a:endParaRPr lang="en-US" altLang="en-US" sz="1500" dirty="0">
              <a:latin typeface="Arial" charset="0"/>
            </a:endParaRPr>
          </a:p>
          <a:p>
            <a:pPr algn="ctr">
              <a:lnSpc>
                <a:spcPct val="80000"/>
              </a:lnSpc>
              <a:buFont typeface="Wingdings" charset="2"/>
              <a:buNone/>
            </a:pPr>
            <a:endParaRPr lang="en-US" altLang="en-US" sz="1500" dirty="0">
              <a:latin typeface="+mn-lt"/>
            </a:endParaRPr>
          </a:p>
          <a:p>
            <a:pPr marL="0" lvl="0" indent="0" algn="ctr">
              <a:lnSpc>
                <a:spcPct val="80000"/>
              </a:lnSpc>
            </a:pPr>
            <a:endParaRPr lang="en-US" altLang="en-US" sz="1400" b="0" dirty="0">
              <a:solidFill>
                <a:prstClr val="black"/>
              </a:solidFill>
              <a:latin typeface="+mn-lt"/>
              <a:ea typeface=""/>
              <a:cs typeface=""/>
            </a:endParaRPr>
          </a:p>
          <a:p>
            <a:pPr marL="0" lvl="0" indent="0" algn="ctr">
              <a:lnSpc>
                <a:spcPct val="80000"/>
              </a:lnSpc>
            </a:pPr>
            <a:r>
              <a:rPr lang="en-US" altLang="en-US" sz="1400" dirty="0">
                <a:solidFill>
                  <a:prstClr val="black"/>
                </a:solidFill>
                <a:latin typeface="+mn-lt"/>
                <a:ea typeface=""/>
                <a:cs typeface=""/>
              </a:rPr>
              <a:t>DIO – Keeping Up with</a:t>
            </a:r>
          </a:p>
          <a:p>
            <a:pPr marL="0" lvl="0" indent="0" algn="ctr">
              <a:lnSpc>
                <a:spcPct val="80000"/>
              </a:lnSpc>
            </a:pPr>
            <a:r>
              <a:rPr lang="en-US" altLang="en-US" sz="1400" dirty="0">
                <a:solidFill>
                  <a:prstClr val="black"/>
                </a:solidFill>
                <a:latin typeface="+mn-lt"/>
                <a:ea typeface=""/>
                <a:cs typeface=""/>
              </a:rPr>
              <a:t> Institutional NAS Requirements</a:t>
            </a:r>
          </a:p>
          <a:p>
            <a:pPr marL="0" lvl="0" indent="0" algn="ctr"/>
            <a:r>
              <a:rPr lang="en-US" altLang="en-US" sz="1400" b="0" dirty="0">
                <a:solidFill>
                  <a:prstClr val="black"/>
                </a:solidFill>
                <a:latin typeface="+mn-lt"/>
                <a:ea typeface=""/>
                <a:cs typeface=""/>
              </a:rPr>
              <a:t>Tuesday, September 6, 2016</a:t>
            </a:r>
          </a:p>
          <a:p>
            <a:pPr algn="ctr"/>
            <a:r>
              <a:rPr lang="en-US" altLang="en-US" sz="1400" b="0" dirty="0">
                <a:solidFill>
                  <a:prstClr val="black"/>
                </a:solidFill>
                <a:latin typeface="+mn-lt"/>
                <a:ea typeface=""/>
                <a:cs typeface=""/>
              </a:rPr>
              <a:t>12:00pm – 1:00pm EST</a:t>
            </a:r>
            <a:br>
              <a:rPr lang="en-US" altLang="en-US" sz="1400" b="0" dirty="0">
                <a:solidFill>
                  <a:prstClr val="black"/>
                </a:solidFill>
                <a:latin typeface="+mn-lt"/>
                <a:ea typeface=""/>
                <a:cs typeface=""/>
              </a:rPr>
            </a:br>
            <a:r>
              <a:rPr lang="en-US" altLang="en-US" sz="1400" b="0" dirty="0">
                <a:solidFill>
                  <a:prstClr val="black"/>
                </a:solidFill>
                <a:latin typeface="+mn-lt"/>
                <a:ea typeface=""/>
                <a:cs typeface=""/>
              </a:rPr>
              <a:t/>
            </a:r>
            <a:br>
              <a:rPr lang="en-US" altLang="en-US" sz="1400" b="0" dirty="0">
                <a:solidFill>
                  <a:prstClr val="black"/>
                </a:solidFill>
                <a:latin typeface="+mn-lt"/>
                <a:ea typeface=""/>
                <a:cs typeface=""/>
              </a:rPr>
            </a:br>
            <a:r>
              <a:rPr lang="en-US" altLang="en-US" sz="1600" dirty="0">
                <a:latin typeface="+mn-lt"/>
              </a:rPr>
              <a:t>New Program Accreditation.</a:t>
            </a:r>
          </a:p>
          <a:p>
            <a:pPr algn="ctr"/>
            <a:r>
              <a:rPr lang="en-US" altLang="en-US" sz="1600" dirty="0">
                <a:latin typeface="+mn-lt"/>
              </a:rPr>
              <a:t>  Let’ Get Started</a:t>
            </a:r>
          </a:p>
          <a:p>
            <a:pPr algn="ctr"/>
            <a:r>
              <a:rPr lang="en-US" altLang="en-US" sz="1400" b="0" dirty="0">
                <a:latin typeface="+mn-lt"/>
              </a:rPr>
              <a:t>Tuesday, September 13, 2016</a:t>
            </a:r>
          </a:p>
          <a:p>
            <a:pPr algn="ctr">
              <a:lnSpc>
                <a:spcPct val="80000"/>
              </a:lnSpc>
              <a:buNone/>
            </a:pPr>
            <a:r>
              <a:rPr lang="en-US" altLang="en-US" sz="1400" b="0" dirty="0">
                <a:latin typeface="+mn-lt"/>
              </a:rPr>
              <a:t>12:00pm – 1:00pm EST</a:t>
            </a:r>
          </a:p>
          <a:p>
            <a:pPr algn="ctr">
              <a:lnSpc>
                <a:spcPct val="80000"/>
              </a:lnSpc>
              <a:buNone/>
            </a:pPr>
            <a:endParaRPr lang="en-US" altLang="en-US" sz="1400" b="0" dirty="0">
              <a:latin typeface="+mn-lt"/>
            </a:endParaRPr>
          </a:p>
          <a:p>
            <a:pPr algn="ctr"/>
            <a:r>
              <a:rPr lang="en-US" sz="1600" dirty="0">
                <a:latin typeface="+mn-lt"/>
              </a:rPr>
              <a:t>Annual Institutional Review</a:t>
            </a:r>
            <a:endParaRPr lang="en-US" altLang="en-US" sz="1600" dirty="0">
              <a:latin typeface="+mn-lt"/>
            </a:endParaRPr>
          </a:p>
          <a:p>
            <a:pPr algn="ctr"/>
            <a:r>
              <a:rPr lang="en-US" altLang="en-US" sz="1400" b="0" dirty="0">
                <a:latin typeface="+mn-lt"/>
              </a:rPr>
              <a:t>Thursday, September 22, 2016</a:t>
            </a:r>
          </a:p>
          <a:p>
            <a:pPr algn="ctr">
              <a:lnSpc>
                <a:spcPct val="80000"/>
              </a:lnSpc>
              <a:buNone/>
            </a:pPr>
            <a:r>
              <a:rPr lang="en-US" altLang="en-US" sz="1400" b="0" dirty="0">
                <a:latin typeface="+mn-lt"/>
              </a:rPr>
              <a:t>12:00pm – 1:00pm EST</a:t>
            </a:r>
          </a:p>
          <a:p>
            <a:pPr algn="ctr">
              <a:lnSpc>
                <a:spcPct val="80000"/>
              </a:lnSpc>
              <a:buNone/>
            </a:pPr>
            <a:endParaRPr lang="en-US" altLang="en-US" sz="1400" b="0" dirty="0">
              <a:latin typeface="+mn-lt"/>
            </a:endParaRPr>
          </a:p>
          <a:p>
            <a:pPr marL="0" lvl="0" indent="0" algn="ctr"/>
            <a:r>
              <a:rPr lang="en-US" sz="1600" dirty="0">
                <a:solidFill>
                  <a:prstClr val="black"/>
                </a:solidFill>
                <a:latin typeface="+mn-lt"/>
                <a:ea typeface=""/>
                <a:cs typeface=""/>
              </a:rPr>
              <a:t>GME Finance – The Basics (2016 Update)</a:t>
            </a:r>
            <a:endParaRPr lang="en-US" altLang="en-US" sz="1600" dirty="0">
              <a:solidFill>
                <a:prstClr val="black"/>
              </a:solidFill>
              <a:latin typeface="+mn-lt"/>
              <a:ea typeface=""/>
              <a:cs typeface=""/>
            </a:endParaRPr>
          </a:p>
          <a:p>
            <a:pPr marL="0" lvl="0" indent="0" algn="ctr"/>
            <a:r>
              <a:rPr lang="en-US" altLang="en-US" sz="1400" b="0" dirty="0">
                <a:solidFill>
                  <a:prstClr val="black"/>
                </a:solidFill>
                <a:latin typeface="+mn-lt"/>
                <a:ea typeface=""/>
                <a:cs typeface=""/>
              </a:rPr>
              <a:t>Thursday, October 13, 2016</a:t>
            </a:r>
          </a:p>
          <a:p>
            <a:pPr marL="0" lvl="0" indent="0" algn="ctr">
              <a:lnSpc>
                <a:spcPct val="80000"/>
              </a:lnSpc>
            </a:pPr>
            <a:r>
              <a:rPr lang="en-US" altLang="en-US" sz="1400" b="0" dirty="0">
                <a:solidFill>
                  <a:prstClr val="black"/>
                </a:solidFill>
                <a:latin typeface="+mn-lt"/>
                <a:ea typeface=""/>
                <a:cs typeface=""/>
              </a:rPr>
              <a:t>12:00pm – 1:00pm EST</a:t>
            </a:r>
            <a:endParaRPr lang="en-US" altLang="en-US" sz="1400" b="0" dirty="0">
              <a:latin typeface="+mn-lt"/>
            </a:endParaRPr>
          </a:p>
          <a:p>
            <a:pPr algn="ctr">
              <a:lnSpc>
                <a:spcPct val="80000"/>
              </a:lnSpc>
              <a:buFont typeface="Wingdings" charset="2"/>
              <a:buNone/>
            </a:pPr>
            <a:endParaRPr lang="en-US" altLang="en-US" sz="1500" dirty="0">
              <a:latin typeface="Arial" charset="0"/>
            </a:endParaRPr>
          </a:p>
          <a:p>
            <a:pPr algn="ctr">
              <a:lnSpc>
                <a:spcPct val="80000"/>
              </a:lnSpc>
              <a:buFont typeface="Wingdings" charset="2"/>
              <a:buNone/>
            </a:pPr>
            <a:r>
              <a:rPr lang="en-US" altLang="en-US" sz="1500" dirty="0">
                <a:latin typeface="Arial" charset="0"/>
                <a:hlinkClick r:id="rId3"/>
              </a:rPr>
              <a:t>www.PartnersInMedEd.com</a:t>
            </a:r>
            <a:endParaRPr lang="en-US" altLang="en-US" sz="1500" dirty="0">
              <a:latin typeface="Arial" charset="0"/>
            </a:endParaRPr>
          </a:p>
          <a:p>
            <a:pPr algn="ctr">
              <a:lnSpc>
                <a:spcPct val="80000"/>
              </a:lnSpc>
              <a:buFont typeface="Wingdings" charset="2"/>
              <a:buNone/>
            </a:pPr>
            <a:endParaRPr lang="en-US" altLang="en-US" sz="1500" dirty="0">
              <a:latin typeface="Arial" charset="0"/>
            </a:endParaRPr>
          </a:p>
          <a:p>
            <a:pPr algn="ctr">
              <a:lnSpc>
                <a:spcPct val="80000"/>
              </a:lnSpc>
              <a:buFont typeface="Wingdings" charset="2"/>
              <a:buNone/>
            </a:pPr>
            <a:endParaRPr lang="en-US" altLang="en-US" sz="1500" dirty="0">
              <a:latin typeface="Arial" charset="0"/>
            </a:endParaRPr>
          </a:p>
          <a:p>
            <a:pPr algn="ctr">
              <a:lnSpc>
                <a:spcPct val="80000"/>
              </a:lnSpc>
              <a:buFont typeface="Wingdings" charset="2"/>
              <a:buNone/>
            </a:pPr>
            <a:r>
              <a:rPr lang="en-US" altLang="en-US" sz="1800" dirty="0">
                <a:latin typeface="Arial" charset="0"/>
              </a:rPr>
              <a:t>Partners</a:t>
            </a:r>
            <a:r>
              <a:rPr lang="en-US" altLang="en-US" sz="1800" baseline="30000" dirty="0">
                <a:latin typeface="Arial" charset="0"/>
              </a:rPr>
              <a:t>®</a:t>
            </a:r>
            <a:r>
              <a:rPr lang="en-US" altLang="en-US" sz="1800" dirty="0">
                <a:latin typeface="Arial" charset="0"/>
              </a:rPr>
              <a:t> Snippets</a:t>
            </a:r>
            <a:endParaRPr lang="en-US" sz="1600" dirty="0">
              <a:latin typeface="Arial" charset="0"/>
              <a:cs typeface="Arial" charset="0"/>
            </a:endParaRPr>
          </a:p>
        </p:txBody>
      </p:sp>
      <p:sp>
        <p:nvSpPr>
          <p:cNvPr id="8" name="Rectangle 3"/>
          <p:cNvSpPr txBox="1">
            <a:spLocks noChangeArrowheads="1"/>
          </p:cNvSpPr>
          <p:nvPr/>
        </p:nvSpPr>
        <p:spPr bwMode="auto">
          <a:xfrm>
            <a:off x="5058197" y="397269"/>
            <a:ext cx="4038600" cy="420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b="1">
                <a:solidFill>
                  <a:schemeClr val="tx1"/>
                </a:solidFill>
                <a:latin typeface="Comic Sans MS" charset="0"/>
                <a:ea typeface="ＭＳ Ｐゴシック" charset="0"/>
                <a:cs typeface="ＭＳ Ｐゴシック" charset="0"/>
              </a:defRPr>
            </a:lvl1pPr>
            <a:lvl2pPr marL="742950" indent="-285750">
              <a:defRPr sz="2000" b="1">
                <a:solidFill>
                  <a:schemeClr val="tx1"/>
                </a:solidFill>
                <a:latin typeface="Comic Sans MS" charset="0"/>
                <a:ea typeface="ＭＳ Ｐゴシック" charset="0"/>
              </a:defRPr>
            </a:lvl2pPr>
            <a:lvl3pPr marL="1143000" indent="-228600">
              <a:defRPr sz="2000" b="1">
                <a:solidFill>
                  <a:schemeClr val="tx1"/>
                </a:solidFill>
                <a:latin typeface="Comic Sans MS" charset="0"/>
                <a:ea typeface="ＭＳ Ｐゴシック" charset="0"/>
              </a:defRPr>
            </a:lvl3pPr>
            <a:lvl4pPr marL="1600200" indent="-228600">
              <a:defRPr sz="2000" b="1">
                <a:solidFill>
                  <a:schemeClr val="tx1"/>
                </a:solidFill>
                <a:latin typeface="Comic Sans MS" charset="0"/>
                <a:ea typeface="ＭＳ Ｐゴシック" charset="0"/>
              </a:defRPr>
            </a:lvl4pPr>
            <a:lvl5pPr marL="2057400" indent="-228600">
              <a:defRPr sz="2000" b="1">
                <a:solidFill>
                  <a:schemeClr val="tx1"/>
                </a:solidFill>
                <a:latin typeface="Comic Sans MS"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mic Sans MS"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mic Sans MS"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mic Sans MS"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mic Sans MS" charset="0"/>
                <a:ea typeface="ＭＳ Ｐゴシック" charset="0"/>
              </a:defRPr>
            </a:lvl9pPr>
          </a:lstStyle>
          <a:p>
            <a:pPr algn="ctr" eaLnBrk="1" hangingPunct="1">
              <a:lnSpc>
                <a:spcPct val="80000"/>
              </a:lnSpc>
              <a:spcBef>
                <a:spcPct val="20000"/>
              </a:spcBef>
              <a:buClr>
                <a:schemeClr val="bg2"/>
              </a:buClr>
              <a:buSzPct val="75000"/>
              <a:buFont typeface="Wingdings" charset="0"/>
              <a:buNone/>
            </a:pPr>
            <a:endParaRPr lang="en-US" sz="1800" i="1"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800" i="1" dirty="0">
                <a:latin typeface="Arial" charset="0"/>
                <a:cs typeface="Arial" charset="0"/>
              </a:rPr>
              <a:t>   </a:t>
            </a:r>
            <a:r>
              <a:rPr lang="en-US" sz="1800" dirty="0">
                <a:solidFill>
                  <a:srgbClr val="00A600"/>
                </a:solidFill>
                <a:latin typeface="Arial" charset="0"/>
                <a:cs typeface="Arial" charset="0"/>
              </a:rPr>
              <a:t>On-Demand Webinars</a:t>
            </a:r>
            <a:br>
              <a:rPr lang="en-US" sz="1800" dirty="0">
                <a:solidFill>
                  <a:srgbClr val="00A600"/>
                </a:solidFill>
                <a:latin typeface="Arial" charset="0"/>
                <a:cs typeface="Arial" charset="0"/>
              </a:rPr>
            </a:br>
            <a:endParaRPr lang="en-US" sz="1600" dirty="0">
              <a:solidFill>
                <a:srgbClr val="00A600"/>
              </a:solidFill>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400" dirty="0">
                <a:latin typeface="Arial" charset="0"/>
                <a:cs typeface="Arial" charset="0"/>
              </a:rPr>
              <a:t>GMEC Check-Up: Is your GMEC </a:t>
            </a:r>
          </a:p>
          <a:p>
            <a:pPr algn="ctr" eaLnBrk="1" hangingPunct="1">
              <a:lnSpc>
                <a:spcPct val="80000"/>
              </a:lnSpc>
              <a:spcBef>
                <a:spcPct val="20000"/>
              </a:spcBef>
              <a:buClr>
                <a:schemeClr val="bg2"/>
              </a:buClr>
              <a:buSzPct val="75000"/>
              <a:buFont typeface="Wingdings" charset="0"/>
              <a:buNone/>
            </a:pPr>
            <a:r>
              <a:rPr lang="en-US" sz="1400" dirty="0">
                <a:latin typeface="Arial" charset="0"/>
                <a:cs typeface="Arial" charset="0"/>
              </a:rPr>
              <a:t>meeting its responsibilities?</a:t>
            </a:r>
          </a:p>
          <a:p>
            <a:pPr algn="ctr" eaLnBrk="1" hangingPunct="1">
              <a:lnSpc>
                <a:spcPct val="80000"/>
              </a:lnSpc>
              <a:spcBef>
                <a:spcPct val="20000"/>
              </a:spcBef>
              <a:buClr>
                <a:schemeClr val="bg2"/>
              </a:buClr>
              <a:buSzPct val="75000"/>
              <a:buFont typeface="Wingdings" charset="0"/>
              <a:buNone/>
            </a:pPr>
            <a:endParaRPr lang="en-US" sz="14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    A Proactive Approach to Supervising Residents Improves Patient Safety</a:t>
            </a:r>
          </a:p>
          <a:p>
            <a:pPr algn="ctr" eaLnBrk="1" hangingPunct="1">
              <a:lnSpc>
                <a:spcPct val="80000"/>
              </a:lnSpc>
              <a:spcBef>
                <a:spcPct val="20000"/>
              </a:spcBef>
              <a:buClr>
                <a:schemeClr val="bg2"/>
              </a:buClr>
              <a:buSzPct val="75000"/>
              <a:buFont typeface="Wingdings" charset="0"/>
              <a:buNone/>
            </a:pPr>
            <a:endParaRPr lang="en-US"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New Institutional Accreditation:</a:t>
            </a: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Let’s Get Started!</a:t>
            </a:r>
          </a:p>
          <a:p>
            <a:pPr algn="ctr" eaLnBrk="1" hangingPunct="1">
              <a:lnSpc>
                <a:spcPct val="80000"/>
              </a:lnSpc>
              <a:spcBef>
                <a:spcPct val="20000"/>
              </a:spcBef>
              <a:buClr>
                <a:schemeClr val="bg2"/>
              </a:buClr>
              <a:buSzPct val="75000"/>
              <a:buFont typeface="Wingdings" charset="0"/>
              <a:buNone/>
            </a:pPr>
            <a:endParaRPr lang="en-US"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Dealing Effectively with the</a:t>
            </a: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 Struggling Medical Learner</a:t>
            </a:r>
          </a:p>
          <a:p>
            <a:pPr algn="ctr" eaLnBrk="1" hangingPunct="1">
              <a:lnSpc>
                <a:spcPct val="80000"/>
              </a:lnSpc>
              <a:spcBef>
                <a:spcPct val="20000"/>
              </a:spcBef>
              <a:buClr>
                <a:schemeClr val="bg2"/>
              </a:buClr>
              <a:buSzPct val="75000"/>
              <a:buFont typeface="Wingdings" charset="0"/>
              <a:buNone/>
            </a:pPr>
            <a:endParaRPr lang="en-US" sz="1500" dirty="0">
              <a:solidFill>
                <a:srgbClr val="FF0000"/>
              </a:solidFill>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Special Review: Required and Useful</a:t>
            </a:r>
          </a:p>
          <a:p>
            <a:pPr algn="ctr" eaLnBrk="1" hangingPunct="1">
              <a:lnSpc>
                <a:spcPct val="80000"/>
              </a:lnSpc>
              <a:spcBef>
                <a:spcPct val="20000"/>
              </a:spcBef>
              <a:buClr>
                <a:schemeClr val="bg2"/>
              </a:buClr>
              <a:buSzPct val="75000"/>
              <a:buFont typeface="Wingdings" charset="0"/>
              <a:buNone/>
            </a:pPr>
            <a:endParaRPr lang="en-US"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sz="1500" dirty="0">
                <a:latin typeface="Arial" charset="0"/>
                <a:cs typeface="Arial" charset="0"/>
              </a:rPr>
              <a:t>Osteopathic Recognition </a:t>
            </a:r>
          </a:p>
          <a:p>
            <a:pPr algn="ctr" eaLnBrk="1" hangingPunct="1">
              <a:lnSpc>
                <a:spcPct val="80000"/>
              </a:lnSpc>
              <a:spcBef>
                <a:spcPct val="20000"/>
              </a:spcBef>
              <a:buClr>
                <a:schemeClr val="bg2"/>
              </a:buClr>
              <a:buSzPct val="75000"/>
              <a:buFont typeface="Wingdings" charset="0"/>
              <a:buNone/>
            </a:pPr>
            <a:endParaRPr lang="en-US" altLang="ja-JP"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r>
              <a:rPr lang="en-US" altLang="ja-JP" sz="1500" dirty="0">
                <a:latin typeface="Arial" charset="0"/>
                <a:cs typeface="Arial" charset="0"/>
              </a:rPr>
              <a:t>Fatigue Management &amp; Mitigation</a:t>
            </a:r>
          </a:p>
          <a:p>
            <a:pPr algn="ctr" eaLnBrk="1" hangingPunct="1">
              <a:lnSpc>
                <a:spcPct val="80000"/>
              </a:lnSpc>
              <a:spcBef>
                <a:spcPct val="20000"/>
              </a:spcBef>
              <a:buClr>
                <a:schemeClr val="bg2"/>
              </a:buClr>
              <a:buSzPct val="75000"/>
              <a:buFont typeface="Wingdings" charset="0"/>
              <a:buNone/>
            </a:pPr>
            <a:endParaRPr lang="en-US" altLang="ja-JP"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altLang="ja-JP"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altLang="ja-JP"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altLang="ja-JP"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altLang="ja-JP"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sz="1500"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sz="1500" i="1" dirty="0">
              <a:latin typeface="Arial" charset="0"/>
              <a:cs typeface="Arial" charset="0"/>
            </a:endParaRPr>
          </a:p>
          <a:p>
            <a:pPr algn="ctr" eaLnBrk="1" hangingPunct="1">
              <a:lnSpc>
                <a:spcPct val="80000"/>
              </a:lnSpc>
              <a:spcBef>
                <a:spcPct val="20000"/>
              </a:spcBef>
              <a:buClr>
                <a:schemeClr val="bg2"/>
              </a:buClr>
              <a:buSzPct val="75000"/>
              <a:buFont typeface="Wingdings" charset="0"/>
              <a:buNone/>
            </a:pPr>
            <a:endParaRPr lang="en-US" sz="1500" dirty="0">
              <a:latin typeface="Arial" charset="0"/>
              <a:cs typeface="Arial" charset="0"/>
            </a:endParaRPr>
          </a:p>
        </p:txBody>
      </p:sp>
      <p:sp>
        <p:nvSpPr>
          <p:cNvPr id="9" name="Rectangle 8"/>
          <p:cNvSpPr>
            <a:spLocks noChangeArrowheads="1"/>
          </p:cNvSpPr>
          <p:nvPr/>
        </p:nvSpPr>
        <p:spPr bwMode="auto">
          <a:xfrm>
            <a:off x="4660112" y="5293080"/>
            <a:ext cx="3037468" cy="875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gn="r" eaLnBrk="1" hangingPunct="1">
              <a:lnSpc>
                <a:spcPct val="80000"/>
              </a:lnSpc>
              <a:spcBef>
                <a:spcPct val="20000"/>
              </a:spcBef>
              <a:buClr>
                <a:schemeClr val="bg2"/>
              </a:buClr>
              <a:buSzPct val="75000"/>
              <a:buFont typeface="Wingdings" charset="0"/>
              <a:buNone/>
            </a:pPr>
            <a:r>
              <a:rPr lang="en-US" sz="1400" i="1" dirty="0"/>
              <a:t>Contact us today to learn </a:t>
            </a:r>
          </a:p>
          <a:p>
            <a:pPr marL="342900" indent="-342900" algn="r" eaLnBrk="1" hangingPunct="1">
              <a:lnSpc>
                <a:spcPct val="80000"/>
              </a:lnSpc>
              <a:spcBef>
                <a:spcPct val="20000"/>
              </a:spcBef>
              <a:buClr>
                <a:schemeClr val="bg2"/>
              </a:buClr>
              <a:buSzPct val="75000"/>
              <a:buFont typeface="Wingdings" charset="0"/>
              <a:buNone/>
            </a:pPr>
            <a:r>
              <a:rPr lang="en-US" sz="1400" i="1" dirty="0"/>
              <a:t>how our Educational Passports can save you time &amp; money! </a:t>
            </a:r>
          </a:p>
          <a:p>
            <a:pPr marL="342900" indent="-342900" algn="r" eaLnBrk="1" hangingPunct="1">
              <a:lnSpc>
                <a:spcPct val="80000"/>
              </a:lnSpc>
              <a:spcBef>
                <a:spcPct val="20000"/>
              </a:spcBef>
              <a:buClr>
                <a:schemeClr val="bg2"/>
              </a:buClr>
              <a:buSzPct val="75000"/>
              <a:buFont typeface="Wingdings" charset="0"/>
              <a:buNone/>
            </a:pPr>
            <a:r>
              <a:rPr lang="en-US" sz="1400" i="1" dirty="0"/>
              <a:t>724-864-7320</a:t>
            </a:r>
          </a:p>
        </p:txBody>
      </p:sp>
      <p:pic>
        <p:nvPicPr>
          <p:cNvPr id="10" name="Picture 9" descr="Media-Play-02-256.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8197" y="398857"/>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Calendar-Date-256.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52964" y="398857"/>
            <a:ext cx="685800" cy="685800"/>
          </a:xfrm>
          <a:prstGeom prst="rect">
            <a:avLst/>
          </a:prstGeom>
        </p:spPr>
      </p:pic>
      <p:pic>
        <p:nvPicPr>
          <p:cNvPr id="12" name="Picture 11" descr="InstCustomIconLarge.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885587" y="5436019"/>
            <a:ext cx="457200" cy="457200"/>
          </a:xfrm>
          <a:prstGeom prst="rect">
            <a:avLst/>
          </a:prstGeom>
        </p:spPr>
      </p:pic>
      <p:pic>
        <p:nvPicPr>
          <p:cNvPr id="13" name="Picture 12" descr="InstIconLarge.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8423769" y="5668275"/>
            <a:ext cx="457200" cy="457200"/>
          </a:xfrm>
          <a:prstGeom prst="rect">
            <a:avLst/>
          </a:prstGeom>
        </p:spPr>
      </p:pic>
      <p:pic>
        <p:nvPicPr>
          <p:cNvPr id="14" name="Picture 13" descr="InstPlusIconLarge.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8342787" y="5126595"/>
            <a:ext cx="457200" cy="457200"/>
          </a:xfrm>
          <a:prstGeom prst="rect">
            <a:avLst/>
          </a:prstGeom>
        </p:spPr>
      </p:pic>
      <p:pic>
        <p:nvPicPr>
          <p:cNvPr id="17" name="Picture 16"/>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06904" y="5088997"/>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ooter Placeholder 9"/>
          <p:cNvSpPr>
            <a:spLocks noGrp="1"/>
          </p:cNvSpPr>
          <p:nvPr>
            <p:ph type="ftr" sz="quarter" idx="4294967295"/>
          </p:nvPr>
        </p:nvSpPr>
        <p:spPr>
          <a:xfrm>
            <a:off x="2743200" y="6310191"/>
            <a:ext cx="3657600" cy="653470"/>
          </a:xfrm>
          <a:prstGeom prst="rect">
            <a:avLst/>
          </a:prstGeom>
        </p:spPr>
        <p:txBody>
          <a:bodyPr/>
          <a:lstStyle/>
          <a:p>
            <a:pPr>
              <a:defRPr/>
            </a:pPr>
            <a:r>
              <a:rPr lang="en-US" sz="800" dirty="0"/>
              <a:t>     Presented by Partners in Medical Education, Inc. 2016</a:t>
            </a:r>
          </a:p>
        </p:txBody>
      </p:sp>
      <p:sp>
        <p:nvSpPr>
          <p:cNvPr id="16" name="Shape 79"/>
          <p:cNvSpPr txBox="1">
            <a:spLocks noGrp="1"/>
          </p:cNvSpPr>
          <p:nvPr>
            <p:ph type="sldNum" idx="4294967295"/>
          </p:nvPr>
        </p:nvSpPr>
        <p:spPr>
          <a:xfrm>
            <a:off x="6457950" y="643313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1"/>
              </a:buClr>
              <a:buSzPct val="25000"/>
              <a:buFont typeface="Arial"/>
              <a:buNone/>
            </a:pPr>
            <a:r>
              <a:rPr lang="en-US" dirty="0">
                <a:solidFill>
                  <a:schemeClr val="dk1"/>
                </a:solidFill>
                <a:sym typeface="Arial"/>
              </a:rPr>
              <a:t>40</a:t>
            </a:r>
            <a:endParaRPr lang="en-US" sz="1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69726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984250" y="2565400"/>
            <a:ext cx="7531100" cy="3327400"/>
          </a:xfrm>
        </p:spPr>
        <p:txBody>
          <a:bodyPr>
            <a:normAutofit lnSpcReduction="10000"/>
          </a:bodyPr>
          <a:lstStyle/>
          <a:p>
            <a:pPr algn="ctr" eaLnBrk="1" hangingPunct="1">
              <a:lnSpc>
                <a:spcPct val="80000"/>
              </a:lnSpc>
              <a:buFont typeface="Wingdings" pitchFamily="2" charset="2"/>
              <a:buNone/>
              <a:defRPr/>
            </a:pPr>
            <a:r>
              <a:rPr lang="en-US" sz="2000" b="1" dirty="0"/>
              <a:t>    </a:t>
            </a:r>
            <a:r>
              <a:rPr lang="en-US" sz="2000" dirty="0"/>
              <a:t>Partners in Medical Education, Inc. provides comprehensive consulting services to the GME community.  </a:t>
            </a:r>
          </a:p>
          <a:p>
            <a:pPr algn="ctr" eaLnBrk="1" hangingPunct="1">
              <a:lnSpc>
                <a:spcPct val="80000"/>
              </a:lnSpc>
              <a:buFont typeface="Wingdings" pitchFamily="2" charset="2"/>
              <a:buNone/>
              <a:defRPr/>
            </a:pPr>
            <a:endParaRPr lang="en-US" sz="2000" b="1" dirty="0"/>
          </a:p>
          <a:p>
            <a:pPr algn="ctr">
              <a:lnSpc>
                <a:spcPct val="80000"/>
              </a:lnSpc>
              <a:buNone/>
              <a:defRPr/>
            </a:pPr>
            <a:r>
              <a:rPr lang="en-US" sz="2000" b="1" dirty="0"/>
              <a:t>Partners in Medical Education</a:t>
            </a:r>
          </a:p>
          <a:p>
            <a:pPr algn="ctr">
              <a:lnSpc>
                <a:spcPct val="80000"/>
              </a:lnSpc>
              <a:buNone/>
              <a:defRPr/>
            </a:pPr>
            <a:r>
              <a:rPr lang="en-US" sz="2000" dirty="0"/>
              <a:t>724-864-7320  |  </a:t>
            </a:r>
            <a:r>
              <a:rPr lang="en-US" sz="2000" dirty="0">
                <a:solidFill>
                  <a:srgbClr val="FF0000"/>
                </a:solidFill>
                <a:hlinkClick r:id="rId2"/>
              </a:rPr>
              <a:t>info@PartnersInMedEd.com</a:t>
            </a:r>
            <a:endParaRPr lang="en-US" sz="2000" dirty="0">
              <a:solidFill>
                <a:srgbClr val="FF0000"/>
              </a:solidFill>
            </a:endParaRPr>
          </a:p>
          <a:p>
            <a:pPr algn="ctr" eaLnBrk="1" hangingPunct="1">
              <a:lnSpc>
                <a:spcPct val="80000"/>
              </a:lnSpc>
              <a:buFont typeface="Wingdings" pitchFamily="2" charset="2"/>
              <a:buNone/>
              <a:defRPr/>
            </a:pPr>
            <a:endParaRPr lang="en-US" sz="2000" b="1" dirty="0"/>
          </a:p>
          <a:p>
            <a:pPr algn="ctr">
              <a:lnSpc>
                <a:spcPct val="80000"/>
              </a:lnSpc>
              <a:buNone/>
              <a:defRPr/>
            </a:pPr>
            <a:r>
              <a:rPr lang="en-US" sz="2000" b="1" dirty="0">
                <a:latin typeface="+mn-lt"/>
              </a:rPr>
              <a:t>Candace </a:t>
            </a:r>
            <a:r>
              <a:rPr lang="en-US" sz="2000" b="1" dirty="0" err="1">
                <a:latin typeface="+mn-lt"/>
              </a:rPr>
              <a:t>DeMaris</a:t>
            </a:r>
            <a:r>
              <a:rPr lang="en-US" sz="2000" b="1" dirty="0">
                <a:latin typeface="+mn-lt"/>
              </a:rPr>
              <a:t>, MAIS</a:t>
            </a:r>
            <a:r>
              <a:rPr lang="en-US" sz="2000" dirty="0">
                <a:latin typeface="+mn-lt"/>
              </a:rPr>
              <a:t>    </a:t>
            </a:r>
          </a:p>
          <a:p>
            <a:pPr algn="ctr">
              <a:lnSpc>
                <a:spcPct val="80000"/>
              </a:lnSpc>
              <a:buNone/>
              <a:defRPr/>
            </a:pPr>
            <a:r>
              <a:rPr lang="en-US" sz="2000" dirty="0">
                <a:latin typeface="+mn-lt"/>
              </a:rPr>
              <a:t> </a:t>
            </a:r>
            <a:r>
              <a:rPr lang="en-US" sz="2100" dirty="0">
                <a:hlinkClick r:id="rId3"/>
              </a:rPr>
              <a:t>candace@partnersinmeded.com</a:t>
            </a:r>
            <a:endParaRPr lang="en-US" sz="2100" dirty="0"/>
          </a:p>
          <a:p>
            <a:pPr marL="0" indent="0">
              <a:buNone/>
            </a:pPr>
            <a:endParaRPr lang="en-US" sz="1800" b="1" dirty="0">
              <a:solidFill>
                <a:srgbClr val="FF0000"/>
              </a:solidFill>
            </a:endParaRPr>
          </a:p>
          <a:p>
            <a:pPr algn="ctr" eaLnBrk="1" hangingPunct="1">
              <a:lnSpc>
                <a:spcPct val="80000"/>
              </a:lnSpc>
              <a:buFont typeface="Wingdings" pitchFamily="2" charset="2"/>
              <a:buNone/>
              <a:defRPr/>
            </a:pPr>
            <a:r>
              <a:rPr lang="en-US" sz="1800" b="1" dirty="0" err="1"/>
              <a:t>www.PartnersInMedEd.com</a:t>
            </a:r>
            <a:endParaRPr lang="en-US" sz="1800" b="1" dirty="0"/>
          </a:p>
          <a:p>
            <a:pPr eaLnBrk="1" hangingPunct="1">
              <a:lnSpc>
                <a:spcPct val="80000"/>
              </a:lnSpc>
              <a:buFont typeface="Wingdings" pitchFamily="2" charset="2"/>
              <a:buNone/>
              <a:defRPr/>
            </a:pPr>
            <a:endParaRPr lang="en-US" b="1" dirty="0"/>
          </a:p>
        </p:txBody>
      </p:sp>
      <p:pic>
        <p:nvPicPr>
          <p:cNvPr id="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5956" y="763006"/>
            <a:ext cx="308768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4294967295"/>
          </p:nvPr>
        </p:nvSpPr>
        <p:spPr>
          <a:xfrm>
            <a:off x="3202412" y="6288957"/>
            <a:ext cx="3086100" cy="653470"/>
          </a:xfrm>
          <a:prstGeom prst="rect">
            <a:avLst/>
          </a:prstGeom>
        </p:spPr>
        <p:txBody>
          <a:bodyPr/>
          <a:lstStyle/>
          <a:p>
            <a:pPr>
              <a:defRPr/>
            </a:pPr>
            <a:r>
              <a:rPr lang="en-US" sz="800" dirty="0"/>
              <a:t>     Presented by Partners in Medical Education, Inc. 2016</a:t>
            </a:r>
          </a:p>
        </p:txBody>
      </p:sp>
      <p:sp>
        <p:nvSpPr>
          <p:cNvPr id="8" name="Shape 79"/>
          <p:cNvSpPr txBox="1">
            <a:spLocks noGrp="1"/>
          </p:cNvSpPr>
          <p:nvPr>
            <p:ph type="sldNum" idx="4294967295"/>
          </p:nvPr>
        </p:nvSpPr>
        <p:spPr>
          <a:xfrm>
            <a:off x="6457950" y="643313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1"/>
              </a:buClr>
              <a:buSzPct val="25000"/>
              <a:buFont typeface="Arial"/>
              <a:buNone/>
            </a:pPr>
            <a:r>
              <a:rPr lang="en-US" sz="1000" dirty="0">
                <a:solidFill>
                  <a:schemeClr val="dk1"/>
                </a:solidFill>
                <a:sym typeface="Arial"/>
              </a:rPr>
              <a:t>41</a:t>
            </a:r>
            <a:endParaRPr lang="en-US" sz="1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2201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CPT</a:t>
            </a:r>
          </a:p>
          <a:p>
            <a:r>
              <a:rPr lang="en-US" dirty="0"/>
              <a:t>HCPCS</a:t>
            </a:r>
          </a:p>
          <a:p>
            <a:r>
              <a:rPr lang="en-US" dirty="0"/>
              <a:t>ICD 10</a:t>
            </a:r>
          </a:p>
          <a:p>
            <a:r>
              <a:rPr lang="en-US" dirty="0"/>
              <a:t>Carrier</a:t>
            </a:r>
          </a:p>
          <a:p>
            <a:r>
              <a:rPr lang="en-US" dirty="0"/>
              <a:t>Documentation Guidelines</a:t>
            </a:r>
          </a:p>
          <a:p>
            <a:pPr marL="0" indent="0">
              <a:buNone/>
            </a:pPr>
            <a:endParaRPr lang="en-US" dirty="0"/>
          </a:p>
        </p:txBody>
      </p:sp>
      <p:sp>
        <p:nvSpPr>
          <p:cNvPr id="3" name="Title 2"/>
          <p:cNvSpPr>
            <a:spLocks noGrp="1"/>
          </p:cNvSpPr>
          <p:nvPr>
            <p:ph type="title"/>
          </p:nvPr>
        </p:nvSpPr>
        <p:spPr/>
        <p:txBody>
          <a:bodyPr>
            <a:normAutofit/>
          </a:bodyPr>
          <a:lstStyle/>
          <a:p>
            <a:r>
              <a:rPr lang="en-US" dirty="0"/>
              <a:t>Key Terms</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5</a:t>
            </a:fld>
            <a:endParaRPr lang="en-US" altLang="en-US" dirty="0"/>
          </a:p>
        </p:txBody>
      </p:sp>
    </p:spTree>
    <p:extLst>
      <p:ext uri="{BB962C8B-B14F-4D97-AF65-F5344CB8AC3E}">
        <p14:creationId xmlns:p14="http://schemas.microsoft.com/office/powerpoint/2010/main" val="352784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Type of Patient:  New or Established?</a:t>
            </a:r>
          </a:p>
          <a:p>
            <a:r>
              <a:rPr lang="en-US" dirty="0"/>
              <a:t>Location of the Patient:  office/outpatient? hospital in-patient? Emergency Department? nursing facility?</a:t>
            </a:r>
          </a:p>
          <a:p>
            <a:r>
              <a:rPr lang="en-US" dirty="0"/>
              <a:t>Level of Service?</a:t>
            </a:r>
          </a:p>
          <a:p>
            <a:pPr marL="0" indent="0">
              <a:buNone/>
            </a:pPr>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a:t>Documentation and Coding Evaluation and Management (E&amp;M) Services </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6</a:t>
            </a:fld>
            <a:endParaRPr lang="en-US" altLang="en-US" dirty="0"/>
          </a:p>
        </p:txBody>
      </p:sp>
    </p:spTree>
    <p:extLst>
      <p:ext uri="{BB962C8B-B14F-4D97-AF65-F5344CB8AC3E}">
        <p14:creationId xmlns:p14="http://schemas.microsoft.com/office/powerpoint/2010/main" val="406720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610600" cy="5334000"/>
          </a:xfrm>
        </p:spPr>
        <p:txBody>
          <a:bodyPr>
            <a:normAutofit/>
          </a:bodyPr>
          <a:lstStyle/>
          <a:p>
            <a:endParaRPr lang="en-US" dirty="0"/>
          </a:p>
          <a:p>
            <a:endParaRPr lang="en-US" dirty="0"/>
          </a:p>
          <a:p>
            <a:pPr marL="0" indent="0">
              <a:buNone/>
            </a:pPr>
            <a:r>
              <a:rPr lang="en-US" sz="2800" dirty="0"/>
              <a:t>3 components for Level of Service</a:t>
            </a:r>
          </a:p>
          <a:p>
            <a:pPr lvl="1"/>
            <a:r>
              <a:rPr lang="en-US" sz="2400" dirty="0"/>
              <a:t>History </a:t>
            </a:r>
          </a:p>
          <a:p>
            <a:pPr lvl="1"/>
            <a:r>
              <a:rPr lang="en-US" sz="2400" dirty="0"/>
              <a:t>Physical Exam</a:t>
            </a:r>
          </a:p>
          <a:p>
            <a:pPr lvl="1"/>
            <a:r>
              <a:rPr lang="en-US" sz="2400" dirty="0"/>
              <a:t>Medical Decision Making</a:t>
            </a:r>
          </a:p>
          <a:p>
            <a:pPr marL="457200" lvl="1"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Documentation and Coding Evaluation and Management (E&amp;M) Services </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7</a:t>
            </a:fld>
            <a:endParaRPr lang="en-US" altLang="en-US" dirty="0"/>
          </a:p>
        </p:txBody>
      </p:sp>
    </p:spTree>
    <p:extLst>
      <p:ext uri="{BB962C8B-B14F-4D97-AF65-F5344CB8AC3E}">
        <p14:creationId xmlns:p14="http://schemas.microsoft.com/office/powerpoint/2010/main" val="375997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All histories require a Chief Complaint (CC)</a:t>
            </a:r>
          </a:p>
          <a:p>
            <a:pPr lvl="1"/>
            <a:r>
              <a:rPr lang="en-US" sz="2400" dirty="0"/>
              <a:t>A statement that describes the symptom, problem, condition, diagnosis, or reason for the encounter.  </a:t>
            </a:r>
          </a:p>
          <a:p>
            <a:pPr lvl="1"/>
            <a:r>
              <a:rPr lang="en-US" sz="2400" dirty="0"/>
              <a:t>Usually stated in the patient’s own words.</a:t>
            </a:r>
          </a:p>
        </p:txBody>
      </p:sp>
      <p:sp>
        <p:nvSpPr>
          <p:cNvPr id="3" name="Title 2"/>
          <p:cNvSpPr>
            <a:spLocks noGrp="1"/>
          </p:cNvSpPr>
          <p:nvPr>
            <p:ph type="title"/>
          </p:nvPr>
        </p:nvSpPr>
        <p:spPr/>
        <p:txBody>
          <a:bodyPr>
            <a:normAutofit fontScale="90000"/>
          </a:bodyPr>
          <a:lstStyle/>
          <a:p>
            <a:r>
              <a:rPr lang="en-US" dirty="0"/>
              <a:t>Documentation and Coding</a:t>
            </a:r>
            <a:br>
              <a:rPr lang="en-US" dirty="0"/>
            </a:br>
            <a:r>
              <a:rPr lang="en-US" dirty="0"/>
              <a:t>Evaluation and Management (E&amp;M) Services - History</a:t>
            </a:r>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8</a:t>
            </a:fld>
            <a:endParaRPr lang="en-US" altLang="en-US" dirty="0"/>
          </a:p>
        </p:txBody>
      </p:sp>
    </p:spTree>
    <p:extLst>
      <p:ext uri="{BB962C8B-B14F-4D97-AF65-F5344CB8AC3E}">
        <p14:creationId xmlns:p14="http://schemas.microsoft.com/office/powerpoint/2010/main" val="114368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886700" cy="4438905"/>
          </a:xfrm>
        </p:spPr>
        <p:txBody>
          <a:bodyPr>
            <a:normAutofit/>
          </a:bodyPr>
          <a:lstStyle/>
          <a:p>
            <a:pPr marL="0" indent="0">
              <a:buNone/>
            </a:pPr>
            <a:r>
              <a:rPr lang="en-US" dirty="0"/>
              <a:t>1. History of Present Illness (HPI) - 8 Elements</a:t>
            </a:r>
          </a:p>
          <a:p>
            <a:pPr lvl="2"/>
            <a:r>
              <a:rPr lang="en-US" dirty="0"/>
              <a:t>Location		Timing</a:t>
            </a:r>
          </a:p>
          <a:p>
            <a:pPr lvl="2"/>
            <a:r>
              <a:rPr lang="en-US" dirty="0"/>
              <a:t>Quality		Context</a:t>
            </a:r>
          </a:p>
          <a:p>
            <a:pPr lvl="2"/>
            <a:r>
              <a:rPr lang="en-US" dirty="0"/>
              <a:t>Severity		Modifying factors</a:t>
            </a:r>
          </a:p>
          <a:p>
            <a:pPr lvl="2"/>
            <a:r>
              <a:rPr lang="en-US" dirty="0"/>
              <a:t>Duration		Associated signs and symptoms</a:t>
            </a:r>
          </a:p>
        </p:txBody>
      </p:sp>
      <p:sp>
        <p:nvSpPr>
          <p:cNvPr id="3" name="Title 2"/>
          <p:cNvSpPr>
            <a:spLocks noGrp="1"/>
          </p:cNvSpPr>
          <p:nvPr>
            <p:ph type="title"/>
          </p:nvPr>
        </p:nvSpPr>
        <p:spPr/>
        <p:txBody>
          <a:bodyPr>
            <a:normAutofit/>
          </a:bodyPr>
          <a:lstStyle/>
          <a:p>
            <a:r>
              <a:rPr lang="en-US" dirty="0"/>
              <a:t/>
            </a:r>
            <a:br>
              <a:rPr lang="en-US" dirty="0"/>
            </a:br>
            <a:endParaRPr lang="en-US" dirty="0"/>
          </a:p>
        </p:txBody>
      </p:sp>
      <p:sp>
        <p:nvSpPr>
          <p:cNvPr id="4" name="Footer Placeholder 3"/>
          <p:cNvSpPr>
            <a:spLocks noGrp="1"/>
          </p:cNvSpPr>
          <p:nvPr>
            <p:ph type="ftr" sz="quarter" idx="10"/>
          </p:nvPr>
        </p:nvSpPr>
        <p:spPr/>
        <p:txBody>
          <a:bodyPr/>
          <a:lstStyle/>
          <a:p>
            <a:pPr>
              <a:defRPr/>
            </a:pPr>
            <a:r>
              <a:rPr lang="en-US" dirty="0"/>
              <a:t>Presented by Partners in Medical Education, Inc. 2016</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9</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986537840"/>
              </p:ext>
            </p:extLst>
          </p:nvPr>
        </p:nvGraphicFramePr>
        <p:xfrm>
          <a:off x="1143000" y="4114800"/>
          <a:ext cx="6934199" cy="1474470"/>
        </p:xfrm>
        <a:graphic>
          <a:graphicData uri="http://schemas.openxmlformats.org/drawingml/2006/table">
            <a:tbl>
              <a:tblPr firstRow="1">
                <a:tableStyleId>{93296810-A885-4BE3-A3E7-6D5BEEA58F35}</a:tableStyleId>
              </a:tblPr>
              <a:tblGrid>
                <a:gridCol w="1949947">
                  <a:extLst>
                    <a:ext uri="{9D8B030D-6E8A-4147-A177-3AD203B41FA5}">
                      <a16:colId xmlns:a16="http://schemas.microsoft.com/office/drawing/2014/main" xmlns="" val="20000"/>
                    </a:ext>
                  </a:extLst>
                </a:gridCol>
                <a:gridCol w="4984252">
                  <a:extLst>
                    <a:ext uri="{9D8B030D-6E8A-4147-A177-3AD203B41FA5}">
                      <a16:colId xmlns:a16="http://schemas.microsoft.com/office/drawing/2014/main" xmlns="" val="20001"/>
                    </a:ext>
                  </a:extLst>
                </a:gridCol>
              </a:tblGrid>
              <a:tr h="333375">
                <a:tc gridSpan="2">
                  <a:txBody>
                    <a:bodyPr/>
                    <a:lstStyle/>
                    <a:p>
                      <a:pPr algn="l" fontAlgn="ctr"/>
                      <a:r>
                        <a:rPr lang="en-US" sz="2000" u="none" strike="noStrike" dirty="0">
                          <a:effectLst/>
                        </a:rPr>
                        <a:t>TYPE OF HPI</a:t>
                      </a:r>
                      <a:endParaRPr lang="en-US" sz="2000" b="0"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19100">
                <a:tc>
                  <a:txBody>
                    <a:bodyPr/>
                    <a:lstStyle/>
                    <a:p>
                      <a:pPr algn="l" fontAlgn="b"/>
                      <a:r>
                        <a:rPr lang="en-US" sz="2000" u="none" strike="noStrike" dirty="0">
                          <a:effectLst/>
                        </a:rPr>
                        <a:t>Brief</a:t>
                      </a:r>
                      <a:endParaRPr lang="en-US"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u="none" strike="noStrike" dirty="0">
                          <a:effectLst/>
                        </a:rPr>
                        <a:t>1-3 elements</a:t>
                      </a:r>
                      <a:endParaRPr lang="en-US"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45770">
                <a:tc>
                  <a:txBody>
                    <a:bodyPr/>
                    <a:lstStyle/>
                    <a:p>
                      <a:pPr algn="l" fontAlgn="b"/>
                      <a:r>
                        <a:rPr lang="en-US" sz="2000" u="none" strike="noStrike" dirty="0">
                          <a:effectLst/>
                        </a:rPr>
                        <a:t>Extended</a:t>
                      </a:r>
                      <a:endParaRPr lang="en-US"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t"/>
                      <a:r>
                        <a:rPr lang="en-US" sz="2000" u="none" strike="noStrike" dirty="0">
                          <a:effectLst/>
                        </a:rPr>
                        <a:t>At least 4 elements or the status of at least 3 chronic or inactive conditions</a:t>
                      </a:r>
                      <a:endParaRPr lang="en-US" sz="20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6225">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0003"/>
                  </a:ext>
                </a:extLst>
              </a:tr>
            </a:tbl>
          </a:graphicData>
        </a:graphic>
      </p:graphicFrame>
      <p:sp>
        <p:nvSpPr>
          <p:cNvPr id="7" name="Rectangle 6"/>
          <p:cNvSpPr/>
          <p:nvPr/>
        </p:nvSpPr>
        <p:spPr>
          <a:xfrm>
            <a:off x="2057400" y="381000"/>
            <a:ext cx="6324600" cy="1569660"/>
          </a:xfrm>
          <a:prstGeom prst="rect">
            <a:avLst/>
          </a:prstGeom>
        </p:spPr>
        <p:txBody>
          <a:bodyPr wrap="square">
            <a:spAutoFit/>
          </a:bodyPr>
          <a:lstStyle/>
          <a:p>
            <a:r>
              <a:rPr lang="en-US" sz="3200" dirty="0">
                <a:latin typeface="+mj-lt"/>
              </a:rPr>
              <a:t>Documentation and Coding</a:t>
            </a:r>
            <a:br>
              <a:rPr lang="en-US" sz="3200" dirty="0">
                <a:latin typeface="+mj-lt"/>
              </a:rPr>
            </a:br>
            <a:r>
              <a:rPr lang="en-US" sz="3200" dirty="0">
                <a:latin typeface="+mj-lt"/>
              </a:rPr>
              <a:t>Evaluation and Management (E&amp;M) Services - History</a:t>
            </a:r>
          </a:p>
        </p:txBody>
      </p:sp>
    </p:spTree>
    <p:extLst>
      <p:ext uri="{BB962C8B-B14F-4D97-AF65-F5344CB8AC3E}">
        <p14:creationId xmlns:p14="http://schemas.microsoft.com/office/powerpoint/2010/main" val="2153075028"/>
      </p:ext>
    </p:extLst>
  </p:cSld>
  <p:clrMapOvr>
    <a:masterClrMapping/>
  </p:clrMapOvr>
</p:sld>
</file>

<file path=ppt/theme/theme1.xml><?xml version="1.0" encoding="utf-8"?>
<a:theme xmlns:a="http://schemas.openxmlformats.org/drawingml/2006/main" name="PME-2016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ME-2016" id="{CDBB09D6-2E31-6544-8AD6-22CA05291743}" vid="{98D09D54-364A-314E-A8DE-A1E776F54B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PME-2016 (1)</Template>
  <TotalTime>5367</TotalTime>
  <Words>4065</Words>
  <Application>Microsoft Macintosh PowerPoint</Application>
  <PresentationFormat>On-screen Show (4:3)</PresentationFormat>
  <Paragraphs>593</Paragraphs>
  <Slides>41</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Comic Sans MS</vt:lpstr>
      <vt:lpstr>Lucida Bright</vt:lpstr>
      <vt:lpstr>ＭＳ Ｐゴシック</vt:lpstr>
      <vt:lpstr>Wingdings</vt:lpstr>
      <vt:lpstr>PME-2016 (1)</vt:lpstr>
      <vt:lpstr>Teaching Physician Documentation Guidelines</vt:lpstr>
      <vt:lpstr>PowerPoint Presentation</vt:lpstr>
      <vt:lpstr>Why are we doing this?</vt:lpstr>
      <vt:lpstr>In today’s webinar, we will…</vt:lpstr>
      <vt:lpstr>Key Terms</vt:lpstr>
      <vt:lpstr>Documentation and Coding Evaluation and Management (E&amp;M) Services </vt:lpstr>
      <vt:lpstr>Documentation and Coding Evaluation and Management (E&amp;M) Services </vt:lpstr>
      <vt:lpstr>Documentation and Coding Evaluation and Management (E&amp;M) Services - History</vt:lpstr>
      <vt:lpstr> </vt:lpstr>
      <vt:lpstr>Documentation and Coding Evaluation and Management (E&amp;M) Services - History</vt:lpstr>
      <vt:lpstr>Documentation and Coding Evaluation and Management (E&amp;M) Services - History</vt:lpstr>
      <vt:lpstr>Documentation and Coding Evaluation and Management (E&amp;M) Services - History</vt:lpstr>
      <vt:lpstr>Documentation and Coding Evaluation and Management (E&amp;M) Services – Physical Exam</vt:lpstr>
      <vt:lpstr>Documentation and Coding Evaluation and Management (E&amp;M) Services – Medical Decision Making</vt:lpstr>
      <vt:lpstr>Documentation and Coding Evaluation and Management (E&amp;M) Services – Medical Decision Making</vt:lpstr>
      <vt:lpstr>Documentation and Coding Evaluation and Management (E&amp;M) Services – Level of Service</vt:lpstr>
      <vt:lpstr>Documentation and Coding Evaluation and Management (E&amp;M) Services – My Visit</vt:lpstr>
      <vt:lpstr>When residents are involved: Key Terms</vt:lpstr>
      <vt:lpstr>When residents are involved </vt:lpstr>
      <vt:lpstr>When residents are involved</vt:lpstr>
      <vt:lpstr>Scenario 1 </vt:lpstr>
      <vt:lpstr>Scenario 2 </vt:lpstr>
      <vt:lpstr>Scenario 3</vt:lpstr>
      <vt:lpstr>Scenario 4</vt:lpstr>
      <vt:lpstr>Unacceptable Documentation</vt:lpstr>
      <vt:lpstr>Documentation in the EHR</vt:lpstr>
      <vt:lpstr>Billing Modifiers - GC</vt:lpstr>
      <vt:lpstr>Billing Modifiers - GE</vt:lpstr>
      <vt:lpstr>Minor Procedures</vt:lpstr>
      <vt:lpstr>Endoscopy</vt:lpstr>
      <vt:lpstr>Surgical, Complex and High-Risk Procedures</vt:lpstr>
      <vt:lpstr>Surgical, Complex and High-Risk Procedures</vt:lpstr>
      <vt:lpstr>Surgical, Complex and High-Risk Procedures</vt:lpstr>
      <vt:lpstr>Radiology, Pathology, other  Diagnostic Ancillary Tests</vt:lpstr>
      <vt:lpstr>Anesthesia</vt:lpstr>
      <vt:lpstr>Medical Students</vt:lpstr>
      <vt:lpstr>Chief Residents, Fellows and Moonlighting</vt:lpstr>
      <vt:lpstr>Think about…</vt:lpstr>
      <vt:lpstr>Resources</vt:lpstr>
      <vt:lpstr>PowerPoint Presentation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Candace</dc:creator>
  <cp:lastModifiedBy>Microsoft Office User</cp:lastModifiedBy>
  <cp:revision>112</cp:revision>
  <cp:lastPrinted>2016-07-27T17:15:58Z</cp:lastPrinted>
  <dcterms:created xsi:type="dcterms:W3CDTF">2016-03-11T21:08:38Z</dcterms:created>
  <dcterms:modified xsi:type="dcterms:W3CDTF">2016-08-11T16:35:22Z</dcterms:modified>
</cp:coreProperties>
</file>