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2"/>
  </p:notesMasterIdLst>
  <p:sldIdLst>
    <p:sldId id="305" r:id="rId2"/>
    <p:sldId id="351" r:id="rId3"/>
    <p:sldId id="322" r:id="rId4"/>
    <p:sldId id="320" r:id="rId5"/>
    <p:sldId id="338" r:id="rId6"/>
    <p:sldId id="337" r:id="rId7"/>
    <p:sldId id="340" r:id="rId8"/>
    <p:sldId id="339" r:id="rId9"/>
    <p:sldId id="341" r:id="rId10"/>
    <p:sldId id="342" r:id="rId11"/>
    <p:sldId id="343" r:id="rId12"/>
    <p:sldId id="344" r:id="rId13"/>
    <p:sldId id="327" r:id="rId14"/>
    <p:sldId id="330" r:id="rId15"/>
    <p:sldId id="345" r:id="rId16"/>
    <p:sldId id="346" r:id="rId17"/>
    <p:sldId id="347" r:id="rId18"/>
    <p:sldId id="307" r:id="rId19"/>
    <p:sldId id="308" r:id="rId20"/>
    <p:sldId id="316" r:id="rId21"/>
    <p:sldId id="309" r:id="rId22"/>
    <p:sldId id="311" r:id="rId23"/>
    <p:sldId id="312" r:id="rId24"/>
    <p:sldId id="315" r:id="rId25"/>
    <p:sldId id="318" r:id="rId26"/>
    <p:sldId id="348" r:id="rId27"/>
    <p:sldId id="328" r:id="rId28"/>
    <p:sldId id="329" r:id="rId29"/>
    <p:sldId id="333" r:id="rId30"/>
    <p:sldId id="349" r:id="rId31"/>
    <p:sldId id="326" r:id="rId32"/>
    <p:sldId id="350" r:id="rId33"/>
    <p:sldId id="323" r:id="rId34"/>
    <p:sldId id="324" r:id="rId35"/>
    <p:sldId id="325" r:id="rId36"/>
    <p:sldId id="331" r:id="rId37"/>
    <p:sldId id="332" r:id="rId38"/>
    <p:sldId id="336" r:id="rId39"/>
    <p:sldId id="352" r:id="rId40"/>
    <p:sldId id="334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1711F7-80C3-4B61-BE1C-90F06458B97B}">
          <p14:sldIdLst>
            <p14:sldId id="305"/>
            <p14:sldId id="351"/>
            <p14:sldId id="322"/>
            <p14:sldId id="320"/>
            <p14:sldId id="338"/>
            <p14:sldId id="337"/>
            <p14:sldId id="340"/>
            <p14:sldId id="339"/>
            <p14:sldId id="341"/>
            <p14:sldId id="342"/>
            <p14:sldId id="343"/>
            <p14:sldId id="344"/>
            <p14:sldId id="327"/>
            <p14:sldId id="330"/>
            <p14:sldId id="345"/>
            <p14:sldId id="346"/>
            <p14:sldId id="347"/>
            <p14:sldId id="307"/>
          </p14:sldIdLst>
        </p14:section>
        <p14:section name="Medical Students Entering Residency" id="{A0EA4D81-598F-44A8-964E-04A027D698C3}">
          <p14:sldIdLst>
            <p14:sldId id="308"/>
            <p14:sldId id="316"/>
            <p14:sldId id="309"/>
            <p14:sldId id="311"/>
            <p14:sldId id="312"/>
            <p14:sldId id="315"/>
            <p14:sldId id="318"/>
          </p14:sldIdLst>
        </p14:section>
        <p14:section name="Pediatric EPAs" id="{5B4C6E4F-9E7E-4050-B655-942FF1F3EDAA}">
          <p14:sldIdLst>
            <p14:sldId id="348"/>
            <p14:sldId id="328"/>
            <p14:sldId id="329"/>
            <p14:sldId id="333"/>
          </p14:sldIdLst>
        </p14:section>
        <p14:section name="GI fellowship" id="{CB3872BC-BEC3-454A-9410-4E861449D73F}">
          <p14:sldIdLst>
            <p14:sldId id="349"/>
            <p14:sldId id="326"/>
          </p14:sldIdLst>
        </p14:section>
        <p14:section name="How to Implement in Program" id="{9A2EA964-1959-4D1E-8821-8862CCBF463E}">
          <p14:sldIdLst>
            <p14:sldId id="350"/>
            <p14:sldId id="323"/>
            <p14:sldId id="324"/>
            <p14:sldId id="325"/>
            <p14:sldId id="331"/>
            <p14:sldId id="332"/>
            <p14:sldId id="336"/>
            <p14:sldId id="352"/>
            <p14:sldId id="33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8" autoAdjust="0"/>
    <p:restoredTop sz="79487" autoAdjust="0"/>
  </p:normalViewPr>
  <p:slideViewPr>
    <p:cSldViewPr snapToGrid="0" snapToObjects="1">
      <p:cViewPr>
        <p:scale>
          <a:sx n="79" d="100"/>
          <a:sy n="79" d="100"/>
        </p:scale>
        <p:origin x="-138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9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5BC3-0B6C-4E33-893D-C23003C6D1E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553F24CD-B29F-4B3D-8C23-36EB5EB4BE90}">
      <dgm:prSet phldrT="[Text]" custT="1"/>
      <dgm:spPr/>
      <dgm:t>
        <a:bodyPr/>
        <a:lstStyle/>
        <a:p>
          <a:r>
            <a:rPr lang="en-US" sz="2400" dirty="0"/>
            <a:t>Does</a:t>
          </a:r>
        </a:p>
      </dgm:t>
    </dgm:pt>
    <dgm:pt modelId="{D4BF6862-A7A5-4AE9-AEFD-884F48D82856}" type="parTrans" cxnId="{E3F80123-F4B4-4343-A07F-D1ACE4EE8C2A}">
      <dgm:prSet/>
      <dgm:spPr/>
      <dgm:t>
        <a:bodyPr/>
        <a:lstStyle/>
        <a:p>
          <a:endParaRPr lang="en-US" sz="1100"/>
        </a:p>
      </dgm:t>
    </dgm:pt>
    <dgm:pt modelId="{AB59F1EE-65B3-4C55-9BB2-0BD0ACC0533F}" type="sibTrans" cxnId="{E3F80123-F4B4-4343-A07F-D1ACE4EE8C2A}">
      <dgm:prSet/>
      <dgm:spPr/>
      <dgm:t>
        <a:bodyPr/>
        <a:lstStyle/>
        <a:p>
          <a:endParaRPr lang="en-US" sz="1100"/>
        </a:p>
      </dgm:t>
    </dgm:pt>
    <dgm:pt modelId="{36841C7F-E5CA-4574-8706-24D07D9DF1B3}">
      <dgm:prSet phldrT="[Text]" custT="1"/>
      <dgm:spPr>
        <a:solidFill>
          <a:srgbClr val="43BEB9"/>
        </a:solidFill>
      </dgm:spPr>
      <dgm:t>
        <a:bodyPr/>
        <a:lstStyle/>
        <a:p>
          <a:r>
            <a:rPr lang="en-US" sz="2400" dirty="0"/>
            <a:t>Shows How</a:t>
          </a:r>
        </a:p>
      </dgm:t>
    </dgm:pt>
    <dgm:pt modelId="{E386517C-A3D2-4C9C-A1BE-8BD480B16C6F}" type="parTrans" cxnId="{8AEE0B40-2E84-48B2-AC86-707F9F94E1B7}">
      <dgm:prSet/>
      <dgm:spPr/>
      <dgm:t>
        <a:bodyPr/>
        <a:lstStyle/>
        <a:p>
          <a:endParaRPr lang="en-US" sz="1100"/>
        </a:p>
      </dgm:t>
    </dgm:pt>
    <dgm:pt modelId="{D3E0E1F4-AA3E-492E-A937-CCFFDDB22AA6}" type="sibTrans" cxnId="{8AEE0B40-2E84-48B2-AC86-707F9F94E1B7}">
      <dgm:prSet/>
      <dgm:spPr/>
      <dgm:t>
        <a:bodyPr/>
        <a:lstStyle/>
        <a:p>
          <a:endParaRPr lang="en-US" sz="1100"/>
        </a:p>
      </dgm:t>
    </dgm:pt>
    <dgm:pt modelId="{905BBE98-F273-4F73-9588-0ED37651088C}">
      <dgm:prSet phldrT="[Text]" custT="1"/>
      <dgm:spPr/>
      <dgm:t>
        <a:bodyPr/>
        <a:lstStyle/>
        <a:p>
          <a:r>
            <a:rPr lang="en-US" sz="2400" dirty="0"/>
            <a:t>Knows How</a:t>
          </a:r>
        </a:p>
      </dgm:t>
    </dgm:pt>
    <dgm:pt modelId="{A16110E4-E47E-418E-AEF2-4376E6458E3D}" type="parTrans" cxnId="{D6478DE5-EF6B-4DF1-90B8-FC6CB9FC14EC}">
      <dgm:prSet/>
      <dgm:spPr/>
      <dgm:t>
        <a:bodyPr/>
        <a:lstStyle/>
        <a:p>
          <a:endParaRPr lang="en-US" sz="1100"/>
        </a:p>
      </dgm:t>
    </dgm:pt>
    <dgm:pt modelId="{E1E347A6-7FD4-4458-B6D8-7DFFA9044221}" type="sibTrans" cxnId="{D6478DE5-EF6B-4DF1-90B8-FC6CB9FC14EC}">
      <dgm:prSet/>
      <dgm:spPr/>
      <dgm:t>
        <a:bodyPr/>
        <a:lstStyle/>
        <a:p>
          <a:endParaRPr lang="en-US" sz="1100"/>
        </a:p>
      </dgm:t>
    </dgm:pt>
    <dgm:pt modelId="{B7232704-4838-44BA-A410-DC98A2FE521D}">
      <dgm:prSet phldrT="[Text]" custT="1"/>
      <dgm:spPr/>
      <dgm:t>
        <a:bodyPr/>
        <a:lstStyle/>
        <a:p>
          <a:r>
            <a:rPr lang="en-US" sz="2400" dirty="0"/>
            <a:t>Knows</a:t>
          </a:r>
        </a:p>
      </dgm:t>
    </dgm:pt>
    <dgm:pt modelId="{F6FC3679-C88B-47A1-BD79-8ED2A833215D}" type="parTrans" cxnId="{88AA9F7A-550C-4521-9FEC-A5FDF5985E56}">
      <dgm:prSet/>
      <dgm:spPr/>
      <dgm:t>
        <a:bodyPr/>
        <a:lstStyle/>
        <a:p>
          <a:endParaRPr lang="en-US" sz="1100"/>
        </a:p>
      </dgm:t>
    </dgm:pt>
    <dgm:pt modelId="{C6F996B4-AEEF-46FE-ACA6-32AF8627D0B4}" type="sibTrans" cxnId="{88AA9F7A-550C-4521-9FEC-A5FDF5985E56}">
      <dgm:prSet/>
      <dgm:spPr/>
      <dgm:t>
        <a:bodyPr/>
        <a:lstStyle/>
        <a:p>
          <a:endParaRPr lang="en-US" sz="1100"/>
        </a:p>
      </dgm:t>
    </dgm:pt>
    <dgm:pt modelId="{003223FC-71DC-4C00-A8C1-414754B63ADF}" type="pres">
      <dgm:prSet presAssocID="{BEDF5BC3-0B6C-4E33-893D-C23003C6D1EC}" presName="Name0" presStyleCnt="0">
        <dgm:presLayoutVars>
          <dgm:dir/>
          <dgm:animLvl val="lvl"/>
          <dgm:resizeHandles val="exact"/>
        </dgm:presLayoutVars>
      </dgm:prSet>
      <dgm:spPr/>
    </dgm:pt>
    <dgm:pt modelId="{AA23E545-9785-48DA-9D09-BCB233C68668}" type="pres">
      <dgm:prSet presAssocID="{553F24CD-B29F-4B3D-8C23-36EB5EB4BE90}" presName="Name8" presStyleCnt="0"/>
      <dgm:spPr/>
    </dgm:pt>
    <dgm:pt modelId="{FCC760ED-3DCA-4459-AAB9-F708C178584B}" type="pres">
      <dgm:prSet presAssocID="{553F24CD-B29F-4B3D-8C23-36EB5EB4BE9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B1DE0-7E57-4469-91B3-389A0B1BF77C}" type="pres">
      <dgm:prSet presAssocID="{553F24CD-B29F-4B3D-8C23-36EB5EB4BE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2253F-A9BD-4E6A-AECA-6E398B410AB4}" type="pres">
      <dgm:prSet presAssocID="{36841C7F-E5CA-4574-8706-24D07D9DF1B3}" presName="Name8" presStyleCnt="0"/>
      <dgm:spPr/>
    </dgm:pt>
    <dgm:pt modelId="{8F32D6E0-7D03-4606-B4AD-34933CC76380}" type="pres">
      <dgm:prSet presAssocID="{36841C7F-E5CA-4574-8706-24D07D9DF1B3}" presName="level" presStyleLbl="node1" presStyleIdx="1" presStyleCnt="4" custScaleY="45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5AFB-26D7-4761-9D65-6CC861F5BF51}" type="pres">
      <dgm:prSet presAssocID="{36841C7F-E5CA-4574-8706-24D07D9DF1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5A91-D6D9-4A2E-B9D2-92AF97F18CF7}" type="pres">
      <dgm:prSet presAssocID="{905BBE98-F273-4F73-9588-0ED37651088C}" presName="Name8" presStyleCnt="0"/>
      <dgm:spPr/>
    </dgm:pt>
    <dgm:pt modelId="{229B551B-E364-4983-8CB6-5D30A5FE5CD1}" type="pres">
      <dgm:prSet presAssocID="{905BBE98-F273-4F73-9588-0ED37651088C}" presName="level" presStyleLbl="node1" presStyleIdx="2" presStyleCnt="4" custScaleY="4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EBAC-4248-42E0-B48F-7E644B8CCB51}" type="pres">
      <dgm:prSet presAssocID="{905BBE98-F273-4F73-9588-0ED376510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5F29-4BBE-40E9-8F56-7A3C905E86A6}" type="pres">
      <dgm:prSet presAssocID="{B7232704-4838-44BA-A410-DC98A2FE521D}" presName="Name8" presStyleCnt="0"/>
      <dgm:spPr/>
    </dgm:pt>
    <dgm:pt modelId="{32D7FC1A-B0E6-46FE-B08A-506EAF2B1071}" type="pres">
      <dgm:prSet presAssocID="{B7232704-4838-44BA-A410-DC98A2FE521D}" presName="level" presStyleLbl="node1" presStyleIdx="3" presStyleCnt="4" custScaleY="63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2770-D9FB-4269-AC41-4348EE6B9CBA}" type="pres">
      <dgm:prSet presAssocID="{B7232704-4838-44BA-A410-DC98A2FE52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EC904-C085-4B48-82E9-C0CAB0D667E9}" type="presOf" srcId="{905BBE98-F273-4F73-9588-0ED37651088C}" destId="{05F3EBAC-4248-42E0-B48F-7E644B8CCB51}" srcOrd="1" destOrd="0" presId="urn:microsoft.com/office/officeart/2005/8/layout/pyramid1"/>
    <dgm:cxn modelId="{2536FE7F-80F0-4F06-951C-27AB5BDC95C7}" type="presOf" srcId="{B7232704-4838-44BA-A410-DC98A2FE521D}" destId="{91722770-D9FB-4269-AC41-4348EE6B9CBA}" srcOrd="1" destOrd="0" presId="urn:microsoft.com/office/officeart/2005/8/layout/pyramid1"/>
    <dgm:cxn modelId="{43BDD1A9-4BCC-418B-AB80-E570C104FFBC}" type="presOf" srcId="{36841C7F-E5CA-4574-8706-24D07D9DF1B3}" destId="{FBCB5AFB-26D7-4761-9D65-6CC861F5BF51}" srcOrd="1" destOrd="0" presId="urn:microsoft.com/office/officeart/2005/8/layout/pyramid1"/>
    <dgm:cxn modelId="{FE331F63-4922-4AB6-8E74-1678A5A4479E}" type="presOf" srcId="{B7232704-4838-44BA-A410-DC98A2FE521D}" destId="{32D7FC1A-B0E6-46FE-B08A-506EAF2B1071}" srcOrd="0" destOrd="0" presId="urn:microsoft.com/office/officeart/2005/8/layout/pyramid1"/>
    <dgm:cxn modelId="{8AEE0B40-2E84-48B2-AC86-707F9F94E1B7}" srcId="{BEDF5BC3-0B6C-4E33-893D-C23003C6D1EC}" destId="{36841C7F-E5CA-4574-8706-24D07D9DF1B3}" srcOrd="1" destOrd="0" parTransId="{E386517C-A3D2-4C9C-A1BE-8BD480B16C6F}" sibTransId="{D3E0E1F4-AA3E-492E-A937-CCFFDDB22AA6}"/>
    <dgm:cxn modelId="{BBB25EDA-CD01-47F9-BB8E-534D9EC026C0}" type="presOf" srcId="{553F24CD-B29F-4B3D-8C23-36EB5EB4BE90}" destId="{7C7B1DE0-7E57-4469-91B3-389A0B1BF77C}" srcOrd="1" destOrd="0" presId="urn:microsoft.com/office/officeart/2005/8/layout/pyramid1"/>
    <dgm:cxn modelId="{DAAA410D-4734-40B3-9DA2-5E9A175A1A4F}" type="presOf" srcId="{BEDF5BC3-0B6C-4E33-893D-C23003C6D1EC}" destId="{003223FC-71DC-4C00-A8C1-414754B63ADF}" srcOrd="0" destOrd="0" presId="urn:microsoft.com/office/officeart/2005/8/layout/pyramid1"/>
    <dgm:cxn modelId="{D6478DE5-EF6B-4DF1-90B8-FC6CB9FC14EC}" srcId="{BEDF5BC3-0B6C-4E33-893D-C23003C6D1EC}" destId="{905BBE98-F273-4F73-9588-0ED37651088C}" srcOrd="2" destOrd="0" parTransId="{A16110E4-E47E-418E-AEF2-4376E6458E3D}" sibTransId="{E1E347A6-7FD4-4458-B6D8-7DFFA9044221}"/>
    <dgm:cxn modelId="{25C77A1C-026B-4EEF-AFBC-35C52D34AEFC}" type="presOf" srcId="{553F24CD-B29F-4B3D-8C23-36EB5EB4BE90}" destId="{FCC760ED-3DCA-4459-AAB9-F708C178584B}" srcOrd="0" destOrd="0" presId="urn:microsoft.com/office/officeart/2005/8/layout/pyramid1"/>
    <dgm:cxn modelId="{E3F80123-F4B4-4343-A07F-D1ACE4EE8C2A}" srcId="{BEDF5BC3-0B6C-4E33-893D-C23003C6D1EC}" destId="{553F24CD-B29F-4B3D-8C23-36EB5EB4BE90}" srcOrd="0" destOrd="0" parTransId="{D4BF6862-A7A5-4AE9-AEFD-884F48D82856}" sibTransId="{AB59F1EE-65B3-4C55-9BB2-0BD0ACC0533F}"/>
    <dgm:cxn modelId="{088915BC-9887-4D4C-BBC9-4B857A507373}" type="presOf" srcId="{36841C7F-E5CA-4574-8706-24D07D9DF1B3}" destId="{8F32D6E0-7D03-4606-B4AD-34933CC76380}" srcOrd="0" destOrd="0" presId="urn:microsoft.com/office/officeart/2005/8/layout/pyramid1"/>
    <dgm:cxn modelId="{8CFF75A0-63A2-4FDB-A6C5-BADFAF950FC4}" type="presOf" srcId="{905BBE98-F273-4F73-9588-0ED37651088C}" destId="{229B551B-E364-4983-8CB6-5D30A5FE5CD1}" srcOrd="0" destOrd="0" presId="urn:microsoft.com/office/officeart/2005/8/layout/pyramid1"/>
    <dgm:cxn modelId="{88AA9F7A-550C-4521-9FEC-A5FDF5985E56}" srcId="{BEDF5BC3-0B6C-4E33-893D-C23003C6D1EC}" destId="{B7232704-4838-44BA-A410-DC98A2FE521D}" srcOrd="3" destOrd="0" parTransId="{F6FC3679-C88B-47A1-BD79-8ED2A833215D}" sibTransId="{C6F996B4-AEEF-46FE-ACA6-32AF8627D0B4}"/>
    <dgm:cxn modelId="{A73B06D6-416D-4928-8AA5-6418FF73257C}" type="presParOf" srcId="{003223FC-71DC-4C00-A8C1-414754B63ADF}" destId="{AA23E545-9785-48DA-9D09-BCB233C68668}" srcOrd="0" destOrd="0" presId="urn:microsoft.com/office/officeart/2005/8/layout/pyramid1"/>
    <dgm:cxn modelId="{64CDC78C-3D8F-4A16-8181-34D400757479}" type="presParOf" srcId="{AA23E545-9785-48DA-9D09-BCB233C68668}" destId="{FCC760ED-3DCA-4459-AAB9-F708C178584B}" srcOrd="0" destOrd="0" presId="urn:microsoft.com/office/officeart/2005/8/layout/pyramid1"/>
    <dgm:cxn modelId="{12374AC5-3065-45B2-8DAD-0AC8C11A4FE6}" type="presParOf" srcId="{AA23E545-9785-48DA-9D09-BCB233C68668}" destId="{7C7B1DE0-7E57-4469-91B3-389A0B1BF77C}" srcOrd="1" destOrd="0" presId="urn:microsoft.com/office/officeart/2005/8/layout/pyramid1"/>
    <dgm:cxn modelId="{662B24FA-8AC2-45FE-9608-F5519B26F59F}" type="presParOf" srcId="{003223FC-71DC-4C00-A8C1-414754B63ADF}" destId="{2A32253F-A9BD-4E6A-AECA-6E398B410AB4}" srcOrd="1" destOrd="0" presId="urn:microsoft.com/office/officeart/2005/8/layout/pyramid1"/>
    <dgm:cxn modelId="{8B32112E-79F5-48C1-B25A-1DDC3EDCC92F}" type="presParOf" srcId="{2A32253F-A9BD-4E6A-AECA-6E398B410AB4}" destId="{8F32D6E0-7D03-4606-B4AD-34933CC76380}" srcOrd="0" destOrd="0" presId="urn:microsoft.com/office/officeart/2005/8/layout/pyramid1"/>
    <dgm:cxn modelId="{91C67BEA-B337-4210-AA89-997192DAD7DC}" type="presParOf" srcId="{2A32253F-A9BD-4E6A-AECA-6E398B410AB4}" destId="{FBCB5AFB-26D7-4761-9D65-6CC861F5BF51}" srcOrd="1" destOrd="0" presId="urn:microsoft.com/office/officeart/2005/8/layout/pyramid1"/>
    <dgm:cxn modelId="{93A019CE-EC70-45A5-9793-A8C20EDB733F}" type="presParOf" srcId="{003223FC-71DC-4C00-A8C1-414754B63ADF}" destId="{F8015A91-D6D9-4A2E-B9D2-92AF97F18CF7}" srcOrd="2" destOrd="0" presId="urn:microsoft.com/office/officeart/2005/8/layout/pyramid1"/>
    <dgm:cxn modelId="{4FA410EA-2373-45B5-82AB-F2B136594F79}" type="presParOf" srcId="{F8015A91-D6D9-4A2E-B9D2-92AF97F18CF7}" destId="{229B551B-E364-4983-8CB6-5D30A5FE5CD1}" srcOrd="0" destOrd="0" presId="urn:microsoft.com/office/officeart/2005/8/layout/pyramid1"/>
    <dgm:cxn modelId="{37DB0CC3-C00A-4DBB-9E75-37D8140063AF}" type="presParOf" srcId="{F8015A91-D6D9-4A2E-B9D2-92AF97F18CF7}" destId="{05F3EBAC-4248-42E0-B48F-7E644B8CCB51}" srcOrd="1" destOrd="0" presId="urn:microsoft.com/office/officeart/2005/8/layout/pyramid1"/>
    <dgm:cxn modelId="{A2597377-2706-4BB5-A6CB-D0C7737A8D31}" type="presParOf" srcId="{003223FC-71DC-4C00-A8C1-414754B63ADF}" destId="{880C5F29-4BBE-40E9-8F56-7A3C905E86A6}" srcOrd="3" destOrd="0" presId="urn:microsoft.com/office/officeart/2005/8/layout/pyramid1"/>
    <dgm:cxn modelId="{42DE3BC4-A447-41B4-9E9C-1344ADBA1EA5}" type="presParOf" srcId="{880C5F29-4BBE-40E9-8F56-7A3C905E86A6}" destId="{32D7FC1A-B0E6-46FE-B08A-506EAF2B1071}" srcOrd="0" destOrd="0" presId="urn:microsoft.com/office/officeart/2005/8/layout/pyramid1"/>
    <dgm:cxn modelId="{A7C7C7DF-C0D3-4190-9032-47AA06AAA4B9}" type="presParOf" srcId="{880C5F29-4BBE-40E9-8F56-7A3C905E86A6}" destId="{91722770-D9FB-4269-AC41-4348EE6B9C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F5BC3-0B6C-4E33-893D-C23003C6D1E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553F24CD-B29F-4B3D-8C23-36EB5EB4BE90}">
      <dgm:prSet phldrT="[Text]" custT="1"/>
      <dgm:spPr/>
      <dgm:t>
        <a:bodyPr/>
        <a:lstStyle/>
        <a:p>
          <a:r>
            <a:rPr lang="en-US" sz="2400" dirty="0"/>
            <a:t>Does</a:t>
          </a:r>
        </a:p>
      </dgm:t>
    </dgm:pt>
    <dgm:pt modelId="{D4BF6862-A7A5-4AE9-AEFD-884F48D82856}" type="parTrans" cxnId="{E3F80123-F4B4-4343-A07F-D1ACE4EE8C2A}">
      <dgm:prSet/>
      <dgm:spPr/>
      <dgm:t>
        <a:bodyPr/>
        <a:lstStyle/>
        <a:p>
          <a:endParaRPr lang="en-US" sz="1100"/>
        </a:p>
      </dgm:t>
    </dgm:pt>
    <dgm:pt modelId="{AB59F1EE-65B3-4C55-9BB2-0BD0ACC0533F}" type="sibTrans" cxnId="{E3F80123-F4B4-4343-A07F-D1ACE4EE8C2A}">
      <dgm:prSet/>
      <dgm:spPr/>
      <dgm:t>
        <a:bodyPr/>
        <a:lstStyle/>
        <a:p>
          <a:endParaRPr lang="en-US" sz="1100"/>
        </a:p>
      </dgm:t>
    </dgm:pt>
    <dgm:pt modelId="{36841C7F-E5CA-4574-8706-24D07D9DF1B3}">
      <dgm:prSet phldrT="[Text]" custT="1"/>
      <dgm:spPr/>
      <dgm:t>
        <a:bodyPr/>
        <a:lstStyle/>
        <a:p>
          <a:r>
            <a:rPr lang="en-US" sz="2400" dirty="0"/>
            <a:t>Shows How</a:t>
          </a:r>
        </a:p>
      </dgm:t>
    </dgm:pt>
    <dgm:pt modelId="{E386517C-A3D2-4C9C-A1BE-8BD480B16C6F}" type="parTrans" cxnId="{8AEE0B40-2E84-48B2-AC86-707F9F94E1B7}">
      <dgm:prSet/>
      <dgm:spPr/>
      <dgm:t>
        <a:bodyPr/>
        <a:lstStyle/>
        <a:p>
          <a:endParaRPr lang="en-US" sz="1100"/>
        </a:p>
      </dgm:t>
    </dgm:pt>
    <dgm:pt modelId="{D3E0E1F4-AA3E-492E-A937-CCFFDDB22AA6}" type="sibTrans" cxnId="{8AEE0B40-2E84-48B2-AC86-707F9F94E1B7}">
      <dgm:prSet/>
      <dgm:spPr/>
      <dgm:t>
        <a:bodyPr/>
        <a:lstStyle/>
        <a:p>
          <a:endParaRPr lang="en-US" sz="1100"/>
        </a:p>
      </dgm:t>
    </dgm:pt>
    <dgm:pt modelId="{905BBE98-F273-4F73-9588-0ED37651088C}">
      <dgm:prSet phldrT="[Text]" custT="1"/>
      <dgm:spPr/>
      <dgm:t>
        <a:bodyPr/>
        <a:lstStyle/>
        <a:p>
          <a:r>
            <a:rPr lang="en-US" sz="2400" dirty="0"/>
            <a:t>Knows How</a:t>
          </a:r>
        </a:p>
      </dgm:t>
    </dgm:pt>
    <dgm:pt modelId="{A16110E4-E47E-418E-AEF2-4376E6458E3D}" type="parTrans" cxnId="{D6478DE5-EF6B-4DF1-90B8-FC6CB9FC14EC}">
      <dgm:prSet/>
      <dgm:spPr/>
      <dgm:t>
        <a:bodyPr/>
        <a:lstStyle/>
        <a:p>
          <a:endParaRPr lang="en-US" sz="1100"/>
        </a:p>
      </dgm:t>
    </dgm:pt>
    <dgm:pt modelId="{E1E347A6-7FD4-4458-B6D8-7DFFA9044221}" type="sibTrans" cxnId="{D6478DE5-EF6B-4DF1-90B8-FC6CB9FC14EC}">
      <dgm:prSet/>
      <dgm:spPr/>
      <dgm:t>
        <a:bodyPr/>
        <a:lstStyle/>
        <a:p>
          <a:endParaRPr lang="en-US" sz="1100"/>
        </a:p>
      </dgm:t>
    </dgm:pt>
    <dgm:pt modelId="{B7232704-4838-44BA-A410-DC98A2FE521D}">
      <dgm:prSet phldrT="[Text]" custT="1"/>
      <dgm:spPr/>
      <dgm:t>
        <a:bodyPr/>
        <a:lstStyle/>
        <a:p>
          <a:r>
            <a:rPr lang="en-US" sz="2400" dirty="0"/>
            <a:t>Knows</a:t>
          </a:r>
        </a:p>
      </dgm:t>
    </dgm:pt>
    <dgm:pt modelId="{F6FC3679-C88B-47A1-BD79-8ED2A833215D}" type="parTrans" cxnId="{88AA9F7A-550C-4521-9FEC-A5FDF5985E56}">
      <dgm:prSet/>
      <dgm:spPr/>
      <dgm:t>
        <a:bodyPr/>
        <a:lstStyle/>
        <a:p>
          <a:endParaRPr lang="en-US" sz="1100"/>
        </a:p>
      </dgm:t>
    </dgm:pt>
    <dgm:pt modelId="{C6F996B4-AEEF-46FE-ACA6-32AF8627D0B4}" type="sibTrans" cxnId="{88AA9F7A-550C-4521-9FEC-A5FDF5985E56}">
      <dgm:prSet/>
      <dgm:spPr/>
      <dgm:t>
        <a:bodyPr/>
        <a:lstStyle/>
        <a:p>
          <a:endParaRPr lang="en-US" sz="1100"/>
        </a:p>
      </dgm:t>
    </dgm:pt>
    <dgm:pt modelId="{003223FC-71DC-4C00-A8C1-414754B63ADF}" type="pres">
      <dgm:prSet presAssocID="{BEDF5BC3-0B6C-4E33-893D-C23003C6D1EC}" presName="Name0" presStyleCnt="0">
        <dgm:presLayoutVars>
          <dgm:dir/>
          <dgm:animLvl val="lvl"/>
          <dgm:resizeHandles val="exact"/>
        </dgm:presLayoutVars>
      </dgm:prSet>
      <dgm:spPr/>
    </dgm:pt>
    <dgm:pt modelId="{AA23E545-9785-48DA-9D09-BCB233C68668}" type="pres">
      <dgm:prSet presAssocID="{553F24CD-B29F-4B3D-8C23-36EB5EB4BE90}" presName="Name8" presStyleCnt="0"/>
      <dgm:spPr/>
    </dgm:pt>
    <dgm:pt modelId="{FCC760ED-3DCA-4459-AAB9-F708C178584B}" type="pres">
      <dgm:prSet presAssocID="{553F24CD-B29F-4B3D-8C23-36EB5EB4BE9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B1DE0-7E57-4469-91B3-389A0B1BF77C}" type="pres">
      <dgm:prSet presAssocID="{553F24CD-B29F-4B3D-8C23-36EB5EB4BE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2253F-A9BD-4E6A-AECA-6E398B410AB4}" type="pres">
      <dgm:prSet presAssocID="{36841C7F-E5CA-4574-8706-24D07D9DF1B3}" presName="Name8" presStyleCnt="0"/>
      <dgm:spPr/>
    </dgm:pt>
    <dgm:pt modelId="{8F32D6E0-7D03-4606-B4AD-34933CC76380}" type="pres">
      <dgm:prSet presAssocID="{36841C7F-E5CA-4574-8706-24D07D9DF1B3}" presName="level" presStyleLbl="node1" presStyleIdx="1" presStyleCnt="4" custScaleY="45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5AFB-26D7-4761-9D65-6CC861F5BF51}" type="pres">
      <dgm:prSet presAssocID="{36841C7F-E5CA-4574-8706-24D07D9DF1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5A91-D6D9-4A2E-B9D2-92AF97F18CF7}" type="pres">
      <dgm:prSet presAssocID="{905BBE98-F273-4F73-9588-0ED37651088C}" presName="Name8" presStyleCnt="0"/>
      <dgm:spPr/>
    </dgm:pt>
    <dgm:pt modelId="{229B551B-E364-4983-8CB6-5D30A5FE5CD1}" type="pres">
      <dgm:prSet presAssocID="{905BBE98-F273-4F73-9588-0ED37651088C}" presName="level" presStyleLbl="node1" presStyleIdx="2" presStyleCnt="4" custScaleY="46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3EBAC-4248-42E0-B48F-7E644B8CCB51}" type="pres">
      <dgm:prSet presAssocID="{905BBE98-F273-4F73-9588-0ED3765108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C5F29-4BBE-40E9-8F56-7A3C905E86A6}" type="pres">
      <dgm:prSet presAssocID="{B7232704-4838-44BA-A410-DC98A2FE521D}" presName="Name8" presStyleCnt="0"/>
      <dgm:spPr/>
    </dgm:pt>
    <dgm:pt modelId="{32D7FC1A-B0E6-46FE-B08A-506EAF2B1071}" type="pres">
      <dgm:prSet presAssocID="{B7232704-4838-44BA-A410-DC98A2FE521D}" presName="level" presStyleLbl="node1" presStyleIdx="3" presStyleCnt="4" custScaleY="63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2770-D9FB-4269-AC41-4348EE6B9CBA}" type="pres">
      <dgm:prSet presAssocID="{B7232704-4838-44BA-A410-DC98A2FE52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2CFBCA-AF00-4FDE-930E-FE60D62F6B06}" type="presOf" srcId="{B7232704-4838-44BA-A410-DC98A2FE521D}" destId="{32D7FC1A-B0E6-46FE-B08A-506EAF2B1071}" srcOrd="0" destOrd="0" presId="urn:microsoft.com/office/officeart/2005/8/layout/pyramid1"/>
    <dgm:cxn modelId="{99621266-0B22-4467-AE7B-1343CBAD47B2}" type="presOf" srcId="{36841C7F-E5CA-4574-8706-24D07D9DF1B3}" destId="{FBCB5AFB-26D7-4761-9D65-6CC861F5BF51}" srcOrd="1" destOrd="0" presId="urn:microsoft.com/office/officeart/2005/8/layout/pyramid1"/>
    <dgm:cxn modelId="{E3F80123-F4B4-4343-A07F-D1ACE4EE8C2A}" srcId="{BEDF5BC3-0B6C-4E33-893D-C23003C6D1EC}" destId="{553F24CD-B29F-4B3D-8C23-36EB5EB4BE90}" srcOrd="0" destOrd="0" parTransId="{D4BF6862-A7A5-4AE9-AEFD-884F48D82856}" sibTransId="{AB59F1EE-65B3-4C55-9BB2-0BD0ACC0533F}"/>
    <dgm:cxn modelId="{B9B7C1D0-FF97-4A6F-8570-D9E73D2FA856}" type="presOf" srcId="{553F24CD-B29F-4B3D-8C23-36EB5EB4BE90}" destId="{FCC760ED-3DCA-4459-AAB9-F708C178584B}" srcOrd="0" destOrd="0" presId="urn:microsoft.com/office/officeart/2005/8/layout/pyramid1"/>
    <dgm:cxn modelId="{D6478DE5-EF6B-4DF1-90B8-FC6CB9FC14EC}" srcId="{BEDF5BC3-0B6C-4E33-893D-C23003C6D1EC}" destId="{905BBE98-F273-4F73-9588-0ED37651088C}" srcOrd="2" destOrd="0" parTransId="{A16110E4-E47E-418E-AEF2-4376E6458E3D}" sibTransId="{E1E347A6-7FD4-4458-B6D8-7DFFA9044221}"/>
    <dgm:cxn modelId="{88AA9F7A-550C-4521-9FEC-A5FDF5985E56}" srcId="{BEDF5BC3-0B6C-4E33-893D-C23003C6D1EC}" destId="{B7232704-4838-44BA-A410-DC98A2FE521D}" srcOrd="3" destOrd="0" parTransId="{F6FC3679-C88B-47A1-BD79-8ED2A833215D}" sibTransId="{C6F996B4-AEEF-46FE-ACA6-32AF8627D0B4}"/>
    <dgm:cxn modelId="{E017C247-CF9D-4203-A44B-4456433F44AA}" type="presOf" srcId="{905BBE98-F273-4F73-9588-0ED37651088C}" destId="{229B551B-E364-4983-8CB6-5D30A5FE5CD1}" srcOrd="0" destOrd="0" presId="urn:microsoft.com/office/officeart/2005/8/layout/pyramid1"/>
    <dgm:cxn modelId="{094D0DCD-32D6-436F-BA8A-593207C2C337}" type="presOf" srcId="{BEDF5BC3-0B6C-4E33-893D-C23003C6D1EC}" destId="{003223FC-71DC-4C00-A8C1-414754B63ADF}" srcOrd="0" destOrd="0" presId="urn:microsoft.com/office/officeart/2005/8/layout/pyramid1"/>
    <dgm:cxn modelId="{C8C0C73A-1D9E-485A-A31A-F0982E579AAA}" type="presOf" srcId="{905BBE98-F273-4F73-9588-0ED37651088C}" destId="{05F3EBAC-4248-42E0-B48F-7E644B8CCB51}" srcOrd="1" destOrd="0" presId="urn:microsoft.com/office/officeart/2005/8/layout/pyramid1"/>
    <dgm:cxn modelId="{66FAFB11-1CBA-416D-827F-81FBD4F341E0}" type="presOf" srcId="{B7232704-4838-44BA-A410-DC98A2FE521D}" destId="{91722770-D9FB-4269-AC41-4348EE6B9CBA}" srcOrd="1" destOrd="0" presId="urn:microsoft.com/office/officeart/2005/8/layout/pyramid1"/>
    <dgm:cxn modelId="{390C74E3-8312-4574-ADCC-A17D7E0B907C}" type="presOf" srcId="{36841C7F-E5CA-4574-8706-24D07D9DF1B3}" destId="{8F32D6E0-7D03-4606-B4AD-34933CC76380}" srcOrd="0" destOrd="0" presId="urn:microsoft.com/office/officeart/2005/8/layout/pyramid1"/>
    <dgm:cxn modelId="{8AEE0B40-2E84-48B2-AC86-707F9F94E1B7}" srcId="{BEDF5BC3-0B6C-4E33-893D-C23003C6D1EC}" destId="{36841C7F-E5CA-4574-8706-24D07D9DF1B3}" srcOrd="1" destOrd="0" parTransId="{E386517C-A3D2-4C9C-A1BE-8BD480B16C6F}" sibTransId="{D3E0E1F4-AA3E-492E-A937-CCFFDDB22AA6}"/>
    <dgm:cxn modelId="{AE0AED0E-9029-4543-86F3-8F8A830EDEAE}" type="presOf" srcId="{553F24CD-B29F-4B3D-8C23-36EB5EB4BE90}" destId="{7C7B1DE0-7E57-4469-91B3-389A0B1BF77C}" srcOrd="1" destOrd="0" presId="urn:microsoft.com/office/officeart/2005/8/layout/pyramid1"/>
    <dgm:cxn modelId="{6F7E987F-7C1F-40FA-A63D-C7A5190A7722}" type="presParOf" srcId="{003223FC-71DC-4C00-A8C1-414754B63ADF}" destId="{AA23E545-9785-48DA-9D09-BCB233C68668}" srcOrd="0" destOrd="0" presId="urn:microsoft.com/office/officeart/2005/8/layout/pyramid1"/>
    <dgm:cxn modelId="{89A7AB02-A061-47DC-A9D3-8AD50BD1784C}" type="presParOf" srcId="{AA23E545-9785-48DA-9D09-BCB233C68668}" destId="{FCC760ED-3DCA-4459-AAB9-F708C178584B}" srcOrd="0" destOrd="0" presId="urn:microsoft.com/office/officeart/2005/8/layout/pyramid1"/>
    <dgm:cxn modelId="{4842A184-0973-4E3D-ACC1-2EA07F934492}" type="presParOf" srcId="{AA23E545-9785-48DA-9D09-BCB233C68668}" destId="{7C7B1DE0-7E57-4469-91B3-389A0B1BF77C}" srcOrd="1" destOrd="0" presId="urn:microsoft.com/office/officeart/2005/8/layout/pyramid1"/>
    <dgm:cxn modelId="{B7F794F6-A9A0-48C2-8CDD-9525F17DD241}" type="presParOf" srcId="{003223FC-71DC-4C00-A8C1-414754B63ADF}" destId="{2A32253F-A9BD-4E6A-AECA-6E398B410AB4}" srcOrd="1" destOrd="0" presId="urn:microsoft.com/office/officeart/2005/8/layout/pyramid1"/>
    <dgm:cxn modelId="{3F86B7E8-39D7-4FBE-AD4B-F10ED4C07838}" type="presParOf" srcId="{2A32253F-A9BD-4E6A-AECA-6E398B410AB4}" destId="{8F32D6E0-7D03-4606-B4AD-34933CC76380}" srcOrd="0" destOrd="0" presId="urn:microsoft.com/office/officeart/2005/8/layout/pyramid1"/>
    <dgm:cxn modelId="{B37E472F-1391-4EED-805F-4BDDC8C5DD63}" type="presParOf" srcId="{2A32253F-A9BD-4E6A-AECA-6E398B410AB4}" destId="{FBCB5AFB-26D7-4761-9D65-6CC861F5BF51}" srcOrd="1" destOrd="0" presId="urn:microsoft.com/office/officeart/2005/8/layout/pyramid1"/>
    <dgm:cxn modelId="{18340BA8-4713-4494-B6A4-F3E0580C5D23}" type="presParOf" srcId="{003223FC-71DC-4C00-A8C1-414754B63ADF}" destId="{F8015A91-D6D9-4A2E-B9D2-92AF97F18CF7}" srcOrd="2" destOrd="0" presId="urn:microsoft.com/office/officeart/2005/8/layout/pyramid1"/>
    <dgm:cxn modelId="{22E4FD01-BC01-475D-9D9E-24DF4D410D8C}" type="presParOf" srcId="{F8015A91-D6D9-4A2E-B9D2-92AF97F18CF7}" destId="{229B551B-E364-4983-8CB6-5D30A5FE5CD1}" srcOrd="0" destOrd="0" presId="urn:microsoft.com/office/officeart/2005/8/layout/pyramid1"/>
    <dgm:cxn modelId="{F0959A7A-B81D-46F6-845C-06B6BE90CE53}" type="presParOf" srcId="{F8015A91-D6D9-4A2E-B9D2-92AF97F18CF7}" destId="{05F3EBAC-4248-42E0-B48F-7E644B8CCB51}" srcOrd="1" destOrd="0" presId="urn:microsoft.com/office/officeart/2005/8/layout/pyramid1"/>
    <dgm:cxn modelId="{24A0E48F-F79D-4920-9667-62A3B2FE80AD}" type="presParOf" srcId="{003223FC-71DC-4C00-A8C1-414754B63ADF}" destId="{880C5F29-4BBE-40E9-8F56-7A3C905E86A6}" srcOrd="3" destOrd="0" presId="urn:microsoft.com/office/officeart/2005/8/layout/pyramid1"/>
    <dgm:cxn modelId="{FD8D1E74-13E1-4E07-99F3-8F17B7BFF156}" type="presParOf" srcId="{880C5F29-4BBE-40E9-8F56-7A3C905E86A6}" destId="{32D7FC1A-B0E6-46FE-B08A-506EAF2B1071}" srcOrd="0" destOrd="0" presId="urn:microsoft.com/office/officeart/2005/8/layout/pyramid1"/>
    <dgm:cxn modelId="{BA308642-2D1E-4DD5-83A2-60DD7EE29736}" type="presParOf" srcId="{880C5F29-4BBE-40E9-8F56-7A3C905E86A6}" destId="{91722770-D9FB-4269-AC41-4348EE6B9C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2AD86-BE57-41BA-9324-FAE1ADB7E3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87BB4-035D-47EF-9DE9-2DBC6013012E}">
      <dgm:prSet custT="1"/>
      <dgm:spPr/>
      <dgm:t>
        <a:bodyPr anchor="ctr"/>
        <a:lstStyle/>
        <a:p>
          <a:r>
            <a:rPr lang="en-US" sz="2400" dirty="0"/>
            <a:t>Primary motivation is to meet the health needs of the public</a:t>
          </a:r>
        </a:p>
      </dgm:t>
    </dgm:pt>
    <dgm:pt modelId="{6A361AF2-E14B-43B9-8F78-7D5D16EE669E}" type="parTrans" cxnId="{E085880E-F91A-4FA7-A5A3-16A06F6A6EBA}">
      <dgm:prSet/>
      <dgm:spPr/>
      <dgm:t>
        <a:bodyPr/>
        <a:lstStyle/>
        <a:p>
          <a:endParaRPr lang="en-US"/>
        </a:p>
      </dgm:t>
    </dgm:pt>
    <dgm:pt modelId="{24214B6E-ABA1-40AE-807F-94A1489E808B}" type="sibTrans" cxnId="{E085880E-F91A-4FA7-A5A3-16A06F6A6EBA}">
      <dgm:prSet/>
      <dgm:spPr/>
      <dgm:t>
        <a:bodyPr/>
        <a:lstStyle/>
        <a:p>
          <a:endParaRPr lang="en-US"/>
        </a:p>
      </dgm:t>
    </dgm:pt>
    <dgm:pt modelId="{7C3E941C-D2D7-4C03-9004-F9C30E981D31}">
      <dgm:prSet custT="1"/>
      <dgm:spPr/>
      <dgm:t>
        <a:bodyPr anchor="ctr"/>
        <a:lstStyle/>
        <a:p>
          <a:r>
            <a:rPr lang="en-US" sz="2400" dirty="0"/>
            <a:t>These activities are a “core” not a “ceiling”</a:t>
          </a:r>
        </a:p>
      </dgm:t>
    </dgm:pt>
    <dgm:pt modelId="{385D7F77-D5D4-467C-84A1-50CDA358D730}" type="parTrans" cxnId="{DFE246C3-8A20-4C01-AF22-1C52FD9314CD}">
      <dgm:prSet/>
      <dgm:spPr/>
      <dgm:t>
        <a:bodyPr/>
        <a:lstStyle/>
        <a:p>
          <a:endParaRPr lang="en-US"/>
        </a:p>
      </dgm:t>
    </dgm:pt>
    <dgm:pt modelId="{EF4C63D7-2669-4253-BC87-B0397B7C82A4}" type="sibTrans" cxnId="{DFE246C3-8A20-4C01-AF22-1C52FD9314CD}">
      <dgm:prSet/>
      <dgm:spPr/>
      <dgm:t>
        <a:bodyPr/>
        <a:lstStyle/>
        <a:p>
          <a:endParaRPr lang="en-US"/>
        </a:p>
      </dgm:t>
    </dgm:pt>
    <dgm:pt modelId="{176D2638-01AE-48CF-BEF7-18F13DEAB45A}">
      <dgm:prSet custT="1"/>
      <dgm:spPr/>
      <dgm:t>
        <a:bodyPr anchor="ctr"/>
        <a:lstStyle/>
        <a:p>
          <a:r>
            <a:rPr lang="en-US" sz="2400" dirty="0"/>
            <a:t>Success will depend on faculty development in teaching and assessing these activities and their component competencies</a:t>
          </a:r>
        </a:p>
      </dgm:t>
    </dgm:pt>
    <dgm:pt modelId="{12CEB489-C440-455E-8724-C8A9CE3B49BF}" type="parTrans" cxnId="{F7A45640-933B-4FB4-B7D9-BAC78D6D3883}">
      <dgm:prSet/>
      <dgm:spPr/>
      <dgm:t>
        <a:bodyPr/>
        <a:lstStyle/>
        <a:p>
          <a:endParaRPr lang="en-US"/>
        </a:p>
      </dgm:t>
    </dgm:pt>
    <dgm:pt modelId="{A3FE634D-22AF-4511-B6CB-86E3251FBAFA}" type="sibTrans" cxnId="{F7A45640-933B-4FB4-B7D9-BAC78D6D3883}">
      <dgm:prSet/>
      <dgm:spPr/>
      <dgm:t>
        <a:bodyPr/>
        <a:lstStyle/>
        <a:p>
          <a:endParaRPr lang="en-US"/>
        </a:p>
      </dgm:t>
    </dgm:pt>
    <dgm:pt modelId="{8CB7CFB1-CFAB-4B14-AC1E-5000D3376384}" type="pres">
      <dgm:prSet presAssocID="{0D32AD86-BE57-41BA-9324-FAE1ADB7E3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E038E9-40AD-4C6D-B964-AF7256201BDE}" type="pres">
      <dgm:prSet presAssocID="{43987BB4-035D-47EF-9DE9-2DBC6013012E}" presName="thickLine" presStyleLbl="alignNode1" presStyleIdx="0" presStyleCnt="3" custLinFactNeighborY="-1015"/>
      <dgm:spPr/>
    </dgm:pt>
    <dgm:pt modelId="{C9B0E2C5-E62D-4399-8832-86C3104AC182}" type="pres">
      <dgm:prSet presAssocID="{43987BB4-035D-47EF-9DE9-2DBC6013012E}" presName="horz1" presStyleCnt="0"/>
      <dgm:spPr/>
    </dgm:pt>
    <dgm:pt modelId="{5D697050-696C-4B8C-84AE-2EE7D28730B5}" type="pres">
      <dgm:prSet presAssocID="{43987BB4-035D-47EF-9DE9-2DBC6013012E}" presName="tx1" presStyleLbl="revTx" presStyleIdx="0" presStyleCnt="3"/>
      <dgm:spPr/>
      <dgm:t>
        <a:bodyPr/>
        <a:lstStyle/>
        <a:p>
          <a:endParaRPr lang="en-US"/>
        </a:p>
      </dgm:t>
    </dgm:pt>
    <dgm:pt modelId="{40106DD3-73E6-441D-ADCB-6F4291F50CFE}" type="pres">
      <dgm:prSet presAssocID="{43987BB4-035D-47EF-9DE9-2DBC6013012E}" presName="vert1" presStyleCnt="0"/>
      <dgm:spPr/>
    </dgm:pt>
    <dgm:pt modelId="{926DE7BF-9F6B-4685-816B-854E6F4C1DFE}" type="pres">
      <dgm:prSet presAssocID="{7C3E941C-D2D7-4C03-9004-F9C30E981D31}" presName="thickLine" presStyleLbl="alignNode1" presStyleIdx="1" presStyleCnt="3"/>
      <dgm:spPr/>
    </dgm:pt>
    <dgm:pt modelId="{3B228E27-A823-409E-AC7A-0ED327451328}" type="pres">
      <dgm:prSet presAssocID="{7C3E941C-D2D7-4C03-9004-F9C30E981D31}" presName="horz1" presStyleCnt="0"/>
      <dgm:spPr/>
    </dgm:pt>
    <dgm:pt modelId="{5D12A4EA-C1A9-495E-9B59-7A9C5A10B0AA}" type="pres">
      <dgm:prSet presAssocID="{7C3E941C-D2D7-4C03-9004-F9C30E981D31}" presName="tx1" presStyleLbl="revTx" presStyleIdx="1" presStyleCnt="3"/>
      <dgm:spPr/>
      <dgm:t>
        <a:bodyPr/>
        <a:lstStyle/>
        <a:p>
          <a:endParaRPr lang="en-US"/>
        </a:p>
      </dgm:t>
    </dgm:pt>
    <dgm:pt modelId="{EDA412FA-3CFB-4EB0-93E3-C24531EAAD42}" type="pres">
      <dgm:prSet presAssocID="{7C3E941C-D2D7-4C03-9004-F9C30E981D31}" presName="vert1" presStyleCnt="0"/>
      <dgm:spPr/>
    </dgm:pt>
    <dgm:pt modelId="{68F2F9D2-C2FB-41A5-8588-F33028E9A250}" type="pres">
      <dgm:prSet presAssocID="{176D2638-01AE-48CF-BEF7-18F13DEAB45A}" presName="thickLine" presStyleLbl="alignNode1" presStyleIdx="2" presStyleCnt="3"/>
      <dgm:spPr/>
    </dgm:pt>
    <dgm:pt modelId="{546DA710-F861-4D3C-A609-4D51998224B5}" type="pres">
      <dgm:prSet presAssocID="{176D2638-01AE-48CF-BEF7-18F13DEAB45A}" presName="horz1" presStyleCnt="0"/>
      <dgm:spPr/>
    </dgm:pt>
    <dgm:pt modelId="{9B0EEE63-F84D-4479-B66B-33DD5F6F51EE}" type="pres">
      <dgm:prSet presAssocID="{176D2638-01AE-48CF-BEF7-18F13DEAB45A}" presName="tx1" presStyleLbl="revTx" presStyleIdx="2" presStyleCnt="3"/>
      <dgm:spPr/>
      <dgm:t>
        <a:bodyPr/>
        <a:lstStyle/>
        <a:p>
          <a:endParaRPr lang="en-US"/>
        </a:p>
      </dgm:t>
    </dgm:pt>
    <dgm:pt modelId="{63E13EF2-D173-489B-85BD-FEC7F2AC6C2E}" type="pres">
      <dgm:prSet presAssocID="{176D2638-01AE-48CF-BEF7-18F13DEAB45A}" presName="vert1" presStyleCnt="0"/>
      <dgm:spPr/>
    </dgm:pt>
  </dgm:ptLst>
  <dgm:cxnLst>
    <dgm:cxn modelId="{0451B6FE-7776-4FB3-AE41-FD29858296EA}" type="presOf" srcId="{176D2638-01AE-48CF-BEF7-18F13DEAB45A}" destId="{9B0EEE63-F84D-4479-B66B-33DD5F6F51EE}" srcOrd="0" destOrd="0" presId="urn:microsoft.com/office/officeart/2008/layout/LinedList"/>
    <dgm:cxn modelId="{249D02A3-9D50-49EC-BD74-CE0B8E0AF231}" type="presOf" srcId="{0D32AD86-BE57-41BA-9324-FAE1ADB7E3E8}" destId="{8CB7CFB1-CFAB-4B14-AC1E-5000D3376384}" srcOrd="0" destOrd="0" presId="urn:microsoft.com/office/officeart/2008/layout/LinedList"/>
    <dgm:cxn modelId="{F2A14A86-3904-4E45-B7B4-3E3EAC0BB3E0}" type="presOf" srcId="{7C3E941C-D2D7-4C03-9004-F9C30E981D31}" destId="{5D12A4EA-C1A9-495E-9B59-7A9C5A10B0AA}" srcOrd="0" destOrd="0" presId="urn:microsoft.com/office/officeart/2008/layout/LinedList"/>
    <dgm:cxn modelId="{E085880E-F91A-4FA7-A5A3-16A06F6A6EBA}" srcId="{0D32AD86-BE57-41BA-9324-FAE1ADB7E3E8}" destId="{43987BB4-035D-47EF-9DE9-2DBC6013012E}" srcOrd="0" destOrd="0" parTransId="{6A361AF2-E14B-43B9-8F78-7D5D16EE669E}" sibTransId="{24214B6E-ABA1-40AE-807F-94A1489E808B}"/>
    <dgm:cxn modelId="{F7A45640-933B-4FB4-B7D9-BAC78D6D3883}" srcId="{0D32AD86-BE57-41BA-9324-FAE1ADB7E3E8}" destId="{176D2638-01AE-48CF-BEF7-18F13DEAB45A}" srcOrd="2" destOrd="0" parTransId="{12CEB489-C440-455E-8724-C8A9CE3B49BF}" sibTransId="{A3FE634D-22AF-4511-B6CB-86E3251FBAFA}"/>
    <dgm:cxn modelId="{DFE246C3-8A20-4C01-AF22-1C52FD9314CD}" srcId="{0D32AD86-BE57-41BA-9324-FAE1ADB7E3E8}" destId="{7C3E941C-D2D7-4C03-9004-F9C30E981D31}" srcOrd="1" destOrd="0" parTransId="{385D7F77-D5D4-467C-84A1-50CDA358D730}" sibTransId="{EF4C63D7-2669-4253-BC87-B0397B7C82A4}"/>
    <dgm:cxn modelId="{D3B12310-5F74-4B32-96C9-C6CCCEF8F1E3}" type="presOf" srcId="{43987BB4-035D-47EF-9DE9-2DBC6013012E}" destId="{5D697050-696C-4B8C-84AE-2EE7D28730B5}" srcOrd="0" destOrd="0" presId="urn:microsoft.com/office/officeart/2008/layout/LinedList"/>
    <dgm:cxn modelId="{FE87E0C0-DAB3-4AE6-A81B-58704A6905DF}" type="presParOf" srcId="{8CB7CFB1-CFAB-4B14-AC1E-5000D3376384}" destId="{73E038E9-40AD-4C6D-B964-AF7256201BDE}" srcOrd="0" destOrd="0" presId="urn:microsoft.com/office/officeart/2008/layout/LinedList"/>
    <dgm:cxn modelId="{16EBEABA-E065-47FB-A81E-42AC1054025E}" type="presParOf" srcId="{8CB7CFB1-CFAB-4B14-AC1E-5000D3376384}" destId="{C9B0E2C5-E62D-4399-8832-86C3104AC182}" srcOrd="1" destOrd="0" presId="urn:microsoft.com/office/officeart/2008/layout/LinedList"/>
    <dgm:cxn modelId="{13DB5F0E-431A-475D-A73F-4C18222A03A7}" type="presParOf" srcId="{C9B0E2C5-E62D-4399-8832-86C3104AC182}" destId="{5D697050-696C-4B8C-84AE-2EE7D28730B5}" srcOrd="0" destOrd="0" presId="urn:microsoft.com/office/officeart/2008/layout/LinedList"/>
    <dgm:cxn modelId="{A1B3A8F5-0084-4BE6-8FA3-20F28EB7F52C}" type="presParOf" srcId="{C9B0E2C5-E62D-4399-8832-86C3104AC182}" destId="{40106DD3-73E6-441D-ADCB-6F4291F50CFE}" srcOrd="1" destOrd="0" presId="urn:microsoft.com/office/officeart/2008/layout/LinedList"/>
    <dgm:cxn modelId="{D69A3AB0-C511-4ED1-82FE-3FFB4A31AFF9}" type="presParOf" srcId="{8CB7CFB1-CFAB-4B14-AC1E-5000D3376384}" destId="{926DE7BF-9F6B-4685-816B-854E6F4C1DFE}" srcOrd="2" destOrd="0" presId="urn:microsoft.com/office/officeart/2008/layout/LinedList"/>
    <dgm:cxn modelId="{93F555C5-6F58-4A09-BA54-8C175CA59A64}" type="presParOf" srcId="{8CB7CFB1-CFAB-4B14-AC1E-5000D3376384}" destId="{3B228E27-A823-409E-AC7A-0ED327451328}" srcOrd="3" destOrd="0" presId="urn:microsoft.com/office/officeart/2008/layout/LinedList"/>
    <dgm:cxn modelId="{F8A5EE31-A51D-4366-972B-7D77547516C8}" type="presParOf" srcId="{3B228E27-A823-409E-AC7A-0ED327451328}" destId="{5D12A4EA-C1A9-495E-9B59-7A9C5A10B0AA}" srcOrd="0" destOrd="0" presId="urn:microsoft.com/office/officeart/2008/layout/LinedList"/>
    <dgm:cxn modelId="{E34C1172-D9F9-4EEE-9928-FFB1B5890981}" type="presParOf" srcId="{3B228E27-A823-409E-AC7A-0ED327451328}" destId="{EDA412FA-3CFB-4EB0-93E3-C24531EAAD42}" srcOrd="1" destOrd="0" presId="urn:microsoft.com/office/officeart/2008/layout/LinedList"/>
    <dgm:cxn modelId="{36F4E85F-E2A8-43ED-A6DF-A393DAC4F9EB}" type="presParOf" srcId="{8CB7CFB1-CFAB-4B14-AC1E-5000D3376384}" destId="{68F2F9D2-C2FB-41A5-8588-F33028E9A250}" srcOrd="4" destOrd="0" presId="urn:microsoft.com/office/officeart/2008/layout/LinedList"/>
    <dgm:cxn modelId="{B54FA931-010F-481F-ABED-18BEE535DC0A}" type="presParOf" srcId="{8CB7CFB1-CFAB-4B14-AC1E-5000D3376384}" destId="{546DA710-F861-4D3C-A609-4D51998224B5}" srcOrd="5" destOrd="0" presId="urn:microsoft.com/office/officeart/2008/layout/LinedList"/>
    <dgm:cxn modelId="{9F45E3BE-3D29-46E7-9A00-1486A032EC7E}" type="presParOf" srcId="{546DA710-F861-4D3C-A609-4D51998224B5}" destId="{9B0EEE63-F84D-4479-B66B-33DD5F6F51EE}" srcOrd="0" destOrd="0" presId="urn:microsoft.com/office/officeart/2008/layout/LinedList"/>
    <dgm:cxn modelId="{BF6C1ED3-C94A-4CD6-96FB-45BB585ACB4A}" type="presParOf" srcId="{546DA710-F861-4D3C-A609-4D51998224B5}" destId="{63E13EF2-D173-489B-85BD-FEC7F2AC6C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720FC-C7CA-4EBA-9542-F23C035C3D4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25EC94-2699-43E2-BDB0-E03EA9533177}">
      <dgm:prSet phldrT="[Text]" custT="1"/>
      <dgm:spPr>
        <a:solidFill>
          <a:srgbClr val="43BEB9"/>
        </a:solidFill>
      </dgm:spPr>
      <dgm:t>
        <a:bodyPr/>
        <a:lstStyle/>
        <a:p>
          <a:r>
            <a:rPr lang="en-US" sz="1200" dirty="0"/>
            <a:t>Provide a medical home for well </a:t>
          </a:r>
        </a:p>
        <a:p>
          <a:r>
            <a:rPr lang="en-US" sz="1200" dirty="0"/>
            <a:t>patients of all ages</a:t>
          </a:r>
        </a:p>
      </dgm:t>
    </dgm:pt>
    <dgm:pt modelId="{6189AF40-0E3F-4FF3-BA40-A179FA05AF1B}" type="parTrans" cxnId="{12095AA6-BFC8-4EF7-A387-EE7B5134E9D2}">
      <dgm:prSet/>
      <dgm:spPr/>
      <dgm:t>
        <a:bodyPr/>
        <a:lstStyle/>
        <a:p>
          <a:endParaRPr lang="en-US"/>
        </a:p>
      </dgm:t>
    </dgm:pt>
    <dgm:pt modelId="{A78F8D65-E489-41C7-AA09-048A6066AE7D}" type="sibTrans" cxnId="{12095AA6-BFC8-4EF7-A387-EE7B5134E9D2}">
      <dgm:prSet/>
      <dgm:spPr/>
      <dgm:t>
        <a:bodyPr/>
        <a:lstStyle/>
        <a:p>
          <a:endParaRPr lang="en-US"/>
        </a:p>
      </dgm:t>
    </dgm:pt>
    <dgm:pt modelId="{F7E32933-48A3-410A-8D76-CC7A1C2A7004}">
      <dgm:prSet phldrT="[Text]" custT="1"/>
      <dgm:spPr/>
      <dgm:t>
        <a:bodyPr/>
        <a:lstStyle/>
        <a:p>
          <a:r>
            <a:rPr lang="en-US" sz="1200" dirty="0"/>
            <a:t>Neonate</a:t>
          </a:r>
        </a:p>
      </dgm:t>
    </dgm:pt>
    <dgm:pt modelId="{3E7E13E7-CD3B-4748-A8B3-03B332613986}" type="parTrans" cxnId="{84693248-78C7-4D00-85BE-5371C78BCE94}">
      <dgm:prSet/>
      <dgm:spPr/>
      <dgm:t>
        <a:bodyPr/>
        <a:lstStyle/>
        <a:p>
          <a:endParaRPr lang="en-US" dirty="0"/>
        </a:p>
      </dgm:t>
    </dgm:pt>
    <dgm:pt modelId="{BE191FCE-71D4-485D-AA32-DF1E25B46C7E}" type="sibTrans" cxnId="{84693248-78C7-4D00-85BE-5371C78BCE94}">
      <dgm:prSet/>
      <dgm:spPr/>
      <dgm:t>
        <a:bodyPr/>
        <a:lstStyle/>
        <a:p>
          <a:endParaRPr lang="en-US"/>
        </a:p>
      </dgm:t>
    </dgm:pt>
    <dgm:pt modelId="{0BBCB469-0285-4B0F-986F-1F6A2613A9E1}">
      <dgm:prSet phldrT="[Text]" custT="1"/>
      <dgm:spPr/>
      <dgm:t>
        <a:bodyPr/>
        <a:lstStyle/>
        <a:p>
          <a:r>
            <a:rPr lang="en-US" sz="1200" dirty="0"/>
            <a:t>Toddler</a:t>
          </a:r>
        </a:p>
      </dgm:t>
    </dgm:pt>
    <dgm:pt modelId="{8C48FD1B-F8D8-4617-A2FC-89AB3D07C1D6}" type="parTrans" cxnId="{7B001550-E9BE-4331-B9EC-E8B6F2E25864}">
      <dgm:prSet/>
      <dgm:spPr/>
      <dgm:t>
        <a:bodyPr/>
        <a:lstStyle/>
        <a:p>
          <a:endParaRPr lang="en-US" dirty="0"/>
        </a:p>
      </dgm:t>
    </dgm:pt>
    <dgm:pt modelId="{7E91B804-4870-4374-B947-5D466217E452}" type="sibTrans" cxnId="{7B001550-E9BE-4331-B9EC-E8B6F2E25864}">
      <dgm:prSet/>
      <dgm:spPr/>
      <dgm:t>
        <a:bodyPr/>
        <a:lstStyle/>
        <a:p>
          <a:endParaRPr lang="en-US"/>
        </a:p>
      </dgm:t>
    </dgm:pt>
    <dgm:pt modelId="{BC141799-59B8-4BF9-B1CA-5846904031DA}">
      <dgm:prSet phldrT="[Text]" custT="1"/>
      <dgm:spPr/>
      <dgm:t>
        <a:bodyPr/>
        <a:lstStyle/>
        <a:p>
          <a:r>
            <a:rPr lang="en-US" sz="1200" dirty="0"/>
            <a:t>School-age child</a:t>
          </a:r>
        </a:p>
      </dgm:t>
    </dgm:pt>
    <dgm:pt modelId="{CE74A620-2736-4E04-A72A-FD080C750068}" type="parTrans" cxnId="{AD4B5CC4-B373-472D-8E0B-CD243F6251D9}">
      <dgm:prSet/>
      <dgm:spPr/>
      <dgm:t>
        <a:bodyPr/>
        <a:lstStyle/>
        <a:p>
          <a:endParaRPr lang="en-US" dirty="0"/>
        </a:p>
      </dgm:t>
    </dgm:pt>
    <dgm:pt modelId="{DE4A7E18-8DB4-435C-87B1-D341236C9CCA}" type="sibTrans" cxnId="{AD4B5CC4-B373-472D-8E0B-CD243F6251D9}">
      <dgm:prSet/>
      <dgm:spPr/>
      <dgm:t>
        <a:bodyPr/>
        <a:lstStyle/>
        <a:p>
          <a:endParaRPr lang="en-US"/>
        </a:p>
      </dgm:t>
    </dgm:pt>
    <dgm:pt modelId="{03E9BE2F-6065-478D-95DF-B505EA5281F4}">
      <dgm:prSet phldrT="[Text]" custT="1"/>
      <dgm:spPr/>
      <dgm:t>
        <a:bodyPr/>
        <a:lstStyle/>
        <a:p>
          <a:r>
            <a:rPr lang="en-US" sz="1200" dirty="0"/>
            <a:t>Infant</a:t>
          </a:r>
        </a:p>
      </dgm:t>
    </dgm:pt>
    <dgm:pt modelId="{DD617E0B-92E6-4952-A759-67BD9C552BBA}" type="parTrans" cxnId="{E10145ED-D12D-420C-8560-7ED34FFAE31D}">
      <dgm:prSet/>
      <dgm:spPr/>
      <dgm:t>
        <a:bodyPr/>
        <a:lstStyle/>
        <a:p>
          <a:endParaRPr lang="en-US" dirty="0"/>
        </a:p>
      </dgm:t>
    </dgm:pt>
    <dgm:pt modelId="{F96F1505-BF1B-4419-8F44-5FA2CC4584FA}" type="sibTrans" cxnId="{E10145ED-D12D-420C-8560-7ED34FFAE31D}">
      <dgm:prSet/>
      <dgm:spPr/>
      <dgm:t>
        <a:bodyPr/>
        <a:lstStyle/>
        <a:p>
          <a:endParaRPr lang="en-US"/>
        </a:p>
      </dgm:t>
    </dgm:pt>
    <dgm:pt modelId="{C6BCF167-08EF-425B-A92E-29213EA855E7}">
      <dgm:prSet phldrT="[Text]" custT="1"/>
      <dgm:spPr/>
      <dgm:t>
        <a:bodyPr/>
        <a:lstStyle/>
        <a:p>
          <a:r>
            <a:rPr lang="en-US" sz="1200" dirty="0"/>
            <a:t>Adolescent</a:t>
          </a:r>
        </a:p>
      </dgm:t>
    </dgm:pt>
    <dgm:pt modelId="{F7E10596-2503-49A8-8BA3-09322FF56667}" type="parTrans" cxnId="{C9B81840-B2CB-4299-AF35-956B33FB3581}">
      <dgm:prSet/>
      <dgm:spPr/>
      <dgm:t>
        <a:bodyPr/>
        <a:lstStyle/>
        <a:p>
          <a:endParaRPr lang="en-US" dirty="0"/>
        </a:p>
      </dgm:t>
    </dgm:pt>
    <dgm:pt modelId="{F8C8BB47-5782-4DDC-B7B5-ADEA35888F6A}" type="sibTrans" cxnId="{C9B81840-B2CB-4299-AF35-956B33FB3581}">
      <dgm:prSet/>
      <dgm:spPr/>
      <dgm:t>
        <a:bodyPr/>
        <a:lstStyle/>
        <a:p>
          <a:endParaRPr lang="en-US"/>
        </a:p>
      </dgm:t>
    </dgm:pt>
    <dgm:pt modelId="{E7355469-7CF6-4C29-B3BD-0EC3014EDBBB}">
      <dgm:prSet phldrT="[Text]" custT="1"/>
      <dgm:spPr/>
      <dgm:t>
        <a:bodyPr/>
        <a:lstStyle/>
        <a:p>
          <a:r>
            <a:rPr lang="en-US" sz="1200" dirty="0"/>
            <a:t>Transitional (to adulthood)</a:t>
          </a:r>
        </a:p>
      </dgm:t>
    </dgm:pt>
    <dgm:pt modelId="{6898BA00-75F5-4EDB-9C5A-E0B634B0C8BC}" type="parTrans" cxnId="{9AEB2B9A-32FB-463A-9727-FC9964529884}">
      <dgm:prSet/>
      <dgm:spPr/>
      <dgm:t>
        <a:bodyPr/>
        <a:lstStyle/>
        <a:p>
          <a:endParaRPr lang="en-US" dirty="0"/>
        </a:p>
      </dgm:t>
    </dgm:pt>
    <dgm:pt modelId="{24A48339-F5B6-42EA-9CDB-C683E6ACEB15}" type="sibTrans" cxnId="{9AEB2B9A-32FB-463A-9727-FC9964529884}">
      <dgm:prSet/>
      <dgm:spPr/>
      <dgm:t>
        <a:bodyPr/>
        <a:lstStyle/>
        <a:p>
          <a:endParaRPr lang="en-US"/>
        </a:p>
      </dgm:t>
    </dgm:pt>
    <dgm:pt modelId="{F06E8090-84C2-403F-9C48-673B6CEDCFF7}" type="pres">
      <dgm:prSet presAssocID="{75F720FC-C7CA-4EBA-9542-F23C035C3D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0643A-4E19-4285-8C95-5E53A462400F}" type="pres">
      <dgm:prSet presAssocID="{E125EC94-2699-43E2-BDB0-E03EA9533177}" presName="root1" presStyleCnt="0"/>
      <dgm:spPr/>
    </dgm:pt>
    <dgm:pt modelId="{A6183CEA-70F5-4B2A-85BB-5E0FB2A566D6}" type="pres">
      <dgm:prSet presAssocID="{E125EC94-2699-43E2-BDB0-E03EA9533177}" presName="LevelOneTextNode" presStyleLbl="node0" presStyleIdx="0" presStyleCnt="1" custScaleY="13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9B9F5-C5B6-484C-88CF-319CCF8FE713}" type="pres">
      <dgm:prSet presAssocID="{E125EC94-2699-43E2-BDB0-E03EA9533177}" presName="level2hierChild" presStyleCnt="0"/>
      <dgm:spPr/>
    </dgm:pt>
    <dgm:pt modelId="{0FF90235-FD31-4C9A-8FD5-86A0B71A3C9F}" type="pres">
      <dgm:prSet presAssocID="{3E7E13E7-CD3B-4748-A8B3-03B332613986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F5B22EDC-90E2-451E-9C3E-3EA28260A3EA}" type="pres">
      <dgm:prSet presAssocID="{3E7E13E7-CD3B-4748-A8B3-03B33261398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F76976C-8668-48B2-937C-3C7918EC43DA}" type="pres">
      <dgm:prSet presAssocID="{F7E32933-48A3-410A-8D76-CC7A1C2A7004}" presName="root2" presStyleCnt="0"/>
      <dgm:spPr/>
    </dgm:pt>
    <dgm:pt modelId="{5C6E0AFE-B82C-4BB6-B46D-09BFCCB666A1}" type="pres">
      <dgm:prSet presAssocID="{F7E32933-48A3-410A-8D76-CC7A1C2A7004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66E61B-478A-4B56-A003-569A64D40E56}" type="pres">
      <dgm:prSet presAssocID="{F7E32933-48A3-410A-8D76-CC7A1C2A7004}" presName="level3hierChild" presStyleCnt="0"/>
      <dgm:spPr/>
    </dgm:pt>
    <dgm:pt modelId="{2C2CE7D3-63D9-494D-AE8F-5F4F43FBE3C2}" type="pres">
      <dgm:prSet presAssocID="{DD617E0B-92E6-4952-A759-67BD9C552BBA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5BF50614-B395-44AD-A82B-DE55EE5BD459}" type="pres">
      <dgm:prSet presAssocID="{DD617E0B-92E6-4952-A759-67BD9C552BBA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C7C661F-9A8D-4FEE-829E-F09025CBF7F7}" type="pres">
      <dgm:prSet presAssocID="{03E9BE2F-6065-478D-95DF-B505EA5281F4}" presName="root2" presStyleCnt="0"/>
      <dgm:spPr/>
    </dgm:pt>
    <dgm:pt modelId="{EA9E3369-280D-4EFF-B80E-C0177C795A9B}" type="pres">
      <dgm:prSet presAssocID="{03E9BE2F-6065-478D-95DF-B505EA5281F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3FDFF-C3E5-4FB0-A022-3778AAF63CC5}" type="pres">
      <dgm:prSet presAssocID="{03E9BE2F-6065-478D-95DF-B505EA5281F4}" presName="level3hierChild" presStyleCnt="0"/>
      <dgm:spPr/>
    </dgm:pt>
    <dgm:pt modelId="{59842FA0-302D-4174-9E84-445D0CA0986F}" type="pres">
      <dgm:prSet presAssocID="{8C48FD1B-F8D8-4617-A2FC-89AB3D07C1D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A0BC029D-BA57-4240-92CA-B39BF39B1C9D}" type="pres">
      <dgm:prSet presAssocID="{8C48FD1B-F8D8-4617-A2FC-89AB3D07C1D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843D06F-A48A-47A3-9656-60C9277ACFB0}" type="pres">
      <dgm:prSet presAssocID="{0BBCB469-0285-4B0F-986F-1F6A2613A9E1}" presName="root2" presStyleCnt="0"/>
      <dgm:spPr/>
    </dgm:pt>
    <dgm:pt modelId="{0CEFFB67-95EB-4259-A603-F3AF904C51E4}" type="pres">
      <dgm:prSet presAssocID="{0BBCB469-0285-4B0F-986F-1F6A2613A9E1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833525-0EB6-4054-9D6A-F09E9A289C16}" type="pres">
      <dgm:prSet presAssocID="{0BBCB469-0285-4B0F-986F-1F6A2613A9E1}" presName="level3hierChild" presStyleCnt="0"/>
      <dgm:spPr/>
    </dgm:pt>
    <dgm:pt modelId="{CC9278AF-2989-43F4-A429-E5BD390E8596}" type="pres">
      <dgm:prSet presAssocID="{CE74A620-2736-4E04-A72A-FD080C750068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C19698BB-E965-48CE-9A8D-172839CD7F22}" type="pres">
      <dgm:prSet presAssocID="{CE74A620-2736-4E04-A72A-FD080C75006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B03E6E8-715A-4449-AC8F-623210735E8B}" type="pres">
      <dgm:prSet presAssocID="{BC141799-59B8-4BF9-B1CA-5846904031DA}" presName="root2" presStyleCnt="0"/>
      <dgm:spPr/>
    </dgm:pt>
    <dgm:pt modelId="{E1184C75-0FBB-43AC-BC6B-EA29A8BEBF43}" type="pres">
      <dgm:prSet presAssocID="{BC141799-59B8-4BF9-B1CA-5846904031DA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001A9-B16A-4B53-BD91-501B85EF9742}" type="pres">
      <dgm:prSet presAssocID="{BC141799-59B8-4BF9-B1CA-5846904031DA}" presName="level3hierChild" presStyleCnt="0"/>
      <dgm:spPr/>
    </dgm:pt>
    <dgm:pt modelId="{99CDCCD3-602D-43F3-9652-639CDEFBA59E}" type="pres">
      <dgm:prSet presAssocID="{F7E10596-2503-49A8-8BA3-09322FF56667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2A75496-5241-48BB-8D55-3E482D5355D8}" type="pres">
      <dgm:prSet presAssocID="{F7E10596-2503-49A8-8BA3-09322FF5666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8EB4064-E6EB-43D4-A5D5-0C22178D0293}" type="pres">
      <dgm:prSet presAssocID="{C6BCF167-08EF-425B-A92E-29213EA855E7}" presName="root2" presStyleCnt="0"/>
      <dgm:spPr/>
    </dgm:pt>
    <dgm:pt modelId="{ECBD0C75-2C81-4189-9556-14B9CDB538F6}" type="pres">
      <dgm:prSet presAssocID="{C6BCF167-08EF-425B-A92E-29213EA855E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BF8F1-594F-4B00-B014-F24080DF44E8}" type="pres">
      <dgm:prSet presAssocID="{C6BCF167-08EF-425B-A92E-29213EA855E7}" presName="level3hierChild" presStyleCnt="0"/>
      <dgm:spPr/>
    </dgm:pt>
    <dgm:pt modelId="{579DC4E5-0A18-44A0-97FE-BAF7E275FEAD}" type="pres">
      <dgm:prSet presAssocID="{6898BA00-75F5-4EDB-9C5A-E0B634B0C8BC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C9DABFA6-2234-4D01-8F99-06DE87FA1CC6}" type="pres">
      <dgm:prSet presAssocID="{6898BA00-75F5-4EDB-9C5A-E0B634B0C8B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1109F76-8FE3-4485-BFC5-9E2F167A42F5}" type="pres">
      <dgm:prSet presAssocID="{E7355469-7CF6-4C29-B3BD-0EC3014EDBBB}" presName="root2" presStyleCnt="0"/>
      <dgm:spPr/>
    </dgm:pt>
    <dgm:pt modelId="{69A1A202-168E-4162-821C-2A961E56F9F3}" type="pres">
      <dgm:prSet presAssocID="{E7355469-7CF6-4C29-B3BD-0EC3014EDBBB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CEBD5-7DEE-4CD9-9AD1-3787956F843D}" type="pres">
      <dgm:prSet presAssocID="{E7355469-7CF6-4C29-B3BD-0EC3014EDBBB}" presName="level3hierChild" presStyleCnt="0"/>
      <dgm:spPr/>
    </dgm:pt>
  </dgm:ptLst>
  <dgm:cxnLst>
    <dgm:cxn modelId="{6B071BD7-1E9D-4C74-8670-BC6AFCD684CE}" type="presOf" srcId="{0BBCB469-0285-4B0F-986F-1F6A2613A9E1}" destId="{0CEFFB67-95EB-4259-A603-F3AF904C51E4}" srcOrd="0" destOrd="0" presId="urn:microsoft.com/office/officeart/2008/layout/HorizontalMultiLevelHierarchy"/>
    <dgm:cxn modelId="{C9B81840-B2CB-4299-AF35-956B33FB3581}" srcId="{E125EC94-2699-43E2-BDB0-E03EA9533177}" destId="{C6BCF167-08EF-425B-A92E-29213EA855E7}" srcOrd="4" destOrd="0" parTransId="{F7E10596-2503-49A8-8BA3-09322FF56667}" sibTransId="{F8C8BB47-5782-4DDC-B7B5-ADEA35888F6A}"/>
    <dgm:cxn modelId="{5C68062B-A272-4294-9D1B-961D9865711E}" type="presOf" srcId="{6898BA00-75F5-4EDB-9C5A-E0B634B0C8BC}" destId="{579DC4E5-0A18-44A0-97FE-BAF7E275FEAD}" srcOrd="0" destOrd="0" presId="urn:microsoft.com/office/officeart/2008/layout/HorizontalMultiLevelHierarchy"/>
    <dgm:cxn modelId="{B227AA23-915F-4B30-BB15-4A79CCC6B723}" type="presOf" srcId="{3E7E13E7-CD3B-4748-A8B3-03B332613986}" destId="{F5B22EDC-90E2-451E-9C3E-3EA28260A3EA}" srcOrd="1" destOrd="0" presId="urn:microsoft.com/office/officeart/2008/layout/HorizontalMultiLevelHierarchy"/>
    <dgm:cxn modelId="{23551A8D-2A51-49B1-95D9-20D621C6DAB5}" type="presOf" srcId="{6898BA00-75F5-4EDB-9C5A-E0B634B0C8BC}" destId="{C9DABFA6-2234-4D01-8F99-06DE87FA1CC6}" srcOrd="1" destOrd="0" presId="urn:microsoft.com/office/officeart/2008/layout/HorizontalMultiLevelHierarchy"/>
    <dgm:cxn modelId="{E10145ED-D12D-420C-8560-7ED34FFAE31D}" srcId="{E125EC94-2699-43E2-BDB0-E03EA9533177}" destId="{03E9BE2F-6065-478D-95DF-B505EA5281F4}" srcOrd="1" destOrd="0" parTransId="{DD617E0B-92E6-4952-A759-67BD9C552BBA}" sibTransId="{F96F1505-BF1B-4419-8F44-5FA2CC4584FA}"/>
    <dgm:cxn modelId="{0FC8FFC9-BD11-4823-A0AA-D7DC1982A539}" type="presOf" srcId="{8C48FD1B-F8D8-4617-A2FC-89AB3D07C1D6}" destId="{59842FA0-302D-4174-9E84-445D0CA0986F}" srcOrd="0" destOrd="0" presId="urn:microsoft.com/office/officeart/2008/layout/HorizontalMultiLevelHierarchy"/>
    <dgm:cxn modelId="{13B258A6-C153-40A1-B1AF-12EFC8E790D1}" type="presOf" srcId="{E125EC94-2699-43E2-BDB0-E03EA9533177}" destId="{A6183CEA-70F5-4B2A-85BB-5E0FB2A566D6}" srcOrd="0" destOrd="0" presId="urn:microsoft.com/office/officeart/2008/layout/HorizontalMultiLevelHierarchy"/>
    <dgm:cxn modelId="{40DB6498-21CA-4614-AF94-6C851BC813B4}" type="presOf" srcId="{F7E10596-2503-49A8-8BA3-09322FF56667}" destId="{99CDCCD3-602D-43F3-9652-639CDEFBA59E}" srcOrd="0" destOrd="0" presId="urn:microsoft.com/office/officeart/2008/layout/HorizontalMultiLevelHierarchy"/>
    <dgm:cxn modelId="{4EF79E92-3535-4FA8-B351-3656A8E8BBC4}" type="presOf" srcId="{BC141799-59B8-4BF9-B1CA-5846904031DA}" destId="{E1184C75-0FBB-43AC-BC6B-EA29A8BEBF43}" srcOrd="0" destOrd="0" presId="urn:microsoft.com/office/officeart/2008/layout/HorizontalMultiLevelHierarchy"/>
    <dgm:cxn modelId="{20AE7632-70D0-4F03-8E47-77A260935691}" type="presOf" srcId="{CE74A620-2736-4E04-A72A-FD080C750068}" destId="{C19698BB-E965-48CE-9A8D-172839CD7F22}" srcOrd="1" destOrd="0" presId="urn:microsoft.com/office/officeart/2008/layout/HorizontalMultiLevelHierarchy"/>
    <dgm:cxn modelId="{EE8A42B3-9922-48AE-ACD7-F39359A8DD35}" type="presOf" srcId="{E7355469-7CF6-4C29-B3BD-0EC3014EDBBB}" destId="{69A1A202-168E-4162-821C-2A961E56F9F3}" srcOrd="0" destOrd="0" presId="urn:microsoft.com/office/officeart/2008/layout/HorizontalMultiLevelHierarchy"/>
    <dgm:cxn modelId="{AD4B5CC4-B373-472D-8E0B-CD243F6251D9}" srcId="{E125EC94-2699-43E2-BDB0-E03EA9533177}" destId="{BC141799-59B8-4BF9-B1CA-5846904031DA}" srcOrd="3" destOrd="0" parTransId="{CE74A620-2736-4E04-A72A-FD080C750068}" sibTransId="{DE4A7E18-8DB4-435C-87B1-D341236C9CCA}"/>
    <dgm:cxn modelId="{7B001550-E9BE-4331-B9EC-E8B6F2E25864}" srcId="{E125EC94-2699-43E2-BDB0-E03EA9533177}" destId="{0BBCB469-0285-4B0F-986F-1F6A2613A9E1}" srcOrd="2" destOrd="0" parTransId="{8C48FD1B-F8D8-4617-A2FC-89AB3D07C1D6}" sibTransId="{7E91B804-4870-4374-B947-5D466217E452}"/>
    <dgm:cxn modelId="{8601721B-EBF8-4197-976C-856BA0AD0320}" type="presOf" srcId="{03E9BE2F-6065-478D-95DF-B505EA5281F4}" destId="{EA9E3369-280D-4EFF-B80E-C0177C795A9B}" srcOrd="0" destOrd="0" presId="urn:microsoft.com/office/officeart/2008/layout/HorizontalMultiLevelHierarchy"/>
    <dgm:cxn modelId="{FAEDED3F-A34A-4F14-B3EF-655B565F9A16}" type="presOf" srcId="{DD617E0B-92E6-4952-A759-67BD9C552BBA}" destId="{5BF50614-B395-44AD-A82B-DE55EE5BD459}" srcOrd="1" destOrd="0" presId="urn:microsoft.com/office/officeart/2008/layout/HorizontalMultiLevelHierarchy"/>
    <dgm:cxn modelId="{84693248-78C7-4D00-85BE-5371C78BCE94}" srcId="{E125EC94-2699-43E2-BDB0-E03EA9533177}" destId="{F7E32933-48A3-410A-8D76-CC7A1C2A7004}" srcOrd="0" destOrd="0" parTransId="{3E7E13E7-CD3B-4748-A8B3-03B332613986}" sibTransId="{BE191FCE-71D4-485D-AA32-DF1E25B46C7E}"/>
    <dgm:cxn modelId="{CCD05231-E2F8-4A3C-B28B-F4B77A81A7A6}" type="presOf" srcId="{F7E10596-2503-49A8-8BA3-09322FF56667}" destId="{B2A75496-5241-48BB-8D55-3E482D5355D8}" srcOrd="1" destOrd="0" presId="urn:microsoft.com/office/officeart/2008/layout/HorizontalMultiLevelHierarchy"/>
    <dgm:cxn modelId="{84CAB579-61A3-4288-ACD1-687565B56C2F}" type="presOf" srcId="{3E7E13E7-CD3B-4748-A8B3-03B332613986}" destId="{0FF90235-FD31-4C9A-8FD5-86A0B71A3C9F}" srcOrd="0" destOrd="0" presId="urn:microsoft.com/office/officeart/2008/layout/HorizontalMultiLevelHierarchy"/>
    <dgm:cxn modelId="{12095AA6-BFC8-4EF7-A387-EE7B5134E9D2}" srcId="{75F720FC-C7CA-4EBA-9542-F23C035C3D42}" destId="{E125EC94-2699-43E2-BDB0-E03EA9533177}" srcOrd="0" destOrd="0" parTransId="{6189AF40-0E3F-4FF3-BA40-A179FA05AF1B}" sibTransId="{A78F8D65-E489-41C7-AA09-048A6066AE7D}"/>
    <dgm:cxn modelId="{A96D4360-31DF-4C6D-A8A5-E8D78950E2BA}" type="presOf" srcId="{75F720FC-C7CA-4EBA-9542-F23C035C3D42}" destId="{F06E8090-84C2-403F-9C48-673B6CEDCFF7}" srcOrd="0" destOrd="0" presId="urn:microsoft.com/office/officeart/2008/layout/HorizontalMultiLevelHierarchy"/>
    <dgm:cxn modelId="{B8F2C285-9219-404F-9075-5115C59C38CC}" type="presOf" srcId="{DD617E0B-92E6-4952-A759-67BD9C552BBA}" destId="{2C2CE7D3-63D9-494D-AE8F-5F4F43FBE3C2}" srcOrd="0" destOrd="0" presId="urn:microsoft.com/office/officeart/2008/layout/HorizontalMultiLevelHierarchy"/>
    <dgm:cxn modelId="{99B2CEA0-0285-406D-B2B1-F7E1DC6977A1}" type="presOf" srcId="{CE74A620-2736-4E04-A72A-FD080C750068}" destId="{CC9278AF-2989-43F4-A429-E5BD390E8596}" srcOrd="0" destOrd="0" presId="urn:microsoft.com/office/officeart/2008/layout/HorizontalMultiLevelHierarchy"/>
    <dgm:cxn modelId="{4B0F1818-6E96-4C32-8C1E-5D3007AD7828}" type="presOf" srcId="{F7E32933-48A3-410A-8D76-CC7A1C2A7004}" destId="{5C6E0AFE-B82C-4BB6-B46D-09BFCCB666A1}" srcOrd="0" destOrd="0" presId="urn:microsoft.com/office/officeart/2008/layout/HorizontalMultiLevelHierarchy"/>
    <dgm:cxn modelId="{05C3ADDC-DF3F-4A70-BC8B-7DCFB843F1A7}" type="presOf" srcId="{8C48FD1B-F8D8-4617-A2FC-89AB3D07C1D6}" destId="{A0BC029D-BA57-4240-92CA-B39BF39B1C9D}" srcOrd="1" destOrd="0" presId="urn:microsoft.com/office/officeart/2008/layout/HorizontalMultiLevelHierarchy"/>
    <dgm:cxn modelId="{9AEB2B9A-32FB-463A-9727-FC9964529884}" srcId="{E125EC94-2699-43E2-BDB0-E03EA9533177}" destId="{E7355469-7CF6-4C29-B3BD-0EC3014EDBBB}" srcOrd="5" destOrd="0" parTransId="{6898BA00-75F5-4EDB-9C5A-E0B634B0C8BC}" sibTransId="{24A48339-F5B6-42EA-9CDB-C683E6ACEB15}"/>
    <dgm:cxn modelId="{F25CAEFB-6A56-4DC8-9C26-26C04523FA7B}" type="presOf" srcId="{C6BCF167-08EF-425B-A92E-29213EA855E7}" destId="{ECBD0C75-2C81-4189-9556-14B9CDB538F6}" srcOrd="0" destOrd="0" presId="urn:microsoft.com/office/officeart/2008/layout/HorizontalMultiLevelHierarchy"/>
    <dgm:cxn modelId="{D226AC09-11DA-40CE-86E7-9EF0CF9B8C25}" type="presParOf" srcId="{F06E8090-84C2-403F-9C48-673B6CEDCFF7}" destId="{B3B0643A-4E19-4285-8C95-5E53A462400F}" srcOrd="0" destOrd="0" presId="urn:microsoft.com/office/officeart/2008/layout/HorizontalMultiLevelHierarchy"/>
    <dgm:cxn modelId="{6A4495E5-B4A4-45C1-B3A3-AE0A68FB99FB}" type="presParOf" srcId="{B3B0643A-4E19-4285-8C95-5E53A462400F}" destId="{A6183CEA-70F5-4B2A-85BB-5E0FB2A566D6}" srcOrd="0" destOrd="0" presId="urn:microsoft.com/office/officeart/2008/layout/HorizontalMultiLevelHierarchy"/>
    <dgm:cxn modelId="{B41240C3-46AE-4B8A-93CE-05F455719F0B}" type="presParOf" srcId="{B3B0643A-4E19-4285-8C95-5E53A462400F}" destId="{0559B9F5-C5B6-484C-88CF-319CCF8FE713}" srcOrd="1" destOrd="0" presId="urn:microsoft.com/office/officeart/2008/layout/HorizontalMultiLevelHierarchy"/>
    <dgm:cxn modelId="{F365E223-A9B4-4286-BFA8-840BCCAD885E}" type="presParOf" srcId="{0559B9F5-C5B6-484C-88CF-319CCF8FE713}" destId="{0FF90235-FD31-4C9A-8FD5-86A0B71A3C9F}" srcOrd="0" destOrd="0" presId="urn:microsoft.com/office/officeart/2008/layout/HorizontalMultiLevelHierarchy"/>
    <dgm:cxn modelId="{011D1808-822D-4443-96EE-99B1B64D3A45}" type="presParOf" srcId="{0FF90235-FD31-4C9A-8FD5-86A0B71A3C9F}" destId="{F5B22EDC-90E2-451E-9C3E-3EA28260A3EA}" srcOrd="0" destOrd="0" presId="urn:microsoft.com/office/officeart/2008/layout/HorizontalMultiLevelHierarchy"/>
    <dgm:cxn modelId="{BDA7363E-0DA7-4CFB-A2E4-FDB4C020CB4D}" type="presParOf" srcId="{0559B9F5-C5B6-484C-88CF-319CCF8FE713}" destId="{4F76976C-8668-48B2-937C-3C7918EC43DA}" srcOrd="1" destOrd="0" presId="urn:microsoft.com/office/officeart/2008/layout/HorizontalMultiLevelHierarchy"/>
    <dgm:cxn modelId="{3D7BA466-6D5E-40D3-87EF-BB85322C33D1}" type="presParOf" srcId="{4F76976C-8668-48B2-937C-3C7918EC43DA}" destId="{5C6E0AFE-B82C-4BB6-B46D-09BFCCB666A1}" srcOrd="0" destOrd="0" presId="urn:microsoft.com/office/officeart/2008/layout/HorizontalMultiLevelHierarchy"/>
    <dgm:cxn modelId="{430AAAE3-53CD-45D2-A661-F23349F16A2F}" type="presParOf" srcId="{4F76976C-8668-48B2-937C-3C7918EC43DA}" destId="{AF66E61B-478A-4B56-A003-569A64D40E56}" srcOrd="1" destOrd="0" presId="urn:microsoft.com/office/officeart/2008/layout/HorizontalMultiLevelHierarchy"/>
    <dgm:cxn modelId="{147F0D50-6E3A-45DF-97CB-BEDD922FA78D}" type="presParOf" srcId="{0559B9F5-C5B6-484C-88CF-319CCF8FE713}" destId="{2C2CE7D3-63D9-494D-AE8F-5F4F43FBE3C2}" srcOrd="2" destOrd="0" presId="urn:microsoft.com/office/officeart/2008/layout/HorizontalMultiLevelHierarchy"/>
    <dgm:cxn modelId="{90C120DD-F529-4C9F-AC93-A477BE3F1F9E}" type="presParOf" srcId="{2C2CE7D3-63D9-494D-AE8F-5F4F43FBE3C2}" destId="{5BF50614-B395-44AD-A82B-DE55EE5BD459}" srcOrd="0" destOrd="0" presId="urn:microsoft.com/office/officeart/2008/layout/HorizontalMultiLevelHierarchy"/>
    <dgm:cxn modelId="{5618068C-83C7-4BE5-8EA6-69CCE43B60C8}" type="presParOf" srcId="{0559B9F5-C5B6-484C-88CF-319CCF8FE713}" destId="{6C7C661F-9A8D-4FEE-829E-F09025CBF7F7}" srcOrd="3" destOrd="0" presId="urn:microsoft.com/office/officeart/2008/layout/HorizontalMultiLevelHierarchy"/>
    <dgm:cxn modelId="{94CAAD1E-7ED7-45D6-8189-707300CB30F8}" type="presParOf" srcId="{6C7C661F-9A8D-4FEE-829E-F09025CBF7F7}" destId="{EA9E3369-280D-4EFF-B80E-C0177C795A9B}" srcOrd="0" destOrd="0" presId="urn:microsoft.com/office/officeart/2008/layout/HorizontalMultiLevelHierarchy"/>
    <dgm:cxn modelId="{F6E64960-4DBA-433A-9856-8A7E678201CF}" type="presParOf" srcId="{6C7C661F-9A8D-4FEE-829E-F09025CBF7F7}" destId="{6993FDFF-C3E5-4FB0-A022-3778AAF63CC5}" srcOrd="1" destOrd="0" presId="urn:microsoft.com/office/officeart/2008/layout/HorizontalMultiLevelHierarchy"/>
    <dgm:cxn modelId="{EAFC70A1-F6A1-4B69-AFF7-4EE307343478}" type="presParOf" srcId="{0559B9F5-C5B6-484C-88CF-319CCF8FE713}" destId="{59842FA0-302D-4174-9E84-445D0CA0986F}" srcOrd="4" destOrd="0" presId="urn:microsoft.com/office/officeart/2008/layout/HorizontalMultiLevelHierarchy"/>
    <dgm:cxn modelId="{08C07CB7-18BB-4326-9ADD-8DC2F51ACC0E}" type="presParOf" srcId="{59842FA0-302D-4174-9E84-445D0CA0986F}" destId="{A0BC029D-BA57-4240-92CA-B39BF39B1C9D}" srcOrd="0" destOrd="0" presId="urn:microsoft.com/office/officeart/2008/layout/HorizontalMultiLevelHierarchy"/>
    <dgm:cxn modelId="{D00B8BA7-B242-4BAE-839F-D3119F4BA571}" type="presParOf" srcId="{0559B9F5-C5B6-484C-88CF-319CCF8FE713}" destId="{B843D06F-A48A-47A3-9656-60C9277ACFB0}" srcOrd="5" destOrd="0" presId="urn:microsoft.com/office/officeart/2008/layout/HorizontalMultiLevelHierarchy"/>
    <dgm:cxn modelId="{66AAFCC4-7B68-4257-A108-974689282F3D}" type="presParOf" srcId="{B843D06F-A48A-47A3-9656-60C9277ACFB0}" destId="{0CEFFB67-95EB-4259-A603-F3AF904C51E4}" srcOrd="0" destOrd="0" presId="urn:microsoft.com/office/officeart/2008/layout/HorizontalMultiLevelHierarchy"/>
    <dgm:cxn modelId="{C49139AF-256E-4AB3-A8F7-1C061796BBCC}" type="presParOf" srcId="{B843D06F-A48A-47A3-9656-60C9277ACFB0}" destId="{59833525-0EB6-4054-9D6A-F09E9A289C16}" srcOrd="1" destOrd="0" presId="urn:microsoft.com/office/officeart/2008/layout/HorizontalMultiLevelHierarchy"/>
    <dgm:cxn modelId="{DC70BDD6-7B8D-4505-9BD0-1F0490B11F80}" type="presParOf" srcId="{0559B9F5-C5B6-484C-88CF-319CCF8FE713}" destId="{CC9278AF-2989-43F4-A429-E5BD390E8596}" srcOrd="6" destOrd="0" presId="urn:microsoft.com/office/officeart/2008/layout/HorizontalMultiLevelHierarchy"/>
    <dgm:cxn modelId="{7065E0CD-902C-4DF8-B9E4-3A5C2910EC7B}" type="presParOf" srcId="{CC9278AF-2989-43F4-A429-E5BD390E8596}" destId="{C19698BB-E965-48CE-9A8D-172839CD7F22}" srcOrd="0" destOrd="0" presId="urn:microsoft.com/office/officeart/2008/layout/HorizontalMultiLevelHierarchy"/>
    <dgm:cxn modelId="{ADAD0B71-EA8E-474F-A9D9-F9B61172794B}" type="presParOf" srcId="{0559B9F5-C5B6-484C-88CF-319CCF8FE713}" destId="{CB03E6E8-715A-4449-AC8F-623210735E8B}" srcOrd="7" destOrd="0" presId="urn:microsoft.com/office/officeart/2008/layout/HorizontalMultiLevelHierarchy"/>
    <dgm:cxn modelId="{D299DCD2-B9DB-4E12-AA14-5A853E55DD30}" type="presParOf" srcId="{CB03E6E8-715A-4449-AC8F-623210735E8B}" destId="{E1184C75-0FBB-43AC-BC6B-EA29A8BEBF43}" srcOrd="0" destOrd="0" presId="urn:microsoft.com/office/officeart/2008/layout/HorizontalMultiLevelHierarchy"/>
    <dgm:cxn modelId="{4476972C-980A-4FE0-8D90-BFEF95326A91}" type="presParOf" srcId="{CB03E6E8-715A-4449-AC8F-623210735E8B}" destId="{C3A001A9-B16A-4B53-BD91-501B85EF9742}" srcOrd="1" destOrd="0" presId="urn:microsoft.com/office/officeart/2008/layout/HorizontalMultiLevelHierarchy"/>
    <dgm:cxn modelId="{5DB590FE-757F-4FAE-8893-3A7C6A04E34C}" type="presParOf" srcId="{0559B9F5-C5B6-484C-88CF-319CCF8FE713}" destId="{99CDCCD3-602D-43F3-9652-639CDEFBA59E}" srcOrd="8" destOrd="0" presId="urn:microsoft.com/office/officeart/2008/layout/HorizontalMultiLevelHierarchy"/>
    <dgm:cxn modelId="{71A9ADA8-EF50-42B6-B746-D174ABA5AF2F}" type="presParOf" srcId="{99CDCCD3-602D-43F3-9652-639CDEFBA59E}" destId="{B2A75496-5241-48BB-8D55-3E482D5355D8}" srcOrd="0" destOrd="0" presId="urn:microsoft.com/office/officeart/2008/layout/HorizontalMultiLevelHierarchy"/>
    <dgm:cxn modelId="{7E34F7BC-C848-48E1-B313-C158C33212AA}" type="presParOf" srcId="{0559B9F5-C5B6-484C-88CF-319CCF8FE713}" destId="{08EB4064-E6EB-43D4-A5D5-0C22178D0293}" srcOrd="9" destOrd="0" presId="urn:microsoft.com/office/officeart/2008/layout/HorizontalMultiLevelHierarchy"/>
    <dgm:cxn modelId="{3FF332B7-30AD-41E0-BDD6-D6DEE1CE1AA5}" type="presParOf" srcId="{08EB4064-E6EB-43D4-A5D5-0C22178D0293}" destId="{ECBD0C75-2C81-4189-9556-14B9CDB538F6}" srcOrd="0" destOrd="0" presId="urn:microsoft.com/office/officeart/2008/layout/HorizontalMultiLevelHierarchy"/>
    <dgm:cxn modelId="{CA8DC412-9DC8-483B-8FAD-821F0E502F74}" type="presParOf" srcId="{08EB4064-E6EB-43D4-A5D5-0C22178D0293}" destId="{BFABF8F1-594F-4B00-B014-F24080DF44E8}" srcOrd="1" destOrd="0" presId="urn:microsoft.com/office/officeart/2008/layout/HorizontalMultiLevelHierarchy"/>
    <dgm:cxn modelId="{F027FAA8-2078-4D05-B5A6-B265991F499D}" type="presParOf" srcId="{0559B9F5-C5B6-484C-88CF-319CCF8FE713}" destId="{579DC4E5-0A18-44A0-97FE-BAF7E275FEAD}" srcOrd="10" destOrd="0" presId="urn:microsoft.com/office/officeart/2008/layout/HorizontalMultiLevelHierarchy"/>
    <dgm:cxn modelId="{1C6EBE9F-27B9-450D-8E55-AB3D0C40FCFC}" type="presParOf" srcId="{579DC4E5-0A18-44A0-97FE-BAF7E275FEAD}" destId="{C9DABFA6-2234-4D01-8F99-06DE87FA1CC6}" srcOrd="0" destOrd="0" presId="urn:microsoft.com/office/officeart/2008/layout/HorizontalMultiLevelHierarchy"/>
    <dgm:cxn modelId="{F1A26537-BACF-423B-829B-2E30DFFE1DF1}" type="presParOf" srcId="{0559B9F5-C5B6-484C-88CF-319CCF8FE713}" destId="{71109F76-8FE3-4485-BFC5-9E2F167A42F5}" srcOrd="11" destOrd="0" presId="urn:microsoft.com/office/officeart/2008/layout/HorizontalMultiLevelHierarchy"/>
    <dgm:cxn modelId="{DC9087F8-C67E-4D97-9569-42035A372879}" type="presParOf" srcId="{71109F76-8FE3-4485-BFC5-9E2F167A42F5}" destId="{69A1A202-168E-4162-821C-2A961E56F9F3}" srcOrd="0" destOrd="0" presId="urn:microsoft.com/office/officeart/2008/layout/HorizontalMultiLevelHierarchy"/>
    <dgm:cxn modelId="{A25378E1-142D-4AAD-AB90-26FE8559DF15}" type="presParOf" srcId="{71109F76-8FE3-4485-BFC5-9E2F167A42F5}" destId="{70FCEBD5-7DEE-4CD9-9AD1-3787956F84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1E90D-E405-4F9A-9F2A-FA7197A646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678669-083D-422D-AB74-83980A650A37}">
      <dgm:prSet phldrT="[Text]"/>
      <dgm:spPr/>
      <dgm:t>
        <a:bodyPr/>
        <a:lstStyle/>
        <a:p>
          <a:r>
            <a:rPr lang="en-US" dirty="0"/>
            <a:t>Level 1</a:t>
          </a:r>
        </a:p>
      </dgm:t>
    </dgm:pt>
    <dgm:pt modelId="{43C85DB9-1939-4488-A3DA-2B7E51ACBC4E}" type="parTrans" cxnId="{F3F6F407-FFE4-441C-AEA4-BC98FF02D63F}">
      <dgm:prSet/>
      <dgm:spPr/>
      <dgm:t>
        <a:bodyPr/>
        <a:lstStyle/>
        <a:p>
          <a:endParaRPr lang="en-US"/>
        </a:p>
      </dgm:t>
    </dgm:pt>
    <dgm:pt modelId="{AC506E36-858C-4AD5-B7E2-B747E861B963}" type="sibTrans" cxnId="{F3F6F407-FFE4-441C-AEA4-BC98FF02D63F}">
      <dgm:prSet/>
      <dgm:spPr/>
      <dgm:t>
        <a:bodyPr/>
        <a:lstStyle/>
        <a:p>
          <a:endParaRPr lang="en-US"/>
        </a:p>
      </dgm:t>
    </dgm:pt>
    <dgm:pt modelId="{C94FCC2E-DA20-44A5-B7CC-58D67AE518C3}">
      <dgm:prSet phldrT="[Text]" custT="1"/>
      <dgm:spPr/>
      <dgm:t>
        <a:bodyPr/>
        <a:lstStyle/>
        <a:p>
          <a:r>
            <a:rPr lang="en-US" sz="1600" dirty="0"/>
            <a:t>Observation but no execution, even with direct supervision</a:t>
          </a:r>
        </a:p>
      </dgm:t>
    </dgm:pt>
    <dgm:pt modelId="{4B2ED4EA-B33D-4EF3-82A3-BF51F75B69F5}" type="parTrans" cxnId="{34689E66-0B58-48C8-B6EC-A09B49CECC9E}">
      <dgm:prSet/>
      <dgm:spPr/>
      <dgm:t>
        <a:bodyPr/>
        <a:lstStyle/>
        <a:p>
          <a:endParaRPr lang="en-US"/>
        </a:p>
      </dgm:t>
    </dgm:pt>
    <dgm:pt modelId="{68D55774-048F-4DAE-AAF8-0EF11C5EC010}" type="sibTrans" cxnId="{34689E66-0B58-48C8-B6EC-A09B49CECC9E}">
      <dgm:prSet/>
      <dgm:spPr/>
      <dgm:t>
        <a:bodyPr/>
        <a:lstStyle/>
        <a:p>
          <a:endParaRPr lang="en-US"/>
        </a:p>
      </dgm:t>
    </dgm:pt>
    <dgm:pt modelId="{05F38F21-6966-4A92-937E-289E11750078}">
      <dgm:prSet phldrT="[Text]"/>
      <dgm:spPr/>
      <dgm:t>
        <a:bodyPr/>
        <a:lstStyle/>
        <a:p>
          <a:r>
            <a:rPr lang="en-US" dirty="0"/>
            <a:t>Level 2</a:t>
          </a:r>
        </a:p>
      </dgm:t>
    </dgm:pt>
    <dgm:pt modelId="{5E5703E8-C72D-4109-AF5E-3A4DB302CF31}" type="parTrans" cxnId="{DC75AD45-A5BC-4ED2-8719-8CB1A16524E5}">
      <dgm:prSet/>
      <dgm:spPr/>
      <dgm:t>
        <a:bodyPr/>
        <a:lstStyle/>
        <a:p>
          <a:endParaRPr lang="en-US"/>
        </a:p>
      </dgm:t>
    </dgm:pt>
    <dgm:pt modelId="{EEA18A58-5DE8-4B70-83AE-91AD5AA96F0E}" type="sibTrans" cxnId="{DC75AD45-A5BC-4ED2-8719-8CB1A16524E5}">
      <dgm:prSet/>
      <dgm:spPr/>
      <dgm:t>
        <a:bodyPr/>
        <a:lstStyle/>
        <a:p>
          <a:endParaRPr lang="en-US"/>
        </a:p>
      </dgm:t>
    </dgm:pt>
    <dgm:pt modelId="{CB95D6B1-58B7-42F4-AACE-C7AE3F27C818}">
      <dgm:prSet phldrT="[Text]" custT="1"/>
      <dgm:spPr/>
      <dgm:t>
        <a:bodyPr/>
        <a:lstStyle/>
        <a:p>
          <a:r>
            <a:rPr lang="en-US" sz="1600" dirty="0"/>
            <a:t>Execution with direct, proactive supervision</a:t>
          </a:r>
        </a:p>
      </dgm:t>
    </dgm:pt>
    <dgm:pt modelId="{3D7EB52A-67BB-4379-A62C-CEED52612694}" type="parTrans" cxnId="{2A4DE049-62EB-41CA-B9B0-924675E663E5}">
      <dgm:prSet/>
      <dgm:spPr/>
      <dgm:t>
        <a:bodyPr/>
        <a:lstStyle/>
        <a:p>
          <a:endParaRPr lang="en-US"/>
        </a:p>
      </dgm:t>
    </dgm:pt>
    <dgm:pt modelId="{EF285AE4-0A24-4491-8BAB-795077D50B58}" type="sibTrans" cxnId="{2A4DE049-62EB-41CA-B9B0-924675E663E5}">
      <dgm:prSet/>
      <dgm:spPr/>
      <dgm:t>
        <a:bodyPr/>
        <a:lstStyle/>
        <a:p>
          <a:endParaRPr lang="en-US"/>
        </a:p>
      </dgm:t>
    </dgm:pt>
    <dgm:pt modelId="{D17774BB-7538-42B0-905C-956AA7D91835}">
      <dgm:prSet phldrT="[Text]"/>
      <dgm:spPr/>
      <dgm:t>
        <a:bodyPr/>
        <a:lstStyle/>
        <a:p>
          <a:r>
            <a:rPr lang="en-US" dirty="0"/>
            <a:t>Level 3</a:t>
          </a:r>
        </a:p>
      </dgm:t>
    </dgm:pt>
    <dgm:pt modelId="{C9B537B3-317B-4023-918D-977A9237C030}" type="parTrans" cxnId="{E85A5D89-C9BB-4739-9086-13CB9DCDFAD8}">
      <dgm:prSet/>
      <dgm:spPr/>
      <dgm:t>
        <a:bodyPr/>
        <a:lstStyle/>
        <a:p>
          <a:endParaRPr lang="en-US"/>
        </a:p>
      </dgm:t>
    </dgm:pt>
    <dgm:pt modelId="{4437CB6C-4590-4D83-96AF-5A295A0C5633}" type="sibTrans" cxnId="{E85A5D89-C9BB-4739-9086-13CB9DCDFAD8}">
      <dgm:prSet/>
      <dgm:spPr/>
      <dgm:t>
        <a:bodyPr/>
        <a:lstStyle/>
        <a:p>
          <a:endParaRPr lang="en-US"/>
        </a:p>
      </dgm:t>
    </dgm:pt>
    <dgm:pt modelId="{34276E6B-2BD1-4181-940F-AB2B0CA1A11A}">
      <dgm:prSet phldrT="[Text]" custT="1"/>
      <dgm:spPr/>
      <dgm:t>
        <a:bodyPr/>
        <a:lstStyle/>
        <a:p>
          <a:r>
            <a:rPr lang="en-US" sz="1600" dirty="0"/>
            <a:t>Execution with reactive supervision (on request and quickly available)</a:t>
          </a:r>
        </a:p>
      </dgm:t>
    </dgm:pt>
    <dgm:pt modelId="{3E0CFF06-AB1E-40FB-9416-271A1A648EC3}" type="parTrans" cxnId="{09EEF1A2-85C4-41EA-9385-4D46A9400DFA}">
      <dgm:prSet/>
      <dgm:spPr/>
      <dgm:t>
        <a:bodyPr/>
        <a:lstStyle/>
        <a:p>
          <a:endParaRPr lang="en-US"/>
        </a:p>
      </dgm:t>
    </dgm:pt>
    <dgm:pt modelId="{5A999CC2-9293-427C-85F1-2F393FFDCB4F}" type="sibTrans" cxnId="{09EEF1A2-85C4-41EA-9385-4D46A9400DFA}">
      <dgm:prSet/>
      <dgm:spPr/>
      <dgm:t>
        <a:bodyPr/>
        <a:lstStyle/>
        <a:p>
          <a:endParaRPr lang="en-US"/>
        </a:p>
      </dgm:t>
    </dgm:pt>
    <dgm:pt modelId="{7D7C2052-D984-455E-96B0-644E8796626E}">
      <dgm:prSet phldrT="[Text]" custT="1"/>
      <dgm:spPr/>
      <dgm:t>
        <a:bodyPr/>
        <a:lstStyle/>
        <a:p>
          <a:r>
            <a:rPr lang="en-US" sz="1600" dirty="0"/>
            <a:t>Supervision at a distance and/or post hoc</a:t>
          </a:r>
        </a:p>
      </dgm:t>
    </dgm:pt>
    <dgm:pt modelId="{8B63DADE-90AA-4C64-A9FD-245BE0DA2220}" type="parTrans" cxnId="{A3CC3312-D469-4AE3-95F3-D8D31F792AA9}">
      <dgm:prSet/>
      <dgm:spPr/>
      <dgm:t>
        <a:bodyPr/>
        <a:lstStyle/>
        <a:p>
          <a:endParaRPr lang="en-US"/>
        </a:p>
      </dgm:t>
    </dgm:pt>
    <dgm:pt modelId="{BC58812E-1E0B-4722-A544-BBD98F35980E}" type="sibTrans" cxnId="{A3CC3312-D469-4AE3-95F3-D8D31F792AA9}">
      <dgm:prSet/>
      <dgm:spPr/>
      <dgm:t>
        <a:bodyPr/>
        <a:lstStyle/>
        <a:p>
          <a:endParaRPr lang="en-US"/>
        </a:p>
      </dgm:t>
    </dgm:pt>
    <dgm:pt modelId="{E6A4107E-0A3E-4368-B6D4-11800E41C68A}">
      <dgm:prSet phldrT="[Text]"/>
      <dgm:spPr/>
      <dgm:t>
        <a:bodyPr/>
        <a:lstStyle/>
        <a:p>
          <a:r>
            <a:rPr lang="en-US" dirty="0"/>
            <a:t>Level 4</a:t>
          </a:r>
        </a:p>
      </dgm:t>
    </dgm:pt>
    <dgm:pt modelId="{BB684562-C951-4335-A194-E7C01FBDCEC1}" type="parTrans" cxnId="{ED040948-69E9-4195-80AC-4B25C3CC1F09}">
      <dgm:prSet/>
      <dgm:spPr/>
      <dgm:t>
        <a:bodyPr/>
        <a:lstStyle/>
        <a:p>
          <a:endParaRPr lang="en-US"/>
        </a:p>
      </dgm:t>
    </dgm:pt>
    <dgm:pt modelId="{D1D45E3A-74A0-4C5A-8E12-54D927CE08F8}" type="sibTrans" cxnId="{ED040948-69E9-4195-80AC-4B25C3CC1F09}">
      <dgm:prSet/>
      <dgm:spPr/>
      <dgm:t>
        <a:bodyPr/>
        <a:lstStyle/>
        <a:p>
          <a:endParaRPr lang="en-US"/>
        </a:p>
      </dgm:t>
    </dgm:pt>
    <dgm:pt modelId="{CA1BD688-3696-43BE-AE0E-926DBB2D8C28}">
      <dgm:prSet phldrT="[Text]" custT="1"/>
      <dgm:spPr/>
      <dgm:t>
        <a:bodyPr/>
        <a:lstStyle/>
        <a:p>
          <a:r>
            <a:rPr lang="en-US" sz="1600" dirty="0"/>
            <a:t>Supervision provided by the trainee to more junior colleagues</a:t>
          </a:r>
        </a:p>
      </dgm:t>
    </dgm:pt>
    <dgm:pt modelId="{7BE04A65-40BC-4283-9BBA-83340B369B27}" type="parTrans" cxnId="{7C1DC276-F825-4DFE-ABF4-1D1EA8F0A6B6}">
      <dgm:prSet/>
      <dgm:spPr/>
      <dgm:t>
        <a:bodyPr/>
        <a:lstStyle/>
        <a:p>
          <a:endParaRPr lang="en-US"/>
        </a:p>
      </dgm:t>
    </dgm:pt>
    <dgm:pt modelId="{8AAB6FCC-AB49-435B-B613-1D7CD40315B5}" type="sibTrans" cxnId="{7C1DC276-F825-4DFE-ABF4-1D1EA8F0A6B6}">
      <dgm:prSet/>
      <dgm:spPr/>
      <dgm:t>
        <a:bodyPr/>
        <a:lstStyle/>
        <a:p>
          <a:endParaRPr lang="en-US"/>
        </a:p>
      </dgm:t>
    </dgm:pt>
    <dgm:pt modelId="{83B5D752-7C06-4031-9442-BF44386320CE}">
      <dgm:prSet phldrT="[Text]"/>
      <dgm:spPr/>
      <dgm:t>
        <a:bodyPr/>
        <a:lstStyle/>
        <a:p>
          <a:r>
            <a:rPr lang="en-US" dirty="0"/>
            <a:t>Level 5</a:t>
          </a:r>
        </a:p>
      </dgm:t>
    </dgm:pt>
    <dgm:pt modelId="{8D1CAA9D-004C-46F5-A517-E244A0EC4210}" type="parTrans" cxnId="{E03BAC2D-7FCD-4336-BCCC-DF268A83C0D7}">
      <dgm:prSet/>
      <dgm:spPr/>
      <dgm:t>
        <a:bodyPr/>
        <a:lstStyle/>
        <a:p>
          <a:endParaRPr lang="en-US"/>
        </a:p>
      </dgm:t>
    </dgm:pt>
    <dgm:pt modelId="{42C9AFCF-6A58-4E5C-BFBC-B9D56D6F8397}" type="sibTrans" cxnId="{E03BAC2D-7FCD-4336-BCCC-DF268A83C0D7}">
      <dgm:prSet/>
      <dgm:spPr/>
      <dgm:t>
        <a:bodyPr/>
        <a:lstStyle/>
        <a:p>
          <a:endParaRPr lang="en-US"/>
        </a:p>
      </dgm:t>
    </dgm:pt>
    <dgm:pt modelId="{C0E507DB-E6DE-4CD0-9BDB-B48085AD3F96}" type="pres">
      <dgm:prSet presAssocID="{5931E90D-E405-4F9A-9F2A-FA7197A646A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97ACA8-C3AC-4ECC-ACD1-3C2EE42001D9}" type="pres">
      <dgm:prSet presAssocID="{C5678669-083D-422D-AB74-83980A650A37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C4745-9EAA-4FED-8384-F3BB5F26868C}" type="pres">
      <dgm:prSet presAssocID="{C5678669-083D-422D-AB74-83980A650A37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A0FBC-01EE-46D9-AB13-F8C7E16A4519}" type="pres">
      <dgm:prSet presAssocID="{05F38F21-6966-4A92-937E-289E11750078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AD52E-477D-4A23-8C65-85738FE9E9E5}" type="pres">
      <dgm:prSet presAssocID="{05F38F21-6966-4A92-937E-289E11750078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22A37-677E-4C78-9290-2810A25B17F5}" type="pres">
      <dgm:prSet presAssocID="{D17774BB-7538-42B0-905C-956AA7D91835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4A5F1-4425-48C1-A1FF-ECDEC6B19437}" type="pres">
      <dgm:prSet presAssocID="{D17774BB-7538-42B0-905C-956AA7D91835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F599B-3BE5-463F-8BAF-179A2F60E91A}" type="pres">
      <dgm:prSet presAssocID="{E6A4107E-0A3E-4368-B6D4-11800E41C68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B45A4-7D0C-41CB-991F-5E0F4AA47CFB}" type="pres">
      <dgm:prSet presAssocID="{E6A4107E-0A3E-4368-B6D4-11800E41C68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23BF5-A466-4705-B07A-AB670292AEA5}" type="pres">
      <dgm:prSet presAssocID="{83B5D752-7C06-4031-9442-BF44386320CE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DF413-5847-4D8F-BB5A-E199065C5FBE}" type="pres">
      <dgm:prSet presAssocID="{83B5D752-7C06-4031-9442-BF44386320CE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EF1A2-85C4-41EA-9385-4D46A9400DFA}" srcId="{D17774BB-7538-42B0-905C-956AA7D91835}" destId="{34276E6B-2BD1-4181-940F-AB2B0CA1A11A}" srcOrd="0" destOrd="0" parTransId="{3E0CFF06-AB1E-40FB-9416-271A1A648EC3}" sibTransId="{5A999CC2-9293-427C-85F1-2F393FFDCB4F}"/>
    <dgm:cxn modelId="{34689E66-0B58-48C8-B6EC-A09B49CECC9E}" srcId="{C5678669-083D-422D-AB74-83980A650A37}" destId="{C94FCC2E-DA20-44A5-B7CC-58D67AE518C3}" srcOrd="0" destOrd="0" parTransId="{4B2ED4EA-B33D-4EF3-82A3-BF51F75B69F5}" sibTransId="{68D55774-048F-4DAE-AAF8-0EF11C5EC010}"/>
    <dgm:cxn modelId="{E85A5D89-C9BB-4739-9086-13CB9DCDFAD8}" srcId="{5931E90D-E405-4F9A-9F2A-FA7197A646A2}" destId="{D17774BB-7538-42B0-905C-956AA7D91835}" srcOrd="2" destOrd="0" parTransId="{C9B537B3-317B-4023-918D-977A9237C030}" sibTransId="{4437CB6C-4590-4D83-96AF-5A295A0C5633}"/>
    <dgm:cxn modelId="{80269590-92DD-494C-A351-CD59ED8CB5DD}" type="presOf" srcId="{5931E90D-E405-4F9A-9F2A-FA7197A646A2}" destId="{C0E507DB-E6DE-4CD0-9BDB-B48085AD3F96}" srcOrd="0" destOrd="0" presId="urn:microsoft.com/office/officeart/2009/3/layout/IncreasingArrowsProcess"/>
    <dgm:cxn modelId="{D45A7C85-D1CA-4DCB-88C9-4631D648565A}" type="presOf" srcId="{83B5D752-7C06-4031-9442-BF44386320CE}" destId="{D3F23BF5-A466-4705-B07A-AB670292AEA5}" srcOrd="0" destOrd="0" presId="urn:microsoft.com/office/officeart/2009/3/layout/IncreasingArrowsProcess"/>
    <dgm:cxn modelId="{7C1DC276-F825-4DFE-ABF4-1D1EA8F0A6B6}" srcId="{83B5D752-7C06-4031-9442-BF44386320CE}" destId="{CA1BD688-3696-43BE-AE0E-926DBB2D8C28}" srcOrd="0" destOrd="0" parTransId="{7BE04A65-40BC-4283-9BBA-83340B369B27}" sibTransId="{8AAB6FCC-AB49-435B-B613-1D7CD40315B5}"/>
    <dgm:cxn modelId="{F4139960-9C83-4103-B2DB-49166136050C}" type="presOf" srcId="{E6A4107E-0A3E-4368-B6D4-11800E41C68A}" destId="{2CBF599B-3BE5-463F-8BAF-179A2F60E91A}" srcOrd="0" destOrd="0" presId="urn:microsoft.com/office/officeart/2009/3/layout/IncreasingArrowsProcess"/>
    <dgm:cxn modelId="{F3F6F407-FFE4-441C-AEA4-BC98FF02D63F}" srcId="{5931E90D-E405-4F9A-9F2A-FA7197A646A2}" destId="{C5678669-083D-422D-AB74-83980A650A37}" srcOrd="0" destOrd="0" parTransId="{43C85DB9-1939-4488-A3DA-2B7E51ACBC4E}" sibTransId="{AC506E36-858C-4AD5-B7E2-B747E861B963}"/>
    <dgm:cxn modelId="{DC75AD45-A5BC-4ED2-8719-8CB1A16524E5}" srcId="{5931E90D-E405-4F9A-9F2A-FA7197A646A2}" destId="{05F38F21-6966-4A92-937E-289E11750078}" srcOrd="1" destOrd="0" parTransId="{5E5703E8-C72D-4109-AF5E-3A4DB302CF31}" sibTransId="{EEA18A58-5DE8-4B70-83AE-91AD5AA96F0E}"/>
    <dgm:cxn modelId="{ED040948-69E9-4195-80AC-4B25C3CC1F09}" srcId="{5931E90D-E405-4F9A-9F2A-FA7197A646A2}" destId="{E6A4107E-0A3E-4368-B6D4-11800E41C68A}" srcOrd="3" destOrd="0" parTransId="{BB684562-C951-4335-A194-E7C01FBDCEC1}" sibTransId="{D1D45E3A-74A0-4C5A-8E12-54D927CE08F8}"/>
    <dgm:cxn modelId="{928A9F0C-C85F-4B9F-8E3E-0A8322EFBACB}" type="presOf" srcId="{CB95D6B1-58B7-42F4-AACE-C7AE3F27C818}" destId="{B48AD52E-477D-4A23-8C65-85738FE9E9E5}" srcOrd="0" destOrd="0" presId="urn:microsoft.com/office/officeart/2009/3/layout/IncreasingArrowsProcess"/>
    <dgm:cxn modelId="{2A4DE049-62EB-41CA-B9B0-924675E663E5}" srcId="{05F38F21-6966-4A92-937E-289E11750078}" destId="{CB95D6B1-58B7-42F4-AACE-C7AE3F27C818}" srcOrd="0" destOrd="0" parTransId="{3D7EB52A-67BB-4379-A62C-CEED52612694}" sibTransId="{EF285AE4-0A24-4491-8BAB-795077D50B58}"/>
    <dgm:cxn modelId="{F17A8FF8-BFFA-4544-BA2A-3E95A352B62F}" type="presOf" srcId="{7D7C2052-D984-455E-96B0-644E8796626E}" destId="{514B45A4-7D0C-41CB-991F-5E0F4AA47CFB}" srcOrd="0" destOrd="0" presId="urn:microsoft.com/office/officeart/2009/3/layout/IncreasingArrowsProcess"/>
    <dgm:cxn modelId="{C0C93180-11E4-4D60-91A8-B7C5078B026F}" type="presOf" srcId="{C94FCC2E-DA20-44A5-B7CC-58D67AE518C3}" destId="{273C4745-9EAA-4FED-8384-F3BB5F26868C}" srcOrd="0" destOrd="0" presId="urn:microsoft.com/office/officeart/2009/3/layout/IncreasingArrowsProcess"/>
    <dgm:cxn modelId="{A3CC3312-D469-4AE3-95F3-D8D31F792AA9}" srcId="{E6A4107E-0A3E-4368-B6D4-11800E41C68A}" destId="{7D7C2052-D984-455E-96B0-644E8796626E}" srcOrd="0" destOrd="0" parTransId="{8B63DADE-90AA-4C64-A9FD-245BE0DA2220}" sibTransId="{BC58812E-1E0B-4722-A544-BBD98F35980E}"/>
    <dgm:cxn modelId="{451277BD-24D6-47FB-9E9D-BAF30FC5D9F1}" type="presOf" srcId="{CA1BD688-3696-43BE-AE0E-926DBB2D8C28}" destId="{A32DF413-5847-4D8F-BB5A-E199065C5FBE}" srcOrd="0" destOrd="0" presId="urn:microsoft.com/office/officeart/2009/3/layout/IncreasingArrowsProcess"/>
    <dgm:cxn modelId="{0FD6FA60-835A-4636-BF82-1B518B91F82C}" type="presOf" srcId="{C5678669-083D-422D-AB74-83980A650A37}" destId="{9197ACA8-C3AC-4ECC-ACD1-3C2EE42001D9}" srcOrd="0" destOrd="0" presId="urn:microsoft.com/office/officeart/2009/3/layout/IncreasingArrowsProcess"/>
    <dgm:cxn modelId="{0A466B04-F781-4426-8413-E2EA16B823B1}" type="presOf" srcId="{34276E6B-2BD1-4181-940F-AB2B0CA1A11A}" destId="{4C44A5F1-4425-48C1-A1FF-ECDEC6B19437}" srcOrd="0" destOrd="0" presId="urn:microsoft.com/office/officeart/2009/3/layout/IncreasingArrowsProcess"/>
    <dgm:cxn modelId="{D99A1C33-72F1-4B4A-89DA-CA70743EE026}" type="presOf" srcId="{05F38F21-6966-4A92-937E-289E11750078}" destId="{FC4A0FBC-01EE-46D9-AB13-F8C7E16A4519}" srcOrd="0" destOrd="0" presId="urn:microsoft.com/office/officeart/2009/3/layout/IncreasingArrowsProcess"/>
    <dgm:cxn modelId="{E03BAC2D-7FCD-4336-BCCC-DF268A83C0D7}" srcId="{5931E90D-E405-4F9A-9F2A-FA7197A646A2}" destId="{83B5D752-7C06-4031-9442-BF44386320CE}" srcOrd="4" destOrd="0" parTransId="{8D1CAA9D-004C-46F5-A517-E244A0EC4210}" sibTransId="{42C9AFCF-6A58-4E5C-BFBC-B9D56D6F8397}"/>
    <dgm:cxn modelId="{856BCCB3-B070-4140-AF23-3DE0C639C100}" type="presOf" srcId="{D17774BB-7538-42B0-905C-956AA7D91835}" destId="{92E22A37-677E-4C78-9290-2810A25B17F5}" srcOrd="0" destOrd="0" presId="urn:microsoft.com/office/officeart/2009/3/layout/IncreasingArrowsProcess"/>
    <dgm:cxn modelId="{1EB50D9B-71F8-4342-BE0E-92DCC76FD546}" type="presParOf" srcId="{C0E507DB-E6DE-4CD0-9BDB-B48085AD3F96}" destId="{9197ACA8-C3AC-4ECC-ACD1-3C2EE42001D9}" srcOrd="0" destOrd="0" presId="urn:microsoft.com/office/officeart/2009/3/layout/IncreasingArrowsProcess"/>
    <dgm:cxn modelId="{954FE269-76FC-471B-AE0B-77B0E9F82496}" type="presParOf" srcId="{C0E507DB-E6DE-4CD0-9BDB-B48085AD3F96}" destId="{273C4745-9EAA-4FED-8384-F3BB5F26868C}" srcOrd="1" destOrd="0" presId="urn:microsoft.com/office/officeart/2009/3/layout/IncreasingArrowsProcess"/>
    <dgm:cxn modelId="{972C8E6A-50AE-4602-AA12-5F017DD80BDA}" type="presParOf" srcId="{C0E507DB-E6DE-4CD0-9BDB-B48085AD3F96}" destId="{FC4A0FBC-01EE-46D9-AB13-F8C7E16A4519}" srcOrd="2" destOrd="0" presId="urn:microsoft.com/office/officeart/2009/3/layout/IncreasingArrowsProcess"/>
    <dgm:cxn modelId="{0C67E972-36E0-4A60-82A3-B67A69EA4B0C}" type="presParOf" srcId="{C0E507DB-E6DE-4CD0-9BDB-B48085AD3F96}" destId="{B48AD52E-477D-4A23-8C65-85738FE9E9E5}" srcOrd="3" destOrd="0" presId="urn:microsoft.com/office/officeart/2009/3/layout/IncreasingArrowsProcess"/>
    <dgm:cxn modelId="{733108AB-D55F-4826-998D-6E656E8F7175}" type="presParOf" srcId="{C0E507DB-E6DE-4CD0-9BDB-B48085AD3F96}" destId="{92E22A37-677E-4C78-9290-2810A25B17F5}" srcOrd="4" destOrd="0" presId="urn:microsoft.com/office/officeart/2009/3/layout/IncreasingArrowsProcess"/>
    <dgm:cxn modelId="{6EBC3D40-93C3-46AE-80A7-465C404AF996}" type="presParOf" srcId="{C0E507DB-E6DE-4CD0-9BDB-B48085AD3F96}" destId="{4C44A5F1-4425-48C1-A1FF-ECDEC6B19437}" srcOrd="5" destOrd="0" presId="urn:microsoft.com/office/officeart/2009/3/layout/IncreasingArrowsProcess"/>
    <dgm:cxn modelId="{B1BA0814-ECE0-434A-8D3C-61408FD38E92}" type="presParOf" srcId="{C0E507DB-E6DE-4CD0-9BDB-B48085AD3F96}" destId="{2CBF599B-3BE5-463F-8BAF-179A2F60E91A}" srcOrd="6" destOrd="0" presId="urn:microsoft.com/office/officeart/2009/3/layout/IncreasingArrowsProcess"/>
    <dgm:cxn modelId="{D63B44CD-901A-4F7A-B93B-A500E023E202}" type="presParOf" srcId="{C0E507DB-E6DE-4CD0-9BDB-B48085AD3F96}" destId="{514B45A4-7D0C-41CB-991F-5E0F4AA47CFB}" srcOrd="7" destOrd="0" presId="urn:microsoft.com/office/officeart/2009/3/layout/IncreasingArrowsProcess"/>
    <dgm:cxn modelId="{E22E53BC-241C-46DD-BD09-0C9F3A1CA88F}" type="presParOf" srcId="{C0E507DB-E6DE-4CD0-9BDB-B48085AD3F96}" destId="{D3F23BF5-A466-4705-B07A-AB670292AEA5}" srcOrd="8" destOrd="0" presId="urn:microsoft.com/office/officeart/2009/3/layout/IncreasingArrowsProcess"/>
    <dgm:cxn modelId="{D76A892A-010B-46E7-BF92-C1E73F0003F6}" type="presParOf" srcId="{C0E507DB-E6DE-4CD0-9BDB-B48085AD3F96}" destId="{A32DF413-5847-4D8F-BB5A-E199065C5FBE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4735C-E06D-4C63-BC55-94AD3B655A04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B497C1-5BA6-44E0-B9DA-0082B646CDCD}">
      <dgm:prSet phldrT="[Text]" custT="1"/>
      <dgm:spPr/>
      <dgm:t>
        <a:bodyPr/>
        <a:lstStyle/>
        <a:p>
          <a:r>
            <a:rPr lang="en-US" sz="1600" dirty="0"/>
            <a:t>Deliberate and arranged set of longitudinal assessment activities</a:t>
          </a:r>
        </a:p>
      </dgm:t>
    </dgm:pt>
    <dgm:pt modelId="{DCD6B993-866E-4DCF-B94A-728FF9F93CAE}" type="parTrans" cxnId="{500C5236-4F43-40BB-B10E-42EE9BF2661F}">
      <dgm:prSet/>
      <dgm:spPr/>
      <dgm:t>
        <a:bodyPr/>
        <a:lstStyle/>
        <a:p>
          <a:endParaRPr lang="en-US" sz="2400"/>
        </a:p>
      </dgm:t>
    </dgm:pt>
    <dgm:pt modelId="{C8066613-7CF8-4C4D-91C1-65D7848E865B}" type="sibTrans" cxnId="{500C5236-4F43-40BB-B10E-42EE9BF2661F}">
      <dgm:prSet/>
      <dgm:spPr/>
      <dgm:t>
        <a:bodyPr/>
        <a:lstStyle/>
        <a:p>
          <a:endParaRPr lang="en-US" sz="2400"/>
        </a:p>
      </dgm:t>
    </dgm:pt>
    <dgm:pt modelId="{7B5F1684-9B0C-4494-BBC3-AD613FA9F585}">
      <dgm:prSet custT="1"/>
      <dgm:spPr/>
      <dgm:t>
        <a:bodyPr/>
        <a:lstStyle/>
        <a:p>
          <a:r>
            <a:rPr lang="en-US" sz="1600" dirty="0"/>
            <a:t>Individual assessments maximally used to provide learner feedback (assessment for learning)</a:t>
          </a:r>
        </a:p>
      </dgm:t>
    </dgm:pt>
    <dgm:pt modelId="{B99EAEBD-4C9C-467F-99D0-F4DA247E0C7D}" type="parTrans" cxnId="{4119FC52-FAD1-4668-AEAB-EE378A64DDA4}">
      <dgm:prSet/>
      <dgm:spPr/>
      <dgm:t>
        <a:bodyPr/>
        <a:lstStyle/>
        <a:p>
          <a:endParaRPr lang="en-US" sz="2400"/>
        </a:p>
      </dgm:t>
    </dgm:pt>
    <dgm:pt modelId="{E5653F14-E9D0-4D92-8578-73393C92860A}" type="sibTrans" cxnId="{4119FC52-FAD1-4668-AEAB-EE378A64DDA4}">
      <dgm:prSet/>
      <dgm:spPr/>
      <dgm:t>
        <a:bodyPr/>
        <a:lstStyle/>
        <a:p>
          <a:endParaRPr lang="en-US" sz="2400"/>
        </a:p>
      </dgm:t>
    </dgm:pt>
    <dgm:pt modelId="{1FF25D1F-4B9A-4269-9E8D-4447B0906B4B}">
      <dgm:prSet custT="1"/>
      <dgm:spPr/>
      <dgm:t>
        <a:bodyPr/>
        <a:lstStyle/>
        <a:p>
          <a:r>
            <a:rPr lang="en-US" sz="1400" dirty="0"/>
            <a:t>Aggregated assessment data used for higher stake decisions (assessment of learning); the higher the stakes, the more data needed</a:t>
          </a:r>
        </a:p>
      </dgm:t>
    </dgm:pt>
    <dgm:pt modelId="{FE24E357-BC9C-408C-9B46-67B81E5420B0}" type="parTrans" cxnId="{CE9F4049-711F-4836-B8D1-5256EDEE5F04}">
      <dgm:prSet/>
      <dgm:spPr/>
      <dgm:t>
        <a:bodyPr/>
        <a:lstStyle/>
        <a:p>
          <a:endParaRPr lang="en-US" sz="2400"/>
        </a:p>
      </dgm:t>
    </dgm:pt>
    <dgm:pt modelId="{EE8A80CF-6AB6-4F75-AB6A-38B410F8B492}" type="sibTrans" cxnId="{CE9F4049-711F-4836-B8D1-5256EDEE5F04}">
      <dgm:prSet/>
      <dgm:spPr/>
      <dgm:t>
        <a:bodyPr/>
        <a:lstStyle/>
        <a:p>
          <a:endParaRPr lang="en-US" sz="2400"/>
        </a:p>
      </dgm:t>
    </dgm:pt>
    <dgm:pt modelId="{C37F3570-D6B3-4713-9ADD-C1110B68A39E}">
      <dgm:prSet custT="1"/>
      <dgm:spPr/>
      <dgm:t>
        <a:bodyPr/>
        <a:lstStyle/>
        <a:p>
          <a:r>
            <a:rPr lang="en-US" sz="1600" dirty="0"/>
            <a:t>Expert professional judgment is imperative</a:t>
          </a:r>
        </a:p>
      </dgm:t>
    </dgm:pt>
    <dgm:pt modelId="{3C32F09F-789A-438B-9865-D4ADF8F3EA0D}" type="parTrans" cxnId="{76814B53-7230-4EE1-A2A7-85E0EE7FFCCE}">
      <dgm:prSet/>
      <dgm:spPr/>
      <dgm:t>
        <a:bodyPr/>
        <a:lstStyle/>
        <a:p>
          <a:endParaRPr lang="en-US" sz="2400"/>
        </a:p>
      </dgm:t>
    </dgm:pt>
    <dgm:pt modelId="{02D6EE0B-8C6A-4E7D-9D9D-AACA63FBF70F}" type="sibTrans" cxnId="{76814B53-7230-4EE1-A2A7-85E0EE7FFCCE}">
      <dgm:prSet/>
      <dgm:spPr/>
      <dgm:t>
        <a:bodyPr/>
        <a:lstStyle/>
        <a:p>
          <a:endParaRPr lang="en-US" sz="2400"/>
        </a:p>
      </dgm:t>
    </dgm:pt>
    <dgm:pt modelId="{FAB852E4-BBE1-4526-9A7C-DF37374247A7}" type="pres">
      <dgm:prSet presAssocID="{B074735C-E06D-4C63-BC55-94AD3B655A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ED665-8C2A-4D76-9EC7-D34933F2214C}" type="pres">
      <dgm:prSet presAssocID="{1CB497C1-5BA6-44E0-B9DA-0082B646CDC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CE760-D696-4393-8648-472A3C4650FA}" type="pres">
      <dgm:prSet presAssocID="{C8066613-7CF8-4C4D-91C1-65D7848E865B}" presName="space" presStyleCnt="0"/>
      <dgm:spPr/>
    </dgm:pt>
    <dgm:pt modelId="{3D8262EF-C7BC-4E29-8D3A-37F695A1BE17}" type="pres">
      <dgm:prSet presAssocID="{7B5F1684-9B0C-4494-BBC3-AD613FA9F58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0498-CC54-4CCC-8715-AD4A4CE54CFE}" type="pres">
      <dgm:prSet presAssocID="{E5653F14-E9D0-4D92-8578-73393C92860A}" presName="space" presStyleCnt="0"/>
      <dgm:spPr/>
    </dgm:pt>
    <dgm:pt modelId="{0F737DE0-6C58-4134-A124-0C8C1AEFA277}" type="pres">
      <dgm:prSet presAssocID="{1FF25D1F-4B9A-4269-9E8D-4447B0906B4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A70A8-7CFC-4D61-950A-770332745F18}" type="pres">
      <dgm:prSet presAssocID="{EE8A80CF-6AB6-4F75-AB6A-38B410F8B492}" presName="space" presStyleCnt="0"/>
      <dgm:spPr/>
    </dgm:pt>
    <dgm:pt modelId="{92D1268D-D208-4BA3-AE8F-27F55FCC95E4}" type="pres">
      <dgm:prSet presAssocID="{C37F3570-D6B3-4713-9ADD-C1110B68A39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F4049-711F-4836-B8D1-5256EDEE5F04}" srcId="{B074735C-E06D-4C63-BC55-94AD3B655A04}" destId="{1FF25D1F-4B9A-4269-9E8D-4447B0906B4B}" srcOrd="2" destOrd="0" parTransId="{FE24E357-BC9C-408C-9B46-67B81E5420B0}" sibTransId="{EE8A80CF-6AB6-4F75-AB6A-38B410F8B492}"/>
    <dgm:cxn modelId="{0AE69442-FA6D-4EB7-B335-9822F559763E}" type="presOf" srcId="{7B5F1684-9B0C-4494-BBC3-AD613FA9F585}" destId="{3D8262EF-C7BC-4E29-8D3A-37F695A1BE17}" srcOrd="0" destOrd="0" presId="urn:microsoft.com/office/officeart/2005/8/layout/venn3"/>
    <dgm:cxn modelId="{9EDC2D62-668B-4460-8D32-00C180D38E47}" type="presOf" srcId="{1FF25D1F-4B9A-4269-9E8D-4447B0906B4B}" destId="{0F737DE0-6C58-4134-A124-0C8C1AEFA277}" srcOrd="0" destOrd="0" presId="urn:microsoft.com/office/officeart/2005/8/layout/venn3"/>
    <dgm:cxn modelId="{86A2E9D6-B530-491A-8D16-6F50EC2D2781}" type="presOf" srcId="{B074735C-E06D-4C63-BC55-94AD3B655A04}" destId="{FAB852E4-BBE1-4526-9A7C-DF37374247A7}" srcOrd="0" destOrd="0" presId="urn:microsoft.com/office/officeart/2005/8/layout/venn3"/>
    <dgm:cxn modelId="{4119FC52-FAD1-4668-AEAB-EE378A64DDA4}" srcId="{B074735C-E06D-4C63-BC55-94AD3B655A04}" destId="{7B5F1684-9B0C-4494-BBC3-AD613FA9F585}" srcOrd="1" destOrd="0" parTransId="{B99EAEBD-4C9C-467F-99D0-F4DA247E0C7D}" sibTransId="{E5653F14-E9D0-4D92-8578-73393C92860A}"/>
    <dgm:cxn modelId="{C424D86F-1E8E-4156-B46E-5DBC05E5AF91}" type="presOf" srcId="{C37F3570-D6B3-4713-9ADD-C1110B68A39E}" destId="{92D1268D-D208-4BA3-AE8F-27F55FCC95E4}" srcOrd="0" destOrd="0" presId="urn:microsoft.com/office/officeart/2005/8/layout/venn3"/>
    <dgm:cxn modelId="{76814B53-7230-4EE1-A2A7-85E0EE7FFCCE}" srcId="{B074735C-E06D-4C63-BC55-94AD3B655A04}" destId="{C37F3570-D6B3-4713-9ADD-C1110B68A39E}" srcOrd="3" destOrd="0" parTransId="{3C32F09F-789A-438B-9865-D4ADF8F3EA0D}" sibTransId="{02D6EE0B-8C6A-4E7D-9D9D-AACA63FBF70F}"/>
    <dgm:cxn modelId="{500C5236-4F43-40BB-B10E-42EE9BF2661F}" srcId="{B074735C-E06D-4C63-BC55-94AD3B655A04}" destId="{1CB497C1-5BA6-44E0-B9DA-0082B646CDCD}" srcOrd="0" destOrd="0" parTransId="{DCD6B993-866E-4DCF-B94A-728FF9F93CAE}" sibTransId="{C8066613-7CF8-4C4D-91C1-65D7848E865B}"/>
    <dgm:cxn modelId="{5E82B011-CBA1-43A4-AE0B-2C751875F32B}" type="presOf" srcId="{1CB497C1-5BA6-44E0-B9DA-0082B646CDCD}" destId="{D6EED665-8C2A-4D76-9EC7-D34933F2214C}" srcOrd="0" destOrd="0" presId="urn:microsoft.com/office/officeart/2005/8/layout/venn3"/>
    <dgm:cxn modelId="{31C0F281-C558-46B4-B3A1-16F5AD06B211}" type="presParOf" srcId="{FAB852E4-BBE1-4526-9A7C-DF37374247A7}" destId="{D6EED665-8C2A-4D76-9EC7-D34933F2214C}" srcOrd="0" destOrd="0" presId="urn:microsoft.com/office/officeart/2005/8/layout/venn3"/>
    <dgm:cxn modelId="{D4D906FD-D723-45D4-B106-073236FAB2D1}" type="presParOf" srcId="{FAB852E4-BBE1-4526-9A7C-DF37374247A7}" destId="{394CE760-D696-4393-8648-472A3C4650FA}" srcOrd="1" destOrd="0" presId="urn:microsoft.com/office/officeart/2005/8/layout/venn3"/>
    <dgm:cxn modelId="{C2B2762E-2C73-40D2-A9D9-F5474FD65884}" type="presParOf" srcId="{FAB852E4-BBE1-4526-9A7C-DF37374247A7}" destId="{3D8262EF-C7BC-4E29-8D3A-37F695A1BE17}" srcOrd="2" destOrd="0" presId="urn:microsoft.com/office/officeart/2005/8/layout/venn3"/>
    <dgm:cxn modelId="{BE56539F-1911-4018-BE5E-3E8AC35DE88A}" type="presParOf" srcId="{FAB852E4-BBE1-4526-9A7C-DF37374247A7}" destId="{FBAA0498-CC54-4CCC-8715-AD4A4CE54CFE}" srcOrd="3" destOrd="0" presId="urn:microsoft.com/office/officeart/2005/8/layout/venn3"/>
    <dgm:cxn modelId="{A74C4425-EE77-4BF6-A4BD-AB399034DA22}" type="presParOf" srcId="{FAB852E4-BBE1-4526-9A7C-DF37374247A7}" destId="{0F737DE0-6C58-4134-A124-0C8C1AEFA277}" srcOrd="4" destOrd="0" presId="urn:microsoft.com/office/officeart/2005/8/layout/venn3"/>
    <dgm:cxn modelId="{7F9CD6BF-782F-4DE8-91F5-34E510B19167}" type="presParOf" srcId="{FAB852E4-BBE1-4526-9A7C-DF37374247A7}" destId="{5B9A70A8-7CFC-4D61-950A-770332745F18}" srcOrd="5" destOrd="0" presId="urn:microsoft.com/office/officeart/2005/8/layout/venn3"/>
    <dgm:cxn modelId="{8CAB3C9D-8296-4218-BF9B-36A975C4F9A6}" type="presParOf" srcId="{FAB852E4-BBE1-4526-9A7C-DF37374247A7}" destId="{92D1268D-D208-4BA3-AE8F-27F55FCC95E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12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0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2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37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59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3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6940" y="3362097"/>
            <a:ext cx="6866255" cy="3184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3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8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8968" indent="-288065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52258" indent="-230452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13162" indent="-230452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74065" indent="-230452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3496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95872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56775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917678" indent="-23045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E1558E83-EEEC-A24C-BDB7-7650BE2BBCCC}" type="slidenum">
              <a:rPr lang="en-US" altLang="en-US" sz="1200" b="0">
                <a:latin typeface="Arial" charset="0"/>
              </a:rPr>
              <a:pPr>
                <a:defRPr/>
              </a:pPr>
              <a:t>3</a:t>
            </a:fld>
            <a:endParaRPr lang="en-US" altLang="en-US" sz="1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00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82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94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3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71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39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5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20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2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6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80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4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06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455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pitchFamily="66" charset="0"/>
              </a:defRPr>
            </a:lvl1pPr>
            <a:lvl2pPr marL="723073" indent="-278104">
              <a:defRPr sz="1900" b="1">
                <a:solidFill>
                  <a:schemeClr val="tx1"/>
                </a:solidFill>
                <a:latin typeface="Comic Sans MS" pitchFamily="66" charset="0"/>
              </a:defRPr>
            </a:lvl2pPr>
            <a:lvl3pPr marL="1112420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3pPr>
            <a:lvl4pPr marL="1557389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4pPr>
            <a:lvl5pPr marL="2002356" indent="-222483">
              <a:defRPr sz="1900" b="1">
                <a:solidFill>
                  <a:schemeClr val="tx1"/>
                </a:solidFill>
                <a:latin typeface="Comic Sans MS" pitchFamily="66" charset="0"/>
              </a:defRPr>
            </a:lvl5pPr>
            <a:lvl6pPr marL="2447325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6pPr>
            <a:lvl7pPr marL="2892293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7pPr>
            <a:lvl8pPr marL="3337261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8pPr>
            <a:lvl9pPr marL="3782229" indent="-22248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16FC5A3-03F1-4D94-832B-82312361FE78}" type="slidenum">
              <a:rPr lang="en-US" sz="1200" b="0">
                <a:latin typeface="Arial" charset="0"/>
              </a:rPr>
              <a:pPr/>
              <a:t>40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9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8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6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1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4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0661-1309-EC40-9978-6543B86FBF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8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d.org/lifelonglearning/b-andra.htm" TargetMode="External"/><Relationship Id="rId2" Type="http://schemas.openxmlformats.org/officeDocument/2006/relationships/hyperlink" Target="http://tip.psycholog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ed.org/thinkers/et-knowl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edportal.org/icollaborative/resource/887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icollaborative/resource/88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p.org/entrustable-professional-activities-epa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partnersinmeded.com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p.psycholog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ed.org/thinkers/et-knowl.htm" TargetMode="External"/><Relationship Id="rId4" Type="http://schemas.openxmlformats.org/officeDocument/2006/relationships/hyperlink" Target="http://www.infed.org/lifelonglearning/b-andra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EPAs:</a:t>
            </a:r>
            <a:br>
              <a:rPr lang="en-US" dirty="0"/>
            </a:br>
            <a:r>
              <a:rPr lang="en-US" sz="3100" b="0" dirty="0"/>
              <a:t>Next Step in </a:t>
            </a:r>
            <a:br>
              <a:rPr lang="en-US" sz="3100" b="0" dirty="0"/>
            </a:br>
            <a:r>
              <a:rPr lang="en-US" sz="3100" b="0" dirty="0"/>
              <a:t>Physician Learner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670475"/>
            <a:ext cx="7245398" cy="1208854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PARTNERS IN MEDICAL EDUCATION, INC.</a:t>
            </a:r>
          </a:p>
          <a:p>
            <a:r>
              <a:rPr lang="en-US" sz="2800" dirty="0"/>
              <a:t>Heather Peters, M.Ed., Ph.D.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Adult learning is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problem-centered</a:t>
            </a:r>
            <a:r>
              <a:rPr lang="en-US" sz="4400" dirty="0"/>
              <a:t> rather than </a:t>
            </a:r>
            <a:r>
              <a:rPr lang="en-US" sz="4400" b="1" dirty="0">
                <a:solidFill>
                  <a:srgbClr val="FF0000"/>
                </a:solidFill>
              </a:rPr>
              <a:t>content-oriented</a:t>
            </a:r>
            <a:r>
              <a:rPr lang="en-US" sz="4400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33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768219"/>
          </a:xfrm>
        </p:spPr>
        <p:txBody>
          <a:bodyPr/>
          <a:lstStyle/>
          <a:p>
            <a:r>
              <a:rPr lang="en-US" sz="2400" dirty="0"/>
              <a:t>Adults need to be involved in the </a:t>
            </a:r>
            <a:r>
              <a:rPr lang="en-US" sz="2400" b="1" dirty="0">
                <a:solidFill>
                  <a:srgbClr val="FF0000"/>
                </a:solidFill>
              </a:rPr>
              <a:t>planning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evaluation</a:t>
            </a:r>
            <a:r>
              <a:rPr lang="en-US" sz="2400" dirty="0"/>
              <a:t> of their instruction.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Experience</a:t>
            </a:r>
            <a:r>
              <a:rPr lang="en-US" sz="2400" b="1" dirty="0"/>
              <a:t> </a:t>
            </a:r>
            <a:r>
              <a:rPr lang="en-US" sz="2400" dirty="0"/>
              <a:t>(including mistakes) provides the basis for learning activities.</a:t>
            </a:r>
          </a:p>
          <a:p>
            <a:r>
              <a:rPr lang="en-US" sz="2400" dirty="0"/>
              <a:t>Adults are most interested in learning subjects that have </a:t>
            </a:r>
            <a:r>
              <a:rPr lang="en-US" sz="2400" b="1" dirty="0">
                <a:solidFill>
                  <a:srgbClr val="FF0000"/>
                </a:solidFill>
              </a:rPr>
              <a:t>immediate relevance </a:t>
            </a:r>
            <a:r>
              <a:rPr lang="en-US" sz="2400" dirty="0"/>
              <a:t>to their job or personal life.</a:t>
            </a:r>
          </a:p>
          <a:p>
            <a:r>
              <a:rPr lang="en-US" sz="2400" dirty="0"/>
              <a:t>Adult learning is </a:t>
            </a:r>
            <a:r>
              <a:rPr lang="en-US" sz="2400" b="1" dirty="0">
                <a:solidFill>
                  <a:srgbClr val="FF0000"/>
                </a:solidFill>
              </a:rPr>
              <a:t>problem-centered</a:t>
            </a:r>
            <a:r>
              <a:rPr lang="en-US" sz="2400" dirty="0"/>
              <a:t> rather than </a:t>
            </a:r>
            <a:r>
              <a:rPr lang="en-US" sz="2400" b="1" dirty="0">
                <a:solidFill>
                  <a:srgbClr val="FF0000"/>
                </a:solidFill>
              </a:rPr>
              <a:t>content-oriented</a:t>
            </a:r>
            <a:r>
              <a:rPr lang="en-US" sz="240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Learning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8650" y="5190843"/>
            <a:ext cx="8390668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Kearsley, G. (2010). Andragogy (M.Knowles).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theory Into practice database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Retrieved from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5A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http://tip.psychology.org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Smith, M. K. (1996; 1999). 'Andragogy',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encyclopaedia of informal education.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from:</a:t>
            </a:r>
            <a:r>
              <a:rPr lang="en-US" altLang="en-US" sz="800" b="0" dirty="0"/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http://www.infed.org/lifelonglearning/b-andra.htm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  Last updated September 7, 2009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Smith, M. K. (2002) 'Malcolm Knowles, informal adult education, self-direction and anadragogy'.</a:t>
            </a:r>
            <a:r>
              <a:rPr lang="en-US" altLang="en-US" sz="800" b="0" dirty="0"/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of informal education.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Retrieved from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www.infed.org/thinkers/et-knowl.htm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6" y="457200"/>
            <a:ext cx="6721813" cy="685800"/>
          </a:xfrm>
        </p:spPr>
        <p:txBody>
          <a:bodyPr/>
          <a:lstStyle/>
          <a:p>
            <a:r>
              <a:rPr lang="en-US" dirty="0"/>
              <a:t>Shifting Curriculum Models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591461"/>
              </p:ext>
            </p:extLst>
          </p:nvPr>
        </p:nvGraphicFramePr>
        <p:xfrm>
          <a:off x="533400" y="1855587"/>
          <a:ext cx="8153400" cy="40599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593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  <a:r>
                        <a:rPr lang="en-US" sz="1400" baseline="0" dirty="0"/>
                        <a:t> &amp; </a:t>
                      </a:r>
                    </a:p>
                    <a:p>
                      <a:pPr algn="ctr"/>
                      <a:r>
                        <a:rPr lang="en-US" sz="1400" baseline="0" dirty="0"/>
                        <a:t>PROCESS-BASED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COMPETENCY-BASED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r>
                        <a:rPr lang="en-US" sz="1200" dirty="0"/>
                        <a:t>Driving force</a:t>
                      </a:r>
                      <a:r>
                        <a:rPr lang="en-US" sz="1200" baseline="0" dirty="0"/>
                        <a:t> for curriculum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Content—knowledge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Outcome—knowledge acquisition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13">
                <a:tc>
                  <a:txBody>
                    <a:bodyPr/>
                    <a:lstStyle/>
                    <a:p>
                      <a:r>
                        <a:rPr lang="en-US" sz="1200" dirty="0"/>
                        <a:t>Driving</a:t>
                      </a:r>
                      <a:r>
                        <a:rPr lang="en-US" sz="1200" baseline="0" dirty="0"/>
                        <a:t> force for process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r>
                        <a:rPr lang="en-US" sz="1200" dirty="0"/>
                        <a:t>Path of learning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Hierarchical</a:t>
                      </a:r>
                      <a:r>
                        <a:rPr lang="en-US" sz="1200" baseline="0" dirty="0"/>
                        <a:t> (teacher—student)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Non-hierarchical (student –teacher)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Responsibility</a:t>
                      </a:r>
                      <a:r>
                        <a:rPr lang="en-US" sz="1200" baseline="0" dirty="0"/>
                        <a:t> for content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Student and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69">
                <a:tc>
                  <a:txBody>
                    <a:bodyPr/>
                    <a:lstStyle/>
                    <a:p>
                      <a:r>
                        <a:rPr lang="en-US" sz="1200" dirty="0"/>
                        <a:t>Goal of educational encounter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</a:t>
                      </a:r>
                      <a:r>
                        <a:rPr lang="en-US" sz="1200" baseline="0" dirty="0"/>
                        <a:t>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421">
                <a:tc>
                  <a:txBody>
                    <a:bodyPr/>
                    <a:lstStyle/>
                    <a:p>
                      <a:r>
                        <a:rPr lang="en-US" sz="1200" dirty="0"/>
                        <a:t>Typical 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subjective</a:t>
                      </a:r>
                      <a:r>
                        <a:rPr lang="en-US" sz="1200" baseline="0" dirty="0"/>
                        <a:t> measure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objective measure (“evaluation portfolio”)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49">
                <a:tc>
                  <a:txBody>
                    <a:bodyPr/>
                    <a:lstStyle/>
                    <a:p>
                      <a:r>
                        <a:rPr lang="en-US" sz="1200" dirty="0"/>
                        <a:t>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Proxy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Authentic (mimics</a:t>
                      </a:r>
                      <a:r>
                        <a:rPr lang="en-US" sz="1200" baseline="0" dirty="0"/>
                        <a:t> real tasks of profession)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389">
                <a:tc>
                  <a:txBody>
                    <a:bodyPr/>
                    <a:lstStyle/>
                    <a:p>
                      <a:r>
                        <a:rPr lang="en-US" sz="1200" dirty="0"/>
                        <a:t>Setting for 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Removed (gestalt)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“In the trenches” (direct observation)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Norm-referenced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Criterion-referenced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r>
                        <a:rPr lang="en-US" sz="1200" dirty="0"/>
                        <a:t>Timing of assessment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summative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formative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37">
                <a:tc>
                  <a:txBody>
                    <a:bodyPr/>
                    <a:lstStyle/>
                    <a:p>
                      <a:r>
                        <a:rPr lang="en-US" sz="1200" dirty="0"/>
                        <a:t>Program completion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Fixed</a:t>
                      </a:r>
                      <a:r>
                        <a:rPr lang="en-US" sz="1200" baseline="0" dirty="0"/>
                        <a:t> time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Variable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00812"/>
            <a:ext cx="624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Shifting paradigms: from Flexner to competencies. Acad Med 77(5):361-367; 2002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D2073A0A-C37C-6546-844A-15AEA3E0B3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295" y="330312"/>
            <a:ext cx="5657850" cy="10005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Miller’s Pyramid </a:t>
            </a:r>
            <a:br>
              <a:rPr lang="en-US" sz="3600" dirty="0"/>
            </a:br>
            <a:r>
              <a:rPr lang="en-US" sz="3600" dirty="0"/>
              <a:t>of Clinical Competence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548477"/>
              </p:ext>
            </p:extLst>
          </p:nvPr>
        </p:nvGraphicFramePr>
        <p:xfrm>
          <a:off x="457200" y="1302680"/>
          <a:ext cx="441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032" y="556341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</a:rPr>
              <a:t>Miller, GE. </a:t>
            </a:r>
            <a:r>
              <a:rPr lang="en-US" sz="1200" b="0" i="1" dirty="0">
                <a:latin typeface="Calibri" panose="020F0502020204030204" pitchFamily="34" charset="0"/>
              </a:rPr>
              <a:t>Assessment of Clinical  Skills/Performance</a:t>
            </a:r>
            <a:r>
              <a:rPr lang="en-US" sz="1200" b="0" dirty="0">
                <a:latin typeface="Calibri" panose="020F0502020204030204" pitchFamily="34" charset="0"/>
              </a:rPr>
              <a:t>. Academic Medicine (Supplement); 1990. 65 (S63-S67).</a:t>
            </a:r>
          </a:p>
          <a:p>
            <a:r>
              <a:rPr lang="en-US" sz="1200" b="0" dirty="0">
                <a:latin typeface="Calibri" panose="020F0502020204030204" pitchFamily="34" charset="0"/>
              </a:rPr>
              <a:t>van der Vleuten, CPM; Schuwirth, LWT. </a:t>
            </a:r>
            <a:r>
              <a:rPr lang="en-US" sz="1200" b="0" i="1" dirty="0">
                <a:latin typeface="Calibri" panose="020F0502020204030204" pitchFamily="34" charset="0"/>
              </a:rPr>
              <a:t>Assessing professional competence: from Methods to Programmes</a:t>
            </a:r>
            <a:r>
              <a:rPr lang="en-US" sz="1200" b="0" dirty="0">
                <a:latin typeface="Calibri" panose="020F0502020204030204" pitchFamily="34" charset="0"/>
              </a:rPr>
              <a:t>. Medical Education, 2005; 39; 309-317.</a:t>
            </a:r>
          </a:p>
        </p:txBody>
      </p:sp>
      <p:sp>
        <p:nvSpPr>
          <p:cNvPr id="6" name="Double Brace 5"/>
          <p:cNvSpPr/>
          <p:nvPr/>
        </p:nvSpPr>
        <p:spPr>
          <a:xfrm>
            <a:off x="3822219" y="2223542"/>
            <a:ext cx="4952813" cy="1332049"/>
          </a:xfrm>
          <a:prstGeom prst="bracePair">
            <a:avLst>
              <a:gd name="adj" fmla="val 12104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Collective Competence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Entrustable Professional Activities</a:t>
            </a:r>
          </a:p>
          <a:p>
            <a:pPr algn="ctr"/>
            <a:endParaRPr lang="en-US" dirty="0"/>
          </a:p>
        </p:txBody>
      </p:sp>
      <p:sp>
        <p:nvSpPr>
          <p:cNvPr id="7" name="Double Brace 6"/>
          <p:cNvSpPr/>
          <p:nvPr/>
        </p:nvSpPr>
        <p:spPr>
          <a:xfrm>
            <a:off x="4584032" y="3741252"/>
            <a:ext cx="3504891" cy="1268550"/>
          </a:xfrm>
          <a:prstGeom prst="bracePair">
            <a:avLst>
              <a:gd name="adj" fmla="val 121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Individual Competence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Discrete KSAs</a:t>
            </a:r>
          </a:p>
          <a:p>
            <a:pPr algn="ctr"/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0400" y="64332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624" y="298965"/>
            <a:ext cx="6421902" cy="80408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Miller’s Pyramid </a:t>
            </a:r>
            <a:br>
              <a:rPr lang="en-US" sz="3600" dirty="0"/>
            </a:br>
            <a:r>
              <a:rPr lang="en-US" sz="3600" dirty="0"/>
              <a:t>of Clinical Competence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469212"/>
              </p:ext>
            </p:extLst>
          </p:nvPr>
        </p:nvGraphicFramePr>
        <p:xfrm>
          <a:off x="457200" y="1143001"/>
          <a:ext cx="441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378" y="549807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</a:rPr>
              <a:t>Miller, GE. </a:t>
            </a:r>
            <a:r>
              <a:rPr lang="en-US" sz="1200" b="0" i="1" dirty="0">
                <a:latin typeface="Calibri" panose="020F0502020204030204" pitchFamily="34" charset="0"/>
              </a:rPr>
              <a:t>Assessment of Clinical  Skills/Performance</a:t>
            </a:r>
            <a:r>
              <a:rPr lang="en-US" sz="1200" b="0" dirty="0">
                <a:latin typeface="Calibri" panose="020F0502020204030204" pitchFamily="34" charset="0"/>
              </a:rPr>
              <a:t>. Academic Medicine (Supplement); 1990. 65 (S63-S67).</a:t>
            </a:r>
          </a:p>
          <a:p>
            <a:r>
              <a:rPr lang="en-US" sz="1200" b="0" dirty="0">
                <a:latin typeface="Calibri" panose="020F0502020204030204" pitchFamily="34" charset="0"/>
              </a:rPr>
              <a:t>van der Vleuten; CPM, Schuwirth, LWT. </a:t>
            </a:r>
            <a:r>
              <a:rPr lang="en-US" sz="1200" b="0" i="1" dirty="0">
                <a:latin typeface="Calibri" panose="020F0502020204030204" pitchFamily="34" charset="0"/>
              </a:rPr>
              <a:t>Assessing professional competence: from Methods to Programmes</a:t>
            </a:r>
            <a:r>
              <a:rPr lang="en-US" sz="1200" b="0" dirty="0">
                <a:latin typeface="Calibri" panose="020F0502020204030204" pitchFamily="34" charset="0"/>
              </a:rPr>
              <a:t>. Medical Education, 2005; 39; 309-317.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1337481"/>
            <a:ext cx="4572000" cy="1143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chemeClr val="tx1"/>
                </a:solidFill>
              </a:rPr>
              <a:t>Workplace Assessment: Clinical Observations, Multi-source Feedback, Team Assessments, Operative (Procedural) Skill </a:t>
            </a:r>
            <a:r>
              <a:rPr lang="en-US" sz="1800" b="0" dirty="0">
                <a:solidFill>
                  <a:schemeClr val="tx1"/>
                </a:solidFill>
              </a:rPr>
              <a:t>Assessments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26670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chemeClr val="tx1"/>
                </a:solidFill>
              </a:rPr>
              <a:t>Structured Clinical Observation, Simulation, Standardized Patient, Standardized Mini-CEX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2172" y="3429000"/>
            <a:ext cx="485335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chemeClr val="tx1"/>
                </a:solidFill>
              </a:rPr>
              <a:t>MCQ, Oral Examinations, Standardized Patients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267200"/>
            <a:ext cx="388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chemeClr val="tx1"/>
                </a:solidFill>
              </a:rPr>
              <a:t>MCQ, Oral Examinations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270400" y="64332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6" y="457200"/>
            <a:ext cx="6721813" cy="685800"/>
          </a:xfrm>
        </p:spPr>
        <p:txBody>
          <a:bodyPr/>
          <a:lstStyle/>
          <a:p>
            <a:r>
              <a:rPr lang="en-US" dirty="0"/>
              <a:t>Shifting Curriculum Models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2404"/>
              </p:ext>
            </p:extLst>
          </p:nvPr>
        </p:nvGraphicFramePr>
        <p:xfrm>
          <a:off x="533400" y="1855587"/>
          <a:ext cx="8153400" cy="4020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593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  <a:r>
                        <a:rPr lang="en-US" sz="1400" baseline="0" dirty="0"/>
                        <a:t> &amp; </a:t>
                      </a:r>
                    </a:p>
                    <a:p>
                      <a:pPr algn="ctr"/>
                      <a:r>
                        <a:rPr lang="en-US" sz="1400" baseline="0" dirty="0"/>
                        <a:t>PROCESS-BASED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COMPETENCY-BASED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r>
                        <a:rPr lang="en-US" sz="1200" dirty="0"/>
                        <a:t>Driving force</a:t>
                      </a:r>
                      <a:r>
                        <a:rPr lang="en-US" sz="1200" baseline="0" dirty="0"/>
                        <a:t> for curriculum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Content—knowledge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Outcome—knowledge acquisition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13">
                <a:tc>
                  <a:txBody>
                    <a:bodyPr/>
                    <a:lstStyle/>
                    <a:p>
                      <a:r>
                        <a:rPr lang="en-US" sz="1200" dirty="0"/>
                        <a:t>Driving</a:t>
                      </a:r>
                      <a:r>
                        <a:rPr lang="en-US" sz="1200" baseline="0" dirty="0"/>
                        <a:t> force for process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r>
                        <a:rPr lang="en-US" sz="1200" dirty="0"/>
                        <a:t>Path of learning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Hierarchical</a:t>
                      </a:r>
                      <a:r>
                        <a:rPr lang="en-US" sz="1200" baseline="0" dirty="0"/>
                        <a:t> (teacher—student)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Non-hierarchical (student –teacher)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Responsibility</a:t>
                      </a:r>
                      <a:r>
                        <a:rPr lang="en-US" sz="1200" baseline="0" dirty="0"/>
                        <a:t> for content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Student and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69">
                <a:tc>
                  <a:txBody>
                    <a:bodyPr/>
                    <a:lstStyle/>
                    <a:p>
                      <a:r>
                        <a:rPr lang="en-US" sz="1200" dirty="0"/>
                        <a:t>Goal of educational encounter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</a:t>
                      </a:r>
                      <a:r>
                        <a:rPr lang="en-US" sz="1200" baseline="0" dirty="0"/>
                        <a:t>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181">
                <a:tc>
                  <a:txBody>
                    <a:bodyPr/>
                    <a:lstStyle/>
                    <a:p>
                      <a:r>
                        <a:rPr lang="en-US" sz="1200" dirty="0"/>
                        <a:t>Typical 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subjective</a:t>
                      </a:r>
                      <a:r>
                        <a:rPr lang="en-US" sz="1200" baseline="0" dirty="0"/>
                        <a:t> measure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objective measure (“evaluation portfolio”)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49">
                <a:tc>
                  <a:txBody>
                    <a:bodyPr/>
                    <a:lstStyle/>
                    <a:p>
                      <a:r>
                        <a:rPr lang="en-US" sz="1200" dirty="0"/>
                        <a:t>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Proxy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Authentic (mimics</a:t>
                      </a:r>
                      <a:r>
                        <a:rPr lang="en-US" sz="1200" baseline="0" dirty="0"/>
                        <a:t> real tasks of profession)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389">
                <a:tc>
                  <a:txBody>
                    <a:bodyPr/>
                    <a:lstStyle/>
                    <a:p>
                      <a:r>
                        <a:rPr lang="en-US" sz="1200" dirty="0"/>
                        <a:t>Setting for 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Removed (gestalt)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“In the trenches” (direct observation)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Norm-referenced (standardized)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Criterion-referenced (authentic)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r>
                        <a:rPr lang="en-US" sz="1200" dirty="0"/>
                        <a:t>Timing of assessment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summative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formative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37">
                <a:tc>
                  <a:txBody>
                    <a:bodyPr/>
                    <a:lstStyle/>
                    <a:p>
                      <a:r>
                        <a:rPr lang="en-US" sz="1200" dirty="0"/>
                        <a:t>Program completion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Fixed</a:t>
                      </a:r>
                      <a:r>
                        <a:rPr lang="en-US" sz="1200" baseline="0" dirty="0"/>
                        <a:t> time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Variable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00812"/>
            <a:ext cx="624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Shifting paradigms: from Flexner to competencies. Acad Med 77(5):361-367; 2002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72742" y="1223963"/>
            <a:ext cx="3868340" cy="823912"/>
          </a:xfrm>
        </p:spPr>
        <p:txBody>
          <a:bodyPr/>
          <a:lstStyle/>
          <a:p>
            <a:r>
              <a:rPr lang="en-US" sz="1800" dirty="0"/>
              <a:t>Norm-Referenced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72742" y="2047875"/>
            <a:ext cx="3868340" cy="3684588"/>
          </a:xfrm>
        </p:spPr>
        <p:txBody>
          <a:bodyPr/>
          <a:lstStyle/>
          <a:p>
            <a:r>
              <a:rPr lang="en-US" sz="2000" dirty="0"/>
              <a:t>Classify/group students</a:t>
            </a:r>
          </a:p>
          <a:p>
            <a:r>
              <a:rPr lang="en-US" sz="2000" dirty="0"/>
              <a:t>Aptitude, proficiency, placement</a:t>
            </a:r>
          </a:p>
          <a:p>
            <a:r>
              <a:rPr lang="en-US" sz="2000" dirty="0"/>
              <a:t>Overall, global</a:t>
            </a:r>
          </a:p>
          <a:p>
            <a:r>
              <a:rPr lang="en-US" sz="2000" dirty="0"/>
              <a:t>Learner does not know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72050" y="1223963"/>
            <a:ext cx="3887391" cy="823912"/>
          </a:xfrm>
        </p:spPr>
        <p:txBody>
          <a:bodyPr/>
          <a:lstStyle/>
          <a:p>
            <a:r>
              <a:rPr lang="en-US" sz="1800" dirty="0"/>
              <a:t>Criterion-Referenced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972050" y="2047875"/>
            <a:ext cx="3887391" cy="3684588"/>
          </a:xfrm>
        </p:spPr>
        <p:txBody>
          <a:bodyPr>
            <a:normAutofit/>
          </a:bodyPr>
          <a:lstStyle/>
          <a:p>
            <a:r>
              <a:rPr lang="en-US" sz="2000" dirty="0"/>
              <a:t>Fosters learning</a:t>
            </a:r>
          </a:p>
          <a:p>
            <a:r>
              <a:rPr lang="en-US" sz="2000" dirty="0"/>
              <a:t>Diagnosis, progress, achievement</a:t>
            </a:r>
          </a:p>
          <a:p>
            <a:r>
              <a:rPr lang="en-US" sz="2000" dirty="0"/>
              <a:t>Setting specific</a:t>
            </a:r>
          </a:p>
          <a:p>
            <a:r>
              <a:rPr lang="en-US" sz="2000" dirty="0"/>
              <a:t>Learner knows the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4098" name="Picture 2" descr="Image result for norm-referenced vs criterion-referen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967659"/>
            <a:ext cx="1571625" cy="8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riterion referenc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890169"/>
            <a:ext cx="14001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140200" y="2222500"/>
            <a:ext cx="7008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40200" y="2781300"/>
            <a:ext cx="7008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40200" y="3340100"/>
            <a:ext cx="7008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47741" y="3721100"/>
            <a:ext cx="7008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399" y="647700"/>
            <a:ext cx="483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3522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6" y="457200"/>
            <a:ext cx="6721813" cy="685800"/>
          </a:xfrm>
        </p:spPr>
        <p:txBody>
          <a:bodyPr/>
          <a:lstStyle/>
          <a:p>
            <a:r>
              <a:rPr lang="en-US" dirty="0"/>
              <a:t>Shifting Curriculum Models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855587"/>
          <a:ext cx="8153400" cy="4020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593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  <a:r>
                        <a:rPr lang="en-US" sz="1400" baseline="0" dirty="0"/>
                        <a:t> &amp; </a:t>
                      </a:r>
                    </a:p>
                    <a:p>
                      <a:pPr algn="ctr"/>
                      <a:r>
                        <a:rPr lang="en-US" sz="1400" baseline="0" dirty="0"/>
                        <a:t>PROCESS-BASED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COMPETENCY-BASED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r>
                        <a:rPr lang="en-US" sz="1200" dirty="0"/>
                        <a:t>Driving force</a:t>
                      </a:r>
                      <a:r>
                        <a:rPr lang="en-US" sz="1200" baseline="0" dirty="0"/>
                        <a:t> for curriculum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Content—knowledge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Outcome—knowledge acquisition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13">
                <a:tc>
                  <a:txBody>
                    <a:bodyPr/>
                    <a:lstStyle/>
                    <a:p>
                      <a:r>
                        <a:rPr lang="en-US" sz="1200" dirty="0"/>
                        <a:t>Driving</a:t>
                      </a:r>
                      <a:r>
                        <a:rPr lang="en-US" sz="1200" baseline="0" dirty="0"/>
                        <a:t> force for process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r>
                        <a:rPr lang="en-US" sz="1200" dirty="0"/>
                        <a:t>Path of learning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Hierarchical</a:t>
                      </a:r>
                      <a:r>
                        <a:rPr lang="en-US" sz="1200" baseline="0" dirty="0"/>
                        <a:t> (teacher—student)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Non-hierarchical (student –teacher)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Responsibility</a:t>
                      </a:r>
                      <a:r>
                        <a:rPr lang="en-US" sz="1200" baseline="0" dirty="0"/>
                        <a:t> for content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Student and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69">
                <a:tc>
                  <a:txBody>
                    <a:bodyPr/>
                    <a:lstStyle/>
                    <a:p>
                      <a:r>
                        <a:rPr lang="en-US" sz="1200" dirty="0"/>
                        <a:t>Goal of educational encounter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</a:t>
                      </a:r>
                      <a:r>
                        <a:rPr lang="en-US" sz="1200" baseline="0" dirty="0"/>
                        <a:t>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181">
                <a:tc>
                  <a:txBody>
                    <a:bodyPr/>
                    <a:lstStyle/>
                    <a:p>
                      <a:r>
                        <a:rPr lang="en-US" sz="1200" dirty="0"/>
                        <a:t>Typical 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subjective</a:t>
                      </a:r>
                      <a:r>
                        <a:rPr lang="en-US" sz="1200" baseline="0" dirty="0"/>
                        <a:t> measure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objective measure (“evaluation portfolio”)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49">
                <a:tc>
                  <a:txBody>
                    <a:bodyPr/>
                    <a:lstStyle/>
                    <a:p>
                      <a:r>
                        <a:rPr lang="en-US" sz="1200" dirty="0"/>
                        <a:t>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Proxy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Authentic (mimics</a:t>
                      </a:r>
                      <a:r>
                        <a:rPr lang="en-US" sz="1200" baseline="0" dirty="0"/>
                        <a:t> real tasks of profession)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389">
                <a:tc>
                  <a:txBody>
                    <a:bodyPr/>
                    <a:lstStyle/>
                    <a:p>
                      <a:r>
                        <a:rPr lang="en-US" sz="1200" dirty="0"/>
                        <a:t>Setting for 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Removed (gestalt)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“In the trenches” (direct observation)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Norm-referenced (standardized)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Criterion-referenced (authentic)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r>
                        <a:rPr lang="en-US" sz="1200" dirty="0"/>
                        <a:t>Timing of assessment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summative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formative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37">
                <a:tc>
                  <a:txBody>
                    <a:bodyPr/>
                    <a:lstStyle/>
                    <a:p>
                      <a:r>
                        <a:rPr lang="en-US" sz="1200" dirty="0"/>
                        <a:t>Program completion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Fixed</a:t>
                      </a:r>
                      <a:r>
                        <a:rPr lang="en-US" sz="1200" baseline="0" dirty="0"/>
                        <a:t> time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Variable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00812"/>
            <a:ext cx="624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Shifting paradigms: from Flexner to competencies. Acad Med 77(5):361-367; 2002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Oval 4"/>
          <p:cNvSpPr/>
          <p:nvPr/>
        </p:nvSpPr>
        <p:spPr>
          <a:xfrm>
            <a:off x="486218" y="2083203"/>
            <a:ext cx="2359345" cy="42916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Identify core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Describe their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Develop a curriculum</a:t>
            </a:r>
          </a:p>
        </p:txBody>
      </p:sp>
      <p:sp>
        <p:nvSpPr>
          <p:cNvPr id="6" name="Oval 5"/>
          <p:cNvSpPr/>
          <p:nvPr/>
        </p:nvSpPr>
        <p:spPr>
          <a:xfrm>
            <a:off x="3237946" y="2284661"/>
            <a:ext cx="1497944" cy="5909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2907" y="3060051"/>
            <a:ext cx="1832029" cy="941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Does</a:t>
            </a:r>
          </a:p>
        </p:txBody>
      </p:sp>
      <p:sp>
        <p:nvSpPr>
          <p:cNvPr id="8" name="Oval 7"/>
          <p:cNvSpPr/>
          <p:nvPr/>
        </p:nvSpPr>
        <p:spPr>
          <a:xfrm>
            <a:off x="3122907" y="3787571"/>
            <a:ext cx="1832029" cy="941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Shows how</a:t>
            </a:r>
          </a:p>
        </p:txBody>
      </p:sp>
      <p:sp>
        <p:nvSpPr>
          <p:cNvPr id="9" name="Oval 8"/>
          <p:cNvSpPr/>
          <p:nvPr/>
        </p:nvSpPr>
        <p:spPr>
          <a:xfrm>
            <a:off x="3122907" y="4517839"/>
            <a:ext cx="1832029" cy="941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Knows how</a:t>
            </a:r>
          </a:p>
        </p:txBody>
      </p:sp>
      <p:sp>
        <p:nvSpPr>
          <p:cNvPr id="10" name="Oval 9"/>
          <p:cNvSpPr/>
          <p:nvPr/>
        </p:nvSpPr>
        <p:spPr>
          <a:xfrm>
            <a:off x="3122907" y="5260806"/>
            <a:ext cx="1832029" cy="941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Knows</a:t>
            </a:r>
          </a:p>
        </p:txBody>
      </p:sp>
      <p:sp>
        <p:nvSpPr>
          <p:cNvPr id="16" name="Oval 15"/>
          <p:cNvSpPr/>
          <p:nvPr/>
        </p:nvSpPr>
        <p:spPr>
          <a:xfrm>
            <a:off x="5293382" y="3061415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</a:t>
            </a:r>
          </a:p>
          <a:p>
            <a:pPr algn="ctr"/>
            <a:r>
              <a:rPr lang="en-US" sz="1400" dirty="0"/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5962992" y="3061415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M</a:t>
            </a:r>
          </a:p>
          <a:p>
            <a:pPr algn="ctr"/>
            <a:r>
              <a:rPr lang="en-US" sz="1400" dirty="0"/>
              <a:t>K</a:t>
            </a:r>
          </a:p>
        </p:txBody>
      </p:sp>
      <p:sp>
        <p:nvSpPr>
          <p:cNvPr id="18" name="Oval 17"/>
          <p:cNvSpPr/>
          <p:nvPr/>
        </p:nvSpPr>
        <p:spPr>
          <a:xfrm>
            <a:off x="5243781" y="4000894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I</a:t>
            </a:r>
          </a:p>
          <a:p>
            <a:pPr algn="ctr"/>
            <a:r>
              <a:rPr lang="en-US" sz="1400" dirty="0"/>
              <a:t>C</a:t>
            </a:r>
          </a:p>
          <a:p>
            <a:pPr algn="ctr"/>
            <a:r>
              <a:rPr lang="en-US" sz="1400" dirty="0"/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5938192" y="4000894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</a:t>
            </a:r>
          </a:p>
          <a:p>
            <a:pPr algn="ctr"/>
            <a:r>
              <a:rPr lang="en-US" sz="1400" dirty="0"/>
              <a:t>R</a:t>
            </a:r>
          </a:p>
        </p:txBody>
      </p:sp>
      <p:sp>
        <p:nvSpPr>
          <p:cNvPr id="20" name="Oval 19"/>
          <p:cNvSpPr/>
          <p:nvPr/>
        </p:nvSpPr>
        <p:spPr>
          <a:xfrm>
            <a:off x="5232280" y="4960795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</a:t>
            </a:r>
          </a:p>
          <a:p>
            <a:pPr algn="ctr"/>
            <a:r>
              <a:rPr lang="en-US" sz="1400" dirty="0"/>
              <a:t>B</a:t>
            </a:r>
          </a:p>
          <a:p>
            <a:pPr algn="ctr"/>
            <a:r>
              <a:rPr lang="en-US" sz="1400" dirty="0"/>
              <a:t>L</a:t>
            </a:r>
          </a:p>
          <a:p>
            <a:pPr algn="ctr"/>
            <a:r>
              <a:rPr lang="en-US" sz="1400" dirty="0"/>
              <a:t>I</a:t>
            </a:r>
          </a:p>
        </p:txBody>
      </p:sp>
      <p:sp>
        <p:nvSpPr>
          <p:cNvPr id="21" name="Oval 20"/>
          <p:cNvSpPr/>
          <p:nvPr/>
        </p:nvSpPr>
        <p:spPr>
          <a:xfrm>
            <a:off x="5926691" y="4960795"/>
            <a:ext cx="755770" cy="1056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</a:t>
            </a:r>
          </a:p>
          <a:p>
            <a:pPr algn="ctr"/>
            <a:r>
              <a:rPr lang="en-US" sz="1400" dirty="0"/>
              <a:t>B</a:t>
            </a:r>
          </a:p>
          <a:p>
            <a:pPr algn="ctr"/>
            <a:r>
              <a:rPr lang="en-US" sz="1400" dirty="0"/>
              <a:t>P</a:t>
            </a:r>
          </a:p>
        </p:txBody>
      </p:sp>
      <p:sp>
        <p:nvSpPr>
          <p:cNvPr id="22" name="Oval 21"/>
          <p:cNvSpPr/>
          <p:nvPr/>
        </p:nvSpPr>
        <p:spPr>
          <a:xfrm>
            <a:off x="6982807" y="2175177"/>
            <a:ext cx="491875" cy="5575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53216" y="2175177"/>
            <a:ext cx="491875" cy="5575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123625" y="2175177"/>
            <a:ext cx="491875" cy="5575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982807" y="2849150"/>
            <a:ext cx="661162" cy="6690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0" dirty="0"/>
              <a:t>PR1</a:t>
            </a:r>
            <a:endParaRPr lang="en-US" sz="700" b="0" dirty="0"/>
          </a:p>
        </p:txBody>
      </p:sp>
      <p:sp>
        <p:nvSpPr>
          <p:cNvPr id="26" name="Oval 25"/>
          <p:cNvSpPr/>
          <p:nvPr/>
        </p:nvSpPr>
        <p:spPr>
          <a:xfrm>
            <a:off x="7553216" y="2849150"/>
            <a:ext cx="661162" cy="6690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PR2</a:t>
            </a:r>
          </a:p>
        </p:txBody>
      </p:sp>
      <p:sp>
        <p:nvSpPr>
          <p:cNvPr id="27" name="Oval 26"/>
          <p:cNvSpPr/>
          <p:nvPr/>
        </p:nvSpPr>
        <p:spPr>
          <a:xfrm>
            <a:off x="8123625" y="2849150"/>
            <a:ext cx="661162" cy="6690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PR3</a:t>
            </a:r>
          </a:p>
        </p:txBody>
      </p:sp>
      <p:sp>
        <p:nvSpPr>
          <p:cNvPr id="28" name="Oval 27"/>
          <p:cNvSpPr/>
          <p:nvPr/>
        </p:nvSpPr>
        <p:spPr>
          <a:xfrm>
            <a:off x="6982807" y="3543546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PR4</a:t>
            </a:r>
          </a:p>
        </p:txBody>
      </p:sp>
      <p:sp>
        <p:nvSpPr>
          <p:cNvPr id="29" name="Oval 28"/>
          <p:cNvSpPr/>
          <p:nvPr/>
        </p:nvSpPr>
        <p:spPr>
          <a:xfrm>
            <a:off x="7553216" y="3543546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PR5</a:t>
            </a:r>
          </a:p>
        </p:txBody>
      </p:sp>
      <p:sp>
        <p:nvSpPr>
          <p:cNvPr id="30" name="Oval 29"/>
          <p:cNvSpPr/>
          <p:nvPr/>
        </p:nvSpPr>
        <p:spPr>
          <a:xfrm>
            <a:off x="8123625" y="3543546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PR6</a:t>
            </a:r>
          </a:p>
        </p:txBody>
      </p:sp>
      <p:sp>
        <p:nvSpPr>
          <p:cNvPr id="31" name="Oval 30"/>
          <p:cNvSpPr/>
          <p:nvPr/>
        </p:nvSpPr>
        <p:spPr>
          <a:xfrm>
            <a:off x="6982807" y="4237943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PC1</a:t>
            </a:r>
          </a:p>
        </p:txBody>
      </p:sp>
      <p:sp>
        <p:nvSpPr>
          <p:cNvPr id="32" name="Oval 31"/>
          <p:cNvSpPr/>
          <p:nvPr/>
        </p:nvSpPr>
        <p:spPr>
          <a:xfrm>
            <a:off x="7553216" y="4237943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PC2</a:t>
            </a:r>
          </a:p>
        </p:txBody>
      </p:sp>
      <p:sp>
        <p:nvSpPr>
          <p:cNvPr id="33" name="Oval 32"/>
          <p:cNvSpPr/>
          <p:nvPr/>
        </p:nvSpPr>
        <p:spPr>
          <a:xfrm>
            <a:off x="8123625" y="4237943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PC3</a:t>
            </a:r>
          </a:p>
        </p:txBody>
      </p:sp>
      <p:sp>
        <p:nvSpPr>
          <p:cNvPr id="34" name="Oval 33"/>
          <p:cNvSpPr/>
          <p:nvPr/>
        </p:nvSpPr>
        <p:spPr>
          <a:xfrm>
            <a:off x="6958006" y="4932340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PC4</a:t>
            </a:r>
          </a:p>
        </p:txBody>
      </p:sp>
      <p:sp>
        <p:nvSpPr>
          <p:cNvPr id="35" name="Oval 34"/>
          <p:cNvSpPr/>
          <p:nvPr/>
        </p:nvSpPr>
        <p:spPr>
          <a:xfrm>
            <a:off x="7528416" y="4932340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PC5</a:t>
            </a:r>
          </a:p>
        </p:txBody>
      </p:sp>
      <p:sp>
        <p:nvSpPr>
          <p:cNvPr id="36" name="Oval 35"/>
          <p:cNvSpPr/>
          <p:nvPr/>
        </p:nvSpPr>
        <p:spPr>
          <a:xfrm>
            <a:off x="8098825" y="4932340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PC6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4188" y="1860732"/>
            <a:ext cx="8305799" cy="1464020"/>
            <a:chOff x="419100" y="3210644"/>
            <a:chExt cx="8305799" cy="1464020"/>
          </a:xfrm>
        </p:grpSpPr>
        <p:sp>
          <p:nvSpPr>
            <p:cNvPr id="37" name="Left-Right Arrow 36"/>
            <p:cNvSpPr/>
            <p:nvPr/>
          </p:nvSpPr>
          <p:spPr>
            <a:xfrm>
              <a:off x="419100" y="3210644"/>
              <a:ext cx="8305799" cy="1464020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2137" y="3757455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Bookman Old Style" panose="02050604050505020204" pitchFamily="18" charset="0"/>
                </a:rPr>
                <a:t>EPAs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18135" y="3603567"/>
              <a:ext cx="18421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Bookman Old Style" panose="02050604050505020204" pitchFamily="18" charset="0"/>
                </a:rPr>
                <a:t>Domains of</a:t>
              </a:r>
            </a:p>
            <a:p>
              <a:r>
                <a:rPr lang="en-US" b="1" dirty="0">
                  <a:latin typeface="Bookman Old Style" panose="02050604050505020204" pitchFamily="18" charset="0"/>
                </a:rPr>
                <a:t>Competence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68385" y="3738100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Bookman Old Style" panose="02050604050505020204" pitchFamily="18" charset="0"/>
                </a:rPr>
                <a:t>Competencies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37210" y="3733963"/>
              <a:ext cx="147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Bookman Old Style" panose="02050604050505020204" pitchFamily="18" charset="0"/>
                </a:rPr>
                <a:t>Milestones</a:t>
              </a:r>
              <a:endParaRPr lang="en-US" sz="20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Footer Placeholder 1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45" name="Oval 44"/>
          <p:cNvSpPr/>
          <p:nvPr/>
        </p:nvSpPr>
        <p:spPr>
          <a:xfrm>
            <a:off x="6958006" y="5629725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MK1</a:t>
            </a:r>
          </a:p>
        </p:txBody>
      </p:sp>
      <p:sp>
        <p:nvSpPr>
          <p:cNvPr id="46" name="Oval 45"/>
          <p:cNvSpPr/>
          <p:nvPr/>
        </p:nvSpPr>
        <p:spPr>
          <a:xfrm>
            <a:off x="7528416" y="5629725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MK2</a:t>
            </a:r>
          </a:p>
        </p:txBody>
      </p:sp>
      <p:sp>
        <p:nvSpPr>
          <p:cNvPr id="47" name="Oval 46"/>
          <p:cNvSpPr/>
          <p:nvPr/>
        </p:nvSpPr>
        <p:spPr>
          <a:xfrm>
            <a:off x="8098825" y="5629725"/>
            <a:ext cx="661162" cy="66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dirty="0"/>
              <a:t>MK3</a:t>
            </a: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CEPAER: </a:t>
            </a:r>
            <a:r>
              <a:rPr lang="en-US" dirty="0"/>
              <a:t>Core Entrustable Professional Activities for Entering Residency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919588" y="5844570"/>
            <a:ext cx="8147631" cy="5143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2800" dirty="0"/>
              <a:t>Clear, concise list of what graduating medical students should be entrusted to do without direct supervision on DAY ONE of residency</a:t>
            </a:r>
          </a:p>
          <a:p>
            <a:pPr algn="r"/>
            <a:r>
              <a:rPr lang="en-US" sz="4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sz="2800" dirty="0"/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 marL="0" indent="0">
              <a:spcBef>
                <a:spcPct val="0"/>
              </a:spcBef>
              <a:buNone/>
            </a:pP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5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226" y="1676625"/>
            <a:ext cx="5297818" cy="3513800"/>
            <a:chOff x="48226" y="1676625"/>
            <a:chExt cx="5297818" cy="3513800"/>
          </a:xfrm>
        </p:grpSpPr>
        <p:sp>
          <p:nvSpPr>
            <p:cNvPr id="86" name="Oval 85"/>
            <p:cNvSpPr/>
            <p:nvPr/>
          </p:nvSpPr>
          <p:spPr bwMode="auto">
            <a:xfrm>
              <a:off x="168813" y="1676625"/>
              <a:ext cx="5177231" cy="3513800"/>
            </a:xfrm>
            <a:prstGeom prst="ellipse">
              <a:avLst/>
            </a:prstGeom>
            <a:solidFill>
              <a:srgbClr val="00B05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226" y="2638304"/>
              <a:ext cx="34553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</a:rPr>
                <a:t>Expectations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</a:rPr>
                <a:t>for the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FF"/>
                  </a:solidFill>
                  <a:latin typeface="Arial" charset="0"/>
                </a:rPr>
                <a:t>Medical School Graduate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7176" y="1227863"/>
            <a:ext cx="5362242" cy="4383552"/>
            <a:chOff x="3781758" y="1241749"/>
            <a:chExt cx="5362242" cy="4383552"/>
          </a:xfrm>
        </p:grpSpPr>
        <p:sp>
          <p:nvSpPr>
            <p:cNvPr id="90" name="Oval 89"/>
            <p:cNvSpPr/>
            <p:nvPr/>
          </p:nvSpPr>
          <p:spPr bwMode="auto">
            <a:xfrm>
              <a:off x="3781758" y="1241749"/>
              <a:ext cx="5362242" cy="4383552"/>
            </a:xfrm>
            <a:prstGeom prst="ellipse">
              <a:avLst/>
            </a:prstGeom>
            <a:solidFill>
              <a:srgbClr val="43BEB9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22052" y="2638304"/>
              <a:ext cx="23219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charset="0"/>
                </a:rPr>
                <a:t>EPAs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For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Specialties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009" y="5783429"/>
            <a:ext cx="8334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461916" y="1409000"/>
            <a:ext cx="3819042" cy="3983468"/>
            <a:chOff x="3461916" y="1409000"/>
            <a:chExt cx="3819042" cy="3983468"/>
          </a:xfrm>
        </p:grpSpPr>
        <p:sp>
          <p:nvSpPr>
            <p:cNvPr id="58" name="Oval 57"/>
            <p:cNvSpPr/>
            <p:nvPr/>
          </p:nvSpPr>
          <p:spPr bwMode="auto">
            <a:xfrm>
              <a:off x="3461916" y="1409000"/>
              <a:ext cx="3653236" cy="3983468"/>
            </a:xfrm>
            <a:prstGeom prst="ellipse">
              <a:avLst/>
            </a:prstGeom>
            <a:solidFill>
              <a:srgbClr val="0066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59010" y="2634809"/>
              <a:ext cx="23219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charset="0"/>
                </a:rPr>
                <a:t>EPAs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For any Practicing Physician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34303" y="1932580"/>
            <a:ext cx="2449960" cy="3001890"/>
            <a:chOff x="6498027" y="3900188"/>
            <a:chExt cx="2449960" cy="3001890"/>
          </a:xfrm>
        </p:grpSpPr>
        <p:sp>
          <p:nvSpPr>
            <p:cNvPr id="3" name="Oval 2"/>
            <p:cNvSpPr/>
            <p:nvPr/>
          </p:nvSpPr>
          <p:spPr bwMode="auto">
            <a:xfrm>
              <a:off x="6523387" y="3900188"/>
              <a:ext cx="2424600" cy="3001890"/>
            </a:xfrm>
            <a:prstGeom prst="ellipse">
              <a:avLst/>
            </a:prstGeom>
            <a:solidFill>
              <a:srgbClr val="00B0F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98027" y="4483694"/>
              <a:ext cx="23219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charset="0"/>
                </a:rPr>
                <a:t>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charset="0"/>
                </a:rPr>
                <a:t>EPAs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For Entering Residency</a:t>
              </a:r>
            </a:p>
          </p:txBody>
        </p:sp>
      </p:grp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885949"/>
              </p:ext>
            </p:extLst>
          </p:nvPr>
        </p:nvGraphicFramePr>
        <p:xfrm>
          <a:off x="399961" y="1906075"/>
          <a:ext cx="8293278" cy="381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961" y="5887033"/>
            <a:ext cx="44780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www.mededportal.org/icollaborative/resource/887</a:t>
            </a:r>
            <a:endParaRPr lang="en-US" sz="1600" b="0" dirty="0"/>
          </a:p>
          <a:p>
            <a:endParaRPr lang="en-US" sz="1800" b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3749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038E9-40AD-4C6D-B964-AF725620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697050-696C-4B8C-84AE-2EE7D2873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DE7BF-9F6B-4685-816B-854E6F4C1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4EA-C1A9-495E-9B59-7A9C5A10B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2F9D2-C2FB-41A5-8588-F33028E9A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EEE63-F84D-4479-B66B-33DD5F6F5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Conceptual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822352"/>
            <a:ext cx="7988300" cy="47672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frameworks: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Competencies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- “an observable </a:t>
            </a:r>
            <a:r>
              <a:rPr lang="en-US" b="1" dirty="0">
                <a:solidFill>
                  <a:srgbClr val="C00000"/>
                </a:solidFill>
              </a:rPr>
              <a:t>ability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a health professional, integrating multiple components such as knowledge, skills and attitudes.”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Entrustable Professional Activities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- “</a:t>
            </a:r>
            <a:r>
              <a:rPr lang="en-US" b="1" dirty="0">
                <a:solidFill>
                  <a:srgbClr val="00B050"/>
                </a:solidFill>
              </a:rPr>
              <a:t>critical activities</a:t>
            </a:r>
            <a:r>
              <a:rPr lang="en-US" dirty="0"/>
              <a:t>” in professional life of physicians that the specialty community agrees must be assessed and approved at some point in the ongoing formation of physicians.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7995" y="5935953"/>
            <a:ext cx="4478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sz="1600" b="0" dirty="0"/>
          </a:p>
          <a:p>
            <a:endParaRPr lang="en-US" sz="1600" b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D2073A0A-C37C-6546-844A-15AEA3E0B3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93855"/>
              </p:ext>
            </p:extLst>
          </p:nvPr>
        </p:nvGraphicFramePr>
        <p:xfrm>
          <a:off x="628650" y="1738313"/>
          <a:ext cx="7886700" cy="317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252387971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3392431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EPAs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Competencies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31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/>
                        <a:t>Make sense to faculty, trainees, and the public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Have been the basis for assessment in the GME space for a decade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023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Represent the day-to-day work of the professional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the aggregate define the “good physician”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919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Situate competencies and milestones in the clinical context in which we live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Already have a good literature base on assessment in the “traditional” domains (medical knowledge and patient care)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012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Make assessment more practical by clustering the milestones into meaningful activities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Have established or developing milestones of performance for at least the GME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77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Explicitly add the notions of trust and supervision into the assessment equation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28188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Frameworks: Benefits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479" y="5718221"/>
            <a:ext cx="44780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sz="1600" b="0" dirty="0"/>
          </a:p>
          <a:p>
            <a:endParaRPr lang="en-US" sz="1800" b="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3697411"/>
              </p:ext>
            </p:extLst>
          </p:nvPr>
        </p:nvGraphicFramePr>
        <p:xfrm>
          <a:off x="739752" y="2050134"/>
          <a:ext cx="7775598" cy="2459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7799">
                  <a:extLst>
                    <a:ext uri="{9D8B030D-6E8A-4147-A177-3AD203B41FA5}">
                      <a16:colId xmlns:a16="http://schemas.microsoft.com/office/drawing/2014/main" xmlns="" val="2035721458"/>
                    </a:ext>
                  </a:extLst>
                </a:gridCol>
                <a:gridCol w="3887799">
                  <a:extLst>
                    <a:ext uri="{9D8B030D-6E8A-4147-A177-3AD203B41FA5}">
                      <a16:colId xmlns:a16="http://schemas.microsoft.com/office/drawing/2014/main" xmlns="" val="667041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EPAs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Competencies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0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dirty="0"/>
                        <a:t>Relatively recent introduction in the literature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dirty="0"/>
                        <a:t>Abstract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55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Little operationalization of the concept worldwide</a:t>
                      </a:r>
                      <a:endParaRPr lang="en-US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Granular: not the way we think about or observe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5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Original concept designed for the residency-to-practice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805439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Conceptual Frameworks: Disadvantages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358" y="5718221"/>
            <a:ext cx="513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Core </a:t>
            </a:r>
            <a:r>
              <a:rPr lang="en-US" sz="3200" dirty="0">
                <a:solidFill>
                  <a:srgbClr val="00B050"/>
                </a:solidFill>
              </a:rPr>
              <a:t>EPAs</a:t>
            </a:r>
            <a:r>
              <a:rPr lang="en-US" sz="3200" dirty="0"/>
              <a:t> for </a:t>
            </a:r>
            <a:br>
              <a:rPr lang="en-US" sz="3200" dirty="0"/>
            </a:br>
            <a:r>
              <a:rPr lang="en-US" sz="3200" dirty="0"/>
              <a:t>Entering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737469"/>
            <a:ext cx="8809150" cy="42512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Gather a history and perform a physical examination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a differential diagnosis following a clinical encounter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Recommend and interpret common diagnostic and screening tests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discuss orders/prescriptions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Document a clinical encounter in the patient record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oral presentation of a clinical encounter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Form Clinical Questions and retrieve evidence to advance patient care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or receive a patient handover to transition care responsibility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Collaborate as a member of an interprofessional team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a patient requiring urgent or emergent care, &amp; initiate evaluation &amp; management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Obtain informed consent for tests and/or procedures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general procedures of a physician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Identify system failures and contribute to a culture of safety and improvement</a:t>
            </a:r>
            <a:endParaRPr lang="en-US" sz="1800" dirty="0">
              <a:solidFill>
                <a:srgbClr val="09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US" sz="2400" dirty="0">
              <a:solidFill>
                <a:srgbClr val="09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US" sz="2400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425" y="5988677"/>
            <a:ext cx="44780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www.mededportal.org/icollaborative/resource/887</a:t>
            </a:r>
            <a:endParaRPr lang="en-US" sz="1600" b="0" dirty="0"/>
          </a:p>
          <a:p>
            <a:endParaRPr lang="en-US" sz="1800" b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D2073A0A-C37C-6546-844A-15AEA3E0B35D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33460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Pediatric EPAs </a:t>
            </a:r>
            <a:r>
              <a:rPr lang="en-US" dirty="0"/>
              <a:t>from American Board of Pediatrics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4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1539714"/>
          </a:xfrm>
        </p:spPr>
        <p:txBody>
          <a:bodyPr/>
          <a:lstStyle/>
          <a:p>
            <a:r>
              <a:rPr lang="en-US" sz="2400" dirty="0"/>
              <a:t>Describe the routine activities of a pediatrician</a:t>
            </a:r>
          </a:p>
          <a:p>
            <a:r>
              <a:rPr lang="en-US" sz="2400" dirty="0"/>
              <a:t>Limited number of EPAs</a:t>
            </a:r>
          </a:p>
          <a:p>
            <a:pPr lvl="1"/>
            <a:r>
              <a:rPr lang="en-US" sz="2000" dirty="0"/>
              <a:t>Broad activities with smaller ones nested within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EPAs from American Board of Pediatrics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7641066"/>
              </p:ext>
            </p:extLst>
          </p:nvPr>
        </p:nvGraphicFramePr>
        <p:xfrm>
          <a:off x="1254924" y="3066031"/>
          <a:ext cx="6634151" cy="306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9344" y="1738059"/>
            <a:ext cx="4449787" cy="1638188"/>
          </a:xfrm>
        </p:spPr>
        <p:txBody>
          <a:bodyPr>
            <a:normAutofit/>
          </a:bodyPr>
          <a:lstStyle/>
          <a:p>
            <a:r>
              <a:rPr lang="en-US" sz="2000" dirty="0"/>
              <a:t>Title</a:t>
            </a:r>
          </a:p>
          <a:p>
            <a:r>
              <a:rPr lang="en-US" sz="2000" dirty="0"/>
              <a:t>Description of the Activity</a:t>
            </a:r>
          </a:p>
          <a:p>
            <a:r>
              <a:rPr lang="en-US" sz="2000" dirty="0"/>
              <a:t>Link with Domains of Competence</a:t>
            </a:r>
          </a:p>
          <a:p>
            <a:r>
              <a:rPr lang="en-US" sz="2000" dirty="0"/>
              <a:t>Critical Competencies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the </a:t>
            </a:r>
            <a:br>
              <a:rPr lang="en-US" dirty="0"/>
            </a:br>
            <a:r>
              <a:rPr lang="en-US" dirty="0"/>
              <a:t>17 Pediatric EPAs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138057"/>
            <a:ext cx="690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https://www.abp.org/entrustable-professional-activities-epas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components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56" y="2796208"/>
            <a:ext cx="2680403" cy="2680403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D2073A0A-C37C-6546-844A-15AEA3E0B35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 </a:t>
            </a:r>
            <a:r>
              <a:rPr lang="en-US" dirty="0">
                <a:solidFill>
                  <a:srgbClr val="00B050"/>
                </a:solidFill>
              </a:rPr>
              <a:t>Pediatric</a:t>
            </a:r>
            <a:r>
              <a:rPr lang="en-US" dirty="0"/>
              <a:t> EPAs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Provide consultation to other health care providers caring for children</a:t>
            </a:r>
          </a:p>
          <a:p>
            <a:r>
              <a:rPr lang="en-US" dirty="0">
                <a:solidFill>
                  <a:srgbClr val="00B050"/>
                </a:solidFill>
              </a:rPr>
              <a:t>Provide recommended pediatric health care screening</a:t>
            </a:r>
          </a:p>
          <a:p>
            <a:r>
              <a:rPr lang="en-US" dirty="0"/>
              <a:t>Care for the well newborn</a:t>
            </a:r>
          </a:p>
          <a:p>
            <a:r>
              <a:rPr lang="en-US" dirty="0"/>
              <a:t>Manage patients with acute, common diagnoses in ambulatory, emergency, or inpatient setting</a:t>
            </a:r>
          </a:p>
          <a:p>
            <a:r>
              <a:rPr lang="en-US" dirty="0">
                <a:solidFill>
                  <a:srgbClr val="00B050"/>
                </a:solidFill>
              </a:rPr>
              <a:t>Provide a medical home for well children of all ages</a:t>
            </a:r>
          </a:p>
          <a:p>
            <a:r>
              <a:rPr lang="en-US" dirty="0"/>
              <a:t>Provide a medical home for patients with complex, chronic, or special health care needs</a:t>
            </a:r>
          </a:p>
          <a:p>
            <a:r>
              <a:rPr lang="en-US" dirty="0">
                <a:solidFill>
                  <a:srgbClr val="00B050"/>
                </a:solidFill>
              </a:rPr>
              <a:t>Recognize, provide initial management and refer patients presenting with surgical problems</a:t>
            </a:r>
          </a:p>
          <a:p>
            <a:r>
              <a:rPr lang="en-US" dirty="0"/>
              <a:t>Facilitate the transition from pediatric to adult health care</a:t>
            </a:r>
          </a:p>
          <a:p>
            <a:r>
              <a:rPr lang="en-US" dirty="0">
                <a:solidFill>
                  <a:srgbClr val="00B050"/>
                </a:solidFill>
              </a:rPr>
              <a:t>Assess and manage patients with common behavior/mental health problems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Resuscitate, initiate stabilization of the patient and then triage to align care with severity of illness</a:t>
            </a:r>
          </a:p>
          <a:p>
            <a:r>
              <a:rPr lang="en-US" dirty="0">
                <a:solidFill>
                  <a:srgbClr val="00B050"/>
                </a:solidFill>
              </a:rPr>
              <a:t>Manage information from a variety of sources for both learning and application to patient care</a:t>
            </a:r>
          </a:p>
          <a:p>
            <a:r>
              <a:rPr lang="en-US" dirty="0"/>
              <a:t>Refer patients who require consultation</a:t>
            </a:r>
          </a:p>
          <a:p>
            <a:r>
              <a:rPr lang="en-US" dirty="0">
                <a:solidFill>
                  <a:srgbClr val="00B050"/>
                </a:solidFill>
              </a:rPr>
              <a:t>Contribute to the fiscally sound and ethical management of a practice (e.g. through billing, scheduling, coding, and record keeping, and systems)</a:t>
            </a:r>
          </a:p>
          <a:p>
            <a:r>
              <a:rPr lang="en-US" dirty="0"/>
              <a:t>Apply public health principles and quality improvement methods to improve care and safety for populations, communities, and systems</a:t>
            </a:r>
          </a:p>
          <a:p>
            <a:r>
              <a:rPr lang="en-US" dirty="0">
                <a:solidFill>
                  <a:srgbClr val="00B050"/>
                </a:solidFill>
              </a:rPr>
              <a:t>Lead an interprofessional health care team</a:t>
            </a:r>
          </a:p>
          <a:p>
            <a:r>
              <a:rPr lang="en-US" dirty="0"/>
              <a:t>Facilitate handovers to another healthcare provider either within or across settings</a:t>
            </a:r>
          </a:p>
          <a:p>
            <a:r>
              <a:rPr lang="en-US" dirty="0">
                <a:solidFill>
                  <a:srgbClr val="00B050"/>
                </a:solidFill>
              </a:rPr>
              <a:t>Demonstrate competence in performing the common procedures of the general pediatrician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rc_mi" descr="http://heartofthematterseminars.files.wordpress.com/2010/04/goal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1995"/>
            <a:ext cx="2914650" cy="18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28650" y="1994406"/>
            <a:ext cx="7886700" cy="2911214"/>
          </a:xfrm>
        </p:spPr>
        <p:txBody>
          <a:bodyPr>
            <a:normAutofit/>
          </a:bodyPr>
          <a:lstStyle/>
          <a:p>
            <a:r>
              <a:rPr lang="en-US" sz="2400" b="1" dirty="0"/>
              <a:t>DISCUSS</a:t>
            </a:r>
            <a:r>
              <a:rPr lang="en-US" sz="2400" dirty="0"/>
              <a:t> the role of the EPA in the context of competency-based assessment of physician learners</a:t>
            </a:r>
          </a:p>
          <a:p>
            <a:r>
              <a:rPr lang="en-US" sz="2400" b="1" dirty="0"/>
              <a:t>CONNECT</a:t>
            </a:r>
            <a:r>
              <a:rPr lang="en-US" sz="2400" dirty="0"/>
              <a:t> EPAs to Entry Level Resident skills</a:t>
            </a:r>
          </a:p>
          <a:p>
            <a:r>
              <a:rPr lang="en-US" sz="2400" b="1" dirty="0"/>
              <a:t>IDENTIFY</a:t>
            </a:r>
            <a:r>
              <a:rPr lang="en-US" sz="2400" dirty="0"/>
              <a:t> Pediatric &amp; GI fellowship examples of EPAs</a:t>
            </a:r>
          </a:p>
          <a:p>
            <a:r>
              <a:rPr lang="en-US" sz="2400" b="1" dirty="0"/>
              <a:t>DEVELOP</a:t>
            </a:r>
            <a:r>
              <a:rPr lang="en-US" sz="2400" dirty="0"/>
              <a:t> an understanding of how programs can begin to develop EPAs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&amp; Objectives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954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EPA-Based Evaluations </a:t>
            </a:r>
            <a:r>
              <a:rPr lang="en-US" sz="3200" dirty="0"/>
              <a:t>of Gastroenterology Fellows to Aid in Informing ACGME Reporting Milestones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3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101228"/>
          </a:xfrm>
        </p:spPr>
        <p:txBody>
          <a:bodyPr>
            <a:normAutofit/>
          </a:bodyPr>
          <a:lstStyle/>
          <a:p>
            <a:r>
              <a:rPr lang="en-US" sz="2000" b="1" dirty="0"/>
              <a:t>Target Population: </a:t>
            </a:r>
            <a:r>
              <a:rPr lang="en-US" sz="2000" dirty="0"/>
              <a:t>GI Fellowship Program Directors, GI Faculty Members, GI Fellows</a:t>
            </a:r>
          </a:p>
          <a:p>
            <a:r>
              <a:rPr lang="en-US" sz="2000" b="1" dirty="0"/>
              <a:t>Objectives:</a:t>
            </a:r>
          </a:p>
          <a:p>
            <a:pPr lvl="1"/>
            <a:r>
              <a:rPr lang="en-US" sz="1800" dirty="0"/>
              <a:t>To create evaluations based GI specific EPAs to inform the ACGME Reporting Milestones per the NAS requirements</a:t>
            </a:r>
          </a:p>
          <a:p>
            <a:pPr lvl="1"/>
            <a:r>
              <a:rPr lang="en-US" sz="1800" dirty="0"/>
              <a:t>To share evaluation tools with other GI program directors</a:t>
            </a:r>
          </a:p>
          <a:p>
            <a:pPr lvl="1"/>
            <a:r>
              <a:rPr lang="en-US" sz="1800" dirty="0"/>
              <a:t>To provide evaluations for formative feedback to GI fellow trainees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341900"/>
            <a:ext cx="6526006" cy="1325563"/>
          </a:xfrm>
        </p:spPr>
        <p:txBody>
          <a:bodyPr>
            <a:noAutofit/>
          </a:bodyPr>
          <a:lstStyle/>
          <a:p>
            <a:r>
              <a:rPr lang="en-US" sz="2400" dirty="0"/>
              <a:t>Entrustable Professional Activity Based Evaluations of Gastroenterology Fellows to Aid in Informing ACGME Reporting Milestones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572664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latin typeface="Calibri" panose="020F0502020204030204" pitchFamily="34" charset="0"/>
              </a:rPr>
              <a:t>Entrustable Professional Activity Based Evaluations of Gastroenterology Fellows to Aid in Informing ACGME Reporting Milestones</a:t>
            </a:r>
            <a:r>
              <a:rPr lang="en-US" sz="1200" b="0" dirty="0">
                <a:latin typeface="Calibri" panose="020F0502020204030204" pitchFamily="34" charset="0"/>
              </a:rPr>
              <a:t>. Curriculum accessed from MedED Portal on July 8, 2016.  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Integrate EPAs into your own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1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4128170"/>
          </a:xfrm>
        </p:spPr>
        <p:txBody>
          <a:bodyPr>
            <a:normAutofit/>
          </a:bodyPr>
          <a:lstStyle/>
          <a:p>
            <a:r>
              <a:rPr lang="en-US" sz="2400" dirty="0"/>
              <a:t>How they differ from competencies:</a:t>
            </a:r>
          </a:p>
          <a:p>
            <a:pPr lvl="1"/>
            <a:r>
              <a:rPr lang="en-US" sz="2000" dirty="0"/>
              <a:t>Translate competencies into clinical practice</a:t>
            </a:r>
          </a:p>
          <a:p>
            <a:pPr lvl="1"/>
            <a:r>
              <a:rPr lang="en-US" sz="2000" dirty="0"/>
              <a:t>EPAs are descriptors of work</a:t>
            </a:r>
          </a:p>
          <a:p>
            <a:pPr lvl="1"/>
            <a:r>
              <a:rPr lang="en-US" sz="2000" dirty="0"/>
              <a:t>Multiple competencies in an integrative, holistic nature</a:t>
            </a:r>
          </a:p>
          <a:p>
            <a:pPr lvl="1"/>
            <a:endParaRPr lang="en-US" sz="2000" dirty="0"/>
          </a:p>
          <a:p>
            <a:r>
              <a:rPr lang="en-US" sz="2400" dirty="0"/>
              <a:t>Deciding how many EPAs are useful for training programs:</a:t>
            </a:r>
          </a:p>
          <a:p>
            <a:pPr lvl="1"/>
            <a:r>
              <a:rPr lang="en-US" sz="2000" dirty="0"/>
              <a:t>Broad-based responsibilities</a:t>
            </a:r>
          </a:p>
          <a:p>
            <a:pPr lvl="1"/>
            <a:r>
              <a:rPr lang="en-US" sz="2000" dirty="0"/>
              <a:t>20 to 30 EPAs are recommended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EPAs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866229"/>
            <a:ext cx="6464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Olle ten Cate. </a:t>
            </a:r>
            <a:r>
              <a:rPr lang="en-US" sz="1400" b="0" i="1" dirty="0">
                <a:latin typeface="Calibri" panose="020F0502020204030204" pitchFamily="34" charset="0"/>
              </a:rPr>
              <a:t>Nuts and Bolts of Entrustable Professional Activities</a:t>
            </a:r>
            <a:r>
              <a:rPr lang="en-US" sz="1400" b="0" dirty="0">
                <a:latin typeface="Calibri" panose="020F0502020204030204" pitchFamily="34" charset="0"/>
              </a:rPr>
              <a:t>. JGME, March 2013.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59858"/>
              </p:ext>
            </p:extLst>
          </p:nvPr>
        </p:nvGraphicFramePr>
        <p:xfrm>
          <a:off x="755259" y="1914241"/>
          <a:ext cx="7886700" cy="372364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213024">
                  <a:extLst>
                    <a:ext uri="{9D8B030D-6E8A-4147-A177-3AD203B41FA5}">
                      <a16:colId xmlns:a16="http://schemas.microsoft.com/office/drawing/2014/main" xmlns="" val="1306244860"/>
                    </a:ext>
                  </a:extLst>
                </a:gridCol>
                <a:gridCol w="5673676">
                  <a:extLst>
                    <a:ext uri="{9D8B030D-6E8A-4147-A177-3AD203B41FA5}">
                      <a16:colId xmlns:a16="http://schemas.microsoft.com/office/drawing/2014/main" xmlns="" val="3934393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Make</a:t>
                      </a:r>
                      <a:r>
                        <a:rPr lang="en-US" sz="1400" baseline="0" dirty="0"/>
                        <a:t> it short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535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Include everything to specify</a:t>
                      </a:r>
                      <a:r>
                        <a:rPr lang="en-US" sz="1400" baseline="0" dirty="0"/>
                        <a:t> the following:</a:t>
                      </a:r>
                    </a:p>
                    <a:p>
                      <a:r>
                        <a:rPr lang="en-US" sz="1400" baseline="0" dirty="0"/>
                        <a:t>What is included?</a:t>
                      </a:r>
                    </a:p>
                    <a:p>
                      <a:r>
                        <a:rPr lang="en-US" sz="1400" baseline="0" dirty="0"/>
                        <a:t>What limitations apply?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907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REQUIRED KNOWLEDGE, SKILLS &amp; ATTITUDES (KSAs)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Which competency domain apply?</a:t>
                      </a:r>
                    </a:p>
                    <a:p>
                      <a:r>
                        <a:rPr lang="en-US" sz="1400" dirty="0"/>
                        <a:t>Which subcompetencies</a:t>
                      </a:r>
                      <a:r>
                        <a:rPr lang="en-US" sz="1400" baseline="0" dirty="0"/>
                        <a:t> apply?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841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INFORMATION TO</a:t>
                      </a:r>
                      <a:r>
                        <a:rPr lang="en-US" sz="1100" b="1" baseline="0" dirty="0"/>
                        <a:t> ASSESS PROGRESS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Consider observations, products</a:t>
                      </a:r>
                      <a:r>
                        <a:rPr lang="en-US" sz="1400" baseline="0" dirty="0"/>
                        <a:t>, monitoring of knowledge and skill, multisource feedback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476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WHEN IS UNSUPERVISED</a:t>
                      </a:r>
                      <a:r>
                        <a:rPr lang="en-US" sz="1100" b="1" baseline="0" dirty="0"/>
                        <a:t> PRACTICE EXPECTED?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Estimate</a:t>
                      </a:r>
                      <a:r>
                        <a:rPr lang="en-US" sz="1400" baseline="0" dirty="0"/>
                        <a:t> when full entrustment for unsupervised practice is expected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181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BASIS FOR FORMAL</a:t>
                      </a:r>
                      <a:r>
                        <a:rPr lang="en-US" sz="1100" b="1" baseline="0" dirty="0"/>
                        <a:t> ENTRUSTMENT DECISIONS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many times must the EPA be executed proficiently for unsupervised</a:t>
                      </a:r>
                      <a:r>
                        <a:rPr lang="en-US" sz="1400" baseline="0" dirty="0"/>
                        <a:t> practice?</a:t>
                      </a:r>
                    </a:p>
                    <a:p>
                      <a:r>
                        <a:rPr lang="en-US" sz="1400" baseline="0" dirty="0"/>
                        <a:t>Who will judge this?</a:t>
                      </a:r>
                    </a:p>
                    <a:p>
                      <a:r>
                        <a:rPr lang="en-US" sz="1400" baseline="0" dirty="0"/>
                        <a:t>What does formal entrustment look like (documented, publicly announced)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737558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344" y="483714"/>
            <a:ext cx="6526006" cy="13255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Guidelines for Entrustable Professional Activities Descriptions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866229"/>
            <a:ext cx="6464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Olle ten Cate. </a:t>
            </a:r>
            <a:r>
              <a:rPr lang="en-US" sz="1400" b="0" i="1" dirty="0">
                <a:latin typeface="Calibri" panose="020F0502020204030204" pitchFamily="34" charset="0"/>
              </a:rPr>
              <a:t>Nuts and Bolts of Entrustable Professional Activities</a:t>
            </a:r>
            <a:r>
              <a:rPr lang="en-US" sz="1400" b="0" dirty="0">
                <a:latin typeface="Calibri" panose="020F0502020204030204" pitchFamily="34" charset="0"/>
              </a:rPr>
              <a:t>. JGME, March 2013.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Assessment: </a:t>
            </a:r>
            <a:br>
              <a:rPr lang="en-US" dirty="0"/>
            </a:br>
            <a:r>
              <a:rPr lang="en-US" b="0" dirty="0"/>
              <a:t>5 Levels of Supervision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5866229"/>
            <a:ext cx="732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</a:rPr>
              <a:t>Olle ten Cate. </a:t>
            </a:r>
            <a:r>
              <a:rPr lang="en-US" sz="1600" b="0" i="1" dirty="0">
                <a:latin typeface="Calibri" panose="020F0502020204030204" pitchFamily="34" charset="0"/>
              </a:rPr>
              <a:t>Nuts and Bolts of Entrustable Professional Activities</a:t>
            </a:r>
            <a:r>
              <a:rPr lang="en-US" sz="1600" b="0" dirty="0">
                <a:latin typeface="Calibri" panose="020F0502020204030204" pitchFamily="34" charset="0"/>
              </a:rPr>
              <a:t>. JGME, March 2013.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2681968"/>
              </p:ext>
            </p:extLst>
          </p:nvPr>
        </p:nvGraphicFramePr>
        <p:xfrm>
          <a:off x="1157947" y="1687129"/>
          <a:ext cx="73574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97ACA8-C3AC-4ECC-ACD1-3C2EE4200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0FBC-01EE-46D9-AB13-F8C7E16A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E22A37-677E-4C78-9290-2810A25B1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BF599B-3BE5-463F-8BAF-179A2F60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F23BF5-A466-4705-B07A-AB670292A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C4745-9EAA-4FED-8384-F3BB5F268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8AD52E-477D-4A23-8C65-85738FE9E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4A5F1-4425-48C1-A1FF-ECDEC6B1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4B45A4-7D0C-41CB-991F-5E0F4AA4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DF413-5847-4D8F-BB5A-E199065C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Evaluation of “Does”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Include multiple forms of workplace-based assessment tools in the planned assessment program: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2000" dirty="0"/>
              <a:t>Word descriptors</a:t>
            </a:r>
          </a:p>
          <a:p>
            <a:pPr lvl="1"/>
            <a:r>
              <a:rPr lang="en-US" sz="2000" dirty="0"/>
              <a:t>What is being judged and at what level</a:t>
            </a:r>
          </a:p>
          <a:p>
            <a:pPr lvl="1"/>
            <a:r>
              <a:rPr lang="en-US" sz="2000" dirty="0"/>
              <a:t>End-of-training used for judging levels</a:t>
            </a:r>
          </a:p>
          <a:p>
            <a:pPr lvl="1"/>
            <a:r>
              <a:rPr lang="en-US" sz="2000" dirty="0"/>
              <a:t>Avoid checklist-only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32" y="567305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</a:rPr>
              <a:t>Work based assessment: a guide for implementation</a:t>
            </a:r>
            <a:r>
              <a:rPr lang="en-US" sz="1400" b="0" dirty="0">
                <a:latin typeface="Calibri" panose="020F0502020204030204" pitchFamily="34" charset="0"/>
              </a:rPr>
              <a:t>. Eds: Rowley, D. Wass, V. Myerson, K. 2010. London: General Medical Council/Academy of Medical Royal Colleges. 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82" y="167187"/>
            <a:ext cx="6636125" cy="1371600"/>
          </a:xfrm>
        </p:spPr>
        <p:txBody>
          <a:bodyPr/>
          <a:lstStyle/>
          <a:p>
            <a:r>
              <a:rPr lang="en-US" dirty="0"/>
              <a:t>Clinical Evaluation of “Does”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611"/>
            <a:ext cx="8229600" cy="3488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Plan an assessment program (i.e., multiple evaluations, multiple raters, multiple settings, identified times, faculty development).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125" y="5865873"/>
            <a:ext cx="861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</a:rPr>
              <a:t>van der Vleuten, CPM, et al. (2012) </a:t>
            </a:r>
            <a:r>
              <a:rPr lang="en-US" sz="1200" b="0" i="1" dirty="0">
                <a:latin typeface="Calibri" panose="020F0502020204030204" pitchFamily="34" charset="0"/>
              </a:rPr>
              <a:t>A model for programmatic assessment fit for purpose</a:t>
            </a:r>
            <a:r>
              <a:rPr lang="en-US" sz="1200" b="0" dirty="0">
                <a:latin typeface="Calibri" panose="020F0502020204030204" pitchFamily="34" charset="0"/>
              </a:rPr>
              <a:t>. Medical Teacher, 34: 205-214.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1626255"/>
              </p:ext>
            </p:extLst>
          </p:nvPr>
        </p:nvGraphicFramePr>
        <p:xfrm>
          <a:off x="609600" y="2099508"/>
          <a:ext cx="7924800" cy="448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ED665-8C2A-4D76-9EC7-D34933F22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262EF-C7BC-4E29-8D3A-37F695A1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737DE0-6C58-4134-A124-0C8C1AEFA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D1268D-D208-4BA3-AE8F-27F55FCC9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1779" y="498806"/>
            <a:ext cx="6313571" cy="157062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Questions???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Picture 5" descr="C:\Users\Pamala\AppData\Local\Microsoft\Windows\Temporary Internet Files\Content.Outlook\ML79IV1G\photo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8" y="1864895"/>
            <a:ext cx="5287879" cy="394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2733" y="318719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+mn-lt"/>
            </a:endParaRPr>
          </a:p>
          <a:p>
            <a:pPr marL="0" lvl="0" indent="0" algn="ctr"/>
            <a:r>
              <a:rPr 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Documentation and Coding </a:t>
            </a:r>
          </a:p>
          <a:p>
            <a:pPr marL="0" lvl="0" indent="0" algn="ctr"/>
            <a:r>
              <a:rPr 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for Teaching Physicians</a:t>
            </a:r>
            <a:endParaRPr lang="en-US" altLang="en-US" sz="14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August 18,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DIO – Keeping Up with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Institutional NAS Requirements</a:t>
            </a:r>
          </a:p>
          <a:p>
            <a:pPr marL="0" lvl="0" indent="0" algn="ctr"/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6,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2016</a:t>
            </a:r>
          </a:p>
          <a:p>
            <a:pPr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latin typeface="+mn-lt"/>
              </a:rPr>
              <a:t>New Program Accreditation.</a:t>
            </a:r>
          </a:p>
          <a:p>
            <a:pPr algn="ctr"/>
            <a:r>
              <a:rPr lang="en-US" altLang="en-US" sz="1600" dirty="0" smtClean="0">
                <a:latin typeface="+mn-lt"/>
              </a:rPr>
              <a:t>  Let’ Get Started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Tuesday, September 13,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Annual Institutional Review</a:t>
            </a:r>
            <a:endParaRPr lang="en-US" altLang="en-US" sz="1600" dirty="0" smtClean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Thursday, September 22,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marL="0" lvl="0" indent="0" algn="ctr">
              <a:lnSpc>
                <a:spcPct val="80000"/>
              </a:lnSpc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3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 smtClean="0">
                <a:latin typeface="Arial" charset="0"/>
              </a:rPr>
              <a:t>Partners</a:t>
            </a:r>
            <a:r>
              <a:rPr lang="en-US" altLang="en-US" sz="1800" baseline="30000" dirty="0" smtClean="0">
                <a:latin typeface="Arial" charset="0"/>
              </a:rPr>
              <a:t>®</a:t>
            </a:r>
            <a:r>
              <a:rPr lang="en-US" altLang="en-US" sz="1800" dirty="0" smtClean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743200" y="6310191"/>
            <a:ext cx="3657600" cy="6534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 smtClean="0"/>
              <a:t>     Presented by Partners in Medical Education, Inc. 2016</a:t>
            </a:r>
            <a:endParaRPr lang="en-US" sz="800" dirty="0"/>
          </a:p>
        </p:txBody>
      </p:sp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dirty="0" smtClean="0">
                <a:solidFill>
                  <a:schemeClr val="dk1"/>
                </a:solidFill>
              </a:rPr>
              <a:t>39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6" y="457200"/>
            <a:ext cx="6721813" cy="685800"/>
          </a:xfrm>
        </p:spPr>
        <p:txBody>
          <a:bodyPr/>
          <a:lstStyle/>
          <a:p>
            <a:r>
              <a:rPr lang="en-US" dirty="0"/>
              <a:t>Shifting Types of Curriculum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04242"/>
              </p:ext>
            </p:extLst>
          </p:nvPr>
        </p:nvGraphicFramePr>
        <p:xfrm>
          <a:off x="533400" y="1855587"/>
          <a:ext cx="8153400" cy="40206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5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593">
                <a:tc>
                  <a:txBody>
                    <a:bodyPr/>
                    <a:lstStyle/>
                    <a:p>
                      <a:r>
                        <a:rPr lang="en-US" sz="1400" dirty="0"/>
                        <a:t>VARIABLE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  <a:r>
                        <a:rPr lang="en-US" sz="1400" baseline="0" dirty="0"/>
                        <a:t> &amp; </a:t>
                      </a:r>
                    </a:p>
                    <a:p>
                      <a:pPr algn="ctr"/>
                      <a:r>
                        <a:rPr lang="en-US" sz="1400" baseline="0" dirty="0"/>
                        <a:t>PROCESS-BASED</a:t>
                      </a:r>
                      <a:endParaRPr lang="en-US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COMPETENCY-BASED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07">
                <a:tc>
                  <a:txBody>
                    <a:bodyPr/>
                    <a:lstStyle/>
                    <a:p>
                      <a:r>
                        <a:rPr lang="en-US" sz="1200" dirty="0"/>
                        <a:t>Driving force</a:t>
                      </a:r>
                      <a:r>
                        <a:rPr lang="en-US" sz="1200" baseline="0" dirty="0"/>
                        <a:t> for curriculum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Content—knowledge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Outcome—knowledge acquisition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13">
                <a:tc>
                  <a:txBody>
                    <a:bodyPr/>
                    <a:lstStyle/>
                    <a:p>
                      <a:r>
                        <a:rPr lang="en-US" sz="1200" dirty="0"/>
                        <a:t>Driving</a:t>
                      </a:r>
                      <a:r>
                        <a:rPr lang="en-US" sz="1200" baseline="0" dirty="0"/>
                        <a:t> force for process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Learner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17">
                <a:tc>
                  <a:txBody>
                    <a:bodyPr/>
                    <a:lstStyle/>
                    <a:p>
                      <a:r>
                        <a:rPr lang="en-US" sz="1200" dirty="0"/>
                        <a:t>Path of learning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Hierarchical</a:t>
                      </a:r>
                      <a:r>
                        <a:rPr lang="en-US" sz="1200" baseline="0" dirty="0"/>
                        <a:t> (teacher—student)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Non-hierarchical (student –teacher)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Responsibility</a:t>
                      </a:r>
                      <a:r>
                        <a:rPr lang="en-US" sz="1200" baseline="0" dirty="0"/>
                        <a:t> for content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Student and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69">
                <a:tc>
                  <a:txBody>
                    <a:bodyPr/>
                    <a:lstStyle/>
                    <a:p>
                      <a:r>
                        <a:rPr lang="en-US" sz="1200" dirty="0"/>
                        <a:t>Goal of educational encounter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</a:t>
                      </a:r>
                      <a:r>
                        <a:rPr lang="en-US" sz="1200" baseline="0" dirty="0"/>
                        <a:t> acquisition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Knowledge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181">
                <a:tc>
                  <a:txBody>
                    <a:bodyPr/>
                    <a:lstStyle/>
                    <a:p>
                      <a:r>
                        <a:rPr lang="en-US" sz="1200" dirty="0"/>
                        <a:t>Typical 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subjective</a:t>
                      </a:r>
                      <a:r>
                        <a:rPr lang="en-US" sz="1200" baseline="0" dirty="0"/>
                        <a:t> measure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objective measure (“evaluation portfolio”)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49">
                <a:tc>
                  <a:txBody>
                    <a:bodyPr/>
                    <a:lstStyle/>
                    <a:p>
                      <a:r>
                        <a:rPr lang="en-US" sz="1200" dirty="0"/>
                        <a:t>Assessment tool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Proxy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Authentic (mimics</a:t>
                      </a:r>
                      <a:r>
                        <a:rPr lang="en-US" sz="1200" baseline="0" dirty="0"/>
                        <a:t> real tasks of profession)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389">
                <a:tc>
                  <a:txBody>
                    <a:bodyPr/>
                    <a:lstStyle/>
                    <a:p>
                      <a:r>
                        <a:rPr lang="en-US" sz="1200" dirty="0"/>
                        <a:t>Setting for 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Removed (gestalt)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“In the trenches” (direct observation)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96">
                <a:tc>
                  <a:txBody>
                    <a:bodyPr/>
                    <a:lstStyle/>
                    <a:p>
                      <a:r>
                        <a:rPr lang="en-US" sz="1200" dirty="0"/>
                        <a:t>Evaluation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Norm-referenced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Criterion-referenced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r>
                        <a:rPr lang="en-US" sz="1200" dirty="0"/>
                        <a:t>Timing of assessment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summative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Emphasis</a:t>
                      </a:r>
                      <a:r>
                        <a:rPr lang="en-US" sz="1200" baseline="0" dirty="0"/>
                        <a:t> on formative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437">
                <a:tc>
                  <a:txBody>
                    <a:bodyPr/>
                    <a:lstStyle/>
                    <a:p>
                      <a:r>
                        <a:rPr lang="en-US" sz="1200" dirty="0"/>
                        <a:t>Program completion</a:t>
                      </a:r>
                      <a:endParaRPr lang="en-US" sz="1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Fixed</a:t>
                      </a:r>
                      <a:r>
                        <a:rPr lang="en-US" sz="1200" baseline="0" dirty="0"/>
                        <a:t> time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Variable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000812"/>
            <a:ext cx="6247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</a:rPr>
              <a:t>Shifting paradigms: from Flexner to competencies. Acad Med 77(5):361-367; 2002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874" y="2447777"/>
            <a:ext cx="7014410" cy="356801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Phone:  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Fax: 724-864-6153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Email: Info@PartnersInMedEd.com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solidFill>
                  <a:srgbClr val="00B050"/>
                </a:solidFill>
                <a:latin typeface="Calibri" panose="020F0502020204030204" pitchFamily="34" charset="0"/>
              </a:rPr>
              <a:t>www.PartnersInMedEd.com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 panose="020F0502020204030204" pitchFamily="34" charset="0"/>
              </a:rPr>
              <a:t>Heather@PartnersInMedEd.com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latin typeface="Lucida Bright" pitchFamily="18" charset="0"/>
            </a:endParaRPr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927" y="517357"/>
            <a:ext cx="3999124" cy="1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740" y="1682513"/>
            <a:ext cx="7886700" cy="242068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American educator who theorized adult education.</a:t>
            </a:r>
          </a:p>
          <a:p>
            <a:pPr lvl="1"/>
            <a:r>
              <a:rPr lang="en-US" dirty="0"/>
              <a:t>“andragogy” ---  a term associated with adult education.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Malcolm Knowles (1913-1997)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Arrow: Right 7"/>
          <p:cNvSpPr/>
          <p:nvPr/>
        </p:nvSpPr>
        <p:spPr>
          <a:xfrm>
            <a:off x="628649" y="2688018"/>
            <a:ext cx="3832991" cy="1213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Pedagogy refers to “child”</a:t>
            </a:r>
          </a:p>
        </p:txBody>
      </p:sp>
      <p:sp>
        <p:nvSpPr>
          <p:cNvPr id="10" name="Arrow: Right 9"/>
          <p:cNvSpPr/>
          <p:nvPr/>
        </p:nvSpPr>
        <p:spPr>
          <a:xfrm flipH="1">
            <a:off x="4518789" y="2688018"/>
            <a:ext cx="4199541" cy="121394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Andragogy refers to “man led”</a:t>
            </a:r>
          </a:p>
          <a:p>
            <a:pPr algn="ctr"/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465740" y="5013086"/>
            <a:ext cx="8362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Kearsley, G. (2010). Andragogy (M.Knowles). 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The theory Into practice database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 Retrieved from 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http://tip.psychology.org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Smith, M. K. (1996; 1999). 'Andragogy', 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The encyclopaedia of informal education. 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Retrieved from: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http://www.infed.org/lifelonglearning/b-andra.htm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   Last updated September 7, 2009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Smith, M. K. (2002) 'Malcolm Knowles, informal adult education, self-direction and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andragogy'. 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encyclopedia of informal education.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   Retrieved from</a:t>
            </a:r>
            <a:r>
              <a:rPr lang="en-US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www.infed.org/thinkers/et-knowl.htm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4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Adults need to be involved in the </a:t>
            </a:r>
            <a:r>
              <a:rPr lang="en-US" sz="4400" b="1" dirty="0">
                <a:solidFill>
                  <a:srgbClr val="FF0000"/>
                </a:solidFill>
              </a:rPr>
              <a:t>planning</a:t>
            </a:r>
            <a:r>
              <a:rPr lang="en-US" sz="4400" dirty="0"/>
              <a:t> and </a:t>
            </a:r>
            <a:r>
              <a:rPr lang="en-US" sz="4400" b="1" dirty="0">
                <a:solidFill>
                  <a:srgbClr val="FF0000"/>
                </a:solidFill>
              </a:rPr>
              <a:t>evaluation</a:t>
            </a:r>
            <a:r>
              <a:rPr lang="en-US" sz="4400" dirty="0"/>
              <a:t> of their instruction.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7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Experience</a:t>
            </a:r>
            <a:r>
              <a:rPr lang="en-US" sz="4400" b="1" dirty="0"/>
              <a:t> </a:t>
            </a:r>
            <a:r>
              <a:rPr lang="en-US" sz="4400" dirty="0"/>
              <a:t>(including mistakes) provides the basis for learning activities.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3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50" name="Picture 2" descr="Experiential Learning Cycl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44" y="556591"/>
            <a:ext cx="6578809" cy="530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Adults are most interested in learning subjects that have </a:t>
            </a:r>
            <a:r>
              <a:rPr lang="en-US" sz="4400" b="1" dirty="0">
                <a:solidFill>
                  <a:srgbClr val="FF0000"/>
                </a:solidFill>
              </a:rPr>
              <a:t>immediate relevance </a:t>
            </a:r>
            <a:r>
              <a:rPr lang="en-US" sz="4400" dirty="0"/>
              <a:t>to their job or personal life.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8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2503</TotalTime>
  <Words>2848</Words>
  <Application>Microsoft Office PowerPoint</Application>
  <PresentationFormat>On-screen Show (4:3)</PresentationFormat>
  <Paragraphs>624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PME-2016</vt:lpstr>
      <vt:lpstr>Understanding EPAs: Next Step in  Physician Learner Assessment </vt:lpstr>
      <vt:lpstr>Introducing Your Presenter…</vt:lpstr>
      <vt:lpstr>Goals &amp; Objectives</vt:lpstr>
      <vt:lpstr>Shifting Types of Curriculum</vt:lpstr>
      <vt:lpstr>Malcolm Knowles (1913-1997)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Learning Principles</vt:lpstr>
      <vt:lpstr>Shifting Curriculum Models</vt:lpstr>
      <vt:lpstr>Miller’s Pyramid  of Clinical Competence</vt:lpstr>
      <vt:lpstr>Miller’s Pyramid  of Clinical Competence</vt:lpstr>
      <vt:lpstr>Shifting Curriculum Models</vt:lpstr>
      <vt:lpstr>PowerPoint Presentation</vt:lpstr>
      <vt:lpstr>Shifting Curriculum Models</vt:lpstr>
      <vt:lpstr>What’s Next</vt:lpstr>
      <vt:lpstr>CEPAER: Core Entrustable Professional Activities for Entering Residency</vt:lpstr>
      <vt:lpstr>PowerPoint Presentation</vt:lpstr>
      <vt:lpstr>Guiding Principles</vt:lpstr>
      <vt:lpstr>Conceptual Framework</vt:lpstr>
      <vt:lpstr>Conceptual Frameworks: Benefits</vt:lpstr>
      <vt:lpstr>Conceptual Frameworks: Disadvantages </vt:lpstr>
      <vt:lpstr>Core EPAs for  Entering Residency</vt:lpstr>
      <vt:lpstr>Pediatric EPAs from American Board of Pediatrics</vt:lpstr>
      <vt:lpstr>Pediatric EPAs from American Board of Pediatrics</vt:lpstr>
      <vt:lpstr>Components of the  17 Pediatric EPAs</vt:lpstr>
      <vt:lpstr>17 Pediatric EPAs</vt:lpstr>
      <vt:lpstr>EPA-Based Evaluations of Gastroenterology Fellows to Aid in Informing ACGME Reporting Milestones</vt:lpstr>
      <vt:lpstr>Entrustable Professional Activity Based Evaluations of Gastroenterology Fellows to Aid in Informing ACGME Reporting Milestones</vt:lpstr>
      <vt:lpstr>How to Integrate EPAs into your own Program</vt:lpstr>
      <vt:lpstr>Understanding EPAs</vt:lpstr>
      <vt:lpstr>Guidelines for Entrustable Professional Activities Descriptions </vt:lpstr>
      <vt:lpstr>EPA Assessment:  5 Levels of Supervision</vt:lpstr>
      <vt:lpstr>Clinical Evaluation of “Does”</vt:lpstr>
      <vt:lpstr>Clinical Evaluation of “Does”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128</cp:revision>
  <dcterms:created xsi:type="dcterms:W3CDTF">2016-03-20T11:36:31Z</dcterms:created>
  <dcterms:modified xsi:type="dcterms:W3CDTF">2016-08-08T18:26:30Z</dcterms:modified>
</cp:coreProperties>
</file>