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5"/>
  </p:notesMasterIdLst>
  <p:sldIdLst>
    <p:sldId id="256" r:id="rId2"/>
    <p:sldId id="368" r:id="rId3"/>
    <p:sldId id="258" r:id="rId4"/>
    <p:sldId id="266" r:id="rId5"/>
    <p:sldId id="260" r:id="rId6"/>
    <p:sldId id="264" r:id="rId7"/>
    <p:sldId id="270" r:id="rId8"/>
    <p:sldId id="271" r:id="rId9"/>
    <p:sldId id="263" r:id="rId10"/>
    <p:sldId id="273" r:id="rId11"/>
    <p:sldId id="272" r:id="rId12"/>
    <p:sldId id="274" r:id="rId13"/>
    <p:sldId id="277" r:id="rId14"/>
    <p:sldId id="278" r:id="rId15"/>
    <p:sldId id="265" r:id="rId16"/>
    <p:sldId id="261" r:id="rId17"/>
    <p:sldId id="262" r:id="rId18"/>
    <p:sldId id="267" r:id="rId19"/>
    <p:sldId id="275" r:id="rId20"/>
    <p:sldId id="276" r:id="rId21"/>
    <p:sldId id="268" r:id="rId22"/>
    <p:sldId id="367" r:id="rId23"/>
    <p:sldId id="369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212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BA0EC-8417-B149-9A0A-416C8FC178C1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72ED7-2D81-9147-B191-D39C87286C14}">
      <dgm:prSet phldrT="[Text]"/>
      <dgm:spPr/>
      <dgm:t>
        <a:bodyPr/>
        <a:lstStyle/>
        <a:p>
          <a:r>
            <a:rPr lang="en-US" dirty="0"/>
            <a:t>Most physicians succeed by striving for excellence</a:t>
          </a:r>
        </a:p>
      </dgm:t>
    </dgm:pt>
    <dgm:pt modelId="{8D8909A8-C3D7-C642-B000-8E26F9933FE6}" type="parTrans" cxnId="{13223978-A83C-C24F-A799-79415F909935}">
      <dgm:prSet/>
      <dgm:spPr/>
      <dgm:t>
        <a:bodyPr/>
        <a:lstStyle/>
        <a:p>
          <a:endParaRPr lang="en-US"/>
        </a:p>
      </dgm:t>
    </dgm:pt>
    <dgm:pt modelId="{D4713031-A6EC-844A-B9D3-09D13D1D00AF}" type="sibTrans" cxnId="{13223978-A83C-C24F-A799-79415F909935}">
      <dgm:prSet/>
      <dgm:spPr/>
      <dgm:t>
        <a:bodyPr/>
        <a:lstStyle/>
        <a:p>
          <a:endParaRPr lang="en-US"/>
        </a:p>
      </dgm:t>
    </dgm:pt>
    <dgm:pt modelId="{CF7E8B95-C290-3046-B912-25634F9DA67A}">
      <dgm:prSet phldrT="[Text]"/>
      <dgm:spPr/>
      <dgm:t>
        <a:bodyPr/>
        <a:lstStyle/>
        <a:p>
          <a:r>
            <a:rPr lang="en-US" dirty="0"/>
            <a:t>Concept of “work-life” balance problematic</a:t>
          </a:r>
        </a:p>
      </dgm:t>
    </dgm:pt>
    <dgm:pt modelId="{0BA6A444-211C-7141-9468-D4313374A000}" type="parTrans" cxnId="{57FAF396-EF12-4548-A6E9-61249F13B92F}">
      <dgm:prSet/>
      <dgm:spPr/>
      <dgm:t>
        <a:bodyPr/>
        <a:lstStyle/>
        <a:p>
          <a:endParaRPr lang="en-US"/>
        </a:p>
      </dgm:t>
    </dgm:pt>
    <dgm:pt modelId="{7D9659B4-BF7A-BE4A-80C7-521E9839A0CB}" type="sibTrans" cxnId="{57FAF396-EF12-4548-A6E9-61249F13B92F}">
      <dgm:prSet/>
      <dgm:spPr/>
      <dgm:t>
        <a:bodyPr/>
        <a:lstStyle/>
        <a:p>
          <a:endParaRPr lang="en-US"/>
        </a:p>
      </dgm:t>
    </dgm:pt>
    <dgm:pt modelId="{681A833A-AFE2-EB4D-922D-2786413CF7D3}">
      <dgm:prSet phldrT="[Text]"/>
      <dgm:spPr/>
      <dgm:t>
        <a:bodyPr/>
        <a:lstStyle/>
        <a:p>
          <a:r>
            <a:rPr lang="en-US" dirty="0"/>
            <a:t>Wellness interventions must address issues in CLE</a:t>
          </a:r>
        </a:p>
      </dgm:t>
    </dgm:pt>
    <dgm:pt modelId="{D280EEA5-E985-3042-9FEB-26D2AC4012F2}" type="parTrans" cxnId="{25B193E1-6C28-4048-AB37-62E8AE7D62A8}">
      <dgm:prSet/>
      <dgm:spPr/>
      <dgm:t>
        <a:bodyPr/>
        <a:lstStyle/>
        <a:p>
          <a:endParaRPr lang="en-US"/>
        </a:p>
      </dgm:t>
    </dgm:pt>
    <dgm:pt modelId="{BA665F62-030C-3D47-AE7E-67953020E479}" type="sibTrans" cxnId="{25B193E1-6C28-4048-AB37-62E8AE7D62A8}">
      <dgm:prSet/>
      <dgm:spPr/>
      <dgm:t>
        <a:bodyPr/>
        <a:lstStyle/>
        <a:p>
          <a:endParaRPr lang="en-US"/>
        </a:p>
      </dgm:t>
    </dgm:pt>
    <dgm:pt modelId="{D744651F-275B-6143-966D-51EB0F495DE3}">
      <dgm:prSet phldrT="[Text]"/>
      <dgm:spPr/>
      <dgm:t>
        <a:bodyPr/>
        <a:lstStyle/>
        <a:p>
          <a:r>
            <a:rPr lang="en-US" dirty="0"/>
            <a:t>Contributing role of EHR</a:t>
          </a:r>
        </a:p>
      </dgm:t>
    </dgm:pt>
    <dgm:pt modelId="{BE3C7A5A-BBBF-BD4D-8C67-CD55CCAA12DC}" type="parTrans" cxnId="{BA675C61-86FF-EA40-89C5-06A8A5496B39}">
      <dgm:prSet/>
      <dgm:spPr/>
      <dgm:t>
        <a:bodyPr/>
        <a:lstStyle/>
        <a:p>
          <a:endParaRPr lang="en-US"/>
        </a:p>
      </dgm:t>
    </dgm:pt>
    <dgm:pt modelId="{348A4E75-809F-F84A-B7BD-115FAE217DBC}" type="sibTrans" cxnId="{BA675C61-86FF-EA40-89C5-06A8A5496B39}">
      <dgm:prSet/>
      <dgm:spPr/>
      <dgm:t>
        <a:bodyPr/>
        <a:lstStyle/>
        <a:p>
          <a:endParaRPr lang="en-US"/>
        </a:p>
      </dgm:t>
    </dgm:pt>
    <dgm:pt modelId="{A85F388C-01FB-234C-A427-329DEB01FC54}">
      <dgm:prSet phldrT="[Text]"/>
      <dgm:spPr/>
      <dgm:t>
        <a:bodyPr/>
        <a:lstStyle/>
        <a:p>
          <a:r>
            <a:rPr lang="en-US" dirty="0"/>
            <a:t>Wellness programs can create barriers to professional connection</a:t>
          </a:r>
        </a:p>
      </dgm:t>
    </dgm:pt>
    <dgm:pt modelId="{857F28FB-EED7-9B48-91F8-2F761611889E}" type="parTrans" cxnId="{0BD50A70-FEE6-1B48-A791-908E902C1B0E}">
      <dgm:prSet/>
      <dgm:spPr/>
      <dgm:t>
        <a:bodyPr/>
        <a:lstStyle/>
        <a:p>
          <a:endParaRPr lang="en-US"/>
        </a:p>
      </dgm:t>
    </dgm:pt>
    <dgm:pt modelId="{3AC81043-2A54-FA43-86A6-E0E76A099BDA}" type="sibTrans" cxnId="{0BD50A70-FEE6-1B48-A791-908E902C1B0E}">
      <dgm:prSet/>
      <dgm:spPr/>
      <dgm:t>
        <a:bodyPr/>
        <a:lstStyle/>
        <a:p>
          <a:endParaRPr lang="en-US"/>
        </a:p>
      </dgm:t>
    </dgm:pt>
    <dgm:pt modelId="{2737C297-81E9-E54B-A9C9-0DDED84A7DC0}" type="pres">
      <dgm:prSet presAssocID="{6E9BA0EC-8417-B149-9A0A-416C8FC178C1}" presName="diagram" presStyleCnt="0">
        <dgm:presLayoutVars>
          <dgm:dir/>
          <dgm:resizeHandles val="exact"/>
        </dgm:presLayoutVars>
      </dgm:prSet>
      <dgm:spPr/>
    </dgm:pt>
    <dgm:pt modelId="{6E17094D-14F2-5B46-AAED-784B8CBD9DAE}" type="pres">
      <dgm:prSet presAssocID="{AE072ED7-2D81-9147-B191-D39C87286C14}" presName="node" presStyleLbl="node1" presStyleIdx="0" presStyleCnt="5">
        <dgm:presLayoutVars>
          <dgm:bulletEnabled val="1"/>
        </dgm:presLayoutVars>
      </dgm:prSet>
      <dgm:spPr/>
    </dgm:pt>
    <dgm:pt modelId="{73FB6B3C-029A-8C46-8D17-795C7A0764AC}" type="pres">
      <dgm:prSet presAssocID="{D4713031-A6EC-844A-B9D3-09D13D1D00AF}" presName="sibTrans" presStyleCnt="0"/>
      <dgm:spPr/>
    </dgm:pt>
    <dgm:pt modelId="{7FAE672B-7DFA-8B49-A2E7-2E52F5990306}" type="pres">
      <dgm:prSet presAssocID="{CF7E8B95-C290-3046-B912-25634F9DA67A}" presName="node" presStyleLbl="node1" presStyleIdx="1" presStyleCnt="5">
        <dgm:presLayoutVars>
          <dgm:bulletEnabled val="1"/>
        </dgm:presLayoutVars>
      </dgm:prSet>
      <dgm:spPr/>
    </dgm:pt>
    <dgm:pt modelId="{FFA984D2-C989-E44D-9856-C1B4B453CE00}" type="pres">
      <dgm:prSet presAssocID="{7D9659B4-BF7A-BE4A-80C7-521E9839A0CB}" presName="sibTrans" presStyleCnt="0"/>
      <dgm:spPr/>
    </dgm:pt>
    <dgm:pt modelId="{E779FA27-B3E3-C344-99E4-0F02FD07F66B}" type="pres">
      <dgm:prSet presAssocID="{681A833A-AFE2-EB4D-922D-2786413CF7D3}" presName="node" presStyleLbl="node1" presStyleIdx="2" presStyleCnt="5">
        <dgm:presLayoutVars>
          <dgm:bulletEnabled val="1"/>
        </dgm:presLayoutVars>
      </dgm:prSet>
      <dgm:spPr/>
    </dgm:pt>
    <dgm:pt modelId="{4EA2EA2B-ADF5-6945-A1C5-75BFD1964155}" type="pres">
      <dgm:prSet presAssocID="{BA665F62-030C-3D47-AE7E-67953020E479}" presName="sibTrans" presStyleCnt="0"/>
      <dgm:spPr/>
    </dgm:pt>
    <dgm:pt modelId="{E04C4DAF-8FCA-8749-8489-757ECCF5AC2A}" type="pres">
      <dgm:prSet presAssocID="{D744651F-275B-6143-966D-51EB0F495DE3}" presName="node" presStyleLbl="node1" presStyleIdx="3" presStyleCnt="5">
        <dgm:presLayoutVars>
          <dgm:bulletEnabled val="1"/>
        </dgm:presLayoutVars>
      </dgm:prSet>
      <dgm:spPr/>
    </dgm:pt>
    <dgm:pt modelId="{D19648DE-EEA7-A34D-A36B-D6E9D5AADEEF}" type="pres">
      <dgm:prSet presAssocID="{348A4E75-809F-F84A-B7BD-115FAE217DBC}" presName="sibTrans" presStyleCnt="0"/>
      <dgm:spPr/>
    </dgm:pt>
    <dgm:pt modelId="{7E1FFE2F-DEC5-574F-AE38-F972489A65A3}" type="pres">
      <dgm:prSet presAssocID="{A85F388C-01FB-234C-A427-329DEB01FC54}" presName="node" presStyleLbl="node1" presStyleIdx="4" presStyleCnt="5">
        <dgm:presLayoutVars>
          <dgm:bulletEnabled val="1"/>
        </dgm:presLayoutVars>
      </dgm:prSet>
      <dgm:spPr/>
    </dgm:pt>
  </dgm:ptLst>
  <dgm:cxnLst>
    <dgm:cxn modelId="{2F5CCF38-A51A-7044-A39C-96BDB1247862}" type="presOf" srcId="{AE072ED7-2D81-9147-B191-D39C87286C14}" destId="{6E17094D-14F2-5B46-AAED-784B8CBD9DAE}" srcOrd="0" destOrd="0" presId="urn:microsoft.com/office/officeart/2005/8/layout/default"/>
    <dgm:cxn modelId="{BA675C61-86FF-EA40-89C5-06A8A5496B39}" srcId="{6E9BA0EC-8417-B149-9A0A-416C8FC178C1}" destId="{D744651F-275B-6143-966D-51EB0F495DE3}" srcOrd="3" destOrd="0" parTransId="{BE3C7A5A-BBBF-BD4D-8C67-CD55CCAA12DC}" sibTransId="{348A4E75-809F-F84A-B7BD-115FAE217DBC}"/>
    <dgm:cxn modelId="{0BD50A70-FEE6-1B48-A791-908E902C1B0E}" srcId="{6E9BA0EC-8417-B149-9A0A-416C8FC178C1}" destId="{A85F388C-01FB-234C-A427-329DEB01FC54}" srcOrd="4" destOrd="0" parTransId="{857F28FB-EED7-9B48-91F8-2F761611889E}" sibTransId="{3AC81043-2A54-FA43-86A6-E0E76A099BDA}"/>
    <dgm:cxn modelId="{13223978-A83C-C24F-A799-79415F909935}" srcId="{6E9BA0EC-8417-B149-9A0A-416C8FC178C1}" destId="{AE072ED7-2D81-9147-B191-D39C87286C14}" srcOrd="0" destOrd="0" parTransId="{8D8909A8-C3D7-C642-B000-8E26F9933FE6}" sibTransId="{D4713031-A6EC-844A-B9D3-09D13D1D00AF}"/>
    <dgm:cxn modelId="{B44A9279-FAE2-764D-B9D0-7308CCF1A67D}" type="presOf" srcId="{CF7E8B95-C290-3046-B912-25634F9DA67A}" destId="{7FAE672B-7DFA-8B49-A2E7-2E52F5990306}" srcOrd="0" destOrd="0" presId="urn:microsoft.com/office/officeart/2005/8/layout/default"/>
    <dgm:cxn modelId="{0452337D-C30C-F94C-B21E-0647E81AE389}" type="presOf" srcId="{D744651F-275B-6143-966D-51EB0F495DE3}" destId="{E04C4DAF-8FCA-8749-8489-757ECCF5AC2A}" srcOrd="0" destOrd="0" presId="urn:microsoft.com/office/officeart/2005/8/layout/default"/>
    <dgm:cxn modelId="{22912381-778F-D74C-8F0B-8E9CB8DB9FD7}" type="presOf" srcId="{681A833A-AFE2-EB4D-922D-2786413CF7D3}" destId="{E779FA27-B3E3-C344-99E4-0F02FD07F66B}" srcOrd="0" destOrd="0" presId="urn:microsoft.com/office/officeart/2005/8/layout/default"/>
    <dgm:cxn modelId="{97380A8A-636B-BF43-9A30-CB41DABE5C9C}" type="presOf" srcId="{6E9BA0EC-8417-B149-9A0A-416C8FC178C1}" destId="{2737C297-81E9-E54B-A9C9-0DDED84A7DC0}" srcOrd="0" destOrd="0" presId="urn:microsoft.com/office/officeart/2005/8/layout/default"/>
    <dgm:cxn modelId="{57FAF396-EF12-4548-A6E9-61249F13B92F}" srcId="{6E9BA0EC-8417-B149-9A0A-416C8FC178C1}" destId="{CF7E8B95-C290-3046-B912-25634F9DA67A}" srcOrd="1" destOrd="0" parTransId="{0BA6A444-211C-7141-9468-D4313374A000}" sibTransId="{7D9659B4-BF7A-BE4A-80C7-521E9839A0CB}"/>
    <dgm:cxn modelId="{25B193E1-6C28-4048-AB37-62E8AE7D62A8}" srcId="{6E9BA0EC-8417-B149-9A0A-416C8FC178C1}" destId="{681A833A-AFE2-EB4D-922D-2786413CF7D3}" srcOrd="2" destOrd="0" parTransId="{D280EEA5-E985-3042-9FEB-26D2AC4012F2}" sibTransId="{BA665F62-030C-3D47-AE7E-67953020E479}"/>
    <dgm:cxn modelId="{49095DF3-6079-4048-99AA-DB6B2555BDAA}" type="presOf" srcId="{A85F388C-01FB-234C-A427-329DEB01FC54}" destId="{7E1FFE2F-DEC5-574F-AE38-F972489A65A3}" srcOrd="0" destOrd="0" presId="urn:microsoft.com/office/officeart/2005/8/layout/default"/>
    <dgm:cxn modelId="{EE6D194C-AC84-3547-BAE3-6BED0633BAF0}" type="presParOf" srcId="{2737C297-81E9-E54B-A9C9-0DDED84A7DC0}" destId="{6E17094D-14F2-5B46-AAED-784B8CBD9DAE}" srcOrd="0" destOrd="0" presId="urn:microsoft.com/office/officeart/2005/8/layout/default"/>
    <dgm:cxn modelId="{D9DC284A-CFBF-5E49-9D54-9376C39C5C21}" type="presParOf" srcId="{2737C297-81E9-E54B-A9C9-0DDED84A7DC0}" destId="{73FB6B3C-029A-8C46-8D17-795C7A0764AC}" srcOrd="1" destOrd="0" presId="urn:microsoft.com/office/officeart/2005/8/layout/default"/>
    <dgm:cxn modelId="{530C0604-838A-DC4B-A873-AF93C3487FBB}" type="presParOf" srcId="{2737C297-81E9-E54B-A9C9-0DDED84A7DC0}" destId="{7FAE672B-7DFA-8B49-A2E7-2E52F5990306}" srcOrd="2" destOrd="0" presId="urn:microsoft.com/office/officeart/2005/8/layout/default"/>
    <dgm:cxn modelId="{00F8BC46-8668-4845-9889-18961EDB579A}" type="presParOf" srcId="{2737C297-81E9-E54B-A9C9-0DDED84A7DC0}" destId="{FFA984D2-C989-E44D-9856-C1B4B453CE00}" srcOrd="3" destOrd="0" presId="urn:microsoft.com/office/officeart/2005/8/layout/default"/>
    <dgm:cxn modelId="{BB2ED565-C938-2A48-86D0-9FA690457085}" type="presParOf" srcId="{2737C297-81E9-E54B-A9C9-0DDED84A7DC0}" destId="{E779FA27-B3E3-C344-99E4-0F02FD07F66B}" srcOrd="4" destOrd="0" presId="urn:microsoft.com/office/officeart/2005/8/layout/default"/>
    <dgm:cxn modelId="{3BCFFA05-EE3B-6D42-810D-2FF5A6367A4B}" type="presParOf" srcId="{2737C297-81E9-E54B-A9C9-0DDED84A7DC0}" destId="{4EA2EA2B-ADF5-6945-A1C5-75BFD1964155}" srcOrd="5" destOrd="0" presId="urn:microsoft.com/office/officeart/2005/8/layout/default"/>
    <dgm:cxn modelId="{FDF1C8E2-8EB5-F142-8596-103CAC096EFD}" type="presParOf" srcId="{2737C297-81E9-E54B-A9C9-0DDED84A7DC0}" destId="{E04C4DAF-8FCA-8749-8489-757ECCF5AC2A}" srcOrd="6" destOrd="0" presId="urn:microsoft.com/office/officeart/2005/8/layout/default"/>
    <dgm:cxn modelId="{6C080EB0-4628-D84E-86A6-E195059B041E}" type="presParOf" srcId="{2737C297-81E9-E54B-A9C9-0DDED84A7DC0}" destId="{D19648DE-EEA7-A34D-A36B-D6E9D5AADEEF}" srcOrd="7" destOrd="0" presId="urn:microsoft.com/office/officeart/2005/8/layout/default"/>
    <dgm:cxn modelId="{85B69E3D-A142-B94E-97AE-B8CE566328F0}" type="presParOf" srcId="{2737C297-81E9-E54B-A9C9-0DDED84A7DC0}" destId="{7E1FFE2F-DEC5-574F-AE38-F972489A65A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7094D-14F2-5B46-AAED-784B8CBD9DAE}">
      <dsp:nvSpPr>
        <dsp:cNvPr id="0" name=""/>
        <dsp:cNvSpPr/>
      </dsp:nvSpPr>
      <dsp:spPr>
        <a:xfrm>
          <a:off x="0" y="617339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Most physicians succeed by striving for excellence</a:t>
          </a:r>
        </a:p>
      </dsp:txBody>
      <dsp:txXfrm>
        <a:off x="0" y="617339"/>
        <a:ext cx="2464593" cy="1478756"/>
      </dsp:txXfrm>
    </dsp:sp>
    <dsp:sp modelId="{7FAE672B-7DFA-8B49-A2E7-2E52F5990306}">
      <dsp:nvSpPr>
        <dsp:cNvPr id="0" name=""/>
        <dsp:cNvSpPr/>
      </dsp:nvSpPr>
      <dsp:spPr>
        <a:xfrm>
          <a:off x="2711053" y="617339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Concept of “work-life” balance problematic</a:t>
          </a:r>
        </a:p>
      </dsp:txBody>
      <dsp:txXfrm>
        <a:off x="2711053" y="617339"/>
        <a:ext cx="2464593" cy="1478756"/>
      </dsp:txXfrm>
    </dsp:sp>
    <dsp:sp modelId="{E779FA27-B3E3-C344-99E4-0F02FD07F66B}">
      <dsp:nvSpPr>
        <dsp:cNvPr id="0" name=""/>
        <dsp:cNvSpPr/>
      </dsp:nvSpPr>
      <dsp:spPr>
        <a:xfrm>
          <a:off x="5422106" y="617339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Wellness interventions must address issues in CLE</a:t>
          </a:r>
        </a:p>
      </dsp:txBody>
      <dsp:txXfrm>
        <a:off x="5422106" y="617339"/>
        <a:ext cx="2464593" cy="1478756"/>
      </dsp:txXfrm>
    </dsp:sp>
    <dsp:sp modelId="{E04C4DAF-8FCA-8749-8489-757ECCF5AC2A}">
      <dsp:nvSpPr>
        <dsp:cNvPr id="0" name=""/>
        <dsp:cNvSpPr/>
      </dsp:nvSpPr>
      <dsp:spPr>
        <a:xfrm>
          <a:off x="1355526" y="2342554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Contributing role of EHR</a:t>
          </a:r>
        </a:p>
      </dsp:txBody>
      <dsp:txXfrm>
        <a:off x="1355526" y="2342554"/>
        <a:ext cx="2464593" cy="1478756"/>
      </dsp:txXfrm>
    </dsp:sp>
    <dsp:sp modelId="{7E1FFE2F-DEC5-574F-AE38-F972489A65A3}">
      <dsp:nvSpPr>
        <dsp:cNvPr id="0" name=""/>
        <dsp:cNvSpPr/>
      </dsp:nvSpPr>
      <dsp:spPr>
        <a:xfrm>
          <a:off x="4066579" y="2342554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Wellness programs can create barriers to professional connection</a:t>
          </a:r>
        </a:p>
      </dsp:txBody>
      <dsp:txXfrm>
        <a:off x="4066579" y="2342554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10/5/19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018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20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storydoc.com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nam.edu/initiatives/clinician-resilience-and-well-being/action-collaborative-events/action-collaborative-on-clinician-well-being-and-resilience-may-meeting-5-key-takeaway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2" Type="http://schemas.openxmlformats.org/officeDocument/2006/relationships/hyperlink" Target="mailto:info@PartnersInMed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oraldistressproject.med.uky.edu/sites/default/files/A%20Health%20System-wide%20Moral%20Distress%20Consultation%20Service_%20Development%20and%20Evaluation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Evolving Resident Well-Being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Tori Hanlon, MS, CHCP</a:t>
            </a:r>
          </a:p>
          <a:p>
            <a:r>
              <a:rPr lang="en-US" dirty="0"/>
              <a:t>Consultant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being able to place a central line and then feeling incompetent in doing procedures</a:t>
            </a:r>
          </a:p>
          <a:p>
            <a:r>
              <a:rPr lang="en-US" dirty="0"/>
              <a:t>Not knowing the answer on rounds and believing you should know everything</a:t>
            </a:r>
          </a:p>
          <a:p>
            <a:r>
              <a:rPr lang="en-US" dirty="0"/>
              <a:t>A resident covering up a mistake he/she made</a:t>
            </a:r>
          </a:p>
          <a:p>
            <a:r>
              <a:rPr lang="en-US" dirty="0"/>
              <a:t>An attending calling out a resident and making him/her feel bad</a:t>
            </a:r>
          </a:p>
          <a:p>
            <a:r>
              <a:rPr lang="en-US" dirty="0"/>
              <a:t>Being too tired to listen to your partner because you’ve used up all your energy at 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584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Brene</a:t>
            </a:r>
            <a:r>
              <a:rPr lang="en-US" dirty="0"/>
              <a:t> Brown TED Talk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Vulnerability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826" y="2221285"/>
            <a:ext cx="5559889" cy="39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Elements of Shame Resilience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Recognizing shame and understanding our triggers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Practicing critical awareness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Reaching out and telling our 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Speaking shame is important because its survival depends on going undetected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2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Navigating personal and professional challenges</a:t>
            </a:r>
          </a:p>
          <a:p>
            <a:r>
              <a:rPr lang="en-US" sz="2400" dirty="0"/>
              <a:t>Feeling unfilled, undervalued and unimportant</a:t>
            </a:r>
          </a:p>
          <a:p>
            <a:r>
              <a:rPr lang="en-US" sz="2400" dirty="0"/>
              <a:t>Feelings of “not being good enough”</a:t>
            </a:r>
          </a:p>
          <a:p>
            <a:r>
              <a:rPr lang="en-US" sz="2400" dirty="0"/>
              <a:t>Compassion fatigue</a:t>
            </a:r>
          </a:p>
          <a:p>
            <a:r>
              <a:rPr lang="en-US" sz="2400" dirty="0"/>
              <a:t>Stress management</a:t>
            </a:r>
          </a:p>
          <a:p>
            <a:r>
              <a:rPr lang="en-US" sz="2400" dirty="0"/>
              <a:t>Burnout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Work/life balance issues</a:t>
            </a:r>
          </a:p>
          <a:p>
            <a:r>
              <a:rPr lang="en-US" sz="2400" dirty="0"/>
              <a:t>Questioning why they chose medicine</a:t>
            </a:r>
          </a:p>
          <a:p>
            <a:r>
              <a:rPr lang="en-US" sz="2400" dirty="0"/>
              <a:t>Discovering what their values are and what truly matters</a:t>
            </a:r>
          </a:p>
          <a:p>
            <a:r>
              <a:rPr lang="en-US" sz="2400" dirty="0"/>
              <a:t>Self awareness, self compassion, resiliency and mindfulness training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1984" y="6043436"/>
            <a:ext cx="6169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</a:rPr>
              <a:t>Amie Gordon – Langbein, DO, CPCC, ACC, CDWF (</a:t>
            </a:r>
            <a:r>
              <a:rPr lang="en-US" sz="1400" b="0" dirty="0">
                <a:latin typeface="+mn-lt"/>
                <a:hlinkClick r:id="rId2"/>
              </a:rPr>
              <a:t>www.thestorydoc.com</a:t>
            </a:r>
            <a:r>
              <a:rPr lang="en-US" sz="1400" b="0" dirty="0">
                <a:latin typeface="+mn-lt"/>
              </a:rPr>
              <a:t>)</a:t>
            </a:r>
          </a:p>
          <a:p>
            <a:endParaRPr lang="en-US" sz="1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57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vs. Therapy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D118830-F36D-C74B-B621-026E9D7A2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81" t="16245" r="22644" b="5961"/>
          <a:stretch/>
        </p:blipFill>
        <p:spPr>
          <a:xfrm>
            <a:off x="1272996" y="1738313"/>
            <a:ext cx="6598008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03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you measuring well-being?</a:t>
            </a:r>
          </a:p>
          <a:p>
            <a:pPr lvl="1"/>
            <a:r>
              <a:rPr lang="en-US" dirty="0"/>
              <a:t>What are you doing with ACGME well-being survey results?</a:t>
            </a:r>
          </a:p>
          <a:p>
            <a:r>
              <a:rPr lang="en-US" dirty="0"/>
              <a:t>Listen to your residents and faculty</a:t>
            </a:r>
          </a:p>
          <a:p>
            <a:r>
              <a:rPr lang="en-US" dirty="0"/>
              <a:t>Wellness consults</a:t>
            </a:r>
          </a:p>
          <a:p>
            <a:r>
              <a:rPr lang="en-US" dirty="0"/>
              <a:t>Workplace safety (VI.C.1.c)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You Do?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7453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338" y="1785938"/>
            <a:ext cx="6412436" cy="42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64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299" y="1779513"/>
            <a:ext cx="5238751" cy="397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2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/>
              <a:t>National Academy of Medicine Action Collaborative on Clinician Well-Being and Resilience</a:t>
            </a:r>
          </a:p>
          <a:p>
            <a:pPr marL="0" indent="0" algn="ctr">
              <a:buNone/>
            </a:pPr>
            <a:endParaRPr lang="en-US" u="sng" dirty="0"/>
          </a:p>
          <a:p>
            <a:r>
              <a:rPr lang="en-US" sz="2000" dirty="0"/>
              <a:t>Strive to change the environment rather than place the onus of improving well-being on individuals</a:t>
            </a:r>
          </a:p>
          <a:p>
            <a:r>
              <a:rPr lang="en-US" sz="2000" dirty="0"/>
              <a:t>Accrediting organizations across health professions should periodically evaluate CLEs to hold administrators and leadership accountable for supporting positive and humanistic cultures</a:t>
            </a:r>
          </a:p>
          <a:p>
            <a:r>
              <a:rPr lang="en-US" sz="2000" dirty="0"/>
              <a:t>Work through those to whom leadership will listen and frame the clinician well-being argument in a context to which they can relate</a:t>
            </a:r>
          </a:p>
          <a:p>
            <a:r>
              <a:rPr lang="en-US" sz="2000" dirty="0"/>
              <a:t>Feeling a strong sense of team collaboration and connection between colleagues and with those in leadership positions (professional identity formation)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 Collaborative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625" y="5971465"/>
            <a:ext cx="808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  <a:hlinkClick r:id="rId2"/>
              </a:rPr>
              <a:t>https://nam.edu/initiatives/clinician-resilience-and-well-being/action-collaborative-events/action-collaborative-on-clinician-well-being-and-resilience-may-meeting-5-key-takeaways/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922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Tweeting??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6" name="Cloud 5"/>
          <p:cNvSpPr/>
          <p:nvPr/>
        </p:nvSpPr>
        <p:spPr>
          <a:xfrm>
            <a:off x="4403930" y="2986088"/>
            <a:ext cx="4740069" cy="31521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/>
              <a:t>“</a:t>
            </a:r>
            <a:r>
              <a:rPr lang="en-US" sz="1600" b="0" dirty="0" err="1"/>
              <a:t>Attendings</a:t>
            </a:r>
            <a:r>
              <a:rPr lang="en-US" sz="1600" b="0" dirty="0"/>
              <a:t> don’t have work hours, you’re being babied.  Anyway, let’s round at 10am because I need to drop my kid off at a thing at 9 and then I need to be out of the hospital by one to meet my financial guy, so try and get your notes locked up after rounds.”  -@DrIntern1</a:t>
            </a:r>
          </a:p>
        </p:txBody>
      </p:sp>
      <p:sp>
        <p:nvSpPr>
          <p:cNvPr id="7" name="Cloud 6"/>
          <p:cNvSpPr/>
          <p:nvPr/>
        </p:nvSpPr>
        <p:spPr>
          <a:xfrm>
            <a:off x="471488" y="1572029"/>
            <a:ext cx="4495800" cy="26523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/>
              <a:t>”We need to stop thinking of wellness as yoga retreats &amp; gym discounts.  Wellness is reducing the # of clicks in the EMR, adequate support staff, efficient workflows, responsive leaders, etc.  -@</a:t>
            </a:r>
            <a:r>
              <a:rPr lang="en-US" sz="1600" b="0" dirty="0" err="1"/>
              <a:t>soniasinghmd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4443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Lucida Bright" charset="0"/>
                <a:ea typeface="ＭＳ Ｐゴシック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6606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b="1" dirty="0"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200" b="1" i="1" dirty="0">
              <a:latin typeface="Lucida Bright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2847" y="1407560"/>
            <a:ext cx="472440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336600"/>
                </a:solidFill>
                <a:latin typeface="Lucida Bright" pitchFamily="18" charset="0"/>
              </a:rPr>
              <a:t>Tori Hanlon, MS, CHCP</a:t>
            </a:r>
          </a:p>
          <a:p>
            <a:pPr algn="ctr">
              <a:defRPr/>
            </a:pPr>
            <a:r>
              <a:rPr lang="en-US" sz="2000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Over 13 years working in Medical Education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Bachelor’s in Health Services Administration</a:t>
            </a:r>
            <a:br>
              <a:rPr lang="en-US" sz="1600" dirty="0">
                <a:latin typeface="Lucida Bright" pitchFamily="18" charset="0"/>
              </a:rPr>
            </a:b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Master’s in Health Administration and Policy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Designated Institutional Official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Experienced in GME at a large academic medical center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3" y="2209800"/>
            <a:ext cx="3124980" cy="2726046"/>
          </a:xfrm>
          <a:prstGeom prst="rect">
            <a:avLst/>
          </a:prstGeom>
        </p:spPr>
      </p:pic>
      <p:sp>
        <p:nvSpPr>
          <p:cNvPr id="10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32583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Tweeting??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6" name="Cloud 5"/>
          <p:cNvSpPr/>
          <p:nvPr/>
        </p:nvSpPr>
        <p:spPr>
          <a:xfrm>
            <a:off x="221074" y="1503627"/>
            <a:ext cx="4382882" cy="23574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/>
              <a:t>“We are learning when you least expect it.  The daily actions and behaviors of faculty matter - a lot.”</a:t>
            </a:r>
          </a:p>
          <a:p>
            <a:pPr algn="ctr"/>
            <a:r>
              <a:rPr lang="en-US" sz="1600" b="0" dirty="0"/>
              <a:t>-quote from a student shared at NAM Collaborative</a:t>
            </a:r>
          </a:p>
        </p:txBody>
      </p:sp>
      <p:sp>
        <p:nvSpPr>
          <p:cNvPr id="7" name="Cloud 6"/>
          <p:cNvSpPr/>
          <p:nvPr/>
        </p:nvSpPr>
        <p:spPr>
          <a:xfrm>
            <a:off x="3243943" y="3026228"/>
            <a:ext cx="5758543" cy="31133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/>
              <a:t>“Don’t strive to be the best.  It creates an illusion of an endpoint - and a delusion that the goal is to be superior to others.” @</a:t>
            </a:r>
            <a:r>
              <a:rPr lang="en-US" sz="1600" b="0" dirty="0" err="1"/>
              <a:t>AdamMGrant</a:t>
            </a:r>
            <a:endParaRPr lang="en-US" sz="1600" b="0" dirty="0"/>
          </a:p>
          <a:p>
            <a:pPr algn="ctr"/>
            <a:endParaRPr lang="en-US" sz="1600" b="0" dirty="0"/>
          </a:p>
          <a:p>
            <a:pPr algn="ctr"/>
            <a:r>
              <a:rPr lang="en-US" sz="1600" b="0" dirty="0"/>
              <a:t>“If we could instill this philosophy in our learners, could we start to do away with #shame, #burnout, </a:t>
            </a:r>
            <a:r>
              <a:rPr lang="en-US" sz="1600" b="0" dirty="0" err="1"/>
              <a:t>etc</a:t>
            </a:r>
            <a:r>
              <a:rPr lang="en-US" sz="1600" b="0" dirty="0"/>
              <a:t>?” @</a:t>
            </a:r>
            <a:r>
              <a:rPr lang="en-US" sz="1600" b="0" dirty="0" err="1"/>
              <a:t>mededdoc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089564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#crazysocks4docs</a:t>
            </a:r>
          </a:p>
          <a:p>
            <a:r>
              <a:rPr lang="en-US" dirty="0"/>
              <a:t>Thank A Resident Day</a:t>
            </a:r>
          </a:p>
          <a:p>
            <a:r>
              <a:rPr lang="en-US" dirty="0"/>
              <a:t>National Physician Suicide Awareness Day</a:t>
            </a:r>
          </a:p>
          <a:p>
            <a:r>
              <a:rPr lang="en-US" dirty="0"/>
              <a:t>National Doctors 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0078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22014" y="230396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6378" y="233648"/>
            <a:ext cx="5060092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Evolving Resident Well-Being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October 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We All Need Scholarly Activity, Including Coordinators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October 24,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 Preparing For The 10 Year Site Visit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November 5,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Meet the Experts – Fall Freebie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November 21,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102" y="4967032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626" y="5596354"/>
            <a:ext cx="4030517" cy="8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Toolbox for Teaching Millennials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829339"/>
            <a:ext cx="3712029" cy="1425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CPR Part 1 of 4: Overview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and Action Plans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2025 Part 2 of 4: Changes on the Horizon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Partners – Spring Freebie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CLE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2019 Part 2 of 4: Section I &amp; Section II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2025 Part 3 of 4: GME Evolution, Funding &amp; Future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Your Sponsoring Institution – The First 2 Years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Reviews – Helpful not Hurtful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CPR Part 3 of 4: Section IV &amp; Section V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246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100" b="1" dirty="0"/>
              <a:t>    </a:t>
            </a:r>
            <a:r>
              <a:rPr lang="en-US" sz="24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>
                <a:latin typeface="+mn-lt"/>
              </a:rPr>
              <a:t>Tori Hanlon, MS, CHCP</a:t>
            </a:r>
            <a:r>
              <a:rPr lang="en-US" sz="2000" dirty="0">
                <a:latin typeface="+mn-lt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>
                <a:hlinkClick r:id="rId3"/>
              </a:rPr>
              <a:t>tori@partnersinmeded.com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56521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challenges affecting resident well-being</a:t>
            </a:r>
          </a:p>
          <a:p>
            <a:r>
              <a:rPr lang="en-US" dirty="0"/>
              <a:t>Evaluate aspects of the clinical learning environment impacting resident and faculty well-being</a:t>
            </a:r>
          </a:p>
          <a:p>
            <a:r>
              <a:rPr lang="en-US" dirty="0"/>
              <a:t>Discuss how programs and institutions can more effectively address resident well-being</a:t>
            </a:r>
          </a:p>
          <a:p>
            <a:r>
              <a:rPr lang="en-US" dirty="0"/>
              <a:t>Provide resources in support of well-being in GME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02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Residency is hard</a:t>
            </a:r>
          </a:p>
          <a:p>
            <a:r>
              <a:rPr lang="en-US" dirty="0"/>
              <a:t>Residents will experience burnout</a:t>
            </a:r>
          </a:p>
          <a:p>
            <a:r>
              <a:rPr lang="en-US" dirty="0"/>
              <a:t>Resident wellness is not one size fits all</a:t>
            </a:r>
          </a:p>
          <a:p>
            <a:r>
              <a:rPr lang="en-US" dirty="0"/>
              <a:t>Don’t make assumptions about well-being</a:t>
            </a:r>
          </a:p>
          <a:p>
            <a:r>
              <a:rPr lang="en-US" dirty="0"/>
              <a:t>GME alone cannot solve burnout and other issues having a negative impact on resident well-being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35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 on Resident Wellness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782721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8536" y="5997269"/>
            <a:ext cx="536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Times New Roman" charset="0"/>
                <a:ea typeface="Times New Roman" charset="0"/>
                <a:cs typeface="Times New Roman" charset="0"/>
              </a:rPr>
              <a:t>Bhe</a:t>
            </a:r>
            <a:r>
              <a:rPr lang="en-US" sz="1400" b="0" dirty="0">
                <a:latin typeface="Times New Roman" charset="0"/>
                <a:ea typeface="Times New Roman" charset="0"/>
                <a:cs typeface="Times New Roman" charset="0"/>
              </a:rPr>
              <a:t>, E &amp; </a:t>
            </a:r>
            <a:r>
              <a:rPr lang="en-US" sz="1400" b="0" dirty="0" err="1">
                <a:latin typeface="Times New Roman" charset="0"/>
                <a:ea typeface="Times New Roman" charset="0"/>
                <a:cs typeface="Times New Roman" charset="0"/>
              </a:rPr>
              <a:t>Servis</a:t>
            </a:r>
            <a:r>
              <a:rPr lang="en-US" sz="1400" b="0" dirty="0">
                <a:latin typeface="Times New Roman" charset="0"/>
                <a:ea typeface="Times New Roman" charset="0"/>
                <a:cs typeface="Times New Roman" charset="0"/>
              </a:rPr>
              <a:t>, M. Psychotherapist Perspectives on Resident Wellness.</a:t>
            </a:r>
          </a:p>
        </p:txBody>
      </p:sp>
    </p:spTree>
    <p:extLst>
      <p:ext uri="{BB962C8B-B14F-4D97-AF65-F5344CB8AC3E}">
        <p14:creationId xmlns:p14="http://schemas.microsoft.com/office/powerpoint/2010/main" val="121219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/>
              <a:t>Occurs when a clinician knows the ethically right thing to do, but institutional constraints make it nearly impossible to pursue right course of action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Distress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56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Contributes to burnout</a:t>
            </a:r>
          </a:p>
          <a:p>
            <a:r>
              <a:rPr lang="en-US" dirty="0"/>
              <a:t>Diminishes empathy</a:t>
            </a:r>
          </a:p>
          <a:p>
            <a:r>
              <a:rPr lang="en-US" dirty="0"/>
              <a:t>Result in cynical attitude</a:t>
            </a:r>
          </a:p>
          <a:p>
            <a:r>
              <a:rPr lang="en-US" dirty="0"/>
              <a:t>Associated with interpersonal conflict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Distress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5997269"/>
            <a:ext cx="804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latin typeface="+mn-lt"/>
              </a:rPr>
              <a:t>MA J Ethics.</a:t>
            </a:r>
            <a:r>
              <a:rPr lang="en-US" sz="1400" b="0" dirty="0">
                <a:latin typeface="+mn-lt"/>
              </a:rPr>
              <a:t> 2017;19(6):533-536. </a:t>
            </a:r>
            <a:r>
              <a:rPr lang="en-US" sz="1400" b="0" dirty="0" err="1">
                <a:latin typeface="+mn-lt"/>
              </a:rPr>
              <a:t>doi</a:t>
            </a:r>
            <a:r>
              <a:rPr lang="en-US" sz="1400" b="0" dirty="0">
                <a:latin typeface="+mn-lt"/>
              </a:rPr>
              <a:t>: 10.1001/journalofethics.2017.19.6.fred1-1706.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3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an ethics curriculum</a:t>
            </a:r>
          </a:p>
          <a:p>
            <a:pPr lvl="1"/>
            <a:r>
              <a:rPr lang="en-US" dirty="0"/>
              <a:t>AMA Journal of Ethics</a:t>
            </a:r>
          </a:p>
          <a:p>
            <a:r>
              <a:rPr lang="en-US" dirty="0"/>
              <a:t>Utilize an external facilitator</a:t>
            </a:r>
          </a:p>
          <a:p>
            <a:r>
              <a:rPr lang="en-US" dirty="0"/>
              <a:t>Engage faculty/faculty development</a:t>
            </a:r>
          </a:p>
          <a:p>
            <a:r>
              <a:rPr lang="en-US" dirty="0"/>
              <a:t>Moral distress consultation service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Moral Distress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7225" y="5604328"/>
            <a:ext cx="7858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  <a:hlinkClick r:id="rId2" invalidUrl="http://moraldistressproject.med.uky.edu/sites/default/files/A Health System-wide Moral Distress Consultation Service_ Development and Evaluation.pdf"/>
              </a:rPr>
              <a:t>http://moraldistressproject.med.uky.edu/sites/default/files/A%20Health%20System-wide%20Moral%20Distress%20Consultation%20Service_%20Development%20and%20Evaluation.pdf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041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shame?</a:t>
            </a:r>
          </a:p>
          <a:p>
            <a:pPr lvl="1"/>
            <a:r>
              <a:rPr lang="en-US" i="1" dirty="0"/>
              <a:t>“the intensely painful feeling or experience of believing we are flawed and therefore unworthy of acceptance and belonging”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Shame Resilience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817298"/>
              </p:ext>
            </p:extLst>
          </p:nvPr>
        </p:nvGraphicFramePr>
        <p:xfrm>
          <a:off x="985838" y="3523746"/>
          <a:ext cx="715803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9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Focus on behavior - “I did something bad”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 on self - “I am bad”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made a mistake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am a mistake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Leads to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Impedes</a:t>
                      </a:r>
                      <a:r>
                        <a:rPr lang="en-US" baseline="0" dirty="0"/>
                        <a:t> growth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961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1054</TotalTime>
  <Words>1293</Words>
  <Application>Microsoft Macintosh PowerPoint</Application>
  <PresentationFormat>On-screen Show (4:3)</PresentationFormat>
  <Paragraphs>290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Lucida Bright</vt:lpstr>
      <vt:lpstr>Times New Roman</vt:lpstr>
      <vt:lpstr>Wingdings</vt:lpstr>
      <vt:lpstr>PME-2016</vt:lpstr>
      <vt:lpstr>Evolving Resident Well-Being</vt:lpstr>
      <vt:lpstr> </vt:lpstr>
      <vt:lpstr>Objectives</vt:lpstr>
      <vt:lpstr>Truths</vt:lpstr>
      <vt:lpstr>Perspectives on Resident Wellness</vt:lpstr>
      <vt:lpstr>Moral Distress</vt:lpstr>
      <vt:lpstr>Moral Distress</vt:lpstr>
      <vt:lpstr>Addressing Moral Distress</vt:lpstr>
      <vt:lpstr>Shame Resilience</vt:lpstr>
      <vt:lpstr>Shame</vt:lpstr>
      <vt:lpstr>The Power of Vulnerability</vt:lpstr>
      <vt:lpstr>Four Elements of Shame Resilience</vt:lpstr>
      <vt:lpstr>Coaching</vt:lpstr>
      <vt:lpstr>Coaching vs. Therapy</vt:lpstr>
      <vt:lpstr>What Else Can You Do?</vt:lpstr>
      <vt:lpstr>PowerPoint Presentation</vt:lpstr>
      <vt:lpstr>PowerPoint Presentation</vt:lpstr>
      <vt:lpstr>NAM Collaborative</vt:lpstr>
      <vt:lpstr>What’s Tweeting??</vt:lpstr>
      <vt:lpstr>What’s Tweeting??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59</cp:revision>
  <dcterms:created xsi:type="dcterms:W3CDTF">2016-03-20T11:36:31Z</dcterms:created>
  <dcterms:modified xsi:type="dcterms:W3CDTF">2019-10-05T15:02:49Z</dcterms:modified>
</cp:coreProperties>
</file>