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412" r:id="rId1"/>
  </p:sldMasterIdLst>
  <p:notesMasterIdLst>
    <p:notesMasterId r:id="rId39"/>
  </p:notesMasterIdLst>
  <p:handoutMasterIdLst>
    <p:handoutMasterId r:id="rId40"/>
  </p:handoutMasterIdLst>
  <p:sldIdLst>
    <p:sldId id="375" r:id="rId2"/>
    <p:sldId id="256" r:id="rId3"/>
    <p:sldId id="338" r:id="rId4"/>
    <p:sldId id="257" r:id="rId5"/>
    <p:sldId id="258" r:id="rId6"/>
    <p:sldId id="259" r:id="rId7"/>
    <p:sldId id="260" r:id="rId8"/>
    <p:sldId id="285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9" r:id="rId17"/>
    <p:sldId id="268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86" r:id="rId26"/>
    <p:sldId id="277" r:id="rId27"/>
    <p:sldId id="287" r:id="rId28"/>
    <p:sldId id="278" r:id="rId29"/>
    <p:sldId id="279" r:id="rId30"/>
    <p:sldId id="280" r:id="rId31"/>
    <p:sldId id="281" r:id="rId32"/>
    <p:sldId id="288" r:id="rId33"/>
    <p:sldId id="282" r:id="rId34"/>
    <p:sldId id="283" r:id="rId35"/>
    <p:sldId id="284" r:id="rId36"/>
    <p:sldId id="399" r:id="rId37"/>
    <p:sldId id="339" r:id="rId38"/>
  </p:sldIdLst>
  <p:sldSz cx="9144000" cy="6858000" type="screen4x3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  <p15:guide id="3" orient="horz" pos="2932">
          <p15:clr>
            <a:srgbClr val="A4A3A4"/>
          </p15:clr>
        </p15:guide>
        <p15:guide id="4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5E1045-8312-8A48-8B35-FB1DFE447E55}" v="14" dt="2020-08-31T23:40:25.7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2" autoAdjust="0"/>
    <p:restoredTop sz="94648"/>
  </p:normalViewPr>
  <p:slideViewPr>
    <p:cSldViewPr snapToGrid="0" snapToObjects="1">
      <p:cViewPr varScale="1">
        <p:scale>
          <a:sx n="89" d="100"/>
          <a:sy n="89" d="100"/>
        </p:scale>
        <p:origin x="168" y="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928"/>
        <p:guide pos="2208"/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876" cy="465455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629" y="0"/>
            <a:ext cx="3043876" cy="465455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>
              <a:defRPr sz="1200"/>
            </a:lvl1pPr>
          </a:lstStyle>
          <a:p>
            <a:fld id="{40BA2A84-FA30-44B6-AD76-D83A7149B58B}" type="datetimeFigureOut">
              <a:rPr lang="en-US" smtClean="0"/>
              <a:t>8/31/20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51"/>
            <a:ext cx="3043876" cy="465455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629" y="8842051"/>
            <a:ext cx="3043876" cy="465455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>
              <a:defRPr sz="1200"/>
            </a:lvl1pPr>
          </a:lstStyle>
          <a:p>
            <a:fld id="{4BD72ED7-AB34-49CF-A5EB-97B6BFEA78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455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7363"/>
          </a:xfrm>
          <a:prstGeom prst="rect">
            <a:avLst/>
          </a:prstGeom>
        </p:spPr>
        <p:txBody>
          <a:bodyPr vert="horz" lIns="91566" tIns="45784" rIns="91566" bIns="4578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531" y="0"/>
            <a:ext cx="3043979" cy="467363"/>
          </a:xfrm>
          <a:prstGeom prst="rect">
            <a:avLst/>
          </a:prstGeom>
        </p:spPr>
        <p:txBody>
          <a:bodyPr vert="horz" lIns="91566" tIns="45784" rIns="91566" bIns="45784" rtlCol="0"/>
          <a:lstStyle>
            <a:lvl1pPr algn="r">
              <a:defRPr sz="1200"/>
            </a:lvl1pPr>
          </a:lstStyle>
          <a:p>
            <a:fld id="{0ABBE93E-5F7F-184D-A4E8-94CA3862B532}" type="datetimeFigureOut">
              <a:rPr lang="en-US" smtClean="0"/>
              <a:t>8/31/20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6" tIns="45784" rIns="91566" bIns="4578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47" y="4479688"/>
            <a:ext cx="5617208" cy="3665776"/>
          </a:xfrm>
          <a:prstGeom prst="rect">
            <a:avLst/>
          </a:prstGeom>
        </p:spPr>
        <p:txBody>
          <a:bodyPr vert="horz" lIns="91566" tIns="45784" rIns="91566" bIns="4578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738"/>
            <a:ext cx="3043979" cy="467363"/>
          </a:xfrm>
          <a:prstGeom prst="rect">
            <a:avLst/>
          </a:prstGeom>
        </p:spPr>
        <p:txBody>
          <a:bodyPr vert="horz" lIns="91566" tIns="45784" rIns="91566" bIns="4578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531" y="8841738"/>
            <a:ext cx="3043979" cy="467363"/>
          </a:xfrm>
          <a:prstGeom prst="rect">
            <a:avLst/>
          </a:prstGeom>
        </p:spPr>
        <p:txBody>
          <a:bodyPr vert="horz" lIns="91566" tIns="45784" rIns="91566" bIns="45784" rtlCol="0" anchor="b"/>
          <a:lstStyle>
            <a:lvl1pPr algn="r">
              <a:defRPr sz="1200"/>
            </a:lvl1pPr>
          </a:lstStyle>
          <a:p>
            <a:fld id="{B0D67206-340A-194E-9A97-1CE564B498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31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6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100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251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536700" y="660400"/>
            <a:ext cx="4410075" cy="33067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48162" y="4187970"/>
            <a:ext cx="5985285" cy="3967678"/>
          </a:xfrm>
          <a:prstGeom prst="rect">
            <a:avLst/>
          </a:prstGeom>
        </p:spPr>
        <p:txBody>
          <a:bodyPr lIns="96674" tIns="96674" rIns="96674" bIns="96674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6692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050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743DA7-34FC-504A-B92E-0B05F71BEB3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40211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1367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34356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810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170" y="2081894"/>
            <a:ext cx="6115049" cy="24294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2169" y="4511385"/>
            <a:ext cx="6115049" cy="51432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AC1577-D165-894F-A2E8-2E5C1B17494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869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936355-F024-8C42-A5F5-6F05435583B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100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5B5787-11C4-AF40-8375-AA391F8B86D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3819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025EC8-843F-094B-B467-B8DEAEA065F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490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0654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DE7DD9-96F1-6E43-A8F9-4B502D1EE7D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387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E9A17-9C8D-1B4D-8899-8FD1CDB0128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302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</p:spTree>
    <p:extLst>
      <p:ext uri="{BB962C8B-B14F-4D97-AF65-F5344CB8AC3E}">
        <p14:creationId xmlns:p14="http://schemas.microsoft.com/office/powerpoint/2010/main" val="189556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13" r:id="rId1"/>
    <p:sldLayoutId id="2147486414" r:id="rId2"/>
    <p:sldLayoutId id="2147486415" r:id="rId3"/>
    <p:sldLayoutId id="2147486416" r:id="rId4"/>
    <p:sldLayoutId id="2147486417" r:id="rId5"/>
    <p:sldLayoutId id="2147486418" r:id="rId6"/>
    <p:sldLayoutId id="2147486419" r:id="rId7"/>
    <p:sldLayoutId id="2147486420" r:id="rId8"/>
    <p:sldLayoutId id="2147486421" r:id="rId9"/>
    <p:sldLayoutId id="2147486422" r:id="rId10"/>
    <p:sldLayoutId id="214748642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PartnersInMedEd.co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hyperlink" Target="mailto:Amy@PartnersInMedEd.co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5101" y="246465"/>
            <a:ext cx="6526006" cy="1325563"/>
          </a:xfrm>
        </p:spPr>
        <p:txBody>
          <a:bodyPr/>
          <a:lstStyle/>
          <a:p>
            <a:r>
              <a:rPr lang="en-US" dirty="0"/>
              <a:t>Partners Webinar </a:t>
            </a:r>
            <a:r>
              <a:rPr lang="en-US" dirty="0">
                <a:solidFill>
                  <a:srgbClr val="FF0000"/>
                </a:solidFill>
              </a:rPr>
              <a:t>Alert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87564" y="2120118"/>
            <a:ext cx="495459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Reminder…Because of the amount of individual logins for this webinar.  </a:t>
            </a:r>
            <a:b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Please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Unmute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 your Microphone after you enter this webinar.</a:t>
            </a:r>
            <a:b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229DE1-3463-3549-9316-31249972B1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389" y="2174485"/>
            <a:ext cx="2943925" cy="294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598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Through a systematic analysis of one’s practice and review of the literature, one is able to make adjustments that improve patient outcomes and care.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Thoughtful consideration to practice-based analysis improves quality of care, as well as patient safety. This allows faculty members to serve as role models for residents in practice-based learning.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Practice-based Learning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53734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982" y="1842108"/>
            <a:ext cx="5736544" cy="313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297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 specific</a:t>
            </a:r>
          </a:p>
          <a:p>
            <a:endParaRPr lang="en-US" dirty="0"/>
          </a:p>
          <a:p>
            <a:r>
              <a:rPr lang="en-US" dirty="0"/>
              <a:t>GME office</a:t>
            </a:r>
          </a:p>
          <a:p>
            <a:endParaRPr lang="en-US" dirty="0"/>
          </a:p>
          <a:p>
            <a:r>
              <a:rPr lang="en-US" dirty="0"/>
              <a:t>Subcommittee(s)</a:t>
            </a:r>
          </a:p>
          <a:p>
            <a:endParaRPr lang="en-US" dirty="0"/>
          </a:p>
          <a:p>
            <a:r>
              <a:rPr lang="en-US" dirty="0"/>
              <a:t>Toolkit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976" y="2133113"/>
            <a:ext cx="2877466" cy="286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819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u="sng" dirty="0"/>
              <a:t>GME office </a:t>
            </a:r>
            <a:r>
              <a:rPr lang="en-US" sz="2800" dirty="0"/>
              <a:t>created </a:t>
            </a:r>
            <a:r>
              <a:rPr lang="en-US" sz="2800" u="sng" dirty="0"/>
              <a:t>subcommittees</a:t>
            </a:r>
            <a:r>
              <a:rPr lang="en-US" sz="2800" dirty="0"/>
              <a:t> for each topic to create a </a:t>
            </a:r>
            <a:r>
              <a:rPr lang="en-US" sz="2800" u="sng" dirty="0"/>
              <a:t>toolkit</a:t>
            </a:r>
            <a:r>
              <a:rPr lang="en-US" sz="2800" dirty="0"/>
              <a:t> for each </a:t>
            </a:r>
            <a:r>
              <a:rPr lang="en-US" sz="2800" u="sng" dirty="0"/>
              <a:t>program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Faculty Development Toolkit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016E00-CA07-334A-AA64-29F6824E8E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655" y="2994337"/>
            <a:ext cx="3219719" cy="321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039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Pertaining to all residents </a:t>
            </a:r>
          </a:p>
          <a:p>
            <a:endParaRPr lang="en-US" dirty="0"/>
          </a:p>
          <a:p>
            <a:r>
              <a:rPr lang="en-US" dirty="0"/>
              <a:t>Know all the players</a:t>
            </a:r>
          </a:p>
          <a:p>
            <a:endParaRPr lang="en-US" dirty="0"/>
          </a:p>
          <a:p>
            <a:r>
              <a:rPr lang="en-US" dirty="0"/>
              <a:t>Sent requests out to Associate Program Directors</a:t>
            </a:r>
          </a:p>
          <a:p>
            <a:endParaRPr lang="en-US" dirty="0"/>
          </a:p>
          <a:p>
            <a:r>
              <a:rPr lang="en-US" dirty="0"/>
              <a:t>Want interest</a:t>
            </a:r>
          </a:p>
          <a:p>
            <a:endParaRPr lang="en-US" dirty="0"/>
          </a:p>
          <a:p>
            <a:r>
              <a:rPr lang="en-US" dirty="0"/>
              <a:t>Participated as subcommittee member for all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GME Office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777" y="1009395"/>
            <a:ext cx="3133725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158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Assign chair</a:t>
            </a:r>
          </a:p>
          <a:p>
            <a:endParaRPr lang="en-US" dirty="0"/>
          </a:p>
          <a:p>
            <a:r>
              <a:rPr lang="en-US" dirty="0"/>
              <a:t>Determine workshops, suggestions or tips to be used</a:t>
            </a:r>
          </a:p>
          <a:p>
            <a:endParaRPr lang="en-US" dirty="0"/>
          </a:p>
          <a:p>
            <a:r>
              <a:rPr lang="en-US" dirty="0"/>
              <a:t>Enter information into toolkit</a:t>
            </a:r>
          </a:p>
          <a:p>
            <a:endParaRPr lang="en-US" dirty="0"/>
          </a:p>
          <a:p>
            <a:r>
              <a:rPr lang="en-US" dirty="0"/>
              <a:t>Be available for questions</a:t>
            </a:r>
          </a:p>
          <a:p>
            <a:pPr lvl="1"/>
            <a:r>
              <a:rPr lang="en-US" dirty="0"/>
              <a:t>2-3 meetings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Subcommittee Responsibilities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25" y="3717925"/>
            <a:ext cx="275272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153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170" y="2060329"/>
            <a:ext cx="5056505" cy="286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597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Discussions/updates at each faculty meeting</a:t>
            </a:r>
          </a:p>
          <a:p>
            <a:endParaRPr lang="en-US" dirty="0"/>
          </a:p>
          <a:p>
            <a:r>
              <a:rPr lang="en-US" dirty="0"/>
              <a:t>Department of Academic Affairs workshop</a:t>
            </a:r>
          </a:p>
          <a:p>
            <a:pPr lvl="1"/>
            <a:r>
              <a:rPr lang="en-US" dirty="0"/>
              <a:t>Other faculty development sessions occurring in your institution </a:t>
            </a:r>
          </a:p>
          <a:p>
            <a:pPr lvl="1"/>
            <a:endParaRPr lang="en-US" dirty="0"/>
          </a:p>
          <a:p>
            <a:r>
              <a:rPr lang="en-US" dirty="0"/>
              <a:t>Quick and meaningful texts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 Educators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092" y="4356100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715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Grand Rounds</a:t>
            </a:r>
          </a:p>
          <a:p>
            <a:pPr lvl="1"/>
            <a:r>
              <a:rPr lang="en-US" dirty="0"/>
              <a:t>Invite other programs</a:t>
            </a:r>
          </a:p>
          <a:p>
            <a:pPr lvl="1"/>
            <a:r>
              <a:rPr lang="en-US" dirty="0"/>
              <a:t>Interdisciplinary or interdepartmental</a:t>
            </a:r>
          </a:p>
          <a:p>
            <a:pPr lvl="1"/>
            <a:endParaRPr lang="en-US" dirty="0"/>
          </a:p>
          <a:p>
            <a:r>
              <a:rPr lang="en-US" dirty="0"/>
              <a:t>Podcasts</a:t>
            </a:r>
          </a:p>
          <a:p>
            <a:endParaRPr lang="en-US" dirty="0"/>
          </a:p>
          <a:p>
            <a:r>
              <a:rPr lang="en-US" dirty="0"/>
              <a:t>ASK THEM!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 Educators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960" y="3495685"/>
            <a:ext cx="2891790" cy="215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158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own as well as residents/fellows</a:t>
            </a:r>
          </a:p>
          <a:p>
            <a:endParaRPr lang="en-US" dirty="0"/>
          </a:p>
          <a:p>
            <a:r>
              <a:rPr lang="en-US" dirty="0"/>
              <a:t>Faculty meeting agenda item – residents signs</a:t>
            </a:r>
          </a:p>
          <a:p>
            <a:endParaRPr lang="en-US" dirty="0"/>
          </a:p>
          <a:p>
            <a:r>
              <a:rPr lang="en-US" dirty="0"/>
              <a:t>Recognition</a:t>
            </a:r>
          </a:p>
          <a:p>
            <a:pPr lvl="1"/>
            <a:r>
              <a:rPr lang="en-US" dirty="0"/>
              <a:t>Physician of the month/quarter and advertise</a:t>
            </a:r>
          </a:p>
          <a:p>
            <a:pPr lvl="1"/>
            <a:endParaRPr lang="en-US" dirty="0"/>
          </a:p>
          <a:p>
            <a:r>
              <a:rPr lang="en-US" dirty="0"/>
              <a:t>Suggestion box with Town Hall review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Fostering Well- Being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66459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Faculty Development – A More Specific Approach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83" y="4524058"/>
            <a:ext cx="7278687" cy="110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695B82-7D1F-8A45-AEC9-27DBE7E4AD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AD440-F108-8240-98F2-2F55ADC45D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9483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Hospital ombudsperson </a:t>
            </a:r>
          </a:p>
          <a:p>
            <a:pPr lvl="1"/>
            <a:r>
              <a:rPr lang="en-US" dirty="0"/>
              <a:t>Separate or same as residents/fellows</a:t>
            </a:r>
          </a:p>
          <a:p>
            <a:pPr lvl="1"/>
            <a:r>
              <a:rPr lang="en-US" dirty="0"/>
              <a:t>Interesting if same</a:t>
            </a:r>
          </a:p>
          <a:p>
            <a:pPr lvl="1"/>
            <a:endParaRPr lang="en-US" dirty="0"/>
          </a:p>
          <a:p>
            <a:r>
              <a:rPr lang="en-US" dirty="0"/>
              <a:t>Hospital wide resources</a:t>
            </a:r>
          </a:p>
          <a:p>
            <a:pPr lvl="1"/>
            <a:r>
              <a:rPr lang="en-US" dirty="0"/>
              <a:t>Employee Assistance Program (EAP)</a:t>
            </a:r>
          </a:p>
          <a:p>
            <a:pPr lvl="1"/>
            <a:r>
              <a:rPr lang="en-US" dirty="0"/>
              <a:t>Connect the docs</a:t>
            </a:r>
          </a:p>
          <a:p>
            <a:pPr lvl="1"/>
            <a:r>
              <a:rPr lang="en-US" dirty="0"/>
              <a:t>Lunch in the attending lounge</a:t>
            </a:r>
          </a:p>
          <a:p>
            <a:pPr lvl="1"/>
            <a:r>
              <a:rPr lang="en-US" dirty="0"/>
              <a:t>Discounts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Fostering Well- Being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50" y="449834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700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Reading suggestions</a:t>
            </a:r>
          </a:p>
          <a:p>
            <a:endParaRPr lang="en-US" dirty="0"/>
          </a:p>
          <a:p>
            <a:r>
              <a:rPr lang="en-US" dirty="0"/>
              <a:t>Resources for physicians with substance abuse</a:t>
            </a:r>
          </a:p>
          <a:p>
            <a:endParaRPr lang="en-US" dirty="0"/>
          </a:p>
          <a:p>
            <a:r>
              <a:rPr lang="en-US" dirty="0"/>
              <a:t>Mental health protocol for residents, perhaps faculty</a:t>
            </a:r>
          </a:p>
          <a:p>
            <a:endParaRPr lang="en-US" dirty="0"/>
          </a:p>
          <a:p>
            <a:r>
              <a:rPr lang="en-US" dirty="0"/>
              <a:t>Balint groups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Fostering Well- Being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615" y="4512627"/>
            <a:ext cx="3600450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86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Attendings must demonstrate the ability to investigate and evaluate their care of patients, to appraise and assimilate scientific evidence, and to continuously improve patient care based on constant self-evaluation and lifelong learning </a:t>
            </a:r>
          </a:p>
          <a:p>
            <a:endParaRPr lang="en-US" dirty="0"/>
          </a:p>
          <a:p>
            <a:r>
              <a:rPr lang="en-US" dirty="0"/>
              <a:t>Different from “as educators”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Based Learning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450" y="4475797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1748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Investigation and evaluation of patient care</a:t>
            </a:r>
          </a:p>
          <a:p>
            <a:pPr lvl="1"/>
            <a:r>
              <a:rPr lang="en-US" dirty="0"/>
              <a:t>Chart review</a:t>
            </a:r>
          </a:p>
          <a:p>
            <a:pPr lvl="1"/>
            <a:r>
              <a:rPr lang="en-US" dirty="0"/>
              <a:t>Departmental PI meetings</a:t>
            </a:r>
          </a:p>
          <a:p>
            <a:pPr lvl="1"/>
            <a:r>
              <a:rPr lang="en-US" dirty="0"/>
              <a:t>Following 1-2 patients a month after they leave to understand impact of decisions</a:t>
            </a:r>
          </a:p>
          <a:p>
            <a:pPr lvl="1"/>
            <a:endParaRPr lang="en-US" dirty="0"/>
          </a:p>
          <a:p>
            <a:r>
              <a:rPr lang="en-US" dirty="0"/>
              <a:t>Appraisal of evidence</a:t>
            </a:r>
          </a:p>
          <a:p>
            <a:pPr lvl="1"/>
            <a:r>
              <a:rPr lang="en-US" dirty="0"/>
              <a:t>Appropriate and trusted sources</a:t>
            </a:r>
          </a:p>
          <a:p>
            <a:pPr lvl="1"/>
            <a:r>
              <a:rPr lang="en-US" dirty="0"/>
              <a:t>Use of librarian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Based Learning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488" y="3711771"/>
            <a:ext cx="2692651" cy="22640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689DD8C-5F03-4C4A-B6FD-4694B9BD82A4}"/>
              </a:ext>
            </a:extLst>
          </p:cNvPr>
          <p:cNvSpPr/>
          <p:nvPr/>
        </p:nvSpPr>
        <p:spPr>
          <a:xfrm>
            <a:off x="6488482" y="5874707"/>
            <a:ext cx="1665962" cy="3507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9798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Journal club</a:t>
            </a:r>
          </a:p>
          <a:p>
            <a:endParaRPr lang="en-US" dirty="0"/>
          </a:p>
          <a:p>
            <a:r>
              <a:rPr lang="en-US" dirty="0"/>
              <a:t>Self-evaluation and practice improvement</a:t>
            </a:r>
          </a:p>
          <a:p>
            <a:pPr lvl="1"/>
            <a:r>
              <a:rPr lang="en-US" dirty="0"/>
              <a:t>Bring to attention</a:t>
            </a:r>
          </a:p>
          <a:p>
            <a:pPr lvl="1"/>
            <a:r>
              <a:rPr lang="en-US" dirty="0"/>
              <a:t>If they cant do it, how can they teach it?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Based Learning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675" y="4142422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442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 safety institute</a:t>
            </a:r>
          </a:p>
          <a:p>
            <a:endParaRPr lang="en-US" dirty="0"/>
          </a:p>
          <a:p>
            <a:r>
              <a:rPr lang="en-US" dirty="0"/>
              <a:t>Mentorship</a:t>
            </a:r>
          </a:p>
          <a:p>
            <a:endParaRPr lang="en-US" dirty="0"/>
          </a:p>
          <a:p>
            <a:r>
              <a:rPr lang="en-US" dirty="0"/>
              <a:t>Share with residents and model behaviors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Based Learning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432" y="4300537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3582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666621"/>
            <a:ext cx="7886700" cy="4438905"/>
          </a:xfrm>
        </p:spPr>
        <p:txBody>
          <a:bodyPr/>
          <a:lstStyle/>
          <a:p>
            <a:r>
              <a:rPr lang="en-US" dirty="0"/>
              <a:t>Unconscious bias sessions</a:t>
            </a:r>
          </a:p>
          <a:p>
            <a:endParaRPr lang="en-US" dirty="0"/>
          </a:p>
          <a:p>
            <a:r>
              <a:rPr lang="en-US" dirty="0"/>
              <a:t>Resident and fellow recruitment (ACGME survey)</a:t>
            </a:r>
          </a:p>
          <a:p>
            <a:pPr lvl="1"/>
            <a:r>
              <a:rPr lang="en-US" dirty="0"/>
              <a:t>Implement process to filter</a:t>
            </a:r>
          </a:p>
          <a:p>
            <a:pPr lvl="2"/>
            <a:r>
              <a:rPr lang="en-US" dirty="0"/>
              <a:t>Already doing it? Share and ask for feedback</a:t>
            </a:r>
          </a:p>
          <a:p>
            <a:pPr lvl="2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Inclusive Work Environment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537" y="3957638"/>
            <a:ext cx="1890700" cy="220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3794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Grid showing statistics about diversity in program of faculty</a:t>
            </a:r>
          </a:p>
          <a:p>
            <a:endParaRPr lang="en-US" dirty="0"/>
          </a:p>
          <a:p>
            <a:r>
              <a:rPr lang="en-US" dirty="0"/>
              <a:t>Journal club</a:t>
            </a:r>
          </a:p>
          <a:p>
            <a:endParaRPr lang="en-US" dirty="0"/>
          </a:p>
          <a:p>
            <a:r>
              <a:rPr lang="en-US" dirty="0"/>
              <a:t>On “pop quiz”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Inclusive Work Environment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470" y="3329622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7426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page per topic</a:t>
            </a:r>
          </a:p>
          <a:p>
            <a:endParaRPr lang="en-US" dirty="0"/>
          </a:p>
          <a:p>
            <a:r>
              <a:rPr lang="en-US" dirty="0"/>
              <a:t>Names and contact information of subcommittee members</a:t>
            </a:r>
          </a:p>
          <a:p>
            <a:endParaRPr lang="en-US" dirty="0"/>
          </a:p>
          <a:p>
            <a:r>
              <a:rPr lang="en-US" dirty="0"/>
              <a:t>Vague to let programs create for their departments</a:t>
            </a:r>
          </a:p>
          <a:p>
            <a:endParaRPr lang="en-US" dirty="0"/>
          </a:p>
          <a:p>
            <a:r>
              <a:rPr lang="en-US" dirty="0"/>
              <a:t>Beware of “Academic Affairs hosts”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Toolkit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830" y="705254"/>
            <a:ext cx="2628900" cy="17335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817B5A0-DB19-DE43-A697-27B5FAC7EE1C}"/>
              </a:ext>
            </a:extLst>
          </p:cNvPr>
          <p:cNvSpPr/>
          <p:nvPr/>
        </p:nvSpPr>
        <p:spPr>
          <a:xfrm>
            <a:off x="5900738" y="2257425"/>
            <a:ext cx="1557337" cy="3000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0283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GMEC</a:t>
            </a:r>
          </a:p>
          <a:p>
            <a:endParaRPr lang="en-US" dirty="0"/>
          </a:p>
          <a:p>
            <a:r>
              <a:rPr lang="en-US" dirty="0"/>
              <a:t>Faculty development champions</a:t>
            </a:r>
          </a:p>
          <a:p>
            <a:endParaRPr lang="en-US" dirty="0"/>
          </a:p>
          <a:p>
            <a:r>
              <a:rPr lang="en-US" dirty="0"/>
              <a:t>Faculty retreat</a:t>
            </a:r>
          </a:p>
          <a:p>
            <a:endParaRPr lang="en-US" dirty="0"/>
          </a:p>
          <a:p>
            <a:r>
              <a:rPr lang="en-US" dirty="0"/>
              <a:t>Housed on intranet and distributed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Roll Out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50" y="78263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372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250" y="246466"/>
            <a:ext cx="6526006" cy="1325563"/>
          </a:xfrm>
        </p:spPr>
        <p:txBody>
          <a:bodyPr/>
          <a:lstStyle/>
          <a:p>
            <a:r>
              <a:rPr lang="en-US" dirty="0"/>
              <a:t>Introducing Your Presenter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338BD320-7723-3C42-90E6-73FA0740E6DE}"/>
              </a:ext>
            </a:extLst>
          </p:cNvPr>
          <p:cNvSpPr txBox="1">
            <a:spLocks/>
          </p:cNvSpPr>
          <p:nvPr/>
        </p:nvSpPr>
        <p:spPr>
          <a:xfrm>
            <a:off x="3526310" y="1338522"/>
            <a:ext cx="5177480" cy="440864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b="1" dirty="0"/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b="1" dirty="0"/>
              <a:t>Amy </a:t>
            </a:r>
            <a:r>
              <a:rPr lang="en-US" dirty="0"/>
              <a:t>Lefkovic</a:t>
            </a:r>
            <a:r>
              <a:rPr lang="en-US" b="1" dirty="0"/>
              <a:t>, MHA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b="1" dirty="0"/>
          </a:p>
          <a:p>
            <a:pPr fontAlgn="auto">
              <a:spcAft>
                <a:spcPts val="0"/>
              </a:spcAft>
            </a:pPr>
            <a:r>
              <a:rPr lang="en-US" sz="1800" b="0" dirty="0"/>
              <a:t>Received her Bachelors Degree in Health Information Management from Kean University</a:t>
            </a:r>
          </a:p>
          <a:p>
            <a:pPr fontAlgn="auto">
              <a:spcAft>
                <a:spcPts val="0"/>
              </a:spcAft>
            </a:pPr>
            <a:r>
              <a:rPr lang="en-US" sz="1800" b="0" dirty="0"/>
              <a:t>Began her career in Graduate Medical Education (GME) at Hospital for Special Surgery as the Radiology Fellowship Program Coordinator</a:t>
            </a:r>
          </a:p>
          <a:p>
            <a:pPr fontAlgn="auto">
              <a:spcAft>
                <a:spcPts val="0"/>
              </a:spcAft>
            </a:pPr>
            <a:r>
              <a:rPr lang="en-US" sz="1800" b="0" dirty="0"/>
              <a:t>Received her Masters degree in Healthcare Administration from Seton Hall University</a:t>
            </a:r>
          </a:p>
          <a:p>
            <a:pPr fontAlgn="auto">
              <a:spcAft>
                <a:spcPts val="0"/>
              </a:spcAft>
            </a:pPr>
            <a:r>
              <a:rPr lang="en-US" sz="1800" b="0" dirty="0"/>
              <a:t>Continued her career in GME at Lutheran Medical Center as the OB/GYN Residency Coordinator</a:t>
            </a:r>
          </a:p>
          <a:p>
            <a:pPr fontAlgn="auto">
              <a:spcAft>
                <a:spcPts val="0"/>
              </a:spcAft>
            </a:pPr>
            <a:r>
              <a:rPr lang="en-US" sz="1800" b="0" dirty="0"/>
              <a:t>Is currently the Manager of GME and Academic Affairs at Staten Island University Hospital</a:t>
            </a:r>
          </a:p>
          <a:p>
            <a:pPr fontAlgn="auto">
              <a:spcAft>
                <a:spcPts val="0"/>
              </a:spcAft>
            </a:pPr>
            <a:endParaRPr lang="en-US" b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506173-127F-364C-AAAE-D00CBBF551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5271" y="2200301"/>
            <a:ext cx="2703470" cy="349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7913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Faculty meetings agenda item</a:t>
            </a:r>
          </a:p>
          <a:p>
            <a:endParaRPr lang="en-US" dirty="0"/>
          </a:p>
          <a:p>
            <a:r>
              <a:rPr lang="en-US" dirty="0"/>
              <a:t>Journal club</a:t>
            </a:r>
          </a:p>
          <a:p>
            <a:endParaRPr lang="en-US" dirty="0"/>
          </a:p>
          <a:p>
            <a:r>
              <a:rPr lang="en-US" dirty="0"/>
              <a:t>ASK THEM!!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Themes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575" y="3886200"/>
            <a:ext cx="333375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0716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Provide information for those who are struggling</a:t>
            </a:r>
          </a:p>
          <a:p>
            <a:endParaRPr lang="en-US" dirty="0"/>
          </a:p>
          <a:p>
            <a:r>
              <a:rPr lang="en-US" dirty="0"/>
              <a:t>Vague information allows program to customize</a:t>
            </a:r>
          </a:p>
          <a:p>
            <a:endParaRPr lang="en-US" dirty="0"/>
          </a:p>
          <a:p>
            <a:r>
              <a:rPr lang="en-US" dirty="0"/>
              <a:t>Fulfill requirements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31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0" y="3221038"/>
            <a:ext cx="302895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6736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Faculty development for those in subcommittee</a:t>
            </a:r>
          </a:p>
          <a:p>
            <a:pPr lvl="1"/>
            <a:r>
              <a:rPr lang="en-US" dirty="0"/>
              <a:t>Interdepartmental collaboration</a:t>
            </a:r>
          </a:p>
          <a:p>
            <a:endParaRPr lang="en-US" dirty="0"/>
          </a:p>
          <a:p>
            <a:r>
              <a:rPr lang="en-US" dirty="0"/>
              <a:t>Engage APD or faculty members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32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550" y="411226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1238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Programs still receive negative scores</a:t>
            </a:r>
          </a:p>
          <a:p>
            <a:endParaRPr lang="en-US" dirty="0"/>
          </a:p>
          <a:p>
            <a:r>
              <a:rPr lang="en-US" dirty="0"/>
              <a:t>Programs don’t customize</a:t>
            </a:r>
          </a:p>
          <a:p>
            <a:endParaRPr lang="en-US" dirty="0"/>
          </a:p>
          <a:p>
            <a:r>
              <a:rPr lang="en-US" dirty="0"/>
              <a:t>Programs don’t utilize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Disadvantages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33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502" y="3566160"/>
            <a:ext cx="2935785" cy="219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9363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ACGME faculty and resident/fellow surveys with faculty</a:t>
            </a:r>
          </a:p>
          <a:p>
            <a:endParaRPr lang="en-US" dirty="0"/>
          </a:p>
          <a:p>
            <a:r>
              <a:rPr lang="en-US" dirty="0"/>
              <a:t>Bring back information from conference</a:t>
            </a:r>
          </a:p>
          <a:p>
            <a:endParaRPr lang="en-US" dirty="0"/>
          </a:p>
          <a:p>
            <a:r>
              <a:rPr lang="en-US" dirty="0"/>
              <a:t>Assign topics to faculty members for lecture or faculty meeting discussion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Suggestions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98087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Don’t check all boxes if cant produce proof, they are watching (aka asking)</a:t>
            </a:r>
          </a:p>
          <a:p>
            <a:endParaRPr lang="en-US" dirty="0"/>
          </a:p>
          <a:p>
            <a:r>
              <a:rPr lang="en-US" dirty="0"/>
              <a:t>ASK THEM!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Suggestions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35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786" y="3411192"/>
            <a:ext cx="3382327" cy="225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0054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441759" y="258971"/>
            <a:ext cx="3702241" cy="70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 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Latest On-Demand Webinars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</a:b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 charset="0"/>
              <a:buChar char="•"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664199" y="5584371"/>
            <a:ext cx="3479801" cy="92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Contact us today to learn how our Educational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Passports can save you time &amp; money!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724-864-7320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www.PartnersInMedEd.com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700988" y="292179"/>
            <a:ext cx="5060092" cy="436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 Upcoming Live Webinar</a:t>
            </a:r>
          </a:p>
          <a:p>
            <a:pPr lvl="0" algn="ctr">
              <a:defRPr/>
            </a:pPr>
            <a:r>
              <a:rPr lang="en-US" altLang="en-US" sz="14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     </a:t>
            </a:r>
            <a:br>
              <a:rPr lang="en-US" altLang="en-US" sz="14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4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+mn-lt"/>
              </a:rPr>
              <a:t> GME Workforce Planning</a:t>
            </a:r>
          </a:p>
          <a:p>
            <a:pPr algn="ctr">
              <a:defRPr/>
            </a:pPr>
            <a:r>
              <a:rPr lang="en-US" altLang="en-US" sz="1400" b="0" dirty="0">
                <a:solidFill>
                  <a:prstClr val="black"/>
                </a:solidFill>
                <a:ea typeface=""/>
                <a:cs typeface="Arial" panose="020B0604020202020204" pitchFamily="34" charset="0"/>
              </a:rPr>
              <a:t>       </a:t>
            </a: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   </a:t>
            </a:r>
            <a:r>
              <a:rPr lang="en-US" sz="1400" b="0" dirty="0">
                <a:latin typeface="+mn-lt"/>
              </a:rPr>
              <a:t>Thursday, September 24, 2020</a:t>
            </a:r>
            <a:b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lvl="0" algn="ctr">
              <a:defRPr/>
            </a:pPr>
            <a:br>
              <a:rPr lang="en-US" sz="1400" b="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</a:br>
            <a:r>
              <a:rPr lang="en-US" sz="1400" dirty="0">
                <a:latin typeface="+mn-lt"/>
              </a:rPr>
              <a:t>Working with a Statistician on your Research Project</a:t>
            </a:r>
          </a:p>
          <a:p>
            <a:pPr lvl="0" algn="ctr">
              <a:defRPr/>
            </a:pP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         Thursday, October 8, 2020</a:t>
            </a:r>
            <a:b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  12:00pm – 1:00pm EST</a:t>
            </a:r>
            <a:b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</a:br>
            <a:b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</a:br>
            <a:r>
              <a:rPr lang="en-US" sz="1400" dirty="0">
                <a:latin typeface="+mn-lt"/>
              </a:rPr>
              <a:t>Quality Improvements in GME: 5 years later</a:t>
            </a:r>
          </a:p>
          <a:p>
            <a:pPr algn="ctr">
              <a:defRPr/>
            </a:pP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         Thursday, October 22, 2020</a:t>
            </a:r>
            <a:b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>
              <a:lnSpc>
                <a:spcPct val="80000"/>
              </a:lnSpc>
              <a:defRPr/>
            </a:pPr>
            <a:endParaRPr lang="en-US" altLang="en-US" sz="1400" b="0" dirty="0">
              <a:solidFill>
                <a:prstClr val="black"/>
              </a:solidFill>
              <a:latin typeface="+mn-lt"/>
              <a:ea typeface="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en-US" sz="1400" dirty="0">
                <a:latin typeface="+mn-lt"/>
              </a:rPr>
              <a:t>An Interdisciplinary Approach – Breaking Down the Wall</a:t>
            </a:r>
          </a:p>
          <a:p>
            <a:pPr algn="ctr">
              <a:defRPr/>
            </a:pP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         Thursday, November 5, 2020</a:t>
            </a:r>
            <a:b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</a:br>
            <a:r>
              <a:rPr lang="en-US" altLang="en-US" sz="1400" b="0" dirty="0">
                <a:solidFill>
                  <a:prstClr val="black"/>
                </a:solidFill>
                <a:latin typeface="+mn-lt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>
              <a:lnSpc>
                <a:spcPct val="80000"/>
              </a:lnSpc>
              <a:defRPr/>
            </a:pPr>
            <a:endParaRPr lang="en-US" altLang="en-US" sz="1400" b="0" dirty="0">
              <a:solidFill>
                <a:prstClr val="black"/>
              </a:solidFill>
              <a:latin typeface="+mn-lt"/>
              <a:ea typeface=""/>
              <a:cs typeface="Arial" panose="020B0604020202020204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charset="2"/>
              <a:buNone/>
              <a:tabLst/>
              <a:defRPr/>
            </a:pPr>
            <a:endParaRPr kumimoji="0" lang="en-US" alt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sym typeface="Arial"/>
            </a:endParaRP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1BC0267B-F438-E24C-9DAA-F6D2132B4198}"/>
              </a:ext>
            </a:extLst>
          </p:cNvPr>
          <p:cNvSpPr txBox="1">
            <a:spLocks/>
          </p:cNvSpPr>
          <p:nvPr/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AD68910-38FE-C240-95D4-C063CA8D3DE6}" type="slidenum">
              <a:rPr kumimoji="0" lang="en-US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  <a:sym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36</a:t>
            </a:fld>
            <a:endParaRPr kumimoji="0" lang="en-US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  <a:sym typeface="Arial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CFB48B9B-7E89-264A-A803-E6C70EA0A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922" y="4259854"/>
            <a:ext cx="5022581" cy="103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 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NEW Faculty Development Series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</a:b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 charset="0"/>
              <a:buChar char="•"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1C34D67E-6A64-9842-B68B-F6E1EFE5B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586" y="5000874"/>
            <a:ext cx="4846104" cy="12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15 Minutes to Effective Feedback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</a:b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Toolbox for Teaching Millennials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Taking Supervision to the Next Level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C18BD8-A5B9-3741-B6AD-A994C0913D2D}"/>
              </a:ext>
            </a:extLst>
          </p:cNvPr>
          <p:cNvSpPr txBox="1"/>
          <p:nvPr/>
        </p:nvSpPr>
        <p:spPr>
          <a:xfrm>
            <a:off x="5431971" y="654686"/>
            <a:ext cx="371202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and Scholarly Process in a Nutshell: Getting Started</a:t>
            </a:r>
            <a:b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3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 Partners – Spring Freebie</a:t>
            </a:r>
            <a:b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Lessons Learned: Accepting Displaced Orphan Residents</a:t>
            </a:r>
          </a:p>
          <a:p>
            <a:pPr algn="ctr"/>
            <a:endParaRPr lang="en-US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your Coordinator Well Enough: Coordinators as Role Models of Wellness</a:t>
            </a:r>
            <a:b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3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Proposal Development:</a:t>
            </a:r>
            <a:b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Tips for Success</a:t>
            </a:r>
            <a:b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with your Governing Board</a:t>
            </a:r>
          </a:p>
          <a:p>
            <a:pPr algn="ctr"/>
            <a:endParaRPr lang="en-US" sz="13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dirty="0">
                <a:solidFill>
                  <a:srgbClr val="0070C0"/>
                </a:solidFill>
                <a:latin typeface="+mn-lt"/>
              </a:rPr>
              <a:t>Recognizing &amp; Addressing Precursors of Burnout: The Value of Shame Resiliency Training to Support Resident Well-Being</a:t>
            </a:r>
          </a:p>
          <a:p>
            <a:pPr algn="ctr"/>
            <a:endParaRPr lang="en-US" sz="13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with your IRB</a:t>
            </a:r>
          </a:p>
          <a:p>
            <a:pPr algn="ctr"/>
            <a:endParaRPr lang="en-US" sz="13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300" dirty="0">
                <a:solidFill>
                  <a:srgbClr val="0070C0"/>
                </a:solidFill>
                <a:latin typeface="+mn-lt"/>
              </a:rPr>
              <a:t>Digging for Data II</a:t>
            </a:r>
            <a:endParaRPr lang="en-US" sz="13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300" dirty="0">
              <a:solidFill>
                <a:srgbClr val="0070C0"/>
              </a:solidFill>
              <a:latin typeface="+mn-lt"/>
            </a:endParaRPr>
          </a:p>
          <a:p>
            <a:pPr algn="ctr"/>
            <a:endParaRPr lang="en-US" sz="13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b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31C1B05A-8258-2A47-BB75-5DA517CF0AB6}"/>
              </a:ext>
            </a:extLst>
          </p:cNvPr>
          <p:cNvSpPr txBox="1">
            <a:spLocks/>
          </p:cNvSpPr>
          <p:nvPr/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800" b="0" i="0" u="none" strike="noStrike" kern="1200" cap="none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/>
              </a:defRPr>
            </a:lvl1pPr>
            <a:lvl2pPr marL="457200" marR="0" lvl="1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2pPr>
            <a:lvl3pPr marL="914400" marR="0" lvl="2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3pPr>
            <a:lvl4pPr marL="1371600" marR="0" lvl="3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4pPr>
            <a:lvl5pPr marL="1828800" marR="0" lvl="4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9pPr>
          </a:lstStyle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65622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146300"/>
            <a:ext cx="7677150" cy="3746500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en-US" sz="2000" b="1" dirty="0"/>
              <a:t>    </a:t>
            </a:r>
            <a:r>
              <a:rPr lang="en-US" sz="2000" dirty="0"/>
              <a:t>Partners in Medical Education, Inc. provides comprehensive consulting services to the GME community.  </a:t>
            </a:r>
          </a:p>
          <a:p>
            <a:pPr algn="ctr">
              <a:lnSpc>
                <a:spcPct val="80000"/>
              </a:lnSpc>
              <a:buNone/>
              <a:defRPr/>
            </a:pPr>
            <a:br>
              <a:rPr lang="en-US" sz="2000" dirty="0"/>
            </a:br>
            <a:br>
              <a:rPr lang="en-US" sz="2000" dirty="0"/>
            </a:br>
            <a:r>
              <a:rPr lang="en-US" sz="2400" b="1" dirty="0"/>
              <a:t>Partners in Medical Education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000" dirty="0"/>
              <a:t>724-864-7320  |  </a:t>
            </a:r>
            <a:r>
              <a:rPr lang="en-US" sz="2000" dirty="0">
                <a:solidFill>
                  <a:srgbClr val="FF0000"/>
                </a:solidFill>
                <a:hlinkClick r:id="rId3"/>
              </a:rPr>
              <a:t>info@PartnersInMedEd.com</a:t>
            </a:r>
            <a:endParaRPr lang="en-US" sz="2000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/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1800" dirty="0"/>
              <a:t> </a:t>
            </a:r>
            <a:r>
              <a:rPr lang="en-US" sz="2400" b="1" dirty="0"/>
              <a:t>Amy Lefkovic, MHA GME Consultant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400" dirty="0"/>
              <a:t>  </a:t>
            </a:r>
            <a:r>
              <a:rPr lang="en-US" sz="2000" dirty="0">
                <a:solidFill>
                  <a:srgbClr val="FF0000"/>
                </a:solidFill>
                <a:hlinkClick r:id="rId4"/>
              </a:rPr>
              <a:t>Amy@PartnersInMedEd.com</a:t>
            </a:r>
            <a:endParaRPr lang="en-US" sz="2000" dirty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  <a:buNone/>
              <a:defRPr/>
            </a:pPr>
            <a:endParaRPr lang="en-US" sz="2400" b="1" dirty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/>
              <a:t>www.PartnersInMedEd.com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b="1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925" y="484910"/>
            <a:ext cx="3768064" cy="15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07F74702-157B-2A42-BA88-0A99B9134E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37</a:t>
            </a:fld>
            <a:endParaRPr lang="en-US" alt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F759BF14-2EAA-AD4F-A393-9B1159013C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</p:spTree>
    <p:extLst>
      <p:ext uri="{BB962C8B-B14F-4D97-AF65-F5344CB8AC3E}">
        <p14:creationId xmlns:p14="http://schemas.microsoft.com/office/powerpoint/2010/main" val="2502386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review the requirements pertaining to faculty development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To examine approaches to fulfilling the requirement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To review the approaches related to all areas of faculty development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and Objectives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4546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Northwell Health</a:t>
            </a:r>
          </a:p>
          <a:p>
            <a:r>
              <a:rPr lang="en-US" dirty="0"/>
              <a:t>315 residents and fellows </a:t>
            </a:r>
          </a:p>
          <a:p>
            <a:r>
              <a:rPr lang="en-US" dirty="0"/>
              <a:t>16 programs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Staten Island University Hospital Northwell Health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031" y="3248660"/>
            <a:ext cx="4541837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5427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 at often</a:t>
            </a:r>
          </a:p>
          <a:p>
            <a:endParaRPr lang="en-US" dirty="0"/>
          </a:p>
          <a:p>
            <a:r>
              <a:rPr lang="en-US" dirty="0"/>
              <a:t>No pop quiz questions</a:t>
            </a:r>
          </a:p>
          <a:p>
            <a:pPr lvl="1"/>
            <a:r>
              <a:rPr lang="en-US" dirty="0"/>
              <a:t>Web ADS</a:t>
            </a:r>
          </a:p>
          <a:p>
            <a:pPr lvl="1"/>
            <a:r>
              <a:rPr lang="en-US" dirty="0"/>
              <a:t>ACGME faculty survey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613" y="3749040"/>
            <a:ext cx="3222197" cy="213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761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484058"/>
            <a:ext cx="7886700" cy="4438905"/>
          </a:xfrm>
        </p:spPr>
        <p:txBody>
          <a:bodyPr/>
          <a:lstStyle/>
          <a:p>
            <a:pPr marL="0" indent="0">
              <a:buNone/>
            </a:pPr>
            <a:endParaRPr lang="en-US" u="sng" dirty="0"/>
          </a:p>
          <a:p>
            <a:r>
              <a:rPr lang="en-US" dirty="0"/>
              <a:t>Background and Intent:</a:t>
            </a:r>
          </a:p>
          <a:p>
            <a:pPr lvl="1"/>
            <a:r>
              <a:rPr lang="en-US" dirty="0"/>
              <a:t>Structured programming</a:t>
            </a:r>
          </a:p>
          <a:p>
            <a:pPr lvl="1"/>
            <a:r>
              <a:rPr lang="en-US" dirty="0"/>
              <a:t>Transference of knowledge, skill, and behavior from the educator to the learner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556" y="3790089"/>
            <a:ext cx="3198120" cy="214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973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en-US" dirty="0"/>
              <a:t>Faculty development may occur in a variety of configurations (lecture, workshop, etc.) using internal and/or external resources. Programming is typically needs-based (individual or group) and may be specific to the institution or the program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C78BBB-FA3B-D34E-83CB-C4B89A9B8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406" y="3351727"/>
            <a:ext cx="2724239" cy="272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983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593047"/>
            <a:ext cx="7886700" cy="443890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Pursue faculty development designed to enhance their skills </a:t>
            </a:r>
            <a:r>
              <a:rPr lang="en-US" u="sng" dirty="0"/>
              <a:t>at least annually</a:t>
            </a:r>
          </a:p>
          <a:p>
            <a:pPr lvl="1"/>
            <a:r>
              <a:rPr lang="en-US" dirty="0"/>
              <a:t>as educators</a:t>
            </a:r>
          </a:p>
          <a:p>
            <a:pPr lvl="1"/>
            <a:r>
              <a:rPr lang="en-US" dirty="0"/>
              <a:t>in quality improvement and patient safety</a:t>
            </a:r>
          </a:p>
          <a:p>
            <a:pPr lvl="1"/>
            <a:r>
              <a:rPr lang="en-US" dirty="0"/>
              <a:t>in fostering their </a:t>
            </a:r>
            <a:r>
              <a:rPr lang="en-US" u="sng" dirty="0"/>
              <a:t>own and their residents’ </a:t>
            </a:r>
            <a:r>
              <a:rPr lang="en-US" dirty="0"/>
              <a:t>well-being</a:t>
            </a:r>
          </a:p>
          <a:p>
            <a:pPr lvl="1"/>
            <a:r>
              <a:rPr lang="en-US" dirty="0"/>
              <a:t>in patient care based on their practice-based learning and improvement efforts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674" y="4288877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415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ME-201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ME-2016" id="{CDBB09D6-2E31-6544-8AD6-22CA05291743}" vid="{98D09D54-364A-314E-A8DE-A1E776F54B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PME-2016</Template>
  <TotalTime>1422</TotalTime>
  <Words>1303</Words>
  <Application>Microsoft Macintosh PowerPoint</Application>
  <PresentationFormat>On-screen Show (4:3)</PresentationFormat>
  <Paragraphs>363</Paragraphs>
  <Slides>37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Comic Sans MS</vt:lpstr>
      <vt:lpstr>Wingdings</vt:lpstr>
      <vt:lpstr>PME-2016</vt:lpstr>
      <vt:lpstr>Partners Webinar Alert</vt:lpstr>
      <vt:lpstr>Faculty Development – A More Specific Approach</vt:lpstr>
      <vt:lpstr>Introducing Your Presenter</vt:lpstr>
      <vt:lpstr>Goals and Objectives</vt:lpstr>
      <vt:lpstr>Staten Island University Hospital Northwell Health</vt:lpstr>
      <vt:lpstr>Requirements</vt:lpstr>
      <vt:lpstr>Requirements </vt:lpstr>
      <vt:lpstr>Requirements</vt:lpstr>
      <vt:lpstr>Requirements</vt:lpstr>
      <vt:lpstr>Practice-based Learning</vt:lpstr>
      <vt:lpstr>PowerPoint Presentation</vt:lpstr>
      <vt:lpstr>Approach</vt:lpstr>
      <vt:lpstr>Faculty Development Toolkit</vt:lpstr>
      <vt:lpstr>GME Office</vt:lpstr>
      <vt:lpstr>Subcommittee Responsibilities </vt:lpstr>
      <vt:lpstr>PowerPoint Presentation</vt:lpstr>
      <vt:lpstr>As Educators</vt:lpstr>
      <vt:lpstr>As Educators</vt:lpstr>
      <vt:lpstr>In Fostering Well- Being</vt:lpstr>
      <vt:lpstr>In Fostering Well- Being</vt:lpstr>
      <vt:lpstr>In Fostering Well- Being</vt:lpstr>
      <vt:lpstr>Practice Based Learning</vt:lpstr>
      <vt:lpstr>Practice Based Learning</vt:lpstr>
      <vt:lpstr>Practice Based Learning</vt:lpstr>
      <vt:lpstr>Practice Based Learning</vt:lpstr>
      <vt:lpstr>Inclusive Work Environment</vt:lpstr>
      <vt:lpstr>Inclusive Work Environment</vt:lpstr>
      <vt:lpstr>Toolkit</vt:lpstr>
      <vt:lpstr>Roll Out</vt:lpstr>
      <vt:lpstr>Common Themes</vt:lpstr>
      <vt:lpstr>Advantages</vt:lpstr>
      <vt:lpstr>Advantages</vt:lpstr>
      <vt:lpstr>Disadvantages</vt:lpstr>
      <vt:lpstr>Other Suggestions</vt:lpstr>
      <vt:lpstr>Other Suggestions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Douglas Knox</cp:lastModifiedBy>
  <cp:revision>95</cp:revision>
  <cp:lastPrinted>2020-08-27T20:48:48Z</cp:lastPrinted>
  <dcterms:created xsi:type="dcterms:W3CDTF">2016-03-20T11:36:31Z</dcterms:created>
  <dcterms:modified xsi:type="dcterms:W3CDTF">2020-08-31T23:41:40Z</dcterms:modified>
</cp:coreProperties>
</file>