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31"/>
  </p:notesMasterIdLst>
  <p:sldIdLst>
    <p:sldId id="375" r:id="rId2"/>
    <p:sldId id="256" r:id="rId3"/>
    <p:sldId id="400" r:id="rId4"/>
    <p:sldId id="279" r:id="rId5"/>
    <p:sldId id="301" r:id="rId6"/>
    <p:sldId id="300" r:id="rId7"/>
    <p:sldId id="280" r:id="rId8"/>
    <p:sldId id="289" r:id="rId9"/>
    <p:sldId id="290" r:id="rId10"/>
    <p:sldId id="291" r:id="rId11"/>
    <p:sldId id="281" r:id="rId12"/>
    <p:sldId id="298" r:id="rId13"/>
    <p:sldId id="282" r:id="rId14"/>
    <p:sldId id="283" r:id="rId15"/>
    <p:sldId id="299" r:id="rId16"/>
    <p:sldId id="287" r:id="rId17"/>
    <p:sldId id="284" r:id="rId18"/>
    <p:sldId id="285" r:id="rId19"/>
    <p:sldId id="288" r:id="rId20"/>
    <p:sldId id="294" r:id="rId21"/>
    <p:sldId id="292" r:id="rId22"/>
    <p:sldId id="293" r:id="rId23"/>
    <p:sldId id="295" r:id="rId24"/>
    <p:sldId id="296" r:id="rId25"/>
    <p:sldId id="297" r:id="rId26"/>
    <p:sldId id="302" r:id="rId27"/>
    <p:sldId id="286" r:id="rId28"/>
    <p:sldId id="399" r:id="rId29"/>
    <p:sldId id="397" r:id="rId30"/>
  </p:sldIdLst>
  <p:sldSz cx="9144000" cy="6858000" type="screen4x3"/>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2FA281-D56B-4945-B04E-829CDFFDDC3F}" v="161" dt="2020-07-14T16:58:57.678"/>
    <p1510:client id="{F7531DA6-195D-7F49-B77A-99367F95F71A}" v="3" dt="2020-07-15T15:26:39.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84898" autoAdjust="0"/>
  </p:normalViewPr>
  <p:slideViewPr>
    <p:cSldViewPr snapToGrid="0">
      <p:cViewPr varScale="1">
        <p:scale>
          <a:sx n="103" d="100"/>
          <a:sy n="103" d="100"/>
        </p:scale>
        <p:origin x="2032" y="184"/>
      </p:cViewPr>
      <p:guideLst>
        <p:guide orient="horz" pos="2160"/>
        <p:guide pos="2904"/>
      </p:guideLst>
    </p:cSldViewPr>
  </p:slid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Knox" userId="cbf633a9-934c-44a5-8521-74392aa898e8" providerId="ADAL" clId="{F7531DA6-195D-7F49-B77A-99367F95F71A}"/>
    <pc:docChg chg="modSld">
      <pc:chgData name="Douglas Knox" userId="cbf633a9-934c-44a5-8521-74392aa898e8" providerId="ADAL" clId="{F7531DA6-195D-7F49-B77A-99367F95F71A}" dt="2020-07-15T15:26:47.469" v="40" actId="255"/>
      <pc:docMkLst>
        <pc:docMk/>
      </pc:docMkLst>
      <pc:sldChg chg="modSp">
        <pc:chgData name="Douglas Knox" userId="cbf633a9-934c-44a5-8521-74392aa898e8" providerId="ADAL" clId="{F7531DA6-195D-7F49-B77A-99367F95F71A}" dt="2020-07-14T18:09:45.076" v="0" actId="20577"/>
        <pc:sldMkLst>
          <pc:docMk/>
          <pc:sldMk cId="4151141983" sldId="256"/>
        </pc:sldMkLst>
        <pc:spChg chg="mod">
          <ac:chgData name="Douglas Knox" userId="cbf633a9-934c-44a5-8521-74392aa898e8" providerId="ADAL" clId="{F7531DA6-195D-7F49-B77A-99367F95F71A}" dt="2020-07-14T18:09:45.076" v="0" actId="20577"/>
          <ac:spMkLst>
            <pc:docMk/>
            <pc:sldMk cId="4151141983" sldId="256"/>
            <ac:spMk id="6" creationId="{AF181C33-51BF-7F4B-9316-22682C00468E}"/>
          </ac:spMkLst>
        </pc:spChg>
      </pc:sldChg>
      <pc:sldChg chg="modSp">
        <pc:chgData name="Douglas Knox" userId="cbf633a9-934c-44a5-8521-74392aa898e8" providerId="ADAL" clId="{F7531DA6-195D-7F49-B77A-99367F95F71A}" dt="2020-07-15T15:26:47.469" v="40" actId="255"/>
        <pc:sldMkLst>
          <pc:docMk/>
          <pc:sldMk cId="267733810" sldId="399"/>
        </pc:sldMkLst>
        <pc:spChg chg="mod">
          <ac:chgData name="Douglas Knox" userId="cbf633a9-934c-44a5-8521-74392aa898e8" providerId="ADAL" clId="{F7531DA6-195D-7F49-B77A-99367F95F71A}" dt="2020-07-15T15:26:47.469" v="40" actId="255"/>
          <ac:spMkLst>
            <pc:docMk/>
            <pc:sldMk cId="267733810" sldId="399"/>
            <ac:spMk id="15" creationId="{00000000-0000-0000-0000-000000000000}"/>
          </ac:spMkLst>
        </pc:spChg>
      </pc:sldChg>
      <pc:sldChg chg="modSp">
        <pc:chgData name="Douglas Knox" userId="cbf633a9-934c-44a5-8521-74392aa898e8" providerId="ADAL" clId="{F7531DA6-195D-7F49-B77A-99367F95F71A}" dt="2020-07-15T15:23:54.038" v="1" actId="20577"/>
        <pc:sldMkLst>
          <pc:docMk/>
          <pc:sldMk cId="2656324403" sldId="400"/>
        </pc:sldMkLst>
        <pc:spChg chg="mod">
          <ac:chgData name="Douglas Knox" userId="cbf633a9-934c-44a5-8521-74392aa898e8" providerId="ADAL" clId="{F7531DA6-195D-7F49-B77A-99367F95F71A}" dt="2020-07-15T15:23:54.038" v="1" actId="20577"/>
          <ac:spMkLst>
            <pc:docMk/>
            <pc:sldMk cId="2656324403" sldId="400"/>
            <ac:spMk id="12" creationId="{A99D88D1-BE68-714B-9286-72C9C93E9F8B}"/>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B2B55-FA7D-4574-AADA-EF3246EF3710}" type="doc">
      <dgm:prSet loTypeId="urn:microsoft.com/office/officeart/2005/8/layout/pList2" loCatId="list" qsTypeId="urn:microsoft.com/office/officeart/2005/8/quickstyle/simple1" qsCatId="simple" csTypeId="urn:microsoft.com/office/officeart/2005/8/colors/accent6_5" csCatId="accent6" phldr="1"/>
      <dgm:spPr/>
    </dgm:pt>
    <dgm:pt modelId="{F2B48652-75D7-47B8-8294-207B9EFFF2E3}">
      <dgm:prSet phldrT="[Text]"/>
      <dgm:spPr/>
      <dgm:t>
        <a:bodyPr/>
        <a:lstStyle/>
        <a:p>
          <a:r>
            <a:rPr lang="en-US" dirty="0"/>
            <a:t>Adult Learning Principles</a:t>
          </a:r>
        </a:p>
        <a:p>
          <a:r>
            <a:rPr lang="en-US" dirty="0"/>
            <a:t>1. Choice</a:t>
          </a:r>
        </a:p>
        <a:p>
          <a:r>
            <a:rPr lang="en-US" dirty="0"/>
            <a:t>2. No one size</a:t>
          </a:r>
        </a:p>
        <a:p>
          <a:r>
            <a:rPr lang="en-US" dirty="0"/>
            <a:t>3. Goals</a:t>
          </a:r>
        </a:p>
        <a:p>
          <a:r>
            <a:rPr lang="en-US" dirty="0"/>
            <a:t>4. Reflections</a:t>
          </a:r>
        </a:p>
      </dgm:t>
    </dgm:pt>
    <dgm:pt modelId="{99EA8EA6-EF62-4D9E-8FEF-13ED9D76D73B}" type="parTrans" cxnId="{E205C945-7C6B-476A-8AB5-2F9305DF76A8}">
      <dgm:prSet/>
      <dgm:spPr/>
      <dgm:t>
        <a:bodyPr/>
        <a:lstStyle/>
        <a:p>
          <a:endParaRPr lang="en-US"/>
        </a:p>
      </dgm:t>
    </dgm:pt>
    <dgm:pt modelId="{C7D1B71C-6727-4EF0-A3AA-0B7BFEE175EB}" type="sibTrans" cxnId="{E205C945-7C6B-476A-8AB5-2F9305DF76A8}">
      <dgm:prSet/>
      <dgm:spPr/>
      <dgm:t>
        <a:bodyPr/>
        <a:lstStyle/>
        <a:p>
          <a:endParaRPr lang="en-US"/>
        </a:p>
      </dgm:t>
    </dgm:pt>
    <dgm:pt modelId="{1A284C00-6D70-47A2-916E-8747FB736001}">
      <dgm:prSet phldrT="[Text]"/>
      <dgm:spPr/>
      <dgm:t>
        <a:bodyPr/>
        <a:lstStyle/>
        <a:p>
          <a:r>
            <a:rPr lang="en-US" dirty="0"/>
            <a:t>Evaluation by Learner</a:t>
          </a:r>
        </a:p>
      </dgm:t>
    </dgm:pt>
    <dgm:pt modelId="{09376C3B-3B6C-4D1E-A0E2-720D03CAD626}" type="parTrans" cxnId="{97B86468-2CC6-488E-AA8A-17F1AC34AB0D}">
      <dgm:prSet/>
      <dgm:spPr/>
      <dgm:t>
        <a:bodyPr/>
        <a:lstStyle/>
        <a:p>
          <a:endParaRPr lang="en-US"/>
        </a:p>
      </dgm:t>
    </dgm:pt>
    <dgm:pt modelId="{98A35C1C-39DB-4F21-AAEE-74A9C865B625}" type="sibTrans" cxnId="{97B86468-2CC6-488E-AA8A-17F1AC34AB0D}">
      <dgm:prSet/>
      <dgm:spPr/>
      <dgm:t>
        <a:bodyPr/>
        <a:lstStyle/>
        <a:p>
          <a:endParaRPr lang="en-US"/>
        </a:p>
      </dgm:t>
    </dgm:pt>
    <dgm:pt modelId="{DFBC7B74-CE26-4F46-9A8B-398B01D3E801}">
      <dgm:prSet phldrT="[Text]"/>
      <dgm:spPr/>
      <dgm:t>
        <a:bodyPr/>
        <a:lstStyle/>
        <a:p>
          <a:r>
            <a:rPr lang="en-US" dirty="0"/>
            <a:t>Assessment</a:t>
          </a:r>
        </a:p>
        <a:p>
          <a:r>
            <a:rPr lang="en-US" dirty="0"/>
            <a:t>1. Reflection</a:t>
          </a:r>
        </a:p>
        <a:p>
          <a:r>
            <a:rPr lang="en-US" dirty="0"/>
            <a:t>2. Goal-setting</a:t>
          </a:r>
        </a:p>
      </dgm:t>
    </dgm:pt>
    <dgm:pt modelId="{56F4ED68-B30F-4851-AD55-CD54A7528269}" type="parTrans" cxnId="{BB3E2257-1A80-43AD-9C2C-C4D4472EC6E3}">
      <dgm:prSet/>
      <dgm:spPr/>
      <dgm:t>
        <a:bodyPr/>
        <a:lstStyle/>
        <a:p>
          <a:endParaRPr lang="en-US"/>
        </a:p>
      </dgm:t>
    </dgm:pt>
    <dgm:pt modelId="{F6F932DE-F4FD-43E6-807B-F2FF5036952A}" type="sibTrans" cxnId="{BB3E2257-1A80-43AD-9C2C-C4D4472EC6E3}">
      <dgm:prSet/>
      <dgm:spPr/>
      <dgm:t>
        <a:bodyPr/>
        <a:lstStyle/>
        <a:p>
          <a:endParaRPr lang="en-US"/>
        </a:p>
      </dgm:t>
    </dgm:pt>
    <dgm:pt modelId="{AF5AB42A-C4D3-4805-B716-AF2D91069F29}" type="pres">
      <dgm:prSet presAssocID="{298B2B55-FA7D-4574-AADA-EF3246EF3710}" presName="Name0" presStyleCnt="0">
        <dgm:presLayoutVars>
          <dgm:dir/>
          <dgm:resizeHandles val="exact"/>
        </dgm:presLayoutVars>
      </dgm:prSet>
      <dgm:spPr/>
    </dgm:pt>
    <dgm:pt modelId="{F1B89C3E-7E9D-405B-8E3E-49A99F6A27AF}" type="pres">
      <dgm:prSet presAssocID="{298B2B55-FA7D-4574-AADA-EF3246EF3710}" presName="bkgdShp" presStyleLbl="alignAccFollowNode1" presStyleIdx="0" presStyleCnt="1" custLinFactNeighborY="-562"/>
      <dgm:spPr/>
    </dgm:pt>
    <dgm:pt modelId="{86898DC1-7FCB-4A76-9220-5A84F0B99457}" type="pres">
      <dgm:prSet presAssocID="{298B2B55-FA7D-4574-AADA-EF3246EF3710}" presName="linComp" presStyleCnt="0"/>
      <dgm:spPr/>
    </dgm:pt>
    <dgm:pt modelId="{89CC718C-845B-45F7-A66D-D3FC8A874BD5}" type="pres">
      <dgm:prSet presAssocID="{F2B48652-75D7-47B8-8294-207B9EFFF2E3}" presName="compNode" presStyleCnt="0"/>
      <dgm:spPr/>
    </dgm:pt>
    <dgm:pt modelId="{43E1D5DF-0DA6-40B9-BC28-56553A6D9821}" type="pres">
      <dgm:prSet presAssocID="{F2B48652-75D7-47B8-8294-207B9EFFF2E3}" presName="node" presStyleLbl="node1" presStyleIdx="0" presStyleCnt="3">
        <dgm:presLayoutVars>
          <dgm:bulletEnabled val="1"/>
        </dgm:presLayoutVars>
      </dgm:prSet>
      <dgm:spPr/>
    </dgm:pt>
    <dgm:pt modelId="{0DCD3596-8D6D-40D1-9A61-A51226F0EA30}" type="pres">
      <dgm:prSet presAssocID="{F2B48652-75D7-47B8-8294-207B9EFFF2E3}" presName="invisiNode" presStyleLbl="node1" presStyleIdx="0" presStyleCnt="3"/>
      <dgm:spPr/>
    </dgm:pt>
    <dgm:pt modelId="{809CB605-62AC-42EB-9DFA-431F78FDC91A}" type="pres">
      <dgm:prSet presAssocID="{F2B48652-75D7-47B8-8294-207B9EFFF2E3}" presName="imagNode" presStyleLbl="fgImgPlace1" presStyleIdx="0" presStyleCnt="3" custLinFactNeighborX="283" custLinFactNeighborY="6982"/>
      <dgm:spPr>
        <a:solidFill>
          <a:srgbClr val="C3D5BB"/>
        </a:solidFill>
        <a:ln>
          <a:solidFill>
            <a:schemeClr val="lt1">
              <a:hueOff val="0"/>
              <a:satOff val="0"/>
              <a:lumOff val="0"/>
            </a:schemeClr>
          </a:solidFill>
        </a:ln>
      </dgm:spPr>
    </dgm:pt>
    <dgm:pt modelId="{979C57FF-9DE6-468A-B531-FEC7CBCF8839}" type="pres">
      <dgm:prSet presAssocID="{C7D1B71C-6727-4EF0-A3AA-0B7BFEE175EB}" presName="sibTrans" presStyleLbl="sibTrans2D1" presStyleIdx="0" presStyleCnt="0"/>
      <dgm:spPr/>
    </dgm:pt>
    <dgm:pt modelId="{F557B600-A60D-4FAE-B573-F734BB459BEC}" type="pres">
      <dgm:prSet presAssocID="{1A284C00-6D70-47A2-916E-8747FB736001}" presName="compNode" presStyleCnt="0"/>
      <dgm:spPr/>
    </dgm:pt>
    <dgm:pt modelId="{E7D028C6-8001-4907-8F36-A035BA20DCF0}" type="pres">
      <dgm:prSet presAssocID="{1A284C00-6D70-47A2-916E-8747FB736001}" presName="node" presStyleLbl="node1" presStyleIdx="1" presStyleCnt="3">
        <dgm:presLayoutVars>
          <dgm:bulletEnabled val="1"/>
        </dgm:presLayoutVars>
      </dgm:prSet>
      <dgm:spPr/>
    </dgm:pt>
    <dgm:pt modelId="{1DCFCAA2-A031-44A0-B96D-214E90C6320E}" type="pres">
      <dgm:prSet presAssocID="{1A284C00-6D70-47A2-916E-8747FB736001}" presName="invisiNode" presStyleLbl="node1" presStyleIdx="1" presStyleCnt="3"/>
      <dgm:spPr/>
    </dgm:pt>
    <dgm:pt modelId="{C9D40AF4-E533-41D0-A032-FCF1BF3FEF84}" type="pres">
      <dgm:prSet presAssocID="{1A284C00-6D70-47A2-916E-8747FB736001}" presName="imagNode" presStyleLbl="fgImgPlace1" presStyleIdx="1" presStyleCnt="3" custLinFactNeighborX="0" custLinFactNeighborY="698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EB85291-8DF5-4663-B96C-930934B7A0E4}" type="pres">
      <dgm:prSet presAssocID="{98A35C1C-39DB-4F21-AAEE-74A9C865B625}" presName="sibTrans" presStyleLbl="sibTrans2D1" presStyleIdx="0" presStyleCnt="0"/>
      <dgm:spPr/>
    </dgm:pt>
    <dgm:pt modelId="{D5808C14-AF11-4A2D-AA52-BDB2FFFD1637}" type="pres">
      <dgm:prSet presAssocID="{DFBC7B74-CE26-4F46-9A8B-398B01D3E801}" presName="compNode" presStyleCnt="0"/>
      <dgm:spPr/>
    </dgm:pt>
    <dgm:pt modelId="{2A1A1335-3F22-4B81-9884-75C6A58145CF}" type="pres">
      <dgm:prSet presAssocID="{DFBC7B74-CE26-4F46-9A8B-398B01D3E801}" presName="node" presStyleLbl="node1" presStyleIdx="2" presStyleCnt="3">
        <dgm:presLayoutVars>
          <dgm:bulletEnabled val="1"/>
        </dgm:presLayoutVars>
      </dgm:prSet>
      <dgm:spPr/>
    </dgm:pt>
    <dgm:pt modelId="{38A4DF2A-9F5F-4777-857E-52AAAFAAB988}" type="pres">
      <dgm:prSet presAssocID="{DFBC7B74-CE26-4F46-9A8B-398B01D3E801}" presName="invisiNode" presStyleLbl="node1" presStyleIdx="2" presStyleCnt="3"/>
      <dgm:spPr/>
    </dgm:pt>
    <dgm:pt modelId="{55994857-10CA-4C07-85A4-0560DA9957B3}" type="pres">
      <dgm:prSet presAssocID="{DFBC7B74-CE26-4F46-9A8B-398B01D3E801}" presName="imagNode" presStyleLbl="fgImgPlace1" presStyleIdx="2" presStyleCnt="3" custLinFactNeighborX="-1721" custLinFactNeighborY="698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list"/>
        </a:ext>
      </dgm:extLst>
    </dgm:pt>
  </dgm:ptLst>
  <dgm:cxnLst>
    <dgm:cxn modelId="{60FC9716-4492-444D-8211-ECD865649E9D}" type="presOf" srcId="{98A35C1C-39DB-4F21-AAEE-74A9C865B625}" destId="{EEB85291-8DF5-4663-B96C-930934B7A0E4}" srcOrd="0" destOrd="0" presId="urn:microsoft.com/office/officeart/2005/8/layout/pList2"/>
    <dgm:cxn modelId="{7989EB17-CF87-4741-B74D-DF177388DB0C}" type="presOf" srcId="{DFBC7B74-CE26-4F46-9A8B-398B01D3E801}" destId="{2A1A1335-3F22-4B81-9884-75C6A58145CF}" srcOrd="0" destOrd="0" presId="urn:microsoft.com/office/officeart/2005/8/layout/pList2"/>
    <dgm:cxn modelId="{E7802F21-5C90-4528-B63A-9476B8B55278}" type="presOf" srcId="{C7D1B71C-6727-4EF0-A3AA-0B7BFEE175EB}" destId="{979C57FF-9DE6-468A-B531-FEC7CBCF8839}" srcOrd="0" destOrd="0" presId="urn:microsoft.com/office/officeart/2005/8/layout/pList2"/>
    <dgm:cxn modelId="{C0C68127-BC01-4A0D-8724-E01E054E0198}" type="presOf" srcId="{F2B48652-75D7-47B8-8294-207B9EFFF2E3}" destId="{43E1D5DF-0DA6-40B9-BC28-56553A6D9821}" srcOrd="0" destOrd="0" presId="urn:microsoft.com/office/officeart/2005/8/layout/pList2"/>
    <dgm:cxn modelId="{E205C945-7C6B-476A-8AB5-2F9305DF76A8}" srcId="{298B2B55-FA7D-4574-AADA-EF3246EF3710}" destId="{F2B48652-75D7-47B8-8294-207B9EFFF2E3}" srcOrd="0" destOrd="0" parTransId="{99EA8EA6-EF62-4D9E-8FEF-13ED9D76D73B}" sibTransId="{C7D1B71C-6727-4EF0-A3AA-0B7BFEE175EB}"/>
    <dgm:cxn modelId="{B2637A54-5928-4E29-842C-12FA0E02ACC9}" type="presOf" srcId="{298B2B55-FA7D-4574-AADA-EF3246EF3710}" destId="{AF5AB42A-C4D3-4805-B716-AF2D91069F29}" srcOrd="0" destOrd="0" presId="urn:microsoft.com/office/officeart/2005/8/layout/pList2"/>
    <dgm:cxn modelId="{BB3E2257-1A80-43AD-9C2C-C4D4472EC6E3}" srcId="{298B2B55-FA7D-4574-AADA-EF3246EF3710}" destId="{DFBC7B74-CE26-4F46-9A8B-398B01D3E801}" srcOrd="2" destOrd="0" parTransId="{56F4ED68-B30F-4851-AD55-CD54A7528269}" sibTransId="{F6F932DE-F4FD-43E6-807B-F2FF5036952A}"/>
    <dgm:cxn modelId="{97B86468-2CC6-488E-AA8A-17F1AC34AB0D}" srcId="{298B2B55-FA7D-4574-AADA-EF3246EF3710}" destId="{1A284C00-6D70-47A2-916E-8747FB736001}" srcOrd="1" destOrd="0" parTransId="{09376C3B-3B6C-4D1E-A0E2-720D03CAD626}" sibTransId="{98A35C1C-39DB-4F21-AAEE-74A9C865B625}"/>
    <dgm:cxn modelId="{2DA72D7D-1F77-4FB7-B440-D98311EC859A}" type="presOf" srcId="{1A284C00-6D70-47A2-916E-8747FB736001}" destId="{E7D028C6-8001-4907-8F36-A035BA20DCF0}" srcOrd="0" destOrd="0" presId="urn:microsoft.com/office/officeart/2005/8/layout/pList2"/>
    <dgm:cxn modelId="{9B1C81DF-B6ED-474F-A50F-921A2FC34D1F}" type="presParOf" srcId="{AF5AB42A-C4D3-4805-B716-AF2D91069F29}" destId="{F1B89C3E-7E9D-405B-8E3E-49A99F6A27AF}" srcOrd="0" destOrd="0" presId="urn:microsoft.com/office/officeart/2005/8/layout/pList2"/>
    <dgm:cxn modelId="{04BA2D91-238D-4A9A-83CA-1494F7C33A6A}" type="presParOf" srcId="{AF5AB42A-C4D3-4805-B716-AF2D91069F29}" destId="{86898DC1-7FCB-4A76-9220-5A84F0B99457}" srcOrd="1" destOrd="0" presId="urn:microsoft.com/office/officeart/2005/8/layout/pList2"/>
    <dgm:cxn modelId="{CF9832E3-3F5E-49F7-A1C6-6BC1AC29270D}" type="presParOf" srcId="{86898DC1-7FCB-4A76-9220-5A84F0B99457}" destId="{89CC718C-845B-45F7-A66D-D3FC8A874BD5}" srcOrd="0" destOrd="0" presId="urn:microsoft.com/office/officeart/2005/8/layout/pList2"/>
    <dgm:cxn modelId="{11608694-5BA4-4C47-9FCA-FDE71022CA23}" type="presParOf" srcId="{89CC718C-845B-45F7-A66D-D3FC8A874BD5}" destId="{43E1D5DF-0DA6-40B9-BC28-56553A6D9821}" srcOrd="0" destOrd="0" presId="urn:microsoft.com/office/officeart/2005/8/layout/pList2"/>
    <dgm:cxn modelId="{95F880BC-1532-4B84-ACDD-EF119212F17C}" type="presParOf" srcId="{89CC718C-845B-45F7-A66D-D3FC8A874BD5}" destId="{0DCD3596-8D6D-40D1-9A61-A51226F0EA30}" srcOrd="1" destOrd="0" presId="urn:microsoft.com/office/officeart/2005/8/layout/pList2"/>
    <dgm:cxn modelId="{5D8A5635-11F4-48A2-842B-DBD811323AAB}" type="presParOf" srcId="{89CC718C-845B-45F7-A66D-D3FC8A874BD5}" destId="{809CB605-62AC-42EB-9DFA-431F78FDC91A}" srcOrd="2" destOrd="0" presId="urn:microsoft.com/office/officeart/2005/8/layout/pList2"/>
    <dgm:cxn modelId="{981C6B28-463B-4CB3-86F8-CFBCE2B493A9}" type="presParOf" srcId="{86898DC1-7FCB-4A76-9220-5A84F0B99457}" destId="{979C57FF-9DE6-468A-B531-FEC7CBCF8839}" srcOrd="1" destOrd="0" presId="urn:microsoft.com/office/officeart/2005/8/layout/pList2"/>
    <dgm:cxn modelId="{7791EDBF-7C48-4050-98A0-A68F74B8BAE8}" type="presParOf" srcId="{86898DC1-7FCB-4A76-9220-5A84F0B99457}" destId="{F557B600-A60D-4FAE-B573-F734BB459BEC}" srcOrd="2" destOrd="0" presId="urn:microsoft.com/office/officeart/2005/8/layout/pList2"/>
    <dgm:cxn modelId="{7881CE61-7587-4F6C-8BFE-206C75AC66CE}" type="presParOf" srcId="{F557B600-A60D-4FAE-B573-F734BB459BEC}" destId="{E7D028C6-8001-4907-8F36-A035BA20DCF0}" srcOrd="0" destOrd="0" presId="urn:microsoft.com/office/officeart/2005/8/layout/pList2"/>
    <dgm:cxn modelId="{71B8B65E-4A5A-4ADB-88C7-03E973C4DC2E}" type="presParOf" srcId="{F557B600-A60D-4FAE-B573-F734BB459BEC}" destId="{1DCFCAA2-A031-44A0-B96D-214E90C6320E}" srcOrd="1" destOrd="0" presId="urn:microsoft.com/office/officeart/2005/8/layout/pList2"/>
    <dgm:cxn modelId="{E3D27150-435C-4719-B61F-31EF57A80C5D}" type="presParOf" srcId="{F557B600-A60D-4FAE-B573-F734BB459BEC}" destId="{C9D40AF4-E533-41D0-A032-FCF1BF3FEF84}" srcOrd="2" destOrd="0" presId="urn:microsoft.com/office/officeart/2005/8/layout/pList2"/>
    <dgm:cxn modelId="{C4A2B3C6-5031-4FE9-A806-1533AE0961DB}" type="presParOf" srcId="{86898DC1-7FCB-4A76-9220-5A84F0B99457}" destId="{EEB85291-8DF5-4663-B96C-930934B7A0E4}" srcOrd="3" destOrd="0" presId="urn:microsoft.com/office/officeart/2005/8/layout/pList2"/>
    <dgm:cxn modelId="{B79CB327-0A9C-46F9-8CBD-D2FD9FF7CAE1}" type="presParOf" srcId="{86898DC1-7FCB-4A76-9220-5A84F0B99457}" destId="{D5808C14-AF11-4A2D-AA52-BDB2FFFD1637}" srcOrd="4" destOrd="0" presId="urn:microsoft.com/office/officeart/2005/8/layout/pList2"/>
    <dgm:cxn modelId="{4058FB19-3BE5-429A-B16E-7A5D00C5821F}" type="presParOf" srcId="{D5808C14-AF11-4A2D-AA52-BDB2FFFD1637}" destId="{2A1A1335-3F22-4B81-9884-75C6A58145CF}" srcOrd="0" destOrd="0" presId="urn:microsoft.com/office/officeart/2005/8/layout/pList2"/>
    <dgm:cxn modelId="{32DFAFA0-404A-44E6-863B-38DB4EA69B07}" type="presParOf" srcId="{D5808C14-AF11-4A2D-AA52-BDB2FFFD1637}" destId="{38A4DF2A-9F5F-4777-857E-52AAAFAAB988}" srcOrd="1" destOrd="0" presId="urn:microsoft.com/office/officeart/2005/8/layout/pList2"/>
    <dgm:cxn modelId="{2C05AF3A-B4F1-45DD-9D0D-C5FD0D4F8B35}" type="presParOf" srcId="{D5808C14-AF11-4A2D-AA52-BDB2FFFD1637}" destId="{55994857-10CA-4C07-85A4-0560DA9957B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89C3E-7E9D-405B-8E3E-49A99F6A27AF}">
      <dsp:nvSpPr>
        <dsp:cNvPr id="0" name=""/>
        <dsp:cNvSpPr/>
      </dsp:nvSpPr>
      <dsp:spPr>
        <a:xfrm>
          <a:off x="0" y="0"/>
          <a:ext cx="6096000" cy="182880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9CB605-62AC-42EB-9DFA-431F78FDC91A}">
      <dsp:nvSpPr>
        <dsp:cNvPr id="0" name=""/>
        <dsp:cNvSpPr/>
      </dsp:nvSpPr>
      <dsp:spPr>
        <a:xfrm>
          <a:off x="187947" y="337476"/>
          <a:ext cx="1790700" cy="1341120"/>
        </a:xfrm>
        <a:prstGeom prst="roundRect">
          <a:avLst>
            <a:gd name="adj" fmla="val 10000"/>
          </a:avLst>
        </a:prstGeom>
        <a:solidFill>
          <a:srgbClr val="C3D5BB"/>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dsp:style>
    </dsp:sp>
    <dsp:sp modelId="{43E1D5DF-0DA6-40B9-BC28-56553A6D9821}">
      <dsp:nvSpPr>
        <dsp:cNvPr id="0" name=""/>
        <dsp:cNvSpPr/>
      </dsp:nvSpPr>
      <dsp:spPr>
        <a:xfrm rot="10800000">
          <a:off x="182879" y="1828799"/>
          <a:ext cx="1790700" cy="2235200"/>
        </a:xfrm>
        <a:prstGeom prst="round2SameRect">
          <a:avLst>
            <a:gd name="adj1" fmla="val 10500"/>
            <a:gd name="adj2" fmla="val 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Adult Learning Principles</a:t>
          </a:r>
        </a:p>
        <a:p>
          <a:pPr marL="0" lvl="0" indent="0" algn="ctr" defTabSz="755650">
            <a:lnSpc>
              <a:spcPct val="90000"/>
            </a:lnSpc>
            <a:spcBef>
              <a:spcPct val="0"/>
            </a:spcBef>
            <a:spcAft>
              <a:spcPct val="35000"/>
            </a:spcAft>
            <a:buNone/>
          </a:pPr>
          <a:r>
            <a:rPr lang="en-US" sz="1700" kern="1200" dirty="0"/>
            <a:t>1. Choice</a:t>
          </a:r>
        </a:p>
        <a:p>
          <a:pPr marL="0" lvl="0" indent="0" algn="ctr" defTabSz="755650">
            <a:lnSpc>
              <a:spcPct val="90000"/>
            </a:lnSpc>
            <a:spcBef>
              <a:spcPct val="0"/>
            </a:spcBef>
            <a:spcAft>
              <a:spcPct val="35000"/>
            </a:spcAft>
            <a:buNone/>
          </a:pPr>
          <a:r>
            <a:rPr lang="en-US" sz="1700" kern="1200" dirty="0"/>
            <a:t>2. No one size</a:t>
          </a:r>
        </a:p>
        <a:p>
          <a:pPr marL="0" lvl="0" indent="0" algn="ctr" defTabSz="755650">
            <a:lnSpc>
              <a:spcPct val="90000"/>
            </a:lnSpc>
            <a:spcBef>
              <a:spcPct val="0"/>
            </a:spcBef>
            <a:spcAft>
              <a:spcPct val="35000"/>
            </a:spcAft>
            <a:buNone/>
          </a:pPr>
          <a:r>
            <a:rPr lang="en-US" sz="1700" kern="1200" dirty="0"/>
            <a:t>3. Goals</a:t>
          </a:r>
        </a:p>
        <a:p>
          <a:pPr marL="0" lvl="0" indent="0" algn="ctr" defTabSz="755650">
            <a:lnSpc>
              <a:spcPct val="90000"/>
            </a:lnSpc>
            <a:spcBef>
              <a:spcPct val="0"/>
            </a:spcBef>
            <a:spcAft>
              <a:spcPct val="35000"/>
            </a:spcAft>
            <a:buNone/>
          </a:pPr>
          <a:r>
            <a:rPr lang="en-US" sz="1700" kern="1200" dirty="0"/>
            <a:t>4. Reflections</a:t>
          </a:r>
        </a:p>
      </dsp:txBody>
      <dsp:txXfrm rot="10800000">
        <a:off x="237949" y="1828799"/>
        <a:ext cx="1680560" cy="2180130"/>
      </dsp:txXfrm>
    </dsp:sp>
    <dsp:sp modelId="{C9D40AF4-E533-41D0-A032-FCF1BF3FEF84}">
      <dsp:nvSpPr>
        <dsp:cNvPr id="0" name=""/>
        <dsp:cNvSpPr/>
      </dsp:nvSpPr>
      <dsp:spPr>
        <a:xfrm>
          <a:off x="2152650" y="337476"/>
          <a:ext cx="1790700" cy="134112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D028C6-8001-4907-8F36-A035BA20DCF0}">
      <dsp:nvSpPr>
        <dsp:cNvPr id="0" name=""/>
        <dsp:cNvSpPr/>
      </dsp:nvSpPr>
      <dsp:spPr>
        <a:xfrm rot="10800000">
          <a:off x="2152650" y="1828799"/>
          <a:ext cx="1790700" cy="2235200"/>
        </a:xfrm>
        <a:prstGeom prst="round2SameRect">
          <a:avLst>
            <a:gd name="adj1" fmla="val 10500"/>
            <a:gd name="adj2" fmla="val 0"/>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Evaluation by Learner</a:t>
          </a:r>
        </a:p>
      </dsp:txBody>
      <dsp:txXfrm rot="10800000">
        <a:off x="2207720" y="1828799"/>
        <a:ext cx="1680560" cy="2180130"/>
      </dsp:txXfrm>
    </dsp:sp>
    <dsp:sp modelId="{55994857-10CA-4C07-85A4-0560DA9957B3}">
      <dsp:nvSpPr>
        <dsp:cNvPr id="0" name=""/>
        <dsp:cNvSpPr/>
      </dsp:nvSpPr>
      <dsp:spPr>
        <a:xfrm>
          <a:off x="4091602" y="337476"/>
          <a:ext cx="1790700" cy="134112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1A1335-3F22-4B81-9884-75C6A58145CF}">
      <dsp:nvSpPr>
        <dsp:cNvPr id="0" name=""/>
        <dsp:cNvSpPr/>
      </dsp:nvSpPr>
      <dsp:spPr>
        <a:xfrm rot="10800000">
          <a:off x="4122420" y="1828799"/>
          <a:ext cx="1790700" cy="2235200"/>
        </a:xfrm>
        <a:prstGeom prst="round2SameRect">
          <a:avLst>
            <a:gd name="adj1" fmla="val 10500"/>
            <a:gd name="adj2" fmla="val 0"/>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Assessment</a:t>
          </a:r>
        </a:p>
        <a:p>
          <a:pPr marL="0" lvl="0" indent="0" algn="ctr" defTabSz="755650">
            <a:lnSpc>
              <a:spcPct val="90000"/>
            </a:lnSpc>
            <a:spcBef>
              <a:spcPct val="0"/>
            </a:spcBef>
            <a:spcAft>
              <a:spcPct val="35000"/>
            </a:spcAft>
            <a:buNone/>
          </a:pPr>
          <a:r>
            <a:rPr lang="en-US" sz="1700" kern="1200" dirty="0"/>
            <a:t>1. Reflection</a:t>
          </a:r>
        </a:p>
        <a:p>
          <a:pPr marL="0" lvl="0" indent="0" algn="ctr" defTabSz="755650">
            <a:lnSpc>
              <a:spcPct val="90000"/>
            </a:lnSpc>
            <a:spcBef>
              <a:spcPct val="0"/>
            </a:spcBef>
            <a:spcAft>
              <a:spcPct val="35000"/>
            </a:spcAft>
            <a:buNone/>
          </a:pPr>
          <a:r>
            <a:rPr lang="en-US" sz="1700" kern="1200" dirty="0"/>
            <a:t>2. Goal-setting</a:t>
          </a:r>
        </a:p>
      </dsp:txBody>
      <dsp:txXfrm rot="10800000">
        <a:off x="4177490" y="1828799"/>
        <a:ext cx="1680560" cy="218013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383" cy="471348"/>
          </a:xfrm>
          <a:prstGeom prst="rect">
            <a:avLst/>
          </a:prstGeom>
          <a:noFill/>
          <a:ln>
            <a:noFill/>
          </a:ln>
        </p:spPr>
        <p:txBody>
          <a:bodyPr spcFirstLastPara="1" wrap="square" lIns="92449" tIns="92449" rIns="92449" bIns="92449" anchor="t"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 name="Google Shape;4;n"/>
          <p:cNvSpPr txBox="1">
            <a:spLocks noGrp="1"/>
          </p:cNvSpPr>
          <p:nvPr>
            <p:ph type="dt" idx="10"/>
          </p:nvPr>
        </p:nvSpPr>
        <p:spPr>
          <a:xfrm>
            <a:off x="4022485" y="0"/>
            <a:ext cx="3078383" cy="471348"/>
          </a:xfrm>
          <a:prstGeom prst="rect">
            <a:avLst/>
          </a:prstGeom>
          <a:noFill/>
          <a:ln>
            <a:noFill/>
          </a:ln>
        </p:spPr>
        <p:txBody>
          <a:bodyPr spcFirstLastPara="1" wrap="square" lIns="92449" tIns="92449" rIns="92449" bIns="92449" anchor="t" anchorCtr="0"/>
          <a:lstStyle>
            <a:lvl1pPr marR="0" lvl="0" algn="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 name="Google Shape;5;n"/>
          <p:cNvSpPr>
            <a:spLocks noGrp="1" noRot="1" noChangeAspect="1"/>
          </p:cNvSpPr>
          <p:nvPr>
            <p:ph type="sldImg" idx="3"/>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891" y="4517883"/>
            <a:ext cx="5680693" cy="3697033"/>
          </a:xfrm>
          <a:prstGeom prst="rect">
            <a:avLst/>
          </a:prstGeom>
          <a:noFill/>
          <a:ln>
            <a:noFill/>
          </a:ln>
        </p:spPr>
        <p:txBody>
          <a:bodyPr spcFirstLastPara="1" wrap="square" lIns="92449" tIns="92449" rIns="92449" bIns="92449"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917128"/>
            <a:ext cx="3078383" cy="471348"/>
          </a:xfrm>
          <a:prstGeom prst="rect">
            <a:avLst/>
          </a:prstGeom>
          <a:noFill/>
          <a:ln>
            <a:noFill/>
          </a:ln>
        </p:spPr>
        <p:txBody>
          <a:bodyPr spcFirstLastPara="1" wrap="square" lIns="92449" tIns="92449" rIns="92449" bIns="92449" anchor="b"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8" name="Google Shape;8;n"/>
          <p:cNvSpPr txBox="1">
            <a:spLocks noGrp="1"/>
          </p:cNvSpPr>
          <p:nvPr>
            <p:ph type="sldNum" idx="12"/>
          </p:nvPr>
        </p:nvSpPr>
        <p:spPr>
          <a:xfrm>
            <a:off x="4022485" y="8917128"/>
            <a:ext cx="3078383" cy="471348"/>
          </a:xfrm>
          <a:prstGeom prst="rect">
            <a:avLst/>
          </a:prstGeom>
          <a:noFill/>
          <a:ln>
            <a:noFill/>
          </a:ln>
        </p:spPr>
        <p:txBody>
          <a:bodyPr spcFirstLastPara="1" wrap="square" lIns="92449" tIns="46212" rIns="92449" bIns="46212" anchor="b" anchorCtr="0">
            <a:noAutofit/>
          </a:bodyPr>
          <a:lstStyle/>
          <a:p>
            <a:pPr algn="r">
              <a:buSzPts val="1200"/>
            </a:pPr>
            <a:fld id="{00000000-1234-1234-1234-123412341234}" type="slidenum">
              <a:rPr lang="en-US" sz="1200" b="1" smtClean="0">
                <a:solidFill>
                  <a:schemeClr val="dk1"/>
                </a:solidFill>
                <a:latin typeface="Comic Sans MS"/>
                <a:ea typeface="Comic Sans MS"/>
                <a:cs typeface="Comic Sans MS"/>
                <a:sym typeface="Comic Sans MS"/>
              </a:rPr>
              <a:pPr algn="r">
                <a:buSzPts val="1200"/>
              </a:pPr>
              <a:t>‹#›</a:t>
            </a:fld>
            <a:endParaRPr lang="en-US" sz="1200" b="1" dirty="0">
              <a:solidFill>
                <a:schemeClr val="dk1"/>
              </a:solidFill>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a:t>
            </a:fld>
            <a:endParaRPr lang="en-US" dirty="0"/>
          </a:p>
        </p:txBody>
      </p:sp>
    </p:spTree>
    <p:extLst>
      <p:ext uri="{BB962C8B-B14F-4D97-AF65-F5344CB8AC3E}">
        <p14:creationId xmlns:p14="http://schemas.microsoft.com/office/powerpoint/2010/main" val="847934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b="1" smtClean="0">
                <a:solidFill>
                  <a:schemeClr val="dk1"/>
                </a:solidFill>
                <a:latin typeface="Comic Sans MS"/>
                <a:ea typeface="Comic Sans MS"/>
                <a:cs typeface="Comic Sans MS"/>
                <a:sym typeface="Comic Sans MS"/>
              </a:rPr>
              <a:pPr algn="r">
                <a:buSzPts val="1200"/>
              </a:pPr>
              <a:t>21</a:t>
            </a:fld>
            <a:endParaRPr lang="en-US" sz="1200" b="1"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5966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b="1" smtClean="0">
                <a:solidFill>
                  <a:schemeClr val="dk1"/>
                </a:solidFill>
                <a:latin typeface="Comic Sans MS"/>
                <a:ea typeface="Comic Sans MS"/>
                <a:cs typeface="Comic Sans MS"/>
                <a:sym typeface="Comic Sans MS"/>
              </a:rPr>
              <a:pPr algn="r">
                <a:buSzPts val="1200"/>
              </a:pPr>
              <a:t>22</a:t>
            </a:fld>
            <a:endParaRPr lang="en-US" sz="1200" b="1"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21026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36700" y="660400"/>
            <a:ext cx="4410075" cy="33067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48162" y="4187970"/>
            <a:ext cx="5985285" cy="3967678"/>
          </a:xfrm>
          <a:prstGeom prst="rect">
            <a:avLst/>
          </a:prstGeom>
        </p:spPr>
        <p:txBody>
          <a:bodyPr lIns="96674" tIns="96674" rIns="96674" bIns="96674" anchor="t" anchorCtr="0">
            <a:noAutofit/>
          </a:bodyPr>
          <a:lstStyle/>
          <a:p>
            <a:endParaRPr dirty="0"/>
          </a:p>
        </p:txBody>
      </p:sp>
    </p:spTree>
    <p:extLst>
      <p:ext uri="{BB962C8B-B14F-4D97-AF65-F5344CB8AC3E}">
        <p14:creationId xmlns:p14="http://schemas.microsoft.com/office/powerpoint/2010/main" val="359115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29</a:t>
            </a:fld>
            <a:endParaRPr lang="en-US" dirty="0"/>
          </a:p>
        </p:txBody>
      </p:sp>
    </p:spTree>
    <p:extLst>
      <p:ext uri="{BB962C8B-B14F-4D97-AF65-F5344CB8AC3E}">
        <p14:creationId xmlns:p14="http://schemas.microsoft.com/office/powerpoint/2010/main" val="65652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23" name="Google Shape;23;p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Google Shape;33;p5"/>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34" name="Google Shape;34;p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sp>
        <p:nvSpPr>
          <p:cNvPr id="36" name="Google Shape;36;p6"/>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Google Shape;37;p6"/>
          <p:cNvSpPr txBox="1">
            <a:spLocks noGrp="1"/>
          </p:cNvSpPr>
          <p:nvPr>
            <p:ph type="body" idx="2"/>
          </p:nvPr>
        </p:nvSpPr>
        <p:spPr>
          <a:xfrm>
            <a:off x="629842" y="2505075"/>
            <a:ext cx="3868340" cy="3684588"/>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body" idx="3"/>
          </p:nvPr>
        </p:nvSpPr>
        <p:spPr>
          <a:xfrm>
            <a:off x="4629150" y="1681163"/>
            <a:ext cx="3887391" cy="823912"/>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9" name="Google Shape;39;p6"/>
          <p:cNvSpPr txBox="1">
            <a:spLocks noGrp="1"/>
          </p:cNvSpPr>
          <p:nvPr>
            <p:ph type="body" idx="4"/>
          </p:nvPr>
        </p:nvSpPr>
        <p:spPr>
          <a:xfrm>
            <a:off x="4629150" y="2505075"/>
            <a:ext cx="3887391" cy="3684588"/>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 name="Google Shape;40;p6"/>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1" name="Google Shape;41;p6"/>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2" name="Google Shape;42;p6"/>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5" name="Google Shape;45;p7"/>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8" name="Google Shape;48;p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8"/>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2" name="Google Shape;52;p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4" name="Google Shape;54;p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rot="5400000">
            <a:off x="2352547" y="14160"/>
            <a:ext cx="4438905" cy="7886700"/>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9" name="Google Shape;59;p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1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64" name="Google Shape;64;p1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2019</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214829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2016</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244463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3" name="Google Shape;13;p1"/>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9.svg"/><Relationship Id="rId4" Type="http://schemas.openxmlformats.org/officeDocument/2006/relationships/diagramQuickStyle" Target="../diagrams/quickStyle1.xm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dl.acgme.org/learn/dashboard" TargetMode="External"/><Relationship Id="rId7" Type="http://schemas.openxmlformats.org/officeDocument/2006/relationships/hyperlink" Target="https://partnersinmeded.com/on-demand-webinars/" TargetMode="External"/><Relationship Id="rId2" Type="http://schemas.openxmlformats.org/officeDocument/2006/relationships/hyperlink" Target="https://fd4me.osu.edu/" TargetMode="External"/><Relationship Id="rId1" Type="http://schemas.openxmlformats.org/officeDocument/2006/relationships/slideLayout" Target="../slideLayouts/slideLayout1.xml"/><Relationship Id="rId6" Type="http://schemas.openxmlformats.org/officeDocument/2006/relationships/hyperlink" Target="https://www.aamc.org/news-insights/gme" TargetMode="External"/><Relationship Id="rId5" Type="http://schemas.openxmlformats.org/officeDocument/2006/relationships/hyperlink" Target="http://www.nrmp.org/" TargetMode="External"/><Relationship Id="rId4" Type="http://schemas.openxmlformats.org/officeDocument/2006/relationships/hyperlink" Target="https://www.hcpro.com/residenc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rightardia.blogspot.com/2015_08_01_archive.html"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mailto:Heather@PartnersInMedEd.com" TargetMode="External"/><Relationship Id="rId4" Type="http://schemas.openxmlformats.org/officeDocument/2006/relationships/hyperlink" Target="mailto:info@PartnersInMedEd.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rightardia.blogspot.com/2015_08_01_archive.html"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voicesofglass.wordpress.com/2014/01/20/changes-and-challenges-ahead/" TargetMode="External"/><Relationship Id="rId2" Type="http://schemas.openxmlformats.org/officeDocument/2006/relationships/image" Target="../media/image8.gif"/><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101" y="246465"/>
            <a:ext cx="6526006" cy="1325563"/>
          </a:xfrm>
        </p:spPr>
        <p:txBody>
          <a:bodyPr/>
          <a:lstStyle/>
          <a:p>
            <a:r>
              <a:rPr lang="en-US" dirty="0"/>
              <a:t>Partners Webinar </a:t>
            </a:r>
            <a:r>
              <a:rPr lang="en-US" dirty="0">
                <a:solidFill>
                  <a:srgbClr val="FF0000"/>
                </a:solidFill>
              </a:rPr>
              <a:t>Alert</a:t>
            </a:r>
          </a:p>
        </p:txBody>
      </p:sp>
      <p:sp>
        <p:nvSpPr>
          <p:cNvPr id="4" name="Footer Placeholder 3"/>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a:t>
            </a:fld>
            <a:endParaRPr lang="en-US" altLang="en-US" dirty="0"/>
          </a:p>
        </p:txBody>
      </p:sp>
      <p:sp>
        <p:nvSpPr>
          <p:cNvPr id="3" name="TextBox 2"/>
          <p:cNvSpPr txBox="1"/>
          <p:nvPr/>
        </p:nvSpPr>
        <p:spPr>
          <a:xfrm>
            <a:off x="587564" y="2120118"/>
            <a:ext cx="4954592" cy="3847207"/>
          </a:xfrm>
          <a:prstGeom prst="rect">
            <a:avLst/>
          </a:prstGeom>
          <a:noFill/>
        </p:spPr>
        <p:txBody>
          <a:bodyPr wrap="square" rtlCol="0">
            <a:spAutoFit/>
          </a:bodyPr>
          <a:lstStyle/>
          <a:p>
            <a:r>
              <a:rPr lang="en-US" sz="2800" b="0" dirty="0">
                <a:latin typeface="Arial" panose="020B0604020202020204" pitchFamily="34" charset="0"/>
                <a:cs typeface="Arial" panose="020B0604020202020204" pitchFamily="34" charset="0"/>
              </a:rPr>
              <a:t>Reminder…Because of the amount of individual logins for this webinar.  </a:t>
            </a:r>
            <a:br>
              <a:rPr lang="en-US" sz="2800" b="0" dirty="0">
                <a:latin typeface="Arial" panose="020B0604020202020204" pitchFamily="34" charset="0"/>
                <a:cs typeface="Arial" panose="020B0604020202020204" pitchFamily="34" charset="0"/>
              </a:rPr>
            </a:br>
            <a:br>
              <a:rPr lang="en-US" sz="2800" b="0" dirty="0">
                <a:latin typeface="Arial" panose="020B0604020202020204" pitchFamily="34" charset="0"/>
                <a:cs typeface="Arial" panose="020B0604020202020204" pitchFamily="34" charset="0"/>
              </a:rPr>
            </a:br>
            <a:r>
              <a:rPr lang="en-US" sz="2800" b="0" dirty="0">
                <a:latin typeface="Arial" panose="020B0604020202020204" pitchFamily="34" charset="0"/>
                <a:cs typeface="Arial" panose="020B0604020202020204" pitchFamily="34" charset="0"/>
              </a:rPr>
              <a:t>Please </a:t>
            </a:r>
            <a:r>
              <a:rPr lang="en-US" sz="2800" dirty="0">
                <a:solidFill>
                  <a:srgbClr val="FF0000"/>
                </a:solidFill>
                <a:latin typeface="Arial" panose="020B0604020202020204" pitchFamily="34" charset="0"/>
                <a:cs typeface="Arial" panose="020B0604020202020204" pitchFamily="34" charset="0"/>
              </a:rPr>
              <a:t>DO NOT Unmute</a:t>
            </a:r>
            <a:r>
              <a:rPr lang="en-US" sz="2800" b="0" dirty="0">
                <a:latin typeface="Arial" panose="020B0604020202020204" pitchFamily="34" charset="0"/>
                <a:cs typeface="Arial" panose="020B0604020202020204" pitchFamily="34" charset="0"/>
              </a:rPr>
              <a:t> your Microphone after you enter this webinar.</a:t>
            </a:r>
            <a:br>
              <a:rPr lang="en-US" sz="2400" b="0" dirty="0">
                <a:latin typeface="Arial" panose="020B0604020202020204" pitchFamily="34" charset="0"/>
                <a:cs typeface="Arial" panose="020B0604020202020204" pitchFamily="34" charset="0"/>
              </a:rPr>
            </a:br>
            <a:br>
              <a:rPr lang="en-US" sz="2400" b="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F229DE1-3463-3549-9316-31249972B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389" y="2174485"/>
            <a:ext cx="2943925" cy="2943925"/>
          </a:xfrm>
          <a:prstGeom prst="rect">
            <a:avLst/>
          </a:prstGeom>
        </p:spPr>
      </p:pic>
    </p:spTree>
    <p:extLst>
      <p:ext uri="{BB962C8B-B14F-4D97-AF65-F5344CB8AC3E}">
        <p14:creationId xmlns:p14="http://schemas.microsoft.com/office/powerpoint/2010/main" val="48639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248A-8824-415F-B6A2-CF048E63AC0B}"/>
              </a:ext>
            </a:extLst>
          </p:cNvPr>
          <p:cNvSpPr>
            <a:spLocks noGrp="1"/>
          </p:cNvSpPr>
          <p:nvPr>
            <p:ph type="title"/>
          </p:nvPr>
        </p:nvSpPr>
        <p:spPr/>
        <p:txBody>
          <a:bodyPr/>
          <a:lstStyle/>
          <a:p>
            <a:r>
              <a:rPr lang="en-US" dirty="0"/>
              <a:t>Faculty Development Categories (2019)</a:t>
            </a:r>
          </a:p>
        </p:txBody>
      </p:sp>
      <p:sp>
        <p:nvSpPr>
          <p:cNvPr id="3" name="Text Placeholder 2">
            <a:extLst>
              <a:ext uri="{FF2B5EF4-FFF2-40B4-BE49-F238E27FC236}">
                <a16:creationId xmlns:a16="http://schemas.microsoft.com/office/drawing/2014/main" id="{424D5C86-166C-4521-B20E-19358C322C95}"/>
              </a:ext>
            </a:extLst>
          </p:cNvPr>
          <p:cNvSpPr>
            <a:spLocks noGrp="1"/>
          </p:cNvSpPr>
          <p:nvPr>
            <p:ph type="body" idx="1"/>
          </p:nvPr>
        </p:nvSpPr>
        <p:spPr>
          <a:custGeom>
            <a:avLst/>
            <a:gdLst>
              <a:gd name="connsiteX0" fmla="*/ 0 w 3886200"/>
              <a:gd name="connsiteY0" fmla="*/ 0 h 4351338"/>
              <a:gd name="connsiteX1" fmla="*/ 516309 w 3886200"/>
              <a:gd name="connsiteY1" fmla="*/ 0 h 4351338"/>
              <a:gd name="connsiteX2" fmla="*/ 1071481 w 3886200"/>
              <a:gd name="connsiteY2" fmla="*/ 0 h 4351338"/>
              <a:gd name="connsiteX3" fmla="*/ 1548928 w 3886200"/>
              <a:gd name="connsiteY3" fmla="*/ 0 h 4351338"/>
              <a:gd name="connsiteX4" fmla="*/ 2142962 w 3886200"/>
              <a:gd name="connsiteY4" fmla="*/ 0 h 4351338"/>
              <a:gd name="connsiteX5" fmla="*/ 2775857 w 3886200"/>
              <a:gd name="connsiteY5" fmla="*/ 0 h 4351338"/>
              <a:gd name="connsiteX6" fmla="*/ 3369891 w 3886200"/>
              <a:gd name="connsiteY6" fmla="*/ 0 h 4351338"/>
              <a:gd name="connsiteX7" fmla="*/ 3886200 w 3886200"/>
              <a:gd name="connsiteY7" fmla="*/ 0 h 4351338"/>
              <a:gd name="connsiteX8" fmla="*/ 3886200 w 3886200"/>
              <a:gd name="connsiteY8" fmla="*/ 587431 h 4351338"/>
              <a:gd name="connsiteX9" fmla="*/ 3886200 w 3886200"/>
              <a:gd name="connsiteY9" fmla="*/ 1218375 h 4351338"/>
              <a:gd name="connsiteX10" fmla="*/ 3886200 w 3886200"/>
              <a:gd name="connsiteY10" fmla="*/ 1631752 h 4351338"/>
              <a:gd name="connsiteX11" fmla="*/ 3886200 w 3886200"/>
              <a:gd name="connsiteY11" fmla="*/ 2045129 h 4351338"/>
              <a:gd name="connsiteX12" fmla="*/ 3886200 w 3886200"/>
              <a:gd name="connsiteY12" fmla="*/ 2545533 h 4351338"/>
              <a:gd name="connsiteX13" fmla="*/ 3886200 w 3886200"/>
              <a:gd name="connsiteY13" fmla="*/ 3132963 h 4351338"/>
              <a:gd name="connsiteX14" fmla="*/ 3886200 w 3886200"/>
              <a:gd name="connsiteY14" fmla="*/ 3633367 h 4351338"/>
              <a:gd name="connsiteX15" fmla="*/ 3886200 w 3886200"/>
              <a:gd name="connsiteY15" fmla="*/ 4351338 h 4351338"/>
              <a:gd name="connsiteX16" fmla="*/ 3369891 w 3886200"/>
              <a:gd name="connsiteY16" fmla="*/ 4351338 h 4351338"/>
              <a:gd name="connsiteX17" fmla="*/ 2853581 w 3886200"/>
              <a:gd name="connsiteY17" fmla="*/ 4351338 h 4351338"/>
              <a:gd name="connsiteX18" fmla="*/ 2337272 w 3886200"/>
              <a:gd name="connsiteY18" fmla="*/ 4351338 h 4351338"/>
              <a:gd name="connsiteX19" fmla="*/ 1782100 w 3886200"/>
              <a:gd name="connsiteY19" fmla="*/ 4351338 h 4351338"/>
              <a:gd name="connsiteX20" fmla="*/ 1226929 w 3886200"/>
              <a:gd name="connsiteY20" fmla="*/ 4351338 h 4351338"/>
              <a:gd name="connsiteX21" fmla="*/ 632895 w 3886200"/>
              <a:gd name="connsiteY21" fmla="*/ 4351338 h 4351338"/>
              <a:gd name="connsiteX22" fmla="*/ 0 w 3886200"/>
              <a:gd name="connsiteY22" fmla="*/ 4351338 h 4351338"/>
              <a:gd name="connsiteX23" fmla="*/ 0 w 3886200"/>
              <a:gd name="connsiteY23" fmla="*/ 3850934 h 4351338"/>
              <a:gd name="connsiteX24" fmla="*/ 0 w 3886200"/>
              <a:gd name="connsiteY24" fmla="*/ 3394044 h 4351338"/>
              <a:gd name="connsiteX25" fmla="*/ 0 w 3886200"/>
              <a:gd name="connsiteY25" fmla="*/ 2893640 h 4351338"/>
              <a:gd name="connsiteX26" fmla="*/ 0 w 3886200"/>
              <a:gd name="connsiteY26" fmla="*/ 2306209 h 4351338"/>
              <a:gd name="connsiteX27" fmla="*/ 0 w 3886200"/>
              <a:gd name="connsiteY27" fmla="*/ 1892832 h 4351338"/>
              <a:gd name="connsiteX28" fmla="*/ 0 w 3886200"/>
              <a:gd name="connsiteY28" fmla="*/ 1305401 h 4351338"/>
              <a:gd name="connsiteX29" fmla="*/ 0 w 3886200"/>
              <a:gd name="connsiteY29" fmla="*/ 848511 h 4351338"/>
              <a:gd name="connsiteX30" fmla="*/ 0 w 3886200"/>
              <a:gd name="connsiteY30"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6200" h="4351338" extrusionOk="0">
                <a:moveTo>
                  <a:pt x="0" y="0"/>
                </a:moveTo>
                <a:cubicBezTo>
                  <a:pt x="212302" y="-39575"/>
                  <a:pt x="334163" y="51793"/>
                  <a:pt x="516309" y="0"/>
                </a:cubicBezTo>
                <a:cubicBezTo>
                  <a:pt x="698455" y="-51793"/>
                  <a:pt x="835819" y="63676"/>
                  <a:pt x="1071481" y="0"/>
                </a:cubicBezTo>
                <a:cubicBezTo>
                  <a:pt x="1307143" y="-63676"/>
                  <a:pt x="1411311" y="44939"/>
                  <a:pt x="1548928" y="0"/>
                </a:cubicBezTo>
                <a:cubicBezTo>
                  <a:pt x="1686545" y="-44939"/>
                  <a:pt x="2009855" y="1735"/>
                  <a:pt x="2142962" y="0"/>
                </a:cubicBezTo>
                <a:cubicBezTo>
                  <a:pt x="2276069" y="-1735"/>
                  <a:pt x="2643798" y="59770"/>
                  <a:pt x="2775857" y="0"/>
                </a:cubicBezTo>
                <a:cubicBezTo>
                  <a:pt x="2907917" y="-59770"/>
                  <a:pt x="3245669" y="45031"/>
                  <a:pt x="3369891" y="0"/>
                </a:cubicBezTo>
                <a:cubicBezTo>
                  <a:pt x="3494113" y="-45031"/>
                  <a:pt x="3708988" y="17309"/>
                  <a:pt x="3886200" y="0"/>
                </a:cubicBezTo>
                <a:cubicBezTo>
                  <a:pt x="3949170" y="160886"/>
                  <a:pt x="3832280" y="392217"/>
                  <a:pt x="3886200" y="587431"/>
                </a:cubicBezTo>
                <a:cubicBezTo>
                  <a:pt x="3940120" y="782645"/>
                  <a:pt x="3852981" y="1033631"/>
                  <a:pt x="3886200" y="1218375"/>
                </a:cubicBezTo>
                <a:cubicBezTo>
                  <a:pt x="3919419" y="1403119"/>
                  <a:pt x="3840797" y="1455051"/>
                  <a:pt x="3886200" y="1631752"/>
                </a:cubicBezTo>
                <a:cubicBezTo>
                  <a:pt x="3931603" y="1808453"/>
                  <a:pt x="3860724" y="1884089"/>
                  <a:pt x="3886200" y="2045129"/>
                </a:cubicBezTo>
                <a:cubicBezTo>
                  <a:pt x="3911676" y="2206169"/>
                  <a:pt x="3860709" y="2388745"/>
                  <a:pt x="3886200" y="2545533"/>
                </a:cubicBezTo>
                <a:cubicBezTo>
                  <a:pt x="3911691" y="2702321"/>
                  <a:pt x="3818698" y="2845713"/>
                  <a:pt x="3886200" y="3132963"/>
                </a:cubicBezTo>
                <a:cubicBezTo>
                  <a:pt x="3953702" y="3420213"/>
                  <a:pt x="3856774" y="3420930"/>
                  <a:pt x="3886200" y="3633367"/>
                </a:cubicBezTo>
                <a:cubicBezTo>
                  <a:pt x="3915626" y="3845804"/>
                  <a:pt x="3824434" y="4165291"/>
                  <a:pt x="3886200" y="4351338"/>
                </a:cubicBezTo>
                <a:cubicBezTo>
                  <a:pt x="3761466" y="4360745"/>
                  <a:pt x="3516296" y="4298620"/>
                  <a:pt x="3369891" y="4351338"/>
                </a:cubicBezTo>
                <a:cubicBezTo>
                  <a:pt x="3223486" y="4404056"/>
                  <a:pt x="3087777" y="4327037"/>
                  <a:pt x="2853581" y="4351338"/>
                </a:cubicBezTo>
                <a:cubicBezTo>
                  <a:pt x="2619385" y="4375639"/>
                  <a:pt x="2579829" y="4341402"/>
                  <a:pt x="2337272" y="4351338"/>
                </a:cubicBezTo>
                <a:cubicBezTo>
                  <a:pt x="2094715" y="4361274"/>
                  <a:pt x="1893169" y="4306098"/>
                  <a:pt x="1782100" y="4351338"/>
                </a:cubicBezTo>
                <a:cubicBezTo>
                  <a:pt x="1671031" y="4396578"/>
                  <a:pt x="1442333" y="4310470"/>
                  <a:pt x="1226929" y="4351338"/>
                </a:cubicBezTo>
                <a:cubicBezTo>
                  <a:pt x="1011525" y="4392206"/>
                  <a:pt x="822357" y="4344170"/>
                  <a:pt x="632895" y="4351338"/>
                </a:cubicBezTo>
                <a:cubicBezTo>
                  <a:pt x="443433" y="4358506"/>
                  <a:pt x="189416" y="4299831"/>
                  <a:pt x="0" y="4351338"/>
                </a:cubicBezTo>
                <a:cubicBezTo>
                  <a:pt x="-17491" y="4233963"/>
                  <a:pt x="53438" y="3972372"/>
                  <a:pt x="0" y="3850934"/>
                </a:cubicBezTo>
                <a:cubicBezTo>
                  <a:pt x="-53438" y="3729496"/>
                  <a:pt x="13444" y="3494147"/>
                  <a:pt x="0" y="3394044"/>
                </a:cubicBezTo>
                <a:cubicBezTo>
                  <a:pt x="-13444" y="3293941"/>
                  <a:pt x="54212" y="3075016"/>
                  <a:pt x="0" y="2893640"/>
                </a:cubicBezTo>
                <a:cubicBezTo>
                  <a:pt x="-54212" y="2712264"/>
                  <a:pt x="11147" y="2467659"/>
                  <a:pt x="0" y="2306209"/>
                </a:cubicBezTo>
                <a:cubicBezTo>
                  <a:pt x="-11147" y="2144759"/>
                  <a:pt x="39719" y="2017912"/>
                  <a:pt x="0" y="1892832"/>
                </a:cubicBezTo>
                <a:cubicBezTo>
                  <a:pt x="-39719" y="1767752"/>
                  <a:pt x="69834" y="1558910"/>
                  <a:pt x="0" y="1305401"/>
                </a:cubicBezTo>
                <a:cubicBezTo>
                  <a:pt x="-69834" y="1051892"/>
                  <a:pt x="4359" y="1070340"/>
                  <a:pt x="0" y="848511"/>
                </a:cubicBezTo>
                <a:cubicBezTo>
                  <a:pt x="-4359" y="626682"/>
                  <a:pt x="91111" y="386235"/>
                  <a:pt x="0" y="0"/>
                </a:cubicBezTo>
                <a:close/>
              </a:path>
            </a:pathLst>
          </a:custGeom>
          <a:ln w="38100">
            <a:solidFill>
              <a:schemeClr val="accent6"/>
            </a:solidFill>
            <a:extLst>
              <a:ext uri="{C807C97D-BFC1-408E-A445-0C87EB9F89A2}">
                <ask:lineSketchStyleProps xmlns:ask="http://schemas.microsoft.com/office/drawing/2018/sketchyshapes" xmlns="" sd="1509699547">
                  <ask:type>
                    <ask:lineSketchScribble/>
                  </ask:type>
                </ask:lineSketchStyleProps>
              </a:ext>
            </a:extLst>
          </a:ln>
        </p:spPr>
        <p:txBody>
          <a:bodyPr/>
          <a:lstStyle/>
          <a:p>
            <a:pPr marL="63500" indent="0">
              <a:buNone/>
            </a:pPr>
            <a:r>
              <a:rPr lang="en-US" dirty="0"/>
              <a:t>In contributing to an inclusive work environment:</a:t>
            </a:r>
          </a:p>
          <a:p>
            <a:r>
              <a:rPr lang="en-US" dirty="0"/>
              <a:t>Understanding URM  (underrepresented minorities) in medicine</a:t>
            </a:r>
          </a:p>
          <a:p>
            <a:r>
              <a:rPr lang="en-US" dirty="0"/>
              <a:t>Recruitment strategies</a:t>
            </a:r>
          </a:p>
          <a:p>
            <a:r>
              <a:rPr lang="en-US" dirty="0"/>
              <a:t>Hidden biases</a:t>
            </a:r>
          </a:p>
        </p:txBody>
      </p:sp>
      <p:sp>
        <p:nvSpPr>
          <p:cNvPr id="4" name="Text Placeholder 3">
            <a:extLst>
              <a:ext uri="{FF2B5EF4-FFF2-40B4-BE49-F238E27FC236}">
                <a16:creationId xmlns:a16="http://schemas.microsoft.com/office/drawing/2014/main" id="{C018D8BC-478E-4127-B1E1-4DC0666DE6DA}"/>
              </a:ext>
            </a:extLst>
          </p:cNvPr>
          <p:cNvSpPr>
            <a:spLocks noGrp="1"/>
          </p:cNvSpPr>
          <p:nvPr>
            <p:ph type="body" idx="2"/>
          </p:nvPr>
        </p:nvSpPr>
        <p:spPr>
          <a:custGeom>
            <a:avLst/>
            <a:gdLst>
              <a:gd name="connsiteX0" fmla="*/ 0 w 3886200"/>
              <a:gd name="connsiteY0" fmla="*/ 0 h 4351338"/>
              <a:gd name="connsiteX1" fmla="*/ 477447 w 3886200"/>
              <a:gd name="connsiteY1" fmla="*/ 0 h 4351338"/>
              <a:gd name="connsiteX2" fmla="*/ 1110343 w 3886200"/>
              <a:gd name="connsiteY2" fmla="*/ 0 h 4351338"/>
              <a:gd name="connsiteX3" fmla="*/ 1587790 w 3886200"/>
              <a:gd name="connsiteY3" fmla="*/ 0 h 4351338"/>
              <a:gd name="connsiteX4" fmla="*/ 2026376 w 3886200"/>
              <a:gd name="connsiteY4" fmla="*/ 0 h 4351338"/>
              <a:gd name="connsiteX5" fmla="*/ 2542685 w 3886200"/>
              <a:gd name="connsiteY5" fmla="*/ 0 h 4351338"/>
              <a:gd name="connsiteX6" fmla="*/ 3175581 w 3886200"/>
              <a:gd name="connsiteY6" fmla="*/ 0 h 4351338"/>
              <a:gd name="connsiteX7" fmla="*/ 3886200 w 3886200"/>
              <a:gd name="connsiteY7" fmla="*/ 0 h 4351338"/>
              <a:gd name="connsiteX8" fmla="*/ 3886200 w 3886200"/>
              <a:gd name="connsiteY8" fmla="*/ 630944 h 4351338"/>
              <a:gd name="connsiteX9" fmla="*/ 3886200 w 3886200"/>
              <a:gd name="connsiteY9" fmla="*/ 1087835 h 4351338"/>
              <a:gd name="connsiteX10" fmla="*/ 3886200 w 3886200"/>
              <a:gd name="connsiteY10" fmla="*/ 1631752 h 4351338"/>
              <a:gd name="connsiteX11" fmla="*/ 3886200 w 3886200"/>
              <a:gd name="connsiteY11" fmla="*/ 2132156 h 4351338"/>
              <a:gd name="connsiteX12" fmla="*/ 3886200 w 3886200"/>
              <a:gd name="connsiteY12" fmla="*/ 2763100 h 4351338"/>
              <a:gd name="connsiteX13" fmla="*/ 3886200 w 3886200"/>
              <a:gd name="connsiteY13" fmla="*/ 3176477 h 4351338"/>
              <a:gd name="connsiteX14" fmla="*/ 3886200 w 3886200"/>
              <a:gd name="connsiteY14" fmla="*/ 3807421 h 4351338"/>
              <a:gd name="connsiteX15" fmla="*/ 3886200 w 3886200"/>
              <a:gd name="connsiteY15" fmla="*/ 4351338 h 4351338"/>
              <a:gd name="connsiteX16" fmla="*/ 3369891 w 3886200"/>
              <a:gd name="connsiteY16" fmla="*/ 4351338 h 4351338"/>
              <a:gd name="connsiteX17" fmla="*/ 2853581 w 3886200"/>
              <a:gd name="connsiteY17" fmla="*/ 4351338 h 4351338"/>
              <a:gd name="connsiteX18" fmla="*/ 2376134 w 3886200"/>
              <a:gd name="connsiteY18" fmla="*/ 4351338 h 4351338"/>
              <a:gd name="connsiteX19" fmla="*/ 1743238 w 3886200"/>
              <a:gd name="connsiteY19" fmla="*/ 4351338 h 4351338"/>
              <a:gd name="connsiteX20" fmla="*/ 1188067 w 3886200"/>
              <a:gd name="connsiteY20" fmla="*/ 4351338 h 4351338"/>
              <a:gd name="connsiteX21" fmla="*/ 710619 w 3886200"/>
              <a:gd name="connsiteY21" fmla="*/ 4351338 h 4351338"/>
              <a:gd name="connsiteX22" fmla="*/ 0 w 3886200"/>
              <a:gd name="connsiteY22" fmla="*/ 4351338 h 4351338"/>
              <a:gd name="connsiteX23" fmla="*/ 0 w 3886200"/>
              <a:gd name="connsiteY23" fmla="*/ 3807421 h 4351338"/>
              <a:gd name="connsiteX24" fmla="*/ 0 w 3886200"/>
              <a:gd name="connsiteY24" fmla="*/ 3176477 h 4351338"/>
              <a:gd name="connsiteX25" fmla="*/ 0 w 3886200"/>
              <a:gd name="connsiteY25" fmla="*/ 2545533 h 4351338"/>
              <a:gd name="connsiteX26" fmla="*/ 0 w 3886200"/>
              <a:gd name="connsiteY26" fmla="*/ 2045129 h 4351338"/>
              <a:gd name="connsiteX27" fmla="*/ 0 w 3886200"/>
              <a:gd name="connsiteY27" fmla="*/ 1457698 h 4351338"/>
              <a:gd name="connsiteX28" fmla="*/ 0 w 3886200"/>
              <a:gd name="connsiteY28" fmla="*/ 913781 h 4351338"/>
              <a:gd name="connsiteX29" fmla="*/ 0 w 3886200"/>
              <a:gd name="connsiteY29"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86200" h="4351338" extrusionOk="0">
                <a:moveTo>
                  <a:pt x="0" y="0"/>
                </a:moveTo>
                <a:cubicBezTo>
                  <a:pt x="114114" y="-19434"/>
                  <a:pt x="244588" y="48792"/>
                  <a:pt x="477447" y="0"/>
                </a:cubicBezTo>
                <a:cubicBezTo>
                  <a:pt x="710306" y="-48792"/>
                  <a:pt x="906635" y="72771"/>
                  <a:pt x="1110343" y="0"/>
                </a:cubicBezTo>
                <a:cubicBezTo>
                  <a:pt x="1314051" y="-72771"/>
                  <a:pt x="1481463" y="54649"/>
                  <a:pt x="1587790" y="0"/>
                </a:cubicBezTo>
                <a:cubicBezTo>
                  <a:pt x="1694117" y="-54649"/>
                  <a:pt x="1896499" y="1607"/>
                  <a:pt x="2026376" y="0"/>
                </a:cubicBezTo>
                <a:cubicBezTo>
                  <a:pt x="2156253" y="-1607"/>
                  <a:pt x="2374405" y="30165"/>
                  <a:pt x="2542685" y="0"/>
                </a:cubicBezTo>
                <a:cubicBezTo>
                  <a:pt x="2710965" y="-30165"/>
                  <a:pt x="2925702" y="27736"/>
                  <a:pt x="3175581" y="0"/>
                </a:cubicBezTo>
                <a:cubicBezTo>
                  <a:pt x="3425460" y="-27736"/>
                  <a:pt x="3620703" y="63595"/>
                  <a:pt x="3886200" y="0"/>
                </a:cubicBezTo>
                <a:cubicBezTo>
                  <a:pt x="3947446" y="279704"/>
                  <a:pt x="3865565" y="315668"/>
                  <a:pt x="3886200" y="630944"/>
                </a:cubicBezTo>
                <a:cubicBezTo>
                  <a:pt x="3906835" y="946220"/>
                  <a:pt x="3841592" y="894415"/>
                  <a:pt x="3886200" y="1087835"/>
                </a:cubicBezTo>
                <a:cubicBezTo>
                  <a:pt x="3930808" y="1281255"/>
                  <a:pt x="3835487" y="1378405"/>
                  <a:pt x="3886200" y="1631752"/>
                </a:cubicBezTo>
                <a:cubicBezTo>
                  <a:pt x="3936913" y="1885099"/>
                  <a:pt x="3878990" y="2026882"/>
                  <a:pt x="3886200" y="2132156"/>
                </a:cubicBezTo>
                <a:cubicBezTo>
                  <a:pt x="3893410" y="2237430"/>
                  <a:pt x="3877497" y="2591570"/>
                  <a:pt x="3886200" y="2763100"/>
                </a:cubicBezTo>
                <a:cubicBezTo>
                  <a:pt x="3894903" y="2934630"/>
                  <a:pt x="3852255" y="3046657"/>
                  <a:pt x="3886200" y="3176477"/>
                </a:cubicBezTo>
                <a:cubicBezTo>
                  <a:pt x="3920145" y="3306297"/>
                  <a:pt x="3833176" y="3640954"/>
                  <a:pt x="3886200" y="3807421"/>
                </a:cubicBezTo>
                <a:cubicBezTo>
                  <a:pt x="3939224" y="3973888"/>
                  <a:pt x="3839839" y="4139676"/>
                  <a:pt x="3886200" y="4351338"/>
                </a:cubicBezTo>
                <a:cubicBezTo>
                  <a:pt x="3726738" y="4412276"/>
                  <a:pt x="3551280" y="4325612"/>
                  <a:pt x="3369891" y="4351338"/>
                </a:cubicBezTo>
                <a:cubicBezTo>
                  <a:pt x="3188502" y="4377064"/>
                  <a:pt x="3084635" y="4313101"/>
                  <a:pt x="2853581" y="4351338"/>
                </a:cubicBezTo>
                <a:cubicBezTo>
                  <a:pt x="2622527" y="4389575"/>
                  <a:pt x="2481340" y="4298135"/>
                  <a:pt x="2376134" y="4351338"/>
                </a:cubicBezTo>
                <a:cubicBezTo>
                  <a:pt x="2270928" y="4404541"/>
                  <a:pt x="2047872" y="4349405"/>
                  <a:pt x="1743238" y="4351338"/>
                </a:cubicBezTo>
                <a:cubicBezTo>
                  <a:pt x="1438604" y="4353271"/>
                  <a:pt x="1315061" y="4338825"/>
                  <a:pt x="1188067" y="4351338"/>
                </a:cubicBezTo>
                <a:cubicBezTo>
                  <a:pt x="1061073" y="4363851"/>
                  <a:pt x="934859" y="4339625"/>
                  <a:pt x="710619" y="4351338"/>
                </a:cubicBezTo>
                <a:cubicBezTo>
                  <a:pt x="486379" y="4363051"/>
                  <a:pt x="261905" y="4349990"/>
                  <a:pt x="0" y="4351338"/>
                </a:cubicBezTo>
                <a:cubicBezTo>
                  <a:pt x="-54184" y="4176222"/>
                  <a:pt x="54801" y="3942481"/>
                  <a:pt x="0" y="3807421"/>
                </a:cubicBezTo>
                <a:cubicBezTo>
                  <a:pt x="-54801" y="3672361"/>
                  <a:pt x="40190" y="3453005"/>
                  <a:pt x="0" y="3176477"/>
                </a:cubicBezTo>
                <a:cubicBezTo>
                  <a:pt x="-40190" y="2899949"/>
                  <a:pt x="34796" y="2725151"/>
                  <a:pt x="0" y="2545533"/>
                </a:cubicBezTo>
                <a:cubicBezTo>
                  <a:pt x="-34796" y="2365915"/>
                  <a:pt x="29377" y="2154760"/>
                  <a:pt x="0" y="2045129"/>
                </a:cubicBezTo>
                <a:cubicBezTo>
                  <a:pt x="-29377" y="1935498"/>
                  <a:pt x="14350" y="1588595"/>
                  <a:pt x="0" y="1457698"/>
                </a:cubicBezTo>
                <a:cubicBezTo>
                  <a:pt x="-14350" y="1326801"/>
                  <a:pt x="44703" y="1055738"/>
                  <a:pt x="0" y="913781"/>
                </a:cubicBezTo>
                <a:cubicBezTo>
                  <a:pt x="-44703" y="771824"/>
                  <a:pt x="34948" y="380479"/>
                  <a:pt x="0" y="0"/>
                </a:cubicBezTo>
                <a:close/>
              </a:path>
            </a:pathLst>
          </a:custGeom>
          <a:ln w="38100">
            <a:solidFill>
              <a:schemeClr val="accent6"/>
            </a:solidFill>
            <a:extLst>
              <a:ext uri="{C807C97D-BFC1-408E-A445-0C87EB9F89A2}">
                <ask:lineSketchStyleProps xmlns:ask="http://schemas.microsoft.com/office/drawing/2018/sketchyshapes" xmlns="" sd="2825029922">
                  <ask:type>
                    <ask:lineSketchScribble/>
                  </ask:type>
                </ask:lineSketchStyleProps>
              </a:ext>
            </a:extLst>
          </a:ln>
        </p:spPr>
        <p:txBody>
          <a:bodyPr/>
          <a:lstStyle/>
          <a:p>
            <a:pPr marL="63500" indent="0">
              <a:buNone/>
            </a:pPr>
            <a:r>
              <a:rPr lang="en-US" dirty="0"/>
              <a:t>Others:</a:t>
            </a:r>
          </a:p>
          <a:p>
            <a:r>
              <a:rPr lang="en-US" dirty="0"/>
              <a:t>Scholarly activity for faculty</a:t>
            </a:r>
          </a:p>
          <a:p>
            <a:r>
              <a:rPr lang="en-US" dirty="0"/>
              <a:t>Continuous Program improvement</a:t>
            </a:r>
          </a:p>
        </p:txBody>
      </p:sp>
      <p:sp>
        <p:nvSpPr>
          <p:cNvPr id="5" name="Slide Number Placeholder 4">
            <a:extLst>
              <a:ext uri="{FF2B5EF4-FFF2-40B4-BE49-F238E27FC236}">
                <a16:creationId xmlns:a16="http://schemas.microsoft.com/office/drawing/2014/main" id="{C48858BB-9250-471F-B3A9-B4B605C941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
        <p:nvSpPr>
          <p:cNvPr id="6" name="Footer Placeholder 3">
            <a:extLst>
              <a:ext uri="{FF2B5EF4-FFF2-40B4-BE49-F238E27FC236}">
                <a16:creationId xmlns:a16="http://schemas.microsoft.com/office/drawing/2014/main" id="{CED387DD-996C-E545-B3FB-DE0E58D77ACB}"/>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2933456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EE92-68B8-4FA1-AFC2-F760F5D8E603}"/>
              </a:ext>
            </a:extLst>
          </p:cNvPr>
          <p:cNvSpPr>
            <a:spLocks noGrp="1"/>
          </p:cNvSpPr>
          <p:nvPr>
            <p:ph type="title"/>
          </p:nvPr>
        </p:nvSpPr>
        <p:spPr/>
        <p:txBody>
          <a:bodyPr/>
          <a:lstStyle/>
          <a:p>
            <a:r>
              <a:rPr lang="en-US" dirty="0"/>
              <a:t>Year One – With multiple educational touchpoints</a:t>
            </a:r>
          </a:p>
        </p:txBody>
      </p:sp>
      <p:sp>
        <p:nvSpPr>
          <p:cNvPr id="3" name="Text Placeholder 2">
            <a:extLst>
              <a:ext uri="{FF2B5EF4-FFF2-40B4-BE49-F238E27FC236}">
                <a16:creationId xmlns:a16="http://schemas.microsoft.com/office/drawing/2014/main" id="{2BA5AE8F-42AC-4D66-A035-2F81557C30EF}"/>
              </a:ext>
            </a:extLst>
          </p:cNvPr>
          <p:cNvSpPr>
            <a:spLocks noGrp="1"/>
          </p:cNvSpPr>
          <p:nvPr>
            <p:ph type="body" idx="1"/>
          </p:nvPr>
        </p:nvSpPr>
        <p:spPr>
          <a:xfrm>
            <a:off x="279329" y="1763980"/>
            <a:ext cx="3624851" cy="2489521"/>
          </a:xfrm>
          <a:solidFill>
            <a:schemeClr val="accent6"/>
          </a:solidFill>
        </p:spPr>
        <p:txBody>
          <a:bodyPr/>
          <a:lstStyle/>
          <a:p>
            <a:pPr marL="63500" indent="0">
              <a:buNone/>
            </a:pPr>
            <a:r>
              <a:rPr lang="en-US" sz="2000" dirty="0"/>
              <a:t>All Faculty</a:t>
            </a:r>
          </a:p>
          <a:p>
            <a:r>
              <a:rPr lang="en-US" sz="1800" dirty="0"/>
              <a:t>Providing feedback</a:t>
            </a:r>
          </a:p>
          <a:p>
            <a:r>
              <a:rPr lang="en-US" sz="1800" dirty="0"/>
              <a:t>Supervision</a:t>
            </a:r>
          </a:p>
          <a:p>
            <a:r>
              <a:rPr lang="en-US" sz="1800" dirty="0"/>
              <a:t>Scholarly Activity</a:t>
            </a:r>
          </a:p>
          <a:p>
            <a:r>
              <a:rPr lang="en-US" sz="1800" dirty="0"/>
              <a:t>Generations of Learners</a:t>
            </a:r>
          </a:p>
          <a:p>
            <a:r>
              <a:rPr lang="en-US" sz="1800" dirty="0"/>
              <a:t>Challenging Residents</a:t>
            </a:r>
            <a:endParaRPr lang="en-US" sz="2000" dirty="0"/>
          </a:p>
        </p:txBody>
      </p:sp>
      <p:sp>
        <p:nvSpPr>
          <p:cNvPr id="5" name="Slide Number Placeholder 4">
            <a:extLst>
              <a:ext uri="{FF2B5EF4-FFF2-40B4-BE49-F238E27FC236}">
                <a16:creationId xmlns:a16="http://schemas.microsoft.com/office/drawing/2014/main" id="{41004194-32C1-401F-B9DD-526EE75107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
        <p:nvSpPr>
          <p:cNvPr id="6" name="Text Placeholder 3">
            <a:extLst>
              <a:ext uri="{FF2B5EF4-FFF2-40B4-BE49-F238E27FC236}">
                <a16:creationId xmlns:a16="http://schemas.microsoft.com/office/drawing/2014/main" id="{7275BBC9-086A-432B-86AA-9DB267252D27}"/>
              </a:ext>
            </a:extLst>
          </p:cNvPr>
          <p:cNvSpPr txBox="1">
            <a:spLocks/>
          </p:cNvSpPr>
          <p:nvPr/>
        </p:nvSpPr>
        <p:spPr>
          <a:xfrm>
            <a:off x="1392148" y="4476274"/>
            <a:ext cx="4880225" cy="1728827"/>
          </a:xfrm>
          <a:prstGeom prst="rect">
            <a:avLst/>
          </a:prstGeom>
          <a:solidFill>
            <a:schemeClr val="accent6">
              <a:lumMod val="75000"/>
            </a:schemeClr>
          </a:solid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63500" indent="0">
              <a:buNone/>
            </a:pPr>
            <a:r>
              <a:rPr lang="en-US" sz="2000" dirty="0"/>
              <a:t>Role-Specific</a:t>
            </a:r>
          </a:p>
          <a:p>
            <a:r>
              <a:rPr lang="en-US" sz="1600" dirty="0"/>
              <a:t>Outpatient</a:t>
            </a:r>
          </a:p>
          <a:p>
            <a:r>
              <a:rPr lang="en-US" sz="1600" dirty="0"/>
              <a:t>Inpatient</a:t>
            </a:r>
          </a:p>
          <a:p>
            <a:r>
              <a:rPr lang="en-US" sz="1600" dirty="0"/>
              <a:t>Site/Service Director Responsibilities</a:t>
            </a:r>
          </a:p>
        </p:txBody>
      </p:sp>
      <p:sp>
        <p:nvSpPr>
          <p:cNvPr id="4" name="Text Placeholder 3">
            <a:extLst>
              <a:ext uri="{FF2B5EF4-FFF2-40B4-BE49-F238E27FC236}">
                <a16:creationId xmlns:a16="http://schemas.microsoft.com/office/drawing/2014/main" id="{39CC1E66-6083-48A2-A0B7-9ABA3EE2FB54}"/>
              </a:ext>
            </a:extLst>
          </p:cNvPr>
          <p:cNvSpPr>
            <a:spLocks noGrp="1"/>
          </p:cNvSpPr>
          <p:nvPr>
            <p:ph type="body" idx="2"/>
          </p:nvPr>
        </p:nvSpPr>
        <p:spPr>
          <a:xfrm>
            <a:off x="3678149" y="2105795"/>
            <a:ext cx="4315145" cy="3565540"/>
          </a:xfrm>
          <a:solidFill>
            <a:schemeClr val="accent6">
              <a:lumMod val="40000"/>
              <a:lumOff val="60000"/>
            </a:schemeClr>
          </a:solidFill>
        </p:spPr>
        <p:txBody>
          <a:bodyPr/>
          <a:lstStyle/>
          <a:p>
            <a:pPr marL="63500" indent="0">
              <a:buNone/>
            </a:pPr>
            <a:r>
              <a:rPr lang="en-US" sz="2400" dirty="0"/>
              <a:t>Core Faculty</a:t>
            </a:r>
          </a:p>
          <a:p>
            <a:r>
              <a:rPr lang="en-US" sz="1800" dirty="0"/>
              <a:t>All faculty topics</a:t>
            </a:r>
          </a:p>
          <a:p>
            <a:r>
              <a:rPr lang="en-US" sz="1800" dirty="0"/>
              <a:t>PEC</a:t>
            </a:r>
          </a:p>
          <a:p>
            <a:r>
              <a:rPr lang="en-US" sz="1800" dirty="0"/>
              <a:t>CCC</a:t>
            </a:r>
          </a:p>
          <a:p>
            <a:r>
              <a:rPr lang="en-US" sz="1800" dirty="0"/>
              <a:t>Role of Core Faculty</a:t>
            </a:r>
          </a:p>
          <a:p>
            <a:r>
              <a:rPr lang="en-US" sz="1800" dirty="0"/>
              <a:t>Activities:</a:t>
            </a:r>
          </a:p>
          <a:p>
            <a:pPr lvl="1"/>
            <a:r>
              <a:rPr lang="en-US" sz="1400" dirty="0"/>
              <a:t>Goal-setting</a:t>
            </a:r>
          </a:p>
          <a:p>
            <a:pPr lvl="1"/>
            <a:r>
              <a:rPr lang="en-US" sz="1400" dirty="0"/>
              <a:t>Educator Portfolio</a:t>
            </a:r>
          </a:p>
          <a:p>
            <a:pPr lvl="1"/>
            <a:r>
              <a:rPr lang="en-US" sz="1400" dirty="0"/>
              <a:t>Preparing for the educator review by program director</a:t>
            </a:r>
          </a:p>
        </p:txBody>
      </p:sp>
      <p:sp>
        <p:nvSpPr>
          <p:cNvPr id="7" name="Footer Placeholder 3">
            <a:extLst>
              <a:ext uri="{FF2B5EF4-FFF2-40B4-BE49-F238E27FC236}">
                <a16:creationId xmlns:a16="http://schemas.microsoft.com/office/drawing/2014/main" id="{1EC4DA90-DC3C-A244-869E-80D05828E05B}"/>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3283408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A38ABD-CD4B-4895-8D6B-17559CCC9097}"/>
              </a:ext>
            </a:extLst>
          </p:cNvPr>
          <p:cNvPicPr>
            <a:picLocks noChangeAspect="1"/>
          </p:cNvPicPr>
          <p:nvPr/>
        </p:nvPicPr>
        <p:blipFill>
          <a:blip r:embed="rId2"/>
          <a:stretch>
            <a:fillRect/>
          </a:stretch>
        </p:blipFill>
        <p:spPr>
          <a:xfrm>
            <a:off x="523584" y="1876171"/>
            <a:ext cx="6758469" cy="3338136"/>
          </a:xfrm>
          <a:prstGeom prst="rect">
            <a:avLst/>
          </a:prstGeom>
        </p:spPr>
      </p:pic>
      <p:sp>
        <p:nvSpPr>
          <p:cNvPr id="6" name="Title 5">
            <a:extLst>
              <a:ext uri="{FF2B5EF4-FFF2-40B4-BE49-F238E27FC236}">
                <a16:creationId xmlns:a16="http://schemas.microsoft.com/office/drawing/2014/main" id="{5C750759-0F6D-4229-AEF1-EC0DE55E87D2}"/>
              </a:ext>
            </a:extLst>
          </p:cNvPr>
          <p:cNvSpPr>
            <a:spLocks noGrp="1"/>
          </p:cNvSpPr>
          <p:nvPr>
            <p:ph type="title"/>
          </p:nvPr>
        </p:nvSpPr>
        <p:spPr/>
        <p:txBody>
          <a:bodyPr/>
          <a:lstStyle/>
          <a:p>
            <a:r>
              <a:rPr lang="en-US" dirty="0"/>
              <a:t>Educational Touchpoints</a:t>
            </a:r>
          </a:p>
        </p:txBody>
      </p:sp>
      <p:sp>
        <p:nvSpPr>
          <p:cNvPr id="5" name="Slide Number Placeholder 4">
            <a:extLst>
              <a:ext uri="{FF2B5EF4-FFF2-40B4-BE49-F238E27FC236}">
                <a16:creationId xmlns:a16="http://schemas.microsoft.com/office/drawing/2014/main" id="{98059AB2-3976-4871-908C-D7E1E27266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
        <p:nvSpPr>
          <p:cNvPr id="10" name="Rectangle 9">
            <a:extLst>
              <a:ext uri="{FF2B5EF4-FFF2-40B4-BE49-F238E27FC236}">
                <a16:creationId xmlns:a16="http://schemas.microsoft.com/office/drawing/2014/main" id="{212F53DA-023C-4BAD-BBC5-C571ED916A10}"/>
              </a:ext>
            </a:extLst>
          </p:cNvPr>
          <p:cNvSpPr/>
          <p:nvPr/>
        </p:nvSpPr>
        <p:spPr>
          <a:xfrm>
            <a:off x="5744955" y="4251025"/>
            <a:ext cx="3200035" cy="2031325"/>
          </a:xfrm>
          <a:prstGeom prst="rect">
            <a:avLst/>
          </a:prstGeom>
        </p:spPr>
        <p:txBody>
          <a:bodyPr wrap="square">
            <a:spAutoFit/>
          </a:bodyPr>
          <a:lstStyle/>
          <a:p>
            <a:r>
              <a:rPr lang="en-US" dirty="0"/>
              <a:t>The goal of the educational touchpoints should be to encourage active learning—</a:t>
            </a:r>
          </a:p>
          <a:p>
            <a:pPr marL="342900" indent="-342900">
              <a:buAutoNum type="arabicPeriod"/>
            </a:pPr>
            <a:r>
              <a:rPr lang="en-US" dirty="0"/>
              <a:t>self-assessment,</a:t>
            </a:r>
          </a:p>
          <a:p>
            <a:pPr marL="342900" indent="-342900">
              <a:buAutoNum type="arabicPeriod"/>
            </a:pPr>
            <a:r>
              <a:rPr lang="en-US" dirty="0"/>
              <a:t>reflection, </a:t>
            </a:r>
          </a:p>
          <a:p>
            <a:pPr marL="342900" indent="-342900">
              <a:buAutoNum type="arabicPeriod"/>
            </a:pPr>
            <a:r>
              <a:rPr lang="en-US" dirty="0"/>
              <a:t>self-directed learning, </a:t>
            </a:r>
          </a:p>
          <a:p>
            <a:pPr marL="342900" indent="-342900">
              <a:buAutoNum type="arabicPeriod"/>
            </a:pPr>
            <a:r>
              <a:rPr lang="en-US" dirty="0"/>
              <a:t>problem-based learning, </a:t>
            </a:r>
          </a:p>
          <a:p>
            <a:pPr marL="342900" indent="-342900">
              <a:buAutoNum type="arabicPeriod"/>
            </a:pPr>
            <a:r>
              <a:rPr lang="en-US" dirty="0"/>
              <a:t>learner interaction, and </a:t>
            </a:r>
          </a:p>
          <a:p>
            <a:pPr marL="342900" indent="-342900">
              <a:buAutoNum type="arabicPeriod"/>
            </a:pPr>
            <a:r>
              <a:rPr lang="en-US" dirty="0"/>
              <a:t>feedback.</a:t>
            </a:r>
          </a:p>
        </p:txBody>
      </p:sp>
      <p:sp>
        <p:nvSpPr>
          <p:cNvPr id="7" name="Footer Placeholder 3">
            <a:extLst>
              <a:ext uri="{FF2B5EF4-FFF2-40B4-BE49-F238E27FC236}">
                <a16:creationId xmlns:a16="http://schemas.microsoft.com/office/drawing/2014/main" id="{39B8D8A7-D839-8F43-9816-CB2237DC2377}"/>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3601986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8EC208-F2C3-47D0-8662-E83F69DD3361}"/>
              </a:ext>
            </a:extLst>
          </p:cNvPr>
          <p:cNvSpPr>
            <a:spLocks noGrp="1"/>
          </p:cNvSpPr>
          <p:nvPr>
            <p:ph type="body" idx="1"/>
          </p:nvPr>
        </p:nvSpPr>
        <p:spPr>
          <a:custGeom>
            <a:avLst/>
            <a:gdLst>
              <a:gd name="connsiteX0" fmla="*/ 0 w 7886700"/>
              <a:gd name="connsiteY0" fmla="*/ 0 h 4438905"/>
              <a:gd name="connsiteX1" fmla="*/ 7886700 w 7886700"/>
              <a:gd name="connsiteY1" fmla="*/ 0 h 4438905"/>
              <a:gd name="connsiteX2" fmla="*/ 7886700 w 7886700"/>
              <a:gd name="connsiteY2" fmla="*/ 4438905 h 4438905"/>
              <a:gd name="connsiteX3" fmla="*/ 0 w 7886700"/>
              <a:gd name="connsiteY3" fmla="*/ 4438905 h 4438905"/>
              <a:gd name="connsiteX4" fmla="*/ 0 w 7886700"/>
              <a:gd name="connsiteY4" fmla="*/ 0 h 443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4438905" extrusionOk="0">
                <a:moveTo>
                  <a:pt x="0" y="0"/>
                </a:moveTo>
                <a:cubicBezTo>
                  <a:pt x="2775184" y="101684"/>
                  <a:pt x="6966820" y="434"/>
                  <a:pt x="7886700" y="0"/>
                </a:cubicBezTo>
                <a:cubicBezTo>
                  <a:pt x="8027285" y="1038763"/>
                  <a:pt x="7949368" y="2868706"/>
                  <a:pt x="7886700" y="4438905"/>
                </a:cubicBezTo>
                <a:cubicBezTo>
                  <a:pt x="5349707" y="4395917"/>
                  <a:pt x="1927007" y="4303136"/>
                  <a:pt x="0" y="4438905"/>
                </a:cubicBezTo>
                <a:cubicBezTo>
                  <a:pt x="15587" y="2996833"/>
                  <a:pt x="-154682" y="1548464"/>
                  <a:pt x="0" y="0"/>
                </a:cubicBezTo>
                <a:close/>
              </a:path>
            </a:pathLst>
          </a:custGeom>
          <a:ln w="57150">
            <a:solidFill>
              <a:schemeClr val="accent6"/>
            </a:solidFill>
            <a:extLst>
              <a:ext uri="{C807C97D-BFC1-408E-A445-0C87EB9F89A2}">
                <ask:lineSketchStyleProps xmlns:ask="http://schemas.microsoft.com/office/drawing/2018/sketchyshapes" xmlns="" sd="300973578">
                  <ask:type>
                    <ask:lineSketchCurved/>
                  </ask:type>
                </ask:lineSketchStyleProps>
              </a:ext>
            </a:extLst>
          </a:ln>
        </p:spPr>
        <p:txBody>
          <a:bodyPr/>
          <a:lstStyle/>
          <a:p>
            <a:r>
              <a:rPr lang="en-US" sz="2400" dirty="0"/>
              <a:t>Patient safety and residents</a:t>
            </a:r>
          </a:p>
          <a:p>
            <a:r>
              <a:rPr lang="en-US" sz="2400" dirty="0"/>
              <a:t>Well-being</a:t>
            </a:r>
          </a:p>
          <a:p>
            <a:r>
              <a:rPr lang="en-US" sz="2400" dirty="0"/>
              <a:t>Practice-based learning and residents</a:t>
            </a:r>
          </a:p>
          <a:p>
            <a:r>
              <a:rPr lang="en-US" sz="2400" dirty="0"/>
              <a:t>Mentoring quality improvement projects with residents</a:t>
            </a:r>
          </a:p>
          <a:p>
            <a:r>
              <a:rPr lang="en-US" sz="2400" dirty="0"/>
              <a:t>Developing a network of support</a:t>
            </a:r>
          </a:p>
          <a:p>
            <a:r>
              <a:rPr lang="en-US" sz="2400" dirty="0"/>
              <a:t>Common program requirements</a:t>
            </a:r>
          </a:p>
          <a:p>
            <a:r>
              <a:rPr lang="en-US" sz="2400" dirty="0"/>
              <a:t>Activities</a:t>
            </a:r>
          </a:p>
          <a:p>
            <a:pPr lvl="1"/>
            <a:r>
              <a:rPr lang="en-US" sz="2000" dirty="0"/>
              <a:t>Goal-setting</a:t>
            </a:r>
          </a:p>
          <a:p>
            <a:pPr lvl="1"/>
            <a:r>
              <a:rPr lang="en-US" sz="2000" dirty="0"/>
              <a:t>Finding a mentor</a:t>
            </a:r>
          </a:p>
        </p:txBody>
      </p:sp>
      <p:sp>
        <p:nvSpPr>
          <p:cNvPr id="2" name="Title 1">
            <a:extLst>
              <a:ext uri="{FF2B5EF4-FFF2-40B4-BE49-F238E27FC236}">
                <a16:creationId xmlns:a16="http://schemas.microsoft.com/office/drawing/2014/main" id="{F8F5DB89-33A3-4CBC-9161-32E7FA5381AB}"/>
              </a:ext>
            </a:extLst>
          </p:cNvPr>
          <p:cNvSpPr>
            <a:spLocks noGrp="1"/>
          </p:cNvSpPr>
          <p:nvPr>
            <p:ph type="title"/>
          </p:nvPr>
        </p:nvSpPr>
        <p:spPr/>
        <p:txBody>
          <a:bodyPr/>
          <a:lstStyle/>
          <a:p>
            <a:r>
              <a:rPr lang="en-US" dirty="0"/>
              <a:t>Intermediate Topics</a:t>
            </a:r>
          </a:p>
        </p:txBody>
      </p:sp>
      <p:sp>
        <p:nvSpPr>
          <p:cNvPr id="5" name="Slide Number Placeholder 4">
            <a:extLst>
              <a:ext uri="{FF2B5EF4-FFF2-40B4-BE49-F238E27FC236}">
                <a16:creationId xmlns:a16="http://schemas.microsoft.com/office/drawing/2014/main" id="{BF159D7B-FBAF-4660-9756-CC3558FBF2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
        <p:nvSpPr>
          <p:cNvPr id="7" name="Footer Placeholder 3">
            <a:extLst>
              <a:ext uri="{FF2B5EF4-FFF2-40B4-BE49-F238E27FC236}">
                <a16:creationId xmlns:a16="http://schemas.microsoft.com/office/drawing/2014/main" id="{5BBE45D7-0DD1-A242-A938-7CD74C7D35A4}"/>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268232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8A7ACC-A523-4C93-8CDA-D2C60E7CBF02}"/>
              </a:ext>
            </a:extLst>
          </p:cNvPr>
          <p:cNvSpPr>
            <a:spLocks noGrp="1"/>
          </p:cNvSpPr>
          <p:nvPr>
            <p:ph type="body" idx="1"/>
          </p:nvPr>
        </p:nvSpPr>
        <p:spPr>
          <a:ln w="57150">
            <a:solidFill>
              <a:schemeClr val="accent6"/>
            </a:solidFill>
            <a:prstDash val="sysDash"/>
          </a:ln>
        </p:spPr>
        <p:txBody>
          <a:bodyPr/>
          <a:lstStyle/>
          <a:p>
            <a:r>
              <a:rPr lang="en-US" dirty="0"/>
              <a:t>Career planning</a:t>
            </a:r>
          </a:p>
          <a:p>
            <a:r>
              <a:rPr lang="en-US" dirty="0"/>
              <a:t>Mentoring others</a:t>
            </a:r>
          </a:p>
          <a:p>
            <a:r>
              <a:rPr lang="en-US" dirty="0"/>
              <a:t>Preparation for the future of GME</a:t>
            </a:r>
          </a:p>
          <a:p>
            <a:r>
              <a:rPr lang="en-US" dirty="0"/>
              <a:t>Leadership in GME</a:t>
            </a:r>
          </a:p>
          <a:p>
            <a:r>
              <a:rPr lang="en-US" dirty="0"/>
              <a:t>Growing your program</a:t>
            </a:r>
          </a:p>
          <a:p>
            <a:r>
              <a:rPr lang="en-US" dirty="0"/>
              <a:t>Succession planning</a:t>
            </a:r>
          </a:p>
          <a:p>
            <a:r>
              <a:rPr lang="en-US" dirty="0"/>
              <a:t>GME finance</a:t>
            </a:r>
          </a:p>
          <a:p>
            <a:r>
              <a:rPr lang="en-US" dirty="0"/>
              <a:t>GME legislation &amp; advocacy</a:t>
            </a:r>
          </a:p>
        </p:txBody>
      </p:sp>
      <p:sp>
        <p:nvSpPr>
          <p:cNvPr id="2" name="Title 1">
            <a:extLst>
              <a:ext uri="{FF2B5EF4-FFF2-40B4-BE49-F238E27FC236}">
                <a16:creationId xmlns:a16="http://schemas.microsoft.com/office/drawing/2014/main" id="{6E7A6216-1EF0-4E77-B4D9-0B28D18448CA}"/>
              </a:ext>
            </a:extLst>
          </p:cNvPr>
          <p:cNvSpPr>
            <a:spLocks noGrp="1"/>
          </p:cNvSpPr>
          <p:nvPr>
            <p:ph type="title"/>
          </p:nvPr>
        </p:nvSpPr>
        <p:spPr/>
        <p:txBody>
          <a:bodyPr/>
          <a:lstStyle/>
          <a:p>
            <a:r>
              <a:rPr lang="en-US" dirty="0"/>
              <a:t>Advanced Topics</a:t>
            </a:r>
          </a:p>
        </p:txBody>
      </p:sp>
      <p:sp>
        <p:nvSpPr>
          <p:cNvPr id="5" name="Slide Number Placeholder 4">
            <a:extLst>
              <a:ext uri="{FF2B5EF4-FFF2-40B4-BE49-F238E27FC236}">
                <a16:creationId xmlns:a16="http://schemas.microsoft.com/office/drawing/2014/main" id="{765A4438-946D-4495-B702-366CF9CD9B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
        <p:nvSpPr>
          <p:cNvPr id="7" name="Footer Placeholder 3">
            <a:extLst>
              <a:ext uri="{FF2B5EF4-FFF2-40B4-BE49-F238E27FC236}">
                <a16:creationId xmlns:a16="http://schemas.microsoft.com/office/drawing/2014/main" id="{08C4D104-79D3-7641-9625-C6A9CBF4377F}"/>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2042734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5166AD-301A-46EB-BD5A-191F5566F773}"/>
              </a:ext>
            </a:extLst>
          </p:cNvPr>
          <p:cNvSpPr>
            <a:spLocks noGrp="1"/>
          </p:cNvSpPr>
          <p:nvPr>
            <p:ph type="title"/>
          </p:nvPr>
        </p:nvSpPr>
        <p:spPr/>
        <p:txBody>
          <a:bodyPr/>
          <a:lstStyle/>
          <a:p>
            <a:r>
              <a:rPr lang="en-US" sz="3200" dirty="0"/>
              <a:t>Medical Education </a:t>
            </a:r>
            <a:br>
              <a:rPr lang="en-US" sz="3200" dirty="0"/>
            </a:br>
            <a:r>
              <a:rPr lang="en-US" sz="3200" dirty="0"/>
              <a:t>Curriculum Framework</a:t>
            </a:r>
          </a:p>
        </p:txBody>
      </p:sp>
      <p:sp>
        <p:nvSpPr>
          <p:cNvPr id="5" name="Slide Number Placeholder 4">
            <a:extLst>
              <a:ext uri="{FF2B5EF4-FFF2-40B4-BE49-F238E27FC236}">
                <a16:creationId xmlns:a16="http://schemas.microsoft.com/office/drawing/2014/main" id="{78E31C25-F9DD-410E-9119-E39D9F8512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pic>
        <p:nvPicPr>
          <p:cNvPr id="8" name="Picture 7">
            <a:extLst>
              <a:ext uri="{FF2B5EF4-FFF2-40B4-BE49-F238E27FC236}">
                <a16:creationId xmlns:a16="http://schemas.microsoft.com/office/drawing/2014/main" id="{6FEB6C28-F8B2-42FE-BD0B-1AACC386C9FC}"/>
              </a:ext>
            </a:extLst>
          </p:cNvPr>
          <p:cNvPicPr>
            <a:picLocks noChangeAspect="1"/>
          </p:cNvPicPr>
          <p:nvPr/>
        </p:nvPicPr>
        <p:blipFill>
          <a:blip r:embed="rId2"/>
          <a:stretch>
            <a:fillRect/>
          </a:stretch>
        </p:blipFill>
        <p:spPr>
          <a:xfrm>
            <a:off x="1778874" y="1267230"/>
            <a:ext cx="5767596" cy="4909733"/>
          </a:xfrm>
          <a:prstGeom prst="rect">
            <a:avLst/>
          </a:prstGeom>
        </p:spPr>
      </p:pic>
      <p:sp>
        <p:nvSpPr>
          <p:cNvPr id="9" name="TextBox 8">
            <a:extLst>
              <a:ext uri="{FF2B5EF4-FFF2-40B4-BE49-F238E27FC236}">
                <a16:creationId xmlns:a16="http://schemas.microsoft.com/office/drawing/2014/main" id="{90B8A3D9-F4A1-490F-9F3B-3C87F39516FC}"/>
              </a:ext>
            </a:extLst>
          </p:cNvPr>
          <p:cNvSpPr txBox="1"/>
          <p:nvPr/>
        </p:nvSpPr>
        <p:spPr>
          <a:xfrm>
            <a:off x="5208927" y="1443476"/>
            <a:ext cx="3935073" cy="769441"/>
          </a:xfrm>
          <a:prstGeom prst="rect">
            <a:avLst/>
          </a:prstGeom>
          <a:noFill/>
        </p:spPr>
        <p:txBody>
          <a:bodyPr wrap="square" rtlCol="0">
            <a:spAutoFit/>
          </a:bodyPr>
          <a:lstStyle/>
          <a:p>
            <a:r>
              <a:rPr lang="en-US" sz="1100" i="1" dirty="0"/>
              <a:t>Adapted from Curriculum Development for Medical Education: A Six-step Approach. Editors: Thomas, PA; Kern DE; Hughes MT; Chen, BY. John Hopkins University Press; Baltimore, MD; 2016.</a:t>
            </a:r>
          </a:p>
        </p:txBody>
      </p:sp>
      <p:sp>
        <p:nvSpPr>
          <p:cNvPr id="7" name="Footer Placeholder 3">
            <a:extLst>
              <a:ext uri="{FF2B5EF4-FFF2-40B4-BE49-F238E27FC236}">
                <a16:creationId xmlns:a16="http://schemas.microsoft.com/office/drawing/2014/main" id="{AA18DBC1-C0A7-9841-BCBA-CC1CF07A1FFF}"/>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3710108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F3DE81-4CDB-4C2A-A5BA-18F5D665FBC9}"/>
              </a:ext>
            </a:extLst>
          </p:cNvPr>
          <p:cNvSpPr>
            <a:spLocks noGrp="1"/>
          </p:cNvSpPr>
          <p:nvPr>
            <p:ph type="title"/>
          </p:nvPr>
        </p:nvSpPr>
        <p:spPr/>
        <p:txBody>
          <a:bodyPr/>
          <a:lstStyle/>
          <a:p>
            <a:r>
              <a:rPr lang="en-US" dirty="0"/>
              <a:t>Framework Considerations</a:t>
            </a:r>
          </a:p>
        </p:txBody>
      </p:sp>
      <p:sp>
        <p:nvSpPr>
          <p:cNvPr id="5" name="Slide Number Placeholder 4">
            <a:extLst>
              <a:ext uri="{FF2B5EF4-FFF2-40B4-BE49-F238E27FC236}">
                <a16:creationId xmlns:a16="http://schemas.microsoft.com/office/drawing/2014/main" id="{F2FBB304-8262-4DC5-8C5E-A5A539FA5D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graphicFrame>
        <p:nvGraphicFramePr>
          <p:cNvPr id="2" name="Diagram 1">
            <a:extLst>
              <a:ext uri="{FF2B5EF4-FFF2-40B4-BE49-F238E27FC236}">
                <a16:creationId xmlns:a16="http://schemas.microsoft.com/office/drawing/2014/main" id="{86A2C490-4196-4973-8998-3E0F40BCFD6D}"/>
              </a:ext>
            </a:extLst>
          </p:cNvPr>
          <p:cNvGraphicFramePr/>
          <p:nvPr>
            <p:extLst>
              <p:ext uri="{D42A27DB-BD31-4B8C-83A1-F6EECF244321}">
                <p14:modId xmlns:p14="http://schemas.microsoft.com/office/powerpoint/2010/main" val="91399306"/>
              </p:ext>
            </p:extLst>
          </p:nvPr>
        </p:nvGraphicFramePr>
        <p:xfrm>
          <a:off x="1801402" y="147334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phic 10" descr="Thought">
            <a:extLst>
              <a:ext uri="{FF2B5EF4-FFF2-40B4-BE49-F238E27FC236}">
                <a16:creationId xmlns:a16="http://schemas.microsoft.com/office/drawing/2014/main" id="{81FAA9C5-9ABF-43D2-B4BB-783885A956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83691" y="1875994"/>
            <a:ext cx="1240604" cy="1240604"/>
          </a:xfrm>
          <a:prstGeom prst="rect">
            <a:avLst/>
          </a:prstGeom>
        </p:spPr>
      </p:pic>
      <p:pic>
        <p:nvPicPr>
          <p:cNvPr id="13" name="Graphic 12" descr="Head with gears">
            <a:extLst>
              <a:ext uri="{FF2B5EF4-FFF2-40B4-BE49-F238E27FC236}">
                <a16:creationId xmlns:a16="http://schemas.microsoft.com/office/drawing/2014/main" id="{6F629B10-9AC9-47B3-90AB-5200CB032C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88788" y="1811625"/>
            <a:ext cx="1422364" cy="1422364"/>
          </a:xfrm>
          <a:prstGeom prst="rect">
            <a:avLst/>
          </a:prstGeom>
        </p:spPr>
      </p:pic>
      <p:sp>
        <p:nvSpPr>
          <p:cNvPr id="7" name="Footer Placeholder 3">
            <a:extLst>
              <a:ext uri="{FF2B5EF4-FFF2-40B4-BE49-F238E27FC236}">
                <a16:creationId xmlns:a16="http://schemas.microsoft.com/office/drawing/2014/main" id="{3606A552-A021-0543-82F5-6FBAD5CF0530}"/>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104415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EE28-B60C-4E1E-B336-6D21D9F4002C}"/>
              </a:ext>
            </a:extLst>
          </p:cNvPr>
          <p:cNvSpPr>
            <a:spLocks noGrp="1"/>
          </p:cNvSpPr>
          <p:nvPr>
            <p:ph type="title"/>
          </p:nvPr>
        </p:nvSpPr>
        <p:spPr/>
        <p:txBody>
          <a:bodyPr/>
          <a:lstStyle/>
          <a:p>
            <a:r>
              <a:rPr lang="en-US" dirty="0"/>
              <a:t>Format Options</a:t>
            </a:r>
          </a:p>
        </p:txBody>
      </p:sp>
      <p:sp>
        <p:nvSpPr>
          <p:cNvPr id="5" name="Slide Number Placeholder 4">
            <a:extLst>
              <a:ext uri="{FF2B5EF4-FFF2-40B4-BE49-F238E27FC236}">
                <a16:creationId xmlns:a16="http://schemas.microsoft.com/office/drawing/2014/main" id="{496B7E96-2609-4C57-925A-663A406044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
        <p:nvSpPr>
          <p:cNvPr id="3" name="TextBox 2">
            <a:extLst>
              <a:ext uri="{FF2B5EF4-FFF2-40B4-BE49-F238E27FC236}">
                <a16:creationId xmlns:a16="http://schemas.microsoft.com/office/drawing/2014/main" id="{931B79F1-F213-471B-8CE4-FF012FADCF43}"/>
              </a:ext>
            </a:extLst>
          </p:cNvPr>
          <p:cNvSpPr txBox="1"/>
          <p:nvPr/>
        </p:nvSpPr>
        <p:spPr>
          <a:xfrm>
            <a:off x="1767154" y="3764996"/>
            <a:ext cx="1294545" cy="461665"/>
          </a:xfrm>
          <a:custGeom>
            <a:avLst/>
            <a:gdLst>
              <a:gd name="connsiteX0" fmla="*/ 0 w 1294545"/>
              <a:gd name="connsiteY0" fmla="*/ 0 h 461665"/>
              <a:gd name="connsiteX1" fmla="*/ 634327 w 1294545"/>
              <a:gd name="connsiteY1" fmla="*/ 0 h 461665"/>
              <a:gd name="connsiteX2" fmla="*/ 1294545 w 1294545"/>
              <a:gd name="connsiteY2" fmla="*/ 0 h 461665"/>
              <a:gd name="connsiteX3" fmla="*/ 1294545 w 1294545"/>
              <a:gd name="connsiteY3" fmla="*/ 461665 h 461665"/>
              <a:gd name="connsiteX4" fmla="*/ 647273 w 1294545"/>
              <a:gd name="connsiteY4" fmla="*/ 461665 h 461665"/>
              <a:gd name="connsiteX5" fmla="*/ 0 w 1294545"/>
              <a:gd name="connsiteY5" fmla="*/ 461665 h 461665"/>
              <a:gd name="connsiteX6" fmla="*/ 0 w 1294545"/>
              <a:gd name="connsiteY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545" h="461665" extrusionOk="0">
                <a:moveTo>
                  <a:pt x="0" y="0"/>
                </a:moveTo>
                <a:cubicBezTo>
                  <a:pt x="274611" y="30936"/>
                  <a:pt x="359629" y="4217"/>
                  <a:pt x="634327" y="0"/>
                </a:cubicBezTo>
                <a:cubicBezTo>
                  <a:pt x="909025" y="-4217"/>
                  <a:pt x="1074955" y="16489"/>
                  <a:pt x="1294545" y="0"/>
                </a:cubicBezTo>
                <a:cubicBezTo>
                  <a:pt x="1303118" y="100207"/>
                  <a:pt x="1274278" y="346951"/>
                  <a:pt x="1294545" y="461665"/>
                </a:cubicBezTo>
                <a:cubicBezTo>
                  <a:pt x="1001608" y="446997"/>
                  <a:pt x="958041" y="481784"/>
                  <a:pt x="647273" y="461665"/>
                </a:cubicBezTo>
                <a:cubicBezTo>
                  <a:pt x="336505" y="441546"/>
                  <a:pt x="269846" y="477055"/>
                  <a:pt x="0" y="461665"/>
                </a:cubicBezTo>
                <a:cubicBezTo>
                  <a:pt x="20759" y="288799"/>
                  <a:pt x="-1218" y="129496"/>
                  <a:pt x="0" y="0"/>
                </a:cubicBezTo>
                <a:close/>
              </a:path>
            </a:pathLst>
          </a:custGeom>
          <a:noFill/>
          <a:ln w="38100" cmpd="dbl">
            <a:solidFill>
              <a:schemeClr val="accent6"/>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rtlCol="0">
            <a:spAutoFit/>
          </a:bodyPr>
          <a:lstStyle/>
          <a:p>
            <a:r>
              <a:rPr lang="en-US" sz="2400" dirty="0"/>
              <a:t>Online</a:t>
            </a:r>
          </a:p>
        </p:txBody>
      </p:sp>
      <p:sp>
        <p:nvSpPr>
          <p:cNvPr id="4" name="TextBox 3">
            <a:extLst>
              <a:ext uri="{FF2B5EF4-FFF2-40B4-BE49-F238E27FC236}">
                <a16:creationId xmlns:a16="http://schemas.microsoft.com/office/drawing/2014/main" id="{30DF1EAC-9F50-4026-9296-23DC24CA0944}"/>
              </a:ext>
            </a:extLst>
          </p:cNvPr>
          <p:cNvSpPr txBox="1"/>
          <p:nvPr/>
        </p:nvSpPr>
        <p:spPr>
          <a:xfrm>
            <a:off x="1767154" y="1672215"/>
            <a:ext cx="2424701" cy="461665"/>
          </a:xfrm>
          <a:custGeom>
            <a:avLst/>
            <a:gdLst>
              <a:gd name="connsiteX0" fmla="*/ 0 w 2424701"/>
              <a:gd name="connsiteY0" fmla="*/ 0 h 461665"/>
              <a:gd name="connsiteX1" fmla="*/ 581928 w 2424701"/>
              <a:gd name="connsiteY1" fmla="*/ 0 h 461665"/>
              <a:gd name="connsiteX2" fmla="*/ 1115362 w 2424701"/>
              <a:gd name="connsiteY2" fmla="*/ 0 h 461665"/>
              <a:gd name="connsiteX3" fmla="*/ 1770032 w 2424701"/>
              <a:gd name="connsiteY3" fmla="*/ 0 h 461665"/>
              <a:gd name="connsiteX4" fmla="*/ 2424701 w 2424701"/>
              <a:gd name="connsiteY4" fmla="*/ 0 h 461665"/>
              <a:gd name="connsiteX5" fmla="*/ 2424701 w 2424701"/>
              <a:gd name="connsiteY5" fmla="*/ 461665 h 461665"/>
              <a:gd name="connsiteX6" fmla="*/ 1867020 w 2424701"/>
              <a:gd name="connsiteY6" fmla="*/ 461665 h 461665"/>
              <a:gd name="connsiteX7" fmla="*/ 1309339 w 2424701"/>
              <a:gd name="connsiteY7" fmla="*/ 461665 h 461665"/>
              <a:gd name="connsiteX8" fmla="*/ 654669 w 2424701"/>
              <a:gd name="connsiteY8" fmla="*/ 461665 h 461665"/>
              <a:gd name="connsiteX9" fmla="*/ 0 w 2424701"/>
              <a:gd name="connsiteY9" fmla="*/ 461665 h 461665"/>
              <a:gd name="connsiteX10" fmla="*/ 0 w 2424701"/>
              <a:gd name="connsiteY10"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4701" h="461665" extrusionOk="0">
                <a:moveTo>
                  <a:pt x="0" y="0"/>
                </a:moveTo>
                <a:cubicBezTo>
                  <a:pt x="146059" y="-13536"/>
                  <a:pt x="460517" y="-15228"/>
                  <a:pt x="581928" y="0"/>
                </a:cubicBezTo>
                <a:cubicBezTo>
                  <a:pt x="703339" y="15228"/>
                  <a:pt x="928157" y="-3368"/>
                  <a:pt x="1115362" y="0"/>
                </a:cubicBezTo>
                <a:cubicBezTo>
                  <a:pt x="1302567" y="3368"/>
                  <a:pt x="1597311" y="5469"/>
                  <a:pt x="1770032" y="0"/>
                </a:cubicBezTo>
                <a:cubicBezTo>
                  <a:pt x="1942753" y="-5469"/>
                  <a:pt x="2280342" y="-14025"/>
                  <a:pt x="2424701" y="0"/>
                </a:cubicBezTo>
                <a:cubicBezTo>
                  <a:pt x="2418724" y="167166"/>
                  <a:pt x="2438244" y="342841"/>
                  <a:pt x="2424701" y="461665"/>
                </a:cubicBezTo>
                <a:cubicBezTo>
                  <a:pt x="2224138" y="470734"/>
                  <a:pt x="1996411" y="480055"/>
                  <a:pt x="1867020" y="461665"/>
                </a:cubicBezTo>
                <a:cubicBezTo>
                  <a:pt x="1737629" y="443275"/>
                  <a:pt x="1451725" y="468316"/>
                  <a:pt x="1309339" y="461665"/>
                </a:cubicBezTo>
                <a:cubicBezTo>
                  <a:pt x="1166953" y="455014"/>
                  <a:pt x="980975" y="433836"/>
                  <a:pt x="654669" y="461665"/>
                </a:cubicBezTo>
                <a:cubicBezTo>
                  <a:pt x="328363" y="489495"/>
                  <a:pt x="299387" y="470324"/>
                  <a:pt x="0" y="461665"/>
                </a:cubicBezTo>
                <a:cubicBezTo>
                  <a:pt x="6771" y="275849"/>
                  <a:pt x="11072" y="136500"/>
                  <a:pt x="0" y="0"/>
                </a:cubicBezTo>
                <a:close/>
              </a:path>
            </a:pathLst>
          </a:custGeom>
          <a:noFill/>
          <a:ln w="38100" cmpd="dbl">
            <a:solidFill>
              <a:schemeClr val="accent6"/>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rtlCol="0">
            <a:spAutoFit/>
          </a:bodyPr>
          <a:lstStyle/>
          <a:p>
            <a:r>
              <a:rPr lang="en-US" sz="2400" dirty="0"/>
              <a:t>Small Group</a:t>
            </a:r>
          </a:p>
        </p:txBody>
      </p:sp>
      <p:sp>
        <p:nvSpPr>
          <p:cNvPr id="9" name="TextBox 8">
            <a:extLst>
              <a:ext uri="{FF2B5EF4-FFF2-40B4-BE49-F238E27FC236}">
                <a16:creationId xmlns:a16="http://schemas.microsoft.com/office/drawing/2014/main" id="{789B8FE2-F07D-4647-A4A5-D28E4BCA9743}"/>
              </a:ext>
            </a:extLst>
          </p:cNvPr>
          <p:cNvSpPr txBox="1"/>
          <p:nvPr/>
        </p:nvSpPr>
        <p:spPr>
          <a:xfrm>
            <a:off x="4724187" y="1672214"/>
            <a:ext cx="2424701" cy="461665"/>
          </a:xfrm>
          <a:custGeom>
            <a:avLst/>
            <a:gdLst>
              <a:gd name="connsiteX0" fmla="*/ 0 w 2424701"/>
              <a:gd name="connsiteY0" fmla="*/ 0 h 461665"/>
              <a:gd name="connsiteX1" fmla="*/ 581928 w 2424701"/>
              <a:gd name="connsiteY1" fmla="*/ 0 h 461665"/>
              <a:gd name="connsiteX2" fmla="*/ 1115362 w 2424701"/>
              <a:gd name="connsiteY2" fmla="*/ 0 h 461665"/>
              <a:gd name="connsiteX3" fmla="*/ 1770032 w 2424701"/>
              <a:gd name="connsiteY3" fmla="*/ 0 h 461665"/>
              <a:gd name="connsiteX4" fmla="*/ 2424701 w 2424701"/>
              <a:gd name="connsiteY4" fmla="*/ 0 h 461665"/>
              <a:gd name="connsiteX5" fmla="*/ 2424701 w 2424701"/>
              <a:gd name="connsiteY5" fmla="*/ 461665 h 461665"/>
              <a:gd name="connsiteX6" fmla="*/ 1867020 w 2424701"/>
              <a:gd name="connsiteY6" fmla="*/ 461665 h 461665"/>
              <a:gd name="connsiteX7" fmla="*/ 1309339 w 2424701"/>
              <a:gd name="connsiteY7" fmla="*/ 461665 h 461665"/>
              <a:gd name="connsiteX8" fmla="*/ 654669 w 2424701"/>
              <a:gd name="connsiteY8" fmla="*/ 461665 h 461665"/>
              <a:gd name="connsiteX9" fmla="*/ 0 w 2424701"/>
              <a:gd name="connsiteY9" fmla="*/ 461665 h 461665"/>
              <a:gd name="connsiteX10" fmla="*/ 0 w 2424701"/>
              <a:gd name="connsiteY10"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4701" h="461665" extrusionOk="0">
                <a:moveTo>
                  <a:pt x="0" y="0"/>
                </a:moveTo>
                <a:cubicBezTo>
                  <a:pt x="146059" y="-13536"/>
                  <a:pt x="460517" y="-15228"/>
                  <a:pt x="581928" y="0"/>
                </a:cubicBezTo>
                <a:cubicBezTo>
                  <a:pt x="703339" y="15228"/>
                  <a:pt x="928157" y="-3368"/>
                  <a:pt x="1115362" y="0"/>
                </a:cubicBezTo>
                <a:cubicBezTo>
                  <a:pt x="1302567" y="3368"/>
                  <a:pt x="1597311" y="5469"/>
                  <a:pt x="1770032" y="0"/>
                </a:cubicBezTo>
                <a:cubicBezTo>
                  <a:pt x="1942753" y="-5469"/>
                  <a:pt x="2280342" y="-14025"/>
                  <a:pt x="2424701" y="0"/>
                </a:cubicBezTo>
                <a:cubicBezTo>
                  <a:pt x="2418724" y="167166"/>
                  <a:pt x="2438244" y="342841"/>
                  <a:pt x="2424701" y="461665"/>
                </a:cubicBezTo>
                <a:cubicBezTo>
                  <a:pt x="2224138" y="470734"/>
                  <a:pt x="1996411" y="480055"/>
                  <a:pt x="1867020" y="461665"/>
                </a:cubicBezTo>
                <a:cubicBezTo>
                  <a:pt x="1737629" y="443275"/>
                  <a:pt x="1451725" y="468316"/>
                  <a:pt x="1309339" y="461665"/>
                </a:cubicBezTo>
                <a:cubicBezTo>
                  <a:pt x="1166953" y="455014"/>
                  <a:pt x="980975" y="433836"/>
                  <a:pt x="654669" y="461665"/>
                </a:cubicBezTo>
                <a:cubicBezTo>
                  <a:pt x="328363" y="489495"/>
                  <a:pt x="299387" y="470324"/>
                  <a:pt x="0" y="461665"/>
                </a:cubicBezTo>
                <a:cubicBezTo>
                  <a:pt x="6771" y="275849"/>
                  <a:pt x="11072" y="136500"/>
                  <a:pt x="0" y="0"/>
                </a:cubicBezTo>
                <a:close/>
              </a:path>
            </a:pathLst>
          </a:custGeom>
          <a:noFill/>
          <a:ln w="38100" cmpd="dbl">
            <a:solidFill>
              <a:schemeClr val="accent6"/>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rtlCol="0">
            <a:spAutoFit/>
          </a:bodyPr>
          <a:lstStyle/>
          <a:p>
            <a:r>
              <a:rPr lang="en-US" sz="2400" dirty="0"/>
              <a:t>Large Group</a:t>
            </a:r>
          </a:p>
        </p:txBody>
      </p:sp>
      <p:sp>
        <p:nvSpPr>
          <p:cNvPr id="13" name="TextBox 12">
            <a:extLst>
              <a:ext uri="{FF2B5EF4-FFF2-40B4-BE49-F238E27FC236}">
                <a16:creationId xmlns:a16="http://schemas.microsoft.com/office/drawing/2014/main" id="{CE6DBB36-281B-4E17-A984-278010CFB1CA}"/>
              </a:ext>
            </a:extLst>
          </p:cNvPr>
          <p:cNvSpPr txBox="1"/>
          <p:nvPr/>
        </p:nvSpPr>
        <p:spPr>
          <a:xfrm>
            <a:off x="4724187" y="3834379"/>
            <a:ext cx="1696948" cy="461665"/>
          </a:xfrm>
          <a:custGeom>
            <a:avLst/>
            <a:gdLst>
              <a:gd name="connsiteX0" fmla="*/ 0 w 1696948"/>
              <a:gd name="connsiteY0" fmla="*/ 0 h 461665"/>
              <a:gd name="connsiteX1" fmla="*/ 548680 w 1696948"/>
              <a:gd name="connsiteY1" fmla="*/ 0 h 461665"/>
              <a:gd name="connsiteX2" fmla="*/ 1063421 w 1696948"/>
              <a:gd name="connsiteY2" fmla="*/ 0 h 461665"/>
              <a:gd name="connsiteX3" fmla="*/ 1696948 w 1696948"/>
              <a:gd name="connsiteY3" fmla="*/ 0 h 461665"/>
              <a:gd name="connsiteX4" fmla="*/ 1696948 w 1696948"/>
              <a:gd name="connsiteY4" fmla="*/ 461665 h 461665"/>
              <a:gd name="connsiteX5" fmla="*/ 1165238 w 1696948"/>
              <a:gd name="connsiteY5" fmla="*/ 461665 h 461665"/>
              <a:gd name="connsiteX6" fmla="*/ 565649 w 1696948"/>
              <a:gd name="connsiteY6" fmla="*/ 461665 h 461665"/>
              <a:gd name="connsiteX7" fmla="*/ 0 w 1696948"/>
              <a:gd name="connsiteY7" fmla="*/ 461665 h 461665"/>
              <a:gd name="connsiteX8" fmla="*/ 0 w 1696948"/>
              <a:gd name="connsiteY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948" h="461665" extrusionOk="0">
                <a:moveTo>
                  <a:pt x="0" y="0"/>
                </a:moveTo>
                <a:cubicBezTo>
                  <a:pt x="152481" y="-15451"/>
                  <a:pt x="388597" y="-13067"/>
                  <a:pt x="548680" y="0"/>
                </a:cubicBezTo>
                <a:cubicBezTo>
                  <a:pt x="708763" y="13067"/>
                  <a:pt x="937854" y="17522"/>
                  <a:pt x="1063421" y="0"/>
                </a:cubicBezTo>
                <a:cubicBezTo>
                  <a:pt x="1188988" y="-17522"/>
                  <a:pt x="1549652" y="-15743"/>
                  <a:pt x="1696948" y="0"/>
                </a:cubicBezTo>
                <a:cubicBezTo>
                  <a:pt x="1694680" y="217652"/>
                  <a:pt x="1683991" y="330148"/>
                  <a:pt x="1696948" y="461665"/>
                </a:cubicBezTo>
                <a:cubicBezTo>
                  <a:pt x="1469375" y="446820"/>
                  <a:pt x="1276830" y="437296"/>
                  <a:pt x="1165238" y="461665"/>
                </a:cubicBezTo>
                <a:cubicBezTo>
                  <a:pt x="1053646" y="486035"/>
                  <a:pt x="693969" y="484215"/>
                  <a:pt x="565649" y="461665"/>
                </a:cubicBezTo>
                <a:cubicBezTo>
                  <a:pt x="437329" y="439115"/>
                  <a:pt x="167952" y="438864"/>
                  <a:pt x="0" y="461665"/>
                </a:cubicBezTo>
                <a:cubicBezTo>
                  <a:pt x="-12559" y="298091"/>
                  <a:pt x="13350" y="144582"/>
                  <a:pt x="0" y="0"/>
                </a:cubicBezTo>
                <a:close/>
              </a:path>
            </a:pathLst>
          </a:custGeom>
          <a:noFill/>
          <a:ln w="38100" cmpd="dbl">
            <a:solidFill>
              <a:schemeClr val="accent6"/>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rtlCol="0">
            <a:spAutoFit/>
          </a:bodyPr>
          <a:lstStyle/>
          <a:p>
            <a:r>
              <a:rPr lang="en-US" sz="2400" dirty="0"/>
              <a:t>Retreats</a:t>
            </a:r>
          </a:p>
        </p:txBody>
      </p:sp>
      <p:pic>
        <p:nvPicPr>
          <p:cNvPr id="18" name="Graphic 17" descr="Add">
            <a:extLst>
              <a:ext uri="{FF2B5EF4-FFF2-40B4-BE49-F238E27FC236}">
                <a16:creationId xmlns:a16="http://schemas.microsoft.com/office/drawing/2014/main" id="{FB6660D2-84FF-4FC9-9E86-7FFB4A8DB8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9649" y="2234066"/>
            <a:ext cx="679390" cy="679390"/>
          </a:xfrm>
          <a:prstGeom prst="rect">
            <a:avLst/>
          </a:prstGeom>
        </p:spPr>
      </p:pic>
      <p:pic>
        <p:nvPicPr>
          <p:cNvPr id="19" name="Graphic 18" descr="Add">
            <a:extLst>
              <a:ext uri="{FF2B5EF4-FFF2-40B4-BE49-F238E27FC236}">
                <a16:creationId xmlns:a16="http://schemas.microsoft.com/office/drawing/2014/main" id="{A6B24647-2020-436F-A4E5-F5EA560A51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89663" y="2234066"/>
            <a:ext cx="679390" cy="679390"/>
          </a:xfrm>
          <a:prstGeom prst="rect">
            <a:avLst/>
          </a:prstGeom>
        </p:spPr>
      </p:pic>
      <p:pic>
        <p:nvPicPr>
          <p:cNvPr id="20" name="Graphic 19" descr="Add">
            <a:extLst>
              <a:ext uri="{FF2B5EF4-FFF2-40B4-BE49-F238E27FC236}">
                <a16:creationId xmlns:a16="http://schemas.microsoft.com/office/drawing/2014/main" id="{323DC58A-5FB2-4FE7-9E11-4CFB26727F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24762" y="4314781"/>
            <a:ext cx="679390" cy="679390"/>
          </a:xfrm>
          <a:prstGeom prst="rect">
            <a:avLst/>
          </a:prstGeom>
        </p:spPr>
      </p:pic>
      <p:pic>
        <p:nvPicPr>
          <p:cNvPr id="21" name="Graphic 20" descr="Add">
            <a:extLst>
              <a:ext uri="{FF2B5EF4-FFF2-40B4-BE49-F238E27FC236}">
                <a16:creationId xmlns:a16="http://schemas.microsoft.com/office/drawing/2014/main" id="{D546458F-84A9-44DF-A65B-7F569C2BCB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4187" y="4354559"/>
            <a:ext cx="679390" cy="679390"/>
          </a:xfrm>
          <a:prstGeom prst="rect">
            <a:avLst/>
          </a:prstGeom>
        </p:spPr>
      </p:pic>
      <p:pic>
        <p:nvPicPr>
          <p:cNvPr id="23" name="Graphic 22" descr="Angry face outline">
            <a:extLst>
              <a:ext uri="{FF2B5EF4-FFF2-40B4-BE49-F238E27FC236}">
                <a16:creationId xmlns:a16="http://schemas.microsoft.com/office/drawing/2014/main" id="{7C8EB74C-F57F-42FF-A27D-1354583777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49649" y="2857745"/>
            <a:ext cx="679390" cy="679390"/>
          </a:xfrm>
          <a:prstGeom prst="rect">
            <a:avLst/>
          </a:prstGeom>
        </p:spPr>
      </p:pic>
      <p:pic>
        <p:nvPicPr>
          <p:cNvPr id="24" name="Graphic 23" descr="Angry face outline">
            <a:extLst>
              <a:ext uri="{FF2B5EF4-FFF2-40B4-BE49-F238E27FC236}">
                <a16:creationId xmlns:a16="http://schemas.microsoft.com/office/drawing/2014/main" id="{0594FE92-123B-4B39-8A75-7A7904882C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2000" y="2851899"/>
            <a:ext cx="679390" cy="679390"/>
          </a:xfrm>
          <a:prstGeom prst="rect">
            <a:avLst/>
          </a:prstGeom>
        </p:spPr>
      </p:pic>
      <p:pic>
        <p:nvPicPr>
          <p:cNvPr id="25" name="Graphic 24" descr="Angry face outline">
            <a:extLst>
              <a:ext uri="{FF2B5EF4-FFF2-40B4-BE49-F238E27FC236}">
                <a16:creationId xmlns:a16="http://schemas.microsoft.com/office/drawing/2014/main" id="{4873A4DA-EE29-4792-87E3-1C4E637A69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05508" y="4933832"/>
            <a:ext cx="679390" cy="679390"/>
          </a:xfrm>
          <a:prstGeom prst="rect">
            <a:avLst/>
          </a:prstGeom>
        </p:spPr>
      </p:pic>
      <p:pic>
        <p:nvPicPr>
          <p:cNvPr id="26" name="Graphic 25" descr="Angry face outline">
            <a:extLst>
              <a:ext uri="{FF2B5EF4-FFF2-40B4-BE49-F238E27FC236}">
                <a16:creationId xmlns:a16="http://schemas.microsoft.com/office/drawing/2014/main" id="{C137E307-218B-486F-AB42-A8F70E0A16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4187" y="4994171"/>
            <a:ext cx="679390" cy="679390"/>
          </a:xfrm>
          <a:prstGeom prst="rect">
            <a:avLst/>
          </a:prstGeom>
        </p:spPr>
      </p:pic>
      <p:sp>
        <p:nvSpPr>
          <p:cNvPr id="27" name="TextBox 26">
            <a:extLst>
              <a:ext uri="{FF2B5EF4-FFF2-40B4-BE49-F238E27FC236}">
                <a16:creationId xmlns:a16="http://schemas.microsoft.com/office/drawing/2014/main" id="{F1DE3764-9083-4602-9DB0-B340D58EED64}"/>
              </a:ext>
            </a:extLst>
          </p:cNvPr>
          <p:cNvSpPr txBox="1"/>
          <p:nvPr/>
        </p:nvSpPr>
        <p:spPr>
          <a:xfrm>
            <a:off x="2329039" y="2363056"/>
            <a:ext cx="1945010" cy="307777"/>
          </a:xfrm>
          <a:prstGeom prst="rect">
            <a:avLst/>
          </a:prstGeom>
          <a:noFill/>
        </p:spPr>
        <p:txBody>
          <a:bodyPr wrap="square" rtlCol="0">
            <a:spAutoFit/>
          </a:bodyPr>
          <a:lstStyle/>
          <a:p>
            <a:r>
              <a:rPr lang="en-US" dirty="0"/>
              <a:t>Ideal for difficult topics</a:t>
            </a:r>
          </a:p>
        </p:txBody>
      </p:sp>
      <p:sp>
        <p:nvSpPr>
          <p:cNvPr id="28" name="TextBox 27">
            <a:extLst>
              <a:ext uri="{FF2B5EF4-FFF2-40B4-BE49-F238E27FC236}">
                <a16:creationId xmlns:a16="http://schemas.microsoft.com/office/drawing/2014/main" id="{0A441CEF-4017-4CF3-8F49-15BC3EEF36FE}"/>
              </a:ext>
            </a:extLst>
          </p:cNvPr>
          <p:cNvSpPr txBox="1"/>
          <p:nvPr/>
        </p:nvSpPr>
        <p:spPr>
          <a:xfrm>
            <a:off x="2329039" y="2941131"/>
            <a:ext cx="1945010" cy="523220"/>
          </a:xfrm>
          <a:prstGeom prst="rect">
            <a:avLst/>
          </a:prstGeom>
          <a:noFill/>
        </p:spPr>
        <p:txBody>
          <a:bodyPr wrap="square" rtlCol="0">
            <a:spAutoFit/>
          </a:bodyPr>
          <a:lstStyle/>
          <a:p>
            <a:r>
              <a:rPr lang="en-US" dirty="0"/>
              <a:t>Finding time for faculty to meet</a:t>
            </a:r>
          </a:p>
        </p:txBody>
      </p:sp>
      <p:sp>
        <p:nvSpPr>
          <p:cNvPr id="29" name="TextBox 28">
            <a:extLst>
              <a:ext uri="{FF2B5EF4-FFF2-40B4-BE49-F238E27FC236}">
                <a16:creationId xmlns:a16="http://schemas.microsoft.com/office/drawing/2014/main" id="{3766F823-34BC-436C-A41B-D8B03FA02599}"/>
              </a:ext>
            </a:extLst>
          </p:cNvPr>
          <p:cNvSpPr txBox="1"/>
          <p:nvPr/>
        </p:nvSpPr>
        <p:spPr>
          <a:xfrm>
            <a:off x="5213939" y="2290049"/>
            <a:ext cx="2573872" cy="523220"/>
          </a:xfrm>
          <a:prstGeom prst="rect">
            <a:avLst/>
          </a:prstGeom>
          <a:noFill/>
        </p:spPr>
        <p:txBody>
          <a:bodyPr wrap="square" rtlCol="0">
            <a:spAutoFit/>
          </a:bodyPr>
          <a:lstStyle/>
          <a:p>
            <a:r>
              <a:rPr lang="en-US" dirty="0"/>
              <a:t>Multiple voices = opportunities for social learning</a:t>
            </a:r>
          </a:p>
        </p:txBody>
      </p:sp>
      <p:sp>
        <p:nvSpPr>
          <p:cNvPr id="30" name="TextBox 29">
            <a:extLst>
              <a:ext uri="{FF2B5EF4-FFF2-40B4-BE49-F238E27FC236}">
                <a16:creationId xmlns:a16="http://schemas.microsoft.com/office/drawing/2014/main" id="{DA218D75-808A-4F07-97FD-1B2377252B27}"/>
              </a:ext>
            </a:extLst>
          </p:cNvPr>
          <p:cNvSpPr txBox="1"/>
          <p:nvPr/>
        </p:nvSpPr>
        <p:spPr>
          <a:xfrm>
            <a:off x="5213939" y="2965737"/>
            <a:ext cx="2573872" cy="523220"/>
          </a:xfrm>
          <a:prstGeom prst="rect">
            <a:avLst/>
          </a:prstGeom>
          <a:noFill/>
        </p:spPr>
        <p:txBody>
          <a:bodyPr wrap="square" rtlCol="0">
            <a:spAutoFit/>
          </a:bodyPr>
          <a:lstStyle/>
          <a:p>
            <a:r>
              <a:rPr lang="en-US" dirty="0"/>
              <a:t>Finding time for faculty to meet</a:t>
            </a:r>
          </a:p>
        </p:txBody>
      </p:sp>
      <p:sp>
        <p:nvSpPr>
          <p:cNvPr id="33" name="TextBox 32">
            <a:extLst>
              <a:ext uri="{FF2B5EF4-FFF2-40B4-BE49-F238E27FC236}">
                <a16:creationId xmlns:a16="http://schemas.microsoft.com/office/drawing/2014/main" id="{D39864F9-27A4-405C-BD9F-F7AD27F63E09}"/>
              </a:ext>
            </a:extLst>
          </p:cNvPr>
          <p:cNvSpPr txBox="1"/>
          <p:nvPr/>
        </p:nvSpPr>
        <p:spPr>
          <a:xfrm>
            <a:off x="2384898" y="4392866"/>
            <a:ext cx="2034916" cy="523220"/>
          </a:xfrm>
          <a:prstGeom prst="rect">
            <a:avLst/>
          </a:prstGeom>
          <a:noFill/>
        </p:spPr>
        <p:txBody>
          <a:bodyPr wrap="square" rtlCol="0">
            <a:spAutoFit/>
          </a:bodyPr>
          <a:lstStyle/>
          <a:p>
            <a:r>
              <a:rPr lang="en-US" dirty="0"/>
              <a:t>Easy to fit into schedule</a:t>
            </a:r>
          </a:p>
        </p:txBody>
      </p:sp>
      <p:sp>
        <p:nvSpPr>
          <p:cNvPr id="36" name="TextBox 35">
            <a:extLst>
              <a:ext uri="{FF2B5EF4-FFF2-40B4-BE49-F238E27FC236}">
                <a16:creationId xmlns:a16="http://schemas.microsoft.com/office/drawing/2014/main" id="{D0490740-549F-4F77-9AEB-AE72071450E9}"/>
              </a:ext>
            </a:extLst>
          </p:cNvPr>
          <p:cNvSpPr txBox="1"/>
          <p:nvPr/>
        </p:nvSpPr>
        <p:spPr>
          <a:xfrm>
            <a:off x="2375271" y="5011917"/>
            <a:ext cx="2034916" cy="523220"/>
          </a:xfrm>
          <a:prstGeom prst="rect">
            <a:avLst/>
          </a:prstGeom>
          <a:noFill/>
        </p:spPr>
        <p:txBody>
          <a:bodyPr wrap="square" rtlCol="0">
            <a:spAutoFit/>
          </a:bodyPr>
          <a:lstStyle/>
          <a:p>
            <a:r>
              <a:rPr lang="en-US" dirty="0"/>
              <a:t>Not always the best way to learn</a:t>
            </a:r>
          </a:p>
        </p:txBody>
      </p:sp>
      <p:sp>
        <p:nvSpPr>
          <p:cNvPr id="37" name="TextBox 36">
            <a:extLst>
              <a:ext uri="{FF2B5EF4-FFF2-40B4-BE49-F238E27FC236}">
                <a16:creationId xmlns:a16="http://schemas.microsoft.com/office/drawing/2014/main" id="{70EEBCD3-2935-4573-8CCC-7935271F1ADA}"/>
              </a:ext>
            </a:extLst>
          </p:cNvPr>
          <p:cNvSpPr txBox="1"/>
          <p:nvPr/>
        </p:nvSpPr>
        <p:spPr>
          <a:xfrm>
            <a:off x="5384322" y="4432644"/>
            <a:ext cx="2034916" cy="523220"/>
          </a:xfrm>
          <a:prstGeom prst="rect">
            <a:avLst/>
          </a:prstGeom>
          <a:noFill/>
        </p:spPr>
        <p:txBody>
          <a:bodyPr wrap="square" rtlCol="0">
            <a:spAutoFit/>
          </a:bodyPr>
          <a:lstStyle/>
          <a:p>
            <a:r>
              <a:rPr lang="en-US" dirty="0"/>
              <a:t>Easy to fit into schedule</a:t>
            </a:r>
          </a:p>
        </p:txBody>
      </p:sp>
      <p:sp>
        <p:nvSpPr>
          <p:cNvPr id="38" name="TextBox 37">
            <a:extLst>
              <a:ext uri="{FF2B5EF4-FFF2-40B4-BE49-F238E27FC236}">
                <a16:creationId xmlns:a16="http://schemas.microsoft.com/office/drawing/2014/main" id="{14200656-798A-4722-A35D-CAA7D63A3D3B}"/>
              </a:ext>
            </a:extLst>
          </p:cNvPr>
          <p:cNvSpPr txBox="1"/>
          <p:nvPr/>
        </p:nvSpPr>
        <p:spPr>
          <a:xfrm>
            <a:off x="5384322" y="5072256"/>
            <a:ext cx="2034916" cy="523220"/>
          </a:xfrm>
          <a:prstGeom prst="rect">
            <a:avLst/>
          </a:prstGeom>
          <a:noFill/>
        </p:spPr>
        <p:txBody>
          <a:bodyPr wrap="square" rtlCol="0">
            <a:spAutoFit/>
          </a:bodyPr>
          <a:lstStyle/>
          <a:p>
            <a:r>
              <a:rPr lang="en-US" dirty="0"/>
              <a:t>Sometimes this only attracts the core faculty</a:t>
            </a:r>
          </a:p>
        </p:txBody>
      </p:sp>
      <p:sp>
        <p:nvSpPr>
          <p:cNvPr id="31" name="Footer Placeholder 3">
            <a:extLst>
              <a:ext uri="{FF2B5EF4-FFF2-40B4-BE49-F238E27FC236}">
                <a16:creationId xmlns:a16="http://schemas.microsoft.com/office/drawing/2014/main" id="{FCFD7144-D004-C148-9B09-C27A922D091F}"/>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31852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DDA61A3-2B15-4D96-BEBF-C1785BC78E82}"/>
              </a:ext>
            </a:extLst>
          </p:cNvPr>
          <p:cNvSpPr>
            <a:spLocks noGrp="1"/>
          </p:cNvSpPr>
          <p:nvPr>
            <p:ph type="body" idx="1"/>
          </p:nvPr>
        </p:nvSpPr>
        <p:spPr/>
        <p:txBody>
          <a:bodyPr/>
          <a:lstStyle/>
          <a:p>
            <a:r>
              <a:rPr lang="en-US" dirty="0"/>
              <a:t>Individual Learning Plan for faculty</a:t>
            </a:r>
          </a:p>
          <a:p>
            <a:r>
              <a:rPr lang="en-US" dirty="0"/>
              <a:t>Tracking Guidelines for Faculty Development across the Sponsoring Institution</a:t>
            </a:r>
          </a:p>
        </p:txBody>
      </p:sp>
      <p:sp>
        <p:nvSpPr>
          <p:cNvPr id="2" name="Title 1">
            <a:extLst>
              <a:ext uri="{FF2B5EF4-FFF2-40B4-BE49-F238E27FC236}">
                <a16:creationId xmlns:a16="http://schemas.microsoft.com/office/drawing/2014/main" id="{D8D3F83B-4645-48BE-AA90-CE6568CDE692}"/>
              </a:ext>
            </a:extLst>
          </p:cNvPr>
          <p:cNvSpPr>
            <a:spLocks noGrp="1"/>
          </p:cNvSpPr>
          <p:nvPr>
            <p:ph type="title"/>
          </p:nvPr>
        </p:nvSpPr>
        <p:spPr/>
        <p:txBody>
          <a:bodyPr/>
          <a:lstStyle/>
          <a:p>
            <a:r>
              <a:rPr lang="en-US" dirty="0"/>
              <a:t>Accountability &amp; Tracking</a:t>
            </a:r>
          </a:p>
        </p:txBody>
      </p:sp>
      <p:sp>
        <p:nvSpPr>
          <p:cNvPr id="5" name="Slide Number Placeholder 4">
            <a:extLst>
              <a:ext uri="{FF2B5EF4-FFF2-40B4-BE49-F238E27FC236}">
                <a16:creationId xmlns:a16="http://schemas.microsoft.com/office/drawing/2014/main" id="{56F9D287-84A0-4DA8-86F4-579B491ACE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pic>
        <p:nvPicPr>
          <p:cNvPr id="4" name="Graphic 3" descr="Business Growth">
            <a:extLst>
              <a:ext uri="{FF2B5EF4-FFF2-40B4-BE49-F238E27FC236}">
                <a16:creationId xmlns:a16="http://schemas.microsoft.com/office/drawing/2014/main" id="{C1BFE736-178D-4E8A-BB55-16AFC2556F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53129" y="3521126"/>
            <a:ext cx="2101065" cy="2101065"/>
          </a:xfrm>
          <a:prstGeom prst="rect">
            <a:avLst/>
          </a:prstGeom>
        </p:spPr>
      </p:pic>
      <p:sp>
        <p:nvSpPr>
          <p:cNvPr id="7" name="Footer Placeholder 3">
            <a:extLst>
              <a:ext uri="{FF2B5EF4-FFF2-40B4-BE49-F238E27FC236}">
                <a16:creationId xmlns:a16="http://schemas.microsoft.com/office/drawing/2014/main" id="{35D1A037-AA75-7C46-AFD6-08276D3B6739}"/>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1107943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121BA0-83B1-46B6-B2E2-D042CDCC175A}"/>
              </a:ext>
            </a:extLst>
          </p:cNvPr>
          <p:cNvSpPr>
            <a:spLocks noGrp="1"/>
          </p:cNvSpPr>
          <p:nvPr>
            <p:ph type="body" idx="1"/>
          </p:nvPr>
        </p:nvSpPr>
        <p:spPr>
          <a:xfrm>
            <a:off x="328773" y="1783127"/>
            <a:ext cx="8486454" cy="4438905"/>
          </a:xfrm>
        </p:spPr>
        <p:txBody>
          <a:bodyPr/>
          <a:lstStyle/>
          <a:p>
            <a:r>
              <a:rPr lang="en-US" sz="2000" dirty="0"/>
              <a:t>OHIO State Modules (</a:t>
            </a:r>
            <a:r>
              <a:rPr lang="en-US" sz="2000" dirty="0">
                <a:hlinkClick r:id="rId2"/>
              </a:rPr>
              <a:t>https://fd4me.osu.edu/</a:t>
            </a:r>
            <a:r>
              <a:rPr lang="en-US" sz="2000" dirty="0"/>
              <a:t>)</a:t>
            </a:r>
          </a:p>
          <a:p>
            <a:r>
              <a:rPr lang="en-US" sz="2000" dirty="0"/>
              <a:t>ACGME Learn (</a:t>
            </a:r>
            <a:r>
              <a:rPr lang="en-US" sz="2000" dirty="0">
                <a:hlinkClick r:id="rId3"/>
              </a:rPr>
              <a:t>https://dl.acgme.org/learn/dashboard</a:t>
            </a:r>
            <a:r>
              <a:rPr lang="en-US" sz="2000" dirty="0"/>
              <a:t>)</a:t>
            </a:r>
          </a:p>
          <a:p>
            <a:r>
              <a:rPr lang="en-US" sz="2000" dirty="0"/>
              <a:t>HC Pro (</a:t>
            </a:r>
            <a:r>
              <a:rPr lang="en-US" sz="2000" dirty="0">
                <a:hlinkClick r:id="rId4"/>
              </a:rPr>
              <a:t>https://www.hcpro.com/residency</a:t>
            </a:r>
            <a:r>
              <a:rPr lang="en-US" sz="2000" dirty="0"/>
              <a:t>)</a:t>
            </a:r>
          </a:p>
          <a:p>
            <a:r>
              <a:rPr lang="en-US" sz="2000" dirty="0"/>
              <a:t>NRMP (</a:t>
            </a:r>
            <a:r>
              <a:rPr lang="en-US" sz="2000" dirty="0">
                <a:hlinkClick r:id="rId5"/>
              </a:rPr>
              <a:t>http://www.nrmp.org/</a:t>
            </a:r>
            <a:r>
              <a:rPr lang="en-US" sz="2000" dirty="0"/>
              <a:t>)</a:t>
            </a:r>
          </a:p>
          <a:p>
            <a:r>
              <a:rPr lang="en-US" sz="2000" dirty="0"/>
              <a:t>AAMC (</a:t>
            </a:r>
            <a:r>
              <a:rPr lang="en-US" sz="2000" dirty="0">
                <a:hlinkClick r:id="rId6"/>
              </a:rPr>
              <a:t>https://www.aamc.org/news-insights/gme</a:t>
            </a:r>
            <a:r>
              <a:rPr lang="en-US" sz="2000" dirty="0"/>
              <a:t>)</a:t>
            </a:r>
          </a:p>
          <a:p>
            <a:r>
              <a:rPr lang="en-US" sz="2000" dirty="0"/>
              <a:t>Greater New York Hospital Association (GNYHA)</a:t>
            </a:r>
          </a:p>
          <a:p>
            <a:pPr lvl="1"/>
            <a:r>
              <a:rPr lang="en-US" sz="1800" dirty="0"/>
              <a:t>GME Finance (members of GNYHA hospitals only)</a:t>
            </a:r>
          </a:p>
          <a:p>
            <a:r>
              <a:rPr lang="en-US" sz="2000" dirty="0"/>
              <a:t>“Partners on Demand” Webinars (</a:t>
            </a:r>
            <a:r>
              <a:rPr lang="en-US" sz="2000" dirty="0">
                <a:hlinkClick r:id="rId7"/>
              </a:rPr>
              <a:t>https://partnersinmeded.com/on-demand-webinars/</a:t>
            </a:r>
            <a:r>
              <a:rPr lang="en-US" sz="2000" dirty="0"/>
              <a:t>)</a:t>
            </a:r>
          </a:p>
          <a:p>
            <a:r>
              <a:rPr lang="en-US" sz="2000" dirty="0"/>
              <a:t>Google (“Graduate Medical Education” ….)</a:t>
            </a:r>
          </a:p>
        </p:txBody>
      </p:sp>
      <p:sp>
        <p:nvSpPr>
          <p:cNvPr id="2" name="Title 1">
            <a:extLst>
              <a:ext uri="{FF2B5EF4-FFF2-40B4-BE49-F238E27FC236}">
                <a16:creationId xmlns:a16="http://schemas.microsoft.com/office/drawing/2014/main" id="{A3FB982E-832D-439A-BECA-3077C155F5D7}"/>
              </a:ext>
            </a:extLst>
          </p:cNvPr>
          <p:cNvSpPr>
            <a:spLocks noGrp="1"/>
          </p:cNvSpPr>
          <p:nvPr>
            <p:ph type="title"/>
          </p:nvPr>
        </p:nvSpPr>
        <p:spPr/>
        <p:txBody>
          <a:bodyPr/>
          <a:lstStyle/>
          <a:p>
            <a:r>
              <a:rPr lang="en-US" dirty="0"/>
              <a:t>Repository of FD Activities</a:t>
            </a:r>
          </a:p>
        </p:txBody>
      </p:sp>
      <p:sp>
        <p:nvSpPr>
          <p:cNvPr id="5" name="Slide Number Placeholder 4">
            <a:extLst>
              <a:ext uri="{FF2B5EF4-FFF2-40B4-BE49-F238E27FC236}">
                <a16:creationId xmlns:a16="http://schemas.microsoft.com/office/drawing/2014/main" id="{8A83E52F-4681-41BE-AE93-35FBE197F1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
        <p:nvSpPr>
          <p:cNvPr id="7" name="Footer Placeholder 3">
            <a:extLst>
              <a:ext uri="{FF2B5EF4-FFF2-40B4-BE49-F238E27FC236}">
                <a16:creationId xmlns:a16="http://schemas.microsoft.com/office/drawing/2014/main" id="{A87A08DD-728B-804E-AD2A-D5AACFDD43B1}"/>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410834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816100"/>
            <a:ext cx="5263034" cy="2019300"/>
          </a:xfrm>
        </p:spPr>
        <p:txBody>
          <a:bodyPr>
            <a:normAutofit fontScale="90000"/>
          </a:bodyPr>
          <a:lstStyle/>
          <a:p>
            <a:r>
              <a:rPr lang="en-US" dirty="0"/>
              <a:t>Faculty Development Planning: Sponsoring Institution Role</a:t>
            </a:r>
            <a:br>
              <a:rPr lang="en-US" b="0" dirty="0"/>
            </a:br>
            <a:endParaRPr lang="en-US" dirty="0"/>
          </a:p>
        </p:txBody>
      </p:sp>
      <p:sp>
        <p:nvSpPr>
          <p:cNvPr id="6" name="Google Shape;70;p11">
            <a:extLst>
              <a:ext uri="{FF2B5EF4-FFF2-40B4-BE49-F238E27FC236}">
                <a16:creationId xmlns:a16="http://schemas.microsoft.com/office/drawing/2014/main" id="{AF181C33-51BF-7F4B-9316-22682C00468E}"/>
              </a:ext>
            </a:extLst>
          </p:cNvPr>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chemeClr val="lt1"/>
              </a:buClr>
              <a:buSzPts val="2000"/>
              <a:buFont typeface="Arial"/>
              <a:buNone/>
            </a:pPr>
            <a:r>
              <a:rPr lang="en-US" dirty="0"/>
              <a:t>Heather Peters, M.Ed, </a:t>
            </a:r>
            <a:r>
              <a:rPr lang="en-US" dirty="0" err="1"/>
              <a:t>Ph.D</a:t>
            </a:r>
            <a:endParaRPr dirty="0"/>
          </a:p>
          <a:p>
            <a:pPr marL="0" marR="0" lvl="0" indent="0" algn="l" rtl="0">
              <a:lnSpc>
                <a:spcPct val="90000"/>
              </a:lnSpc>
              <a:spcBef>
                <a:spcPts val="1000"/>
              </a:spcBef>
              <a:spcAft>
                <a:spcPts val="0"/>
              </a:spcAft>
              <a:buClr>
                <a:schemeClr val="lt1"/>
              </a:buClr>
              <a:buSzPts val="2000"/>
              <a:buFont typeface="Arial"/>
              <a:buNone/>
            </a:pPr>
            <a:r>
              <a:rPr lang="en-US" dirty="0"/>
              <a:t>GME Consultant</a:t>
            </a:r>
            <a:endParaRPr dirty="0"/>
          </a:p>
        </p:txBody>
      </p:sp>
      <p:sp>
        <p:nvSpPr>
          <p:cNvPr id="7" name="Footer Placeholder 3">
            <a:extLst>
              <a:ext uri="{FF2B5EF4-FFF2-40B4-BE49-F238E27FC236}">
                <a16:creationId xmlns:a16="http://schemas.microsoft.com/office/drawing/2014/main" id="{56814D76-A07D-D549-8A51-B6F12F104754}"/>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
        <p:nvSpPr>
          <p:cNvPr id="8" name="Slide Number Placeholder 4">
            <a:extLst>
              <a:ext uri="{FF2B5EF4-FFF2-40B4-BE49-F238E27FC236}">
                <a16:creationId xmlns:a16="http://schemas.microsoft.com/office/drawing/2014/main" id="{C22AA449-A14A-1A43-BFBD-586474EB765A}"/>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2</a:t>
            </a:fld>
            <a:endParaRPr lang="en-US" altLang="en-US" dirty="0"/>
          </a:p>
        </p:txBody>
      </p:sp>
    </p:spTree>
    <p:extLst>
      <p:ext uri="{BB962C8B-B14F-4D97-AF65-F5344CB8AC3E}">
        <p14:creationId xmlns:p14="http://schemas.microsoft.com/office/powerpoint/2010/main" val="4151141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3AE5BE4-6545-46DD-B764-588F1AE0183B}"/>
              </a:ext>
            </a:extLst>
          </p:cNvPr>
          <p:cNvSpPr>
            <a:spLocks noGrp="1"/>
          </p:cNvSpPr>
          <p:nvPr>
            <p:ph type="body" idx="1"/>
          </p:nvPr>
        </p:nvSpPr>
        <p:spPr/>
        <p:txBody>
          <a:bodyPr/>
          <a:lstStyle/>
          <a:p>
            <a:endParaRPr lang="en-US" dirty="0"/>
          </a:p>
        </p:txBody>
      </p:sp>
      <p:sp>
        <p:nvSpPr>
          <p:cNvPr id="6" name="Title 5">
            <a:extLst>
              <a:ext uri="{FF2B5EF4-FFF2-40B4-BE49-F238E27FC236}">
                <a16:creationId xmlns:a16="http://schemas.microsoft.com/office/drawing/2014/main" id="{BCB2F222-3769-410E-9630-A8109D0ABEF8}"/>
              </a:ext>
            </a:extLst>
          </p:cNvPr>
          <p:cNvSpPr>
            <a:spLocks noGrp="1"/>
          </p:cNvSpPr>
          <p:nvPr>
            <p:ph type="title"/>
          </p:nvPr>
        </p:nvSpPr>
        <p:spPr/>
        <p:txBody>
          <a:bodyPr/>
          <a:lstStyle/>
          <a:p>
            <a:r>
              <a:rPr lang="en-US" sz="4400" dirty="0"/>
              <a:t>RD</a:t>
            </a:r>
            <a:r>
              <a:rPr lang="en-US" sz="4400" b="0" dirty="0">
                <a:solidFill>
                  <a:srgbClr val="FF0000"/>
                </a:solidFill>
              </a:rPr>
              <a:t>4</a:t>
            </a:r>
            <a:r>
              <a:rPr lang="en-US" sz="4400" dirty="0"/>
              <a:t>ME</a:t>
            </a:r>
          </a:p>
        </p:txBody>
      </p:sp>
      <p:sp>
        <p:nvSpPr>
          <p:cNvPr id="5" name="Slide Number Placeholder 4">
            <a:extLst>
              <a:ext uri="{FF2B5EF4-FFF2-40B4-BE49-F238E27FC236}">
                <a16:creationId xmlns:a16="http://schemas.microsoft.com/office/drawing/2014/main" id="{32A28FCA-4968-49F4-BCFA-FD9BD72535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pic>
        <p:nvPicPr>
          <p:cNvPr id="8" name="Picture 7">
            <a:extLst>
              <a:ext uri="{FF2B5EF4-FFF2-40B4-BE49-F238E27FC236}">
                <a16:creationId xmlns:a16="http://schemas.microsoft.com/office/drawing/2014/main" id="{9D5FF61C-84FC-4264-9275-7E6C8BEB4E90}"/>
              </a:ext>
            </a:extLst>
          </p:cNvPr>
          <p:cNvPicPr>
            <a:picLocks noChangeAspect="1"/>
          </p:cNvPicPr>
          <p:nvPr/>
        </p:nvPicPr>
        <p:blipFill>
          <a:blip r:embed="rId2"/>
          <a:stretch>
            <a:fillRect/>
          </a:stretch>
        </p:blipFill>
        <p:spPr>
          <a:xfrm>
            <a:off x="1354267" y="1584638"/>
            <a:ext cx="6639027" cy="4592325"/>
          </a:xfrm>
          <a:prstGeom prst="rect">
            <a:avLst/>
          </a:prstGeom>
        </p:spPr>
      </p:pic>
      <p:sp>
        <p:nvSpPr>
          <p:cNvPr id="9" name="Footer Placeholder 3">
            <a:extLst>
              <a:ext uri="{FF2B5EF4-FFF2-40B4-BE49-F238E27FC236}">
                <a16:creationId xmlns:a16="http://schemas.microsoft.com/office/drawing/2014/main" id="{DCACA905-631B-214F-8045-1F21AAE7CE64}"/>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3078953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7EC7CD4-BF84-4E61-8415-22FDFCFE8211}"/>
              </a:ext>
            </a:extLst>
          </p:cNvPr>
          <p:cNvSpPr>
            <a:spLocks noGrp="1"/>
          </p:cNvSpPr>
          <p:nvPr>
            <p:ph type="body" idx="1"/>
          </p:nvPr>
        </p:nvSpPr>
        <p:spPr/>
        <p:txBody>
          <a:bodyPr/>
          <a:lstStyle/>
          <a:p>
            <a:r>
              <a:rPr lang="en-US" sz="2400" b="1" dirty="0"/>
              <a:t>NEW! Resources Available in Learn at ACGME</a:t>
            </a:r>
            <a:endParaRPr lang="en-US" sz="2400" dirty="0"/>
          </a:p>
          <a:p>
            <a:pPr lvl="1"/>
            <a:r>
              <a:rPr lang="en-US" sz="1800" dirty="0"/>
              <a:t>Guidebook for Promoting Well-Being during the COVID-19 Pandemic</a:t>
            </a:r>
          </a:p>
          <a:p>
            <a:pPr lvl="2"/>
            <a:r>
              <a:rPr lang="en-US" sz="1050" dirty="0"/>
              <a:t>This guidebook was written by experts in graduate medical education (GME) and well-being, and reviewed by leaders in these fields. Recommendations are evidence-informed and drawn from existing guidance and already available well-being resources.</a:t>
            </a:r>
            <a:endParaRPr lang="en-US" sz="2400" dirty="0"/>
          </a:p>
          <a:p>
            <a:pPr lvl="2"/>
            <a:r>
              <a:rPr lang="en-US" sz="1050" dirty="0"/>
              <a:t>These recommendations reflect what was known in late spring 2020. The authors and reviewers recognize that information on COVID-19 overall and its impact on GME is “rapidly evolving and fluid” and were mindful of this as they developed this guidance. The intent is to offer a framework that can be applied across a range of specific local contexts and changing situations.</a:t>
            </a:r>
            <a:endParaRPr lang="en-US" sz="2400" dirty="0"/>
          </a:p>
          <a:p>
            <a:pPr lvl="2"/>
            <a:r>
              <a:rPr lang="en-US" sz="1050" dirty="0"/>
              <a:t>Institutions across the nation are experiencing different levels of the pandemic, with various degrees of impact on their health and education systems. The authors and the ACGME trust in the ingenuity of the medical education community and its ability for continuous improvement, and hope that this guidance can serve as a foundation for future adaptation.</a:t>
            </a:r>
            <a:endParaRPr lang="en-US" sz="2400" dirty="0"/>
          </a:p>
          <a:p>
            <a:pPr lvl="1"/>
            <a:r>
              <a:rPr lang="en-US" sz="2000" dirty="0"/>
              <a:t>Managing Stress and Distress in the COVID-19 Era: A Webcast for Coordinators</a:t>
            </a:r>
          </a:p>
          <a:p>
            <a:pPr lvl="2"/>
            <a:r>
              <a:rPr lang="en-US" sz="1400" dirty="0"/>
              <a:t>This webcast focuses on strategies and techniques that coordinators can use to manage their stress during the COVID-19 pandemic.</a:t>
            </a:r>
          </a:p>
          <a:p>
            <a:pPr marL="63500" indent="0">
              <a:buNone/>
            </a:pPr>
            <a:endParaRPr lang="en-US" sz="1600" dirty="0"/>
          </a:p>
        </p:txBody>
      </p:sp>
      <p:sp>
        <p:nvSpPr>
          <p:cNvPr id="5" name="Slide Number Placeholder 4">
            <a:extLst>
              <a:ext uri="{FF2B5EF4-FFF2-40B4-BE49-F238E27FC236}">
                <a16:creationId xmlns:a16="http://schemas.microsoft.com/office/drawing/2014/main" id="{01AAD787-E6FD-41BB-BA47-8A63257600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pic>
        <p:nvPicPr>
          <p:cNvPr id="2" name="Picture 1">
            <a:extLst>
              <a:ext uri="{FF2B5EF4-FFF2-40B4-BE49-F238E27FC236}">
                <a16:creationId xmlns:a16="http://schemas.microsoft.com/office/drawing/2014/main" id="{07B97068-4786-4AA1-B8F6-8CDA1688B41B}"/>
              </a:ext>
            </a:extLst>
          </p:cNvPr>
          <p:cNvPicPr>
            <a:picLocks noChangeAspect="1"/>
          </p:cNvPicPr>
          <p:nvPr/>
        </p:nvPicPr>
        <p:blipFill rotWithShape="1">
          <a:blip r:embed="rId3"/>
          <a:srcRect t="4619" b="7329"/>
          <a:stretch/>
        </p:blipFill>
        <p:spPr>
          <a:xfrm>
            <a:off x="2196763" y="337691"/>
            <a:ext cx="3099609" cy="1040733"/>
          </a:xfrm>
          <a:prstGeom prst="rect">
            <a:avLst/>
          </a:prstGeom>
        </p:spPr>
      </p:pic>
      <p:sp>
        <p:nvSpPr>
          <p:cNvPr id="6" name="Footer Placeholder 3">
            <a:extLst>
              <a:ext uri="{FF2B5EF4-FFF2-40B4-BE49-F238E27FC236}">
                <a16:creationId xmlns:a16="http://schemas.microsoft.com/office/drawing/2014/main" id="{45E54322-0E1A-FC40-817F-A58B5662DDBE}"/>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262019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0173-45F6-4A64-AAC9-AAB2E42B7FCE}"/>
              </a:ext>
            </a:extLst>
          </p:cNvPr>
          <p:cNvSpPr>
            <a:spLocks noGrp="1"/>
          </p:cNvSpPr>
          <p:nvPr>
            <p:ph type="title"/>
          </p:nvPr>
        </p:nvSpPr>
        <p:spPr/>
        <p:txBody>
          <a:bodyPr/>
          <a:lstStyle/>
          <a:p>
            <a:r>
              <a:rPr lang="en-US" i="1" dirty="0"/>
              <a:t>HC</a:t>
            </a:r>
            <a:r>
              <a:rPr lang="en-US" dirty="0"/>
              <a:t>Pro</a:t>
            </a:r>
          </a:p>
        </p:txBody>
      </p:sp>
      <p:sp>
        <p:nvSpPr>
          <p:cNvPr id="3" name="Text Placeholder 2">
            <a:extLst>
              <a:ext uri="{FF2B5EF4-FFF2-40B4-BE49-F238E27FC236}">
                <a16:creationId xmlns:a16="http://schemas.microsoft.com/office/drawing/2014/main" id="{9E269605-5616-42D7-B7F7-06D98293E6D1}"/>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5151BBE6-1D87-482B-ACB5-284DF30BB521}"/>
              </a:ext>
            </a:extLst>
          </p:cNvPr>
          <p:cNvSpPr>
            <a:spLocks noGrp="1"/>
          </p:cNvSpPr>
          <p:nvPr>
            <p:ph type="body" idx="2"/>
          </p:nvPr>
        </p:nvSpPr>
        <p:spPr/>
        <p:txBody>
          <a:bodyPr/>
          <a:lstStyle/>
          <a:p>
            <a:endParaRPr lang="en-US" dirty="0"/>
          </a:p>
        </p:txBody>
      </p:sp>
      <p:sp>
        <p:nvSpPr>
          <p:cNvPr id="5" name="Slide Number Placeholder 4">
            <a:extLst>
              <a:ext uri="{FF2B5EF4-FFF2-40B4-BE49-F238E27FC236}">
                <a16:creationId xmlns:a16="http://schemas.microsoft.com/office/drawing/2014/main" id="{B37C61F6-24CA-4584-8BD8-3DFB56CACC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pic>
        <p:nvPicPr>
          <p:cNvPr id="6" name="Picture 5">
            <a:extLst>
              <a:ext uri="{FF2B5EF4-FFF2-40B4-BE49-F238E27FC236}">
                <a16:creationId xmlns:a16="http://schemas.microsoft.com/office/drawing/2014/main" id="{7EE4AF2A-F197-42B2-9429-C63EE90A4A33}"/>
              </a:ext>
            </a:extLst>
          </p:cNvPr>
          <p:cNvPicPr>
            <a:picLocks noChangeAspect="1"/>
          </p:cNvPicPr>
          <p:nvPr/>
        </p:nvPicPr>
        <p:blipFill>
          <a:blip r:embed="rId3"/>
          <a:stretch>
            <a:fillRect/>
          </a:stretch>
        </p:blipFill>
        <p:spPr>
          <a:xfrm>
            <a:off x="1281444" y="1665718"/>
            <a:ext cx="6668115" cy="4589263"/>
          </a:xfrm>
          <a:prstGeom prst="rect">
            <a:avLst/>
          </a:prstGeom>
        </p:spPr>
      </p:pic>
      <p:sp>
        <p:nvSpPr>
          <p:cNvPr id="7" name="Footer Placeholder 3">
            <a:extLst>
              <a:ext uri="{FF2B5EF4-FFF2-40B4-BE49-F238E27FC236}">
                <a16:creationId xmlns:a16="http://schemas.microsoft.com/office/drawing/2014/main" id="{7E3F1E63-B349-5749-B672-9E1682C06DB4}"/>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3640583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F13AC9-A427-44C8-A70A-B24CAC5AC507}"/>
              </a:ext>
            </a:extLst>
          </p:cNvPr>
          <p:cNvSpPr>
            <a:spLocks noGrp="1"/>
          </p:cNvSpPr>
          <p:nvPr>
            <p:ph type="title"/>
          </p:nvPr>
        </p:nvSpPr>
        <p:spPr>
          <a:xfrm>
            <a:off x="2001700" y="172326"/>
            <a:ext cx="6526006" cy="1325563"/>
          </a:xfrm>
        </p:spPr>
        <p:txBody>
          <a:bodyPr/>
          <a:lstStyle/>
          <a:p>
            <a:r>
              <a:rPr lang="en-US" dirty="0"/>
              <a:t>NRMP</a:t>
            </a:r>
          </a:p>
        </p:txBody>
      </p:sp>
      <p:sp>
        <p:nvSpPr>
          <p:cNvPr id="5" name="Slide Number Placeholder 4">
            <a:extLst>
              <a:ext uri="{FF2B5EF4-FFF2-40B4-BE49-F238E27FC236}">
                <a16:creationId xmlns:a16="http://schemas.microsoft.com/office/drawing/2014/main" id="{7D615A90-C971-4525-A062-8DA7B5C5E5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pic>
        <p:nvPicPr>
          <p:cNvPr id="8" name="Picture 7">
            <a:extLst>
              <a:ext uri="{FF2B5EF4-FFF2-40B4-BE49-F238E27FC236}">
                <a16:creationId xmlns:a16="http://schemas.microsoft.com/office/drawing/2014/main" id="{608D042C-82A1-4ACE-A920-8857D7D53996}"/>
              </a:ext>
            </a:extLst>
          </p:cNvPr>
          <p:cNvPicPr>
            <a:picLocks noChangeAspect="1"/>
          </p:cNvPicPr>
          <p:nvPr/>
        </p:nvPicPr>
        <p:blipFill rotWithShape="1">
          <a:blip r:embed="rId2"/>
          <a:srcRect l="1158" t="3093"/>
          <a:stretch/>
        </p:blipFill>
        <p:spPr>
          <a:xfrm>
            <a:off x="627796" y="1965278"/>
            <a:ext cx="7981947" cy="3023982"/>
          </a:xfrm>
          <a:prstGeom prst="rect">
            <a:avLst/>
          </a:prstGeom>
        </p:spPr>
      </p:pic>
      <p:sp>
        <p:nvSpPr>
          <p:cNvPr id="9" name="Footer Placeholder 3">
            <a:extLst>
              <a:ext uri="{FF2B5EF4-FFF2-40B4-BE49-F238E27FC236}">
                <a16:creationId xmlns:a16="http://schemas.microsoft.com/office/drawing/2014/main" id="{954969AB-5BA4-0D4B-BCFA-B01F06522B52}"/>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2075589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745330-C454-43BB-BB08-7B78F34DA6C8}"/>
              </a:ext>
            </a:extLst>
          </p:cNvPr>
          <p:cNvPicPr>
            <a:picLocks noChangeAspect="1"/>
          </p:cNvPicPr>
          <p:nvPr/>
        </p:nvPicPr>
        <p:blipFill>
          <a:blip r:embed="rId2"/>
          <a:stretch>
            <a:fillRect/>
          </a:stretch>
        </p:blipFill>
        <p:spPr>
          <a:xfrm>
            <a:off x="2068731" y="547099"/>
            <a:ext cx="6027506" cy="5763802"/>
          </a:xfrm>
          <a:prstGeom prst="rect">
            <a:avLst/>
          </a:prstGeom>
        </p:spPr>
      </p:pic>
      <p:sp>
        <p:nvSpPr>
          <p:cNvPr id="5" name="Slide Number Placeholder 4">
            <a:extLst>
              <a:ext uri="{FF2B5EF4-FFF2-40B4-BE49-F238E27FC236}">
                <a16:creationId xmlns:a16="http://schemas.microsoft.com/office/drawing/2014/main" id="{3B983292-40BA-401A-B80C-9D02C0E05B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
        <p:nvSpPr>
          <p:cNvPr id="4" name="Footer Placeholder 3">
            <a:extLst>
              <a:ext uri="{FF2B5EF4-FFF2-40B4-BE49-F238E27FC236}">
                <a16:creationId xmlns:a16="http://schemas.microsoft.com/office/drawing/2014/main" id="{4EC3CC56-2DEC-0147-95F3-783CA9DFC5C9}"/>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3189096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8B9979A-3FFC-4716-AC03-1CE0C4B0FA0D}"/>
              </a:ext>
            </a:extLst>
          </p:cNvPr>
          <p:cNvSpPr>
            <a:spLocks noGrp="1"/>
          </p:cNvSpPr>
          <p:nvPr>
            <p:ph type="body" idx="1"/>
          </p:nvPr>
        </p:nvSpPr>
        <p:spPr/>
        <p:txBody>
          <a:bodyPr/>
          <a:lstStyle/>
          <a:p>
            <a:pPr marL="577850" indent="-514350">
              <a:buFont typeface="+mj-lt"/>
              <a:buAutoNum type="arabicPeriod"/>
            </a:pPr>
            <a:r>
              <a:rPr lang="en-US" sz="2400" dirty="0"/>
              <a:t>Simpson D, Marcdante K, Souza KH, Anderson A, Holmboe E. Job roles of the 2025 medical educator. JGME. 2018;10(3);243-246.</a:t>
            </a:r>
          </a:p>
          <a:p>
            <a:pPr marL="577850" indent="-514350">
              <a:buFont typeface="+mj-lt"/>
              <a:buAutoNum type="arabicPeriod"/>
            </a:pPr>
            <a:r>
              <a:rPr lang="en-US" sz="2400" dirty="0"/>
              <a:t>Simpson D, Marcdante K, Souza KH. The power of peers: faculty development for medical educators of the future. JGME. 2019; 11(5); 509-512. </a:t>
            </a:r>
          </a:p>
          <a:p>
            <a:pPr marL="577850" indent="-514350">
              <a:buFont typeface="+mj-lt"/>
              <a:buAutoNum type="arabicPeriod"/>
            </a:pPr>
            <a:r>
              <a:rPr lang="en-US" sz="2400" dirty="0"/>
              <a:t>Curriculum Development for Medical Education: A Six-step Approach. Editors: Thomas, PA; Kern DE; Hughes MT; Chen, BY. John Hopkins University Press; Baltimore, MD; 2016.</a:t>
            </a:r>
          </a:p>
        </p:txBody>
      </p:sp>
      <p:sp>
        <p:nvSpPr>
          <p:cNvPr id="6" name="Title 5">
            <a:extLst>
              <a:ext uri="{FF2B5EF4-FFF2-40B4-BE49-F238E27FC236}">
                <a16:creationId xmlns:a16="http://schemas.microsoft.com/office/drawing/2014/main" id="{09B2107B-8AE2-4C62-9EBA-324D563CB8FB}"/>
              </a:ext>
            </a:extLst>
          </p:cNvPr>
          <p:cNvSpPr>
            <a:spLocks noGrp="1"/>
          </p:cNvSpPr>
          <p:nvPr>
            <p:ph type="title"/>
          </p:nvPr>
        </p:nvSpPr>
        <p:spPr/>
        <p:txBody>
          <a:bodyPr/>
          <a:lstStyle/>
          <a:p>
            <a:r>
              <a:rPr lang="en-US" dirty="0"/>
              <a:t>References</a:t>
            </a:r>
          </a:p>
        </p:txBody>
      </p:sp>
      <p:sp>
        <p:nvSpPr>
          <p:cNvPr id="5" name="Slide Number Placeholder 4">
            <a:extLst>
              <a:ext uri="{FF2B5EF4-FFF2-40B4-BE49-F238E27FC236}">
                <a16:creationId xmlns:a16="http://schemas.microsoft.com/office/drawing/2014/main" id="{F59D8C9D-8076-4506-BDFF-41338C745E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
        <p:nvSpPr>
          <p:cNvPr id="8" name="Footer Placeholder 3">
            <a:extLst>
              <a:ext uri="{FF2B5EF4-FFF2-40B4-BE49-F238E27FC236}">
                <a16:creationId xmlns:a16="http://schemas.microsoft.com/office/drawing/2014/main" id="{2C84C49B-8A09-F64F-BFD4-66E9840712EB}"/>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3570375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616ACA-46B9-4760-86F7-5907446C8A93}"/>
              </a:ext>
            </a:extLst>
          </p:cNvPr>
          <p:cNvSpPr>
            <a:spLocks noGrp="1"/>
          </p:cNvSpPr>
          <p:nvPr>
            <p:ph type="body" idx="1"/>
          </p:nvPr>
        </p:nvSpPr>
        <p:spPr>
          <a:xfrm>
            <a:off x="527750" y="5409871"/>
            <a:ext cx="8294633" cy="810517"/>
          </a:xfrm>
        </p:spPr>
        <p:txBody>
          <a:bodyPr/>
          <a:lstStyle/>
          <a:p>
            <a:pPr marL="63500" indent="0">
              <a:buNone/>
            </a:pPr>
            <a:r>
              <a:rPr lang="en-US" sz="1600" i="1" dirty="0"/>
              <a:t>Simpson D, Marcdante K, Souza KH, Anderson A, Holmboe E. Job roles of the 2025 medical educator. JGME. 2018;10(3);243-246.</a:t>
            </a:r>
          </a:p>
          <a:p>
            <a:pPr marL="63500" indent="0">
              <a:buNone/>
            </a:pPr>
            <a:endParaRPr lang="en-US" sz="2000" dirty="0"/>
          </a:p>
        </p:txBody>
      </p:sp>
      <p:sp>
        <p:nvSpPr>
          <p:cNvPr id="6" name="Title 5">
            <a:extLst>
              <a:ext uri="{FF2B5EF4-FFF2-40B4-BE49-F238E27FC236}">
                <a16:creationId xmlns:a16="http://schemas.microsoft.com/office/drawing/2014/main" id="{14CC6516-4669-4F0F-AF90-CC768343F90D}"/>
              </a:ext>
            </a:extLst>
          </p:cNvPr>
          <p:cNvSpPr>
            <a:spLocks noGrp="1"/>
          </p:cNvSpPr>
          <p:nvPr>
            <p:ph type="title"/>
          </p:nvPr>
        </p:nvSpPr>
        <p:spPr>
          <a:xfrm>
            <a:off x="1901057" y="305724"/>
            <a:ext cx="6526006" cy="797817"/>
          </a:xfrm>
        </p:spPr>
        <p:txBody>
          <a:bodyPr/>
          <a:lstStyle/>
          <a:p>
            <a:r>
              <a:rPr lang="en-US" dirty="0"/>
              <a:t>2025 Faculty Roles</a:t>
            </a:r>
          </a:p>
        </p:txBody>
      </p:sp>
      <p:sp>
        <p:nvSpPr>
          <p:cNvPr id="5" name="Slide Number Placeholder 4">
            <a:extLst>
              <a:ext uri="{FF2B5EF4-FFF2-40B4-BE49-F238E27FC236}">
                <a16:creationId xmlns:a16="http://schemas.microsoft.com/office/drawing/2014/main" id="{C9DA6003-A028-45D4-86C3-EF71614B51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pic>
        <p:nvPicPr>
          <p:cNvPr id="3" name="Picture 2" descr="A group of people posing for the camera&#10;&#10;Description automatically generated">
            <a:extLst>
              <a:ext uri="{FF2B5EF4-FFF2-40B4-BE49-F238E27FC236}">
                <a16:creationId xmlns:a16="http://schemas.microsoft.com/office/drawing/2014/main" id="{CCFDF31A-FE6E-4ADB-98F1-820EF287FE6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27129" y="358949"/>
            <a:ext cx="2619375" cy="1905000"/>
          </a:xfrm>
          <a:prstGeom prst="rect">
            <a:avLst/>
          </a:prstGeom>
        </p:spPr>
      </p:pic>
      <p:sp>
        <p:nvSpPr>
          <p:cNvPr id="8" name="Rectangle: Diagonal Corners Rounded 7">
            <a:extLst>
              <a:ext uri="{FF2B5EF4-FFF2-40B4-BE49-F238E27FC236}">
                <a16:creationId xmlns:a16="http://schemas.microsoft.com/office/drawing/2014/main" id="{79E33E78-D31E-46FC-B40E-9E42A5441F4F}"/>
              </a:ext>
            </a:extLst>
          </p:cNvPr>
          <p:cNvSpPr/>
          <p:nvPr/>
        </p:nvSpPr>
        <p:spPr>
          <a:xfrm>
            <a:off x="2816872" y="986955"/>
            <a:ext cx="3260309" cy="1122505"/>
          </a:xfrm>
          <a:prstGeom prst="round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Diagnostic Assessor: </a:t>
            </a:r>
            <a:r>
              <a:rPr lang="en-US" dirty="0"/>
              <a:t>Use data to identify performance gaps to individualize training</a:t>
            </a:r>
          </a:p>
        </p:txBody>
      </p:sp>
      <p:sp>
        <p:nvSpPr>
          <p:cNvPr id="9" name="Rectangle: Diagonal Corners Rounded 8">
            <a:extLst>
              <a:ext uri="{FF2B5EF4-FFF2-40B4-BE49-F238E27FC236}">
                <a16:creationId xmlns:a16="http://schemas.microsoft.com/office/drawing/2014/main" id="{65F42A25-1E9C-40F4-A431-846A91FA9EC8}"/>
              </a:ext>
            </a:extLst>
          </p:cNvPr>
          <p:cNvSpPr/>
          <p:nvPr/>
        </p:nvSpPr>
        <p:spPr>
          <a:xfrm>
            <a:off x="5255041" y="2674106"/>
            <a:ext cx="3260309" cy="1122505"/>
          </a:xfrm>
          <a:prstGeom prst="round2DiagRect">
            <a:avLst/>
          </a:prstGeom>
          <a:solidFill>
            <a:srgbClr val="00B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Content Curator: </a:t>
            </a:r>
            <a:r>
              <a:rPr lang="en-US" dirty="0"/>
              <a:t>Access, select, sequence, and deliver high-quality evidence-based content</a:t>
            </a:r>
          </a:p>
        </p:txBody>
      </p:sp>
      <p:sp>
        <p:nvSpPr>
          <p:cNvPr id="10" name="Rectangle: Diagonal Corners Rounded 9">
            <a:extLst>
              <a:ext uri="{FF2B5EF4-FFF2-40B4-BE49-F238E27FC236}">
                <a16:creationId xmlns:a16="http://schemas.microsoft.com/office/drawing/2014/main" id="{D5DAF46E-EC05-4CBC-B6ED-3CA1692A9DE2}"/>
              </a:ext>
            </a:extLst>
          </p:cNvPr>
          <p:cNvSpPr/>
          <p:nvPr/>
        </p:nvSpPr>
        <p:spPr>
          <a:xfrm>
            <a:off x="1994732" y="3409522"/>
            <a:ext cx="3260309" cy="1122505"/>
          </a:xfrm>
          <a:prstGeom prst="round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Technology Adopter: </a:t>
            </a:r>
            <a:r>
              <a:rPr lang="en-US" dirty="0"/>
              <a:t>Be an early adopter, fluent in selecting and using technology tools</a:t>
            </a:r>
          </a:p>
        </p:txBody>
      </p:sp>
      <p:sp>
        <p:nvSpPr>
          <p:cNvPr id="11" name="Rectangle: Diagonal Corners Rounded 10">
            <a:extLst>
              <a:ext uri="{FF2B5EF4-FFF2-40B4-BE49-F238E27FC236}">
                <a16:creationId xmlns:a16="http://schemas.microsoft.com/office/drawing/2014/main" id="{E9091A12-19D9-4C75-B8AE-38882FA03806}"/>
              </a:ext>
            </a:extLst>
          </p:cNvPr>
          <p:cNvSpPr/>
          <p:nvPr/>
        </p:nvSpPr>
        <p:spPr>
          <a:xfrm>
            <a:off x="608723" y="4378342"/>
            <a:ext cx="3260309" cy="1122505"/>
          </a:xfrm>
          <a:prstGeom prst="round2DiagRect">
            <a:avLst/>
          </a:prstGeom>
          <a:solidFill>
            <a:srgbClr val="00B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Learner-Centered Navigator and Professional Coach: </a:t>
            </a:r>
            <a:r>
              <a:rPr lang="en-US" dirty="0"/>
              <a:t>Guide learners to achieve identified performance targets</a:t>
            </a:r>
          </a:p>
        </p:txBody>
      </p:sp>
      <p:sp>
        <p:nvSpPr>
          <p:cNvPr id="12" name="Rectangle: Diagonal Corners Rounded 11">
            <a:extLst>
              <a:ext uri="{FF2B5EF4-FFF2-40B4-BE49-F238E27FC236}">
                <a16:creationId xmlns:a16="http://schemas.microsoft.com/office/drawing/2014/main" id="{59C68898-14E4-456D-8ED3-77B266D9BB4B}"/>
              </a:ext>
            </a:extLst>
          </p:cNvPr>
          <p:cNvSpPr/>
          <p:nvPr/>
        </p:nvSpPr>
        <p:spPr>
          <a:xfrm>
            <a:off x="5501230" y="4289308"/>
            <a:ext cx="3260309" cy="1122505"/>
          </a:xfrm>
          <a:prstGeom prst="round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Clinician Role Model: </a:t>
            </a:r>
            <a:r>
              <a:rPr lang="en-US" dirty="0"/>
              <a:t>Act as an exemplar for the various 2025 physician job roles</a:t>
            </a:r>
            <a:endParaRPr lang="en-US" sz="1100" dirty="0"/>
          </a:p>
        </p:txBody>
      </p:sp>
      <p:sp>
        <p:nvSpPr>
          <p:cNvPr id="13" name="Rectangle: Diagonal Corners Rounded 12">
            <a:extLst>
              <a:ext uri="{FF2B5EF4-FFF2-40B4-BE49-F238E27FC236}">
                <a16:creationId xmlns:a16="http://schemas.microsoft.com/office/drawing/2014/main" id="{552C6388-9C7E-4BAC-A28B-E24674C53568}"/>
              </a:ext>
            </a:extLst>
          </p:cNvPr>
          <p:cNvSpPr/>
          <p:nvPr/>
        </p:nvSpPr>
        <p:spPr>
          <a:xfrm>
            <a:off x="1790027" y="1981385"/>
            <a:ext cx="3260309" cy="1122505"/>
          </a:xfrm>
          <a:prstGeom prst="round2DiagRect">
            <a:avLst/>
          </a:prstGeom>
          <a:solidFill>
            <a:srgbClr val="00B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Learning Environment Designer, Engineer, Architect, and Implementer: </a:t>
            </a:r>
            <a:r>
              <a:rPr lang="en-US" dirty="0"/>
              <a:t>Design “space” to optimize learning</a:t>
            </a:r>
          </a:p>
        </p:txBody>
      </p:sp>
      <p:sp>
        <p:nvSpPr>
          <p:cNvPr id="14" name="Footer Placeholder 3">
            <a:extLst>
              <a:ext uri="{FF2B5EF4-FFF2-40B4-BE49-F238E27FC236}">
                <a16:creationId xmlns:a16="http://schemas.microsoft.com/office/drawing/2014/main" id="{F54820F6-62A3-2F46-8AFC-CD5AA76D862A}"/>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2556099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3F7CF1-E99D-4A93-9E53-A5750119465A}"/>
              </a:ext>
            </a:extLst>
          </p:cNvPr>
          <p:cNvSpPr>
            <a:spLocks noGrp="1"/>
          </p:cNvSpPr>
          <p:nvPr>
            <p:ph type="body" idx="1"/>
          </p:nvPr>
        </p:nvSpPr>
        <p:spPr>
          <a:xfrm>
            <a:off x="628650" y="2812568"/>
            <a:ext cx="7886700" cy="3364395"/>
          </a:xfrm>
        </p:spPr>
        <p:txBody>
          <a:bodyPr/>
          <a:lstStyle/>
          <a:p>
            <a:pPr marL="63500" indent="0">
              <a:buNone/>
            </a:pPr>
            <a:r>
              <a:rPr lang="en-US" dirty="0"/>
              <a:t>Faculty development for the next decade will require </a:t>
            </a:r>
          </a:p>
          <a:p>
            <a:r>
              <a:rPr lang="en-US" dirty="0"/>
              <a:t>multi-layered programs</a:t>
            </a:r>
          </a:p>
          <a:p>
            <a:r>
              <a:rPr lang="en-US" dirty="0"/>
              <a:t>revised job descriptions for medical educators</a:t>
            </a:r>
          </a:p>
          <a:p>
            <a:r>
              <a:rPr lang="en-US" dirty="0"/>
              <a:t>faculty development experts/consultants to guide the process</a:t>
            </a:r>
          </a:p>
          <a:p>
            <a:endParaRPr lang="en-US" dirty="0"/>
          </a:p>
          <a:p>
            <a:pPr lvl="1"/>
            <a:endParaRPr lang="en-US" dirty="0"/>
          </a:p>
          <a:p>
            <a:endParaRPr lang="en-US" dirty="0"/>
          </a:p>
        </p:txBody>
      </p:sp>
      <p:sp>
        <p:nvSpPr>
          <p:cNvPr id="5" name="Slide Number Placeholder 4">
            <a:extLst>
              <a:ext uri="{FF2B5EF4-FFF2-40B4-BE49-F238E27FC236}">
                <a16:creationId xmlns:a16="http://schemas.microsoft.com/office/drawing/2014/main" id="{A7621CBE-7FA9-4101-949A-D283763889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sp>
        <p:nvSpPr>
          <p:cNvPr id="4" name="Thought Bubble: Cloud 3">
            <a:extLst>
              <a:ext uri="{FF2B5EF4-FFF2-40B4-BE49-F238E27FC236}">
                <a16:creationId xmlns:a16="http://schemas.microsoft.com/office/drawing/2014/main" id="{1113E3C3-6BF3-43E6-A9F3-09DB1AEE064A}"/>
              </a:ext>
            </a:extLst>
          </p:cNvPr>
          <p:cNvSpPr/>
          <p:nvPr/>
        </p:nvSpPr>
        <p:spPr>
          <a:xfrm>
            <a:off x="5896302" y="119818"/>
            <a:ext cx="2774731" cy="2188253"/>
          </a:xfrm>
          <a:prstGeom prst="cloudCallout">
            <a:avLst>
              <a:gd name="adj1" fmla="val -77424"/>
              <a:gd name="adj2" fmla="val 6394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Final Thoughts…</a:t>
            </a:r>
          </a:p>
        </p:txBody>
      </p:sp>
      <p:sp>
        <p:nvSpPr>
          <p:cNvPr id="7" name="Footer Placeholder 3">
            <a:extLst>
              <a:ext uri="{FF2B5EF4-FFF2-40B4-BE49-F238E27FC236}">
                <a16:creationId xmlns:a16="http://schemas.microsoft.com/office/drawing/2014/main" id="{5194455B-266A-604F-807C-00977F9E22D2}"/>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765856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589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827783" y="263860"/>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Upcoming Live Webinar</a:t>
            </a:r>
          </a:p>
          <a:p>
            <a:pPr lvl="0" algn="ctr">
              <a:defRPr/>
            </a:pP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a:p>
            <a:pPr lvl="0" algn="ctr">
              <a:defRPr/>
            </a:pPr>
            <a:r>
              <a:rPr lang="en-US" altLang="en-US" sz="1400" dirty="0">
                <a:solidFill>
                  <a:prstClr val="black"/>
                </a:solidFill>
                <a:latin typeface="Arial" panose="020B0604020202020204" pitchFamily="34" charset="0"/>
                <a:ea typeface=""/>
                <a:cs typeface="Arial" panose="020B0604020202020204" pitchFamily="34" charset="0"/>
              </a:rPr>
              <a:t>         ADS Annual Update: Best Practices</a:t>
            </a:r>
            <a:br>
              <a:rPr lang="en-US" altLang="en-US" sz="1400" dirty="0">
                <a:solidFill>
                  <a:prstClr val="black"/>
                </a:solidFill>
                <a:latin typeface="Arial" panose="020B0604020202020204" pitchFamily="34" charset="0"/>
                <a:ea typeface=""/>
                <a:cs typeface="Arial" panose="020B0604020202020204" pitchFamily="34" charset="0"/>
              </a:rPr>
            </a:br>
            <a:r>
              <a:rPr lang="en-US" altLang="en-US" sz="1400" b="0" dirty="0">
                <a:solidFill>
                  <a:prstClr val="black"/>
                </a:solidFill>
                <a:latin typeface="Arial" panose="020B0604020202020204" pitchFamily="34" charset="0"/>
                <a:ea typeface=""/>
                <a:cs typeface="Arial" panose="020B0604020202020204" pitchFamily="34" charset="0"/>
              </a:rPr>
              <a:t>Tuesday, July 28, 2020</a:t>
            </a:r>
            <a:br>
              <a:rPr lang="en-US" altLang="en-US" sz="1400" b="0" dirty="0">
                <a:solidFill>
                  <a:prstClr val="black"/>
                </a:solidFill>
                <a:latin typeface="Arial" panose="020B0604020202020204" pitchFamily="34" charset="0"/>
                <a:ea typeface=""/>
                <a:cs typeface="Arial" panose="020B0604020202020204" pitchFamily="34" charset="0"/>
              </a:rPr>
            </a:br>
            <a:r>
              <a:rPr lang="en-US" altLang="en-US" sz="1400" b="0" dirty="0">
                <a:solidFill>
                  <a:prstClr val="black"/>
                </a:solidFill>
                <a:latin typeface="Arial" panose="020B0604020202020204" pitchFamily="34" charset="0"/>
                <a:ea typeface=""/>
                <a:cs typeface="Arial" panose="020B0604020202020204" pitchFamily="34" charset="0"/>
              </a:rPr>
              <a:t>  12:00pm – 1:00pm EST</a:t>
            </a:r>
            <a:endParaRPr kumimoji="0" lang="en-US" altLang="en-US" sz="1400" b="1" i="0" u="none" strike="noStrike" kern="0" cap="none" spc="0" normalizeH="0" baseline="0" noProof="0" dirty="0">
              <a:ln>
                <a:noFill/>
              </a:ln>
              <a:solidFill>
                <a:srgbClr val="000000"/>
              </a:solidFill>
              <a:effectLst/>
              <a:uLnTx/>
              <a:uFillTx/>
              <a:latin typeface="Arial" charset="0"/>
              <a:ea typeface="ＭＳ Ｐゴシック" charset="0"/>
              <a:sym typeface="Arial"/>
            </a:endParaRP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endPar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endParaRPr>
          </a:p>
          <a:p>
            <a:pPr algn="ctr">
              <a:lnSpc>
                <a:spcPct val="80000"/>
              </a:lnSpc>
              <a:defRPr/>
            </a:pPr>
            <a:r>
              <a:rPr lang="en-US" sz="1400" dirty="0">
                <a:latin typeface="+mn-lt"/>
              </a:rPr>
              <a:t>           Graduate Medical Education Financing</a:t>
            </a:r>
          </a:p>
          <a:p>
            <a:pPr algn="ctr">
              <a:lnSpc>
                <a:spcPct val="80000"/>
              </a:lnSpc>
              <a:defRPr/>
            </a:pPr>
            <a:r>
              <a:rPr lang="en-US" altLang="en-US" sz="1400" b="0" dirty="0">
                <a:solidFill>
                  <a:prstClr val="black"/>
                </a:solidFill>
                <a:latin typeface="Arial" panose="020B0604020202020204" pitchFamily="34" charset="0"/>
                <a:ea typeface=""/>
                <a:cs typeface="Arial" panose="020B0604020202020204" pitchFamily="34" charset="0"/>
              </a:rPr>
              <a:t>         Tuesday, August 11, 2020</a:t>
            </a:r>
            <a:br>
              <a:rPr lang="en-US" altLang="en-US" sz="1400" b="0" dirty="0">
                <a:solidFill>
                  <a:prstClr val="black"/>
                </a:solidFill>
                <a:latin typeface="Arial" panose="020B0604020202020204" pitchFamily="34" charset="0"/>
                <a:ea typeface=""/>
                <a:cs typeface="Arial" panose="020B0604020202020204" pitchFamily="34" charset="0"/>
              </a:rPr>
            </a:br>
            <a:r>
              <a:rPr lang="en-US" altLang="en-US" sz="1400" b="0" dirty="0">
                <a:solidFill>
                  <a:prstClr val="black"/>
                </a:solidFill>
                <a:latin typeface="Arial" panose="020B0604020202020204" pitchFamily="34" charset="0"/>
                <a:ea typeface=""/>
                <a:cs typeface="Arial" panose="020B0604020202020204" pitchFamily="34" charset="0"/>
              </a:rPr>
              <a:t>  12:00pm – 1:00pm EST</a:t>
            </a: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endPar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endParaRPr>
          </a:p>
          <a:p>
            <a:r>
              <a:rPr lang="en-US" sz="1400" dirty="0">
                <a:latin typeface="+mn-lt"/>
              </a:rPr>
              <a:t>                           Artificial Intelligence in Medicine: </a:t>
            </a:r>
            <a:br>
              <a:rPr lang="en-US" sz="1400" dirty="0">
                <a:latin typeface="+mn-lt"/>
              </a:rPr>
            </a:br>
            <a:r>
              <a:rPr lang="en-US" sz="1400" dirty="0">
                <a:latin typeface="+mn-lt"/>
              </a:rPr>
              <a:t>                                  Its Impact on GME</a:t>
            </a:r>
          </a:p>
          <a:p>
            <a:pPr algn="ctr">
              <a:lnSpc>
                <a:spcPct val="80000"/>
              </a:lnSpc>
              <a:defRPr/>
            </a:pPr>
            <a:r>
              <a:rPr lang="en-US" altLang="en-US" sz="1400" b="0" dirty="0">
                <a:solidFill>
                  <a:prstClr val="black"/>
                </a:solidFill>
                <a:latin typeface="+mn-lt"/>
                <a:ea typeface=""/>
                <a:cs typeface="Arial" panose="020B0604020202020204" pitchFamily="34" charset="0"/>
              </a:rPr>
              <a:t>         Thursday, August 27,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r>
              <a:rPr lang="en-US" sz="1400" dirty="0">
                <a:latin typeface="+mn-lt"/>
              </a:rPr>
              <a:t>            Faculty Development – A More Specific Approach</a:t>
            </a:r>
          </a:p>
          <a:p>
            <a:pPr algn="ctr">
              <a:lnSpc>
                <a:spcPct val="80000"/>
              </a:lnSpc>
              <a:defRPr/>
            </a:pPr>
            <a:r>
              <a:rPr lang="en-US" altLang="en-US" sz="1400" b="0" dirty="0">
                <a:solidFill>
                  <a:prstClr val="black"/>
                </a:solidFill>
                <a:ea typeface=""/>
                <a:cs typeface="Arial" panose="020B0604020202020204" pitchFamily="34" charset="0"/>
              </a:rPr>
              <a:t>         </a:t>
            </a:r>
            <a:r>
              <a:rPr lang="en-US" sz="1400" b="0" dirty="0">
                <a:latin typeface="+mn-lt"/>
              </a:rPr>
              <a:t>Thursday, September 3,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endPar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28</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57922" y="42598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NEW 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80586" y="5000874"/>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431971" y="654686"/>
            <a:ext cx="3712029" cy="6186309"/>
          </a:xfrm>
          <a:prstGeom prst="rect">
            <a:avLst/>
          </a:prstGeom>
          <a:noFill/>
        </p:spPr>
        <p:txBody>
          <a:bodyPr wrap="square" rtlCol="0">
            <a:spAutoFit/>
          </a:bodyPr>
          <a:lstStyle/>
          <a:p>
            <a:pPr algn="ct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Research and Scholarly Process in a Nutshell: Getting Started</a:t>
            </a:r>
            <a:br>
              <a:rPr lang="en-US" sz="1300" dirty="0">
                <a:solidFill>
                  <a:srgbClr val="0070C0"/>
                </a:solidFill>
                <a:latin typeface="Arial" panose="020B0604020202020204" pitchFamily="34" charset="0"/>
                <a:cs typeface="Arial" panose="020B0604020202020204" pitchFamily="34" charset="0"/>
              </a:rPr>
            </a:b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Ask Partners – Spring Freebie</a:t>
            </a:r>
            <a:br>
              <a:rPr lang="en-US" sz="1300" dirty="0">
                <a:solidFill>
                  <a:srgbClr val="0070C0"/>
                </a:solidFill>
                <a:latin typeface="Arial" panose="020B0604020202020204" pitchFamily="34" charset="0"/>
                <a:cs typeface="Arial" panose="020B0604020202020204" pitchFamily="34" charset="0"/>
              </a:rPr>
            </a:b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Lessons Learned: Accepting Displaced Orphan Residents</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Is your Coordinator Well Enough: Coordinators as Role Models of Wellness</a:t>
            </a:r>
            <a:br>
              <a:rPr lang="en-US" sz="1300" dirty="0">
                <a:solidFill>
                  <a:srgbClr val="0070C0"/>
                </a:solidFill>
                <a:latin typeface="Arial" panose="020B0604020202020204" pitchFamily="34" charset="0"/>
                <a:cs typeface="Arial" panose="020B0604020202020204" pitchFamily="34" charset="0"/>
              </a:rPr>
            </a:b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Research Proposal Development:</a:t>
            </a: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 Tips for Success</a:t>
            </a:r>
            <a:br>
              <a:rPr lang="en-US" sz="1300" dirty="0">
                <a:solidFill>
                  <a:srgbClr val="0070C0"/>
                </a:solidFill>
                <a:latin typeface="Arial" panose="020B0604020202020204" pitchFamily="34" charset="0"/>
                <a:cs typeface="Arial" panose="020B0604020202020204" pitchFamily="34" charset="0"/>
              </a:rPr>
            </a:b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Working with your Governing Board</a:t>
            </a:r>
          </a:p>
          <a:p>
            <a:pPr algn="ct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mn-lt"/>
              </a:rPr>
              <a:t>Recognizing &amp; Addressing Precursors of Burnout: The Value of Shame Resiliency Training to Support Resident Well-Being</a:t>
            </a:r>
          </a:p>
          <a:p>
            <a:pPr algn="ctr"/>
            <a:endParaRPr lang="en-US" sz="1300" dirty="0">
              <a:solidFill>
                <a:srgbClr val="0070C0"/>
              </a:solidFill>
              <a:latin typeface="+mn-lt"/>
            </a:endParaRPr>
          </a:p>
          <a:p>
            <a:pPr algn="ctr"/>
            <a:r>
              <a:rPr lang="en-US" sz="1300" dirty="0">
                <a:solidFill>
                  <a:srgbClr val="0070C0"/>
                </a:solidFill>
                <a:latin typeface="Arial" panose="020B0604020202020204" pitchFamily="34" charset="0"/>
                <a:cs typeface="Arial" panose="020B0604020202020204" pitchFamily="34" charset="0"/>
              </a:rPr>
              <a:t>Working with your IRB</a:t>
            </a:r>
          </a:p>
          <a:p>
            <a:pPr algn="ctr"/>
            <a:endParaRPr lang="en-US" sz="1300" dirty="0">
              <a:solidFill>
                <a:srgbClr val="0070C0"/>
              </a:solidFill>
              <a:latin typeface="+mn-lt"/>
            </a:endParaRPr>
          </a:p>
          <a:p>
            <a:pPr algn="ctr"/>
            <a:r>
              <a:rPr lang="en-US" sz="1300" dirty="0">
                <a:solidFill>
                  <a:srgbClr val="0070C0"/>
                </a:solidFill>
                <a:latin typeface="+mn-lt"/>
              </a:rPr>
              <a:t>Digging for Data II</a:t>
            </a:r>
            <a:endParaRPr lang="en-US" sz="1300" dirty="0">
              <a:solidFill>
                <a:srgbClr val="0070C0"/>
              </a:solidFill>
              <a:latin typeface="Arial" panose="020B0604020202020204" pitchFamily="34" charset="0"/>
              <a:cs typeface="Arial" panose="020B0604020202020204" pitchFamily="34" charset="0"/>
            </a:endParaRPr>
          </a:p>
          <a:p>
            <a:pPr algn="ctr"/>
            <a:endParaRPr lang="en-US" sz="1300" dirty="0">
              <a:solidFill>
                <a:srgbClr val="0070C0"/>
              </a:solidFill>
              <a:latin typeface="+mn-lt"/>
            </a:endParaRPr>
          </a:p>
          <a:p>
            <a:pPr algn="ctr"/>
            <a:endParaRPr lang="en-US" sz="1300" dirty="0">
              <a:solidFill>
                <a:srgbClr val="0070C0"/>
              </a:solidFill>
              <a:latin typeface="Arial" panose="020B0604020202020204" pitchFamily="34" charset="0"/>
              <a:cs typeface="Arial" panose="020B0604020202020204" pitchFamily="34" charset="0"/>
            </a:endParaRPr>
          </a:p>
          <a:p>
            <a:pPr algn="ctr"/>
            <a:endParaRPr lang="en-US" sz="1300" b="1" dirty="0">
              <a:solidFill>
                <a:srgbClr val="0070C0"/>
              </a:solidFill>
              <a:latin typeface="Arial" panose="020B0604020202020204" pitchFamily="34" charset="0"/>
              <a:cs typeface="Arial" panose="020B0604020202020204" pitchFamily="34" charset="0"/>
            </a:endParaRPr>
          </a:p>
          <a:p>
            <a:pPr algn="ctr"/>
            <a:br>
              <a:rPr lang="en-US" sz="1300" b="1" dirty="0">
                <a:solidFill>
                  <a:srgbClr val="0070C0"/>
                </a:solidFill>
                <a:latin typeface="Arial" panose="020B0604020202020204" pitchFamily="34" charset="0"/>
                <a:cs typeface="Arial" panose="020B0604020202020204" pitchFamily="34" charset="0"/>
              </a:rPr>
            </a:br>
            <a:endParaRPr lang="en-US" sz="1600" b="1" dirty="0">
              <a:solidFill>
                <a:srgbClr val="0070C0"/>
              </a:solidFill>
            </a:endParaRPr>
          </a:p>
          <a:p>
            <a:pPr algn="ctr"/>
            <a:endParaRPr lang="en-US" sz="1600" b="1" dirty="0">
              <a:solidFill>
                <a:srgbClr val="0070C0"/>
              </a:solidFill>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custDataLst>
      <p:tags r:id="rId1"/>
    </p:custDataLst>
    <p:extLst>
      <p:ext uri="{BB962C8B-B14F-4D97-AF65-F5344CB8AC3E}">
        <p14:creationId xmlns:p14="http://schemas.microsoft.com/office/powerpoint/2010/main" val="26773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14400" y="4902200"/>
            <a:ext cx="7677150" cy="1397000"/>
          </a:xfrm>
        </p:spPr>
        <p:txBody>
          <a:bodyPr>
            <a:normAutofit lnSpcReduction="10000"/>
          </a:bodyPr>
          <a:lstStyle/>
          <a:p>
            <a:pPr algn="ctr">
              <a:lnSpc>
                <a:spcPct val="80000"/>
              </a:lnSpc>
              <a:buNone/>
              <a:defRPr/>
            </a:pPr>
            <a:br>
              <a:rPr lang="en-US" sz="2000" dirty="0"/>
            </a:br>
            <a:br>
              <a:rPr lang="en-US" sz="2000" dirty="0"/>
            </a:br>
            <a:endParaRPr lang="en-US" sz="2000" b="1" dirty="0"/>
          </a:p>
          <a:p>
            <a:pPr algn="ctr" eaLnBrk="1" hangingPunct="1">
              <a:lnSpc>
                <a:spcPct val="80000"/>
              </a:lnSpc>
              <a:buFont typeface="Wingdings" pitchFamily="2" charset="2"/>
              <a:buNone/>
              <a:defRPr/>
            </a:pPr>
            <a:r>
              <a:rPr lang="en-US" sz="20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425" y="1674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25;p17">
            <a:extLst>
              <a:ext uri="{FF2B5EF4-FFF2-40B4-BE49-F238E27FC236}">
                <a16:creationId xmlns:a16="http://schemas.microsoft.com/office/drawing/2014/main" id="{CF21E81C-8B6A-0A4F-ACE2-D5EDE2D2CC96}"/>
              </a:ext>
            </a:extLst>
          </p:cNvPr>
          <p:cNvSpPr txBox="1">
            <a:spLocks/>
          </p:cNvSpPr>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p>
        </p:txBody>
      </p:sp>
      <p:sp>
        <p:nvSpPr>
          <p:cNvPr id="11" name="Slide Number Placeholder 4">
            <a:extLst>
              <a:ext uri="{FF2B5EF4-FFF2-40B4-BE49-F238E27FC236}">
                <a16:creationId xmlns:a16="http://schemas.microsoft.com/office/drawing/2014/main" id="{E4F8FAC5-AB43-CE42-A57E-2A542A1A125C}"/>
              </a:ext>
            </a:extLst>
          </p:cNvPr>
          <p:cNvSpPr>
            <a:spLocks noGrp="1"/>
          </p:cNvSpPr>
          <p:nvPr>
            <p:ph type="sldNum" idx="12"/>
          </p:nvPr>
        </p:nvSpPr>
        <p:spPr>
          <a:xfrm>
            <a:off x="6457950" y="6433131"/>
            <a:ext cx="2057400" cy="365125"/>
          </a:xfrm>
        </p:spPr>
        <p:txBody>
          <a:bodyPr/>
          <a:lstStyle/>
          <a:p>
            <a:pPr marL="0" lvl="0" indent="0" algn="r" rtl="0">
              <a:spcBef>
                <a:spcPts val="0"/>
              </a:spcBef>
              <a:spcAft>
                <a:spcPts val="0"/>
              </a:spcAft>
              <a:buNone/>
            </a:pPr>
            <a:fld id="{00000000-1234-1234-1234-123412341234}" type="slidenum">
              <a:rPr lang="en-US" smtClean="0"/>
              <a:t>29</a:t>
            </a:fld>
            <a:endParaRPr lang="en-US" dirty="0"/>
          </a:p>
        </p:txBody>
      </p:sp>
      <p:sp>
        <p:nvSpPr>
          <p:cNvPr id="12" name="Rectangle 3">
            <a:extLst>
              <a:ext uri="{FF2B5EF4-FFF2-40B4-BE49-F238E27FC236}">
                <a16:creationId xmlns:a16="http://schemas.microsoft.com/office/drawing/2014/main" id="{EE56A181-71E1-AA43-8F38-5829897AB2B8}"/>
              </a:ext>
            </a:extLst>
          </p:cNvPr>
          <p:cNvSpPr txBox="1">
            <a:spLocks noChangeArrowheads="1"/>
          </p:cNvSpPr>
          <p:nvPr/>
        </p:nvSpPr>
        <p:spPr>
          <a:xfrm>
            <a:off x="591164" y="2122948"/>
            <a:ext cx="8066139" cy="787400"/>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r>
              <a:rPr lang="en-US" sz="2000" b="1" dirty="0"/>
              <a:t>    </a:t>
            </a:r>
            <a:r>
              <a:rPr lang="en-US" sz="2000" dirty="0"/>
              <a:t>Partners in Medical Education, Inc. provides comprehensive consulting services to the GME community.  </a:t>
            </a:r>
          </a:p>
          <a:p>
            <a:pPr>
              <a:lnSpc>
                <a:spcPct val="80000"/>
              </a:lnSpc>
              <a:buFont typeface="Wingdings" pitchFamily="2" charset="2"/>
              <a:buNone/>
              <a:defRPr/>
            </a:pPr>
            <a:endParaRPr lang="en-US" b="1" dirty="0"/>
          </a:p>
        </p:txBody>
      </p:sp>
      <p:sp>
        <p:nvSpPr>
          <p:cNvPr id="13" name="Rectangle 3">
            <a:extLst>
              <a:ext uri="{FF2B5EF4-FFF2-40B4-BE49-F238E27FC236}">
                <a16:creationId xmlns:a16="http://schemas.microsoft.com/office/drawing/2014/main" id="{581E483F-3B26-1241-BA29-D0E763B60D4B}"/>
              </a:ext>
            </a:extLst>
          </p:cNvPr>
          <p:cNvSpPr txBox="1">
            <a:spLocks noChangeArrowheads="1"/>
          </p:cNvSpPr>
          <p:nvPr/>
        </p:nvSpPr>
        <p:spPr>
          <a:xfrm>
            <a:off x="249493" y="3052507"/>
            <a:ext cx="9144000" cy="1054100"/>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br>
              <a:rPr lang="en-US" sz="2200" dirty="0"/>
            </a:br>
            <a:r>
              <a:rPr lang="en-US" sz="2200" b="1" dirty="0"/>
              <a:t>Partners in Medical Education</a:t>
            </a:r>
          </a:p>
          <a:p>
            <a:pPr algn="ctr">
              <a:lnSpc>
                <a:spcPct val="80000"/>
              </a:lnSpc>
              <a:buFont typeface="Arial"/>
              <a:buNone/>
              <a:defRPr/>
            </a:pPr>
            <a:r>
              <a:rPr lang="en-US" sz="2200" dirty="0"/>
              <a:t>724-864-7320  |  </a:t>
            </a:r>
            <a:r>
              <a:rPr lang="en-US" sz="2200" dirty="0">
                <a:solidFill>
                  <a:srgbClr val="FF0000"/>
                </a:solidFill>
                <a:hlinkClick r:id="rId4"/>
              </a:rPr>
              <a:t>info@PartnersInMedEd.com</a:t>
            </a:r>
            <a:endParaRPr lang="en-US" sz="2200" dirty="0">
              <a:solidFill>
                <a:srgbClr val="FF0000"/>
              </a:solidFill>
            </a:endParaRPr>
          </a:p>
          <a:p>
            <a:pPr>
              <a:lnSpc>
                <a:spcPct val="80000"/>
              </a:lnSpc>
              <a:buFont typeface="Wingdings" pitchFamily="2" charset="2"/>
              <a:buNone/>
              <a:defRPr/>
            </a:pPr>
            <a:endParaRPr lang="en-US" b="1" dirty="0"/>
          </a:p>
        </p:txBody>
      </p:sp>
      <p:sp>
        <p:nvSpPr>
          <p:cNvPr id="14" name="Rectangle 3">
            <a:extLst>
              <a:ext uri="{FF2B5EF4-FFF2-40B4-BE49-F238E27FC236}">
                <a16:creationId xmlns:a16="http://schemas.microsoft.com/office/drawing/2014/main" id="{6AE67082-5140-3549-8A15-3AD8BBE9FB6F}"/>
              </a:ext>
            </a:extLst>
          </p:cNvPr>
          <p:cNvSpPr txBox="1">
            <a:spLocks noChangeArrowheads="1"/>
          </p:cNvSpPr>
          <p:nvPr/>
        </p:nvSpPr>
        <p:spPr>
          <a:xfrm>
            <a:off x="0" y="4059901"/>
            <a:ext cx="9144000" cy="138225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br>
              <a:rPr lang="en-US" sz="2000" dirty="0"/>
            </a:br>
            <a:r>
              <a:rPr lang="en-US" sz="1600" dirty="0"/>
              <a:t> </a:t>
            </a:r>
            <a:r>
              <a:rPr lang="en-US" sz="2000" b="1" dirty="0"/>
              <a:t>Heather Peters, M.Ed, Ph.D</a:t>
            </a:r>
          </a:p>
          <a:p>
            <a:pPr algn="ctr">
              <a:lnSpc>
                <a:spcPct val="80000"/>
              </a:lnSpc>
              <a:buFont typeface="Arial"/>
              <a:buNone/>
              <a:defRPr/>
            </a:pPr>
            <a:r>
              <a:rPr lang="en-US" sz="2000" dirty="0"/>
              <a:t>          </a:t>
            </a:r>
            <a:r>
              <a:rPr lang="en-US" sz="2000" dirty="0">
                <a:solidFill>
                  <a:srgbClr val="FF0000"/>
                </a:solidFill>
                <a:hlinkClick r:id="rId5"/>
              </a:rPr>
              <a:t>Heather@PartnersInMedEd.com</a:t>
            </a:r>
            <a:endParaRPr lang="en-US" sz="2000" dirty="0">
              <a:solidFill>
                <a:srgbClr val="FF0000"/>
              </a:solidFill>
            </a:endParaRPr>
          </a:p>
        </p:txBody>
      </p:sp>
    </p:spTree>
    <p:extLst>
      <p:ext uri="{BB962C8B-B14F-4D97-AF65-F5344CB8AC3E}">
        <p14:creationId xmlns:p14="http://schemas.microsoft.com/office/powerpoint/2010/main" val="355440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99832E1-8737-4A8F-8922-1944431E09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9" name="Footer Placeholder 3">
            <a:extLst>
              <a:ext uri="{FF2B5EF4-FFF2-40B4-BE49-F238E27FC236}">
                <a16:creationId xmlns:a16="http://schemas.microsoft.com/office/drawing/2014/main" id="{E3BE6E31-7077-1A42-A13F-3D22E8D5EE4B}"/>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
        <p:nvSpPr>
          <p:cNvPr id="11" name="Title 2">
            <a:extLst>
              <a:ext uri="{FF2B5EF4-FFF2-40B4-BE49-F238E27FC236}">
                <a16:creationId xmlns:a16="http://schemas.microsoft.com/office/drawing/2014/main" id="{61D73BAC-5918-9D44-B0EA-C2BD6DBF6F89}"/>
              </a:ext>
            </a:extLst>
          </p:cNvPr>
          <p:cNvSpPr>
            <a:spLocks noGrp="1"/>
          </p:cNvSpPr>
          <p:nvPr>
            <p:ph type="title"/>
          </p:nvPr>
        </p:nvSpPr>
        <p:spPr>
          <a:xfrm>
            <a:off x="1989344" y="246466"/>
            <a:ext cx="6526006" cy="1325563"/>
          </a:xfrm>
        </p:spPr>
        <p:txBody>
          <a:bodyPr/>
          <a:lstStyle/>
          <a:p>
            <a:r>
              <a:rPr lang="en-US" altLang="en-US" sz="3200" dirty="0"/>
              <a:t>Introducing Your Presenter…</a:t>
            </a:r>
            <a:endParaRPr lang="en-US" dirty="0"/>
          </a:p>
        </p:txBody>
      </p:sp>
      <p:sp>
        <p:nvSpPr>
          <p:cNvPr id="12" name="TextBox 11">
            <a:extLst>
              <a:ext uri="{FF2B5EF4-FFF2-40B4-BE49-F238E27FC236}">
                <a16:creationId xmlns:a16="http://schemas.microsoft.com/office/drawing/2014/main" id="{A99D88D1-BE68-714B-9286-72C9C93E9F8B}"/>
              </a:ext>
            </a:extLst>
          </p:cNvPr>
          <p:cNvSpPr txBox="1"/>
          <p:nvPr/>
        </p:nvSpPr>
        <p:spPr>
          <a:xfrm>
            <a:off x="3733800" y="1752600"/>
            <a:ext cx="4724400" cy="4154984"/>
          </a:xfrm>
          <a:prstGeom prst="rect">
            <a:avLst/>
          </a:prstGeom>
          <a:noFill/>
        </p:spPr>
        <p:txBody>
          <a:bodyPr>
            <a:spAutoFit/>
          </a:bodyPr>
          <a:lstStyle/>
          <a:p>
            <a:pPr>
              <a:defRPr/>
            </a:pPr>
            <a:r>
              <a:rPr lang="en-US" sz="2400" b="1" dirty="0">
                <a:solidFill>
                  <a:srgbClr val="00B050"/>
                </a:solidFill>
                <a:latin typeface="Arial" charset="0"/>
                <a:ea typeface="Arial" charset="0"/>
                <a:cs typeface="Arial" charset="0"/>
              </a:rPr>
              <a:t>Heather Peters, M.Ed, </a:t>
            </a:r>
            <a:r>
              <a:rPr lang="en-US" sz="2400" b="1" dirty="0" err="1">
                <a:solidFill>
                  <a:srgbClr val="00B050"/>
                </a:solidFill>
                <a:latin typeface="Arial" charset="0"/>
                <a:ea typeface="Arial" charset="0"/>
                <a:cs typeface="Arial" charset="0"/>
              </a:rPr>
              <a:t>Ph.D</a:t>
            </a:r>
            <a:endParaRPr lang="en-US" sz="2400" b="1" dirty="0">
              <a:solidFill>
                <a:srgbClr val="00B050"/>
              </a:solidFill>
              <a:latin typeface="Arial" charset="0"/>
              <a:ea typeface="Arial" charset="0"/>
              <a:cs typeface="Arial" charset="0"/>
            </a:endParaRPr>
          </a:p>
          <a:p>
            <a:pPr>
              <a:defRPr/>
            </a:pPr>
            <a:r>
              <a:rPr lang="en-US" sz="2000" dirty="0">
                <a:solidFill>
                  <a:srgbClr val="003300"/>
                </a:solidFill>
                <a:latin typeface="Arial" charset="0"/>
                <a:ea typeface="Arial" charset="0"/>
                <a:cs typeface="Arial" charset="0"/>
              </a:rPr>
              <a:t>GME Consultant</a:t>
            </a:r>
          </a:p>
          <a:p>
            <a:pPr marL="171450" indent="-171450">
              <a:buFont typeface="Arial" pitchFamily="34" charset="0"/>
              <a:buChar char="•"/>
              <a:defRPr/>
            </a:pPr>
            <a:endParaRPr lang="en-US" sz="1200" dirty="0">
              <a:solidFill>
                <a:srgbClr val="003300"/>
              </a:solidFill>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Former GME Director &amp; DIO</a:t>
            </a:r>
          </a:p>
          <a:p>
            <a:pPr marL="342900" indent="-342900">
              <a:buFont typeface="Arial"/>
              <a:buChar char="•"/>
            </a:pPr>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Seasoned speaker at ACGME &amp; subspecialty national meetings</a:t>
            </a:r>
          </a:p>
          <a:p>
            <a:pPr marL="342900" indent="-342900">
              <a:buFont typeface="Arial"/>
              <a:buChar char="•"/>
            </a:pPr>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Areas of Expertise: GME Strategic Planning; Program Evaluation; and Faculty Development</a:t>
            </a:r>
          </a:p>
          <a:p>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3 decades in education; Masters of Education in curriculum &amp; evaluations, PhD concentration in secondary education &amp; adult learning theories</a:t>
            </a:r>
            <a:endParaRPr lang="en-US" sz="1600" b="0" dirty="0">
              <a:solidFill>
                <a:srgbClr val="003300"/>
              </a:solidFill>
              <a:latin typeface="Arial" charset="0"/>
              <a:ea typeface="Arial" charset="0"/>
              <a:cs typeface="Arial" charset="0"/>
            </a:endParaRPr>
          </a:p>
        </p:txBody>
      </p:sp>
      <p:pic>
        <p:nvPicPr>
          <p:cNvPr id="13" name="Picture 12">
            <a:extLst>
              <a:ext uri="{FF2B5EF4-FFF2-40B4-BE49-F238E27FC236}">
                <a16:creationId xmlns:a16="http://schemas.microsoft.com/office/drawing/2014/main" id="{39F421AA-C4FD-4E48-938A-8AB2A4743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118499"/>
            <a:ext cx="2369358" cy="3317101"/>
          </a:xfrm>
          <a:prstGeom prst="rect">
            <a:avLst/>
          </a:prstGeom>
        </p:spPr>
      </p:pic>
    </p:spTree>
    <p:extLst>
      <p:ext uri="{BB962C8B-B14F-4D97-AF65-F5344CB8AC3E}">
        <p14:creationId xmlns:p14="http://schemas.microsoft.com/office/powerpoint/2010/main" val="265632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3822F78-C8E2-4560-9DA1-1A5981AD2126}"/>
              </a:ext>
            </a:extLst>
          </p:cNvPr>
          <p:cNvSpPr>
            <a:spLocks noGrp="1"/>
          </p:cNvSpPr>
          <p:nvPr>
            <p:ph type="body" idx="1"/>
          </p:nvPr>
        </p:nvSpPr>
        <p:spPr>
          <a:xfrm>
            <a:off x="628650" y="1738058"/>
            <a:ext cx="8212652" cy="4438905"/>
          </a:xfrm>
        </p:spPr>
        <p:txBody>
          <a:bodyPr/>
          <a:lstStyle/>
          <a:p>
            <a:pPr lvl="0"/>
            <a:r>
              <a:rPr lang="en-US" sz="1800" b="1" dirty="0">
                <a:solidFill>
                  <a:schemeClr val="accent6"/>
                </a:solidFill>
              </a:rPr>
              <a:t>DEVELOP</a:t>
            </a:r>
            <a:r>
              <a:rPr lang="en-US" sz="1800" dirty="0"/>
              <a:t> the concept of Faculty Development according to the 2019 Common Program Requirements</a:t>
            </a:r>
          </a:p>
          <a:p>
            <a:pPr lvl="0"/>
            <a:r>
              <a:rPr lang="en-US" sz="1800" b="1" dirty="0">
                <a:solidFill>
                  <a:schemeClr val="accent1">
                    <a:lumMod val="75000"/>
                  </a:schemeClr>
                </a:solidFill>
              </a:rPr>
              <a:t>DEFINE</a:t>
            </a:r>
            <a:r>
              <a:rPr lang="en-US" sz="1800" dirty="0"/>
              <a:t> the different types of faculty development activities available</a:t>
            </a:r>
          </a:p>
          <a:p>
            <a:pPr lvl="0"/>
            <a:r>
              <a:rPr lang="en-US" sz="1800" b="1" dirty="0">
                <a:solidFill>
                  <a:schemeClr val="accent2">
                    <a:lumMod val="60000"/>
                    <a:lumOff val="40000"/>
                  </a:schemeClr>
                </a:solidFill>
              </a:rPr>
              <a:t>DISCUSS</a:t>
            </a:r>
            <a:r>
              <a:rPr lang="en-US" sz="1800" dirty="0"/>
              <a:t> practical guidelines for planning, tracking and keeping faculty accountable across the organization</a:t>
            </a:r>
          </a:p>
          <a:p>
            <a:pPr marL="63500" indent="0">
              <a:buNone/>
            </a:pPr>
            <a:r>
              <a:rPr lang="en-US" sz="1800" dirty="0"/>
              <a:t> </a:t>
            </a:r>
          </a:p>
          <a:p>
            <a:pPr marL="63500" indent="0">
              <a:buNone/>
            </a:pPr>
            <a:r>
              <a:rPr lang="en-US" sz="1800" dirty="0"/>
              <a:t>      </a:t>
            </a:r>
            <a:r>
              <a:rPr lang="en-US" sz="1600" b="1" dirty="0"/>
              <a:t>Hand-outs:</a:t>
            </a:r>
          </a:p>
          <a:p>
            <a:pPr marL="63500" indent="0">
              <a:buNone/>
              <a:tabLst>
                <a:tab pos="914400" algn="l"/>
              </a:tabLst>
            </a:pPr>
            <a:r>
              <a:rPr lang="en-US" sz="1600" dirty="0"/>
              <a:t>	1. Individual tracking documents for faculty members</a:t>
            </a:r>
          </a:p>
          <a:p>
            <a:pPr marL="63500" indent="0">
              <a:buNone/>
            </a:pPr>
            <a:r>
              <a:rPr lang="en-US" sz="1600" dirty="0"/>
              <a:t>    	2. Guidelines for building Sponsoring Institution tracking mechanisms</a:t>
            </a:r>
          </a:p>
        </p:txBody>
      </p:sp>
      <p:sp>
        <p:nvSpPr>
          <p:cNvPr id="6" name="Title 5">
            <a:extLst>
              <a:ext uri="{FF2B5EF4-FFF2-40B4-BE49-F238E27FC236}">
                <a16:creationId xmlns:a16="http://schemas.microsoft.com/office/drawing/2014/main" id="{E6FE0343-1728-447E-8D82-9C3E330B1479}"/>
              </a:ext>
            </a:extLst>
          </p:cNvPr>
          <p:cNvSpPr>
            <a:spLocks noGrp="1"/>
          </p:cNvSpPr>
          <p:nvPr>
            <p:ph type="title"/>
          </p:nvPr>
        </p:nvSpPr>
        <p:spPr/>
        <p:txBody>
          <a:bodyPr/>
          <a:lstStyle/>
          <a:p>
            <a:r>
              <a:rPr lang="en-US" dirty="0"/>
              <a:t>Learning Objectives</a:t>
            </a:r>
          </a:p>
        </p:txBody>
      </p:sp>
      <p:sp>
        <p:nvSpPr>
          <p:cNvPr id="5" name="Slide Number Placeholder 4">
            <a:extLst>
              <a:ext uri="{FF2B5EF4-FFF2-40B4-BE49-F238E27FC236}">
                <a16:creationId xmlns:a16="http://schemas.microsoft.com/office/drawing/2014/main" id="{899832E1-8737-4A8F-8922-1944431E09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pic>
        <p:nvPicPr>
          <p:cNvPr id="3" name="Graphic 2" descr="Mining tools">
            <a:extLst>
              <a:ext uri="{FF2B5EF4-FFF2-40B4-BE49-F238E27FC236}">
                <a16:creationId xmlns:a16="http://schemas.microsoft.com/office/drawing/2014/main" id="{BB5E7D7D-EE69-44F0-95BA-64F116D30D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8650" y="4222371"/>
            <a:ext cx="914400" cy="914400"/>
          </a:xfrm>
          <a:prstGeom prst="rect">
            <a:avLst/>
          </a:prstGeom>
        </p:spPr>
      </p:pic>
      <p:sp>
        <p:nvSpPr>
          <p:cNvPr id="9" name="Footer Placeholder 3">
            <a:extLst>
              <a:ext uri="{FF2B5EF4-FFF2-40B4-BE49-F238E27FC236}">
                <a16:creationId xmlns:a16="http://schemas.microsoft.com/office/drawing/2014/main" id="{E3BE6E31-7077-1A42-A13F-3D22E8D5EE4B}"/>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359163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616ACA-46B9-4760-86F7-5907446C8A93}"/>
              </a:ext>
            </a:extLst>
          </p:cNvPr>
          <p:cNvSpPr>
            <a:spLocks noGrp="1"/>
          </p:cNvSpPr>
          <p:nvPr>
            <p:ph type="body" idx="1"/>
          </p:nvPr>
        </p:nvSpPr>
        <p:spPr>
          <a:xfrm>
            <a:off x="527750" y="5409871"/>
            <a:ext cx="8294633" cy="810517"/>
          </a:xfrm>
        </p:spPr>
        <p:txBody>
          <a:bodyPr/>
          <a:lstStyle/>
          <a:p>
            <a:pPr marL="63500" indent="0">
              <a:buNone/>
            </a:pPr>
            <a:r>
              <a:rPr lang="en-US" sz="1600" i="1" dirty="0"/>
              <a:t>Simpson D, Marcdante K, Souza KH, Anderson A, Holmboe E. Job roles of the 2025 medical educator. JGME. 2018;10(3);243-246.</a:t>
            </a:r>
          </a:p>
          <a:p>
            <a:pPr marL="63500" indent="0">
              <a:buNone/>
            </a:pPr>
            <a:endParaRPr lang="en-US" sz="2000" dirty="0"/>
          </a:p>
        </p:txBody>
      </p:sp>
      <p:sp>
        <p:nvSpPr>
          <p:cNvPr id="6" name="Title 5">
            <a:extLst>
              <a:ext uri="{FF2B5EF4-FFF2-40B4-BE49-F238E27FC236}">
                <a16:creationId xmlns:a16="http://schemas.microsoft.com/office/drawing/2014/main" id="{14CC6516-4669-4F0F-AF90-CC768343F90D}"/>
              </a:ext>
            </a:extLst>
          </p:cNvPr>
          <p:cNvSpPr>
            <a:spLocks noGrp="1"/>
          </p:cNvSpPr>
          <p:nvPr>
            <p:ph type="title"/>
          </p:nvPr>
        </p:nvSpPr>
        <p:spPr>
          <a:xfrm>
            <a:off x="1901057" y="305724"/>
            <a:ext cx="6526006" cy="797817"/>
          </a:xfrm>
        </p:spPr>
        <p:txBody>
          <a:bodyPr/>
          <a:lstStyle/>
          <a:p>
            <a:r>
              <a:rPr lang="en-US" dirty="0"/>
              <a:t>2025 Faculty Roles</a:t>
            </a:r>
          </a:p>
        </p:txBody>
      </p:sp>
      <p:sp>
        <p:nvSpPr>
          <p:cNvPr id="5" name="Slide Number Placeholder 4">
            <a:extLst>
              <a:ext uri="{FF2B5EF4-FFF2-40B4-BE49-F238E27FC236}">
                <a16:creationId xmlns:a16="http://schemas.microsoft.com/office/drawing/2014/main" id="{C9DA6003-A028-45D4-86C3-EF71614B51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pic>
        <p:nvPicPr>
          <p:cNvPr id="3" name="Picture 2" descr="A group of people posing for the camera&#10;&#10;Description automatically generated">
            <a:extLst>
              <a:ext uri="{FF2B5EF4-FFF2-40B4-BE49-F238E27FC236}">
                <a16:creationId xmlns:a16="http://schemas.microsoft.com/office/drawing/2014/main" id="{CCFDF31A-FE6E-4ADB-98F1-820EF287FE6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14772" y="457803"/>
            <a:ext cx="2619375" cy="1905000"/>
          </a:xfrm>
          <a:prstGeom prst="rect">
            <a:avLst/>
          </a:prstGeom>
        </p:spPr>
      </p:pic>
      <p:sp>
        <p:nvSpPr>
          <p:cNvPr id="8" name="Rectangle: Diagonal Corners Rounded 7">
            <a:extLst>
              <a:ext uri="{FF2B5EF4-FFF2-40B4-BE49-F238E27FC236}">
                <a16:creationId xmlns:a16="http://schemas.microsoft.com/office/drawing/2014/main" id="{79E33E78-D31E-46FC-B40E-9E42A5441F4F}"/>
              </a:ext>
            </a:extLst>
          </p:cNvPr>
          <p:cNvSpPr/>
          <p:nvPr/>
        </p:nvSpPr>
        <p:spPr>
          <a:xfrm>
            <a:off x="2816872" y="986955"/>
            <a:ext cx="3260309" cy="1122505"/>
          </a:xfrm>
          <a:prstGeom prst="round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Diagnostic Assessor: </a:t>
            </a:r>
            <a:r>
              <a:rPr lang="en-US" dirty="0"/>
              <a:t>Use data to identify performance gaps to individualize training</a:t>
            </a:r>
          </a:p>
        </p:txBody>
      </p:sp>
      <p:sp>
        <p:nvSpPr>
          <p:cNvPr id="9" name="Rectangle: Diagonal Corners Rounded 8">
            <a:extLst>
              <a:ext uri="{FF2B5EF4-FFF2-40B4-BE49-F238E27FC236}">
                <a16:creationId xmlns:a16="http://schemas.microsoft.com/office/drawing/2014/main" id="{65F42A25-1E9C-40F4-A431-846A91FA9EC8}"/>
              </a:ext>
            </a:extLst>
          </p:cNvPr>
          <p:cNvSpPr/>
          <p:nvPr/>
        </p:nvSpPr>
        <p:spPr>
          <a:xfrm>
            <a:off x="5255041" y="2674106"/>
            <a:ext cx="3260309" cy="1122505"/>
          </a:xfrm>
          <a:prstGeom prst="round2DiagRect">
            <a:avLst/>
          </a:prstGeom>
          <a:solidFill>
            <a:srgbClr val="00B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Content Curator: </a:t>
            </a:r>
            <a:r>
              <a:rPr lang="en-US" dirty="0"/>
              <a:t>Access, select, sequence, and deliver high-quality evidence-based content</a:t>
            </a:r>
          </a:p>
        </p:txBody>
      </p:sp>
      <p:sp>
        <p:nvSpPr>
          <p:cNvPr id="10" name="Rectangle: Diagonal Corners Rounded 9">
            <a:extLst>
              <a:ext uri="{FF2B5EF4-FFF2-40B4-BE49-F238E27FC236}">
                <a16:creationId xmlns:a16="http://schemas.microsoft.com/office/drawing/2014/main" id="{D5DAF46E-EC05-4CBC-B6ED-3CA1692A9DE2}"/>
              </a:ext>
            </a:extLst>
          </p:cNvPr>
          <p:cNvSpPr/>
          <p:nvPr/>
        </p:nvSpPr>
        <p:spPr>
          <a:xfrm>
            <a:off x="1994732" y="3409522"/>
            <a:ext cx="3260309" cy="1122505"/>
          </a:xfrm>
          <a:prstGeom prst="round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Technology Adopter: </a:t>
            </a:r>
            <a:r>
              <a:rPr lang="en-US" dirty="0"/>
              <a:t>Be an early adopter, fluent in selecting and using technology tools</a:t>
            </a:r>
          </a:p>
        </p:txBody>
      </p:sp>
      <p:sp>
        <p:nvSpPr>
          <p:cNvPr id="11" name="Rectangle: Diagonal Corners Rounded 10">
            <a:extLst>
              <a:ext uri="{FF2B5EF4-FFF2-40B4-BE49-F238E27FC236}">
                <a16:creationId xmlns:a16="http://schemas.microsoft.com/office/drawing/2014/main" id="{E9091A12-19D9-4C75-B8AE-38882FA03806}"/>
              </a:ext>
            </a:extLst>
          </p:cNvPr>
          <p:cNvSpPr/>
          <p:nvPr/>
        </p:nvSpPr>
        <p:spPr>
          <a:xfrm>
            <a:off x="608723" y="4378342"/>
            <a:ext cx="3260309" cy="1122505"/>
          </a:xfrm>
          <a:prstGeom prst="round2DiagRect">
            <a:avLst/>
          </a:prstGeom>
          <a:solidFill>
            <a:srgbClr val="00B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Learner-Centered Navigator and Professional Coach: </a:t>
            </a:r>
            <a:r>
              <a:rPr lang="en-US" dirty="0"/>
              <a:t>Guide learners to achieve identified performance targets</a:t>
            </a:r>
          </a:p>
        </p:txBody>
      </p:sp>
      <p:sp>
        <p:nvSpPr>
          <p:cNvPr id="12" name="Rectangle: Diagonal Corners Rounded 11">
            <a:extLst>
              <a:ext uri="{FF2B5EF4-FFF2-40B4-BE49-F238E27FC236}">
                <a16:creationId xmlns:a16="http://schemas.microsoft.com/office/drawing/2014/main" id="{59C68898-14E4-456D-8ED3-77B266D9BB4B}"/>
              </a:ext>
            </a:extLst>
          </p:cNvPr>
          <p:cNvSpPr/>
          <p:nvPr/>
        </p:nvSpPr>
        <p:spPr>
          <a:xfrm>
            <a:off x="5501230" y="4289308"/>
            <a:ext cx="3260309" cy="1122505"/>
          </a:xfrm>
          <a:prstGeom prst="round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Clinician Role Model: </a:t>
            </a:r>
            <a:r>
              <a:rPr lang="en-US" dirty="0"/>
              <a:t>Act as an exemplar for the various 2025 physician job roles</a:t>
            </a:r>
            <a:endParaRPr lang="en-US" sz="1100" dirty="0"/>
          </a:p>
        </p:txBody>
      </p:sp>
      <p:sp>
        <p:nvSpPr>
          <p:cNvPr id="13" name="Rectangle: Diagonal Corners Rounded 12">
            <a:extLst>
              <a:ext uri="{FF2B5EF4-FFF2-40B4-BE49-F238E27FC236}">
                <a16:creationId xmlns:a16="http://schemas.microsoft.com/office/drawing/2014/main" id="{552C6388-9C7E-4BAC-A28B-E24674C53568}"/>
              </a:ext>
            </a:extLst>
          </p:cNvPr>
          <p:cNvSpPr/>
          <p:nvPr/>
        </p:nvSpPr>
        <p:spPr>
          <a:xfrm>
            <a:off x="1790027" y="1981385"/>
            <a:ext cx="3260309" cy="1122505"/>
          </a:xfrm>
          <a:prstGeom prst="round2DiagRect">
            <a:avLst/>
          </a:prstGeom>
          <a:solidFill>
            <a:srgbClr val="00B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Learning Environment Designer, Engineer, Architect, and Implementer: </a:t>
            </a:r>
            <a:r>
              <a:rPr lang="en-US" dirty="0"/>
              <a:t>Design “space” to optimize learning</a:t>
            </a:r>
          </a:p>
        </p:txBody>
      </p:sp>
      <p:sp>
        <p:nvSpPr>
          <p:cNvPr id="15" name="Footer Placeholder 3">
            <a:extLst>
              <a:ext uri="{FF2B5EF4-FFF2-40B4-BE49-F238E27FC236}">
                <a16:creationId xmlns:a16="http://schemas.microsoft.com/office/drawing/2014/main" id="{8B45658F-B185-A845-839F-360449C21D2D}"/>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96472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C9085ED-67BC-460C-8E4C-3DA4EE30EB74}"/>
              </a:ext>
            </a:extLst>
          </p:cNvPr>
          <p:cNvSpPr>
            <a:spLocks noGrp="1"/>
          </p:cNvSpPr>
          <p:nvPr>
            <p:ph type="body" idx="1"/>
          </p:nvPr>
        </p:nvSpPr>
        <p:spPr/>
        <p:txBody>
          <a:bodyPr/>
          <a:lstStyle/>
          <a:p>
            <a:pPr marL="577850" indent="-514350">
              <a:buFont typeface="+mj-lt"/>
              <a:buAutoNum type="arabicPeriod"/>
            </a:pPr>
            <a:r>
              <a:rPr lang="en-US" sz="2000" b="1" dirty="0"/>
              <a:t>FRAME AND SUPPORT </a:t>
            </a:r>
            <a:r>
              <a:rPr lang="en-US" sz="2000" dirty="0"/>
              <a:t>educator role change as an evolution from existing roles;</a:t>
            </a:r>
          </a:p>
          <a:p>
            <a:pPr marL="577850" indent="-514350">
              <a:buFont typeface="+mj-lt"/>
              <a:buAutoNum type="arabicPeriod"/>
            </a:pPr>
            <a:r>
              <a:rPr lang="en-US" sz="2000" b="1" dirty="0"/>
              <a:t>EXPLICITLY ATTEND </a:t>
            </a:r>
            <a:r>
              <a:rPr lang="en-US" sz="2000" dirty="0"/>
              <a:t>TO educator transition challenges: purpose, sense of identity, and support network;</a:t>
            </a:r>
          </a:p>
          <a:p>
            <a:pPr marL="577850" indent="-514350">
              <a:buFont typeface="+mj-lt"/>
              <a:buAutoNum type="arabicPeriod"/>
            </a:pPr>
            <a:r>
              <a:rPr lang="en-US" sz="2000" b="1" dirty="0"/>
              <a:t>EMPLOY</a:t>
            </a:r>
            <a:r>
              <a:rPr lang="en-US" sz="2000" dirty="0"/>
              <a:t> a growth mindset as optimal strategy to achieve one’s core purpose and goals as an educator; and </a:t>
            </a:r>
          </a:p>
          <a:p>
            <a:pPr marL="577850" indent="-514350">
              <a:buFont typeface="+mj-lt"/>
              <a:buAutoNum type="arabicPeriod"/>
            </a:pPr>
            <a:r>
              <a:rPr lang="en-US" sz="2000" b="1" dirty="0"/>
              <a:t>ESTABLISH</a:t>
            </a:r>
            <a:r>
              <a:rPr lang="en-US" sz="2000" dirty="0"/>
              <a:t> visible organization and leadership support for faculty development</a:t>
            </a:r>
          </a:p>
          <a:p>
            <a:pPr marL="63500" indent="0">
              <a:buNone/>
            </a:pPr>
            <a:endParaRPr lang="en-US" sz="2000" dirty="0"/>
          </a:p>
          <a:p>
            <a:pPr marL="0" indent="0">
              <a:lnSpc>
                <a:spcPct val="100000"/>
              </a:lnSpc>
              <a:spcBef>
                <a:spcPts val="0"/>
              </a:spcBef>
              <a:buNone/>
            </a:pPr>
            <a:endParaRPr lang="en-US" sz="1600" i="1" dirty="0"/>
          </a:p>
          <a:p>
            <a:pPr marL="0" indent="0">
              <a:lnSpc>
                <a:spcPct val="100000"/>
              </a:lnSpc>
              <a:spcBef>
                <a:spcPts val="0"/>
              </a:spcBef>
              <a:buNone/>
            </a:pPr>
            <a:endParaRPr lang="en-US" sz="1600" i="1" dirty="0"/>
          </a:p>
          <a:p>
            <a:pPr marL="0" indent="0">
              <a:lnSpc>
                <a:spcPct val="100000"/>
              </a:lnSpc>
              <a:spcBef>
                <a:spcPts val="0"/>
              </a:spcBef>
              <a:buNone/>
            </a:pPr>
            <a:r>
              <a:rPr lang="en-US" sz="1600" i="1" dirty="0"/>
              <a:t>Simpson D, Marcdante K, Souza KH. How to </a:t>
            </a:r>
          </a:p>
          <a:p>
            <a:pPr marL="0" indent="0">
              <a:lnSpc>
                <a:spcPct val="100000"/>
              </a:lnSpc>
              <a:spcBef>
                <a:spcPts val="0"/>
              </a:spcBef>
              <a:buNone/>
            </a:pPr>
            <a:r>
              <a:rPr lang="en-US" sz="1600" i="1" dirty="0"/>
              <a:t>frame faculty development for 2025 roles. </a:t>
            </a:r>
          </a:p>
          <a:p>
            <a:pPr marL="0" indent="0">
              <a:lnSpc>
                <a:spcPct val="100000"/>
              </a:lnSpc>
              <a:spcBef>
                <a:spcPts val="0"/>
              </a:spcBef>
              <a:buNone/>
            </a:pPr>
            <a:r>
              <a:rPr lang="en-US" sz="1600" i="1" dirty="0"/>
              <a:t>JGME. 2018; 11(5):509-512.</a:t>
            </a:r>
          </a:p>
        </p:txBody>
      </p:sp>
      <p:sp>
        <p:nvSpPr>
          <p:cNvPr id="6" name="Title 5">
            <a:extLst>
              <a:ext uri="{FF2B5EF4-FFF2-40B4-BE49-F238E27FC236}">
                <a16:creationId xmlns:a16="http://schemas.microsoft.com/office/drawing/2014/main" id="{59798ABA-9565-46D9-908D-345BC1BECEAE}"/>
              </a:ext>
            </a:extLst>
          </p:cNvPr>
          <p:cNvSpPr>
            <a:spLocks noGrp="1"/>
          </p:cNvSpPr>
          <p:nvPr>
            <p:ph type="title"/>
          </p:nvPr>
        </p:nvSpPr>
        <p:spPr/>
        <p:txBody>
          <a:bodyPr/>
          <a:lstStyle/>
          <a:p>
            <a:r>
              <a:rPr lang="en-US" dirty="0"/>
              <a:t>How to Frame Faculty Development for 2025 Roles</a:t>
            </a:r>
          </a:p>
        </p:txBody>
      </p:sp>
      <p:sp>
        <p:nvSpPr>
          <p:cNvPr id="5" name="Slide Number Placeholder 4">
            <a:extLst>
              <a:ext uri="{FF2B5EF4-FFF2-40B4-BE49-F238E27FC236}">
                <a16:creationId xmlns:a16="http://schemas.microsoft.com/office/drawing/2014/main" id="{68CB6620-F90C-4BF6-B726-B594ADDA57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pic>
        <p:nvPicPr>
          <p:cNvPr id="3" name="Picture 2" descr="A stop sign on a pole&#10;&#10;Description automatically generated">
            <a:extLst>
              <a:ext uri="{FF2B5EF4-FFF2-40B4-BE49-F238E27FC236}">
                <a16:creationId xmlns:a16="http://schemas.microsoft.com/office/drawing/2014/main" id="{A3B66DD8-FD2B-4746-9E71-7E6A107DEED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95691" y="4330381"/>
            <a:ext cx="2706151" cy="1930524"/>
          </a:xfrm>
          <a:prstGeom prst="rect">
            <a:avLst/>
          </a:prstGeom>
        </p:spPr>
      </p:pic>
      <p:sp>
        <p:nvSpPr>
          <p:cNvPr id="4" name="TextBox 3">
            <a:extLst>
              <a:ext uri="{FF2B5EF4-FFF2-40B4-BE49-F238E27FC236}">
                <a16:creationId xmlns:a16="http://schemas.microsoft.com/office/drawing/2014/main" id="{2376C41C-3C0C-42BA-AFFF-25BB42B3FAAB}"/>
              </a:ext>
            </a:extLst>
          </p:cNvPr>
          <p:cNvSpPr txBox="1"/>
          <p:nvPr/>
        </p:nvSpPr>
        <p:spPr>
          <a:xfrm>
            <a:off x="5914434" y="9695431"/>
            <a:ext cx="2706151" cy="369332"/>
          </a:xfrm>
          <a:prstGeom prst="rect">
            <a:avLst/>
          </a:prstGeom>
          <a:noFill/>
        </p:spPr>
        <p:txBody>
          <a:bodyPr wrap="square" rtlCol="0">
            <a:spAutoFit/>
          </a:bodyPr>
          <a:lstStyle/>
          <a:p>
            <a:r>
              <a:rPr lang="en-US" sz="900" dirty="0">
                <a:hlinkClick r:id="rId3" tooltip="https://voicesofglass.wordpress.com/2014/01/20/changes-and-challenges-ahead/"/>
              </a:rPr>
              <a:t>This Photo</a:t>
            </a:r>
            <a:r>
              <a:rPr lang="en-US" sz="900" dirty="0"/>
              <a:t> by Unknown Author is licensed under </a:t>
            </a:r>
            <a:r>
              <a:rPr lang="en-US" sz="900" dirty="0">
                <a:hlinkClick r:id="rId4" tooltip="https://creativecommons.org/licenses/by-nc-sa/3.0/"/>
              </a:rPr>
              <a:t>CC BY-SA-NC</a:t>
            </a:r>
            <a:endParaRPr lang="en-US" sz="900" dirty="0"/>
          </a:p>
        </p:txBody>
      </p:sp>
      <p:sp>
        <p:nvSpPr>
          <p:cNvPr id="8" name="Footer Placeholder 3">
            <a:extLst>
              <a:ext uri="{FF2B5EF4-FFF2-40B4-BE49-F238E27FC236}">
                <a16:creationId xmlns:a16="http://schemas.microsoft.com/office/drawing/2014/main" id="{73A504C5-8C53-7548-BA40-49C11719BE35}"/>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1677676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BC731-CF5C-4B71-A390-2A344636F7D1}"/>
              </a:ext>
            </a:extLst>
          </p:cNvPr>
          <p:cNvSpPr>
            <a:spLocks noGrp="1"/>
          </p:cNvSpPr>
          <p:nvPr>
            <p:ph type="title"/>
          </p:nvPr>
        </p:nvSpPr>
        <p:spPr/>
        <p:txBody>
          <a:bodyPr/>
          <a:lstStyle/>
          <a:p>
            <a:r>
              <a:rPr lang="en-US" dirty="0"/>
              <a:t>FACULTY DEVELOPMENT: 2019 Common Program Requirements</a:t>
            </a:r>
          </a:p>
        </p:txBody>
      </p:sp>
      <p:sp>
        <p:nvSpPr>
          <p:cNvPr id="5" name="Slide Number Placeholder 4">
            <a:extLst>
              <a:ext uri="{FF2B5EF4-FFF2-40B4-BE49-F238E27FC236}">
                <a16:creationId xmlns:a16="http://schemas.microsoft.com/office/drawing/2014/main" id="{A2F51AD2-B09C-413E-A07D-C5378C49EC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pic>
        <p:nvPicPr>
          <p:cNvPr id="6" name="Picture 5">
            <a:extLst>
              <a:ext uri="{FF2B5EF4-FFF2-40B4-BE49-F238E27FC236}">
                <a16:creationId xmlns:a16="http://schemas.microsoft.com/office/drawing/2014/main" id="{7E044285-CBF6-4021-97F9-A4A174112760}"/>
              </a:ext>
            </a:extLst>
          </p:cNvPr>
          <p:cNvPicPr>
            <a:picLocks noChangeAspect="1"/>
          </p:cNvPicPr>
          <p:nvPr/>
        </p:nvPicPr>
        <p:blipFill>
          <a:blip r:embed="rId2"/>
          <a:stretch>
            <a:fillRect/>
          </a:stretch>
        </p:blipFill>
        <p:spPr>
          <a:xfrm>
            <a:off x="780996" y="1766963"/>
            <a:ext cx="7972425" cy="3990975"/>
          </a:xfrm>
          <a:prstGeom prst="rect">
            <a:avLst/>
          </a:prstGeom>
        </p:spPr>
      </p:pic>
      <p:pic>
        <p:nvPicPr>
          <p:cNvPr id="4" name="Picture 3" descr="A close up of a logo&#10;&#10;Description automatically generated">
            <a:extLst>
              <a:ext uri="{FF2B5EF4-FFF2-40B4-BE49-F238E27FC236}">
                <a16:creationId xmlns:a16="http://schemas.microsoft.com/office/drawing/2014/main" id="{D4B3D6F7-CA68-4988-8871-829F586727B3}"/>
              </a:ext>
            </a:extLst>
          </p:cNvPr>
          <p:cNvPicPr>
            <a:picLocks noChangeAspect="1"/>
          </p:cNvPicPr>
          <p:nvPr/>
        </p:nvPicPr>
        <p:blipFill>
          <a:blip r:embed="rId3"/>
          <a:stretch>
            <a:fillRect/>
          </a:stretch>
        </p:blipFill>
        <p:spPr>
          <a:xfrm>
            <a:off x="4092734" y="4767488"/>
            <a:ext cx="1382701" cy="1529970"/>
          </a:xfrm>
          <a:prstGeom prst="rect">
            <a:avLst/>
          </a:prstGeom>
        </p:spPr>
      </p:pic>
      <p:sp>
        <p:nvSpPr>
          <p:cNvPr id="7" name="Footer Placeholder 3">
            <a:extLst>
              <a:ext uri="{FF2B5EF4-FFF2-40B4-BE49-F238E27FC236}">
                <a16:creationId xmlns:a16="http://schemas.microsoft.com/office/drawing/2014/main" id="{3CE4D5AA-6A42-4947-B19A-516C09C7F168}"/>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129758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8FE87-A441-46FA-A6E7-ED802199DF52}"/>
              </a:ext>
            </a:extLst>
          </p:cNvPr>
          <p:cNvSpPr>
            <a:spLocks noGrp="1"/>
          </p:cNvSpPr>
          <p:nvPr>
            <p:ph type="title"/>
          </p:nvPr>
        </p:nvSpPr>
        <p:spPr>
          <a:xfrm>
            <a:off x="1965214" y="119668"/>
            <a:ext cx="6526006" cy="1325563"/>
          </a:xfrm>
        </p:spPr>
        <p:txBody>
          <a:bodyPr/>
          <a:lstStyle/>
          <a:p>
            <a:r>
              <a:rPr lang="en-US" dirty="0"/>
              <a:t>Faculty Development Categories (2019)</a:t>
            </a:r>
          </a:p>
        </p:txBody>
      </p:sp>
      <p:sp>
        <p:nvSpPr>
          <p:cNvPr id="3" name="Text Placeholder 2">
            <a:extLst>
              <a:ext uri="{FF2B5EF4-FFF2-40B4-BE49-F238E27FC236}">
                <a16:creationId xmlns:a16="http://schemas.microsoft.com/office/drawing/2014/main" id="{6F680B5C-A7A5-4FE6-AC94-C231DF1F0062}"/>
              </a:ext>
            </a:extLst>
          </p:cNvPr>
          <p:cNvSpPr>
            <a:spLocks noGrp="1"/>
          </p:cNvSpPr>
          <p:nvPr>
            <p:ph type="body" idx="1"/>
          </p:nvPr>
        </p:nvSpPr>
        <p:spPr>
          <a:xfrm>
            <a:off x="628649" y="1825625"/>
            <a:ext cx="4015269" cy="4351338"/>
          </a:xfrm>
          <a:custGeom>
            <a:avLst/>
            <a:gdLst>
              <a:gd name="connsiteX0" fmla="*/ 0 w 4015269"/>
              <a:gd name="connsiteY0" fmla="*/ 0 h 4351338"/>
              <a:gd name="connsiteX1" fmla="*/ 629059 w 4015269"/>
              <a:gd name="connsiteY1" fmla="*/ 0 h 4351338"/>
              <a:gd name="connsiteX2" fmla="*/ 1338423 w 4015269"/>
              <a:gd name="connsiteY2" fmla="*/ 0 h 4351338"/>
              <a:gd name="connsiteX3" fmla="*/ 1967482 w 4015269"/>
              <a:gd name="connsiteY3" fmla="*/ 0 h 4351338"/>
              <a:gd name="connsiteX4" fmla="*/ 2716999 w 4015269"/>
              <a:gd name="connsiteY4" fmla="*/ 0 h 4351338"/>
              <a:gd name="connsiteX5" fmla="*/ 3426363 w 4015269"/>
              <a:gd name="connsiteY5" fmla="*/ 0 h 4351338"/>
              <a:gd name="connsiteX6" fmla="*/ 4015269 w 4015269"/>
              <a:gd name="connsiteY6" fmla="*/ 0 h 4351338"/>
              <a:gd name="connsiteX7" fmla="*/ 4015269 w 4015269"/>
              <a:gd name="connsiteY7" fmla="*/ 665133 h 4351338"/>
              <a:gd name="connsiteX8" fmla="*/ 4015269 w 4015269"/>
              <a:gd name="connsiteY8" fmla="*/ 1199726 h 4351338"/>
              <a:gd name="connsiteX9" fmla="*/ 4015269 w 4015269"/>
              <a:gd name="connsiteY9" fmla="*/ 1864859 h 4351338"/>
              <a:gd name="connsiteX10" fmla="*/ 4015269 w 4015269"/>
              <a:gd name="connsiteY10" fmla="*/ 2355939 h 4351338"/>
              <a:gd name="connsiteX11" fmla="*/ 4015269 w 4015269"/>
              <a:gd name="connsiteY11" fmla="*/ 2890532 h 4351338"/>
              <a:gd name="connsiteX12" fmla="*/ 4015269 w 4015269"/>
              <a:gd name="connsiteY12" fmla="*/ 3512151 h 4351338"/>
              <a:gd name="connsiteX13" fmla="*/ 4015269 w 4015269"/>
              <a:gd name="connsiteY13" fmla="*/ 4351338 h 4351338"/>
              <a:gd name="connsiteX14" fmla="*/ 3386210 w 4015269"/>
              <a:gd name="connsiteY14" fmla="*/ 4351338 h 4351338"/>
              <a:gd name="connsiteX15" fmla="*/ 2716999 w 4015269"/>
              <a:gd name="connsiteY15" fmla="*/ 4351338 h 4351338"/>
              <a:gd name="connsiteX16" fmla="*/ 2128093 w 4015269"/>
              <a:gd name="connsiteY16" fmla="*/ 4351338 h 4351338"/>
              <a:gd name="connsiteX17" fmla="*/ 1539186 w 4015269"/>
              <a:gd name="connsiteY17" fmla="*/ 4351338 h 4351338"/>
              <a:gd name="connsiteX18" fmla="*/ 829822 w 4015269"/>
              <a:gd name="connsiteY18" fmla="*/ 4351338 h 4351338"/>
              <a:gd name="connsiteX19" fmla="*/ 0 w 4015269"/>
              <a:gd name="connsiteY19" fmla="*/ 4351338 h 4351338"/>
              <a:gd name="connsiteX20" fmla="*/ 0 w 4015269"/>
              <a:gd name="connsiteY20" fmla="*/ 3773232 h 4351338"/>
              <a:gd name="connsiteX21" fmla="*/ 0 w 4015269"/>
              <a:gd name="connsiteY21" fmla="*/ 3108099 h 4351338"/>
              <a:gd name="connsiteX22" fmla="*/ 0 w 4015269"/>
              <a:gd name="connsiteY22" fmla="*/ 2486479 h 4351338"/>
              <a:gd name="connsiteX23" fmla="*/ 0 w 4015269"/>
              <a:gd name="connsiteY23" fmla="*/ 1777832 h 4351338"/>
              <a:gd name="connsiteX24" fmla="*/ 0 w 4015269"/>
              <a:gd name="connsiteY24" fmla="*/ 1243239 h 4351338"/>
              <a:gd name="connsiteX25" fmla="*/ 0 w 4015269"/>
              <a:gd name="connsiteY25" fmla="*/ 578106 h 4351338"/>
              <a:gd name="connsiteX26" fmla="*/ 0 w 4015269"/>
              <a:gd name="connsiteY26"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15269" h="4351338" extrusionOk="0">
                <a:moveTo>
                  <a:pt x="0" y="0"/>
                </a:moveTo>
                <a:cubicBezTo>
                  <a:pt x="183199" y="-26957"/>
                  <a:pt x="497918" y="-25903"/>
                  <a:pt x="629059" y="0"/>
                </a:cubicBezTo>
                <a:cubicBezTo>
                  <a:pt x="760200" y="25903"/>
                  <a:pt x="1071370" y="22059"/>
                  <a:pt x="1338423" y="0"/>
                </a:cubicBezTo>
                <a:cubicBezTo>
                  <a:pt x="1605476" y="-22059"/>
                  <a:pt x="1667050" y="5098"/>
                  <a:pt x="1967482" y="0"/>
                </a:cubicBezTo>
                <a:cubicBezTo>
                  <a:pt x="2267914" y="-5098"/>
                  <a:pt x="2566876" y="-7652"/>
                  <a:pt x="2716999" y="0"/>
                </a:cubicBezTo>
                <a:cubicBezTo>
                  <a:pt x="2867122" y="7652"/>
                  <a:pt x="3148265" y="2650"/>
                  <a:pt x="3426363" y="0"/>
                </a:cubicBezTo>
                <a:cubicBezTo>
                  <a:pt x="3704461" y="-2650"/>
                  <a:pt x="3821511" y="9171"/>
                  <a:pt x="4015269" y="0"/>
                </a:cubicBezTo>
                <a:cubicBezTo>
                  <a:pt x="4022162" y="221033"/>
                  <a:pt x="4000785" y="466540"/>
                  <a:pt x="4015269" y="665133"/>
                </a:cubicBezTo>
                <a:cubicBezTo>
                  <a:pt x="4029753" y="863726"/>
                  <a:pt x="4004907" y="1079495"/>
                  <a:pt x="4015269" y="1199726"/>
                </a:cubicBezTo>
                <a:cubicBezTo>
                  <a:pt x="4025631" y="1319957"/>
                  <a:pt x="3997388" y="1708902"/>
                  <a:pt x="4015269" y="1864859"/>
                </a:cubicBezTo>
                <a:cubicBezTo>
                  <a:pt x="4033150" y="2020816"/>
                  <a:pt x="4001562" y="2122600"/>
                  <a:pt x="4015269" y="2355939"/>
                </a:cubicBezTo>
                <a:cubicBezTo>
                  <a:pt x="4028976" y="2589278"/>
                  <a:pt x="4035679" y="2770499"/>
                  <a:pt x="4015269" y="2890532"/>
                </a:cubicBezTo>
                <a:cubicBezTo>
                  <a:pt x="3994859" y="3010565"/>
                  <a:pt x="4014584" y="3226012"/>
                  <a:pt x="4015269" y="3512151"/>
                </a:cubicBezTo>
                <a:cubicBezTo>
                  <a:pt x="4015954" y="3798290"/>
                  <a:pt x="4008134" y="4160628"/>
                  <a:pt x="4015269" y="4351338"/>
                </a:cubicBezTo>
                <a:cubicBezTo>
                  <a:pt x="3721576" y="4363252"/>
                  <a:pt x="3564078" y="4376316"/>
                  <a:pt x="3386210" y="4351338"/>
                </a:cubicBezTo>
                <a:cubicBezTo>
                  <a:pt x="3208342" y="4326360"/>
                  <a:pt x="2908766" y="4347571"/>
                  <a:pt x="2716999" y="4351338"/>
                </a:cubicBezTo>
                <a:cubicBezTo>
                  <a:pt x="2525232" y="4355105"/>
                  <a:pt x="2406769" y="4334280"/>
                  <a:pt x="2128093" y="4351338"/>
                </a:cubicBezTo>
                <a:cubicBezTo>
                  <a:pt x="1849417" y="4368396"/>
                  <a:pt x="1777551" y="4331571"/>
                  <a:pt x="1539186" y="4351338"/>
                </a:cubicBezTo>
                <a:cubicBezTo>
                  <a:pt x="1300821" y="4371105"/>
                  <a:pt x="981122" y="4381598"/>
                  <a:pt x="829822" y="4351338"/>
                </a:cubicBezTo>
                <a:cubicBezTo>
                  <a:pt x="678522" y="4321078"/>
                  <a:pt x="170797" y="4365542"/>
                  <a:pt x="0" y="4351338"/>
                </a:cubicBezTo>
                <a:cubicBezTo>
                  <a:pt x="11957" y="4180541"/>
                  <a:pt x="-15579" y="3937105"/>
                  <a:pt x="0" y="3773232"/>
                </a:cubicBezTo>
                <a:cubicBezTo>
                  <a:pt x="15579" y="3609359"/>
                  <a:pt x="9384" y="3348283"/>
                  <a:pt x="0" y="3108099"/>
                </a:cubicBezTo>
                <a:cubicBezTo>
                  <a:pt x="-9384" y="2867915"/>
                  <a:pt x="29529" y="2673071"/>
                  <a:pt x="0" y="2486479"/>
                </a:cubicBezTo>
                <a:cubicBezTo>
                  <a:pt x="-29529" y="2299887"/>
                  <a:pt x="26085" y="2123259"/>
                  <a:pt x="0" y="1777832"/>
                </a:cubicBezTo>
                <a:cubicBezTo>
                  <a:pt x="-26085" y="1432405"/>
                  <a:pt x="8879" y="1476621"/>
                  <a:pt x="0" y="1243239"/>
                </a:cubicBezTo>
                <a:cubicBezTo>
                  <a:pt x="-8879" y="1009857"/>
                  <a:pt x="-6577" y="862867"/>
                  <a:pt x="0" y="578106"/>
                </a:cubicBezTo>
                <a:cubicBezTo>
                  <a:pt x="6577" y="293345"/>
                  <a:pt x="-19771" y="237159"/>
                  <a:pt x="0" y="0"/>
                </a:cubicBezTo>
                <a:close/>
              </a:path>
            </a:pathLst>
          </a:custGeom>
          <a:ln w="38100">
            <a:solidFill>
              <a:schemeClr val="accent6"/>
            </a:solidFill>
            <a:extLst>
              <a:ext uri="{C807C97D-BFC1-408E-A445-0C87EB9F89A2}">
                <ask:lineSketchStyleProps xmlns:ask="http://schemas.microsoft.com/office/drawing/2018/sketchyshapes" xmlns="" sd="3967424764">
                  <ask:type>
                    <ask:lineSketchFreehand/>
                  </ask:type>
                </ask:lineSketchStyleProps>
              </a:ext>
            </a:extLst>
          </a:ln>
        </p:spPr>
        <p:txBody>
          <a:bodyPr/>
          <a:lstStyle/>
          <a:p>
            <a:pPr marL="63500" indent="0">
              <a:buNone/>
            </a:pPr>
            <a:r>
              <a:rPr lang="en-US" dirty="0"/>
              <a:t>As an educator:</a:t>
            </a:r>
          </a:p>
          <a:p>
            <a:r>
              <a:rPr lang="en-US" dirty="0"/>
              <a:t>Supervision</a:t>
            </a:r>
          </a:p>
          <a:p>
            <a:r>
              <a:rPr lang="en-US" dirty="0"/>
              <a:t>Giving feedback</a:t>
            </a:r>
          </a:p>
          <a:p>
            <a:r>
              <a:rPr lang="en-US" dirty="0"/>
              <a:t>Teaching skills</a:t>
            </a:r>
          </a:p>
          <a:p>
            <a:r>
              <a:rPr lang="en-US" dirty="0"/>
              <a:t>Bedside teaching</a:t>
            </a:r>
          </a:p>
          <a:p>
            <a:r>
              <a:rPr lang="en-US" dirty="0"/>
              <a:t>1-minute preceptor</a:t>
            </a:r>
          </a:p>
        </p:txBody>
      </p:sp>
      <p:sp>
        <p:nvSpPr>
          <p:cNvPr id="4" name="Text Placeholder 3">
            <a:extLst>
              <a:ext uri="{FF2B5EF4-FFF2-40B4-BE49-F238E27FC236}">
                <a16:creationId xmlns:a16="http://schemas.microsoft.com/office/drawing/2014/main" id="{DAFF3442-B341-492A-8E81-40D70201210A}"/>
              </a:ext>
            </a:extLst>
          </p:cNvPr>
          <p:cNvSpPr>
            <a:spLocks noGrp="1"/>
          </p:cNvSpPr>
          <p:nvPr>
            <p:ph type="body" idx="2"/>
          </p:nvPr>
        </p:nvSpPr>
        <p:spPr>
          <a:xfrm>
            <a:off x="4193055" y="1445231"/>
            <a:ext cx="4202130" cy="4351338"/>
          </a:xfrm>
          <a:custGeom>
            <a:avLst/>
            <a:gdLst>
              <a:gd name="connsiteX0" fmla="*/ 0 w 4202130"/>
              <a:gd name="connsiteY0" fmla="*/ 0 h 4351338"/>
              <a:gd name="connsiteX1" fmla="*/ 516262 w 4202130"/>
              <a:gd name="connsiteY1" fmla="*/ 0 h 4351338"/>
              <a:gd name="connsiteX2" fmla="*/ 1200609 w 4202130"/>
              <a:gd name="connsiteY2" fmla="*/ 0 h 4351338"/>
              <a:gd name="connsiteX3" fmla="*/ 1884955 w 4202130"/>
              <a:gd name="connsiteY3" fmla="*/ 0 h 4351338"/>
              <a:gd name="connsiteX4" fmla="*/ 2527281 w 4202130"/>
              <a:gd name="connsiteY4" fmla="*/ 0 h 4351338"/>
              <a:gd name="connsiteX5" fmla="*/ 3085564 w 4202130"/>
              <a:gd name="connsiteY5" fmla="*/ 0 h 4351338"/>
              <a:gd name="connsiteX6" fmla="*/ 3559804 w 4202130"/>
              <a:gd name="connsiteY6" fmla="*/ 0 h 4351338"/>
              <a:gd name="connsiteX7" fmla="*/ 4202130 w 4202130"/>
              <a:gd name="connsiteY7" fmla="*/ 0 h 4351338"/>
              <a:gd name="connsiteX8" fmla="*/ 4202130 w 4202130"/>
              <a:gd name="connsiteY8" fmla="*/ 621620 h 4351338"/>
              <a:gd name="connsiteX9" fmla="*/ 4202130 w 4202130"/>
              <a:gd name="connsiteY9" fmla="*/ 1286753 h 4351338"/>
              <a:gd name="connsiteX10" fmla="*/ 4202130 w 4202130"/>
              <a:gd name="connsiteY10" fmla="*/ 1864859 h 4351338"/>
              <a:gd name="connsiteX11" fmla="*/ 4202130 w 4202130"/>
              <a:gd name="connsiteY11" fmla="*/ 2573506 h 4351338"/>
              <a:gd name="connsiteX12" fmla="*/ 4202130 w 4202130"/>
              <a:gd name="connsiteY12" fmla="*/ 3282152 h 4351338"/>
              <a:gd name="connsiteX13" fmla="*/ 4202130 w 4202130"/>
              <a:gd name="connsiteY13" fmla="*/ 4351338 h 4351338"/>
              <a:gd name="connsiteX14" fmla="*/ 3517783 w 4202130"/>
              <a:gd name="connsiteY14" fmla="*/ 4351338 h 4351338"/>
              <a:gd name="connsiteX15" fmla="*/ 2875458 w 4202130"/>
              <a:gd name="connsiteY15" fmla="*/ 4351338 h 4351338"/>
              <a:gd name="connsiteX16" fmla="*/ 2275153 w 4202130"/>
              <a:gd name="connsiteY16" fmla="*/ 4351338 h 4351338"/>
              <a:gd name="connsiteX17" fmla="*/ 1716870 w 4202130"/>
              <a:gd name="connsiteY17" fmla="*/ 4351338 h 4351338"/>
              <a:gd name="connsiteX18" fmla="*/ 1074545 w 4202130"/>
              <a:gd name="connsiteY18" fmla="*/ 4351338 h 4351338"/>
              <a:gd name="connsiteX19" fmla="*/ 516262 w 4202130"/>
              <a:gd name="connsiteY19" fmla="*/ 4351338 h 4351338"/>
              <a:gd name="connsiteX20" fmla="*/ 0 w 4202130"/>
              <a:gd name="connsiteY20" fmla="*/ 4351338 h 4351338"/>
              <a:gd name="connsiteX21" fmla="*/ 0 w 4202130"/>
              <a:gd name="connsiteY21" fmla="*/ 3686205 h 4351338"/>
              <a:gd name="connsiteX22" fmla="*/ 0 w 4202130"/>
              <a:gd name="connsiteY22" fmla="*/ 3021072 h 4351338"/>
              <a:gd name="connsiteX23" fmla="*/ 0 w 4202130"/>
              <a:gd name="connsiteY23" fmla="*/ 2486479 h 4351338"/>
              <a:gd name="connsiteX24" fmla="*/ 0 w 4202130"/>
              <a:gd name="connsiteY24" fmla="*/ 1821346 h 4351338"/>
              <a:gd name="connsiteX25" fmla="*/ 0 w 4202130"/>
              <a:gd name="connsiteY25" fmla="*/ 1199726 h 4351338"/>
              <a:gd name="connsiteX26" fmla="*/ 0 w 4202130"/>
              <a:gd name="connsiteY26" fmla="*/ 708646 h 4351338"/>
              <a:gd name="connsiteX27" fmla="*/ 0 w 4202130"/>
              <a:gd name="connsiteY27"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02130" h="4351338" fill="none" extrusionOk="0">
                <a:moveTo>
                  <a:pt x="0" y="0"/>
                </a:moveTo>
                <a:cubicBezTo>
                  <a:pt x="121575" y="-23350"/>
                  <a:pt x="377560" y="-25094"/>
                  <a:pt x="516262" y="0"/>
                </a:cubicBezTo>
                <a:cubicBezTo>
                  <a:pt x="654964" y="25094"/>
                  <a:pt x="1011344" y="-10178"/>
                  <a:pt x="1200609" y="0"/>
                </a:cubicBezTo>
                <a:cubicBezTo>
                  <a:pt x="1389874" y="10178"/>
                  <a:pt x="1692131" y="-22427"/>
                  <a:pt x="1884955" y="0"/>
                </a:cubicBezTo>
                <a:cubicBezTo>
                  <a:pt x="2077779" y="22427"/>
                  <a:pt x="2345354" y="-390"/>
                  <a:pt x="2527281" y="0"/>
                </a:cubicBezTo>
                <a:cubicBezTo>
                  <a:pt x="2709208" y="390"/>
                  <a:pt x="2895819" y="26544"/>
                  <a:pt x="3085564" y="0"/>
                </a:cubicBezTo>
                <a:cubicBezTo>
                  <a:pt x="3275309" y="-26544"/>
                  <a:pt x="3323856" y="8451"/>
                  <a:pt x="3559804" y="0"/>
                </a:cubicBezTo>
                <a:cubicBezTo>
                  <a:pt x="3795752" y="-8451"/>
                  <a:pt x="3971042" y="-6174"/>
                  <a:pt x="4202130" y="0"/>
                </a:cubicBezTo>
                <a:cubicBezTo>
                  <a:pt x="4231059" y="170367"/>
                  <a:pt x="4183767" y="468047"/>
                  <a:pt x="4202130" y="621620"/>
                </a:cubicBezTo>
                <a:cubicBezTo>
                  <a:pt x="4220493" y="775193"/>
                  <a:pt x="4209185" y="998778"/>
                  <a:pt x="4202130" y="1286753"/>
                </a:cubicBezTo>
                <a:cubicBezTo>
                  <a:pt x="4195075" y="1574728"/>
                  <a:pt x="4228528" y="1689896"/>
                  <a:pt x="4202130" y="1864859"/>
                </a:cubicBezTo>
                <a:cubicBezTo>
                  <a:pt x="4175732" y="2039822"/>
                  <a:pt x="4171373" y="2267223"/>
                  <a:pt x="4202130" y="2573506"/>
                </a:cubicBezTo>
                <a:cubicBezTo>
                  <a:pt x="4232887" y="2879789"/>
                  <a:pt x="4210006" y="2955638"/>
                  <a:pt x="4202130" y="3282152"/>
                </a:cubicBezTo>
                <a:cubicBezTo>
                  <a:pt x="4194254" y="3608666"/>
                  <a:pt x="4150407" y="4129457"/>
                  <a:pt x="4202130" y="4351338"/>
                </a:cubicBezTo>
                <a:cubicBezTo>
                  <a:pt x="4018812" y="4331923"/>
                  <a:pt x="3817997" y="4334608"/>
                  <a:pt x="3517783" y="4351338"/>
                </a:cubicBezTo>
                <a:cubicBezTo>
                  <a:pt x="3217569" y="4368068"/>
                  <a:pt x="3050767" y="4352546"/>
                  <a:pt x="2875458" y="4351338"/>
                </a:cubicBezTo>
                <a:cubicBezTo>
                  <a:pt x="2700150" y="4350130"/>
                  <a:pt x="2526828" y="4350184"/>
                  <a:pt x="2275153" y="4351338"/>
                </a:cubicBezTo>
                <a:cubicBezTo>
                  <a:pt x="2023479" y="4352492"/>
                  <a:pt x="1973962" y="4376546"/>
                  <a:pt x="1716870" y="4351338"/>
                </a:cubicBezTo>
                <a:cubicBezTo>
                  <a:pt x="1459778" y="4326130"/>
                  <a:pt x="1358604" y="4334117"/>
                  <a:pt x="1074545" y="4351338"/>
                </a:cubicBezTo>
                <a:cubicBezTo>
                  <a:pt x="790487" y="4368559"/>
                  <a:pt x="659194" y="4355245"/>
                  <a:pt x="516262" y="4351338"/>
                </a:cubicBezTo>
                <a:cubicBezTo>
                  <a:pt x="373330" y="4347431"/>
                  <a:pt x="240168" y="4335892"/>
                  <a:pt x="0" y="4351338"/>
                </a:cubicBezTo>
                <a:cubicBezTo>
                  <a:pt x="-24113" y="4019741"/>
                  <a:pt x="-21553" y="3952771"/>
                  <a:pt x="0" y="3686205"/>
                </a:cubicBezTo>
                <a:cubicBezTo>
                  <a:pt x="21553" y="3419639"/>
                  <a:pt x="-7981" y="3296283"/>
                  <a:pt x="0" y="3021072"/>
                </a:cubicBezTo>
                <a:cubicBezTo>
                  <a:pt x="7981" y="2745861"/>
                  <a:pt x="23826" y="2610795"/>
                  <a:pt x="0" y="2486479"/>
                </a:cubicBezTo>
                <a:cubicBezTo>
                  <a:pt x="-23826" y="2362163"/>
                  <a:pt x="31195" y="2052327"/>
                  <a:pt x="0" y="1821346"/>
                </a:cubicBezTo>
                <a:cubicBezTo>
                  <a:pt x="-31195" y="1590365"/>
                  <a:pt x="27026" y="1403644"/>
                  <a:pt x="0" y="1199726"/>
                </a:cubicBezTo>
                <a:cubicBezTo>
                  <a:pt x="-27026" y="995808"/>
                  <a:pt x="-13318" y="953608"/>
                  <a:pt x="0" y="708646"/>
                </a:cubicBezTo>
                <a:cubicBezTo>
                  <a:pt x="13318" y="463684"/>
                  <a:pt x="-29071" y="162203"/>
                  <a:pt x="0" y="0"/>
                </a:cubicBezTo>
                <a:close/>
              </a:path>
              <a:path w="4202130" h="4351338" stroke="0" extrusionOk="0">
                <a:moveTo>
                  <a:pt x="0" y="0"/>
                </a:moveTo>
                <a:cubicBezTo>
                  <a:pt x="179518" y="23406"/>
                  <a:pt x="295378" y="16569"/>
                  <a:pt x="474240" y="0"/>
                </a:cubicBezTo>
                <a:cubicBezTo>
                  <a:pt x="653102" y="-16569"/>
                  <a:pt x="939701" y="-27986"/>
                  <a:pt x="1074545" y="0"/>
                </a:cubicBezTo>
                <a:cubicBezTo>
                  <a:pt x="1209389" y="27986"/>
                  <a:pt x="1511796" y="-17673"/>
                  <a:pt x="1716870" y="0"/>
                </a:cubicBezTo>
                <a:cubicBezTo>
                  <a:pt x="1921944" y="17673"/>
                  <a:pt x="2043416" y="8894"/>
                  <a:pt x="2317175" y="0"/>
                </a:cubicBezTo>
                <a:cubicBezTo>
                  <a:pt x="2590934" y="-8894"/>
                  <a:pt x="2711260" y="22781"/>
                  <a:pt x="2959500" y="0"/>
                </a:cubicBezTo>
                <a:cubicBezTo>
                  <a:pt x="3207740" y="-22781"/>
                  <a:pt x="3322819" y="-4772"/>
                  <a:pt x="3517783" y="0"/>
                </a:cubicBezTo>
                <a:cubicBezTo>
                  <a:pt x="3712747" y="4772"/>
                  <a:pt x="3915091" y="-6930"/>
                  <a:pt x="4202130" y="0"/>
                </a:cubicBezTo>
                <a:cubicBezTo>
                  <a:pt x="4236236" y="155949"/>
                  <a:pt x="4207183" y="426444"/>
                  <a:pt x="4202130" y="708646"/>
                </a:cubicBezTo>
                <a:cubicBezTo>
                  <a:pt x="4197077" y="990848"/>
                  <a:pt x="4228729" y="1181276"/>
                  <a:pt x="4202130" y="1417293"/>
                </a:cubicBezTo>
                <a:cubicBezTo>
                  <a:pt x="4175531" y="1653310"/>
                  <a:pt x="4226716" y="1756688"/>
                  <a:pt x="4202130" y="1995399"/>
                </a:cubicBezTo>
                <a:cubicBezTo>
                  <a:pt x="4177544" y="2234110"/>
                  <a:pt x="4212440" y="2365110"/>
                  <a:pt x="4202130" y="2660532"/>
                </a:cubicBezTo>
                <a:cubicBezTo>
                  <a:pt x="4191820" y="2955954"/>
                  <a:pt x="4221836" y="3077836"/>
                  <a:pt x="4202130" y="3238639"/>
                </a:cubicBezTo>
                <a:cubicBezTo>
                  <a:pt x="4182424" y="3399442"/>
                  <a:pt x="4219796" y="3594728"/>
                  <a:pt x="4202130" y="3816745"/>
                </a:cubicBezTo>
                <a:cubicBezTo>
                  <a:pt x="4184464" y="4038762"/>
                  <a:pt x="4222878" y="4096019"/>
                  <a:pt x="4202130" y="4351338"/>
                </a:cubicBezTo>
                <a:cubicBezTo>
                  <a:pt x="3990932" y="4330527"/>
                  <a:pt x="3868165" y="4355310"/>
                  <a:pt x="3643847" y="4351338"/>
                </a:cubicBezTo>
                <a:cubicBezTo>
                  <a:pt x="3419529" y="4347366"/>
                  <a:pt x="3367705" y="4330545"/>
                  <a:pt x="3169607" y="4351338"/>
                </a:cubicBezTo>
                <a:cubicBezTo>
                  <a:pt x="2971509" y="4372131"/>
                  <a:pt x="2850826" y="4349751"/>
                  <a:pt x="2695366" y="4351338"/>
                </a:cubicBezTo>
                <a:cubicBezTo>
                  <a:pt x="2539906" y="4352925"/>
                  <a:pt x="2430773" y="4331890"/>
                  <a:pt x="2221126" y="4351338"/>
                </a:cubicBezTo>
                <a:cubicBezTo>
                  <a:pt x="2011479" y="4370786"/>
                  <a:pt x="1774972" y="4331424"/>
                  <a:pt x="1620822" y="4351338"/>
                </a:cubicBezTo>
                <a:cubicBezTo>
                  <a:pt x="1466672" y="4371252"/>
                  <a:pt x="1314939" y="4340741"/>
                  <a:pt x="1146581" y="4351338"/>
                </a:cubicBezTo>
                <a:cubicBezTo>
                  <a:pt x="978223" y="4361935"/>
                  <a:pt x="820665" y="4337317"/>
                  <a:pt x="588298" y="4351338"/>
                </a:cubicBezTo>
                <a:cubicBezTo>
                  <a:pt x="355931" y="4365359"/>
                  <a:pt x="137315" y="4360938"/>
                  <a:pt x="0" y="4351338"/>
                </a:cubicBezTo>
                <a:cubicBezTo>
                  <a:pt x="-15177" y="4080729"/>
                  <a:pt x="-2035" y="3932159"/>
                  <a:pt x="0" y="3773232"/>
                </a:cubicBezTo>
                <a:cubicBezTo>
                  <a:pt x="2035" y="3614305"/>
                  <a:pt x="-23862" y="3421832"/>
                  <a:pt x="0" y="3195125"/>
                </a:cubicBezTo>
                <a:cubicBezTo>
                  <a:pt x="23862" y="2968418"/>
                  <a:pt x="-8422" y="2806860"/>
                  <a:pt x="0" y="2704046"/>
                </a:cubicBezTo>
                <a:cubicBezTo>
                  <a:pt x="8422" y="2601232"/>
                  <a:pt x="-830" y="2312211"/>
                  <a:pt x="0" y="2212966"/>
                </a:cubicBezTo>
                <a:cubicBezTo>
                  <a:pt x="830" y="2113721"/>
                  <a:pt x="9667" y="1799244"/>
                  <a:pt x="0" y="1678373"/>
                </a:cubicBezTo>
                <a:cubicBezTo>
                  <a:pt x="-9667" y="1557502"/>
                  <a:pt x="-24993" y="1344697"/>
                  <a:pt x="0" y="1056754"/>
                </a:cubicBezTo>
                <a:cubicBezTo>
                  <a:pt x="24993" y="768811"/>
                  <a:pt x="-30338" y="292683"/>
                  <a:pt x="0" y="0"/>
                </a:cubicBezTo>
                <a:close/>
              </a:path>
            </a:pathLst>
          </a:custGeom>
          <a:solidFill>
            <a:schemeClr val="bg1"/>
          </a:solidFill>
          <a:ln w="38100">
            <a:solidFill>
              <a:schemeClr val="accent6"/>
            </a:solidFill>
            <a:extLst>
              <a:ext uri="{C807C97D-BFC1-408E-A445-0C87EB9F89A2}">
                <ask:lineSketchStyleProps xmlns:ask="http://schemas.microsoft.com/office/drawing/2018/sketchyshapes" xmlns="" sd="124458189">
                  <ask:type>
                    <ask:lineSketchFreehand/>
                  </ask:type>
                </ask:lineSketchStyleProps>
              </a:ext>
            </a:extLst>
          </a:ln>
        </p:spPr>
        <p:txBody>
          <a:bodyPr/>
          <a:lstStyle/>
          <a:p>
            <a:pPr marL="63500" indent="0">
              <a:buNone/>
            </a:pPr>
            <a:r>
              <a:rPr lang="en-US" dirty="0"/>
              <a:t>In quality improvement and patient safety:</a:t>
            </a:r>
          </a:p>
          <a:p>
            <a:r>
              <a:rPr lang="en-US" dirty="0"/>
              <a:t>Metrics of patient safety</a:t>
            </a:r>
          </a:p>
          <a:p>
            <a:r>
              <a:rPr lang="en-US" dirty="0"/>
              <a:t>Quality improvement education</a:t>
            </a:r>
          </a:p>
          <a:p>
            <a:r>
              <a:rPr lang="en-US" dirty="0"/>
              <a:t>RCA</a:t>
            </a:r>
          </a:p>
          <a:p>
            <a:r>
              <a:rPr lang="en-US" dirty="0"/>
              <a:t>Developing action items</a:t>
            </a:r>
          </a:p>
          <a:p>
            <a:r>
              <a:rPr lang="en-US" dirty="0"/>
              <a:t>Supervision of QI projects</a:t>
            </a:r>
          </a:p>
        </p:txBody>
      </p:sp>
      <p:sp>
        <p:nvSpPr>
          <p:cNvPr id="5" name="Slide Number Placeholder 4">
            <a:extLst>
              <a:ext uri="{FF2B5EF4-FFF2-40B4-BE49-F238E27FC236}">
                <a16:creationId xmlns:a16="http://schemas.microsoft.com/office/drawing/2014/main" id="{811A7DA9-F30B-4A64-9038-4C8AC0EA79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
        <p:nvSpPr>
          <p:cNvPr id="6" name="Footer Placeholder 3">
            <a:extLst>
              <a:ext uri="{FF2B5EF4-FFF2-40B4-BE49-F238E27FC236}">
                <a16:creationId xmlns:a16="http://schemas.microsoft.com/office/drawing/2014/main" id="{77E99DFA-A051-7E42-9837-58456CDA9EE4}"/>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4190208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750A-29A5-4158-8A6D-F25415938353}"/>
              </a:ext>
            </a:extLst>
          </p:cNvPr>
          <p:cNvSpPr>
            <a:spLocks noGrp="1"/>
          </p:cNvSpPr>
          <p:nvPr>
            <p:ph type="title"/>
          </p:nvPr>
        </p:nvSpPr>
        <p:spPr/>
        <p:txBody>
          <a:bodyPr/>
          <a:lstStyle/>
          <a:p>
            <a:r>
              <a:rPr lang="en-US" dirty="0"/>
              <a:t>Faculty Development Categories (2019)</a:t>
            </a:r>
          </a:p>
        </p:txBody>
      </p:sp>
      <p:sp>
        <p:nvSpPr>
          <p:cNvPr id="3" name="Text Placeholder 2">
            <a:extLst>
              <a:ext uri="{FF2B5EF4-FFF2-40B4-BE49-F238E27FC236}">
                <a16:creationId xmlns:a16="http://schemas.microsoft.com/office/drawing/2014/main" id="{8A7C5EE4-F21B-429F-A464-035B3B9AF99E}"/>
              </a:ext>
            </a:extLst>
          </p:cNvPr>
          <p:cNvSpPr>
            <a:spLocks noGrp="1"/>
          </p:cNvSpPr>
          <p:nvPr>
            <p:ph type="body" idx="1"/>
          </p:nvPr>
        </p:nvSpPr>
        <p:spPr>
          <a:xfrm>
            <a:off x="1096010" y="1786069"/>
            <a:ext cx="3886200" cy="4351338"/>
          </a:xfrm>
          <a:ln w="57150">
            <a:solidFill>
              <a:schemeClr val="accent6"/>
            </a:solidFill>
          </a:ln>
        </p:spPr>
        <p:txBody>
          <a:bodyPr/>
          <a:lstStyle/>
          <a:p>
            <a:pPr marL="63500" indent="0">
              <a:buNone/>
            </a:pPr>
            <a:r>
              <a:rPr lang="en-US" dirty="0"/>
              <a:t>In fostering their own and their residents’ </a:t>
            </a:r>
          </a:p>
          <a:p>
            <a:pPr marL="63500" indent="0">
              <a:buNone/>
            </a:pPr>
            <a:r>
              <a:rPr lang="en-US" dirty="0"/>
              <a:t>well-being:</a:t>
            </a:r>
          </a:p>
          <a:p>
            <a:r>
              <a:rPr lang="en-US" dirty="0"/>
              <a:t>Well-being components</a:t>
            </a:r>
          </a:p>
          <a:p>
            <a:r>
              <a:rPr lang="en-US" dirty="0"/>
              <a:t>Work/life balance</a:t>
            </a:r>
          </a:p>
          <a:p>
            <a:r>
              <a:rPr lang="en-US" dirty="0"/>
              <a:t>modeling</a:t>
            </a:r>
          </a:p>
          <a:p>
            <a:endParaRPr lang="en-US" dirty="0"/>
          </a:p>
        </p:txBody>
      </p:sp>
      <p:sp>
        <p:nvSpPr>
          <p:cNvPr id="4" name="Text Placeholder 3">
            <a:extLst>
              <a:ext uri="{FF2B5EF4-FFF2-40B4-BE49-F238E27FC236}">
                <a16:creationId xmlns:a16="http://schemas.microsoft.com/office/drawing/2014/main" id="{9804F696-276C-45B9-8114-BA9C67BD6D85}"/>
              </a:ext>
            </a:extLst>
          </p:cNvPr>
          <p:cNvSpPr>
            <a:spLocks noGrp="1"/>
          </p:cNvSpPr>
          <p:nvPr>
            <p:ph type="body" idx="2"/>
          </p:nvPr>
        </p:nvSpPr>
        <p:spPr>
          <a:xfrm>
            <a:off x="4572000" y="1459865"/>
            <a:ext cx="3886200" cy="4351338"/>
          </a:xfrm>
          <a:solidFill>
            <a:schemeClr val="bg1"/>
          </a:solidFill>
          <a:ln w="57150">
            <a:solidFill>
              <a:schemeClr val="accent6"/>
            </a:solidFill>
          </a:ln>
        </p:spPr>
        <p:txBody>
          <a:bodyPr/>
          <a:lstStyle/>
          <a:p>
            <a:pPr marL="63500" indent="0">
              <a:buNone/>
            </a:pPr>
            <a:r>
              <a:rPr lang="en-US" dirty="0"/>
              <a:t>In patient care based on their practice-based learning and improvement efforts:</a:t>
            </a:r>
          </a:p>
          <a:p>
            <a:r>
              <a:rPr lang="en-US" dirty="0"/>
              <a:t>Patient care metrics</a:t>
            </a:r>
          </a:p>
          <a:p>
            <a:r>
              <a:rPr lang="en-US" dirty="0"/>
              <a:t>Clinical outcomes</a:t>
            </a:r>
          </a:p>
          <a:p>
            <a:r>
              <a:rPr lang="en-US" dirty="0"/>
              <a:t>How to evaluate practice habits</a:t>
            </a:r>
          </a:p>
        </p:txBody>
      </p:sp>
      <p:sp>
        <p:nvSpPr>
          <p:cNvPr id="5" name="Slide Number Placeholder 4">
            <a:extLst>
              <a:ext uri="{FF2B5EF4-FFF2-40B4-BE49-F238E27FC236}">
                <a16:creationId xmlns:a16="http://schemas.microsoft.com/office/drawing/2014/main" id="{EE043A27-7177-4D47-96DA-E3C9A3E4D6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
        <p:nvSpPr>
          <p:cNvPr id="6" name="Footer Placeholder 3">
            <a:extLst>
              <a:ext uri="{FF2B5EF4-FFF2-40B4-BE49-F238E27FC236}">
                <a16:creationId xmlns:a16="http://schemas.microsoft.com/office/drawing/2014/main" id="{BAA28B45-3336-A64F-89FA-67D9C1B1F9DA}"/>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extLst>
      <p:ext uri="{BB962C8B-B14F-4D97-AF65-F5344CB8AC3E}">
        <p14:creationId xmlns:p14="http://schemas.microsoft.com/office/powerpoint/2010/main" val="706148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15318</TotalTime>
  <Words>1675</Words>
  <Application>Microsoft Macintosh PowerPoint</Application>
  <PresentationFormat>On-screen Show (4:3)</PresentationFormat>
  <Paragraphs>335</Paragraphs>
  <Slides>29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Comic Sans MS</vt:lpstr>
      <vt:lpstr>Wingdings</vt:lpstr>
      <vt:lpstr>PME-2016</vt:lpstr>
      <vt:lpstr>Partners Webinar Alert</vt:lpstr>
      <vt:lpstr>Faculty Development Planning: Sponsoring Institution Role </vt:lpstr>
      <vt:lpstr>Introducing Your Presenter…</vt:lpstr>
      <vt:lpstr>Learning Objectives</vt:lpstr>
      <vt:lpstr>2025 Faculty Roles</vt:lpstr>
      <vt:lpstr>How to Frame Faculty Development for 2025 Roles</vt:lpstr>
      <vt:lpstr>FACULTY DEVELOPMENT: 2019 Common Program Requirements</vt:lpstr>
      <vt:lpstr>Faculty Development Categories (2019)</vt:lpstr>
      <vt:lpstr>Faculty Development Categories (2019)</vt:lpstr>
      <vt:lpstr>Faculty Development Categories (2019)</vt:lpstr>
      <vt:lpstr>Year One – With multiple educational touchpoints</vt:lpstr>
      <vt:lpstr>Educational Touchpoints</vt:lpstr>
      <vt:lpstr>Intermediate Topics</vt:lpstr>
      <vt:lpstr>Advanced Topics</vt:lpstr>
      <vt:lpstr>Medical Education  Curriculum Framework</vt:lpstr>
      <vt:lpstr>Framework Considerations</vt:lpstr>
      <vt:lpstr>Format Options</vt:lpstr>
      <vt:lpstr>Accountability &amp; Tracking</vt:lpstr>
      <vt:lpstr>Repository of FD Activities</vt:lpstr>
      <vt:lpstr>RD4ME</vt:lpstr>
      <vt:lpstr>PowerPoint Presentation</vt:lpstr>
      <vt:lpstr>HCPro</vt:lpstr>
      <vt:lpstr>NRMP</vt:lpstr>
      <vt:lpstr>PowerPoint Presentation</vt:lpstr>
      <vt:lpstr>References</vt:lpstr>
      <vt:lpstr>2025 Faculty Roles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for Teaching Millenials</dc:title>
  <dc:creator>hpeters64</dc:creator>
  <cp:lastModifiedBy>Douglas Knox</cp:lastModifiedBy>
  <cp:revision>76</cp:revision>
  <cp:lastPrinted>2019-03-16T23:59:23Z</cp:lastPrinted>
  <dcterms:modified xsi:type="dcterms:W3CDTF">2020-07-15T15:26:49Z</dcterms:modified>
</cp:coreProperties>
</file>