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412" r:id="rId1"/>
  </p:sldMasterIdLst>
  <p:notesMasterIdLst>
    <p:notesMasterId r:id="rId45"/>
  </p:notesMasterIdLst>
  <p:handoutMasterIdLst>
    <p:handoutMasterId r:id="rId46"/>
  </p:handoutMasterIdLst>
  <p:sldIdLst>
    <p:sldId id="305" r:id="rId2"/>
    <p:sldId id="339" r:id="rId3"/>
    <p:sldId id="264" r:id="rId4"/>
    <p:sldId id="340" r:id="rId5"/>
    <p:sldId id="306" r:id="rId6"/>
    <p:sldId id="344" r:id="rId7"/>
    <p:sldId id="312" r:id="rId8"/>
    <p:sldId id="307" r:id="rId9"/>
    <p:sldId id="308" r:id="rId10"/>
    <p:sldId id="309" r:id="rId11"/>
    <p:sldId id="345" r:id="rId12"/>
    <p:sldId id="346" r:id="rId13"/>
    <p:sldId id="323" r:id="rId14"/>
    <p:sldId id="310" r:id="rId15"/>
    <p:sldId id="311" r:id="rId16"/>
    <p:sldId id="337" r:id="rId17"/>
    <p:sldId id="335" r:id="rId18"/>
    <p:sldId id="313" r:id="rId19"/>
    <p:sldId id="314" r:id="rId20"/>
    <p:sldId id="321" r:id="rId21"/>
    <p:sldId id="341" r:id="rId22"/>
    <p:sldId id="342" r:id="rId23"/>
    <p:sldId id="343" r:id="rId24"/>
    <p:sldId id="336" r:id="rId25"/>
    <p:sldId id="333" r:id="rId26"/>
    <p:sldId id="315" r:id="rId27"/>
    <p:sldId id="317" r:id="rId28"/>
    <p:sldId id="319" r:id="rId29"/>
    <p:sldId id="320" r:id="rId30"/>
    <p:sldId id="318" r:id="rId31"/>
    <p:sldId id="338" r:id="rId32"/>
    <p:sldId id="334" r:id="rId33"/>
    <p:sldId id="325" r:id="rId34"/>
    <p:sldId id="324" r:id="rId35"/>
    <p:sldId id="326" r:id="rId36"/>
    <p:sldId id="328" r:id="rId37"/>
    <p:sldId id="332" r:id="rId38"/>
    <p:sldId id="331" r:id="rId39"/>
    <p:sldId id="327" r:id="rId40"/>
    <p:sldId id="316" r:id="rId41"/>
    <p:sldId id="296" r:id="rId42"/>
    <p:sldId id="300" r:id="rId43"/>
    <p:sldId id="299" r:id="rId44"/>
  </p:sldIdLst>
  <p:sldSz cx="9144000" cy="6858000" type="screen4x3"/>
  <p:notesSz cx="9363075" cy="7077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66351CA-9F67-4BD4-91E8-DF0B1B7A641B}">
          <p14:sldIdLst>
            <p14:sldId id="305"/>
            <p14:sldId id="339"/>
            <p14:sldId id="264"/>
            <p14:sldId id="340"/>
          </p14:sldIdLst>
        </p14:section>
        <p14:section name="Signs and Symptoms of Sleepiness" id="{B26202CE-ED1A-4BB1-88BC-6F000300D212}">
          <p14:sldIdLst>
            <p14:sldId id="306"/>
            <p14:sldId id="344"/>
            <p14:sldId id="312"/>
            <p14:sldId id="307"/>
            <p14:sldId id="308"/>
            <p14:sldId id="309"/>
            <p14:sldId id="345"/>
            <p14:sldId id="346"/>
            <p14:sldId id="323"/>
            <p14:sldId id="310"/>
            <p14:sldId id="311"/>
            <p14:sldId id="337"/>
          </p14:sldIdLst>
        </p14:section>
        <p14:section name="Fatigue and it's impact on patient safety and medical errors" id="{83CCC33A-B27A-40D7-8F46-847ABE6664FF}">
          <p14:sldIdLst>
            <p14:sldId id="335"/>
            <p14:sldId id="313"/>
            <p14:sldId id="314"/>
            <p14:sldId id="321"/>
            <p14:sldId id="341"/>
            <p14:sldId id="342"/>
            <p14:sldId id="343"/>
            <p14:sldId id="336"/>
          </p14:sldIdLst>
        </p14:section>
        <p14:section name="REVIEW ACGME expectations regarding fatigue awareness and mitigation" id="{07596D18-0082-48A4-8525-C85E0B33C73B}">
          <p14:sldIdLst>
            <p14:sldId id="333"/>
            <p14:sldId id="315"/>
            <p14:sldId id="317"/>
            <p14:sldId id="319"/>
            <p14:sldId id="320"/>
            <p14:sldId id="318"/>
            <p14:sldId id="338"/>
          </p14:sldIdLst>
        </p14:section>
        <p14:section name="OUTLINE a multi-faceted strategy to combat fatigue in medical education settings" id="{E531E5C6-957E-4D4B-8BB3-9E57F23824CC}">
          <p14:sldIdLst>
            <p14:sldId id="334"/>
            <p14:sldId id="325"/>
            <p14:sldId id="324"/>
            <p14:sldId id="326"/>
            <p14:sldId id="328"/>
            <p14:sldId id="332"/>
            <p14:sldId id="331"/>
            <p14:sldId id="327"/>
            <p14:sldId id="316"/>
            <p14:sldId id="296"/>
            <p14:sldId id="300"/>
            <p14:sldId id="29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229" userDrawn="1">
          <p15:clr>
            <a:srgbClr val="A4A3A4"/>
          </p15:clr>
        </p15:guide>
        <p15:guide id="2" pos="294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37C6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5" autoAdjust="0"/>
    <p:restoredTop sz="93801" autoAdjust="0"/>
  </p:normalViewPr>
  <p:slideViewPr>
    <p:cSldViewPr snapToGrid="0" snapToObjects="1">
      <p:cViewPr varScale="1">
        <p:scale>
          <a:sx n="72" d="100"/>
          <a:sy n="72" d="100"/>
        </p:scale>
        <p:origin x="-144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229"/>
        <p:guide pos="294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70811B-9465-48AE-8606-3B7C9AE8786D}" type="doc">
      <dgm:prSet loTypeId="urn:microsoft.com/office/officeart/2011/layout/HexagonRadial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2C8124D-C69B-4CAE-9B45-831D4340F211}">
      <dgm:prSet phldrT="[Text]" custT="1"/>
      <dgm:spPr>
        <a:solidFill>
          <a:schemeClr val="accent5"/>
        </a:solidFill>
        <a:ln w="57150">
          <a:solidFill>
            <a:schemeClr val="tx1"/>
          </a:solidFill>
        </a:ln>
      </dgm:spPr>
      <dgm:t>
        <a:bodyPr/>
        <a:lstStyle/>
        <a:p>
          <a:r>
            <a:rPr lang="en-US" sz="2000" dirty="0"/>
            <a:t>Sleep Deprivation</a:t>
          </a:r>
        </a:p>
      </dgm:t>
    </dgm:pt>
    <dgm:pt modelId="{8647E276-A8A6-4FA5-918F-3CC54F2839A3}" type="parTrans" cxnId="{FEE71CA6-CA00-4EFC-9FCD-F1C1FD7B652C}">
      <dgm:prSet/>
      <dgm:spPr/>
      <dgm:t>
        <a:bodyPr/>
        <a:lstStyle/>
        <a:p>
          <a:endParaRPr lang="en-US"/>
        </a:p>
      </dgm:t>
    </dgm:pt>
    <dgm:pt modelId="{A35D45C7-C077-4DF3-AF40-EBC799A10727}" type="sibTrans" cxnId="{FEE71CA6-CA00-4EFC-9FCD-F1C1FD7B652C}">
      <dgm:prSet/>
      <dgm:spPr/>
      <dgm:t>
        <a:bodyPr/>
        <a:lstStyle/>
        <a:p>
          <a:endParaRPr lang="en-US"/>
        </a:p>
      </dgm:t>
    </dgm:pt>
    <dgm:pt modelId="{09B826F1-703D-4356-A9AF-4531EBB3BD64}">
      <dgm:prSet phldrT="[Text]"/>
      <dgm:spPr/>
      <dgm:t>
        <a:bodyPr/>
        <a:lstStyle/>
        <a:p>
          <a:r>
            <a:rPr lang="en-US" dirty="0"/>
            <a:t>Repeated yawning</a:t>
          </a:r>
        </a:p>
      </dgm:t>
    </dgm:pt>
    <dgm:pt modelId="{7B0C8E15-99C7-4312-8E7C-CCDEA775297D}" type="parTrans" cxnId="{0829CC75-A4DF-43B9-B5FC-64EA77CF57ED}">
      <dgm:prSet/>
      <dgm:spPr/>
      <dgm:t>
        <a:bodyPr/>
        <a:lstStyle/>
        <a:p>
          <a:endParaRPr lang="en-US"/>
        </a:p>
      </dgm:t>
    </dgm:pt>
    <dgm:pt modelId="{7339BD2F-E06D-49CC-B2F9-EDA57DC4C7A7}" type="sibTrans" cxnId="{0829CC75-A4DF-43B9-B5FC-64EA77CF57ED}">
      <dgm:prSet/>
      <dgm:spPr/>
      <dgm:t>
        <a:bodyPr/>
        <a:lstStyle/>
        <a:p>
          <a:endParaRPr lang="en-US"/>
        </a:p>
      </dgm:t>
    </dgm:pt>
    <dgm:pt modelId="{58961EE9-5892-4404-B3BE-744A2F5CF996}">
      <dgm:prSet phldrT="[Text]"/>
      <dgm:spPr/>
      <dgm:t>
        <a:bodyPr/>
        <a:lstStyle/>
        <a:p>
          <a:r>
            <a:rPr lang="en-US" dirty="0"/>
            <a:t>“</a:t>
          </a:r>
          <a:r>
            <a:rPr lang="en-US" dirty="0" err="1"/>
            <a:t>Microsleeps</a:t>
          </a:r>
          <a:r>
            <a:rPr lang="en-US" dirty="0"/>
            <a:t>”</a:t>
          </a:r>
        </a:p>
      </dgm:t>
    </dgm:pt>
    <dgm:pt modelId="{30BE14BA-C51F-437C-8344-AA1F43774272}" type="parTrans" cxnId="{38928778-2FF2-4321-ACF9-7A3DD3B069D6}">
      <dgm:prSet/>
      <dgm:spPr/>
      <dgm:t>
        <a:bodyPr/>
        <a:lstStyle/>
        <a:p>
          <a:endParaRPr lang="en-US"/>
        </a:p>
      </dgm:t>
    </dgm:pt>
    <dgm:pt modelId="{3A937893-C770-447F-ACCE-8C97A2ED8C3C}" type="sibTrans" cxnId="{38928778-2FF2-4321-ACF9-7A3DD3B069D6}">
      <dgm:prSet/>
      <dgm:spPr/>
      <dgm:t>
        <a:bodyPr/>
        <a:lstStyle/>
        <a:p>
          <a:endParaRPr lang="en-US"/>
        </a:p>
      </dgm:t>
    </dgm:pt>
    <dgm:pt modelId="{E5FCCE04-42C3-4B5C-BA23-D444C4A1BDD7}">
      <dgm:prSet phldrT="[Text]"/>
      <dgm:spPr/>
      <dgm:t>
        <a:bodyPr/>
        <a:lstStyle/>
        <a:p>
          <a:r>
            <a:rPr lang="en-US" dirty="0"/>
            <a:t>Increased tolerance for risk</a:t>
          </a:r>
        </a:p>
      </dgm:t>
    </dgm:pt>
    <dgm:pt modelId="{A68EA1C3-055F-4258-9F4E-E2643D43D554}" type="parTrans" cxnId="{3A1AC640-AB88-4AC3-8D54-7BD96BDBF76C}">
      <dgm:prSet/>
      <dgm:spPr/>
      <dgm:t>
        <a:bodyPr/>
        <a:lstStyle/>
        <a:p>
          <a:endParaRPr lang="en-US"/>
        </a:p>
      </dgm:t>
    </dgm:pt>
    <dgm:pt modelId="{371BD5E7-AA8D-4ABB-943C-117E2ABDFB7E}" type="sibTrans" cxnId="{3A1AC640-AB88-4AC3-8D54-7BD96BDBF76C}">
      <dgm:prSet/>
      <dgm:spPr/>
      <dgm:t>
        <a:bodyPr/>
        <a:lstStyle/>
        <a:p>
          <a:endParaRPr lang="en-US"/>
        </a:p>
      </dgm:t>
    </dgm:pt>
    <dgm:pt modelId="{6E03FA5B-77C8-47D4-8911-0983A620925D}">
      <dgm:prSet phldrT="[Text]"/>
      <dgm:spPr/>
      <dgm:t>
        <a:bodyPr/>
        <a:lstStyle/>
        <a:p>
          <a:r>
            <a:rPr lang="en-US" dirty="0"/>
            <a:t>Passivity</a:t>
          </a:r>
        </a:p>
      </dgm:t>
    </dgm:pt>
    <dgm:pt modelId="{54984495-D124-42F3-8B78-75141B178224}" type="parTrans" cxnId="{E3742158-EEF7-456D-913B-F8B85E063B3E}">
      <dgm:prSet/>
      <dgm:spPr/>
      <dgm:t>
        <a:bodyPr/>
        <a:lstStyle/>
        <a:p>
          <a:endParaRPr lang="en-US"/>
        </a:p>
      </dgm:t>
    </dgm:pt>
    <dgm:pt modelId="{D754A2E9-3DAD-4161-A74F-8405CD5A41B2}" type="sibTrans" cxnId="{E3742158-EEF7-456D-913B-F8B85E063B3E}">
      <dgm:prSet/>
      <dgm:spPr/>
      <dgm:t>
        <a:bodyPr/>
        <a:lstStyle/>
        <a:p>
          <a:endParaRPr lang="en-US"/>
        </a:p>
      </dgm:t>
    </dgm:pt>
    <dgm:pt modelId="{4D721ED8-EDD0-4D30-93AA-324FB5AEFFC2}">
      <dgm:prSet phldrT="[Text]"/>
      <dgm:spPr>
        <a:solidFill>
          <a:srgbClr val="37C6CF"/>
        </a:solidFill>
      </dgm:spPr>
      <dgm:t>
        <a:bodyPr/>
        <a:lstStyle/>
        <a:p>
          <a:r>
            <a:rPr lang="en-US" dirty="0"/>
            <a:t>Inattention to details</a:t>
          </a:r>
        </a:p>
      </dgm:t>
    </dgm:pt>
    <dgm:pt modelId="{758B6A2B-8C1E-4D57-9B15-00B50E993B75}" type="parTrans" cxnId="{6A9824BB-D4AD-4670-8D1E-74283EC2C441}">
      <dgm:prSet/>
      <dgm:spPr/>
      <dgm:t>
        <a:bodyPr/>
        <a:lstStyle/>
        <a:p>
          <a:endParaRPr lang="en-US"/>
        </a:p>
      </dgm:t>
    </dgm:pt>
    <dgm:pt modelId="{F3FC2CAB-9B5E-4E49-9C15-2F7156199EB1}" type="sibTrans" cxnId="{6A9824BB-D4AD-4670-8D1E-74283EC2C441}">
      <dgm:prSet/>
      <dgm:spPr/>
      <dgm:t>
        <a:bodyPr/>
        <a:lstStyle/>
        <a:p>
          <a:endParaRPr lang="en-US"/>
        </a:p>
      </dgm:t>
    </dgm:pt>
    <dgm:pt modelId="{309071AD-39EB-4135-84FA-0CCBC7031897}">
      <dgm:prSet phldrT="[Text]"/>
      <dgm:spPr>
        <a:solidFill>
          <a:srgbClr val="4472C4"/>
        </a:solidFill>
      </dgm:spPr>
      <dgm:t>
        <a:bodyPr/>
        <a:lstStyle/>
        <a:p>
          <a:r>
            <a:rPr lang="en-US" dirty="0"/>
            <a:t>Decreased cognitive functions</a:t>
          </a:r>
        </a:p>
      </dgm:t>
    </dgm:pt>
    <dgm:pt modelId="{4AEF2C44-0E64-4A3E-89DE-651D958DF9F3}" type="parTrans" cxnId="{E0EF42AC-4249-431F-9D18-D7AD5C23AB93}">
      <dgm:prSet/>
      <dgm:spPr/>
      <dgm:t>
        <a:bodyPr/>
        <a:lstStyle/>
        <a:p>
          <a:endParaRPr lang="en-US"/>
        </a:p>
      </dgm:t>
    </dgm:pt>
    <dgm:pt modelId="{740FCCA0-6596-461E-849E-30E064E6CE57}" type="sibTrans" cxnId="{E0EF42AC-4249-431F-9D18-D7AD5C23AB93}">
      <dgm:prSet/>
      <dgm:spPr/>
      <dgm:t>
        <a:bodyPr/>
        <a:lstStyle/>
        <a:p>
          <a:endParaRPr lang="en-US"/>
        </a:p>
      </dgm:t>
    </dgm:pt>
    <dgm:pt modelId="{BC8A5BE9-B438-4B4D-B759-73DC8B20161D}" type="pres">
      <dgm:prSet presAssocID="{D870811B-9465-48AE-8606-3B7C9AE8786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0AABE08-0D35-4416-9C2C-F4AE787DA25E}" type="pres">
      <dgm:prSet presAssocID="{52C8124D-C69B-4CAE-9B45-831D4340F211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87605DE0-DBA2-4172-8E7C-160A7E738EEF}" type="pres">
      <dgm:prSet presAssocID="{09B826F1-703D-4356-A9AF-4531EBB3BD64}" presName="Accent1" presStyleCnt="0"/>
      <dgm:spPr/>
    </dgm:pt>
    <dgm:pt modelId="{CCB6A3AB-1CA2-4E0A-B31C-C1C490560CCD}" type="pres">
      <dgm:prSet presAssocID="{09B826F1-703D-4356-A9AF-4531EBB3BD64}" presName="Accent" presStyleLbl="bgShp" presStyleIdx="0" presStyleCnt="6"/>
      <dgm:spPr/>
    </dgm:pt>
    <dgm:pt modelId="{0690BCE5-1E65-4A2B-B652-1004D1D8490C}" type="pres">
      <dgm:prSet presAssocID="{09B826F1-703D-4356-A9AF-4531EBB3BD64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9AB099-5738-47B8-B9BA-E3C6551F4D3A}" type="pres">
      <dgm:prSet presAssocID="{58961EE9-5892-4404-B3BE-744A2F5CF996}" presName="Accent2" presStyleCnt="0"/>
      <dgm:spPr/>
    </dgm:pt>
    <dgm:pt modelId="{B2864CCB-9996-41DE-8690-5750A402E33E}" type="pres">
      <dgm:prSet presAssocID="{58961EE9-5892-4404-B3BE-744A2F5CF996}" presName="Accent" presStyleLbl="bgShp" presStyleIdx="1" presStyleCnt="6"/>
      <dgm:spPr/>
    </dgm:pt>
    <dgm:pt modelId="{F3FD6CB8-B7D5-41EF-99F5-9BCDB6BB8CFD}" type="pres">
      <dgm:prSet presAssocID="{58961EE9-5892-4404-B3BE-744A2F5CF996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6AB992-8AC7-4E27-8DB9-09B371202E69}" type="pres">
      <dgm:prSet presAssocID="{E5FCCE04-42C3-4B5C-BA23-D444C4A1BDD7}" presName="Accent3" presStyleCnt="0"/>
      <dgm:spPr/>
    </dgm:pt>
    <dgm:pt modelId="{D223589F-157F-40AB-998B-4F71386D1A36}" type="pres">
      <dgm:prSet presAssocID="{E5FCCE04-42C3-4B5C-BA23-D444C4A1BDD7}" presName="Accent" presStyleLbl="bgShp" presStyleIdx="2" presStyleCnt="6"/>
      <dgm:spPr/>
    </dgm:pt>
    <dgm:pt modelId="{43B370A4-2390-47BF-8192-955E92DAE9F4}" type="pres">
      <dgm:prSet presAssocID="{E5FCCE04-42C3-4B5C-BA23-D444C4A1BDD7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87FE9C-6677-4A34-A31F-70700AEF3822}" type="pres">
      <dgm:prSet presAssocID="{6E03FA5B-77C8-47D4-8911-0983A620925D}" presName="Accent4" presStyleCnt="0"/>
      <dgm:spPr/>
    </dgm:pt>
    <dgm:pt modelId="{689D1DA6-1E4F-4D92-9FCD-3981D520151F}" type="pres">
      <dgm:prSet presAssocID="{6E03FA5B-77C8-47D4-8911-0983A620925D}" presName="Accent" presStyleLbl="bgShp" presStyleIdx="3" presStyleCnt="6"/>
      <dgm:spPr/>
    </dgm:pt>
    <dgm:pt modelId="{D6876CBC-7BC5-487F-8B4F-94CC169F9839}" type="pres">
      <dgm:prSet presAssocID="{6E03FA5B-77C8-47D4-8911-0983A620925D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8355ED-1943-4CFE-B1D6-A18156EA2E6A}" type="pres">
      <dgm:prSet presAssocID="{4D721ED8-EDD0-4D30-93AA-324FB5AEFFC2}" presName="Accent5" presStyleCnt="0"/>
      <dgm:spPr/>
    </dgm:pt>
    <dgm:pt modelId="{6014C62A-14D7-4F98-A837-52A9734EA6D1}" type="pres">
      <dgm:prSet presAssocID="{4D721ED8-EDD0-4D30-93AA-324FB5AEFFC2}" presName="Accent" presStyleLbl="bgShp" presStyleIdx="4" presStyleCnt="6"/>
      <dgm:spPr/>
    </dgm:pt>
    <dgm:pt modelId="{45C89272-7933-4511-ABEA-D6B4515A9626}" type="pres">
      <dgm:prSet presAssocID="{4D721ED8-EDD0-4D30-93AA-324FB5AEFFC2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4F4392-3C9F-4379-934C-5826DB2BB63A}" type="pres">
      <dgm:prSet presAssocID="{309071AD-39EB-4135-84FA-0CCBC7031897}" presName="Accent6" presStyleCnt="0"/>
      <dgm:spPr/>
    </dgm:pt>
    <dgm:pt modelId="{DD7205F2-3680-4B8A-AE20-6286614C7BF3}" type="pres">
      <dgm:prSet presAssocID="{309071AD-39EB-4135-84FA-0CCBC7031897}" presName="Accent" presStyleLbl="bgShp" presStyleIdx="5" presStyleCnt="6"/>
      <dgm:spPr/>
    </dgm:pt>
    <dgm:pt modelId="{0973D944-3D2F-4F62-A34D-3D1C0898AFE6}" type="pres">
      <dgm:prSet presAssocID="{309071AD-39EB-4135-84FA-0CCBC7031897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7650A9-1311-4AE1-9E91-BD2AC9AC71FE}" type="presOf" srcId="{58961EE9-5892-4404-B3BE-744A2F5CF996}" destId="{F3FD6CB8-B7D5-41EF-99F5-9BCDB6BB8CFD}" srcOrd="0" destOrd="0" presId="urn:microsoft.com/office/officeart/2011/layout/HexagonRadial"/>
    <dgm:cxn modelId="{E3742158-EEF7-456D-913B-F8B85E063B3E}" srcId="{52C8124D-C69B-4CAE-9B45-831D4340F211}" destId="{6E03FA5B-77C8-47D4-8911-0983A620925D}" srcOrd="3" destOrd="0" parTransId="{54984495-D124-42F3-8B78-75141B178224}" sibTransId="{D754A2E9-3DAD-4161-A74F-8405CD5A41B2}"/>
    <dgm:cxn modelId="{6A9824BB-D4AD-4670-8D1E-74283EC2C441}" srcId="{52C8124D-C69B-4CAE-9B45-831D4340F211}" destId="{4D721ED8-EDD0-4D30-93AA-324FB5AEFFC2}" srcOrd="4" destOrd="0" parTransId="{758B6A2B-8C1E-4D57-9B15-00B50E993B75}" sibTransId="{F3FC2CAB-9B5E-4E49-9C15-2F7156199EB1}"/>
    <dgm:cxn modelId="{57950FB3-252D-44D3-9013-79488ED59881}" type="presOf" srcId="{09B826F1-703D-4356-A9AF-4531EBB3BD64}" destId="{0690BCE5-1E65-4A2B-B652-1004D1D8490C}" srcOrd="0" destOrd="0" presId="urn:microsoft.com/office/officeart/2011/layout/HexagonRadial"/>
    <dgm:cxn modelId="{AED33F7F-6FED-446D-AD51-140031FA8C83}" type="presOf" srcId="{D870811B-9465-48AE-8606-3B7C9AE8786D}" destId="{BC8A5BE9-B438-4B4D-B759-73DC8B20161D}" srcOrd="0" destOrd="0" presId="urn:microsoft.com/office/officeart/2011/layout/HexagonRadial"/>
    <dgm:cxn modelId="{BBAB25FE-06D9-46BC-8F13-47B8F2D307D4}" type="presOf" srcId="{309071AD-39EB-4135-84FA-0CCBC7031897}" destId="{0973D944-3D2F-4F62-A34D-3D1C0898AFE6}" srcOrd="0" destOrd="0" presId="urn:microsoft.com/office/officeart/2011/layout/HexagonRadial"/>
    <dgm:cxn modelId="{1B038F9F-B4EF-4515-A0E6-3DE326190662}" type="presOf" srcId="{4D721ED8-EDD0-4D30-93AA-324FB5AEFFC2}" destId="{45C89272-7933-4511-ABEA-D6B4515A9626}" srcOrd="0" destOrd="0" presId="urn:microsoft.com/office/officeart/2011/layout/HexagonRadial"/>
    <dgm:cxn modelId="{4A8DAAFE-4BD2-469E-8644-45CB740DC590}" type="presOf" srcId="{52C8124D-C69B-4CAE-9B45-831D4340F211}" destId="{E0AABE08-0D35-4416-9C2C-F4AE787DA25E}" srcOrd="0" destOrd="0" presId="urn:microsoft.com/office/officeart/2011/layout/HexagonRadial"/>
    <dgm:cxn modelId="{E0EF42AC-4249-431F-9D18-D7AD5C23AB93}" srcId="{52C8124D-C69B-4CAE-9B45-831D4340F211}" destId="{309071AD-39EB-4135-84FA-0CCBC7031897}" srcOrd="5" destOrd="0" parTransId="{4AEF2C44-0E64-4A3E-89DE-651D958DF9F3}" sibTransId="{740FCCA0-6596-461E-849E-30E064E6CE57}"/>
    <dgm:cxn modelId="{0829CC75-A4DF-43B9-B5FC-64EA77CF57ED}" srcId="{52C8124D-C69B-4CAE-9B45-831D4340F211}" destId="{09B826F1-703D-4356-A9AF-4531EBB3BD64}" srcOrd="0" destOrd="0" parTransId="{7B0C8E15-99C7-4312-8E7C-CCDEA775297D}" sibTransId="{7339BD2F-E06D-49CC-B2F9-EDA57DC4C7A7}"/>
    <dgm:cxn modelId="{38928778-2FF2-4321-ACF9-7A3DD3B069D6}" srcId="{52C8124D-C69B-4CAE-9B45-831D4340F211}" destId="{58961EE9-5892-4404-B3BE-744A2F5CF996}" srcOrd="1" destOrd="0" parTransId="{30BE14BA-C51F-437C-8344-AA1F43774272}" sibTransId="{3A937893-C770-447F-ACCE-8C97A2ED8C3C}"/>
    <dgm:cxn modelId="{3490D67D-548C-497E-A2B5-61F43E524A46}" type="presOf" srcId="{6E03FA5B-77C8-47D4-8911-0983A620925D}" destId="{D6876CBC-7BC5-487F-8B4F-94CC169F9839}" srcOrd="0" destOrd="0" presId="urn:microsoft.com/office/officeart/2011/layout/HexagonRadial"/>
    <dgm:cxn modelId="{FEE71CA6-CA00-4EFC-9FCD-F1C1FD7B652C}" srcId="{D870811B-9465-48AE-8606-3B7C9AE8786D}" destId="{52C8124D-C69B-4CAE-9B45-831D4340F211}" srcOrd="0" destOrd="0" parTransId="{8647E276-A8A6-4FA5-918F-3CC54F2839A3}" sibTransId="{A35D45C7-C077-4DF3-AF40-EBC799A10727}"/>
    <dgm:cxn modelId="{3A1AC640-AB88-4AC3-8D54-7BD96BDBF76C}" srcId="{52C8124D-C69B-4CAE-9B45-831D4340F211}" destId="{E5FCCE04-42C3-4B5C-BA23-D444C4A1BDD7}" srcOrd="2" destOrd="0" parTransId="{A68EA1C3-055F-4258-9F4E-E2643D43D554}" sibTransId="{371BD5E7-AA8D-4ABB-943C-117E2ABDFB7E}"/>
    <dgm:cxn modelId="{D55F1F32-42AC-4B54-81F5-24BF8D79DAA8}" type="presOf" srcId="{E5FCCE04-42C3-4B5C-BA23-D444C4A1BDD7}" destId="{43B370A4-2390-47BF-8192-955E92DAE9F4}" srcOrd="0" destOrd="0" presId="urn:microsoft.com/office/officeart/2011/layout/HexagonRadial"/>
    <dgm:cxn modelId="{593FD130-407C-42B8-9D56-EF20E6299423}" type="presParOf" srcId="{BC8A5BE9-B438-4B4D-B759-73DC8B20161D}" destId="{E0AABE08-0D35-4416-9C2C-F4AE787DA25E}" srcOrd="0" destOrd="0" presId="urn:microsoft.com/office/officeart/2011/layout/HexagonRadial"/>
    <dgm:cxn modelId="{B1EA05F4-B05A-4846-A3AF-89B86F139B5F}" type="presParOf" srcId="{BC8A5BE9-B438-4B4D-B759-73DC8B20161D}" destId="{87605DE0-DBA2-4172-8E7C-160A7E738EEF}" srcOrd="1" destOrd="0" presId="urn:microsoft.com/office/officeart/2011/layout/HexagonRadial"/>
    <dgm:cxn modelId="{72736AC5-8F45-4F67-9295-AC0A1769A2D3}" type="presParOf" srcId="{87605DE0-DBA2-4172-8E7C-160A7E738EEF}" destId="{CCB6A3AB-1CA2-4E0A-B31C-C1C490560CCD}" srcOrd="0" destOrd="0" presId="urn:microsoft.com/office/officeart/2011/layout/HexagonRadial"/>
    <dgm:cxn modelId="{44BB974A-85A9-4282-9486-796A9A32D3BC}" type="presParOf" srcId="{BC8A5BE9-B438-4B4D-B759-73DC8B20161D}" destId="{0690BCE5-1E65-4A2B-B652-1004D1D8490C}" srcOrd="2" destOrd="0" presId="urn:microsoft.com/office/officeart/2011/layout/HexagonRadial"/>
    <dgm:cxn modelId="{6708D25F-3BA5-41FA-9431-04B45CB95715}" type="presParOf" srcId="{BC8A5BE9-B438-4B4D-B759-73DC8B20161D}" destId="{859AB099-5738-47B8-B9BA-E3C6551F4D3A}" srcOrd="3" destOrd="0" presId="urn:microsoft.com/office/officeart/2011/layout/HexagonRadial"/>
    <dgm:cxn modelId="{3F246B6E-14AB-47AE-BD68-ADCEBAB0F0B5}" type="presParOf" srcId="{859AB099-5738-47B8-B9BA-E3C6551F4D3A}" destId="{B2864CCB-9996-41DE-8690-5750A402E33E}" srcOrd="0" destOrd="0" presId="urn:microsoft.com/office/officeart/2011/layout/HexagonRadial"/>
    <dgm:cxn modelId="{4E3D7825-E8A5-416B-B257-6D37BDD58031}" type="presParOf" srcId="{BC8A5BE9-B438-4B4D-B759-73DC8B20161D}" destId="{F3FD6CB8-B7D5-41EF-99F5-9BCDB6BB8CFD}" srcOrd="4" destOrd="0" presId="urn:microsoft.com/office/officeart/2011/layout/HexagonRadial"/>
    <dgm:cxn modelId="{050FDCF5-4D4A-4E4D-A617-4552551E9866}" type="presParOf" srcId="{BC8A5BE9-B438-4B4D-B759-73DC8B20161D}" destId="{0D6AB992-8AC7-4E27-8DB9-09B371202E69}" srcOrd="5" destOrd="0" presId="urn:microsoft.com/office/officeart/2011/layout/HexagonRadial"/>
    <dgm:cxn modelId="{FB7E36D2-8286-46BC-9650-229024D73AFE}" type="presParOf" srcId="{0D6AB992-8AC7-4E27-8DB9-09B371202E69}" destId="{D223589F-157F-40AB-998B-4F71386D1A36}" srcOrd="0" destOrd="0" presId="urn:microsoft.com/office/officeart/2011/layout/HexagonRadial"/>
    <dgm:cxn modelId="{0B391240-CB81-4016-BD62-1DEF5C196F3D}" type="presParOf" srcId="{BC8A5BE9-B438-4B4D-B759-73DC8B20161D}" destId="{43B370A4-2390-47BF-8192-955E92DAE9F4}" srcOrd="6" destOrd="0" presId="urn:microsoft.com/office/officeart/2011/layout/HexagonRadial"/>
    <dgm:cxn modelId="{B8D225EC-8445-4894-B70D-D7B068F06651}" type="presParOf" srcId="{BC8A5BE9-B438-4B4D-B759-73DC8B20161D}" destId="{8687FE9C-6677-4A34-A31F-70700AEF3822}" srcOrd="7" destOrd="0" presId="urn:microsoft.com/office/officeart/2011/layout/HexagonRadial"/>
    <dgm:cxn modelId="{E8C2F5A4-48F3-4515-9B33-62FFB57B3801}" type="presParOf" srcId="{8687FE9C-6677-4A34-A31F-70700AEF3822}" destId="{689D1DA6-1E4F-4D92-9FCD-3981D520151F}" srcOrd="0" destOrd="0" presId="urn:microsoft.com/office/officeart/2011/layout/HexagonRadial"/>
    <dgm:cxn modelId="{EE16C2B2-DF2F-4C73-88F4-774E43783A73}" type="presParOf" srcId="{BC8A5BE9-B438-4B4D-B759-73DC8B20161D}" destId="{D6876CBC-7BC5-487F-8B4F-94CC169F9839}" srcOrd="8" destOrd="0" presId="urn:microsoft.com/office/officeart/2011/layout/HexagonRadial"/>
    <dgm:cxn modelId="{095049C3-3DEB-4B91-AA7F-07FE14ABD14B}" type="presParOf" srcId="{BC8A5BE9-B438-4B4D-B759-73DC8B20161D}" destId="{C98355ED-1943-4CFE-B1D6-A18156EA2E6A}" srcOrd="9" destOrd="0" presId="urn:microsoft.com/office/officeart/2011/layout/HexagonRadial"/>
    <dgm:cxn modelId="{AA6D867F-42C0-40F2-A54D-99241F1D2813}" type="presParOf" srcId="{C98355ED-1943-4CFE-B1D6-A18156EA2E6A}" destId="{6014C62A-14D7-4F98-A837-52A9734EA6D1}" srcOrd="0" destOrd="0" presId="urn:microsoft.com/office/officeart/2011/layout/HexagonRadial"/>
    <dgm:cxn modelId="{A29DBA21-DA0F-4616-BFF0-4367D73ABDC9}" type="presParOf" srcId="{BC8A5BE9-B438-4B4D-B759-73DC8B20161D}" destId="{45C89272-7933-4511-ABEA-D6B4515A9626}" srcOrd="10" destOrd="0" presId="urn:microsoft.com/office/officeart/2011/layout/HexagonRadial"/>
    <dgm:cxn modelId="{BB9D44F6-ECCF-4CBE-8820-031197F5096C}" type="presParOf" srcId="{BC8A5BE9-B438-4B4D-B759-73DC8B20161D}" destId="{724F4392-3C9F-4379-934C-5826DB2BB63A}" srcOrd="11" destOrd="0" presId="urn:microsoft.com/office/officeart/2011/layout/HexagonRadial"/>
    <dgm:cxn modelId="{B5771C9F-C146-493C-9632-725D7CE2877A}" type="presParOf" srcId="{724F4392-3C9F-4379-934C-5826DB2BB63A}" destId="{DD7205F2-3680-4B8A-AE20-6286614C7BF3}" srcOrd="0" destOrd="0" presId="urn:microsoft.com/office/officeart/2011/layout/HexagonRadial"/>
    <dgm:cxn modelId="{2031CE3D-7864-4279-9EEB-D8161590B7D4}" type="presParOf" srcId="{BC8A5BE9-B438-4B4D-B759-73DC8B20161D}" destId="{0973D944-3D2F-4F62-A34D-3D1C0898AFE6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A04A6F-EEEE-4B15-98FF-F313C44D55F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0B6F84-866A-44D7-8A06-630D8EAA0934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2800" dirty="0"/>
            <a:t>obstructive sleep apnea</a:t>
          </a:r>
        </a:p>
      </dgm:t>
    </dgm:pt>
    <dgm:pt modelId="{9E7FE6C1-448B-4E88-999F-6798C58357EE}" type="parTrans" cxnId="{CD219136-1BB9-467E-9D68-1F6C67B4044B}">
      <dgm:prSet/>
      <dgm:spPr/>
      <dgm:t>
        <a:bodyPr/>
        <a:lstStyle/>
        <a:p>
          <a:endParaRPr lang="en-US"/>
        </a:p>
      </dgm:t>
    </dgm:pt>
    <dgm:pt modelId="{B5887FD2-CB1E-41BB-B7FD-DDFBCA496962}" type="sibTrans" cxnId="{CD219136-1BB9-467E-9D68-1F6C67B4044B}">
      <dgm:prSet/>
      <dgm:spPr/>
      <dgm:t>
        <a:bodyPr/>
        <a:lstStyle/>
        <a:p>
          <a:endParaRPr lang="en-US"/>
        </a:p>
      </dgm:t>
    </dgm:pt>
    <dgm:pt modelId="{5677B410-3F32-4185-9B9C-2C42DA0989BD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800" dirty="0"/>
            <a:t>narcolepsy</a:t>
          </a:r>
          <a:r>
            <a:rPr lang="en-US" sz="4000" dirty="0"/>
            <a:t> </a:t>
          </a:r>
        </a:p>
      </dgm:t>
    </dgm:pt>
    <dgm:pt modelId="{D532902F-672B-4CA1-95B7-3E7B1F9EA6D1}" type="parTrans" cxnId="{7E703FB3-BB8F-4811-9548-684AFBBD36B3}">
      <dgm:prSet/>
      <dgm:spPr/>
      <dgm:t>
        <a:bodyPr/>
        <a:lstStyle/>
        <a:p>
          <a:endParaRPr lang="en-US"/>
        </a:p>
      </dgm:t>
    </dgm:pt>
    <dgm:pt modelId="{352A5569-4344-4A57-84AC-7E7DC6ED3D80}" type="sibTrans" cxnId="{7E703FB3-BB8F-4811-9548-684AFBBD36B3}">
      <dgm:prSet/>
      <dgm:spPr/>
      <dgm:t>
        <a:bodyPr/>
        <a:lstStyle/>
        <a:p>
          <a:endParaRPr lang="en-US"/>
        </a:p>
      </dgm:t>
    </dgm:pt>
    <dgm:pt modelId="{8C435971-2D8F-4010-871C-487C6E5953F4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800" dirty="0"/>
            <a:t>restless leg syndrome </a:t>
          </a:r>
        </a:p>
      </dgm:t>
    </dgm:pt>
    <dgm:pt modelId="{EBD6BA2B-255E-493F-9417-3C63E98C8D6D}" type="parTrans" cxnId="{DFBBC876-D007-4865-ACC5-6C86DCCE75C0}">
      <dgm:prSet/>
      <dgm:spPr/>
      <dgm:t>
        <a:bodyPr/>
        <a:lstStyle/>
        <a:p>
          <a:endParaRPr lang="en-US"/>
        </a:p>
      </dgm:t>
    </dgm:pt>
    <dgm:pt modelId="{05A02B32-E029-468F-8C7B-CEA05BEE0A27}" type="sibTrans" cxnId="{DFBBC876-D007-4865-ACC5-6C86DCCE75C0}">
      <dgm:prSet/>
      <dgm:spPr/>
      <dgm:t>
        <a:bodyPr/>
        <a:lstStyle/>
        <a:p>
          <a:endParaRPr lang="en-US"/>
        </a:p>
      </dgm:t>
    </dgm:pt>
    <dgm:pt modelId="{AE810C5B-0EBB-4D3A-A6A3-8B0A9106E1B6}">
      <dgm:prSet custT="1"/>
      <dgm:spPr>
        <a:solidFill>
          <a:schemeClr val="accent6"/>
        </a:solidFill>
      </dgm:spPr>
      <dgm:t>
        <a:bodyPr/>
        <a:lstStyle/>
        <a:p>
          <a:r>
            <a:rPr lang="en-US" sz="2800" dirty="0"/>
            <a:t>insomnia</a:t>
          </a:r>
          <a:endParaRPr lang="en-US" sz="3200" dirty="0"/>
        </a:p>
      </dgm:t>
    </dgm:pt>
    <dgm:pt modelId="{8161912F-4619-46CA-9320-A7A46725D6F5}" type="parTrans" cxnId="{A8F77EF1-6339-4C59-AD98-5AA908463C6E}">
      <dgm:prSet/>
      <dgm:spPr/>
      <dgm:t>
        <a:bodyPr/>
        <a:lstStyle/>
        <a:p>
          <a:endParaRPr lang="en-US"/>
        </a:p>
      </dgm:t>
    </dgm:pt>
    <dgm:pt modelId="{13A9A632-11AB-4F1B-83F7-2D62B5C85731}" type="sibTrans" cxnId="{A8F77EF1-6339-4C59-AD98-5AA908463C6E}">
      <dgm:prSet/>
      <dgm:spPr/>
      <dgm:t>
        <a:bodyPr/>
        <a:lstStyle/>
        <a:p>
          <a:endParaRPr lang="en-US"/>
        </a:p>
      </dgm:t>
    </dgm:pt>
    <dgm:pt modelId="{73BEFE40-5A18-4B87-8A7B-1E4D8E3B6924}" type="pres">
      <dgm:prSet presAssocID="{2CA04A6F-EEEE-4B15-98FF-F313C44D55F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5C95FF-66DD-4489-B167-2B5A47A75958}" type="pres">
      <dgm:prSet presAssocID="{510B6F84-866A-44D7-8A06-630D8EAA093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74B326-8BFB-41EB-A934-7B1742BE9DDA}" type="pres">
      <dgm:prSet presAssocID="{B5887FD2-CB1E-41BB-B7FD-DDFBCA496962}" presName="sibTrans" presStyleCnt="0"/>
      <dgm:spPr/>
    </dgm:pt>
    <dgm:pt modelId="{BD40242E-7D21-4AA1-BABD-97186EEECE5F}" type="pres">
      <dgm:prSet presAssocID="{5677B410-3F32-4185-9B9C-2C42DA0989B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54F6B4-E749-4EAA-9BED-1FC2693A9BC4}" type="pres">
      <dgm:prSet presAssocID="{352A5569-4344-4A57-84AC-7E7DC6ED3D80}" presName="sibTrans" presStyleCnt="0"/>
      <dgm:spPr/>
    </dgm:pt>
    <dgm:pt modelId="{53FF7691-5CA2-4803-A35F-5A05D8583242}" type="pres">
      <dgm:prSet presAssocID="{8C435971-2D8F-4010-871C-487C6E5953F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8589A-AFA2-46CB-A6EE-4090CF19D623}" type="pres">
      <dgm:prSet presAssocID="{05A02B32-E029-468F-8C7B-CEA05BEE0A27}" presName="sibTrans" presStyleCnt="0"/>
      <dgm:spPr/>
    </dgm:pt>
    <dgm:pt modelId="{69CA9F20-8CB9-45BC-BFFD-39EAE8AC600F}" type="pres">
      <dgm:prSet presAssocID="{AE810C5B-0EBB-4D3A-A6A3-8B0A9106E1B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F77EF1-6339-4C59-AD98-5AA908463C6E}" srcId="{2CA04A6F-EEEE-4B15-98FF-F313C44D55F0}" destId="{AE810C5B-0EBB-4D3A-A6A3-8B0A9106E1B6}" srcOrd="3" destOrd="0" parTransId="{8161912F-4619-46CA-9320-A7A46725D6F5}" sibTransId="{13A9A632-11AB-4F1B-83F7-2D62B5C85731}"/>
    <dgm:cxn modelId="{2524609F-B3A0-4C0A-8A8F-EB833EBCF44E}" type="presOf" srcId="{8C435971-2D8F-4010-871C-487C6E5953F4}" destId="{53FF7691-5CA2-4803-A35F-5A05D8583242}" srcOrd="0" destOrd="0" presId="urn:microsoft.com/office/officeart/2005/8/layout/default"/>
    <dgm:cxn modelId="{B97681F6-7D06-4BC7-8C41-2133904A9AA8}" type="presOf" srcId="{2CA04A6F-EEEE-4B15-98FF-F313C44D55F0}" destId="{73BEFE40-5A18-4B87-8A7B-1E4D8E3B6924}" srcOrd="0" destOrd="0" presId="urn:microsoft.com/office/officeart/2005/8/layout/default"/>
    <dgm:cxn modelId="{DFBBC876-D007-4865-ACC5-6C86DCCE75C0}" srcId="{2CA04A6F-EEEE-4B15-98FF-F313C44D55F0}" destId="{8C435971-2D8F-4010-871C-487C6E5953F4}" srcOrd="2" destOrd="0" parTransId="{EBD6BA2B-255E-493F-9417-3C63E98C8D6D}" sibTransId="{05A02B32-E029-468F-8C7B-CEA05BEE0A27}"/>
    <dgm:cxn modelId="{CD219136-1BB9-467E-9D68-1F6C67B4044B}" srcId="{2CA04A6F-EEEE-4B15-98FF-F313C44D55F0}" destId="{510B6F84-866A-44D7-8A06-630D8EAA0934}" srcOrd="0" destOrd="0" parTransId="{9E7FE6C1-448B-4E88-999F-6798C58357EE}" sibTransId="{B5887FD2-CB1E-41BB-B7FD-DDFBCA496962}"/>
    <dgm:cxn modelId="{ED7F65D1-78FE-4CB1-8A3B-CCB9E8804A76}" type="presOf" srcId="{510B6F84-866A-44D7-8A06-630D8EAA0934}" destId="{A15C95FF-66DD-4489-B167-2B5A47A75958}" srcOrd="0" destOrd="0" presId="urn:microsoft.com/office/officeart/2005/8/layout/default"/>
    <dgm:cxn modelId="{430D409C-C4D6-4B4B-9636-71F097977829}" type="presOf" srcId="{5677B410-3F32-4185-9B9C-2C42DA0989BD}" destId="{BD40242E-7D21-4AA1-BABD-97186EEECE5F}" srcOrd="0" destOrd="0" presId="urn:microsoft.com/office/officeart/2005/8/layout/default"/>
    <dgm:cxn modelId="{7E703FB3-BB8F-4811-9548-684AFBBD36B3}" srcId="{2CA04A6F-EEEE-4B15-98FF-F313C44D55F0}" destId="{5677B410-3F32-4185-9B9C-2C42DA0989BD}" srcOrd="1" destOrd="0" parTransId="{D532902F-672B-4CA1-95B7-3E7B1F9EA6D1}" sibTransId="{352A5569-4344-4A57-84AC-7E7DC6ED3D80}"/>
    <dgm:cxn modelId="{B6BC287C-7142-4EB0-996F-811DE1B63137}" type="presOf" srcId="{AE810C5B-0EBB-4D3A-A6A3-8B0A9106E1B6}" destId="{69CA9F20-8CB9-45BC-BFFD-39EAE8AC600F}" srcOrd="0" destOrd="0" presId="urn:microsoft.com/office/officeart/2005/8/layout/default"/>
    <dgm:cxn modelId="{2832AA42-99EF-47D4-8F5D-5F8660FBAC35}" type="presParOf" srcId="{73BEFE40-5A18-4B87-8A7B-1E4D8E3B6924}" destId="{A15C95FF-66DD-4489-B167-2B5A47A75958}" srcOrd="0" destOrd="0" presId="urn:microsoft.com/office/officeart/2005/8/layout/default"/>
    <dgm:cxn modelId="{4FCD8286-0DA8-4BE7-9D14-230E4C86660D}" type="presParOf" srcId="{73BEFE40-5A18-4B87-8A7B-1E4D8E3B6924}" destId="{D274B326-8BFB-41EB-A934-7B1742BE9DDA}" srcOrd="1" destOrd="0" presId="urn:microsoft.com/office/officeart/2005/8/layout/default"/>
    <dgm:cxn modelId="{F6E77748-C1A1-459D-84F9-871C87DCD7A2}" type="presParOf" srcId="{73BEFE40-5A18-4B87-8A7B-1E4D8E3B6924}" destId="{BD40242E-7D21-4AA1-BABD-97186EEECE5F}" srcOrd="2" destOrd="0" presId="urn:microsoft.com/office/officeart/2005/8/layout/default"/>
    <dgm:cxn modelId="{DA2D57C5-024E-49B3-BC41-6F3668B2A70C}" type="presParOf" srcId="{73BEFE40-5A18-4B87-8A7B-1E4D8E3B6924}" destId="{E054F6B4-E749-4EAA-9BED-1FC2693A9BC4}" srcOrd="3" destOrd="0" presId="urn:microsoft.com/office/officeart/2005/8/layout/default"/>
    <dgm:cxn modelId="{B1F8275D-4914-4CD6-9379-356D963C6DCA}" type="presParOf" srcId="{73BEFE40-5A18-4B87-8A7B-1E4D8E3B6924}" destId="{53FF7691-5CA2-4803-A35F-5A05D8583242}" srcOrd="4" destOrd="0" presId="urn:microsoft.com/office/officeart/2005/8/layout/default"/>
    <dgm:cxn modelId="{407F3A42-EFC0-47FB-83F1-16B00940B11C}" type="presParOf" srcId="{73BEFE40-5A18-4B87-8A7B-1E4D8E3B6924}" destId="{4988589A-AFA2-46CB-A6EE-4090CF19D623}" srcOrd="5" destOrd="0" presId="urn:microsoft.com/office/officeart/2005/8/layout/default"/>
    <dgm:cxn modelId="{D36A0A4E-A440-4BCC-8C33-D98879E6A788}" type="presParOf" srcId="{73BEFE40-5A18-4B87-8A7B-1E4D8E3B6924}" destId="{69CA9F20-8CB9-45BC-BFFD-39EAE8AC600F}" srcOrd="6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A3A4F0-7F6D-44FE-A01C-859E331BB1E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2078F-A970-4CD7-87F2-AECD10A704D3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600"/>
            <a:t>anxiety, </a:t>
          </a:r>
        </a:p>
      </dgm:t>
    </dgm:pt>
    <dgm:pt modelId="{9CD57978-18BD-406D-9DFE-222772D2F83A}" type="parTrans" cxnId="{F4A768D7-3989-46DD-AE2F-27F685B0B547}">
      <dgm:prSet/>
      <dgm:spPr/>
      <dgm:t>
        <a:bodyPr/>
        <a:lstStyle/>
        <a:p>
          <a:endParaRPr lang="en-US" sz="2800"/>
        </a:p>
      </dgm:t>
    </dgm:pt>
    <dgm:pt modelId="{FD265A8A-D817-4FC4-8F50-8B3AC5980D12}" type="sibTrans" cxnId="{F4A768D7-3989-46DD-AE2F-27F685B0B547}">
      <dgm:prSet/>
      <dgm:spPr/>
      <dgm:t>
        <a:bodyPr/>
        <a:lstStyle/>
        <a:p>
          <a:endParaRPr lang="en-US" sz="2800"/>
        </a:p>
      </dgm:t>
    </dgm:pt>
    <dgm:pt modelId="{8E2915A2-C45B-4FAF-B39D-3B9F7CDB3661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600"/>
            <a:t>depression, </a:t>
          </a:r>
        </a:p>
      </dgm:t>
    </dgm:pt>
    <dgm:pt modelId="{05C9A2FF-A540-4287-AD6E-B08613805705}" type="parTrans" cxnId="{DB63502C-1CB3-4B29-8B34-8341A3A16BA8}">
      <dgm:prSet/>
      <dgm:spPr/>
      <dgm:t>
        <a:bodyPr/>
        <a:lstStyle/>
        <a:p>
          <a:endParaRPr lang="en-US" sz="2800"/>
        </a:p>
      </dgm:t>
    </dgm:pt>
    <dgm:pt modelId="{A0057BAB-3AB7-447C-B2C7-751EAF0022CD}" type="sibTrans" cxnId="{DB63502C-1CB3-4B29-8B34-8341A3A16BA8}">
      <dgm:prSet/>
      <dgm:spPr/>
      <dgm:t>
        <a:bodyPr/>
        <a:lstStyle/>
        <a:p>
          <a:endParaRPr lang="en-US" sz="2800"/>
        </a:p>
      </dgm:t>
    </dgm:pt>
    <dgm:pt modelId="{39C0C7F7-57DA-469F-B254-37F52FFE2B43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600"/>
            <a:t>stress, </a:t>
          </a:r>
        </a:p>
      </dgm:t>
    </dgm:pt>
    <dgm:pt modelId="{3872DDD4-4277-4056-A9F1-99FB3E063A5D}" type="parTrans" cxnId="{0F2777A8-DFE4-428E-BD77-8AE055F8DEA8}">
      <dgm:prSet/>
      <dgm:spPr/>
      <dgm:t>
        <a:bodyPr/>
        <a:lstStyle/>
        <a:p>
          <a:endParaRPr lang="en-US" sz="2800"/>
        </a:p>
      </dgm:t>
    </dgm:pt>
    <dgm:pt modelId="{D9AF9FA0-ADAF-48E8-B098-55EA891C8D79}" type="sibTrans" cxnId="{0F2777A8-DFE4-428E-BD77-8AE055F8DEA8}">
      <dgm:prSet/>
      <dgm:spPr/>
      <dgm:t>
        <a:bodyPr/>
        <a:lstStyle/>
        <a:p>
          <a:endParaRPr lang="en-US" sz="2800"/>
        </a:p>
      </dgm:t>
    </dgm:pt>
    <dgm:pt modelId="{AD2D9AC1-2982-4D37-A90B-7C72974AD7CC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600"/>
            <a:t>thyroid disease, </a:t>
          </a:r>
        </a:p>
      </dgm:t>
    </dgm:pt>
    <dgm:pt modelId="{22111053-DCF6-4F47-8E6E-DF8289E45EA6}" type="parTrans" cxnId="{C9E14E15-D9E8-49DD-AD4F-8089BA7141F6}">
      <dgm:prSet/>
      <dgm:spPr/>
      <dgm:t>
        <a:bodyPr/>
        <a:lstStyle/>
        <a:p>
          <a:endParaRPr lang="en-US" sz="2800"/>
        </a:p>
      </dgm:t>
    </dgm:pt>
    <dgm:pt modelId="{AB9D2FAF-D784-472B-A119-713EBAFA9157}" type="sibTrans" cxnId="{C9E14E15-D9E8-49DD-AD4F-8089BA7141F6}">
      <dgm:prSet/>
      <dgm:spPr/>
      <dgm:t>
        <a:bodyPr/>
        <a:lstStyle/>
        <a:p>
          <a:endParaRPr lang="en-US" sz="2800"/>
        </a:p>
      </dgm:t>
    </dgm:pt>
    <dgm:pt modelId="{B36540D1-4318-4476-9492-7F524F367EC4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600" dirty="0"/>
            <a:t>other medical conditions</a:t>
          </a:r>
        </a:p>
      </dgm:t>
    </dgm:pt>
    <dgm:pt modelId="{543AC8D3-FEAA-4D75-BED7-27ECEDEBBA0F}" type="parTrans" cxnId="{B3B6D0E3-72C1-434B-BB94-58DB69683D91}">
      <dgm:prSet/>
      <dgm:spPr/>
      <dgm:t>
        <a:bodyPr/>
        <a:lstStyle/>
        <a:p>
          <a:endParaRPr lang="en-US" sz="2800"/>
        </a:p>
      </dgm:t>
    </dgm:pt>
    <dgm:pt modelId="{07E761BB-32F9-4FEE-A8FC-0E4F46ED15FE}" type="sibTrans" cxnId="{B3B6D0E3-72C1-434B-BB94-58DB69683D91}">
      <dgm:prSet/>
      <dgm:spPr/>
      <dgm:t>
        <a:bodyPr/>
        <a:lstStyle/>
        <a:p>
          <a:endParaRPr lang="en-US" sz="2800"/>
        </a:p>
      </dgm:t>
    </dgm:pt>
    <dgm:pt modelId="{008C68DA-AEC3-4AAC-A475-F6F190EC34F8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600"/>
            <a:t>burnout, or </a:t>
          </a:r>
        </a:p>
      </dgm:t>
    </dgm:pt>
    <dgm:pt modelId="{B432A97B-43FE-47CB-A793-890802877326}" type="parTrans" cxnId="{272BC780-31CB-43B9-B62D-DB365B922403}">
      <dgm:prSet/>
      <dgm:spPr/>
      <dgm:t>
        <a:bodyPr/>
        <a:lstStyle/>
        <a:p>
          <a:endParaRPr lang="en-US" sz="2800"/>
        </a:p>
      </dgm:t>
    </dgm:pt>
    <dgm:pt modelId="{1FC6B215-6705-4F34-BF6C-C6A0A688045F}" type="sibTrans" cxnId="{272BC780-31CB-43B9-B62D-DB365B922403}">
      <dgm:prSet/>
      <dgm:spPr/>
      <dgm:t>
        <a:bodyPr/>
        <a:lstStyle/>
        <a:p>
          <a:endParaRPr lang="en-US" sz="2800"/>
        </a:p>
      </dgm:t>
    </dgm:pt>
    <dgm:pt modelId="{BFCBAC89-9E91-49A3-8192-23D5E93C1271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600" dirty="0"/>
            <a:t>career dissatisfaction</a:t>
          </a:r>
        </a:p>
      </dgm:t>
    </dgm:pt>
    <dgm:pt modelId="{533B4893-0913-4F66-9217-324FD96397CA}" type="parTrans" cxnId="{18EA7219-144F-42F0-9E51-D3BF89AA84A8}">
      <dgm:prSet/>
      <dgm:spPr/>
      <dgm:t>
        <a:bodyPr/>
        <a:lstStyle/>
        <a:p>
          <a:endParaRPr lang="en-US" sz="2800"/>
        </a:p>
      </dgm:t>
    </dgm:pt>
    <dgm:pt modelId="{0F6A859C-EE9C-43E2-908C-E0E3ED5EBFCE}" type="sibTrans" cxnId="{18EA7219-144F-42F0-9E51-D3BF89AA84A8}">
      <dgm:prSet/>
      <dgm:spPr/>
      <dgm:t>
        <a:bodyPr/>
        <a:lstStyle/>
        <a:p>
          <a:endParaRPr lang="en-US" sz="2800"/>
        </a:p>
      </dgm:t>
    </dgm:pt>
    <dgm:pt modelId="{A29D06DF-86E8-4FD3-AA10-386BB1161C2A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600"/>
            <a:t>medication side effects, </a:t>
          </a:r>
          <a:endParaRPr lang="en-US" sz="1600" dirty="0"/>
        </a:p>
      </dgm:t>
    </dgm:pt>
    <dgm:pt modelId="{6B2DEEED-4A5E-4CBD-90C8-940C8C64D514}" type="parTrans" cxnId="{BFEC9E68-8C56-4B41-ABBC-923FCF4D80E5}">
      <dgm:prSet/>
      <dgm:spPr/>
      <dgm:t>
        <a:bodyPr/>
        <a:lstStyle/>
        <a:p>
          <a:endParaRPr lang="en-US" sz="2800"/>
        </a:p>
      </dgm:t>
    </dgm:pt>
    <dgm:pt modelId="{7A7A8E6A-F49A-42C1-8950-AE677D5F3721}" type="sibTrans" cxnId="{BFEC9E68-8C56-4B41-ABBC-923FCF4D80E5}">
      <dgm:prSet/>
      <dgm:spPr/>
      <dgm:t>
        <a:bodyPr/>
        <a:lstStyle/>
        <a:p>
          <a:endParaRPr lang="en-US" sz="2800"/>
        </a:p>
      </dgm:t>
    </dgm:pt>
    <dgm:pt modelId="{DA729DAC-6EA2-433A-9C1A-BD6815B401A7}" type="pres">
      <dgm:prSet presAssocID="{A6A3A4F0-7F6D-44FE-A01C-859E331BB1E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E4CD6A-DA5A-4047-9B00-39D7283588E0}" type="pres">
      <dgm:prSet presAssocID="{A042078F-A970-4CD7-87F2-AECD10A704D3}" presName="parentLin" presStyleCnt="0"/>
      <dgm:spPr/>
    </dgm:pt>
    <dgm:pt modelId="{5E463FCB-E9C7-4E99-A16F-663110AEBEC8}" type="pres">
      <dgm:prSet presAssocID="{A042078F-A970-4CD7-87F2-AECD10A704D3}" presName="parentLeftMargin" presStyleLbl="node1" presStyleIdx="0" presStyleCnt="8"/>
      <dgm:spPr/>
      <dgm:t>
        <a:bodyPr/>
        <a:lstStyle/>
        <a:p>
          <a:endParaRPr lang="en-US"/>
        </a:p>
      </dgm:t>
    </dgm:pt>
    <dgm:pt modelId="{6E3CDD53-461A-435A-A009-CF4E29FDFE3F}" type="pres">
      <dgm:prSet presAssocID="{A042078F-A970-4CD7-87F2-AECD10A704D3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6A714B-FFCC-4979-A978-619E617193E1}" type="pres">
      <dgm:prSet presAssocID="{A042078F-A970-4CD7-87F2-AECD10A704D3}" presName="negativeSpace" presStyleCnt="0"/>
      <dgm:spPr/>
    </dgm:pt>
    <dgm:pt modelId="{1C2B4A4B-46EE-4284-B012-4FD1350168F5}" type="pres">
      <dgm:prSet presAssocID="{A042078F-A970-4CD7-87F2-AECD10A704D3}" presName="childText" presStyleLbl="conFgAcc1" presStyleIdx="0" presStyleCnt="8">
        <dgm:presLayoutVars>
          <dgm:bulletEnabled val="1"/>
        </dgm:presLayoutVars>
      </dgm:prSet>
      <dgm:spPr>
        <a:ln>
          <a:solidFill>
            <a:schemeClr val="accent6">
              <a:lumMod val="75000"/>
            </a:schemeClr>
          </a:solidFill>
        </a:ln>
      </dgm:spPr>
    </dgm:pt>
    <dgm:pt modelId="{0B06B53F-71FB-4C61-9BDF-CB003F13C020}" type="pres">
      <dgm:prSet presAssocID="{FD265A8A-D817-4FC4-8F50-8B3AC5980D12}" presName="spaceBetweenRectangles" presStyleCnt="0"/>
      <dgm:spPr/>
    </dgm:pt>
    <dgm:pt modelId="{82F134A7-7CE8-475B-B49C-D6EFAB9720F7}" type="pres">
      <dgm:prSet presAssocID="{8E2915A2-C45B-4FAF-B39D-3B9F7CDB3661}" presName="parentLin" presStyleCnt="0"/>
      <dgm:spPr/>
    </dgm:pt>
    <dgm:pt modelId="{21FA7E99-9E37-465A-98F7-AC83B8113F9E}" type="pres">
      <dgm:prSet presAssocID="{8E2915A2-C45B-4FAF-B39D-3B9F7CDB3661}" presName="parentLeftMargin" presStyleLbl="node1" presStyleIdx="0" presStyleCnt="8"/>
      <dgm:spPr/>
      <dgm:t>
        <a:bodyPr/>
        <a:lstStyle/>
        <a:p>
          <a:endParaRPr lang="en-US"/>
        </a:p>
      </dgm:t>
    </dgm:pt>
    <dgm:pt modelId="{0668F334-0C60-4C24-9DF9-1C0AE6B578E2}" type="pres">
      <dgm:prSet presAssocID="{8E2915A2-C45B-4FAF-B39D-3B9F7CDB3661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DDFEF9-8F63-4B3F-B6C7-F188E73F3A64}" type="pres">
      <dgm:prSet presAssocID="{8E2915A2-C45B-4FAF-B39D-3B9F7CDB3661}" presName="negativeSpace" presStyleCnt="0"/>
      <dgm:spPr/>
    </dgm:pt>
    <dgm:pt modelId="{A408DE78-839E-497C-8AA4-918209F69E76}" type="pres">
      <dgm:prSet presAssocID="{8E2915A2-C45B-4FAF-B39D-3B9F7CDB3661}" presName="childText" presStyleLbl="conFgAcc1" presStyleIdx="1" presStyleCnt="8">
        <dgm:presLayoutVars>
          <dgm:bulletEnabled val="1"/>
        </dgm:presLayoutVars>
      </dgm:prSet>
      <dgm:spPr>
        <a:ln>
          <a:solidFill>
            <a:schemeClr val="accent6">
              <a:lumMod val="75000"/>
            </a:schemeClr>
          </a:solidFill>
        </a:ln>
      </dgm:spPr>
    </dgm:pt>
    <dgm:pt modelId="{B37B7C37-88C5-4BC0-B2A2-B0271DBEF821}" type="pres">
      <dgm:prSet presAssocID="{A0057BAB-3AB7-447C-B2C7-751EAF0022CD}" presName="spaceBetweenRectangles" presStyleCnt="0"/>
      <dgm:spPr/>
    </dgm:pt>
    <dgm:pt modelId="{6F0E3335-4641-478B-A8E1-B2D1AC88A19C}" type="pres">
      <dgm:prSet presAssocID="{39C0C7F7-57DA-469F-B254-37F52FFE2B43}" presName="parentLin" presStyleCnt="0"/>
      <dgm:spPr/>
    </dgm:pt>
    <dgm:pt modelId="{4108D485-10C8-4E77-BD65-04691C8DB470}" type="pres">
      <dgm:prSet presAssocID="{39C0C7F7-57DA-469F-B254-37F52FFE2B43}" presName="parentLeftMargin" presStyleLbl="node1" presStyleIdx="1" presStyleCnt="8"/>
      <dgm:spPr/>
      <dgm:t>
        <a:bodyPr/>
        <a:lstStyle/>
        <a:p>
          <a:endParaRPr lang="en-US"/>
        </a:p>
      </dgm:t>
    </dgm:pt>
    <dgm:pt modelId="{B5D737C7-2A97-46FD-96AB-9C649B7A0E3C}" type="pres">
      <dgm:prSet presAssocID="{39C0C7F7-57DA-469F-B254-37F52FFE2B43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3D34B7-1284-4EED-B355-B3831FB94F9A}" type="pres">
      <dgm:prSet presAssocID="{39C0C7F7-57DA-469F-B254-37F52FFE2B43}" presName="negativeSpace" presStyleCnt="0"/>
      <dgm:spPr/>
    </dgm:pt>
    <dgm:pt modelId="{7EA17386-BE35-4A65-826D-6BFF8ED8B7D9}" type="pres">
      <dgm:prSet presAssocID="{39C0C7F7-57DA-469F-B254-37F52FFE2B43}" presName="childText" presStyleLbl="conFgAcc1" presStyleIdx="2" presStyleCnt="8">
        <dgm:presLayoutVars>
          <dgm:bulletEnabled val="1"/>
        </dgm:presLayoutVars>
      </dgm:prSet>
      <dgm:spPr>
        <a:ln>
          <a:solidFill>
            <a:schemeClr val="accent6">
              <a:lumMod val="75000"/>
            </a:schemeClr>
          </a:solidFill>
        </a:ln>
      </dgm:spPr>
    </dgm:pt>
    <dgm:pt modelId="{B5F64914-EF29-4E1F-B9FC-67C0643457B3}" type="pres">
      <dgm:prSet presAssocID="{D9AF9FA0-ADAF-48E8-B098-55EA891C8D79}" presName="spaceBetweenRectangles" presStyleCnt="0"/>
      <dgm:spPr/>
    </dgm:pt>
    <dgm:pt modelId="{5BFBC30B-7B28-4969-9BB6-4423F77E8D5E}" type="pres">
      <dgm:prSet presAssocID="{AD2D9AC1-2982-4D37-A90B-7C72974AD7CC}" presName="parentLin" presStyleCnt="0"/>
      <dgm:spPr/>
    </dgm:pt>
    <dgm:pt modelId="{FDB28332-6D88-49CC-BD76-D20AE49534A4}" type="pres">
      <dgm:prSet presAssocID="{AD2D9AC1-2982-4D37-A90B-7C72974AD7CC}" presName="parentLeftMargin" presStyleLbl="node1" presStyleIdx="2" presStyleCnt="8"/>
      <dgm:spPr/>
      <dgm:t>
        <a:bodyPr/>
        <a:lstStyle/>
        <a:p>
          <a:endParaRPr lang="en-US"/>
        </a:p>
      </dgm:t>
    </dgm:pt>
    <dgm:pt modelId="{80842E25-065D-4CBD-B588-9F07D5559131}" type="pres">
      <dgm:prSet presAssocID="{AD2D9AC1-2982-4D37-A90B-7C72974AD7CC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618501-A9B3-4766-8752-83A378A80E1B}" type="pres">
      <dgm:prSet presAssocID="{AD2D9AC1-2982-4D37-A90B-7C72974AD7CC}" presName="negativeSpace" presStyleCnt="0"/>
      <dgm:spPr/>
    </dgm:pt>
    <dgm:pt modelId="{079F165A-3DAE-4475-97D4-F24DDA412C77}" type="pres">
      <dgm:prSet presAssocID="{AD2D9AC1-2982-4D37-A90B-7C72974AD7CC}" presName="childText" presStyleLbl="conFgAcc1" presStyleIdx="3" presStyleCnt="8">
        <dgm:presLayoutVars>
          <dgm:bulletEnabled val="1"/>
        </dgm:presLayoutVars>
      </dgm:prSet>
      <dgm:spPr>
        <a:ln>
          <a:solidFill>
            <a:schemeClr val="accent6">
              <a:lumMod val="75000"/>
            </a:schemeClr>
          </a:solidFill>
        </a:ln>
      </dgm:spPr>
    </dgm:pt>
    <dgm:pt modelId="{2D255D60-4EE3-4933-B2B7-0810A83B911E}" type="pres">
      <dgm:prSet presAssocID="{AB9D2FAF-D784-472B-A119-713EBAFA9157}" presName="spaceBetweenRectangles" presStyleCnt="0"/>
      <dgm:spPr/>
    </dgm:pt>
    <dgm:pt modelId="{83C8CE66-9CAB-4707-949A-93BEA679924C}" type="pres">
      <dgm:prSet presAssocID="{B36540D1-4318-4476-9492-7F524F367EC4}" presName="parentLin" presStyleCnt="0"/>
      <dgm:spPr/>
    </dgm:pt>
    <dgm:pt modelId="{1A042F23-FBBF-47D3-A039-ABCFCA7CD1E4}" type="pres">
      <dgm:prSet presAssocID="{B36540D1-4318-4476-9492-7F524F367EC4}" presName="parentLeftMargin" presStyleLbl="node1" presStyleIdx="3" presStyleCnt="8"/>
      <dgm:spPr/>
      <dgm:t>
        <a:bodyPr/>
        <a:lstStyle/>
        <a:p>
          <a:endParaRPr lang="en-US"/>
        </a:p>
      </dgm:t>
    </dgm:pt>
    <dgm:pt modelId="{52A27F1E-6C66-4198-9A05-609F7D9417A2}" type="pres">
      <dgm:prSet presAssocID="{B36540D1-4318-4476-9492-7F524F367EC4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826416-E43E-43C8-873B-2BC862E55D53}" type="pres">
      <dgm:prSet presAssocID="{B36540D1-4318-4476-9492-7F524F367EC4}" presName="negativeSpace" presStyleCnt="0"/>
      <dgm:spPr/>
    </dgm:pt>
    <dgm:pt modelId="{26645C41-38BB-4FF0-9069-2B28D5F9C081}" type="pres">
      <dgm:prSet presAssocID="{B36540D1-4318-4476-9492-7F524F367EC4}" presName="childText" presStyleLbl="conFgAcc1" presStyleIdx="4" presStyleCnt="8">
        <dgm:presLayoutVars>
          <dgm:bulletEnabled val="1"/>
        </dgm:presLayoutVars>
      </dgm:prSet>
      <dgm:spPr>
        <a:ln>
          <a:solidFill>
            <a:schemeClr val="accent6">
              <a:lumMod val="75000"/>
            </a:schemeClr>
          </a:solidFill>
        </a:ln>
      </dgm:spPr>
    </dgm:pt>
    <dgm:pt modelId="{9D0018DF-02F1-4BC4-A2E6-5336FFEC479B}" type="pres">
      <dgm:prSet presAssocID="{07E761BB-32F9-4FEE-A8FC-0E4F46ED15FE}" presName="spaceBetweenRectangles" presStyleCnt="0"/>
      <dgm:spPr/>
    </dgm:pt>
    <dgm:pt modelId="{77D52462-F038-4DC9-82E3-978182FD99D5}" type="pres">
      <dgm:prSet presAssocID="{A29D06DF-86E8-4FD3-AA10-386BB1161C2A}" presName="parentLin" presStyleCnt="0"/>
      <dgm:spPr/>
    </dgm:pt>
    <dgm:pt modelId="{B5A59DA2-072F-4B2E-935D-6C1E7E74C0E2}" type="pres">
      <dgm:prSet presAssocID="{A29D06DF-86E8-4FD3-AA10-386BB1161C2A}" presName="parentLeftMargin" presStyleLbl="node1" presStyleIdx="4" presStyleCnt="8"/>
      <dgm:spPr/>
      <dgm:t>
        <a:bodyPr/>
        <a:lstStyle/>
        <a:p>
          <a:endParaRPr lang="en-US"/>
        </a:p>
      </dgm:t>
    </dgm:pt>
    <dgm:pt modelId="{3B33E380-814B-4D41-B978-A581F559757A}" type="pres">
      <dgm:prSet presAssocID="{A29D06DF-86E8-4FD3-AA10-386BB1161C2A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B312B8-E041-435A-9A26-46013ED46893}" type="pres">
      <dgm:prSet presAssocID="{A29D06DF-86E8-4FD3-AA10-386BB1161C2A}" presName="negativeSpace" presStyleCnt="0"/>
      <dgm:spPr/>
    </dgm:pt>
    <dgm:pt modelId="{8FFBCC35-4B4D-423D-A270-91682FBCD920}" type="pres">
      <dgm:prSet presAssocID="{A29D06DF-86E8-4FD3-AA10-386BB1161C2A}" presName="childText" presStyleLbl="conFgAcc1" presStyleIdx="5" presStyleCnt="8">
        <dgm:presLayoutVars>
          <dgm:bulletEnabled val="1"/>
        </dgm:presLayoutVars>
      </dgm:prSet>
      <dgm:spPr>
        <a:ln>
          <a:solidFill>
            <a:schemeClr val="accent6">
              <a:lumMod val="75000"/>
            </a:schemeClr>
          </a:solidFill>
        </a:ln>
      </dgm:spPr>
    </dgm:pt>
    <dgm:pt modelId="{AA3F56D6-6BF7-4499-8928-4DF9E2A730F9}" type="pres">
      <dgm:prSet presAssocID="{7A7A8E6A-F49A-42C1-8950-AE677D5F3721}" presName="spaceBetweenRectangles" presStyleCnt="0"/>
      <dgm:spPr/>
    </dgm:pt>
    <dgm:pt modelId="{E169ADBB-8E7C-4499-90A5-97D1545D9EFC}" type="pres">
      <dgm:prSet presAssocID="{008C68DA-AEC3-4AAC-A475-F6F190EC34F8}" presName="parentLin" presStyleCnt="0"/>
      <dgm:spPr/>
    </dgm:pt>
    <dgm:pt modelId="{AE2D08BE-9D7C-4825-8C86-749435BC8F0F}" type="pres">
      <dgm:prSet presAssocID="{008C68DA-AEC3-4AAC-A475-F6F190EC34F8}" presName="parentLeftMargin" presStyleLbl="node1" presStyleIdx="5" presStyleCnt="8"/>
      <dgm:spPr/>
      <dgm:t>
        <a:bodyPr/>
        <a:lstStyle/>
        <a:p>
          <a:endParaRPr lang="en-US"/>
        </a:p>
      </dgm:t>
    </dgm:pt>
    <dgm:pt modelId="{6A0FB9C0-67DC-4EE7-BC36-2D8128E51A00}" type="pres">
      <dgm:prSet presAssocID="{008C68DA-AEC3-4AAC-A475-F6F190EC34F8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27D838-43DB-4E0D-89CF-958CE1CF9AEE}" type="pres">
      <dgm:prSet presAssocID="{008C68DA-AEC3-4AAC-A475-F6F190EC34F8}" presName="negativeSpace" presStyleCnt="0"/>
      <dgm:spPr/>
    </dgm:pt>
    <dgm:pt modelId="{37F6D7CC-6899-4F40-9B0C-A5D6D56A6CD4}" type="pres">
      <dgm:prSet presAssocID="{008C68DA-AEC3-4AAC-A475-F6F190EC34F8}" presName="childText" presStyleLbl="conFgAcc1" presStyleIdx="6" presStyleCnt="8">
        <dgm:presLayoutVars>
          <dgm:bulletEnabled val="1"/>
        </dgm:presLayoutVars>
      </dgm:prSet>
      <dgm:spPr>
        <a:ln>
          <a:solidFill>
            <a:schemeClr val="accent6">
              <a:lumMod val="75000"/>
            </a:schemeClr>
          </a:solidFill>
        </a:ln>
      </dgm:spPr>
    </dgm:pt>
    <dgm:pt modelId="{35773607-8BB4-4C10-AE2A-3E7318A414EA}" type="pres">
      <dgm:prSet presAssocID="{1FC6B215-6705-4F34-BF6C-C6A0A688045F}" presName="spaceBetweenRectangles" presStyleCnt="0"/>
      <dgm:spPr/>
    </dgm:pt>
    <dgm:pt modelId="{60312B01-E901-4CC6-A66C-29BB8A67ABC3}" type="pres">
      <dgm:prSet presAssocID="{BFCBAC89-9E91-49A3-8192-23D5E93C1271}" presName="parentLin" presStyleCnt="0"/>
      <dgm:spPr/>
    </dgm:pt>
    <dgm:pt modelId="{BAA022D8-BFAB-4F5B-AAAA-6C2C10D9BDAB}" type="pres">
      <dgm:prSet presAssocID="{BFCBAC89-9E91-49A3-8192-23D5E93C1271}" presName="parentLeftMargin" presStyleLbl="node1" presStyleIdx="6" presStyleCnt="8"/>
      <dgm:spPr/>
      <dgm:t>
        <a:bodyPr/>
        <a:lstStyle/>
        <a:p>
          <a:endParaRPr lang="en-US"/>
        </a:p>
      </dgm:t>
    </dgm:pt>
    <dgm:pt modelId="{2A593087-92A2-49CA-837D-FE6378343136}" type="pres">
      <dgm:prSet presAssocID="{BFCBAC89-9E91-49A3-8192-23D5E93C1271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0FE5EC-69A5-4ACD-89BE-DAEC6E72BC41}" type="pres">
      <dgm:prSet presAssocID="{BFCBAC89-9E91-49A3-8192-23D5E93C1271}" presName="negativeSpace" presStyleCnt="0"/>
      <dgm:spPr/>
    </dgm:pt>
    <dgm:pt modelId="{F3759769-41D2-4E18-9358-7E9E883C72BB}" type="pres">
      <dgm:prSet presAssocID="{BFCBAC89-9E91-49A3-8192-23D5E93C1271}" presName="childText" presStyleLbl="conFgAcc1" presStyleIdx="7" presStyleCnt="8">
        <dgm:presLayoutVars>
          <dgm:bulletEnabled val="1"/>
        </dgm:presLayoutVars>
      </dgm:prSet>
      <dgm:spPr>
        <a:ln>
          <a:solidFill>
            <a:schemeClr val="accent6">
              <a:lumMod val="75000"/>
            </a:schemeClr>
          </a:solidFill>
        </a:ln>
      </dgm:spPr>
    </dgm:pt>
  </dgm:ptLst>
  <dgm:cxnLst>
    <dgm:cxn modelId="{8CDFB21A-5009-4250-859C-4FEE86487B43}" type="presOf" srcId="{B36540D1-4318-4476-9492-7F524F367EC4}" destId="{52A27F1E-6C66-4198-9A05-609F7D9417A2}" srcOrd="1" destOrd="0" presId="urn:microsoft.com/office/officeart/2005/8/layout/list1"/>
    <dgm:cxn modelId="{FF1BDFA6-03E1-4D8B-8E51-70A3A0BA6FF4}" type="presOf" srcId="{A6A3A4F0-7F6D-44FE-A01C-859E331BB1EF}" destId="{DA729DAC-6EA2-433A-9C1A-BD6815B401A7}" srcOrd="0" destOrd="0" presId="urn:microsoft.com/office/officeart/2005/8/layout/list1"/>
    <dgm:cxn modelId="{277BBA86-16AF-4984-9588-92C0118C3A06}" type="presOf" srcId="{8E2915A2-C45B-4FAF-B39D-3B9F7CDB3661}" destId="{21FA7E99-9E37-465A-98F7-AC83B8113F9E}" srcOrd="0" destOrd="0" presId="urn:microsoft.com/office/officeart/2005/8/layout/list1"/>
    <dgm:cxn modelId="{A19D9362-D9F1-407C-A661-0CC71329DDEB}" type="presOf" srcId="{008C68DA-AEC3-4AAC-A475-F6F190EC34F8}" destId="{6A0FB9C0-67DC-4EE7-BC36-2D8128E51A00}" srcOrd="1" destOrd="0" presId="urn:microsoft.com/office/officeart/2005/8/layout/list1"/>
    <dgm:cxn modelId="{C1932706-E15E-4A75-958A-0FC9DF0BF80E}" type="presOf" srcId="{AD2D9AC1-2982-4D37-A90B-7C72974AD7CC}" destId="{80842E25-065D-4CBD-B588-9F07D5559131}" srcOrd="1" destOrd="0" presId="urn:microsoft.com/office/officeart/2005/8/layout/list1"/>
    <dgm:cxn modelId="{BFEC9E68-8C56-4B41-ABBC-923FCF4D80E5}" srcId="{A6A3A4F0-7F6D-44FE-A01C-859E331BB1EF}" destId="{A29D06DF-86E8-4FD3-AA10-386BB1161C2A}" srcOrd="5" destOrd="0" parTransId="{6B2DEEED-4A5E-4CBD-90C8-940C8C64D514}" sibTransId="{7A7A8E6A-F49A-42C1-8950-AE677D5F3721}"/>
    <dgm:cxn modelId="{272BC780-31CB-43B9-B62D-DB365B922403}" srcId="{A6A3A4F0-7F6D-44FE-A01C-859E331BB1EF}" destId="{008C68DA-AEC3-4AAC-A475-F6F190EC34F8}" srcOrd="6" destOrd="0" parTransId="{B432A97B-43FE-47CB-A793-890802877326}" sibTransId="{1FC6B215-6705-4F34-BF6C-C6A0A688045F}"/>
    <dgm:cxn modelId="{552C553B-7ECE-4612-B53C-12C0F042CF16}" type="presOf" srcId="{B36540D1-4318-4476-9492-7F524F367EC4}" destId="{1A042F23-FBBF-47D3-A039-ABCFCA7CD1E4}" srcOrd="0" destOrd="0" presId="urn:microsoft.com/office/officeart/2005/8/layout/list1"/>
    <dgm:cxn modelId="{365F2D87-420F-4085-8628-B54675C9FC0E}" type="presOf" srcId="{39C0C7F7-57DA-469F-B254-37F52FFE2B43}" destId="{B5D737C7-2A97-46FD-96AB-9C649B7A0E3C}" srcOrd="1" destOrd="0" presId="urn:microsoft.com/office/officeart/2005/8/layout/list1"/>
    <dgm:cxn modelId="{CD3DD8AB-AACF-49AE-AB7F-F12AC47899BE}" type="presOf" srcId="{AD2D9AC1-2982-4D37-A90B-7C72974AD7CC}" destId="{FDB28332-6D88-49CC-BD76-D20AE49534A4}" srcOrd="0" destOrd="0" presId="urn:microsoft.com/office/officeart/2005/8/layout/list1"/>
    <dgm:cxn modelId="{F4A768D7-3989-46DD-AE2F-27F685B0B547}" srcId="{A6A3A4F0-7F6D-44FE-A01C-859E331BB1EF}" destId="{A042078F-A970-4CD7-87F2-AECD10A704D3}" srcOrd="0" destOrd="0" parTransId="{9CD57978-18BD-406D-9DFE-222772D2F83A}" sibTransId="{FD265A8A-D817-4FC4-8F50-8B3AC5980D12}"/>
    <dgm:cxn modelId="{86815D04-2F19-442C-A204-88504154CEA4}" type="presOf" srcId="{39C0C7F7-57DA-469F-B254-37F52FFE2B43}" destId="{4108D485-10C8-4E77-BD65-04691C8DB470}" srcOrd="0" destOrd="0" presId="urn:microsoft.com/office/officeart/2005/8/layout/list1"/>
    <dgm:cxn modelId="{0F2777A8-DFE4-428E-BD77-8AE055F8DEA8}" srcId="{A6A3A4F0-7F6D-44FE-A01C-859E331BB1EF}" destId="{39C0C7F7-57DA-469F-B254-37F52FFE2B43}" srcOrd="2" destOrd="0" parTransId="{3872DDD4-4277-4056-A9F1-99FB3E063A5D}" sibTransId="{D9AF9FA0-ADAF-48E8-B098-55EA891C8D79}"/>
    <dgm:cxn modelId="{96B2835B-A28E-450F-83F8-4D0D368ED91B}" type="presOf" srcId="{A29D06DF-86E8-4FD3-AA10-386BB1161C2A}" destId="{3B33E380-814B-4D41-B978-A581F559757A}" srcOrd="1" destOrd="0" presId="urn:microsoft.com/office/officeart/2005/8/layout/list1"/>
    <dgm:cxn modelId="{44D255E1-540D-4BEA-8805-BC2328FBA233}" type="presOf" srcId="{008C68DA-AEC3-4AAC-A475-F6F190EC34F8}" destId="{AE2D08BE-9D7C-4825-8C86-749435BC8F0F}" srcOrd="0" destOrd="0" presId="urn:microsoft.com/office/officeart/2005/8/layout/list1"/>
    <dgm:cxn modelId="{18EA7219-144F-42F0-9E51-D3BF89AA84A8}" srcId="{A6A3A4F0-7F6D-44FE-A01C-859E331BB1EF}" destId="{BFCBAC89-9E91-49A3-8192-23D5E93C1271}" srcOrd="7" destOrd="0" parTransId="{533B4893-0913-4F66-9217-324FD96397CA}" sibTransId="{0F6A859C-EE9C-43E2-908C-E0E3ED5EBFCE}"/>
    <dgm:cxn modelId="{DC5804CA-42B0-4E94-989D-5E9AC1562200}" type="presOf" srcId="{BFCBAC89-9E91-49A3-8192-23D5E93C1271}" destId="{2A593087-92A2-49CA-837D-FE6378343136}" srcOrd="1" destOrd="0" presId="urn:microsoft.com/office/officeart/2005/8/layout/list1"/>
    <dgm:cxn modelId="{34509AD8-0234-4E89-9B07-62A29EA8A5FC}" type="presOf" srcId="{A29D06DF-86E8-4FD3-AA10-386BB1161C2A}" destId="{B5A59DA2-072F-4B2E-935D-6C1E7E74C0E2}" srcOrd="0" destOrd="0" presId="urn:microsoft.com/office/officeart/2005/8/layout/list1"/>
    <dgm:cxn modelId="{61BB1628-4164-42CA-AB4A-5B921B92646E}" type="presOf" srcId="{A042078F-A970-4CD7-87F2-AECD10A704D3}" destId="{6E3CDD53-461A-435A-A009-CF4E29FDFE3F}" srcOrd="1" destOrd="0" presId="urn:microsoft.com/office/officeart/2005/8/layout/list1"/>
    <dgm:cxn modelId="{C9E14E15-D9E8-49DD-AD4F-8089BA7141F6}" srcId="{A6A3A4F0-7F6D-44FE-A01C-859E331BB1EF}" destId="{AD2D9AC1-2982-4D37-A90B-7C72974AD7CC}" srcOrd="3" destOrd="0" parTransId="{22111053-DCF6-4F47-8E6E-DF8289E45EA6}" sibTransId="{AB9D2FAF-D784-472B-A119-713EBAFA9157}"/>
    <dgm:cxn modelId="{B3B6D0E3-72C1-434B-BB94-58DB69683D91}" srcId="{A6A3A4F0-7F6D-44FE-A01C-859E331BB1EF}" destId="{B36540D1-4318-4476-9492-7F524F367EC4}" srcOrd="4" destOrd="0" parTransId="{543AC8D3-FEAA-4D75-BED7-27ECEDEBBA0F}" sibTransId="{07E761BB-32F9-4FEE-A8FC-0E4F46ED15FE}"/>
    <dgm:cxn modelId="{419963CD-2FF3-4C43-98D0-7152E5EF25C4}" type="presOf" srcId="{BFCBAC89-9E91-49A3-8192-23D5E93C1271}" destId="{BAA022D8-BFAB-4F5B-AAAA-6C2C10D9BDAB}" srcOrd="0" destOrd="0" presId="urn:microsoft.com/office/officeart/2005/8/layout/list1"/>
    <dgm:cxn modelId="{DE03ED78-DA10-44F5-8D0F-1CE7A3810F9B}" type="presOf" srcId="{A042078F-A970-4CD7-87F2-AECD10A704D3}" destId="{5E463FCB-E9C7-4E99-A16F-663110AEBEC8}" srcOrd="0" destOrd="0" presId="urn:microsoft.com/office/officeart/2005/8/layout/list1"/>
    <dgm:cxn modelId="{DB63502C-1CB3-4B29-8B34-8341A3A16BA8}" srcId="{A6A3A4F0-7F6D-44FE-A01C-859E331BB1EF}" destId="{8E2915A2-C45B-4FAF-B39D-3B9F7CDB3661}" srcOrd="1" destOrd="0" parTransId="{05C9A2FF-A540-4287-AD6E-B08613805705}" sibTransId="{A0057BAB-3AB7-447C-B2C7-751EAF0022CD}"/>
    <dgm:cxn modelId="{24333112-6704-4170-900A-73573F46C6D5}" type="presOf" srcId="{8E2915A2-C45B-4FAF-B39D-3B9F7CDB3661}" destId="{0668F334-0C60-4C24-9DF9-1C0AE6B578E2}" srcOrd="1" destOrd="0" presId="urn:microsoft.com/office/officeart/2005/8/layout/list1"/>
    <dgm:cxn modelId="{6985DC30-3567-4E6E-8985-FCC166418E9C}" type="presParOf" srcId="{DA729DAC-6EA2-433A-9C1A-BD6815B401A7}" destId="{A4E4CD6A-DA5A-4047-9B00-39D7283588E0}" srcOrd="0" destOrd="0" presId="urn:microsoft.com/office/officeart/2005/8/layout/list1"/>
    <dgm:cxn modelId="{6435214C-2D97-434D-9276-AC2EDFECDA59}" type="presParOf" srcId="{A4E4CD6A-DA5A-4047-9B00-39D7283588E0}" destId="{5E463FCB-E9C7-4E99-A16F-663110AEBEC8}" srcOrd="0" destOrd="0" presId="urn:microsoft.com/office/officeart/2005/8/layout/list1"/>
    <dgm:cxn modelId="{E9EA4B01-301D-417C-A490-0EC5E6CCDC1B}" type="presParOf" srcId="{A4E4CD6A-DA5A-4047-9B00-39D7283588E0}" destId="{6E3CDD53-461A-435A-A009-CF4E29FDFE3F}" srcOrd="1" destOrd="0" presId="urn:microsoft.com/office/officeart/2005/8/layout/list1"/>
    <dgm:cxn modelId="{1873ABDB-C035-4B5C-AC43-DAA9214A114F}" type="presParOf" srcId="{DA729DAC-6EA2-433A-9C1A-BD6815B401A7}" destId="{1F6A714B-FFCC-4979-A978-619E617193E1}" srcOrd="1" destOrd="0" presId="urn:microsoft.com/office/officeart/2005/8/layout/list1"/>
    <dgm:cxn modelId="{29DF0B4E-8E96-4337-92C4-668F0D9C22EC}" type="presParOf" srcId="{DA729DAC-6EA2-433A-9C1A-BD6815B401A7}" destId="{1C2B4A4B-46EE-4284-B012-4FD1350168F5}" srcOrd="2" destOrd="0" presId="urn:microsoft.com/office/officeart/2005/8/layout/list1"/>
    <dgm:cxn modelId="{A4301285-E7A0-41D9-9B56-BD7EAEF5B53B}" type="presParOf" srcId="{DA729DAC-6EA2-433A-9C1A-BD6815B401A7}" destId="{0B06B53F-71FB-4C61-9BDF-CB003F13C020}" srcOrd="3" destOrd="0" presId="urn:microsoft.com/office/officeart/2005/8/layout/list1"/>
    <dgm:cxn modelId="{8E65C4F8-8AE1-4361-AEE1-6F5D6DD265F5}" type="presParOf" srcId="{DA729DAC-6EA2-433A-9C1A-BD6815B401A7}" destId="{82F134A7-7CE8-475B-B49C-D6EFAB9720F7}" srcOrd="4" destOrd="0" presId="urn:microsoft.com/office/officeart/2005/8/layout/list1"/>
    <dgm:cxn modelId="{828BF076-364B-4D3B-B95D-9A798A125347}" type="presParOf" srcId="{82F134A7-7CE8-475B-B49C-D6EFAB9720F7}" destId="{21FA7E99-9E37-465A-98F7-AC83B8113F9E}" srcOrd="0" destOrd="0" presId="urn:microsoft.com/office/officeart/2005/8/layout/list1"/>
    <dgm:cxn modelId="{16B00335-1948-4105-8ED7-D86AB78E6C9F}" type="presParOf" srcId="{82F134A7-7CE8-475B-B49C-D6EFAB9720F7}" destId="{0668F334-0C60-4C24-9DF9-1C0AE6B578E2}" srcOrd="1" destOrd="0" presId="urn:microsoft.com/office/officeart/2005/8/layout/list1"/>
    <dgm:cxn modelId="{7CA46EFE-C72A-49FD-A3C6-60EC737EECA7}" type="presParOf" srcId="{DA729DAC-6EA2-433A-9C1A-BD6815B401A7}" destId="{97DDFEF9-8F63-4B3F-B6C7-F188E73F3A64}" srcOrd="5" destOrd="0" presId="urn:microsoft.com/office/officeart/2005/8/layout/list1"/>
    <dgm:cxn modelId="{E8F5DCED-3DB5-48D2-BCA3-CB7AF4034C54}" type="presParOf" srcId="{DA729DAC-6EA2-433A-9C1A-BD6815B401A7}" destId="{A408DE78-839E-497C-8AA4-918209F69E76}" srcOrd="6" destOrd="0" presId="urn:microsoft.com/office/officeart/2005/8/layout/list1"/>
    <dgm:cxn modelId="{4D4C8B07-24AE-4C40-9DA7-1E26FA3E76A9}" type="presParOf" srcId="{DA729DAC-6EA2-433A-9C1A-BD6815B401A7}" destId="{B37B7C37-88C5-4BC0-B2A2-B0271DBEF821}" srcOrd="7" destOrd="0" presId="urn:microsoft.com/office/officeart/2005/8/layout/list1"/>
    <dgm:cxn modelId="{901B4C89-9FB2-42B5-910D-974352C7AB3F}" type="presParOf" srcId="{DA729DAC-6EA2-433A-9C1A-BD6815B401A7}" destId="{6F0E3335-4641-478B-A8E1-B2D1AC88A19C}" srcOrd="8" destOrd="0" presId="urn:microsoft.com/office/officeart/2005/8/layout/list1"/>
    <dgm:cxn modelId="{C9222E8A-9583-4BC1-895F-28AC1F9B1591}" type="presParOf" srcId="{6F0E3335-4641-478B-A8E1-B2D1AC88A19C}" destId="{4108D485-10C8-4E77-BD65-04691C8DB470}" srcOrd="0" destOrd="0" presId="urn:microsoft.com/office/officeart/2005/8/layout/list1"/>
    <dgm:cxn modelId="{639E44CA-DB8C-4E1B-AC03-827793A125BD}" type="presParOf" srcId="{6F0E3335-4641-478B-A8E1-B2D1AC88A19C}" destId="{B5D737C7-2A97-46FD-96AB-9C649B7A0E3C}" srcOrd="1" destOrd="0" presId="urn:microsoft.com/office/officeart/2005/8/layout/list1"/>
    <dgm:cxn modelId="{569F151E-70E9-4CA8-947A-4EFBC53C9831}" type="presParOf" srcId="{DA729DAC-6EA2-433A-9C1A-BD6815B401A7}" destId="{F83D34B7-1284-4EED-B355-B3831FB94F9A}" srcOrd="9" destOrd="0" presId="urn:microsoft.com/office/officeart/2005/8/layout/list1"/>
    <dgm:cxn modelId="{C21344A5-2844-4061-B6DC-ECE8305A331B}" type="presParOf" srcId="{DA729DAC-6EA2-433A-9C1A-BD6815B401A7}" destId="{7EA17386-BE35-4A65-826D-6BFF8ED8B7D9}" srcOrd="10" destOrd="0" presId="urn:microsoft.com/office/officeart/2005/8/layout/list1"/>
    <dgm:cxn modelId="{E4431C7E-7BBB-4665-B8EC-92F75EAA00EC}" type="presParOf" srcId="{DA729DAC-6EA2-433A-9C1A-BD6815B401A7}" destId="{B5F64914-EF29-4E1F-B9FC-67C0643457B3}" srcOrd="11" destOrd="0" presId="urn:microsoft.com/office/officeart/2005/8/layout/list1"/>
    <dgm:cxn modelId="{49A08678-6C1D-40D6-9136-A8DB6910FD85}" type="presParOf" srcId="{DA729DAC-6EA2-433A-9C1A-BD6815B401A7}" destId="{5BFBC30B-7B28-4969-9BB6-4423F77E8D5E}" srcOrd="12" destOrd="0" presId="urn:microsoft.com/office/officeart/2005/8/layout/list1"/>
    <dgm:cxn modelId="{8AE921DA-75A7-48FA-B4A6-864779A263DC}" type="presParOf" srcId="{5BFBC30B-7B28-4969-9BB6-4423F77E8D5E}" destId="{FDB28332-6D88-49CC-BD76-D20AE49534A4}" srcOrd="0" destOrd="0" presId="urn:microsoft.com/office/officeart/2005/8/layout/list1"/>
    <dgm:cxn modelId="{425D9C6A-106B-4C71-B232-65C76B29F1AC}" type="presParOf" srcId="{5BFBC30B-7B28-4969-9BB6-4423F77E8D5E}" destId="{80842E25-065D-4CBD-B588-9F07D5559131}" srcOrd="1" destOrd="0" presId="urn:microsoft.com/office/officeart/2005/8/layout/list1"/>
    <dgm:cxn modelId="{FD2EA942-2C76-4CB0-A509-9D6BEA51B691}" type="presParOf" srcId="{DA729DAC-6EA2-433A-9C1A-BD6815B401A7}" destId="{1B618501-A9B3-4766-8752-83A378A80E1B}" srcOrd="13" destOrd="0" presId="urn:microsoft.com/office/officeart/2005/8/layout/list1"/>
    <dgm:cxn modelId="{5AA07D16-8C42-4844-B67A-B26C53DE8062}" type="presParOf" srcId="{DA729DAC-6EA2-433A-9C1A-BD6815B401A7}" destId="{079F165A-3DAE-4475-97D4-F24DDA412C77}" srcOrd="14" destOrd="0" presId="urn:microsoft.com/office/officeart/2005/8/layout/list1"/>
    <dgm:cxn modelId="{9824313D-FDE9-46A4-81B6-81AA2D7721C1}" type="presParOf" srcId="{DA729DAC-6EA2-433A-9C1A-BD6815B401A7}" destId="{2D255D60-4EE3-4933-B2B7-0810A83B911E}" srcOrd="15" destOrd="0" presId="urn:microsoft.com/office/officeart/2005/8/layout/list1"/>
    <dgm:cxn modelId="{3BB99961-FF4B-45FF-88F4-EE512930EA13}" type="presParOf" srcId="{DA729DAC-6EA2-433A-9C1A-BD6815B401A7}" destId="{83C8CE66-9CAB-4707-949A-93BEA679924C}" srcOrd="16" destOrd="0" presId="urn:microsoft.com/office/officeart/2005/8/layout/list1"/>
    <dgm:cxn modelId="{98402527-C700-4784-BA67-48BCB38E09E4}" type="presParOf" srcId="{83C8CE66-9CAB-4707-949A-93BEA679924C}" destId="{1A042F23-FBBF-47D3-A039-ABCFCA7CD1E4}" srcOrd="0" destOrd="0" presId="urn:microsoft.com/office/officeart/2005/8/layout/list1"/>
    <dgm:cxn modelId="{919629C5-3238-445D-9B3C-748076D5BE58}" type="presParOf" srcId="{83C8CE66-9CAB-4707-949A-93BEA679924C}" destId="{52A27F1E-6C66-4198-9A05-609F7D9417A2}" srcOrd="1" destOrd="0" presId="urn:microsoft.com/office/officeart/2005/8/layout/list1"/>
    <dgm:cxn modelId="{56C6EF42-A755-42C7-AD50-3D4DDA14F5B8}" type="presParOf" srcId="{DA729DAC-6EA2-433A-9C1A-BD6815B401A7}" destId="{B8826416-E43E-43C8-873B-2BC862E55D53}" srcOrd="17" destOrd="0" presId="urn:microsoft.com/office/officeart/2005/8/layout/list1"/>
    <dgm:cxn modelId="{24C52495-5BBA-42D4-93CC-A1131A5A24D4}" type="presParOf" srcId="{DA729DAC-6EA2-433A-9C1A-BD6815B401A7}" destId="{26645C41-38BB-4FF0-9069-2B28D5F9C081}" srcOrd="18" destOrd="0" presId="urn:microsoft.com/office/officeart/2005/8/layout/list1"/>
    <dgm:cxn modelId="{9BB41AC5-50F3-42F8-866C-7406806BEC01}" type="presParOf" srcId="{DA729DAC-6EA2-433A-9C1A-BD6815B401A7}" destId="{9D0018DF-02F1-4BC4-A2E6-5336FFEC479B}" srcOrd="19" destOrd="0" presId="urn:microsoft.com/office/officeart/2005/8/layout/list1"/>
    <dgm:cxn modelId="{7D271282-D95F-4854-BC8D-7DE1E47FC7A2}" type="presParOf" srcId="{DA729DAC-6EA2-433A-9C1A-BD6815B401A7}" destId="{77D52462-F038-4DC9-82E3-978182FD99D5}" srcOrd="20" destOrd="0" presId="urn:microsoft.com/office/officeart/2005/8/layout/list1"/>
    <dgm:cxn modelId="{730C832A-AE3A-4709-B247-1348030206F7}" type="presParOf" srcId="{77D52462-F038-4DC9-82E3-978182FD99D5}" destId="{B5A59DA2-072F-4B2E-935D-6C1E7E74C0E2}" srcOrd="0" destOrd="0" presId="urn:microsoft.com/office/officeart/2005/8/layout/list1"/>
    <dgm:cxn modelId="{D9BDFF8C-D4A2-4A7C-8DF0-EDD474834728}" type="presParOf" srcId="{77D52462-F038-4DC9-82E3-978182FD99D5}" destId="{3B33E380-814B-4D41-B978-A581F559757A}" srcOrd="1" destOrd="0" presId="urn:microsoft.com/office/officeart/2005/8/layout/list1"/>
    <dgm:cxn modelId="{6EC98541-3D70-49DE-AE44-DB58E31D5D22}" type="presParOf" srcId="{DA729DAC-6EA2-433A-9C1A-BD6815B401A7}" destId="{0DB312B8-E041-435A-9A26-46013ED46893}" srcOrd="21" destOrd="0" presId="urn:microsoft.com/office/officeart/2005/8/layout/list1"/>
    <dgm:cxn modelId="{F826A8AB-2AAC-4EF4-8911-00ABA8A92718}" type="presParOf" srcId="{DA729DAC-6EA2-433A-9C1A-BD6815B401A7}" destId="{8FFBCC35-4B4D-423D-A270-91682FBCD920}" srcOrd="22" destOrd="0" presId="urn:microsoft.com/office/officeart/2005/8/layout/list1"/>
    <dgm:cxn modelId="{3E1A8C3B-0D34-4A65-A298-F85914CA8338}" type="presParOf" srcId="{DA729DAC-6EA2-433A-9C1A-BD6815B401A7}" destId="{AA3F56D6-6BF7-4499-8928-4DF9E2A730F9}" srcOrd="23" destOrd="0" presId="urn:microsoft.com/office/officeart/2005/8/layout/list1"/>
    <dgm:cxn modelId="{031DD32C-0EF3-4D8F-B2BB-D53A86FCFC67}" type="presParOf" srcId="{DA729DAC-6EA2-433A-9C1A-BD6815B401A7}" destId="{E169ADBB-8E7C-4499-90A5-97D1545D9EFC}" srcOrd="24" destOrd="0" presId="urn:microsoft.com/office/officeart/2005/8/layout/list1"/>
    <dgm:cxn modelId="{15D2FD7B-C634-4C14-ABB3-00A83F1C612B}" type="presParOf" srcId="{E169ADBB-8E7C-4499-90A5-97D1545D9EFC}" destId="{AE2D08BE-9D7C-4825-8C86-749435BC8F0F}" srcOrd="0" destOrd="0" presId="urn:microsoft.com/office/officeart/2005/8/layout/list1"/>
    <dgm:cxn modelId="{73DB29C0-CC71-4EB9-BB73-9A50866C28E4}" type="presParOf" srcId="{E169ADBB-8E7C-4499-90A5-97D1545D9EFC}" destId="{6A0FB9C0-67DC-4EE7-BC36-2D8128E51A00}" srcOrd="1" destOrd="0" presId="urn:microsoft.com/office/officeart/2005/8/layout/list1"/>
    <dgm:cxn modelId="{34B906C1-9279-4631-9473-D2CE3F9AC5FC}" type="presParOf" srcId="{DA729DAC-6EA2-433A-9C1A-BD6815B401A7}" destId="{FE27D838-43DB-4E0D-89CF-958CE1CF9AEE}" srcOrd="25" destOrd="0" presId="urn:microsoft.com/office/officeart/2005/8/layout/list1"/>
    <dgm:cxn modelId="{368BF942-E2F0-42F2-8E11-8D7803126F9E}" type="presParOf" srcId="{DA729DAC-6EA2-433A-9C1A-BD6815B401A7}" destId="{37F6D7CC-6899-4F40-9B0C-A5D6D56A6CD4}" srcOrd="26" destOrd="0" presId="urn:microsoft.com/office/officeart/2005/8/layout/list1"/>
    <dgm:cxn modelId="{40619D01-3700-4CCB-B7F0-AF32995266E5}" type="presParOf" srcId="{DA729DAC-6EA2-433A-9C1A-BD6815B401A7}" destId="{35773607-8BB4-4C10-AE2A-3E7318A414EA}" srcOrd="27" destOrd="0" presId="urn:microsoft.com/office/officeart/2005/8/layout/list1"/>
    <dgm:cxn modelId="{33059DBE-9446-4ACC-BA18-167FA7F8BA33}" type="presParOf" srcId="{DA729DAC-6EA2-433A-9C1A-BD6815B401A7}" destId="{60312B01-E901-4CC6-A66C-29BB8A67ABC3}" srcOrd="28" destOrd="0" presId="urn:microsoft.com/office/officeart/2005/8/layout/list1"/>
    <dgm:cxn modelId="{1B123AC0-38F2-41B5-9151-4E144624ADA5}" type="presParOf" srcId="{60312B01-E901-4CC6-A66C-29BB8A67ABC3}" destId="{BAA022D8-BFAB-4F5B-AAAA-6C2C10D9BDAB}" srcOrd="0" destOrd="0" presId="urn:microsoft.com/office/officeart/2005/8/layout/list1"/>
    <dgm:cxn modelId="{9FB2EFE8-E6D6-4F24-B7AA-B36B6DDA8355}" type="presParOf" srcId="{60312B01-E901-4CC6-A66C-29BB8A67ABC3}" destId="{2A593087-92A2-49CA-837D-FE6378343136}" srcOrd="1" destOrd="0" presId="urn:microsoft.com/office/officeart/2005/8/layout/list1"/>
    <dgm:cxn modelId="{3CA4E8A9-96A4-4251-8F9F-A3D50877F936}" type="presParOf" srcId="{DA729DAC-6EA2-433A-9C1A-BD6815B401A7}" destId="{1D0FE5EC-69A5-4ACD-89BE-DAEC6E72BC41}" srcOrd="29" destOrd="0" presId="urn:microsoft.com/office/officeart/2005/8/layout/list1"/>
    <dgm:cxn modelId="{48FD33B3-4D87-4ED1-83B2-870A2E60CE66}" type="presParOf" srcId="{DA729DAC-6EA2-433A-9C1A-BD6815B401A7}" destId="{F3759769-41D2-4E18-9358-7E9E883C72BB}" srcOrd="30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AABE08-0D35-4416-9C2C-F4AE787DA25E}">
      <dsp:nvSpPr>
        <dsp:cNvPr id="0" name=""/>
        <dsp:cNvSpPr/>
      </dsp:nvSpPr>
      <dsp:spPr>
        <a:xfrm>
          <a:off x="3043751" y="1588784"/>
          <a:ext cx="2019414" cy="1746875"/>
        </a:xfrm>
        <a:prstGeom prst="hexagon">
          <a:avLst>
            <a:gd name="adj" fmla="val 28570"/>
            <a:gd name="vf" fmla="val 115470"/>
          </a:avLst>
        </a:prstGeom>
        <a:solidFill>
          <a:schemeClr val="accent5"/>
        </a:solidFill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Sleep Deprivation</a:t>
          </a:r>
        </a:p>
      </dsp:txBody>
      <dsp:txXfrm>
        <a:off x="3378396" y="1878266"/>
        <a:ext cx="1350124" cy="1167911"/>
      </dsp:txXfrm>
    </dsp:sp>
    <dsp:sp modelId="{B2864CCB-9996-41DE-8690-5750A402E33E}">
      <dsp:nvSpPr>
        <dsp:cNvPr id="0" name=""/>
        <dsp:cNvSpPr/>
      </dsp:nvSpPr>
      <dsp:spPr>
        <a:xfrm>
          <a:off x="4308292" y="753023"/>
          <a:ext cx="761919" cy="656494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90BCE5-1E65-4A2B-B652-1004D1D8490C}">
      <dsp:nvSpPr>
        <dsp:cNvPr id="0" name=""/>
        <dsp:cNvSpPr/>
      </dsp:nvSpPr>
      <dsp:spPr>
        <a:xfrm>
          <a:off x="3229768" y="0"/>
          <a:ext cx="1654896" cy="1431679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Repeated yawning</a:t>
          </a:r>
        </a:p>
      </dsp:txBody>
      <dsp:txXfrm>
        <a:off x="3504020" y="237260"/>
        <a:ext cx="1106392" cy="957159"/>
      </dsp:txXfrm>
    </dsp:sp>
    <dsp:sp modelId="{D223589F-157F-40AB-998B-4F71386D1A36}">
      <dsp:nvSpPr>
        <dsp:cNvPr id="0" name=""/>
        <dsp:cNvSpPr/>
      </dsp:nvSpPr>
      <dsp:spPr>
        <a:xfrm>
          <a:off x="5197511" y="1980317"/>
          <a:ext cx="761919" cy="656494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FD6CB8-B7D5-41EF-99F5-9BCDB6BB8CFD}">
      <dsp:nvSpPr>
        <dsp:cNvPr id="0" name=""/>
        <dsp:cNvSpPr/>
      </dsp:nvSpPr>
      <dsp:spPr>
        <a:xfrm>
          <a:off x="4747500" y="880578"/>
          <a:ext cx="1654896" cy="1431679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“</a:t>
          </a:r>
          <a:r>
            <a:rPr lang="en-US" sz="1400" kern="1200" dirty="0" err="1"/>
            <a:t>Microsleeps</a:t>
          </a:r>
          <a:r>
            <a:rPr lang="en-US" sz="1400" kern="1200" dirty="0"/>
            <a:t>”</a:t>
          </a:r>
        </a:p>
      </dsp:txBody>
      <dsp:txXfrm>
        <a:off x="5021752" y="1117838"/>
        <a:ext cx="1106392" cy="957159"/>
      </dsp:txXfrm>
    </dsp:sp>
    <dsp:sp modelId="{689D1DA6-1E4F-4D92-9FCD-3981D520151F}">
      <dsp:nvSpPr>
        <dsp:cNvPr id="0" name=""/>
        <dsp:cNvSpPr/>
      </dsp:nvSpPr>
      <dsp:spPr>
        <a:xfrm>
          <a:off x="4579802" y="3365702"/>
          <a:ext cx="761919" cy="656494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B370A4-2390-47BF-8192-955E92DAE9F4}">
      <dsp:nvSpPr>
        <dsp:cNvPr id="0" name=""/>
        <dsp:cNvSpPr/>
      </dsp:nvSpPr>
      <dsp:spPr>
        <a:xfrm>
          <a:off x="4747500" y="2611694"/>
          <a:ext cx="1654896" cy="1431679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Increased tolerance for risk</a:t>
          </a:r>
        </a:p>
      </dsp:txBody>
      <dsp:txXfrm>
        <a:off x="5021752" y="2848954"/>
        <a:ext cx="1106392" cy="957159"/>
      </dsp:txXfrm>
    </dsp:sp>
    <dsp:sp modelId="{6014C62A-14D7-4F98-A837-52A9734EA6D1}">
      <dsp:nvSpPr>
        <dsp:cNvPr id="0" name=""/>
        <dsp:cNvSpPr/>
      </dsp:nvSpPr>
      <dsp:spPr>
        <a:xfrm>
          <a:off x="3047509" y="3509510"/>
          <a:ext cx="761919" cy="656494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876CBC-7BC5-487F-8B4F-94CC169F9839}">
      <dsp:nvSpPr>
        <dsp:cNvPr id="0" name=""/>
        <dsp:cNvSpPr/>
      </dsp:nvSpPr>
      <dsp:spPr>
        <a:xfrm>
          <a:off x="3229768" y="3493258"/>
          <a:ext cx="1654896" cy="1431679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6237416"/>
            <a:satOff val="-28781"/>
            <a:lumOff val="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Passivity</a:t>
          </a:r>
        </a:p>
      </dsp:txBody>
      <dsp:txXfrm>
        <a:off x="3504020" y="3730518"/>
        <a:ext cx="1106392" cy="957159"/>
      </dsp:txXfrm>
    </dsp:sp>
    <dsp:sp modelId="{DD7205F2-3680-4B8A-AE20-6286614C7BF3}">
      <dsp:nvSpPr>
        <dsp:cNvPr id="0" name=""/>
        <dsp:cNvSpPr/>
      </dsp:nvSpPr>
      <dsp:spPr>
        <a:xfrm>
          <a:off x="2143728" y="2282708"/>
          <a:ext cx="761919" cy="656494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C89272-7933-4511-ABEA-D6B4515A9626}">
      <dsp:nvSpPr>
        <dsp:cNvPr id="0" name=""/>
        <dsp:cNvSpPr/>
      </dsp:nvSpPr>
      <dsp:spPr>
        <a:xfrm>
          <a:off x="1704990" y="2612679"/>
          <a:ext cx="1654896" cy="1431679"/>
        </a:xfrm>
        <a:prstGeom prst="hexagon">
          <a:avLst>
            <a:gd name="adj" fmla="val 28570"/>
            <a:gd name="vf" fmla="val 115470"/>
          </a:avLst>
        </a:prstGeom>
        <a:solidFill>
          <a:srgbClr val="37C6C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Inattention to details</a:t>
          </a:r>
        </a:p>
      </dsp:txBody>
      <dsp:txXfrm>
        <a:off x="1979242" y="2849939"/>
        <a:ext cx="1106392" cy="957159"/>
      </dsp:txXfrm>
    </dsp:sp>
    <dsp:sp modelId="{0973D944-3D2F-4F62-A34D-3D1C0898AFE6}">
      <dsp:nvSpPr>
        <dsp:cNvPr id="0" name=""/>
        <dsp:cNvSpPr/>
      </dsp:nvSpPr>
      <dsp:spPr>
        <a:xfrm>
          <a:off x="1704990" y="878608"/>
          <a:ext cx="1654896" cy="1431679"/>
        </a:xfrm>
        <a:prstGeom prst="hexagon">
          <a:avLst>
            <a:gd name="adj" fmla="val 28570"/>
            <a:gd name="vf" fmla="val 115470"/>
          </a:avLst>
        </a:prstGeom>
        <a:solidFill>
          <a:srgbClr val="4472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Decreased cognitive functions</a:t>
          </a:r>
        </a:p>
      </dsp:txBody>
      <dsp:txXfrm>
        <a:off x="1979242" y="1115868"/>
        <a:ext cx="1106392" cy="9571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58181" cy="355304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02775" y="1"/>
            <a:ext cx="4058181" cy="355304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r">
              <a:defRPr sz="1200"/>
            </a:lvl1pPr>
          </a:lstStyle>
          <a:p>
            <a:fld id="{10F53824-631A-4ACE-9EBA-EC6F4D4A2BF4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721772"/>
            <a:ext cx="4058181" cy="355304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02775" y="6721772"/>
            <a:ext cx="4058181" cy="355304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r">
              <a:defRPr sz="1200"/>
            </a:lvl1pPr>
          </a:lstStyle>
          <a:p>
            <a:fld id="{EBDEC6F3-0A4D-4263-8F5C-4BCE464DE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66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58181" cy="355304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02775" y="1"/>
            <a:ext cx="4058181" cy="355304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r">
              <a:defRPr sz="1200"/>
            </a:lvl1pPr>
          </a:lstStyle>
          <a:p>
            <a:fld id="{0ABBE93E-5F7F-184D-A4E8-94CA3862B532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90863" y="884238"/>
            <a:ext cx="3181350" cy="238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81" tIns="46090" rIns="92181" bIns="4609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7156" y="3405601"/>
            <a:ext cx="7488764" cy="2786840"/>
          </a:xfrm>
          <a:prstGeom prst="rect">
            <a:avLst/>
          </a:prstGeom>
        </p:spPr>
        <p:txBody>
          <a:bodyPr vert="horz" lIns="92181" tIns="46090" rIns="92181" bIns="4609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721772"/>
            <a:ext cx="4058181" cy="355304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02775" y="6721772"/>
            <a:ext cx="4058181" cy="355304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r">
              <a:defRPr sz="1200"/>
            </a:lvl1pPr>
          </a:lstStyle>
          <a:p>
            <a:fld id="{B0D67206-340A-194E-9A97-1CE564B49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1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8767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33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816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96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270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9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383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501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303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2884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38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55027" indent="-290394"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61579" indent="-232316"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26211" indent="-232316"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90844" indent="-232316"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55475" indent="-232316" algn="ct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3020106" indent="-232316" algn="ct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84739" indent="-232316" algn="ct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949370" indent="-232316" algn="ct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0">
                <a:solidFill>
                  <a:srgbClr val="000000"/>
                </a:solidFill>
                <a:latin typeface="Arial" charset="0"/>
              </a:rPr>
              <a:t>Partners in Medical Education, Inc.</a:t>
            </a: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55027" indent="-290394"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61579" indent="-232316"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26211" indent="-232316"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90844" indent="-232316"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55475" indent="-232316" algn="ct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3020106" indent="-232316" algn="ct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84739" indent="-232316" algn="ct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949370" indent="-232316" algn="ct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901BF835-EE3D-654F-B17A-2E09673C58FC}" type="slidenum">
              <a:rPr lang="en-US" sz="1200" b="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2</a:t>
            </a:fld>
            <a:endParaRPr lang="en-US" sz="12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72061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7607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384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288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054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219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934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622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414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996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781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charset="0"/>
              </a:defRPr>
            </a:lvl1pPr>
            <a:lvl2pPr marL="748968" indent="-288065">
              <a:defRPr sz="2000" b="1">
                <a:solidFill>
                  <a:schemeClr val="tx1"/>
                </a:solidFill>
                <a:latin typeface="Comic Sans MS" charset="0"/>
              </a:defRPr>
            </a:lvl2pPr>
            <a:lvl3pPr marL="1152258" indent="-230452">
              <a:defRPr sz="2000" b="1">
                <a:solidFill>
                  <a:schemeClr val="tx1"/>
                </a:solidFill>
                <a:latin typeface="Comic Sans MS" charset="0"/>
              </a:defRPr>
            </a:lvl3pPr>
            <a:lvl4pPr marL="1613162" indent="-230452">
              <a:defRPr sz="2000" b="1">
                <a:solidFill>
                  <a:schemeClr val="tx1"/>
                </a:solidFill>
                <a:latin typeface="Comic Sans MS" charset="0"/>
              </a:defRPr>
            </a:lvl4pPr>
            <a:lvl5pPr marL="2074065" indent="-230452">
              <a:defRPr sz="2000" b="1">
                <a:solidFill>
                  <a:schemeClr val="tx1"/>
                </a:solidFill>
                <a:latin typeface="Comic Sans MS" charset="0"/>
              </a:defRPr>
            </a:lvl5pPr>
            <a:lvl6pPr marL="2534968" indent="-23045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6pPr>
            <a:lvl7pPr marL="2995872" indent="-23045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7pPr>
            <a:lvl8pPr marL="3456775" indent="-23045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8pPr>
            <a:lvl9pPr marL="3917678" indent="-23045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defRPr/>
            </a:pPr>
            <a:fld id="{E1558E83-EEEC-A24C-BDB7-7650BE2BBCCC}" type="slidenum">
              <a:rPr lang="en-US" altLang="en-US" sz="1200" b="0">
                <a:latin typeface="Arial" charset="0"/>
              </a:rPr>
              <a:pPr>
                <a:defRPr/>
              </a:pPr>
              <a:t>3</a:t>
            </a:fld>
            <a:endParaRPr lang="en-US" altLang="en-US" sz="1200" b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2882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502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739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7934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827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706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4568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932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3048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582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07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7765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41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2913063" y="530225"/>
            <a:ext cx="3536950" cy="2654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936288" y="3361599"/>
            <a:ext cx="7490300" cy="3184775"/>
          </a:xfrm>
          <a:prstGeom prst="rect">
            <a:avLst/>
          </a:prstGeom>
        </p:spPr>
        <p:txBody>
          <a:bodyPr lIns="92166" tIns="92166" rIns="92166" bIns="92166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91878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83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95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325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07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04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33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743DA7-34FC-504A-B92E-0B05F71BEB3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021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1367026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356888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Presented by Partners in Medical Education, Inc.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810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869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936355-F024-8C42-A5F5-6F05435583B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00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5B5787-11C4-AF40-8375-AA391F8B86D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81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025EC8-843F-094B-B467-B8DEAEA065F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9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065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DE7DD9-96F1-6E43-A8F9-4B502D1EE7D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8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E9A17-9C8D-1B4D-8899-8FD1CDB0128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302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Presented by Partners in Medical Education, Inc.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56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13" r:id="rId1"/>
    <p:sldLayoutId id="2147486414" r:id="rId2"/>
    <p:sldLayoutId id="2147486415" r:id="rId3"/>
    <p:sldLayoutId id="2147486416" r:id="rId4"/>
    <p:sldLayoutId id="2147486417" r:id="rId5"/>
    <p:sldLayoutId id="2147486418" r:id="rId6"/>
    <p:sldLayoutId id="2147486419" r:id="rId7"/>
    <p:sldLayoutId id="2147486420" r:id="rId8"/>
    <p:sldLayoutId id="2147486421" r:id="rId9"/>
    <p:sldLayoutId id="2147486422" r:id="rId10"/>
    <p:sldLayoutId id="214748642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pworthsleepinessscale.com/about-epworth-sleepiness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ve.ahrq.gov/clinic/ptsafety/chap46a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jhcct.org/icompare/default.asp" TargetMode="External"/><Relationship Id="rId4" Type="http://schemas.openxmlformats.org/officeDocument/2006/relationships/hyperlink" Target="http://www.thefirsttrival.org/Overview/Overview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://www.partnersinmeded.com/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artnersInMedEd.com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mailto:heather@partnersinmeded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9266" y="1229209"/>
            <a:ext cx="5088337" cy="1640991"/>
          </a:xfrm>
        </p:spPr>
        <p:txBody>
          <a:bodyPr/>
          <a:lstStyle/>
          <a:p>
            <a:r>
              <a:rPr lang="en-US" dirty="0"/>
              <a:t>Fatigue, Sleepiness and Patient Care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8800" y="2870200"/>
            <a:ext cx="5249267" cy="9398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/>
              <a:t>What Sponsoring Institutions and Programs Need to Know to Meet the ACGME Requirements and Create a Well-Rested </a:t>
            </a:r>
            <a:r>
              <a:rPr lang="en-US" sz="1800" dirty="0" err="1"/>
              <a:t>Housestaff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228599" y="4681550"/>
            <a:ext cx="59605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PARTNERS IN MEDICAL EDUCATION, INC.</a:t>
            </a:r>
          </a:p>
          <a:p>
            <a:r>
              <a:rPr lang="en-US" sz="2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Heather Peters, M.Ed., Ph.D.</a:t>
            </a:r>
          </a:p>
        </p:txBody>
      </p:sp>
    </p:spTree>
    <p:extLst>
      <p:ext uri="{BB962C8B-B14F-4D97-AF65-F5344CB8AC3E}">
        <p14:creationId xmlns:p14="http://schemas.microsoft.com/office/powerpoint/2010/main" val="33085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260087"/>
            <a:ext cx="8134350" cy="4953465"/>
          </a:xfrm>
        </p:spPr>
        <p:txBody>
          <a:bodyPr tIns="182880" bIns="0">
            <a:normAutofit fontScale="92500" lnSpcReduction="10000"/>
          </a:bodyPr>
          <a:lstStyle/>
          <a:p>
            <a:pPr marL="0" indent="0">
              <a:buNone/>
            </a:pPr>
            <a:r>
              <a:rPr lang="en-US" sz="6600" b="1" dirty="0">
                <a:solidFill>
                  <a:srgbClr val="FF0000"/>
                </a:solidFill>
              </a:rPr>
              <a:t>      4</a:t>
            </a:r>
            <a:r>
              <a:rPr lang="en-US" dirty="0"/>
              <a:t> Major Disasters were related to night-time operators’ fatigue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Disturbances in their circadian rhythm</a:t>
            </a:r>
          </a:p>
          <a:p>
            <a:r>
              <a:rPr lang="en-US" dirty="0"/>
              <a:t>Sleep after night work tends to be shorter than sleep after day work</a:t>
            </a:r>
          </a:p>
          <a:p>
            <a:r>
              <a:rPr lang="en-US" dirty="0"/>
              <a:t>Poorer quality of sleep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Circadian Rhythm Disruption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pic>
        <p:nvPicPr>
          <p:cNvPr id="6" name="Picture 5" descr="Circadian_rhythm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952" y="2339350"/>
            <a:ext cx="3295998" cy="206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1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Lows…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6" name="Cloud 5"/>
          <p:cNvSpPr/>
          <p:nvPr/>
        </p:nvSpPr>
        <p:spPr>
          <a:xfrm>
            <a:off x="993913" y="2266122"/>
            <a:ext cx="3843131" cy="259742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3-7 AM</a:t>
            </a:r>
          </a:p>
        </p:txBody>
      </p:sp>
      <p:sp>
        <p:nvSpPr>
          <p:cNvPr id="7" name="Cloud 6"/>
          <p:cNvSpPr/>
          <p:nvPr/>
        </p:nvSpPr>
        <p:spPr>
          <a:xfrm>
            <a:off x="4744278" y="3428887"/>
            <a:ext cx="3644348" cy="274807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3-5 PM</a:t>
            </a:r>
          </a:p>
        </p:txBody>
      </p:sp>
      <p:pic>
        <p:nvPicPr>
          <p:cNvPr id="8" name="Content Placeholder 7" descr="Clip art of a sleepy student napping at his desk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34" y="2205424"/>
            <a:ext cx="1552618" cy="122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9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extremely hard to adapt to night shifts</a:t>
            </a:r>
          </a:p>
          <a:p>
            <a:r>
              <a:rPr lang="en-US" dirty="0"/>
              <a:t>90% never adapt</a:t>
            </a:r>
          </a:p>
          <a:p>
            <a:r>
              <a:rPr lang="en-US" dirty="0"/>
              <a:t>More nights in a row, makes most people more tired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NIGHT FLOAT SYSTEMS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pic>
        <p:nvPicPr>
          <p:cNvPr id="6" name="Picture 5" descr="Teknologeek.com » Genera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426" y="3810164"/>
            <a:ext cx="2068479" cy="178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8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Research into MVC has found: 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Post-call</a:t>
            </a:r>
            <a:r>
              <a:rPr lang="en-US" sz="2800" b="1" dirty="0"/>
              <a:t> </a:t>
            </a:r>
            <a:r>
              <a:rPr lang="en-US" sz="2800" dirty="0"/>
              <a:t>residents are more likely to have a motor vehicle accident</a:t>
            </a:r>
          </a:p>
          <a:p>
            <a:r>
              <a:rPr lang="en-US" sz="2800" dirty="0"/>
              <a:t>Risk increases with the </a:t>
            </a:r>
            <a:r>
              <a:rPr lang="en-US" sz="2800" b="1" dirty="0">
                <a:solidFill>
                  <a:srgbClr val="FF0000"/>
                </a:solidFill>
              </a:rPr>
              <a:t>number of night shifts</a:t>
            </a:r>
            <a:r>
              <a:rPr lang="en-US" sz="2800" b="1" dirty="0"/>
              <a:t> </a:t>
            </a:r>
            <a:r>
              <a:rPr lang="en-US" sz="2800" dirty="0"/>
              <a:t>a resident does per month. </a:t>
            </a:r>
          </a:p>
          <a:p>
            <a:r>
              <a:rPr lang="en-US" sz="2800" dirty="0"/>
              <a:t>Residents who worked longer than </a:t>
            </a:r>
            <a:r>
              <a:rPr lang="en-US" sz="2800" b="1" dirty="0">
                <a:solidFill>
                  <a:srgbClr val="FF0000"/>
                </a:solidFill>
              </a:rPr>
              <a:t>24 hours </a:t>
            </a:r>
            <a:r>
              <a:rPr lang="en-US" sz="2800" dirty="0"/>
              <a:t>are </a:t>
            </a:r>
            <a:r>
              <a:rPr lang="en-US" sz="2800" b="1" dirty="0">
                <a:solidFill>
                  <a:srgbClr val="FF0000"/>
                </a:solidFill>
              </a:rPr>
              <a:t>2.3 times </a:t>
            </a:r>
            <a:r>
              <a:rPr lang="en-US" sz="2800" dirty="0"/>
              <a:t>more likely to have a motor vehicle accident.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Motor Vehicle Collisions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456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Residents may have a primary, undiagnosed sleep disorder, such as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Sleep Disorders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35858301"/>
              </p:ext>
            </p:extLst>
          </p:nvPr>
        </p:nvGraphicFramePr>
        <p:xfrm>
          <a:off x="1855994" y="2753733"/>
          <a:ext cx="5630656" cy="3423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876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5C95FF-66DD-4489-B167-2B5A47A75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D40242E-7D21-4AA1-BABD-97186EEECE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3FF7691-5CA2-4803-A35F-5A05D8583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9CA9F20-8CB9-45BC-BFFD-39EAE8AC6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640677"/>
            <a:ext cx="7886700" cy="4438905"/>
          </a:xfrm>
        </p:spPr>
        <p:txBody>
          <a:bodyPr>
            <a:normAutofit/>
          </a:bodyPr>
          <a:lstStyle/>
          <a:p>
            <a:r>
              <a:rPr lang="en-US" sz="2000" dirty="0"/>
              <a:t>Residents may also display symptoms of “fatigue” or attribute symptoms to fatigue when the etiology is in fact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conditions that masquerade as fatigue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57061669"/>
              </p:ext>
            </p:extLst>
          </p:nvPr>
        </p:nvGraphicFramePr>
        <p:xfrm>
          <a:off x="1390650" y="2252100"/>
          <a:ext cx="6096000" cy="4004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9824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2.bp.blogspot.com/-xbnjb6HD0Cs/T76sCd8XhAI/AAAAAAAAAG0/9YeAZqmAqEk/s1600/questio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754" y="1955408"/>
            <a:ext cx="7033846" cy="37038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ooter Placeholder 2"/>
          <p:cNvSpPr txBox="1">
            <a:spLocks/>
          </p:cNvSpPr>
          <p:nvPr/>
        </p:nvSpPr>
        <p:spPr>
          <a:xfrm>
            <a:off x="3028950" y="644369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r>
              <a:rPr lang="en-US"/>
              <a:t>Presented by Partners in Medical Education, Inc. 2016</a:t>
            </a:r>
            <a:endParaRPr lang="en-US" dirty="0"/>
          </a:p>
        </p:txBody>
      </p:sp>
      <p:sp>
        <p:nvSpPr>
          <p:cNvPr id="10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6457950" y="6443691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16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2766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952170" y="2424794"/>
            <a:ext cx="6115049" cy="2429491"/>
          </a:xfrm>
        </p:spPr>
        <p:txBody>
          <a:bodyPr/>
          <a:lstStyle/>
          <a:p>
            <a:r>
              <a:rPr lang="en-US" dirty="0"/>
              <a:t>Fatigue and it's Impact on Patient Safety &amp; Medical Errors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1518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2800" dirty="0"/>
              <a:t>Sustained attention and vigilance tasks were impaired </a:t>
            </a:r>
          </a:p>
          <a:p>
            <a:r>
              <a:rPr lang="en-US" sz="2800" dirty="0"/>
              <a:t>64% were chronically sleep deprived; </a:t>
            </a:r>
          </a:p>
          <a:p>
            <a:pPr lvl="1"/>
            <a:r>
              <a:rPr lang="en-US" sz="2400" dirty="0"/>
              <a:t>admitted to dozing while </a:t>
            </a:r>
          </a:p>
          <a:p>
            <a:pPr lvl="2"/>
            <a:r>
              <a:rPr lang="en-US" sz="2000" dirty="0"/>
              <a:t>writing notes (69%)</a:t>
            </a:r>
          </a:p>
          <a:p>
            <a:pPr lvl="2"/>
            <a:r>
              <a:rPr lang="en-US" sz="2000" dirty="0"/>
              <a:t>reviewing medication lists (61%)</a:t>
            </a:r>
          </a:p>
          <a:p>
            <a:pPr lvl="2"/>
            <a:r>
              <a:rPr lang="en-US" sz="2000" dirty="0"/>
              <a:t>interpreting labs (51%)</a:t>
            </a:r>
          </a:p>
          <a:p>
            <a:pPr lvl="2"/>
            <a:r>
              <a:rPr lang="en-US" sz="2000" dirty="0"/>
              <a:t>writing orders (46%)</a:t>
            </a:r>
          </a:p>
          <a:p>
            <a:r>
              <a:rPr lang="en-US" sz="2800" dirty="0"/>
              <a:t>In-service training exam scores correlated with their amount of “sleep” prior to the exam.</a:t>
            </a:r>
          </a:p>
          <a:p>
            <a:r>
              <a:rPr lang="en-US" sz="2800" dirty="0"/>
              <a:t>Documented fewer components of a history and physical examination depending upon their shift. </a:t>
            </a:r>
          </a:p>
          <a:p>
            <a:r>
              <a:rPr lang="en-US" sz="2800" dirty="0"/>
              <a:t>Performed less well during a simulation of intubation skills. </a:t>
            </a:r>
          </a:p>
          <a:p>
            <a:r>
              <a:rPr lang="en-US" sz="2800" dirty="0"/>
              <a:t>Demonstrated more errors and required more time than usual during simulations of common procedures. </a:t>
            </a:r>
          </a:p>
          <a:p>
            <a:r>
              <a:rPr lang="en-US" sz="2800" dirty="0"/>
              <a:t>Postoperative complications increased by 45% for resident surgeons for those procedures they performed the day following their night on call.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Attention Impaired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125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9344" y="116463"/>
            <a:ext cx="6526006" cy="1325563"/>
          </a:xfrm>
        </p:spPr>
        <p:txBody>
          <a:bodyPr>
            <a:normAutofit/>
          </a:bodyPr>
          <a:lstStyle/>
          <a:p>
            <a:r>
              <a:rPr lang="en-US" sz="3600" dirty="0"/>
              <a:t>Other Effects of Fatigue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sp>
        <p:nvSpPr>
          <p:cNvPr id="6" name="Oval 5"/>
          <p:cNvSpPr/>
          <p:nvPr/>
        </p:nvSpPr>
        <p:spPr>
          <a:xfrm>
            <a:off x="419671" y="1783127"/>
            <a:ext cx="1569673" cy="15696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36</a:t>
            </a:r>
          </a:p>
        </p:txBody>
      </p:sp>
      <p:sp>
        <p:nvSpPr>
          <p:cNvPr id="7" name="Oval 6"/>
          <p:cNvSpPr/>
          <p:nvPr/>
        </p:nvSpPr>
        <p:spPr>
          <a:xfrm>
            <a:off x="2276676" y="2201459"/>
            <a:ext cx="1569673" cy="156967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6</a:t>
            </a:r>
          </a:p>
        </p:txBody>
      </p:sp>
      <p:sp>
        <p:nvSpPr>
          <p:cNvPr id="8" name="Oval 7"/>
          <p:cNvSpPr/>
          <p:nvPr/>
        </p:nvSpPr>
        <p:spPr>
          <a:xfrm>
            <a:off x="4068555" y="1078451"/>
            <a:ext cx="1569673" cy="156967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20%</a:t>
            </a:r>
          </a:p>
        </p:txBody>
      </p:sp>
      <p:sp>
        <p:nvSpPr>
          <p:cNvPr id="9" name="Oval 8"/>
          <p:cNvSpPr/>
          <p:nvPr/>
        </p:nvSpPr>
        <p:spPr>
          <a:xfrm>
            <a:off x="6007726" y="1863287"/>
            <a:ext cx="1569673" cy="156967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12%</a:t>
            </a:r>
          </a:p>
        </p:txBody>
      </p:sp>
      <p:sp>
        <p:nvSpPr>
          <p:cNvPr id="10" name="Oval 9"/>
          <p:cNvSpPr/>
          <p:nvPr/>
        </p:nvSpPr>
        <p:spPr>
          <a:xfrm>
            <a:off x="4183284" y="2943504"/>
            <a:ext cx="1569673" cy="1569673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&gt;6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3524" y="4112233"/>
            <a:ext cx="71056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More than 80 hours per week: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latin typeface="Calibri" panose="020F0502020204030204" pitchFamily="34" charset="0"/>
              </a:rPr>
              <a:t>Personal accident/injury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latin typeface="Calibri" panose="020F0502020204030204" pitchFamily="34" charset="0"/>
              </a:rPr>
              <a:t>Serious conflict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latin typeface="Calibri" panose="020F0502020204030204" pitchFamily="34" charset="0"/>
              </a:rPr>
              <a:t>Significant medical error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latin typeface="Calibri" panose="020F0502020204030204" pitchFamily="34" charset="0"/>
              </a:rPr>
              <a:t>Significant weight gain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latin typeface="Calibri" panose="020F0502020204030204" pitchFamily="34" charset="0"/>
              </a:rPr>
              <a:t>Increased use of alcohol or other medications to cope</a:t>
            </a:r>
          </a:p>
        </p:txBody>
      </p:sp>
    </p:spTree>
    <p:extLst>
      <p:ext uri="{BB962C8B-B14F-4D97-AF65-F5344CB8AC3E}">
        <p14:creationId xmlns:p14="http://schemas.microsoft.com/office/powerpoint/2010/main" val="249779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Presented by Partners in Medical Education, Inc. 2016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073A0A-C37C-6546-844A-15AEA3E0B35D}" type="slidenum">
              <a:rPr lang="en-US" smtClean="0"/>
              <a:t>2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33800" y="1752600"/>
            <a:ext cx="4724400" cy="39087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336600"/>
                </a:solidFill>
                <a:latin typeface="Arial" charset="0"/>
                <a:ea typeface="Arial" charset="0"/>
                <a:cs typeface="Arial" charset="0"/>
              </a:rPr>
              <a:t>Heather Peters, </a:t>
            </a:r>
            <a:r>
              <a:rPr lang="en-US" sz="2400" b="1" dirty="0" err="1">
                <a:solidFill>
                  <a:srgbClr val="336600"/>
                </a:solidFill>
                <a:latin typeface="Arial" charset="0"/>
                <a:ea typeface="Arial" charset="0"/>
                <a:cs typeface="Arial" charset="0"/>
              </a:rPr>
              <a:t>M.Ed</a:t>
            </a:r>
            <a:r>
              <a:rPr lang="en-US" sz="2400" b="1" dirty="0">
                <a:solidFill>
                  <a:srgbClr val="336600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400" b="1" dirty="0" err="1">
                <a:solidFill>
                  <a:srgbClr val="336600"/>
                </a:solidFill>
                <a:latin typeface="Arial" charset="0"/>
                <a:ea typeface="Arial" charset="0"/>
                <a:cs typeface="Arial" charset="0"/>
              </a:rPr>
              <a:t>Ph.D</a:t>
            </a:r>
            <a:endParaRPr lang="en-US" sz="2400" b="1" dirty="0">
              <a:solidFill>
                <a:srgbClr val="33660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en-US" sz="2000" dirty="0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rPr>
              <a:t>GME Consultant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DIO &amp; GME Specialist</a:t>
            </a:r>
          </a:p>
          <a:p>
            <a:pPr marL="342900" indent="-342900">
              <a:buFont typeface="Arial"/>
              <a:buChar char="•"/>
            </a:pPr>
            <a:endParaRPr lang="en-US" sz="1600" b="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Seasoned speaker at ACGME &amp; sub-specialty national meetings</a:t>
            </a:r>
          </a:p>
          <a:p>
            <a:pPr marL="342900" indent="-342900">
              <a:buFont typeface="Arial"/>
              <a:buChar char="•"/>
            </a:pPr>
            <a:endParaRPr lang="en-US" sz="1600" b="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Institutional and Program accreditation experience</a:t>
            </a:r>
          </a:p>
          <a:p>
            <a:pPr marL="342900" indent="-342900">
              <a:buFont typeface="Arial"/>
              <a:buChar char="•"/>
            </a:pPr>
            <a:endParaRPr lang="en-US" sz="1600" b="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3 decades in education; Masters of Education in curriculum &amp; evaluations, PhD concentration in secondary education &amp; adult learning theories</a:t>
            </a:r>
            <a:endParaRPr lang="en-US" sz="1600" b="0" dirty="0">
              <a:solidFill>
                <a:srgbClr val="0033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 descr="unnamed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0" t="17851" r="26758" b="28518"/>
          <a:stretch/>
        </p:blipFill>
        <p:spPr>
          <a:xfrm>
            <a:off x="838200" y="1981200"/>
            <a:ext cx="2369358" cy="3200400"/>
          </a:xfrm>
          <a:prstGeom prst="rect">
            <a:avLst/>
          </a:prstGeom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Introducing Your Presenter…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2210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Epworth Sleepiness Scale, this scale assesses an individual’s tendency for dozing.</a:t>
            </a:r>
          </a:p>
          <a:p>
            <a:r>
              <a:rPr lang="en-US" sz="2000" dirty="0"/>
              <a:t>Residents have ESS values comparable to patients with diagnosed sleep disorders such as </a:t>
            </a:r>
            <a:r>
              <a:rPr lang="en-US" sz="2000" b="1" u="sng" dirty="0"/>
              <a:t>sleep apnea</a:t>
            </a:r>
            <a:r>
              <a:rPr lang="en-US" sz="2000" b="1" dirty="0"/>
              <a:t> </a:t>
            </a:r>
            <a:r>
              <a:rPr lang="en-US" sz="2000" dirty="0"/>
              <a:t>and </a:t>
            </a:r>
            <a:r>
              <a:rPr lang="en-US" sz="2000" b="1" u="sng" dirty="0"/>
              <a:t>narcolepsy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The Official Website of the Epworth Sleepiness Scale</a:t>
            </a:r>
            <a:r>
              <a:rPr lang="en-US" sz="1600" dirty="0"/>
              <a:t> </a:t>
            </a:r>
          </a:p>
          <a:p>
            <a:pPr marL="0" indent="0" algn="ctr">
              <a:buNone/>
            </a:pPr>
            <a:r>
              <a:rPr lang="en-US" sz="2000" dirty="0" err="1"/>
              <a:t>Dr</a:t>
            </a:r>
            <a:r>
              <a:rPr lang="en-US" sz="2000" dirty="0"/>
              <a:t> Murray Johns</a:t>
            </a:r>
          </a:p>
          <a:p>
            <a:pPr marL="0" indent="0" algn="ctr">
              <a:buNone/>
            </a:pPr>
            <a:r>
              <a:rPr lang="en-US" sz="2000" dirty="0">
                <a:hlinkClick r:id="rId3"/>
              </a:rPr>
              <a:t>http://epworthsleepinessscale.com/about-epworth-sleepiness/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Sleepiness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5765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866142"/>
            <a:ext cx="7886700" cy="4438905"/>
          </a:xfrm>
        </p:spPr>
        <p:txBody>
          <a:bodyPr>
            <a:normAutofit fontScale="92500"/>
          </a:bodyPr>
          <a:lstStyle/>
          <a:p>
            <a:r>
              <a:rPr lang="en-US" dirty="0"/>
              <a:t>Randomized Hospitals/Programs (participating members of ACS NSQUIP)</a:t>
            </a:r>
          </a:p>
          <a:p>
            <a:r>
              <a:rPr lang="en-US" dirty="0"/>
              <a:t>Intervention Arm (Flexible Duty Hour Requirements) vs. Usual Care Hospitals (Current Duty Hour Requirements)</a:t>
            </a:r>
          </a:p>
          <a:p>
            <a:r>
              <a:rPr lang="en-US" dirty="0"/>
              <a:t>Data Collection: 7/1/14-6/30/15; 6/30/16</a:t>
            </a:r>
          </a:p>
          <a:p>
            <a:pPr lvl="1"/>
            <a:r>
              <a:rPr lang="en-US" dirty="0"/>
              <a:t>Data Analysis: comparison of outcomes</a:t>
            </a:r>
          </a:p>
          <a:p>
            <a:pPr lvl="2"/>
            <a:r>
              <a:rPr lang="en-US" dirty="0"/>
              <a:t>Primary Outcomes: Death or Serious Morbidity</a:t>
            </a:r>
          </a:p>
          <a:p>
            <a:pPr lvl="2"/>
            <a:r>
              <a:rPr lang="en-US" dirty="0"/>
              <a:t>Secondary Outcomes: Any Morbidity, Individual complications, Reoperations, Length of Stay, Readmission, Failure to Rescue</a:t>
            </a:r>
          </a:p>
          <a:p>
            <a:pPr lvl="1"/>
            <a:r>
              <a:rPr lang="en-US" dirty="0"/>
              <a:t>Assessed resident perceptions of Duty Hour regulations through survey attached to January 2015 ABSITE</a:t>
            </a:r>
          </a:p>
          <a:p>
            <a:pPr lvl="1"/>
            <a:r>
              <a:rPr lang="en-US" dirty="0"/>
              <a:t>Accessed program case volumes, ABSITE scores, PD survey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FIRST Trial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pic>
        <p:nvPicPr>
          <p:cNvPr id="6" name="Picture 5" descr="Surgeon in Training | Flickr - Photo Sharing!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979" y="321619"/>
            <a:ext cx="1901371" cy="137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0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Overall, there were no significant differences between the two study groups</a:t>
            </a:r>
          </a:p>
          <a:p>
            <a:r>
              <a:rPr lang="en-US" dirty="0"/>
              <a:t>No significant difference in residents’ satisfaction with overall well-being and education quality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from FIRST Trial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pic>
        <p:nvPicPr>
          <p:cNvPr id="6" name="Picture 5" descr="TENzine.com.es: WHY I WANT TO BE A SURGEON?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543" y="3486260"/>
            <a:ext cx="3834492" cy="254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82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 Rules for the flexible schedule</a:t>
            </a:r>
          </a:p>
          <a:p>
            <a:pPr lvl="1"/>
            <a:r>
              <a:rPr lang="en-US" dirty="0"/>
              <a:t>80 hours maximum duty per week</a:t>
            </a:r>
          </a:p>
          <a:p>
            <a:pPr lvl="1"/>
            <a:r>
              <a:rPr lang="en-US" dirty="0"/>
              <a:t>1 day off in 7</a:t>
            </a:r>
          </a:p>
          <a:p>
            <a:pPr lvl="1"/>
            <a:r>
              <a:rPr lang="en-US" dirty="0"/>
              <a:t>In-house call no more frequent than q3 nights (averaged over a 4 week period)</a:t>
            </a:r>
          </a:p>
          <a:p>
            <a:pPr lvl="1"/>
            <a:endParaRPr lang="en-US" dirty="0"/>
          </a:p>
          <a:p>
            <a:r>
              <a:rPr lang="en-US" dirty="0"/>
              <a:t>Data Collection: 7/1/15-6/30/16</a:t>
            </a:r>
          </a:p>
          <a:p>
            <a:r>
              <a:rPr lang="en-US" dirty="0"/>
              <a:t>Just ended so no findings yet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iCOMPARE</a:t>
            </a:r>
            <a:r>
              <a:rPr lang="en-US" dirty="0"/>
              <a:t> Trial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712" y="354643"/>
            <a:ext cx="9134475" cy="121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8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2.bp.blogspot.com/-xbnjb6HD0Cs/T76sCd8XhAI/AAAAAAAAAG0/9YeAZqmAqEk/s1600/questio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754" y="1955408"/>
            <a:ext cx="7033846" cy="37038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ooter Placeholder 2"/>
          <p:cNvSpPr txBox="1">
            <a:spLocks/>
          </p:cNvSpPr>
          <p:nvPr/>
        </p:nvSpPr>
        <p:spPr>
          <a:xfrm>
            <a:off x="3028950" y="644369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r>
              <a:rPr lang="en-US"/>
              <a:t>Presented by Partners in Medical Education, Inc. 2016</a:t>
            </a:r>
            <a:endParaRPr lang="en-US" dirty="0"/>
          </a:p>
        </p:txBody>
      </p:sp>
      <p:sp>
        <p:nvSpPr>
          <p:cNvPr id="10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6457950" y="6443691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39734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952170" y="2329544"/>
            <a:ext cx="6115049" cy="2429491"/>
          </a:xfrm>
        </p:spPr>
        <p:txBody>
          <a:bodyPr/>
          <a:lstStyle/>
          <a:p>
            <a:r>
              <a:rPr lang="en-US" dirty="0"/>
              <a:t>Expectations of Accreditation Bodies Regarding Fatigue Management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4236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800" dirty="0"/>
              <a:t>VI.C. Alertness Management/Fatigue Mitigation</a:t>
            </a:r>
          </a:p>
          <a:p>
            <a:pPr marL="457200" lvl="1" indent="0">
              <a:buNone/>
            </a:pPr>
            <a:r>
              <a:rPr lang="en-US" sz="2400" dirty="0"/>
              <a:t>VI.C.1.a). educate faculty and residents…to recognize the signs of fatigue</a:t>
            </a:r>
          </a:p>
          <a:p>
            <a:pPr marL="457200" lvl="1" indent="0">
              <a:buNone/>
            </a:pPr>
            <a:r>
              <a:rPr lang="en-US" sz="2400" dirty="0"/>
              <a:t>VI.C.1.b) educate all faculty members and residents in alertness management and fatigue mitigation processes; and</a:t>
            </a:r>
          </a:p>
          <a:p>
            <a:pPr marL="457200" lvl="1" indent="0">
              <a:buNone/>
            </a:pPr>
            <a:r>
              <a:rPr lang="en-US" sz="2400" dirty="0"/>
              <a:t>VI.C.1.c) adopt fatigue mitigation processes to manage the potential negative effects of fatigue on patient care and learning, such as naps or back-up call schedules</a:t>
            </a:r>
          </a:p>
          <a:p>
            <a:pPr marL="0" indent="0">
              <a:buNone/>
            </a:pPr>
            <a:r>
              <a:rPr lang="en-US" sz="2800" dirty="0"/>
              <a:t>VI.C.2. Each program must have a process to ensure continuity of patient care in the event that a resident may be unable to perform his/her patient care duties</a:t>
            </a:r>
          </a:p>
          <a:p>
            <a:pPr marL="0" indent="0">
              <a:buNone/>
            </a:pPr>
            <a:r>
              <a:rPr lang="en-US" sz="2800" dirty="0"/>
              <a:t>VI.C.3. The sponsoring institution must provide adequate sleep facilities and/or safe transportation options for residents who may be too fatigued to safety return home.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ACGME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6316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…considers physicians attending to their own health and wellness, as well as the health of their colleagues, an ethical imperative.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American Medical Association on Ethical and Judicial Affairs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107" y="4065815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26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…highlights the importance of medical errors as a major cause of mortality and morbidity. Fatigue probably contributes to at least some of these errors.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Institute of Medicine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650" y="214058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18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…considers fatigue so important that it had health care worker fatigue in its 2007 Patient Safety Guide.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Commission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344" y="336677"/>
            <a:ext cx="4869413" cy="90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32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irc_mi" descr="http://heartofthematterseminars.files.wordpress.com/2010/04/goal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481995"/>
            <a:ext cx="2914650" cy="186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628650" y="1738059"/>
            <a:ext cx="7886700" cy="3405442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DISCUSS</a:t>
            </a:r>
            <a:r>
              <a:rPr lang="en-US" sz="2400" dirty="0"/>
              <a:t> signs and symptoms of sleep deprivation</a:t>
            </a:r>
          </a:p>
          <a:p>
            <a:r>
              <a:rPr lang="en-US" b="1" dirty="0"/>
              <a:t>ILLUSTRATE</a:t>
            </a:r>
            <a:r>
              <a:rPr lang="en-US" sz="2400" dirty="0"/>
              <a:t> the issue of fatigue and sleep deprivation as it relates to patient safety and medical errors with medical education research</a:t>
            </a:r>
          </a:p>
          <a:p>
            <a:r>
              <a:rPr lang="en-US" b="1" dirty="0"/>
              <a:t>REVIEW</a:t>
            </a:r>
            <a:r>
              <a:rPr lang="en-US" sz="2400" dirty="0"/>
              <a:t> ACGME and other Medical Associations’  expectations regarding fatigue awareness and mitigation</a:t>
            </a:r>
          </a:p>
          <a:p>
            <a:r>
              <a:rPr lang="en-US" b="1" dirty="0"/>
              <a:t>OUTLINE</a:t>
            </a:r>
            <a:r>
              <a:rPr lang="en-US" sz="2400" dirty="0"/>
              <a:t> a multi-faceted strategy to combat fatigue in medical education settings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Goals &amp; Objectives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Presented by Partners in Medical Education, Inc.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139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Restricting duty hours alone </a:t>
            </a:r>
            <a:r>
              <a:rPr lang="en-US" sz="2800" b="1" u="sng" dirty="0">
                <a:solidFill>
                  <a:srgbClr val="FF0000"/>
                </a:solidFill>
              </a:rPr>
              <a:t>does not preclude fatigue</a:t>
            </a:r>
            <a:r>
              <a:rPr lang="en-US" sz="28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Adherence to the 80-hour work week may results in </a:t>
            </a:r>
            <a:r>
              <a:rPr lang="en-US" sz="2800" b="1" u="sng" dirty="0">
                <a:solidFill>
                  <a:srgbClr val="FF0000"/>
                </a:solidFill>
              </a:rPr>
              <a:t>unintended adverse consequences</a:t>
            </a:r>
            <a:r>
              <a:rPr lang="en-US" sz="28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Programs may miss identifying </a:t>
            </a:r>
            <a:r>
              <a:rPr lang="en-US" sz="2800" b="1" u="sng" dirty="0">
                <a:solidFill>
                  <a:srgbClr val="FF0000"/>
                </a:solidFill>
              </a:rPr>
              <a:t>persistent fatigue</a:t>
            </a:r>
            <a:r>
              <a:rPr lang="en-US" sz="2800" dirty="0"/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However…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650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2.bp.blogspot.com/-xbnjb6HD0Cs/T76sCd8XhAI/AAAAAAAAAG0/9YeAZqmAqEk/s1600/questio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754" y="1955408"/>
            <a:ext cx="7033846" cy="37038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ooter Placeholder 2"/>
          <p:cNvSpPr txBox="1">
            <a:spLocks/>
          </p:cNvSpPr>
          <p:nvPr/>
        </p:nvSpPr>
        <p:spPr>
          <a:xfrm>
            <a:off x="3028950" y="644369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r>
              <a:rPr lang="en-US"/>
              <a:t>Presented by Partners in Medical Education, Inc. 2016</a:t>
            </a:r>
            <a:endParaRPr lang="en-US" dirty="0"/>
          </a:p>
        </p:txBody>
      </p:sp>
      <p:sp>
        <p:nvSpPr>
          <p:cNvPr id="10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6457950" y="6443691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31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90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952170" y="2291444"/>
            <a:ext cx="6115049" cy="2429491"/>
          </a:xfrm>
        </p:spPr>
        <p:txBody>
          <a:bodyPr/>
          <a:lstStyle/>
          <a:p>
            <a:r>
              <a:rPr lang="en-US" dirty="0"/>
              <a:t>A Multi-Faceted Strategy to Combat Fatigue in Medical Education Settings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5875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Accrediting bodes have set </a:t>
            </a:r>
            <a:r>
              <a:rPr lang="en-US" b="1" u="sng" dirty="0">
                <a:solidFill>
                  <a:srgbClr val="FF0000"/>
                </a:solidFill>
              </a:rPr>
              <a:t>“the rules”</a:t>
            </a:r>
            <a:r>
              <a:rPr lang="en-US" dirty="0"/>
              <a:t>.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These should be construed as </a:t>
            </a:r>
            <a:r>
              <a:rPr lang="en-US" b="1" u="sng" dirty="0">
                <a:solidFill>
                  <a:srgbClr val="FF0000"/>
                </a:solidFill>
              </a:rPr>
              <a:t>minimums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NOTE: Some states have additional regulations.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in mind…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899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900" dirty="0"/>
              <a:t>Fatigue must be managed so it doesn’t interface with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500" dirty="0"/>
              <a:t>patient care and safety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500" dirty="0"/>
              <a:t>education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500" dirty="0"/>
              <a:t>resident well-being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900" dirty="0"/>
              <a:t>Minimize the effects of sleepiness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900" dirty="0"/>
              <a:t>Recognize and manage fatigue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900" dirty="0"/>
              <a:t>We cannot rely on just enforcing work hour restrictions</a:t>
            </a:r>
          </a:p>
          <a:p>
            <a:pPr marL="0" indent="0">
              <a:buNone/>
            </a:pPr>
            <a:r>
              <a:rPr lang="en-US" i="1" dirty="0"/>
              <a:t>The prevention, treatment, and management of resident fatigue are therefore a </a:t>
            </a:r>
            <a:r>
              <a:rPr lang="en-US" b="1" i="1" dirty="0">
                <a:solidFill>
                  <a:srgbClr val="FF0000"/>
                </a:solidFill>
              </a:rPr>
              <a:t>shared responsibility </a:t>
            </a:r>
            <a:r>
              <a:rPr lang="en-US" i="1" dirty="0"/>
              <a:t>of accrediting bodies, programs, faculty and residents.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of Fatigue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3418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Adhere to duty hours requirements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Minimize prolonged work (&gt;24 hours of clinical duties)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Protect periods designed to address sleep debut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Reduce non-essential tasks and enhance learning during clinical time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Reduce non-essential interruptions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Assist residents to identify co-existent medical issues which impair their sleep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Educate regarding awareness and management of fatigue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Critically appraise the best way to implement shift work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Provide napping resources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Explore options with residents to return home safely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Programs/Institutions should;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952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Discussions regarding the management of fatigue in their regular discussions with each resident/resident group.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Ask about issues pertaining to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getting adequate sleep,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resident safety such as concerning post-call driving, and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resident concerns about the balance between professionalism and work hour restrictions.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the program has particular issues with fatigue, enlist residents in developing particular program solutions.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Directors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3367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Set priorities and be careful stewards of </a:t>
            </a:r>
            <a:r>
              <a:rPr lang="en-US" b="1" dirty="0">
                <a:solidFill>
                  <a:srgbClr val="00B050"/>
                </a:solidFill>
              </a:rPr>
              <a:t>your</a:t>
            </a:r>
            <a:r>
              <a:rPr lang="en-US" dirty="0"/>
              <a:t> time off.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Excessive fatigue can affect every facet of </a:t>
            </a:r>
            <a:r>
              <a:rPr lang="en-US" b="1" dirty="0">
                <a:solidFill>
                  <a:srgbClr val="00B050"/>
                </a:solidFill>
              </a:rPr>
              <a:t>your</a:t>
            </a:r>
            <a:r>
              <a:rPr lang="en-US" dirty="0"/>
              <a:t> life.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Be careful about making swaps that might lead to </a:t>
            </a:r>
            <a:r>
              <a:rPr lang="en-US" b="1" dirty="0">
                <a:solidFill>
                  <a:srgbClr val="00B050"/>
                </a:solidFill>
              </a:rPr>
              <a:t>more sleep debt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You </a:t>
            </a:r>
            <a:r>
              <a:rPr lang="en-US" b="1" dirty="0">
                <a:solidFill>
                  <a:srgbClr val="00B050"/>
                </a:solidFill>
              </a:rPr>
              <a:t>can’t</a:t>
            </a:r>
            <a:r>
              <a:rPr lang="en-US" dirty="0"/>
              <a:t> “will yourself” to act against the neurobehavioral efforts of sleep loss.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People typically </a:t>
            </a:r>
            <a:r>
              <a:rPr lang="en-US" b="1" dirty="0">
                <a:solidFill>
                  <a:srgbClr val="00B050"/>
                </a:solidFill>
              </a:rPr>
              <a:t>under-estimate</a:t>
            </a:r>
            <a:r>
              <a:rPr lang="en-US" dirty="0"/>
              <a:t> their degree of sleepiness.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Even if you’re not at risk, consider that your colleagues may be. </a:t>
            </a:r>
            <a:r>
              <a:rPr lang="en-US" b="1" dirty="0">
                <a:solidFill>
                  <a:srgbClr val="00B050"/>
                </a:solidFill>
              </a:rPr>
              <a:t>Watch out for your fellow residents.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lvl="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message we need to send to our residents and fellows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8090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If you are nodding off or falling asleep, this is a major symptom that you are </a:t>
            </a:r>
            <a:r>
              <a:rPr lang="en-US" b="1" dirty="0">
                <a:solidFill>
                  <a:srgbClr val="00B050"/>
                </a:solidFill>
              </a:rPr>
              <a:t>too fatigued</a:t>
            </a:r>
            <a:r>
              <a:rPr lang="en-US" dirty="0"/>
              <a:t>…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It is </a:t>
            </a:r>
            <a:r>
              <a:rPr lang="en-US" dirty="0">
                <a:solidFill>
                  <a:srgbClr val="FF0000"/>
                </a:solidFill>
              </a:rPr>
              <a:t>NOT</a:t>
            </a:r>
            <a:r>
              <a:rPr lang="en-US" dirty="0"/>
              <a:t> normal to fall asleep </a:t>
            </a:r>
            <a:br>
              <a:rPr lang="en-US" dirty="0"/>
            </a:br>
            <a:r>
              <a:rPr lang="en-US" dirty="0"/>
              <a:t>in a lecture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38</a:t>
            </a:fld>
            <a:endParaRPr lang="en-US" altLang="en-US" dirty="0"/>
          </a:p>
        </p:txBody>
      </p:sp>
      <p:pic>
        <p:nvPicPr>
          <p:cNvPr id="6" name="Picture 5" descr="Ways to Use Instagram Direct To Market Your Business | Web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13" y="2771028"/>
            <a:ext cx="3175871" cy="211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0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takes at least a few “nights” to adjust </a:t>
            </a:r>
          </a:p>
          <a:p>
            <a:r>
              <a:rPr lang="en-US" dirty="0"/>
              <a:t>Consider keeping night float sleep-wake schedule on days off </a:t>
            </a:r>
          </a:p>
          <a:p>
            <a:r>
              <a:rPr lang="en-US" dirty="0"/>
              <a:t>Over 90% of individual never habituate to night float </a:t>
            </a:r>
          </a:p>
          <a:p>
            <a:r>
              <a:rPr lang="en-US" dirty="0"/>
              <a:t>Night floats should be designed to take advantage of the fact that it is easier to change rotations from days to evenings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Night Float Considerations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7786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Agency for Healthcare Research and Quality (Archive); downloaded on June 12, 2016 from </a:t>
            </a:r>
            <a:r>
              <a:rPr lang="en-US" dirty="0">
                <a:hlinkClick r:id="rId3"/>
              </a:rPr>
              <a:t>http://archive.ahrq.gov/clinic/ptsafety/chap46a.htm</a:t>
            </a:r>
            <a:r>
              <a:rPr lang="en-US" dirty="0"/>
              <a:t>.</a:t>
            </a:r>
          </a:p>
          <a:p>
            <a:r>
              <a:rPr lang="en-US" dirty="0"/>
              <a:t>“The FIRST Trial.” (</a:t>
            </a:r>
            <a:r>
              <a:rPr lang="en-US" u="sng" dirty="0"/>
              <a:t>F</a:t>
            </a:r>
            <a:r>
              <a:rPr lang="en-US" dirty="0"/>
              <a:t>lexibility </a:t>
            </a:r>
            <a:r>
              <a:rPr lang="en-US" u="sng" dirty="0"/>
              <a:t>i</a:t>
            </a:r>
            <a:r>
              <a:rPr lang="en-US" dirty="0"/>
              <a:t>n duty hour </a:t>
            </a:r>
            <a:r>
              <a:rPr lang="en-US" u="sng" dirty="0"/>
              <a:t>R</a:t>
            </a:r>
            <a:r>
              <a:rPr lang="en-US" dirty="0"/>
              <a:t>equirements for </a:t>
            </a:r>
            <a:r>
              <a:rPr lang="en-US" u="sng" dirty="0"/>
              <a:t>S</a:t>
            </a:r>
            <a:r>
              <a:rPr lang="en-US" dirty="0"/>
              <a:t>urgical </a:t>
            </a:r>
            <a:r>
              <a:rPr lang="en-US" u="sng" dirty="0"/>
              <a:t>T</a:t>
            </a:r>
            <a:r>
              <a:rPr lang="en-US" dirty="0"/>
              <a:t>rainees) American Board of Surgery and American College of Surgery; downloaded on March 25, 2016 from </a:t>
            </a:r>
            <a:r>
              <a:rPr lang="en-US" dirty="0">
                <a:hlinkClick r:id="rId4"/>
              </a:rPr>
              <a:t>http://www.thefirsttrival.org/Overview/Overview</a:t>
            </a:r>
            <a:endParaRPr lang="en-US" dirty="0"/>
          </a:p>
          <a:p>
            <a:r>
              <a:rPr lang="en-US" dirty="0"/>
              <a:t>National Cluster-Randomized Trial of Duty-Hour Flexibility in Surgical Training; </a:t>
            </a:r>
            <a:r>
              <a:rPr lang="en-US" dirty="0" err="1"/>
              <a:t>Bilimoria</a:t>
            </a:r>
            <a:r>
              <a:rPr lang="en-US" dirty="0"/>
              <a:t> KY, Chung JW, Hedges LV et al. Downloaded from nejm.org on March 25, 2016.</a:t>
            </a:r>
          </a:p>
          <a:p>
            <a:r>
              <a:rPr lang="en-US" dirty="0" err="1"/>
              <a:t>iCOMPARE</a:t>
            </a:r>
            <a:r>
              <a:rPr lang="en-US" dirty="0"/>
              <a:t> (Comparative Effectiveness of Models Optimizing Patient Safety and Resident Education). Downloaded on July 4, 2016 from </a:t>
            </a:r>
            <a:r>
              <a:rPr lang="en-US" dirty="0">
                <a:hlinkClick r:id="rId5"/>
              </a:rPr>
              <a:t>http://jhcct.org/icompare/default.asp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6563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Are you suffering from prolonged fatigue?</a:t>
            </a:r>
          </a:p>
          <a:p>
            <a:pPr lvl="1"/>
            <a:r>
              <a:rPr lang="en-US" dirty="0"/>
              <a:t>Do you “look” tired? Are you pale? Are there dark circles under your eyes? Are you listless?</a:t>
            </a:r>
          </a:p>
          <a:p>
            <a:pPr lvl="1"/>
            <a:r>
              <a:rPr lang="en-US" dirty="0"/>
              <a:t>Are you having difficulty completing assignments that usually don’t present problems?</a:t>
            </a:r>
          </a:p>
          <a:p>
            <a:pPr lvl="1"/>
            <a:r>
              <a:rPr lang="en-US" dirty="0"/>
              <a:t>Are you suddenly accident-prone?</a:t>
            </a:r>
          </a:p>
          <a:p>
            <a:pPr lvl="1"/>
            <a:r>
              <a:rPr lang="en-US" dirty="0"/>
              <a:t>Is there an increase in sick time use? Do you seem to be unusually susceptible to colds, flu, and other illnesses?</a:t>
            </a:r>
          </a:p>
          <a:p>
            <a:pPr lvl="1"/>
            <a:r>
              <a:rPr lang="en-US" dirty="0"/>
              <a:t>Has there been in an increase in the occurrence of medical errors?</a:t>
            </a:r>
          </a:p>
          <a:p>
            <a:pPr lvl="1"/>
            <a:r>
              <a:rPr lang="en-US" dirty="0"/>
              <a:t>Are you unusually emotionally labile?</a:t>
            </a:r>
          </a:p>
          <a:p>
            <a:pPr lvl="1"/>
            <a:r>
              <a:rPr lang="en-US" dirty="0"/>
              <a:t>Are you uninterested in activities and projects about which you are normally enthused?</a:t>
            </a:r>
          </a:p>
          <a:p>
            <a:pPr lvl="1"/>
            <a:r>
              <a:rPr lang="en-US" dirty="0"/>
              <a:t>Are you concerned about your interpersonal relationships?</a:t>
            </a:r>
          </a:p>
          <a:p>
            <a:pPr lvl="1"/>
            <a:r>
              <a:rPr lang="en-US" dirty="0"/>
              <a:t>Are you experiencing a decrease in libido?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for House Officers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9846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2.bp.blogspot.com/-xbnjb6HD0Cs/T76sCd8XhAI/AAAAAAAAAG0/9YeAZqmAqEk/s1600/questio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754" y="1955408"/>
            <a:ext cx="7033846" cy="37038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ooter Placeholder 2"/>
          <p:cNvSpPr txBox="1">
            <a:spLocks/>
          </p:cNvSpPr>
          <p:nvPr/>
        </p:nvSpPr>
        <p:spPr>
          <a:xfrm>
            <a:off x="3028950" y="644369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r>
              <a:rPr lang="en-US"/>
              <a:t>Presented by Partners in Medical Education, Inc. 2016</a:t>
            </a:r>
            <a:endParaRPr lang="en-US" dirty="0"/>
          </a:p>
        </p:txBody>
      </p:sp>
      <p:sp>
        <p:nvSpPr>
          <p:cNvPr id="10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6457950" y="6443691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41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6771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sldNum" idx="4294967295"/>
          </p:nvPr>
        </p:nvSpPr>
        <p:spPr>
          <a:xfrm>
            <a:off x="6454815" y="6442295"/>
            <a:ext cx="20574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 algn="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 smtClean="0"/>
              <a:t>42</a:t>
            </a:r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306954" y="373478"/>
            <a:ext cx="4319588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  Upcoming Live Webinars</a:t>
            </a: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None/>
            </a:pPr>
            <a:endParaRPr lang="en-US" altLang="en-US" sz="1400" b="0" dirty="0">
              <a:latin typeface="+mn-lt"/>
            </a:endParaRPr>
          </a:p>
          <a:p>
            <a:pPr algn="ctr"/>
            <a:r>
              <a:rPr lang="en-US" sz="1400" dirty="0">
                <a:latin typeface="+mn-lt"/>
              </a:rPr>
              <a:t>Milestones to EPAs</a:t>
            </a:r>
            <a:endParaRPr lang="en-US" altLang="en-US" sz="1400" dirty="0">
              <a:latin typeface="+mn-lt"/>
            </a:endParaRPr>
          </a:p>
          <a:p>
            <a:pPr algn="ctr"/>
            <a:r>
              <a:rPr lang="en-US" altLang="en-US" sz="1400" b="0" dirty="0">
                <a:latin typeface="+mn-lt"/>
              </a:rPr>
              <a:t>Tuesday, August 2, 2016</a:t>
            </a:r>
          </a:p>
          <a:p>
            <a:pPr algn="ctr">
              <a:lnSpc>
                <a:spcPct val="80000"/>
              </a:lnSpc>
              <a:buNone/>
            </a:pPr>
            <a:r>
              <a:rPr lang="en-US" altLang="en-US" sz="1400" b="0" dirty="0">
                <a:latin typeface="+mn-lt"/>
              </a:rPr>
              <a:t>12:00pm – 1:00pm EST</a:t>
            </a: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+mn-lt"/>
            </a:endParaRPr>
          </a:p>
          <a:p>
            <a:pPr marL="0" lvl="0" indent="0" algn="ctr"/>
            <a:r>
              <a:rPr lang="en-US" sz="1400" dirty="0">
                <a:solidFill>
                  <a:prstClr val="black"/>
                </a:solidFill>
                <a:latin typeface="+mn-lt"/>
                <a:ea typeface=""/>
                <a:cs typeface=""/>
              </a:rPr>
              <a:t>Documentation and Coding </a:t>
            </a:r>
          </a:p>
          <a:p>
            <a:pPr marL="0" lvl="0" indent="0" algn="ctr"/>
            <a:r>
              <a:rPr lang="en-US" sz="1400" dirty="0">
                <a:solidFill>
                  <a:prstClr val="black"/>
                </a:solidFill>
                <a:latin typeface="+mn-lt"/>
                <a:ea typeface=""/>
                <a:cs typeface=""/>
              </a:rPr>
              <a:t>for Teaching Physicians</a:t>
            </a:r>
            <a:endParaRPr lang="en-US" altLang="en-US" sz="140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marL="0" lvl="0" indent="0" algn="ctr"/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Thursday, August 18, 2016</a:t>
            </a:r>
          </a:p>
          <a:p>
            <a:pPr marL="0" lvl="0" indent="0" algn="ctr">
              <a:lnSpc>
                <a:spcPct val="80000"/>
              </a:lnSpc>
            </a:pP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12:00pm – 1:00pm EST</a:t>
            </a:r>
          </a:p>
          <a:p>
            <a:pPr marL="0" lvl="0" indent="0" algn="ctr">
              <a:lnSpc>
                <a:spcPct val="80000"/>
              </a:lnSpc>
            </a:pPr>
            <a:endParaRPr lang="en-US" altLang="en-US" sz="14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marL="0" lvl="0" indent="0" algn="ctr">
              <a:lnSpc>
                <a:spcPct val="80000"/>
              </a:lnSpc>
            </a:pPr>
            <a:r>
              <a:rPr lang="en-US" altLang="en-US" sz="1400" dirty="0">
                <a:solidFill>
                  <a:prstClr val="black"/>
                </a:solidFill>
                <a:latin typeface="+mn-lt"/>
                <a:ea typeface=""/>
                <a:cs typeface=""/>
              </a:rPr>
              <a:t>DIO – Keeping Up with</a:t>
            </a:r>
          </a:p>
          <a:p>
            <a:pPr marL="0" lvl="0" indent="0" algn="ctr">
              <a:lnSpc>
                <a:spcPct val="80000"/>
              </a:lnSpc>
            </a:pPr>
            <a:r>
              <a:rPr lang="en-US" altLang="en-US" sz="1400" dirty="0">
                <a:solidFill>
                  <a:prstClr val="black"/>
                </a:solidFill>
                <a:latin typeface="+mn-lt"/>
                <a:ea typeface=""/>
                <a:cs typeface=""/>
              </a:rPr>
              <a:t> Institutional NAS Requirements</a:t>
            </a:r>
          </a:p>
          <a:p>
            <a:pPr marL="0" lvl="0" indent="0" algn="ctr"/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Tuesday, September 6, 2016</a:t>
            </a:r>
          </a:p>
          <a:p>
            <a:pPr marL="0" lvl="0" indent="0" algn="ctr">
              <a:lnSpc>
                <a:spcPct val="80000"/>
              </a:lnSpc>
            </a:pP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12:00pm – 1:00pm EST</a:t>
            </a:r>
            <a:endParaRPr lang="en-US" altLang="en-US" sz="1500" dirty="0">
              <a:latin typeface="+mn-lt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+mn-lt"/>
            </a:endParaRPr>
          </a:p>
          <a:p>
            <a:pPr marL="0" lvl="0" indent="0" algn="ctr"/>
            <a:r>
              <a:rPr lang="en-US" sz="1400" dirty="0">
                <a:solidFill>
                  <a:prstClr val="black"/>
                </a:solidFill>
                <a:latin typeface="+mn-lt"/>
                <a:ea typeface=""/>
                <a:cs typeface=""/>
              </a:rPr>
              <a:t>New Program Accreditation. Let’s Get Started</a:t>
            </a:r>
            <a:endParaRPr lang="en-US" altLang="en-US" sz="140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marL="0" lvl="0" indent="0" algn="ctr"/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Tuesday, September 13, 2016</a:t>
            </a:r>
          </a:p>
          <a:p>
            <a:pPr marL="0" lvl="0" indent="0" algn="ctr">
              <a:lnSpc>
                <a:spcPct val="80000"/>
              </a:lnSpc>
            </a:pP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12:00pm – 1:00pm EST</a:t>
            </a: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r>
              <a:rPr lang="en-US" altLang="en-US" sz="1500" dirty="0">
                <a:latin typeface="Arial" charset="0"/>
                <a:hlinkClick r:id="rId3"/>
              </a:rPr>
              <a:t>www.PartnersInMedEd.com</a:t>
            </a: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r>
              <a:rPr lang="en-US" altLang="en-US" sz="1800" dirty="0">
                <a:latin typeface="Arial" charset="0"/>
              </a:rPr>
              <a:t>Partners</a:t>
            </a:r>
            <a:r>
              <a:rPr lang="en-US" altLang="en-US" sz="1800" baseline="30000" dirty="0">
                <a:latin typeface="Arial" charset="0"/>
              </a:rPr>
              <a:t>®</a:t>
            </a:r>
            <a:r>
              <a:rPr lang="en-US" altLang="en-US" sz="1800" dirty="0">
                <a:latin typeface="Arial" charset="0"/>
              </a:rPr>
              <a:t> Snippets</a:t>
            </a:r>
            <a:endParaRPr lang="en-US" sz="1600" dirty="0">
              <a:latin typeface="Arial" charset="0"/>
              <a:cs typeface="Arial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58197" y="397269"/>
            <a:ext cx="4038600" cy="420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On-Demand Webinars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endParaRPr lang="en-US" sz="1600" dirty="0">
              <a:solidFill>
                <a:srgbClr val="00A60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dirty="0">
                <a:latin typeface="Arial" charset="0"/>
                <a:cs typeface="Arial" charset="0"/>
              </a:rPr>
              <a:t>GMEC Check-Up: Is your GMEC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dirty="0">
                <a:latin typeface="Arial" charset="0"/>
                <a:cs typeface="Arial" charset="0"/>
              </a:rPr>
              <a:t>meeting its responsibilities?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4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Self-Study Visits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Dealing Effectively with the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 Struggling Medical Learner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Milestones &amp; CCCs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New Institutional Accreditation: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Let’s Get Started!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Single Accreditation System</a:t>
            </a: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altLang="ja-JP" sz="1500" dirty="0">
                <a:latin typeface="Arial" charset="0"/>
                <a:cs typeface="Arial" charset="0"/>
              </a:rPr>
              <a:t>The IOM Report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753866" y="5137954"/>
            <a:ext cx="3037468" cy="87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Contact us today to learn 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how our Educational Passports can save you time &amp; money! 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724-864-7320</a:t>
            </a:r>
          </a:p>
        </p:txBody>
      </p:sp>
      <p:pic>
        <p:nvPicPr>
          <p:cNvPr id="10" name="Picture 9" descr="Media-Play-02-25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197" y="398857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alendar-Date-256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64" y="398857"/>
            <a:ext cx="685800" cy="685800"/>
          </a:xfrm>
          <a:prstGeom prst="rect">
            <a:avLst/>
          </a:prstGeom>
        </p:spPr>
      </p:pic>
      <p:pic>
        <p:nvPicPr>
          <p:cNvPr id="12" name="Picture 11" descr="InstCustomIconLarg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2615" y="5360619"/>
            <a:ext cx="457200" cy="457200"/>
          </a:xfrm>
          <a:prstGeom prst="rect">
            <a:avLst/>
          </a:prstGeom>
        </p:spPr>
      </p:pic>
      <p:pic>
        <p:nvPicPr>
          <p:cNvPr id="13" name="Picture 12" descr="InstIconLarg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6015" y="5513019"/>
            <a:ext cx="457200" cy="457200"/>
          </a:xfrm>
          <a:prstGeom prst="rect">
            <a:avLst/>
          </a:prstGeom>
        </p:spPr>
      </p:pic>
      <p:pic>
        <p:nvPicPr>
          <p:cNvPr id="14" name="Picture 13" descr="InstPlusIconLarg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83615" y="4979619"/>
            <a:ext cx="457200" cy="457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67" y="5419725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3569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984250" y="2565400"/>
            <a:ext cx="7531100" cy="3327400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/>
              <a:t>    </a:t>
            </a:r>
            <a:r>
              <a:rPr lang="en-US" sz="2000" dirty="0"/>
              <a:t>Partners in Medical Education, Inc. provides comprehensive consulting services to the GME community. 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/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b="1" dirty="0"/>
              <a:t>Partners in Medical Education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dirty="0"/>
              <a:t>724-864-7320  |  </a:t>
            </a:r>
            <a:r>
              <a:rPr lang="en-US" sz="2000" dirty="0">
                <a:solidFill>
                  <a:srgbClr val="FF0000"/>
                </a:solidFill>
                <a:hlinkClick r:id="rId3"/>
              </a:rPr>
              <a:t>info@PartnersInMedEd.com</a:t>
            </a:r>
            <a:endParaRPr lang="en-US" sz="2000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/>
              <a:t>Heather Peters, </a:t>
            </a:r>
            <a:r>
              <a:rPr lang="en-US" sz="2000" b="1" dirty="0" err="1"/>
              <a:t>M.Ed</a:t>
            </a:r>
            <a:r>
              <a:rPr lang="en-US" sz="2000" b="1" dirty="0"/>
              <a:t>, PhD</a:t>
            </a:r>
          </a:p>
          <a:p>
            <a:pPr marL="0" indent="0" algn="ctr">
              <a:buNone/>
            </a:pPr>
            <a:r>
              <a:rPr lang="en-US" sz="2000" dirty="0"/>
              <a:t>559-392-5430|  </a:t>
            </a:r>
            <a:r>
              <a:rPr lang="en-US" sz="1800" dirty="0">
                <a:solidFill>
                  <a:srgbClr val="FF0000"/>
                </a:solidFill>
                <a:hlinkClick r:id="rId4"/>
              </a:rPr>
              <a:t>heather@partnersinmeded.com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en-US" sz="1800" b="1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err="1"/>
              <a:t>www.PartnersInMedEd.com</a:t>
            </a:r>
            <a:endParaRPr lang="en-US" sz="1800" b="1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956" y="763006"/>
            <a:ext cx="3087688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89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8718691"/>
              </p:ext>
            </p:extLst>
          </p:nvPr>
        </p:nvGraphicFramePr>
        <p:xfrm>
          <a:off x="628649" y="1252025"/>
          <a:ext cx="8107387" cy="4924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235679"/>
          </a:xfrm>
        </p:spPr>
        <p:txBody>
          <a:bodyPr>
            <a:normAutofit/>
          </a:bodyPr>
          <a:lstStyle/>
          <a:p>
            <a:r>
              <a:rPr lang="en-US" sz="2800" dirty="0"/>
              <a:t>Characteristic Symptoms of Sleep Deprivation </a:t>
            </a:r>
            <a:r>
              <a:rPr lang="en-US" sz="2800" dirty="0">
                <a:solidFill>
                  <a:srgbClr val="FF0000"/>
                </a:solidFill>
              </a:rPr>
              <a:t>often go unrecognized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7" name="Hexagon 6"/>
          <p:cNvSpPr/>
          <p:nvPr/>
        </p:nvSpPr>
        <p:spPr>
          <a:xfrm>
            <a:off x="965278" y="2999386"/>
            <a:ext cx="1590352" cy="1430215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Irritability</a:t>
            </a:r>
            <a:endParaRPr lang="en-US" sz="1200" dirty="0"/>
          </a:p>
        </p:txBody>
      </p:sp>
      <p:sp>
        <p:nvSpPr>
          <p:cNvPr id="8" name="Hexagon 7"/>
          <p:cNvSpPr/>
          <p:nvPr/>
        </p:nvSpPr>
        <p:spPr>
          <a:xfrm>
            <a:off x="6825880" y="4591693"/>
            <a:ext cx="1590352" cy="1430215"/>
          </a:xfrm>
          <a:prstGeom prst="hexagon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Motor Vehicle</a:t>
            </a:r>
          </a:p>
          <a:p>
            <a:pPr algn="ctr"/>
            <a:r>
              <a:rPr lang="en-US" sz="1400" dirty="0"/>
              <a:t>Collisions</a:t>
            </a:r>
            <a:endParaRPr lang="en-US" sz="1200" dirty="0"/>
          </a:p>
        </p:txBody>
      </p:sp>
      <p:sp>
        <p:nvSpPr>
          <p:cNvPr id="9" name="Hexagon 8"/>
          <p:cNvSpPr/>
          <p:nvPr/>
        </p:nvSpPr>
        <p:spPr>
          <a:xfrm>
            <a:off x="6825881" y="1364915"/>
            <a:ext cx="1590352" cy="1430215"/>
          </a:xfrm>
          <a:prstGeom prst="hexagon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Increased</a:t>
            </a:r>
          </a:p>
          <a:p>
            <a:pPr algn="ctr"/>
            <a:r>
              <a:rPr lang="en-US" sz="1400" dirty="0"/>
              <a:t>errors</a:t>
            </a:r>
            <a:endParaRPr lang="en-US" sz="1200" dirty="0"/>
          </a:p>
        </p:txBody>
      </p:sp>
      <p:sp>
        <p:nvSpPr>
          <p:cNvPr id="10" name="Hexagon 9"/>
          <p:cNvSpPr/>
          <p:nvPr/>
        </p:nvSpPr>
        <p:spPr>
          <a:xfrm>
            <a:off x="965278" y="4596003"/>
            <a:ext cx="1590352" cy="1430215"/>
          </a:xfrm>
          <a:prstGeom prst="hexagon">
            <a:avLst/>
          </a:prstGeom>
          <a:solidFill>
            <a:srgbClr val="37C6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Impact on sleep process</a:t>
            </a:r>
            <a:endParaRPr lang="en-US" sz="1200" dirty="0"/>
          </a:p>
        </p:txBody>
      </p:sp>
      <p:sp>
        <p:nvSpPr>
          <p:cNvPr id="11" name="Hexagon 10"/>
          <p:cNvSpPr/>
          <p:nvPr/>
        </p:nvSpPr>
        <p:spPr>
          <a:xfrm>
            <a:off x="6825881" y="2999385"/>
            <a:ext cx="1590352" cy="1430215"/>
          </a:xfrm>
          <a:prstGeom prst="hexagon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Increased number of </a:t>
            </a:r>
            <a:r>
              <a:rPr lang="en-US" sz="1200" dirty="0" err="1"/>
              <a:t>microsleeps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49651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graphicEl>
                                              <a:dgm id="{E0AABE08-0D35-4416-9C2C-F4AE787DA2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E0AABE08-0D35-4416-9C2C-F4AE787DA2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E0AABE08-0D35-4416-9C2C-F4AE787DA2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graphicEl>
                                              <a:dgm id="{E0AABE08-0D35-4416-9C2C-F4AE787DA2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CCB6A3AB-1CA2-4E0A-B31C-C1C490560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CCB6A3AB-1CA2-4E0A-B31C-C1C490560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CCB6A3AB-1CA2-4E0A-B31C-C1C490560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graphicEl>
                                              <a:dgm id="{CCB6A3AB-1CA2-4E0A-B31C-C1C490560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0690BCE5-1E65-4A2B-B652-1004D1D849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graphicEl>
                                              <a:dgm id="{0690BCE5-1E65-4A2B-B652-1004D1D849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dgm id="{0690BCE5-1E65-4A2B-B652-1004D1D849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0690BCE5-1E65-4A2B-B652-1004D1D849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B2864CCB-9996-41DE-8690-5750A402E3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B2864CCB-9996-41DE-8690-5750A402E3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B2864CCB-9996-41DE-8690-5750A402E3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graphicEl>
                                              <a:dgm id="{B2864CCB-9996-41DE-8690-5750A402E3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6">
                                            <p:graphicEl>
                                              <a:dgm id="{F3FD6CB8-B7D5-41EF-99F5-9BCDB6BB8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graphicEl>
                                              <a:dgm id="{F3FD6CB8-B7D5-41EF-99F5-9BCDB6BB8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graphicEl>
                                              <a:dgm id="{F3FD6CB8-B7D5-41EF-99F5-9BCDB6BB8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F3FD6CB8-B7D5-41EF-99F5-9BCDB6BB8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6">
                                            <p:graphicEl>
                                              <a:dgm id="{D223589F-157F-40AB-998B-4F71386D1A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graphicEl>
                                              <a:dgm id="{D223589F-157F-40AB-998B-4F71386D1A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D223589F-157F-40AB-998B-4F71386D1A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D223589F-157F-40AB-998B-4F71386D1A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6">
                                            <p:graphicEl>
                                              <a:dgm id="{43B370A4-2390-47BF-8192-955E92DAE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graphicEl>
                                              <a:dgm id="{43B370A4-2390-47BF-8192-955E92DAE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graphicEl>
                                              <a:dgm id="{43B370A4-2390-47BF-8192-955E92DAE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graphicEl>
                                              <a:dgm id="{43B370A4-2390-47BF-8192-955E92DAE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6">
                                            <p:graphicEl>
                                              <a:dgm id="{689D1DA6-1E4F-4D92-9FCD-3981D52015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graphicEl>
                                              <a:dgm id="{689D1DA6-1E4F-4D92-9FCD-3981D52015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graphicEl>
                                              <a:dgm id="{689D1DA6-1E4F-4D92-9FCD-3981D52015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graphicEl>
                                              <a:dgm id="{689D1DA6-1E4F-4D92-9FCD-3981D52015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6">
                                            <p:graphicEl>
                                              <a:dgm id="{D6876CBC-7BC5-487F-8B4F-94CC169F98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graphicEl>
                                              <a:dgm id="{D6876CBC-7BC5-487F-8B4F-94CC169F98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graphicEl>
                                              <a:dgm id="{D6876CBC-7BC5-487F-8B4F-94CC169F98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6">
                                            <p:graphicEl>
                                              <a:dgm id="{D6876CBC-7BC5-487F-8B4F-94CC169F98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6">
                                            <p:graphicEl>
                                              <a:dgm id="{6014C62A-14D7-4F98-A837-52A9734EA6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graphicEl>
                                              <a:dgm id="{6014C62A-14D7-4F98-A837-52A9734EA6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graphicEl>
                                              <a:dgm id="{6014C62A-14D7-4F98-A837-52A9734EA6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graphicEl>
                                              <a:dgm id="{6014C62A-14D7-4F98-A837-52A9734EA6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6">
                                            <p:graphicEl>
                                              <a:dgm id="{45C89272-7933-4511-ABEA-D6B4515A96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6">
                                            <p:graphicEl>
                                              <a:dgm id="{45C89272-7933-4511-ABEA-D6B4515A96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6">
                                            <p:graphicEl>
                                              <a:dgm id="{45C89272-7933-4511-ABEA-D6B4515A96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6">
                                            <p:graphicEl>
                                              <a:dgm id="{45C89272-7933-4511-ABEA-D6B4515A96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6">
                                            <p:graphicEl>
                                              <a:dgm id="{DD7205F2-3680-4B8A-AE20-6286614C7B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6">
                                            <p:graphicEl>
                                              <a:dgm id="{DD7205F2-3680-4B8A-AE20-6286614C7B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6">
                                            <p:graphicEl>
                                              <a:dgm id="{DD7205F2-3680-4B8A-AE20-6286614C7B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6">
                                            <p:graphicEl>
                                              <a:dgm id="{DD7205F2-3680-4B8A-AE20-6286614C7B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6">
                                            <p:graphicEl>
                                              <a:dgm id="{0973D944-3D2F-4F62-A34D-3D1C0898AF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6">
                                            <p:graphicEl>
                                              <a:dgm id="{0973D944-3D2F-4F62-A34D-3D1C0898AF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6">
                                            <p:graphicEl>
                                              <a:dgm id="{0973D944-3D2F-4F62-A34D-3D1C0898AF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6">
                                            <p:graphicEl>
                                              <a:dgm id="{0973D944-3D2F-4F62-A34D-3D1C0898AF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/>
        </p:bldSub>
      </p:bldGraphic>
      <p:bldP spid="7" grpId="0" animBg="1"/>
      <p:bldP spid="8" grpId="0" animBg="1"/>
      <p:bldP spid="8" grpId="1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REMEMBER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61391" y="3021496"/>
            <a:ext cx="2756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n-lt"/>
              </a:rPr>
              <a:t>Time Pressure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19061" y="2334730"/>
            <a:ext cx="155050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latin typeface="Algerian" panose="04020705040A02060702" pitchFamily="82" charset="0"/>
              </a:rPr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93026" y="3263646"/>
            <a:ext cx="2756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n-lt"/>
              </a:rPr>
              <a:t>Fatigue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06048" y="3909977"/>
            <a:ext cx="155050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latin typeface="Algerian" panose="04020705040A02060702" pitchFamily="82" charset="0"/>
              </a:rPr>
              <a:t>=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03593" y="4786834"/>
            <a:ext cx="38563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+mn-lt"/>
              </a:rPr>
              <a:t>MAJOR RISK</a:t>
            </a:r>
          </a:p>
        </p:txBody>
      </p:sp>
    </p:spTree>
    <p:extLst>
      <p:ext uri="{BB962C8B-B14F-4D97-AF65-F5344CB8AC3E}">
        <p14:creationId xmlns:p14="http://schemas.microsoft.com/office/powerpoint/2010/main" val="409500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/>
              <a:t>Definition</a:t>
            </a:r>
            <a:r>
              <a:rPr lang="en-US" sz="2400" dirty="0"/>
              <a:t>: the confusion and dysfunction that occurs upon awakening from deep sleep during NREM sleep, sleep in the middle of the night, or following a period of sleep deprivation. 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Can occur after just 30 minutes of sleep. 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Often includes a period of amnesia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Causes significant impairment</a:t>
            </a:r>
          </a:p>
          <a:p>
            <a:pPr lvl="2">
              <a:lnSpc>
                <a:spcPct val="100000"/>
              </a:lnSpc>
            </a:pPr>
            <a:r>
              <a:rPr lang="en-US" sz="1600" dirty="0"/>
              <a:t>Vulnerable to error when awakened during the night.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Sleep Inertia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2767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Clip art of a sleepy student napping at his desk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067" y="4037650"/>
            <a:ext cx="2844461" cy="224143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Sleep Debt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6" name="Cloud Callout 5"/>
          <p:cNvSpPr/>
          <p:nvPr/>
        </p:nvSpPr>
        <p:spPr>
          <a:xfrm>
            <a:off x="628650" y="1481890"/>
            <a:ext cx="3299114" cy="2438400"/>
          </a:xfrm>
          <a:prstGeom prst="cloudCallout">
            <a:avLst>
              <a:gd name="adj1" fmla="val 54699"/>
              <a:gd name="adj2" fmla="val 47256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Can be chronically tired and not know it. 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4819650" y="1295898"/>
            <a:ext cx="3399559" cy="2517566"/>
          </a:xfrm>
          <a:prstGeom prst="cloudCallout">
            <a:avLst>
              <a:gd name="adj1" fmla="val -48493"/>
              <a:gd name="adj2" fmla="val 51612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Most people do not accurately assess how sleepy they are. </a:t>
            </a:r>
          </a:p>
        </p:txBody>
      </p:sp>
    </p:spTree>
    <p:extLst>
      <p:ext uri="{BB962C8B-B14F-4D97-AF65-F5344CB8AC3E}">
        <p14:creationId xmlns:p14="http://schemas.microsoft.com/office/powerpoint/2010/main" val="360443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knologeek.com » Genera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095" y="4905174"/>
            <a:ext cx="1598855" cy="137958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42116" y="1338506"/>
            <a:ext cx="6073233" cy="4281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/>
              <a:t>Definition: When Insufficient time is spent in the “deeper, restorative” stages of sleep.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Fragmented Sleep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7" name="Oval Callout 6"/>
          <p:cNvSpPr/>
          <p:nvPr/>
        </p:nvSpPr>
        <p:spPr>
          <a:xfrm>
            <a:off x="167269" y="2321360"/>
            <a:ext cx="2861681" cy="2306396"/>
          </a:xfrm>
          <a:prstGeom prst="wedgeEllipseCallout">
            <a:avLst>
              <a:gd name="adj1" fmla="val 13272"/>
              <a:gd name="adj2" fmla="val 6254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 dirty="0"/>
          </a:p>
        </p:txBody>
      </p:sp>
      <p:pic>
        <p:nvPicPr>
          <p:cNvPr id="9" name="Picture 8" descr="Teknologeek.com » Genera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368" y="4905176"/>
            <a:ext cx="1598855" cy="1379583"/>
          </a:xfrm>
          <a:prstGeom prst="rect">
            <a:avLst/>
          </a:prstGeom>
        </p:spPr>
      </p:pic>
      <p:pic>
        <p:nvPicPr>
          <p:cNvPr id="11" name="Picture 10" descr="Teknologeek.com » Genera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113" y="4905175"/>
            <a:ext cx="1598855" cy="1379583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3280160" y="2303392"/>
            <a:ext cx="2737575" cy="2174575"/>
          </a:xfrm>
          <a:prstGeom prst="wedgeEllipseCallout">
            <a:avLst>
              <a:gd name="adj1" fmla="val 16705"/>
              <a:gd name="adj2" fmla="val 63014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dirty="0"/>
              <a:t>frequent phone calls, pages 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6224921" y="2269362"/>
            <a:ext cx="2743200" cy="2242633"/>
          </a:xfrm>
          <a:prstGeom prst="wedgeEllipseCallout">
            <a:avLst>
              <a:gd name="adj1" fmla="val 6724"/>
              <a:gd name="adj2" fmla="val 63536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dirty="0"/>
              <a:t>sharing the same call space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35347" y="2781308"/>
            <a:ext cx="2945815" cy="1310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 need to follow up on patients, or to supervise more junior trainees</a:t>
            </a:r>
          </a:p>
        </p:txBody>
      </p:sp>
    </p:spTree>
    <p:extLst>
      <p:ext uri="{BB962C8B-B14F-4D97-AF65-F5344CB8AC3E}">
        <p14:creationId xmlns:p14="http://schemas.microsoft.com/office/powerpoint/2010/main" val="324238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PME-20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ME-2016" id="{CDBB09D6-2E31-6544-8AD6-22CA05291743}" vid="{98D09D54-364A-314E-A8DE-A1E776F54B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PME-2016</Template>
  <TotalTime>10187</TotalTime>
  <Words>2414</Words>
  <Application>Microsoft Office PowerPoint</Application>
  <PresentationFormat>On-screen Show (4:3)</PresentationFormat>
  <Paragraphs>421</Paragraphs>
  <Slides>43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PME-2016</vt:lpstr>
      <vt:lpstr>Fatigue, Sleepiness and Patient Care</vt:lpstr>
      <vt:lpstr>Introducing Your Presenter…</vt:lpstr>
      <vt:lpstr>Goals &amp; Objectives</vt:lpstr>
      <vt:lpstr>References </vt:lpstr>
      <vt:lpstr>Characteristic Symptoms of Sleep Deprivation often go unrecognized</vt:lpstr>
      <vt:lpstr>PowerPoint Presentation</vt:lpstr>
      <vt:lpstr>Sleep Inertia</vt:lpstr>
      <vt:lpstr>Sleep Debt</vt:lpstr>
      <vt:lpstr>Fragmented Sleep</vt:lpstr>
      <vt:lpstr>Circadian Rhythm Disruption</vt:lpstr>
      <vt:lpstr>Energy Lows…</vt:lpstr>
      <vt:lpstr>NIGHT FLOAT SYSTEMS</vt:lpstr>
      <vt:lpstr>Motor Vehicle Collisions</vt:lpstr>
      <vt:lpstr>Primary Sleep Disorders</vt:lpstr>
      <vt:lpstr>Other conditions that masquerade as fatigue</vt:lpstr>
      <vt:lpstr>PowerPoint Presentation</vt:lpstr>
      <vt:lpstr>Fatigue and it's Impact on Patient Safety &amp; Medical Errors</vt:lpstr>
      <vt:lpstr>Attention Impaired</vt:lpstr>
      <vt:lpstr>Other Effects of Fatigue</vt:lpstr>
      <vt:lpstr>Sleepiness</vt:lpstr>
      <vt:lpstr>The FIRST Trial</vt:lpstr>
      <vt:lpstr>Results from FIRST Trial</vt:lpstr>
      <vt:lpstr>iCOMPARE Trial</vt:lpstr>
      <vt:lpstr>PowerPoint Presentation</vt:lpstr>
      <vt:lpstr>Expectations of Accreditation Bodies Regarding Fatigue Management</vt:lpstr>
      <vt:lpstr>ACGME</vt:lpstr>
      <vt:lpstr>American Medical Association on Ethical and Judicial Affairs</vt:lpstr>
      <vt:lpstr>Institute of Medicine</vt:lpstr>
      <vt:lpstr>Joint Commission </vt:lpstr>
      <vt:lpstr>However…</vt:lpstr>
      <vt:lpstr>PowerPoint Presentation</vt:lpstr>
      <vt:lpstr>A Multi-Faceted Strategy to Combat Fatigue in Medical Education Settings</vt:lpstr>
      <vt:lpstr>Keep in mind…</vt:lpstr>
      <vt:lpstr>Management of Fatigue</vt:lpstr>
      <vt:lpstr>Programs/Institutions should;</vt:lpstr>
      <vt:lpstr>Program Directors</vt:lpstr>
      <vt:lpstr>The message we need to send to our residents and fellows</vt:lpstr>
      <vt:lpstr>It is NOT normal to fall asleep  in a lecture </vt:lpstr>
      <vt:lpstr>Night Float Considerations</vt:lpstr>
      <vt:lpstr>Survey for House Officers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Douglas Knox</cp:lastModifiedBy>
  <cp:revision>122</cp:revision>
  <cp:lastPrinted>2016-07-26T01:49:19Z</cp:lastPrinted>
  <dcterms:created xsi:type="dcterms:W3CDTF">2016-03-20T11:36:31Z</dcterms:created>
  <dcterms:modified xsi:type="dcterms:W3CDTF">2016-07-26T17:15:46Z</dcterms:modified>
</cp:coreProperties>
</file>