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sldIdLst>
    <p:sldId id="270" r:id="rId4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3F2EA"/>
    <a:srgbClr val="454E5C"/>
    <a:srgbClr val="FCE8C4"/>
    <a:srgbClr val="3E2735"/>
    <a:srgbClr val="D7796B"/>
    <a:srgbClr val="D3F255"/>
    <a:srgbClr val="301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1858" y="5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ECCE00-5F26-AF77-CE5D-80675EB6F2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39F49-B5EA-D16D-F611-93B6A955C3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320FB8-0982-4C5A-8FD7-DD25F4C326AB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638DE4-05E6-AA5D-396E-2148157D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B3BD4F2-95F0-FAB8-1BC0-CEC047C3D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F02AC-8B39-6DBE-657C-0DEF84D122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00C4B-EDA9-87C0-0ABD-108B7A7A27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336FA8-5936-432E-9B36-13D76CF728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F3F2-1A09-98A6-D3AB-0166CA0B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1202-7AF2-470A-810B-8C171A5F69FB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87F02-F6BC-FF0A-27C2-727D525F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6258-6338-E8CA-5082-84E96297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E789D-F20F-4A72-B262-D6BC5EB5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2C9B5-8A31-C5CF-3E92-4714789E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51BB-434D-4C2C-B990-B167B6CBE93E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9DDEE-CA1D-D5A4-E210-BD0843C2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CCB4E-94E0-A039-1EAD-2AD86E0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DC607-CBC0-47F4-87F6-09011CE15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5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367D0-A5A6-E6D2-77D6-CE3834F9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BF6F-AE7F-4018-84F5-C42AFF0B482A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D8555-B7CF-86AB-7DBC-A7C49558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F3C42-B3AA-712E-4CEA-DA1105B5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2883-41E4-4C7B-8B99-17D1213C0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5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6CA82-9784-4790-9F47-FB9EDF8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A860-3FEF-4E9C-A163-932F5496134B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A257-C8CD-A5A1-CDE6-1091576B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970FD-38AC-D163-01D0-E635BDE5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3B699-D436-4790-BC8D-D349420CC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38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B98AA-DD99-A910-264E-8A8A7592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EA505-0CD3-4F81-94C0-D268073E32C6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5E72-D858-790F-0142-72870483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94832-B8B2-A650-4CBC-41ACBEA0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DC964-23D7-4286-9908-752AFBA7A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43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D51666-B66F-F907-4487-8005D5FF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BC79-1F6B-40B7-B675-F67CD23F64CB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98B7A5-9DA1-6A01-4009-3694119E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75D44B-9A59-176E-C059-75DDCBB5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90058-8A21-4312-BC5E-F62A40FB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57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935963-F4F9-9CCB-49C3-840F7B63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65EC6-638A-4796-854D-E44F6E922C22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65FD7F-612D-AE0B-C417-DD97C048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060BBE-0342-39F5-7C39-10E1FCED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C558-4276-481D-8F61-F3A0F6C7A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01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BA3270-C87F-12D1-C8AB-68CA2697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62254-D4B2-4312-B25F-57C8F86B8B77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21DFA2-25D4-979E-2E44-0DF3FF86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5D9099-C20D-C69F-A38E-BCAE64D1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4F253-A533-4A94-8713-7F9779247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25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554DE51-1518-928E-0171-E118968D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834C-0D18-4C6A-A7EA-6D4707C14189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BD4F341-D986-AE13-4DE3-F7444023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AFD8D7-4FB8-9B53-AFDB-130343D8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E2BF3-B84B-4438-AE68-44427871B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26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BF3D78-7F99-24A5-F66A-3B638AA3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7B11-9587-4E4B-8C64-D416DDC1D01A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5EF4CA-7422-C436-6951-61A312EA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5BB6BE-D5D7-B01C-4978-83934BB8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5ECDA-78D9-4D35-9201-4A7CF133F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96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D2135B-4D8C-C86E-4EAA-572E813C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36CA4-91BA-4A8B-8C6D-A5F695C48402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C6D144-2C46-EF10-1BD0-D946E36F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59CC83-75C4-97C8-7221-B45983D6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E0C6-0912-460B-825F-5C4CE3672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0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6B1984-4076-72DA-6AA4-3FDE787505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D7CE472-128F-10D4-9EAD-CAFE2ABC30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85AC-9183-9590-0B57-558D8F188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08088BB-6300-4672-90E7-C3BE194714C9}" type="datetimeFigureOut">
              <a:rPr lang="en-US" altLang="en-US"/>
              <a:pPr>
                <a:defRPr/>
              </a:pPr>
              <a:t>11/1/2022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099C1-277F-ACE6-9007-2FE4D8EB5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75CD-B11A-EDC3-ECB3-5755C8C89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CE4CB4AD-DF54-4770-9A6F-7E5F6778CC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arallelogram 123">
            <a:extLst>
              <a:ext uri="{FF2B5EF4-FFF2-40B4-BE49-F238E27FC236}">
                <a16:creationId xmlns:a16="http://schemas.microsoft.com/office/drawing/2014/main" id="{6930A6D8-FBEE-8F7D-6700-61D87C8D881B}"/>
              </a:ext>
            </a:extLst>
          </p:cNvPr>
          <p:cNvSpPr/>
          <p:nvPr/>
        </p:nvSpPr>
        <p:spPr>
          <a:xfrm rot="5400000" flipV="1">
            <a:off x="-392906" y="11138694"/>
            <a:ext cx="9934575" cy="9186863"/>
          </a:xfrm>
          <a:prstGeom prst="parallelogram">
            <a:avLst>
              <a:gd name="adj" fmla="val 0"/>
            </a:avLst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1" name="Parallelogram 150">
            <a:extLst>
              <a:ext uri="{FF2B5EF4-FFF2-40B4-BE49-F238E27FC236}">
                <a16:creationId xmlns:a16="http://schemas.microsoft.com/office/drawing/2014/main" id="{DA2BB007-5F9F-B88C-AE73-CE7E2E7ED724}"/>
              </a:ext>
            </a:extLst>
          </p:cNvPr>
          <p:cNvSpPr/>
          <p:nvPr/>
        </p:nvSpPr>
        <p:spPr>
          <a:xfrm rot="16200000">
            <a:off x="2351881" y="5963444"/>
            <a:ext cx="4459287" cy="9223376"/>
          </a:xfrm>
          <a:prstGeom prst="parallelogram">
            <a:avLst>
              <a:gd name="adj" fmla="val 24853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31" name="Parallelogram 130">
            <a:extLst>
              <a:ext uri="{FF2B5EF4-FFF2-40B4-BE49-F238E27FC236}">
                <a16:creationId xmlns:a16="http://schemas.microsoft.com/office/drawing/2014/main" id="{E2F10841-2A3E-2E58-6E49-28C8AE21190C}"/>
              </a:ext>
            </a:extLst>
          </p:cNvPr>
          <p:cNvSpPr/>
          <p:nvPr/>
        </p:nvSpPr>
        <p:spPr>
          <a:xfrm rot="5400000" flipV="1">
            <a:off x="680244" y="19011106"/>
            <a:ext cx="7804150" cy="9186863"/>
          </a:xfrm>
          <a:prstGeom prst="parallelogram">
            <a:avLst>
              <a:gd name="adj" fmla="val 0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0" name="Parallelogram 109">
            <a:extLst>
              <a:ext uri="{FF2B5EF4-FFF2-40B4-BE49-F238E27FC236}">
                <a16:creationId xmlns:a16="http://schemas.microsoft.com/office/drawing/2014/main" id="{91BFE447-ABF2-6318-F80B-CA1A287FC37D}"/>
              </a:ext>
            </a:extLst>
          </p:cNvPr>
          <p:cNvSpPr/>
          <p:nvPr/>
        </p:nvSpPr>
        <p:spPr>
          <a:xfrm rot="5400000" flipV="1">
            <a:off x="794544" y="-794544"/>
            <a:ext cx="7597775" cy="9186863"/>
          </a:xfrm>
          <a:prstGeom prst="parallelogram">
            <a:avLst>
              <a:gd name="adj" fmla="val 0"/>
            </a:avLst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16" name="Parallelogram 115">
            <a:extLst>
              <a:ext uri="{FF2B5EF4-FFF2-40B4-BE49-F238E27FC236}">
                <a16:creationId xmlns:a16="http://schemas.microsoft.com/office/drawing/2014/main" id="{E8C12AD5-72B1-1C7D-DD68-0F347EEB03A9}"/>
              </a:ext>
            </a:extLst>
          </p:cNvPr>
          <p:cNvSpPr/>
          <p:nvPr/>
        </p:nvSpPr>
        <p:spPr>
          <a:xfrm rot="5400000" flipV="1">
            <a:off x="1188243" y="3305969"/>
            <a:ext cx="6780213" cy="9217026"/>
          </a:xfrm>
          <a:prstGeom prst="parallelogram">
            <a:avLst>
              <a:gd name="adj" fmla="val 24853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/>
              <a:t> </a:t>
            </a:r>
            <a:endParaRPr lang="en-US" sz="1800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AE74954C-F70B-0E6F-B044-625026EAE5A5}"/>
              </a:ext>
            </a:extLst>
          </p:cNvPr>
          <p:cNvSpPr/>
          <p:nvPr/>
        </p:nvSpPr>
        <p:spPr>
          <a:xfrm>
            <a:off x="1444625" y="-53975"/>
            <a:ext cx="7747000" cy="1066800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2CDB9B39-BB23-9011-57B1-E2A836ACDB0E}"/>
              </a:ext>
            </a:extLst>
          </p:cNvPr>
          <p:cNvSpPr/>
          <p:nvPr/>
        </p:nvSpPr>
        <p:spPr>
          <a:xfrm>
            <a:off x="3530600" y="1423988"/>
            <a:ext cx="1008063" cy="1006475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DE9D3563-51EF-CE09-B962-02F2F2116E17}"/>
              </a:ext>
            </a:extLst>
          </p:cNvPr>
          <p:cNvSpPr/>
          <p:nvPr/>
        </p:nvSpPr>
        <p:spPr>
          <a:xfrm>
            <a:off x="5394325" y="1774825"/>
            <a:ext cx="1163638" cy="1163638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1643F2EA-4918-0EA4-F5C0-0C29E795E694}"/>
              </a:ext>
            </a:extLst>
          </p:cNvPr>
          <p:cNvSpPr/>
          <p:nvPr/>
        </p:nvSpPr>
        <p:spPr>
          <a:xfrm>
            <a:off x="7477125" y="1528763"/>
            <a:ext cx="1079500" cy="1066800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0A4A4FC7-FD5D-3366-BA74-6ABC0669EAEF}"/>
              </a:ext>
            </a:extLst>
          </p:cNvPr>
          <p:cNvSpPr/>
          <p:nvPr/>
        </p:nvSpPr>
        <p:spPr>
          <a:xfrm>
            <a:off x="3992563" y="809625"/>
            <a:ext cx="109537" cy="719138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EF4B94C-1654-6793-F1BB-41CCD99901DF}"/>
              </a:ext>
            </a:extLst>
          </p:cNvPr>
          <p:cNvSpPr/>
          <p:nvPr/>
        </p:nvSpPr>
        <p:spPr>
          <a:xfrm>
            <a:off x="5922963" y="842963"/>
            <a:ext cx="109537" cy="1228725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05C7BEF1-083E-AA59-60FC-531AB99B4C3D}"/>
              </a:ext>
            </a:extLst>
          </p:cNvPr>
          <p:cNvSpPr/>
          <p:nvPr/>
        </p:nvSpPr>
        <p:spPr>
          <a:xfrm>
            <a:off x="7962900" y="931863"/>
            <a:ext cx="111125" cy="771525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444" name="TextBox 207">
            <a:extLst>
              <a:ext uri="{FF2B5EF4-FFF2-40B4-BE49-F238E27FC236}">
                <a16:creationId xmlns:a16="http://schemas.microsoft.com/office/drawing/2014/main" id="{9760D126-B18B-6207-21F3-A1CBB3B5C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138" y="93663"/>
            <a:ext cx="77041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spc="300" dirty="0">
                <a:solidFill>
                  <a:schemeClr val="bg1"/>
                </a:solidFill>
                <a:latin typeface="Impact" charset="0"/>
                <a:cs typeface="Impact" charset="0"/>
              </a:rPr>
              <a:t>FEEDBACK in the CLINICAL SETTING</a:t>
            </a: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6F7AF1F3-F727-504D-213C-1DED2D4CDCC5}"/>
              </a:ext>
            </a:extLst>
          </p:cNvPr>
          <p:cNvSpPr/>
          <p:nvPr/>
        </p:nvSpPr>
        <p:spPr bwMode="auto">
          <a:xfrm>
            <a:off x="3565525" y="14684375"/>
            <a:ext cx="1008063" cy="1008063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01C895D-32D5-A880-8F43-CE6D55A38315}"/>
              </a:ext>
            </a:extLst>
          </p:cNvPr>
          <p:cNvSpPr/>
          <p:nvPr/>
        </p:nvSpPr>
        <p:spPr bwMode="auto">
          <a:xfrm>
            <a:off x="5435600" y="15274925"/>
            <a:ext cx="1165225" cy="1163638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43B0EA1A-E5BC-03BE-AA98-9721AA5385C8}"/>
              </a:ext>
            </a:extLst>
          </p:cNvPr>
          <p:cNvSpPr/>
          <p:nvPr/>
        </p:nvSpPr>
        <p:spPr bwMode="auto">
          <a:xfrm>
            <a:off x="7510463" y="14790738"/>
            <a:ext cx="1079500" cy="1066800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53EF801A-CD18-58AC-131A-ABE92AF5E640}"/>
              </a:ext>
            </a:extLst>
          </p:cNvPr>
          <p:cNvSpPr/>
          <p:nvPr/>
        </p:nvSpPr>
        <p:spPr bwMode="auto">
          <a:xfrm>
            <a:off x="4027488" y="14071600"/>
            <a:ext cx="109537" cy="719138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51A72A1-0CE3-8004-9582-A7B471D0C61C}"/>
              </a:ext>
            </a:extLst>
          </p:cNvPr>
          <p:cNvSpPr/>
          <p:nvPr/>
        </p:nvSpPr>
        <p:spPr bwMode="auto">
          <a:xfrm>
            <a:off x="5957888" y="14104938"/>
            <a:ext cx="109537" cy="1227137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075CFA2C-3896-A4D6-B651-9505FF554C6B}"/>
              </a:ext>
            </a:extLst>
          </p:cNvPr>
          <p:cNvSpPr/>
          <p:nvPr/>
        </p:nvSpPr>
        <p:spPr bwMode="auto">
          <a:xfrm>
            <a:off x="7997825" y="14193838"/>
            <a:ext cx="109538" cy="769937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1EC4D60-A8E5-19D8-5930-C1F3F95A3AA6}"/>
              </a:ext>
            </a:extLst>
          </p:cNvPr>
          <p:cNvSpPr/>
          <p:nvPr/>
        </p:nvSpPr>
        <p:spPr>
          <a:xfrm>
            <a:off x="-25400" y="6867525"/>
            <a:ext cx="7704138" cy="1066800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455" name="TextBox 296">
            <a:extLst>
              <a:ext uri="{FF2B5EF4-FFF2-40B4-BE49-F238E27FC236}">
                <a16:creationId xmlns:a16="http://schemas.microsoft.com/office/drawing/2014/main" id="{28A54020-00A1-F71F-B4FF-55D912E84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7162800"/>
            <a:ext cx="779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pc="300" dirty="0">
                <a:solidFill>
                  <a:srgbClr val="FFFFFF"/>
                </a:solidFill>
                <a:latin typeface="Impact" charset="0"/>
                <a:cs typeface="Impact" charset="0"/>
              </a:rPr>
              <a:t>Feedback is ESSENTIAL to the learning process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FE0B333A-1DCA-2A80-321F-09F5099EF292}"/>
              </a:ext>
            </a:extLst>
          </p:cNvPr>
          <p:cNvSpPr/>
          <p:nvPr/>
        </p:nvSpPr>
        <p:spPr>
          <a:xfrm>
            <a:off x="22225" y="8396288"/>
            <a:ext cx="3424238" cy="1714500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/>
              <a:t> Level 1: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What the learner did (without judgment)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Description of observed behavior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Easiest for learner to hear &amp; accept</a:t>
            </a:r>
            <a:endParaRPr lang="en-US" sz="1800" dirty="0"/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B2363D4E-384E-38E6-8FC6-421C1F52E663}"/>
              </a:ext>
            </a:extLst>
          </p:cNvPr>
          <p:cNvSpPr/>
          <p:nvPr/>
        </p:nvSpPr>
        <p:spPr>
          <a:xfrm>
            <a:off x="2292350" y="7624763"/>
            <a:ext cx="3392488" cy="1493837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dirty="0"/>
              <a:t>Level 2: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Personal reaction (not judgment)</a:t>
            </a:r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003BF299-18A3-A1AB-83AB-91A489040DE5}"/>
              </a:ext>
            </a:extLst>
          </p:cNvPr>
          <p:cNvSpPr/>
          <p:nvPr/>
        </p:nvSpPr>
        <p:spPr>
          <a:xfrm>
            <a:off x="5022850" y="7720013"/>
            <a:ext cx="3959225" cy="2208212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dirty="0"/>
              <a:t>Level 3: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Prediction of the likely outcome of behavior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Insights based on experience about the appropriateness, correctness, or helpfulness of the observed behavior</a:t>
            </a: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1C8F7B4E-43D5-5599-BF14-F8A945453D8E}"/>
              </a:ext>
            </a:extLst>
          </p:cNvPr>
          <p:cNvSpPr/>
          <p:nvPr/>
        </p:nvSpPr>
        <p:spPr>
          <a:xfrm>
            <a:off x="1477963" y="13208000"/>
            <a:ext cx="7705725" cy="1066800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E902FD7-1691-B61E-FADF-F6894EDB0770}"/>
              </a:ext>
            </a:extLst>
          </p:cNvPr>
          <p:cNvSpPr/>
          <p:nvPr/>
        </p:nvSpPr>
        <p:spPr>
          <a:xfrm>
            <a:off x="-4763" y="26408063"/>
            <a:ext cx="9188451" cy="11001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0" name="Parallelogram 129">
            <a:extLst>
              <a:ext uri="{FF2B5EF4-FFF2-40B4-BE49-F238E27FC236}">
                <a16:creationId xmlns:a16="http://schemas.microsoft.com/office/drawing/2014/main" id="{46D0E1E1-B2E5-B286-F8F3-EA8A763E64A3}"/>
              </a:ext>
            </a:extLst>
          </p:cNvPr>
          <p:cNvSpPr/>
          <p:nvPr/>
        </p:nvSpPr>
        <p:spPr>
          <a:xfrm rot="5400000" flipV="1">
            <a:off x="2843212" y="15105063"/>
            <a:ext cx="3470275" cy="9194800"/>
          </a:xfrm>
          <a:prstGeom prst="parallelogram">
            <a:avLst>
              <a:gd name="adj" fmla="val 43915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A0E67CC-2DA4-0CA0-4BC7-B05F427A019C}"/>
              </a:ext>
            </a:extLst>
          </p:cNvPr>
          <p:cNvSpPr/>
          <p:nvPr/>
        </p:nvSpPr>
        <p:spPr>
          <a:xfrm>
            <a:off x="-15875" y="20046950"/>
            <a:ext cx="7704138" cy="1066800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3ADDB3-17B1-2570-5199-E344D9701058}"/>
              </a:ext>
            </a:extLst>
          </p:cNvPr>
          <p:cNvSpPr/>
          <p:nvPr/>
        </p:nvSpPr>
        <p:spPr>
          <a:xfrm>
            <a:off x="1042988" y="21418550"/>
            <a:ext cx="1006475" cy="1008063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81CC5467-D207-C2AB-B611-4A61587072EC}"/>
              </a:ext>
            </a:extLst>
          </p:cNvPr>
          <p:cNvSpPr/>
          <p:nvPr/>
        </p:nvSpPr>
        <p:spPr>
          <a:xfrm>
            <a:off x="2884488" y="21697950"/>
            <a:ext cx="1163637" cy="1163638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8F82CE15-EE53-6401-A1A3-E1261B242906}"/>
              </a:ext>
            </a:extLst>
          </p:cNvPr>
          <p:cNvSpPr/>
          <p:nvPr/>
        </p:nvSpPr>
        <p:spPr>
          <a:xfrm>
            <a:off x="4987925" y="21312188"/>
            <a:ext cx="1079500" cy="1066800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4BD7FDF-9DF4-1DFB-F82A-344A2EF9FF32}"/>
              </a:ext>
            </a:extLst>
          </p:cNvPr>
          <p:cNvSpPr/>
          <p:nvPr/>
        </p:nvSpPr>
        <p:spPr>
          <a:xfrm>
            <a:off x="1503363" y="20804188"/>
            <a:ext cx="111125" cy="720725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355B7F7-6178-31E1-48AC-D0B0C6D75AF9}"/>
              </a:ext>
            </a:extLst>
          </p:cNvPr>
          <p:cNvSpPr/>
          <p:nvPr/>
        </p:nvSpPr>
        <p:spPr>
          <a:xfrm>
            <a:off x="3433763" y="20839113"/>
            <a:ext cx="111125" cy="9223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BF6D1BB-30CE-615E-B9AA-82D1C383B684}"/>
              </a:ext>
            </a:extLst>
          </p:cNvPr>
          <p:cNvSpPr/>
          <p:nvPr/>
        </p:nvSpPr>
        <p:spPr>
          <a:xfrm>
            <a:off x="5475288" y="20928013"/>
            <a:ext cx="109537" cy="7699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7" name="TextBox 296">
            <a:extLst>
              <a:ext uri="{FF2B5EF4-FFF2-40B4-BE49-F238E27FC236}">
                <a16:creationId xmlns:a16="http://schemas.microsoft.com/office/drawing/2014/main" id="{3C999C5A-7DB9-36D3-87D7-0F3C18C79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8" y="13485813"/>
            <a:ext cx="7323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spc="300" dirty="0">
                <a:solidFill>
                  <a:srgbClr val="FFFFFF"/>
                </a:solidFill>
                <a:latin typeface="Impact" charset="0"/>
                <a:cs typeface="Impact" charset="0"/>
              </a:rPr>
              <a:t>BARRIERS to FEEDBACK</a:t>
            </a:r>
          </a:p>
        </p:txBody>
      </p:sp>
      <p:sp>
        <p:nvSpPr>
          <p:cNvPr id="148" name="TextBox 296">
            <a:extLst>
              <a:ext uri="{FF2B5EF4-FFF2-40B4-BE49-F238E27FC236}">
                <a16:creationId xmlns:a16="http://schemas.microsoft.com/office/drawing/2014/main" id="{1874010B-A04C-7BDE-8420-22E2D4115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20343813"/>
            <a:ext cx="7323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spc="300" dirty="0">
                <a:solidFill>
                  <a:srgbClr val="FFFFFF"/>
                </a:solidFill>
                <a:latin typeface="Impact" charset="0"/>
                <a:cs typeface="Impact" charset="0"/>
              </a:rPr>
              <a:t>Recommended Techniques</a:t>
            </a:r>
          </a:p>
        </p:txBody>
      </p:sp>
      <p:sp>
        <p:nvSpPr>
          <p:cNvPr id="17451" name="TextBox 198">
            <a:extLst>
              <a:ext uri="{FF2B5EF4-FFF2-40B4-BE49-F238E27FC236}">
                <a16:creationId xmlns:a16="http://schemas.microsoft.com/office/drawing/2014/main" id="{FBBF5745-6FA4-3A8D-6B21-40E94A704553}"/>
              </a:ext>
            </a:extLst>
          </p:cNvPr>
          <p:cNvSpPr txBox="1">
            <a:spLocks noChangeArrowheads="1"/>
          </p:cNvSpPr>
          <p:nvPr/>
        </p:nvSpPr>
        <p:spPr bwMode="auto">
          <a:xfrm rot="21134820">
            <a:off x="441325" y="14152563"/>
            <a:ext cx="6589713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srgbClr val="008080"/>
                </a:solidFill>
              </a:rPr>
              <a:t>No primary data</a:t>
            </a:r>
          </a:p>
          <a:p>
            <a:pPr>
              <a:defRPr/>
            </a:pPr>
            <a:r>
              <a:rPr lang="en-US" sz="2000" b="1" dirty="0">
                <a:solidFill>
                  <a:srgbClr val="008080"/>
                </a:solidFill>
              </a:rPr>
              <a:t>Student fears: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Negative comments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Past experiences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May really want only praise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rgbClr val="008080"/>
                </a:solidFill>
              </a:rPr>
              <a:t>Educator’s fears: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Popularity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The learner will get upset</a:t>
            </a:r>
          </a:p>
          <a:p>
            <a:pPr>
              <a:defRPr/>
            </a:pPr>
            <a:r>
              <a:rPr lang="en-US" sz="2000" b="1" dirty="0">
                <a:solidFill>
                  <a:srgbClr val="008080"/>
                </a:solidFill>
              </a:rPr>
              <a:t>Time: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I don’t have time</a:t>
            </a:r>
          </a:p>
          <a:p>
            <a:pPr>
              <a:defRPr/>
            </a:pPr>
            <a:r>
              <a:rPr lang="en-US" sz="2000" b="1" dirty="0">
                <a:solidFill>
                  <a:srgbClr val="008080"/>
                </a:solidFill>
              </a:rPr>
              <a:t>Other: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The learner already knows how they are doing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</a:rPr>
              <a:t>It makes me feel uncomfortable. I feel awkward.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8586E81-0055-4DEB-49CD-F530F73E3ABA}"/>
              </a:ext>
            </a:extLst>
          </p:cNvPr>
          <p:cNvSpPr/>
          <p:nvPr/>
        </p:nvSpPr>
        <p:spPr>
          <a:xfrm>
            <a:off x="6891338" y="26558875"/>
            <a:ext cx="1433512" cy="873125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88" name="TextBox 1">
            <a:extLst>
              <a:ext uri="{FF2B5EF4-FFF2-40B4-BE49-F238E27FC236}">
                <a16:creationId xmlns:a16="http://schemas.microsoft.com/office/drawing/2014/main" id="{1DFB5776-1EA2-46FA-3766-B12FC11AC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595563"/>
            <a:ext cx="3598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Defining Feedback</a:t>
            </a:r>
          </a:p>
        </p:txBody>
      </p:sp>
      <p:sp>
        <p:nvSpPr>
          <p:cNvPr id="2089" name="Text Placeholder 4">
            <a:extLst>
              <a:ext uri="{FF2B5EF4-FFF2-40B4-BE49-F238E27FC236}">
                <a16:creationId xmlns:a16="http://schemas.microsoft.com/office/drawing/2014/main" id="{F231EA76-4805-86E0-9670-53959C7D748F}"/>
              </a:ext>
            </a:extLst>
          </p:cNvPr>
          <p:cNvSpPr txBox="1">
            <a:spLocks/>
          </p:cNvSpPr>
          <p:nvPr/>
        </p:nvSpPr>
        <p:spPr bwMode="auto">
          <a:xfrm>
            <a:off x="3817938" y="9886950"/>
            <a:ext cx="4041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chemeClr val="bg1"/>
                </a:solidFill>
              </a:rPr>
              <a:t>Feedback</a:t>
            </a:r>
          </a:p>
        </p:txBody>
      </p:sp>
      <p:sp>
        <p:nvSpPr>
          <p:cNvPr id="2090" name="Content Placeholder 5">
            <a:extLst>
              <a:ext uri="{FF2B5EF4-FFF2-40B4-BE49-F238E27FC236}">
                <a16:creationId xmlns:a16="http://schemas.microsoft.com/office/drawing/2014/main" id="{CCE62ED2-B1DE-4D4D-9852-73F5AE193CF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849688" y="10317163"/>
            <a:ext cx="4041775" cy="2540000"/>
          </a:xfrm>
        </p:spPr>
        <p:txBody>
          <a:bodyPr/>
          <a:lstStyle/>
          <a:p>
            <a:r>
              <a:rPr lang="en-US" altLang="en-US" sz="2000">
                <a:solidFill>
                  <a:schemeClr val="bg1"/>
                </a:solidFill>
              </a:rPr>
              <a:t>Information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Formative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Neutral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Verbs &amp; nouns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Frequent (ideally)</a:t>
            </a:r>
          </a:p>
        </p:txBody>
      </p:sp>
      <p:sp>
        <p:nvSpPr>
          <p:cNvPr id="2091" name="Text Placeholder 6">
            <a:extLst>
              <a:ext uri="{FF2B5EF4-FFF2-40B4-BE49-F238E27FC236}">
                <a16:creationId xmlns:a16="http://schemas.microsoft.com/office/drawing/2014/main" id="{43B39506-1AAC-8610-8979-E604D7E59320}"/>
              </a:ext>
            </a:extLst>
          </p:cNvPr>
          <p:cNvSpPr txBox="1">
            <a:spLocks/>
          </p:cNvSpPr>
          <p:nvPr/>
        </p:nvSpPr>
        <p:spPr bwMode="auto">
          <a:xfrm>
            <a:off x="6221413" y="10059988"/>
            <a:ext cx="40417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2092" name="Content Placeholder 7">
            <a:extLst>
              <a:ext uri="{FF2B5EF4-FFF2-40B4-BE49-F238E27FC236}">
                <a16:creationId xmlns:a16="http://schemas.microsoft.com/office/drawing/2014/main" id="{FB8C3B5F-82A8-4BBB-2CF0-2A197FC9E74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218238" y="10563225"/>
            <a:ext cx="4041775" cy="2124075"/>
          </a:xfrm>
        </p:spPr>
        <p:txBody>
          <a:bodyPr/>
          <a:lstStyle/>
          <a:p>
            <a:r>
              <a:rPr lang="en-US" altLang="en-US" sz="2000">
                <a:solidFill>
                  <a:schemeClr val="bg1"/>
                </a:solidFill>
              </a:rPr>
              <a:t>Judgment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Summative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Normative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Adverbs &amp; adjectives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Intermittent</a:t>
            </a:r>
          </a:p>
        </p:txBody>
      </p:sp>
      <p:sp>
        <p:nvSpPr>
          <p:cNvPr id="2093" name="Content Placeholder 5">
            <a:extLst>
              <a:ext uri="{FF2B5EF4-FFF2-40B4-BE49-F238E27FC236}">
                <a16:creationId xmlns:a16="http://schemas.microsoft.com/office/drawing/2014/main" id="{39FB59D6-E071-64A5-9CE9-0734DFBBA8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7200" y="22863175"/>
            <a:ext cx="4040188" cy="3951288"/>
          </a:xfrm>
        </p:spPr>
        <p:txBody>
          <a:bodyPr/>
          <a:lstStyle/>
          <a:p>
            <a:r>
              <a:rPr lang="en-US" altLang="en-US" sz="1800">
                <a:solidFill>
                  <a:schemeClr val="bg1"/>
                </a:solidFill>
              </a:rPr>
              <a:t>Specific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Positive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Useful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Right amount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Given privately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Based on first-hand observation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Fair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Timely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Focused on behavior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Suggestive for improvements</a:t>
            </a:r>
          </a:p>
        </p:txBody>
      </p:sp>
      <p:sp>
        <p:nvSpPr>
          <p:cNvPr id="2094" name="Content Placeholder 7">
            <a:extLst>
              <a:ext uri="{FF2B5EF4-FFF2-40B4-BE49-F238E27FC236}">
                <a16:creationId xmlns:a16="http://schemas.microsoft.com/office/drawing/2014/main" id="{AD41F421-1862-15E4-BAB2-A549C57019E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645025" y="22863175"/>
            <a:ext cx="4041775" cy="3951288"/>
          </a:xfrm>
        </p:spPr>
        <p:txBody>
          <a:bodyPr/>
          <a:lstStyle/>
          <a:p>
            <a:r>
              <a:rPr lang="en-US" altLang="en-US" sz="1800">
                <a:solidFill>
                  <a:schemeClr val="bg1"/>
                </a:solidFill>
              </a:rPr>
              <a:t>General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Negative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Impossible to change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Too much/too little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Given in front of others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Hearsay and speculative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Based on one incident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Delayed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A personality attack</a:t>
            </a:r>
          </a:p>
          <a:p>
            <a:r>
              <a:rPr lang="en-US" altLang="en-US" sz="1800">
                <a:solidFill>
                  <a:schemeClr val="bg1"/>
                </a:solidFill>
              </a:rPr>
              <a:t>Not suggestive for improvements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4999A9A-1E8C-161A-361A-56054976C288}"/>
              </a:ext>
            </a:extLst>
          </p:cNvPr>
          <p:cNvSpPr/>
          <p:nvPr/>
        </p:nvSpPr>
        <p:spPr>
          <a:xfrm>
            <a:off x="1955800" y="21934488"/>
            <a:ext cx="1858963" cy="1857375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FB is </a:t>
            </a:r>
            <a:r>
              <a:rPr lang="en-US" sz="2000" b="1" dirty="0">
                <a:solidFill>
                  <a:schemeClr val="bg1"/>
                </a:solidFill>
              </a:rPr>
              <a:t>MOST</a:t>
            </a:r>
            <a:r>
              <a:rPr lang="en-US" sz="2000" dirty="0">
                <a:solidFill>
                  <a:schemeClr val="bg1"/>
                </a:solidFill>
              </a:rPr>
              <a:t> useful when it is…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BE67A-7993-E749-C267-6879F7CD3C36}"/>
              </a:ext>
            </a:extLst>
          </p:cNvPr>
          <p:cNvSpPr/>
          <p:nvPr/>
        </p:nvSpPr>
        <p:spPr>
          <a:xfrm>
            <a:off x="5749925" y="21359813"/>
            <a:ext cx="1858963" cy="185896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FB is </a:t>
            </a:r>
            <a:r>
              <a:rPr lang="en-US" sz="2000" b="1" dirty="0">
                <a:solidFill>
                  <a:schemeClr val="bg1"/>
                </a:solidFill>
              </a:rPr>
              <a:t>LEAST</a:t>
            </a:r>
            <a:r>
              <a:rPr lang="en-US" sz="2000" dirty="0">
                <a:solidFill>
                  <a:schemeClr val="bg1"/>
                </a:solidFill>
              </a:rPr>
              <a:t> useful when it is…</a:t>
            </a:r>
          </a:p>
        </p:txBody>
      </p:sp>
      <p:sp>
        <p:nvSpPr>
          <p:cNvPr id="18436" name="TextBox 198">
            <a:extLst>
              <a:ext uri="{FF2B5EF4-FFF2-40B4-BE49-F238E27FC236}">
                <a16:creationId xmlns:a16="http://schemas.microsoft.com/office/drawing/2014/main" id="{BDC8E061-F42E-1872-96C6-EF593CDE76F4}"/>
              </a:ext>
            </a:extLst>
          </p:cNvPr>
          <p:cNvSpPr txBox="1">
            <a:spLocks noChangeArrowheads="1"/>
          </p:cNvSpPr>
          <p:nvPr/>
        </p:nvSpPr>
        <p:spPr bwMode="auto">
          <a:xfrm rot="20945170">
            <a:off x="346075" y="2995613"/>
            <a:ext cx="79581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Feedback=returning the impact of effect of behavior back to its source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When you give feedback, you are sending data back to the learner about the impact of the behavior on the on the educator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Defining Characteristics:</a:t>
            </a:r>
          </a:p>
          <a:p>
            <a:pPr marL="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Information conveyed to student about their past performance</a:t>
            </a:r>
          </a:p>
          <a:p>
            <a:pPr marL="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Purpose is to enhance or modify future actions of the learner</a:t>
            </a:r>
          </a:p>
          <a:p>
            <a:pPr marL="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Crucial element of learning</a:t>
            </a:r>
          </a:p>
        </p:txBody>
      </p:sp>
      <p:pic>
        <p:nvPicPr>
          <p:cNvPr id="2098" name="Picture 59">
            <a:extLst>
              <a:ext uri="{FF2B5EF4-FFF2-40B4-BE49-F238E27FC236}">
                <a16:creationId xmlns:a16="http://schemas.microsoft.com/office/drawing/2014/main" id="{DD107D20-CC0C-8EC9-7470-3D5BB1D2C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10148888"/>
            <a:ext cx="2786062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" name="TextBox 60">
            <a:extLst>
              <a:ext uri="{FF2B5EF4-FFF2-40B4-BE49-F238E27FC236}">
                <a16:creationId xmlns:a16="http://schemas.microsoft.com/office/drawing/2014/main" id="{148EE5F0-A80C-E003-359B-58DBA04F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10575925"/>
            <a:ext cx="205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Feed information back to learner</a:t>
            </a:r>
          </a:p>
        </p:txBody>
      </p:sp>
      <p:sp>
        <p:nvSpPr>
          <p:cNvPr id="2100" name="TextBox 61">
            <a:extLst>
              <a:ext uri="{FF2B5EF4-FFF2-40B4-BE49-F238E27FC236}">
                <a16:creationId xmlns:a16="http://schemas.microsoft.com/office/drawing/2014/main" id="{78C72684-FC1D-F868-FD2D-B751F8E27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12461875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Assess learner</a:t>
            </a:r>
          </a:p>
        </p:txBody>
      </p:sp>
      <p:sp>
        <p:nvSpPr>
          <p:cNvPr id="2101" name="TextBox 62">
            <a:extLst>
              <a:ext uri="{FF2B5EF4-FFF2-40B4-BE49-F238E27FC236}">
                <a16:creationId xmlns:a16="http://schemas.microsoft.com/office/drawing/2014/main" id="{9BE0072F-FAD4-36AA-CD05-63DFA7554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11280775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Set expectations</a:t>
            </a:r>
          </a:p>
        </p:txBody>
      </p:sp>
      <p:sp>
        <p:nvSpPr>
          <p:cNvPr id="2102" name="TextBox 3">
            <a:extLst>
              <a:ext uri="{FF2B5EF4-FFF2-40B4-BE49-F238E27FC236}">
                <a16:creationId xmlns:a16="http://schemas.microsoft.com/office/drawing/2014/main" id="{9149B526-6ACB-E737-C77F-9F19E1685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6430288"/>
            <a:ext cx="71882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Ende J. Feedback in clinical medical education. JAMA 1983;250(6):777-81.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Davies D, Jacobs A. Sandwiching complex interpersonal feedback. Small Group Behav 1985;16:387-96.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Westberg J, Jason H. Collaborative clinical education: the foundation of effective health care. New York: Springer Company, 1993.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Bing-You RG, Bertsch T, Thompson JA. Coaching medical students in receiving effective feedback. Teach Learn Med 1998;10(4):228-31.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MacLeod L. Making SMART goals smarter. Physician Exec 2012; Mar/Apr:38(2):68-72.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Ericsson KA. Deliberate practice and the acquisition and maintenance of expert performance in medicine and related domains. Acad Med 2004;79.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Bienstock JL, Katz NT, Cox SM, et al. To the point: medical education reviews—providing feedback. Am J Obstet Gynecol 2007 Jun;196(6):508-13.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2103" name="TextBox 4">
            <a:extLst>
              <a:ext uri="{FF2B5EF4-FFF2-40B4-BE49-F238E27FC236}">
                <a16:creationId xmlns:a16="http://schemas.microsoft.com/office/drawing/2014/main" id="{B3833193-8943-6962-6F8B-4ED782E1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963" y="4545013"/>
            <a:ext cx="29178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S</a:t>
            </a:r>
            <a:r>
              <a:rPr lang="en-US" altLang="en-US" sz="2000">
                <a:solidFill>
                  <a:schemeClr val="bg1"/>
                </a:solidFill>
              </a:rPr>
              <a:t>pecific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T</a:t>
            </a:r>
            <a:r>
              <a:rPr lang="en-US" altLang="en-US" sz="2000">
                <a:solidFill>
                  <a:schemeClr val="bg1"/>
                </a:solidFill>
              </a:rPr>
              <a:t>imely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O</a:t>
            </a:r>
            <a:r>
              <a:rPr lang="en-US" altLang="en-US" sz="2000">
                <a:solidFill>
                  <a:schemeClr val="bg1"/>
                </a:solidFill>
              </a:rPr>
              <a:t>bjective, observable behaviors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P</a:t>
            </a:r>
            <a:r>
              <a:rPr lang="en-US" altLang="en-US" sz="2000">
                <a:solidFill>
                  <a:schemeClr val="bg1"/>
                </a:solidFill>
              </a:rPr>
              <a:t>lan for action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104" name="TextBox 5">
            <a:extLst>
              <a:ext uri="{FF2B5EF4-FFF2-40B4-BE49-F238E27FC236}">
                <a16:creationId xmlns:a16="http://schemas.microsoft.com/office/drawing/2014/main" id="{AF9DA6D3-2061-78D0-1230-9F5CCC29004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98119" y="5177631"/>
            <a:ext cx="38290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600" b="1">
                <a:solidFill>
                  <a:schemeClr val="bg1"/>
                </a:solidFill>
              </a:rPr>
            </a:br>
            <a:r>
              <a:rPr lang="en-US" altLang="en-US" sz="2800" b="1">
                <a:solidFill>
                  <a:schemeClr val="bg1"/>
                </a:solidFill>
              </a:rPr>
              <a:t>STOP</a:t>
            </a:r>
            <a:r>
              <a:rPr lang="en-US" altLang="en-US" sz="2800">
                <a:solidFill>
                  <a:schemeClr val="bg1"/>
                </a:solidFill>
              </a:rPr>
              <a:t> Method</a:t>
            </a:r>
          </a:p>
        </p:txBody>
      </p:sp>
      <p:sp>
        <p:nvSpPr>
          <p:cNvPr id="2105" name="TextBox 6">
            <a:extLst>
              <a:ext uri="{FF2B5EF4-FFF2-40B4-BE49-F238E27FC236}">
                <a16:creationId xmlns:a16="http://schemas.microsoft.com/office/drawing/2014/main" id="{C336ECE7-8051-9EA9-D1E8-C7D157F9E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0563225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Feedback Model</a:t>
            </a:r>
          </a:p>
        </p:txBody>
      </p:sp>
      <p:pic>
        <p:nvPicPr>
          <p:cNvPr id="2106" name="Picture 5" descr="C:\Users\Pamala\AppData\Local\Microsoft\Windows\Temporary Internet Files\Content.Outlook\ML79IV1G\PME_logo_NoTag_12_24_12.jpg">
            <a:extLst>
              <a:ext uri="{FF2B5EF4-FFF2-40B4-BE49-F238E27FC236}">
                <a16:creationId xmlns:a16="http://schemas.microsoft.com/office/drawing/2014/main" id="{A89E7D13-1AEE-D58F-1156-711AB813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26479500"/>
            <a:ext cx="22669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7" name="TextBox 1">
            <a:extLst>
              <a:ext uri="{FF2B5EF4-FFF2-40B4-BE49-F238E27FC236}">
                <a16:creationId xmlns:a16="http://schemas.microsoft.com/office/drawing/2014/main" id="{DDB48D76-917F-40DB-4492-F427E937B84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79424" y="26692225"/>
            <a:ext cx="1376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BFD136D6-E107-2C38-CF36-CEFE85178B86}"/>
              </a:ext>
            </a:extLst>
          </p:cNvPr>
          <p:cNvSpPr txBox="1">
            <a:spLocks noChangeArrowheads="1"/>
          </p:cNvSpPr>
          <p:nvPr/>
        </p:nvSpPr>
        <p:spPr bwMode="auto">
          <a:xfrm rot="-541253">
            <a:off x="3381375" y="17676813"/>
            <a:ext cx="535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Was the Feedback Effective?</a:t>
            </a:r>
          </a:p>
        </p:txBody>
      </p:sp>
      <p:sp>
        <p:nvSpPr>
          <p:cNvPr id="2109" name="TextBox 4">
            <a:extLst>
              <a:ext uri="{FF2B5EF4-FFF2-40B4-BE49-F238E27FC236}">
                <a16:creationId xmlns:a16="http://schemas.microsoft.com/office/drawing/2014/main" id="{BDD09050-AFE9-4118-7312-86C74900B3BC}"/>
              </a:ext>
            </a:extLst>
          </p:cNvPr>
          <p:cNvSpPr txBox="1">
            <a:spLocks noChangeArrowheads="1"/>
          </p:cNvSpPr>
          <p:nvPr/>
        </p:nvSpPr>
        <p:spPr bwMode="auto">
          <a:xfrm rot="-616461">
            <a:off x="4171950" y="17995900"/>
            <a:ext cx="54991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Ask: How does this sound to you?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Observed learner is not defensive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Ensure learner helps generate alternative behaviors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Ask for fb on your own performance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Observe: Were subsequent behaviors affected?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3B7A11D580E14F9BE0484D3412B0B6" ma:contentTypeVersion="4" ma:contentTypeDescription="Create a new document." ma:contentTypeScope="" ma:versionID="fa7c1a029b20a7e25e1253c3884704d0">
  <xsd:schema xmlns:xsd="http://www.w3.org/2001/XMLSchema" xmlns:xs="http://www.w3.org/2001/XMLSchema" xmlns:p="http://schemas.microsoft.com/office/2006/metadata/properties" xmlns:ns2="37d4d523-0ecf-4d56-85eb-df9df8851fdb" xmlns:ns3="5b592465-3d56-4da0-b683-2bace713b1a0" targetNamespace="http://schemas.microsoft.com/office/2006/metadata/properties" ma:root="true" ma:fieldsID="425febb0627230cd89dc7d05b2ddd3ac" ns2:_="" ns3:_="">
    <xsd:import namespace="37d4d523-0ecf-4d56-85eb-df9df8851fdb"/>
    <xsd:import namespace="5b592465-3d56-4da0-b683-2bace713b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4d523-0ecf-4d56-85eb-df9df8851f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92465-3d56-4da0-b683-2bace713b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F5AA9F-69C3-4CFF-84B2-EC08BF13A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d4d523-0ecf-4d56-85eb-df9df8851fdb"/>
    <ds:schemaRef ds:uri="5b592465-3d56-4da0-b683-2bace713b1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6F3247-76F0-4B93-A1FE-DF4F43AD40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12449</TotalTime>
  <Words>497</Words>
  <Application>Microsoft Office PowerPoint</Application>
  <PresentationFormat>Custom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Office Theme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BJ Schwartz</cp:lastModifiedBy>
  <cp:revision>251</cp:revision>
  <cp:lastPrinted>2015-02-25T21:45:26Z</cp:lastPrinted>
  <dcterms:created xsi:type="dcterms:W3CDTF">2013-02-06T15:19:00Z</dcterms:created>
  <dcterms:modified xsi:type="dcterms:W3CDTF">2022-11-01T17:13:14Z</dcterms:modified>
</cp:coreProperties>
</file>