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png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67" r:id="rId33"/>
    <p:sldId id="339" r:id="rId3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94548"/>
  </p:normalViewPr>
  <p:slideViewPr>
    <p:cSldViewPr snapToGrid="0" snapToObjects="1">
      <p:cViewPr varScale="1">
        <p:scale>
          <a:sx n="100" d="100"/>
          <a:sy n="100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9/14/19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9/14/19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1353"/>
            <a:ext cx="5586735" cy="3650773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22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– From the Top Down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Get them involved – they know A LOT </a:t>
            </a:r>
          </a:p>
          <a:p>
            <a:endParaRPr lang="en-US" dirty="0"/>
          </a:p>
          <a:p>
            <a:r>
              <a:rPr lang="en-US" dirty="0"/>
              <a:t>Formed small group</a:t>
            </a:r>
          </a:p>
          <a:p>
            <a:pPr lvl="1"/>
            <a:r>
              <a:rPr lang="en-US" dirty="0"/>
              <a:t>	Chief Residents and Interns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Afraid to ask – No news is good news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Afraid to give feedback – but they are the educators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out at end of rotation IF there are comments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Asked Them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137858"/>
            <a:ext cx="2643505" cy="148531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050415-E26F-A74E-9D20-936E6D9AF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97813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524001"/>
            <a:ext cx="3385742" cy="35242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21082B1-CDD3-CA40-A1DE-FD846012A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3586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brush up on skills</a:t>
            </a:r>
          </a:p>
          <a:p>
            <a:endParaRPr lang="en-US" dirty="0"/>
          </a:p>
          <a:p>
            <a:r>
              <a:rPr lang="en-US" dirty="0"/>
              <a:t>Out of comfort zone</a:t>
            </a:r>
          </a:p>
          <a:p>
            <a:endParaRPr lang="en-US" dirty="0"/>
          </a:p>
          <a:p>
            <a:r>
              <a:rPr lang="en-US" dirty="0"/>
              <a:t>Provided with tools</a:t>
            </a:r>
          </a:p>
          <a:p>
            <a:endParaRPr lang="en-US" dirty="0"/>
          </a:p>
          <a:p>
            <a:r>
              <a:rPr lang="en-US" dirty="0"/>
              <a:t>We created a workshop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Makes Perfect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6961"/>
            <a:ext cx="3028950" cy="230727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8445DC-FF39-C245-9155-221FC32E5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17596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a subcommittee of Program Directors</a:t>
            </a:r>
          </a:p>
          <a:p>
            <a:pPr lvl="1"/>
            <a:r>
              <a:rPr lang="en-US" dirty="0"/>
              <a:t>If they don’t know…we are all in trouble</a:t>
            </a:r>
          </a:p>
          <a:p>
            <a:pPr lvl="1"/>
            <a:r>
              <a:rPr lang="en-US" dirty="0"/>
              <a:t>Will this even help?</a:t>
            </a:r>
          </a:p>
          <a:p>
            <a:pPr lvl="1"/>
            <a:endParaRPr lang="en-US" dirty="0"/>
          </a:p>
          <a:p>
            <a:r>
              <a:rPr lang="en-US" dirty="0"/>
              <a:t>See one, do one, teach one</a:t>
            </a:r>
          </a:p>
          <a:p>
            <a:endParaRPr lang="en-US" dirty="0"/>
          </a:p>
          <a:p>
            <a:r>
              <a:rPr lang="en-US" dirty="0"/>
              <a:t>Simulation lab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Actors </a:t>
            </a:r>
          </a:p>
          <a:p>
            <a:pPr lvl="1"/>
            <a:r>
              <a:rPr lang="en-US" dirty="0"/>
              <a:t>Who better than the real thing?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Get Started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873692"/>
            <a:ext cx="1914525" cy="23907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9288F09-83D1-2448-BE0B-9B242A5EBA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89211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scenario to stay on track</a:t>
            </a:r>
          </a:p>
          <a:p>
            <a:endParaRPr lang="en-US" dirty="0"/>
          </a:p>
          <a:p>
            <a:r>
              <a:rPr lang="en-US" dirty="0"/>
              <a:t>Detailed or vague</a:t>
            </a:r>
          </a:p>
          <a:p>
            <a:endParaRPr lang="en-US" dirty="0"/>
          </a:p>
          <a:p>
            <a:r>
              <a:rPr lang="en-US" dirty="0"/>
              <a:t>Detailed</a:t>
            </a:r>
          </a:p>
          <a:p>
            <a:pPr lvl="1"/>
            <a:r>
              <a:rPr lang="en-US" dirty="0"/>
              <a:t>Age, gender, background, marital status, hobbies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 medical knowledge</a:t>
            </a:r>
          </a:p>
          <a:p>
            <a:endParaRPr lang="en-US" dirty="0"/>
          </a:p>
          <a:p>
            <a:r>
              <a:rPr lang="en-US" dirty="0"/>
              <a:t>If they say this…you say that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Creation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432877"/>
            <a:ext cx="2143125" cy="21431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CA791D-6DBB-A34A-BF23-3B3EC91CD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98163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Kill two birds with one stone</a:t>
            </a:r>
          </a:p>
          <a:p>
            <a:pPr lvl="1"/>
            <a:r>
              <a:rPr lang="en-US" dirty="0"/>
              <a:t>Frequent occurrences</a:t>
            </a:r>
          </a:p>
          <a:p>
            <a:pPr lvl="1"/>
            <a:endParaRPr lang="en-US" dirty="0"/>
          </a:p>
          <a:p>
            <a:r>
              <a:rPr lang="en-US" dirty="0"/>
              <a:t>More detailed for residents</a:t>
            </a:r>
          </a:p>
          <a:p>
            <a:endParaRPr lang="en-US" dirty="0"/>
          </a:p>
          <a:p>
            <a:r>
              <a:rPr lang="en-US" dirty="0"/>
              <a:t>Door chart for participants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Creation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3718468"/>
            <a:ext cx="3061970" cy="221528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43F1DEC-4B07-FB49-80FE-BFB9889ECD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10050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information </a:t>
            </a:r>
          </a:p>
          <a:p>
            <a:endParaRPr lang="en-US" dirty="0"/>
          </a:p>
          <a:p>
            <a:r>
              <a:rPr lang="en-US" dirty="0"/>
              <a:t>Opportunity for various directions</a:t>
            </a:r>
          </a:p>
          <a:p>
            <a:endParaRPr lang="en-US" dirty="0"/>
          </a:p>
          <a:p>
            <a:r>
              <a:rPr lang="en-US" dirty="0"/>
              <a:t>Reinforce no medical knowledge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749357"/>
            <a:ext cx="2143125" cy="21431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662C2C7-1020-4940-99C5-F2BE7852D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57441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90" y="1950721"/>
            <a:ext cx="4778048" cy="283083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251A8E-974D-EF49-91EC-A024CD8C2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9081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be less extensive</a:t>
            </a:r>
          </a:p>
          <a:p>
            <a:endParaRPr lang="en-US" dirty="0"/>
          </a:p>
          <a:p>
            <a:r>
              <a:rPr lang="en-US" dirty="0"/>
              <a:t>Pertain to your residents</a:t>
            </a:r>
          </a:p>
          <a:p>
            <a:endParaRPr lang="en-US" dirty="0"/>
          </a:p>
          <a:p>
            <a:r>
              <a:rPr lang="en-US" dirty="0"/>
              <a:t>Defensive residents…ring a bell?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4498340"/>
            <a:ext cx="2847975" cy="16002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9C1518-01BC-D04D-9215-B5CACF150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01569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Determined need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Asked the relevant people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Created scenarios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Now on with the show!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7" y="2103437"/>
            <a:ext cx="2651443" cy="265144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5B521B5-3CD1-7A41-B2A1-3E8A935E1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9880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</a:t>
            </a:r>
            <a:r>
              <a:rPr lang="en-US" dirty="0"/>
              <a:t>Lefkovic</a:t>
            </a:r>
            <a:r>
              <a:rPr lang="en-US" b="1" dirty="0"/>
              <a:t>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experts to watch and debrief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participants </a:t>
            </a:r>
          </a:p>
          <a:p>
            <a:endParaRPr lang="en-US" dirty="0"/>
          </a:p>
          <a:p>
            <a:r>
              <a:rPr lang="en-US" dirty="0"/>
              <a:t>Need resident actors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4411345"/>
            <a:ext cx="2857500" cy="14287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A448490-6972-5040-BA4F-5AF5EB2A9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46171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Determined location </a:t>
            </a:r>
          </a:p>
          <a:p>
            <a:pPr lvl="1"/>
            <a:r>
              <a:rPr lang="en-US" dirty="0"/>
              <a:t>Simulation lab</a:t>
            </a:r>
          </a:p>
          <a:p>
            <a:pPr lvl="1"/>
            <a:r>
              <a:rPr lang="en-US" dirty="0"/>
              <a:t>Private classrooms – break out room </a:t>
            </a:r>
          </a:p>
          <a:p>
            <a:pPr lvl="1"/>
            <a:r>
              <a:rPr lang="en-US" dirty="0"/>
              <a:t>4 rooms with one way view</a:t>
            </a:r>
          </a:p>
          <a:p>
            <a:pPr lvl="1"/>
            <a:endParaRPr lang="en-US" dirty="0"/>
          </a:p>
          <a:p>
            <a:r>
              <a:rPr lang="en-US" dirty="0"/>
              <a:t>Accommodate 4 to 8 “learners”</a:t>
            </a:r>
          </a:p>
          <a:p>
            <a:endParaRPr lang="en-US" dirty="0"/>
          </a:p>
          <a:p>
            <a:r>
              <a:rPr lang="en-US" dirty="0"/>
              <a:t>Learners are attendings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3535680"/>
            <a:ext cx="2882265" cy="232852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9DA9E6B-657B-AF40-AA0B-1F23C8798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22577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resident actors</a:t>
            </a:r>
          </a:p>
          <a:p>
            <a:endParaRPr lang="en-US" dirty="0"/>
          </a:p>
          <a:p>
            <a:r>
              <a:rPr lang="en-US" dirty="0"/>
              <a:t>Content experts</a:t>
            </a:r>
          </a:p>
          <a:p>
            <a:pPr lvl="1"/>
            <a:r>
              <a:rPr lang="en-US" dirty="0"/>
              <a:t>DIO</a:t>
            </a:r>
          </a:p>
          <a:p>
            <a:pPr lvl="1"/>
            <a:r>
              <a:rPr lang="en-US" dirty="0"/>
              <a:t>Program Directors</a:t>
            </a:r>
          </a:p>
          <a:p>
            <a:pPr lvl="1"/>
            <a:r>
              <a:rPr lang="en-US" dirty="0"/>
              <a:t>Awarded faculty</a:t>
            </a:r>
          </a:p>
          <a:p>
            <a:pPr lvl="1"/>
            <a:endParaRPr lang="en-US" dirty="0"/>
          </a:p>
          <a:p>
            <a:r>
              <a:rPr lang="en-US" dirty="0"/>
              <a:t>SFED model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257675"/>
            <a:ext cx="2762250" cy="16573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425CB05-0CD2-0E4B-BD51-705D38798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29017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SFED Model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F38766D-D2B6-A64B-9A5E-244FDE93E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58811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8:30am – 9:00am – Resident training</a:t>
            </a:r>
          </a:p>
          <a:p>
            <a:pPr marL="0" indent="0">
              <a:buNone/>
            </a:pPr>
            <a:r>
              <a:rPr lang="en-US" sz="2400" dirty="0"/>
              <a:t>	They teach us!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9:00am – 9:30am – Review of workshop agenda and door charts with </a:t>
            </a:r>
            <a:r>
              <a:rPr lang="en-US" sz="2400" b="1" dirty="0"/>
              <a:t>all participants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9:30am – 10:00am – Scenario’s and resident feelings feedback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0C1582-E1F5-BE4D-BD88-A3BBD16EE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336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10:00am – 10:45am – Didactic session on SFED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10:45am – 11:15am – Scenario’s and resident as well as expert 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11:15am – 12:00pm – Debrief with </a:t>
            </a:r>
            <a:r>
              <a:rPr lang="en-US" b="1" dirty="0"/>
              <a:t>ALL</a:t>
            </a:r>
            <a:r>
              <a:rPr lang="en-US" dirty="0"/>
              <a:t> participants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2" y="4929188"/>
            <a:ext cx="2924175" cy="12477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01192E-54A7-7E49-A2BB-B453F0DA5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748128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2030"/>
            <a:ext cx="7886700" cy="46049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Faculty member A to perform scenario 1 on resident </a:t>
            </a:r>
          </a:p>
          <a:p>
            <a:pPr marL="0" indent="0">
              <a:buNone/>
            </a:pPr>
            <a:r>
              <a:rPr lang="en-US" dirty="0"/>
              <a:t>       while faculty member B observes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  Resident will debrief with faculty member A on how </a:t>
            </a:r>
          </a:p>
          <a:p>
            <a:pPr marL="0" indent="0">
              <a:buNone/>
            </a:pPr>
            <a:r>
              <a:rPr lang="en-US" dirty="0"/>
              <a:t>      he/she felt during the session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Faculty member B to perform scenario 2 on resident     while faculty member A observes</a:t>
            </a:r>
          </a:p>
          <a:p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/>
              <a:t>Resident will debrief with faculty member B on how he/she felt during the session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 Didactic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Scenario’s and Resident Feelings Feedback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E19D83-288F-EA49-B0A0-A5604E294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21819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94" y="1808481"/>
            <a:ext cx="4491755" cy="31915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DAD0AB6-CD80-5946-9760-1762A1E5E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2184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not put residents with learners from same specialties</a:t>
            </a:r>
          </a:p>
          <a:p>
            <a:endParaRPr lang="en-US" dirty="0"/>
          </a:p>
          <a:p>
            <a:r>
              <a:rPr lang="en-US" dirty="0"/>
              <a:t>Residents “feelings”</a:t>
            </a:r>
          </a:p>
          <a:p>
            <a:pPr lvl="1"/>
            <a:r>
              <a:rPr lang="en-US" dirty="0"/>
              <a:t>Hurt</a:t>
            </a:r>
          </a:p>
          <a:p>
            <a:pPr lvl="1"/>
            <a:r>
              <a:rPr lang="en-US" dirty="0"/>
              <a:t>Defensive</a:t>
            </a:r>
          </a:p>
          <a:p>
            <a:pPr lvl="1"/>
            <a:r>
              <a:rPr lang="en-US" dirty="0"/>
              <a:t>Yelled at </a:t>
            </a:r>
          </a:p>
          <a:p>
            <a:endParaRPr lang="en-US" dirty="0"/>
          </a:p>
          <a:p>
            <a:r>
              <a:rPr lang="en-US" dirty="0"/>
              <a:t>All participants learn from the experience</a:t>
            </a:r>
          </a:p>
          <a:p>
            <a:endParaRPr lang="en-US" dirty="0"/>
          </a:p>
          <a:p>
            <a:r>
              <a:rPr lang="en-US" dirty="0"/>
              <a:t>Hesitant at first but enjoy in the 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C2EEE5-1CAD-E647-8EB9-55CFE5978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35206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4 rooms and including observers allows for 8 learners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from each workshop </a:t>
            </a:r>
          </a:p>
          <a:p>
            <a:pPr lvl="1"/>
            <a:r>
              <a:rPr lang="en-US" dirty="0"/>
              <a:t>Previously didn’t do same scenario </a:t>
            </a:r>
          </a:p>
          <a:p>
            <a:pPr lvl="1"/>
            <a:endParaRPr lang="en-US" dirty="0"/>
          </a:p>
          <a:p>
            <a:r>
              <a:rPr lang="en-US" dirty="0"/>
              <a:t>Attendings have ability to practice and learn in a safe environment and take back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C84B0ED-6C6F-8649-91DE-3A5830F6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2764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requirements of providing effective 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what the cause of the disconnect in giving feedback is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explore ways to educate faculty in providing effective feedback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80BD4D-58D4-444E-8592-F8DF8EFBE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Participation </a:t>
            </a:r>
          </a:p>
          <a:p>
            <a:endParaRPr lang="en-US" dirty="0"/>
          </a:p>
          <a:p>
            <a:r>
              <a:rPr lang="en-US" dirty="0"/>
              <a:t>½ day event</a:t>
            </a:r>
          </a:p>
          <a:p>
            <a:endParaRPr lang="en-US" dirty="0"/>
          </a:p>
          <a:p>
            <a:r>
              <a:rPr lang="en-US" dirty="0"/>
              <a:t>Need 4 residents and experts as well as 4 to 8 learners but asking all of the same time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F6A253A-659D-A444-B543-10059199E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40038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Educated over 30 learners</a:t>
            </a:r>
          </a:p>
          <a:p>
            <a:endParaRPr lang="en-US" dirty="0"/>
          </a:p>
          <a:p>
            <a:r>
              <a:rPr lang="en-US" dirty="0"/>
              <a:t>Held quarterly </a:t>
            </a:r>
          </a:p>
          <a:p>
            <a:endParaRPr lang="en-US" dirty="0"/>
          </a:p>
          <a:p>
            <a:r>
              <a:rPr lang="en-US" dirty="0"/>
              <a:t>Repeat residents</a:t>
            </a:r>
          </a:p>
          <a:p>
            <a:endParaRPr lang="en-US" dirty="0"/>
          </a:p>
          <a:p>
            <a:r>
              <a:rPr lang="en-US" dirty="0"/>
              <a:t>CME approval </a:t>
            </a:r>
          </a:p>
          <a:p>
            <a:endParaRPr lang="en-US" dirty="0"/>
          </a:p>
          <a:p>
            <a:r>
              <a:rPr lang="en-US" dirty="0"/>
              <a:t>Surgeon buy in!!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340674"/>
            <a:ext cx="2764155" cy="295522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3A84C33-B2C7-7345-8D40-D4E08C1DF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14193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8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Evolving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We All Need Scholarly Activity, Including Coordinators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October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Preparing For The 10 Year Site Visit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November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02" y="496703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6" y="5596354"/>
            <a:ext cx="4030517" cy="8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372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Durante,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86247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Northwell Health</a:t>
            </a:r>
          </a:p>
          <a:p>
            <a:r>
              <a:rPr lang="en-US" dirty="0"/>
              <a:t>315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Northwell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981886-841A-4E42-BA70-3D11A2FE6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Sufficient Instruction – 86% national compliance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Faculty and Staff create an environment of inquiry 80% national compliance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Satisfied with feedback after assignments </a:t>
            </a:r>
            <a:r>
              <a:rPr lang="en-US" b="1" dirty="0">
                <a:solidFill>
                  <a:srgbClr val="FF0000"/>
                </a:solidFill>
              </a:rPr>
              <a:t>73% </a:t>
            </a:r>
            <a:r>
              <a:rPr lang="en-US" b="1" dirty="0"/>
              <a:t>national compliance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Resident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C1BA900-6AB2-074E-AB48-8F1943D06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41427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25040"/>
            <a:ext cx="7886700" cy="39519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Provided data about practice habits 71% national compliance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5. Access to evaluations </a:t>
            </a:r>
            <a:r>
              <a:rPr lang="en-US" b="1" dirty="0">
                <a:solidFill>
                  <a:srgbClr val="FF0000"/>
                </a:solidFill>
              </a:rPr>
              <a:t>99% </a:t>
            </a:r>
            <a:r>
              <a:rPr lang="en-US" b="1" dirty="0"/>
              <a:t>national compliance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Resident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5" y="4215765"/>
            <a:ext cx="2524125" cy="18097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BBF01D2-107F-C540-BCB0-D35557F80A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44390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Faculty satisfied with personal performance feedback 89% national compliance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Satisfied with faculty development to supervise  </a:t>
            </a:r>
          </a:p>
          <a:p>
            <a:pPr marL="0" indent="0">
              <a:buNone/>
            </a:pPr>
            <a:r>
              <a:rPr lang="en-US" dirty="0"/>
              <a:t>     and educate residents/fellows 96% national  </a:t>
            </a:r>
          </a:p>
          <a:p>
            <a:pPr marL="0" indent="0">
              <a:buNone/>
            </a:pPr>
            <a:r>
              <a:rPr lang="en-US" dirty="0"/>
              <a:t>     compliance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Faculty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4443413"/>
            <a:ext cx="2628900" cy="17335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27EF50-458C-3F47-ABDA-29B3520A8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43806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 an example of the programs faculty development activities in each of these areas in the past year:</a:t>
            </a:r>
          </a:p>
          <a:p>
            <a:pPr marL="0" indent="0">
              <a:buNone/>
            </a:pPr>
            <a:r>
              <a:rPr lang="en-US" dirty="0"/>
              <a:t>	As educators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Web ADS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89" y="3484880"/>
            <a:ext cx="4104821" cy="22987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05438F-DBE0-B749-B9A8-C75515C2E9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1657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9" y="1686560"/>
            <a:ext cx="5383607" cy="293973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48C1A26-49D6-BA49-81F2-550D08EE5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290621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672</TotalTime>
  <Words>1192</Words>
  <Application>Microsoft Macintosh PowerPoint</Application>
  <PresentationFormat>On-screen Show (4:3)</PresentationFormat>
  <Paragraphs>389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Wingdings</vt:lpstr>
      <vt:lpstr>PME-2016</vt:lpstr>
      <vt:lpstr>Feedback – From the Top Down</vt:lpstr>
      <vt:lpstr>Introducing Your Presenter</vt:lpstr>
      <vt:lpstr>Goals and Objectives</vt:lpstr>
      <vt:lpstr>Staten Island University Hospital Northwell Health</vt:lpstr>
      <vt:lpstr>ACGME Resident Survey</vt:lpstr>
      <vt:lpstr>ACGME Resident Survey</vt:lpstr>
      <vt:lpstr>ACGME Faculty Survey</vt:lpstr>
      <vt:lpstr>ACGME Web ADS</vt:lpstr>
      <vt:lpstr>PowerPoint Presentation</vt:lpstr>
      <vt:lpstr>We Asked Them</vt:lpstr>
      <vt:lpstr>PowerPoint Presentation</vt:lpstr>
      <vt:lpstr>Practice Makes Perfect</vt:lpstr>
      <vt:lpstr>Lets Get Started</vt:lpstr>
      <vt:lpstr>Scenario Creation </vt:lpstr>
      <vt:lpstr>Scenario Creation </vt:lpstr>
      <vt:lpstr>Door Chart</vt:lpstr>
      <vt:lpstr>PowerPoint Presentation</vt:lpstr>
      <vt:lpstr>Scenario</vt:lpstr>
      <vt:lpstr>Checklist</vt:lpstr>
      <vt:lpstr>The Workshop</vt:lpstr>
      <vt:lpstr>How We Did It </vt:lpstr>
      <vt:lpstr>How We Did It</vt:lpstr>
      <vt:lpstr>PowerPoint Presentation</vt:lpstr>
      <vt:lpstr>Agenda </vt:lpstr>
      <vt:lpstr>Agenda</vt:lpstr>
      <vt:lpstr> Scenario’s and Resident Feelings Feedback </vt:lpstr>
      <vt:lpstr>PowerPoint Presentation</vt:lpstr>
      <vt:lpstr>Important to Note</vt:lpstr>
      <vt:lpstr>Advantages  </vt:lpstr>
      <vt:lpstr>Disadvantages</vt:lpstr>
      <vt:lpstr>To 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62</cp:revision>
  <cp:lastPrinted>2019-09-10T21:20:15Z</cp:lastPrinted>
  <dcterms:created xsi:type="dcterms:W3CDTF">2016-03-20T11:36:31Z</dcterms:created>
  <dcterms:modified xsi:type="dcterms:W3CDTF">2019-09-14T16:10:42Z</dcterms:modified>
</cp:coreProperties>
</file>