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33"/>
  </p:notesMasterIdLst>
  <p:sldIdLst>
    <p:sldId id="256" r:id="rId2"/>
    <p:sldId id="288" r:id="rId3"/>
    <p:sldId id="257" r:id="rId4"/>
    <p:sldId id="259" r:id="rId5"/>
    <p:sldId id="258" r:id="rId6"/>
    <p:sldId id="260" r:id="rId7"/>
    <p:sldId id="268" r:id="rId8"/>
    <p:sldId id="270" r:id="rId9"/>
    <p:sldId id="261" r:id="rId10"/>
    <p:sldId id="262" r:id="rId11"/>
    <p:sldId id="271" r:id="rId12"/>
    <p:sldId id="272" r:id="rId13"/>
    <p:sldId id="273" r:id="rId14"/>
    <p:sldId id="274" r:id="rId15"/>
    <p:sldId id="278" r:id="rId16"/>
    <p:sldId id="275" r:id="rId17"/>
    <p:sldId id="276" r:id="rId18"/>
    <p:sldId id="277" r:id="rId19"/>
    <p:sldId id="280" r:id="rId20"/>
    <p:sldId id="281" r:id="rId21"/>
    <p:sldId id="282" r:id="rId22"/>
    <p:sldId id="283" r:id="rId23"/>
    <p:sldId id="284" r:id="rId24"/>
    <p:sldId id="265" r:id="rId25"/>
    <p:sldId id="279" r:id="rId26"/>
    <p:sldId id="267" r:id="rId27"/>
    <p:sldId id="286" r:id="rId28"/>
    <p:sldId id="285" r:id="rId29"/>
    <p:sldId id="287" r:id="rId30"/>
    <p:sldId id="289" r:id="rId31"/>
    <p:sldId id="291" r:id="rId32"/>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2"/>
    <p:restoredTop sz="94617"/>
  </p:normalViewPr>
  <p:slideViewPr>
    <p:cSldViewPr snapToGrid="0" snapToObjects="1">
      <p:cViewPr varScale="1">
        <p:scale>
          <a:sx n="80" d="100"/>
          <a:sy n="80" d="100"/>
        </p:scale>
        <p:origin x="200" y="51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B2FA2-41D5-DB43-B793-330C811AA2A9}"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A8A5B1DD-BFAA-BC47-8001-DF4881F44091}">
      <dgm:prSet phldrT="[Text]"/>
      <dgm:spPr/>
      <dgm:t>
        <a:bodyPr/>
        <a:lstStyle/>
        <a:p>
          <a:r>
            <a:rPr lang="en-US" dirty="0" smtClean="0"/>
            <a:t>SI</a:t>
          </a:r>
          <a:endParaRPr lang="en-US" dirty="0"/>
        </a:p>
      </dgm:t>
    </dgm:pt>
    <dgm:pt modelId="{B48D54AB-1A16-CD47-81A5-6587010DADCB}" type="parTrans" cxnId="{719F1F93-3618-FC43-9B7B-470205DB811D}">
      <dgm:prSet/>
      <dgm:spPr/>
      <dgm:t>
        <a:bodyPr/>
        <a:lstStyle/>
        <a:p>
          <a:endParaRPr lang="en-US"/>
        </a:p>
      </dgm:t>
    </dgm:pt>
    <dgm:pt modelId="{944CAB8C-D334-C341-AEEF-C6FCAFC20FC0}" type="sibTrans" cxnId="{719F1F93-3618-FC43-9B7B-470205DB811D}">
      <dgm:prSet/>
      <dgm:spPr/>
      <dgm:t>
        <a:bodyPr/>
        <a:lstStyle/>
        <a:p>
          <a:endParaRPr lang="en-US"/>
        </a:p>
      </dgm:t>
    </dgm:pt>
    <dgm:pt modelId="{ED8151F1-4946-944E-AAA8-34A5CA0608F5}" type="asst">
      <dgm:prSet phldrT="[Text]"/>
      <dgm:spPr/>
      <dgm:t>
        <a:bodyPr/>
        <a:lstStyle/>
        <a:p>
          <a:r>
            <a:rPr lang="en-US" dirty="0" smtClean="0"/>
            <a:t>GMEC</a:t>
          </a:r>
          <a:endParaRPr lang="en-US" dirty="0"/>
        </a:p>
      </dgm:t>
    </dgm:pt>
    <dgm:pt modelId="{EE47C991-1C51-554A-B28F-AD99CB078962}" type="parTrans" cxnId="{97C1E018-0C45-CD4F-AEB3-1E6FA2D5EE27}">
      <dgm:prSet/>
      <dgm:spPr/>
      <dgm:t>
        <a:bodyPr/>
        <a:lstStyle/>
        <a:p>
          <a:endParaRPr lang="en-US"/>
        </a:p>
      </dgm:t>
    </dgm:pt>
    <dgm:pt modelId="{B6FC11B6-B706-9B41-933C-B24D97566C9B}" type="sibTrans" cxnId="{97C1E018-0C45-CD4F-AEB3-1E6FA2D5EE27}">
      <dgm:prSet/>
      <dgm:spPr/>
      <dgm:t>
        <a:bodyPr/>
        <a:lstStyle/>
        <a:p>
          <a:endParaRPr lang="en-US"/>
        </a:p>
      </dgm:t>
    </dgm:pt>
    <dgm:pt modelId="{D7FBAA2C-B243-DB45-A4DF-808C4F8350F7}" type="asst">
      <dgm:prSet phldrT="[Text]"/>
      <dgm:spPr/>
      <dgm:t>
        <a:bodyPr/>
        <a:lstStyle/>
        <a:p>
          <a:r>
            <a:rPr lang="en-US" dirty="0" smtClean="0"/>
            <a:t>DIO</a:t>
          </a:r>
          <a:endParaRPr lang="en-US" dirty="0"/>
        </a:p>
      </dgm:t>
    </dgm:pt>
    <dgm:pt modelId="{A8102CFB-61DC-C440-87E7-5495B291380B}" type="parTrans" cxnId="{98782CD3-E021-A547-AE7F-3B2D6964230C}">
      <dgm:prSet/>
      <dgm:spPr/>
      <dgm:t>
        <a:bodyPr/>
        <a:lstStyle/>
        <a:p>
          <a:endParaRPr lang="en-US"/>
        </a:p>
      </dgm:t>
    </dgm:pt>
    <dgm:pt modelId="{82946D22-1C67-1A45-B50A-71CBCB57D445}" type="sibTrans" cxnId="{98782CD3-E021-A547-AE7F-3B2D6964230C}">
      <dgm:prSet/>
      <dgm:spPr/>
      <dgm:t>
        <a:bodyPr/>
        <a:lstStyle/>
        <a:p>
          <a:endParaRPr lang="en-US"/>
        </a:p>
      </dgm:t>
    </dgm:pt>
    <dgm:pt modelId="{F21A737F-D75A-4160-AD65-3127072D664C}">
      <dgm:prSet/>
      <dgm:spPr/>
      <dgm:t>
        <a:bodyPr/>
        <a:lstStyle/>
        <a:p>
          <a:r>
            <a:rPr lang="en-US" dirty="0" smtClean="0"/>
            <a:t>Program</a:t>
          </a:r>
          <a:endParaRPr lang="en-US" dirty="0"/>
        </a:p>
      </dgm:t>
    </dgm:pt>
    <dgm:pt modelId="{DE1996D3-C963-4956-A945-7732321368EF}" type="parTrans" cxnId="{1885F214-990F-498A-8C81-CACDAA874ABB}">
      <dgm:prSet/>
      <dgm:spPr/>
      <dgm:t>
        <a:bodyPr/>
        <a:lstStyle/>
        <a:p>
          <a:endParaRPr lang="en-US"/>
        </a:p>
      </dgm:t>
    </dgm:pt>
    <dgm:pt modelId="{D8C4AF18-E513-4226-8604-7185BC47A751}" type="sibTrans" cxnId="{1885F214-990F-498A-8C81-CACDAA874ABB}">
      <dgm:prSet/>
      <dgm:spPr/>
      <dgm:t>
        <a:bodyPr/>
        <a:lstStyle/>
        <a:p>
          <a:endParaRPr lang="en-US"/>
        </a:p>
      </dgm:t>
    </dgm:pt>
    <dgm:pt modelId="{A2175B8A-6A40-BB4C-A230-A277C68BD13E}" type="pres">
      <dgm:prSet presAssocID="{110B2FA2-41D5-DB43-B793-330C811AA2A9}" presName="hierChild1" presStyleCnt="0">
        <dgm:presLayoutVars>
          <dgm:orgChart val="1"/>
          <dgm:chPref val="1"/>
          <dgm:dir/>
          <dgm:animOne val="branch"/>
          <dgm:animLvl val="lvl"/>
          <dgm:resizeHandles/>
        </dgm:presLayoutVars>
      </dgm:prSet>
      <dgm:spPr/>
      <dgm:t>
        <a:bodyPr/>
        <a:lstStyle/>
        <a:p>
          <a:endParaRPr lang="en-US"/>
        </a:p>
      </dgm:t>
    </dgm:pt>
    <dgm:pt modelId="{05034CBA-9F66-2946-B424-FB4AE1C80815}" type="pres">
      <dgm:prSet presAssocID="{A8A5B1DD-BFAA-BC47-8001-DF4881F44091}" presName="hierRoot1" presStyleCnt="0">
        <dgm:presLayoutVars>
          <dgm:hierBranch val="init"/>
        </dgm:presLayoutVars>
      </dgm:prSet>
      <dgm:spPr/>
    </dgm:pt>
    <dgm:pt modelId="{E8ACF8A0-CDE7-7246-8F8D-8A8EC277504F}" type="pres">
      <dgm:prSet presAssocID="{A8A5B1DD-BFAA-BC47-8001-DF4881F44091}" presName="rootComposite1" presStyleCnt="0"/>
      <dgm:spPr/>
    </dgm:pt>
    <dgm:pt modelId="{343ABE09-7981-7C4A-BF54-8FACA2F82D23}" type="pres">
      <dgm:prSet presAssocID="{A8A5B1DD-BFAA-BC47-8001-DF4881F44091}" presName="rootText1" presStyleLbl="node0" presStyleIdx="0" presStyleCnt="1">
        <dgm:presLayoutVars>
          <dgm:chPref val="3"/>
        </dgm:presLayoutVars>
      </dgm:prSet>
      <dgm:spPr/>
      <dgm:t>
        <a:bodyPr/>
        <a:lstStyle/>
        <a:p>
          <a:endParaRPr lang="en-US"/>
        </a:p>
      </dgm:t>
    </dgm:pt>
    <dgm:pt modelId="{13482F5A-6E5B-1E48-8118-654241271440}" type="pres">
      <dgm:prSet presAssocID="{A8A5B1DD-BFAA-BC47-8001-DF4881F44091}" presName="rootConnector1" presStyleLbl="node1" presStyleIdx="0" presStyleCnt="0"/>
      <dgm:spPr/>
      <dgm:t>
        <a:bodyPr/>
        <a:lstStyle/>
        <a:p>
          <a:endParaRPr lang="en-US"/>
        </a:p>
      </dgm:t>
    </dgm:pt>
    <dgm:pt modelId="{E63CD970-E351-8E42-9466-18C67EF55031}" type="pres">
      <dgm:prSet presAssocID="{A8A5B1DD-BFAA-BC47-8001-DF4881F44091}" presName="hierChild2" presStyleCnt="0"/>
      <dgm:spPr/>
    </dgm:pt>
    <dgm:pt modelId="{B24C7EE0-B904-AF49-84AC-971A319D483F}" type="pres">
      <dgm:prSet presAssocID="{A8A5B1DD-BFAA-BC47-8001-DF4881F44091}" presName="hierChild3" presStyleCnt="0"/>
      <dgm:spPr/>
    </dgm:pt>
    <dgm:pt modelId="{C005EE8C-4ECE-EE45-B770-F04BF8BC473F}" type="pres">
      <dgm:prSet presAssocID="{EE47C991-1C51-554A-B28F-AD99CB078962}" presName="Name111" presStyleLbl="parChTrans1D2" presStyleIdx="0" presStyleCnt="2"/>
      <dgm:spPr/>
      <dgm:t>
        <a:bodyPr/>
        <a:lstStyle/>
        <a:p>
          <a:endParaRPr lang="en-US"/>
        </a:p>
      </dgm:t>
    </dgm:pt>
    <dgm:pt modelId="{0C872443-FFC5-8C40-A48C-A8890C57C0ED}" type="pres">
      <dgm:prSet presAssocID="{ED8151F1-4946-944E-AAA8-34A5CA0608F5}" presName="hierRoot3" presStyleCnt="0">
        <dgm:presLayoutVars>
          <dgm:hierBranch val="r"/>
        </dgm:presLayoutVars>
      </dgm:prSet>
      <dgm:spPr/>
    </dgm:pt>
    <dgm:pt modelId="{07633E33-A047-0940-91CB-4DCA095F46EC}" type="pres">
      <dgm:prSet presAssocID="{ED8151F1-4946-944E-AAA8-34A5CA0608F5}" presName="rootComposite3" presStyleCnt="0"/>
      <dgm:spPr/>
    </dgm:pt>
    <dgm:pt modelId="{41FDA98F-AFC7-CA45-80E2-A3074963353F}" type="pres">
      <dgm:prSet presAssocID="{ED8151F1-4946-944E-AAA8-34A5CA0608F5}" presName="rootText3" presStyleLbl="asst1" presStyleIdx="0" presStyleCnt="2">
        <dgm:presLayoutVars>
          <dgm:chPref val="3"/>
        </dgm:presLayoutVars>
      </dgm:prSet>
      <dgm:spPr/>
      <dgm:t>
        <a:bodyPr/>
        <a:lstStyle/>
        <a:p>
          <a:endParaRPr lang="en-US"/>
        </a:p>
      </dgm:t>
    </dgm:pt>
    <dgm:pt modelId="{FAE81289-BCE7-F64B-BD3C-646927E28372}" type="pres">
      <dgm:prSet presAssocID="{ED8151F1-4946-944E-AAA8-34A5CA0608F5}" presName="rootConnector3" presStyleLbl="asst1" presStyleIdx="0" presStyleCnt="2"/>
      <dgm:spPr/>
      <dgm:t>
        <a:bodyPr/>
        <a:lstStyle/>
        <a:p>
          <a:endParaRPr lang="en-US"/>
        </a:p>
      </dgm:t>
    </dgm:pt>
    <dgm:pt modelId="{861BC1B8-690B-1F44-A49E-10A09E453CB5}" type="pres">
      <dgm:prSet presAssocID="{ED8151F1-4946-944E-AAA8-34A5CA0608F5}" presName="hierChild6" presStyleCnt="0"/>
      <dgm:spPr/>
    </dgm:pt>
    <dgm:pt modelId="{752F3F19-152C-444C-9633-178F9F612394}" type="pres">
      <dgm:prSet presAssocID="{ED8151F1-4946-944E-AAA8-34A5CA0608F5}" presName="hierChild7" presStyleCnt="0"/>
      <dgm:spPr/>
    </dgm:pt>
    <dgm:pt modelId="{1B706656-2A3B-924A-876C-985E202E0372}" type="pres">
      <dgm:prSet presAssocID="{A8102CFB-61DC-C440-87E7-5495B291380B}" presName="Name111" presStyleLbl="parChTrans1D2" presStyleIdx="1" presStyleCnt="2"/>
      <dgm:spPr/>
      <dgm:t>
        <a:bodyPr/>
        <a:lstStyle/>
        <a:p>
          <a:endParaRPr lang="en-US"/>
        </a:p>
      </dgm:t>
    </dgm:pt>
    <dgm:pt modelId="{8153C1D7-CDA1-F941-B499-D3172D75C251}" type="pres">
      <dgm:prSet presAssocID="{D7FBAA2C-B243-DB45-A4DF-808C4F8350F7}" presName="hierRoot3" presStyleCnt="0">
        <dgm:presLayoutVars>
          <dgm:hierBranch val="init"/>
        </dgm:presLayoutVars>
      </dgm:prSet>
      <dgm:spPr/>
    </dgm:pt>
    <dgm:pt modelId="{36454803-B6E0-F34F-9DB5-2ECBF410320A}" type="pres">
      <dgm:prSet presAssocID="{D7FBAA2C-B243-DB45-A4DF-808C4F8350F7}" presName="rootComposite3" presStyleCnt="0"/>
      <dgm:spPr/>
    </dgm:pt>
    <dgm:pt modelId="{77DFF57E-8006-DB4D-87B0-A569DCD4F53B}" type="pres">
      <dgm:prSet presAssocID="{D7FBAA2C-B243-DB45-A4DF-808C4F8350F7}" presName="rootText3" presStyleLbl="asst1" presStyleIdx="1" presStyleCnt="2">
        <dgm:presLayoutVars>
          <dgm:chPref val="3"/>
        </dgm:presLayoutVars>
      </dgm:prSet>
      <dgm:spPr/>
      <dgm:t>
        <a:bodyPr/>
        <a:lstStyle/>
        <a:p>
          <a:endParaRPr lang="en-US"/>
        </a:p>
      </dgm:t>
    </dgm:pt>
    <dgm:pt modelId="{3A950720-E627-984E-B933-4B85AF43051B}" type="pres">
      <dgm:prSet presAssocID="{D7FBAA2C-B243-DB45-A4DF-808C4F8350F7}" presName="rootConnector3" presStyleLbl="asst1" presStyleIdx="1" presStyleCnt="2"/>
      <dgm:spPr/>
      <dgm:t>
        <a:bodyPr/>
        <a:lstStyle/>
        <a:p>
          <a:endParaRPr lang="en-US"/>
        </a:p>
      </dgm:t>
    </dgm:pt>
    <dgm:pt modelId="{61BC8575-F823-7A4B-B2F6-1F12CBE775AF}" type="pres">
      <dgm:prSet presAssocID="{D7FBAA2C-B243-DB45-A4DF-808C4F8350F7}" presName="hierChild6" presStyleCnt="0"/>
      <dgm:spPr/>
    </dgm:pt>
    <dgm:pt modelId="{19ECE819-6F1F-466B-B48B-B6EB52BCAE60}" type="pres">
      <dgm:prSet presAssocID="{DE1996D3-C963-4956-A945-7732321368EF}" presName="Name37" presStyleLbl="parChTrans1D3" presStyleIdx="0" presStyleCnt="1"/>
      <dgm:spPr/>
      <dgm:t>
        <a:bodyPr/>
        <a:lstStyle/>
        <a:p>
          <a:endParaRPr lang="en-US"/>
        </a:p>
      </dgm:t>
    </dgm:pt>
    <dgm:pt modelId="{EC085F2F-29B0-46E4-845C-8E7D7CB29D78}" type="pres">
      <dgm:prSet presAssocID="{F21A737F-D75A-4160-AD65-3127072D664C}" presName="hierRoot2" presStyleCnt="0">
        <dgm:presLayoutVars>
          <dgm:hierBranch val="init"/>
        </dgm:presLayoutVars>
      </dgm:prSet>
      <dgm:spPr/>
    </dgm:pt>
    <dgm:pt modelId="{EB0631CC-5098-4D27-89F6-165F514F50DC}" type="pres">
      <dgm:prSet presAssocID="{F21A737F-D75A-4160-AD65-3127072D664C}" presName="rootComposite" presStyleCnt="0"/>
      <dgm:spPr/>
    </dgm:pt>
    <dgm:pt modelId="{4265DF75-5A47-4E2F-8343-B115D9392020}" type="pres">
      <dgm:prSet presAssocID="{F21A737F-D75A-4160-AD65-3127072D664C}" presName="rootText" presStyleLbl="node3" presStyleIdx="0" presStyleCnt="1" custLinFactX="-20204" custLinFactNeighborX="-100000" custLinFactNeighborY="-9616">
        <dgm:presLayoutVars>
          <dgm:chPref val="3"/>
        </dgm:presLayoutVars>
      </dgm:prSet>
      <dgm:spPr/>
      <dgm:t>
        <a:bodyPr/>
        <a:lstStyle/>
        <a:p>
          <a:endParaRPr lang="en-US"/>
        </a:p>
      </dgm:t>
    </dgm:pt>
    <dgm:pt modelId="{DE460878-D1CD-44DC-8007-C1F8E7C96DCF}" type="pres">
      <dgm:prSet presAssocID="{F21A737F-D75A-4160-AD65-3127072D664C}" presName="rootConnector" presStyleLbl="node3" presStyleIdx="0" presStyleCnt="1"/>
      <dgm:spPr/>
      <dgm:t>
        <a:bodyPr/>
        <a:lstStyle/>
        <a:p>
          <a:endParaRPr lang="en-US"/>
        </a:p>
      </dgm:t>
    </dgm:pt>
    <dgm:pt modelId="{81FA6A05-31CD-4453-A7B9-348FF6056162}" type="pres">
      <dgm:prSet presAssocID="{F21A737F-D75A-4160-AD65-3127072D664C}" presName="hierChild4" presStyleCnt="0"/>
      <dgm:spPr/>
    </dgm:pt>
    <dgm:pt modelId="{1E830C1B-A56E-4672-AE2F-BFF0C59A547F}" type="pres">
      <dgm:prSet presAssocID="{F21A737F-D75A-4160-AD65-3127072D664C}" presName="hierChild5" presStyleCnt="0"/>
      <dgm:spPr/>
    </dgm:pt>
    <dgm:pt modelId="{698526D4-50AD-CE4C-B8A5-FB1F29CB1815}" type="pres">
      <dgm:prSet presAssocID="{D7FBAA2C-B243-DB45-A4DF-808C4F8350F7}" presName="hierChild7" presStyleCnt="0"/>
      <dgm:spPr/>
    </dgm:pt>
  </dgm:ptLst>
  <dgm:cxnLst>
    <dgm:cxn modelId="{1885F214-990F-498A-8C81-CACDAA874ABB}" srcId="{D7FBAA2C-B243-DB45-A4DF-808C4F8350F7}" destId="{F21A737F-D75A-4160-AD65-3127072D664C}" srcOrd="0" destOrd="0" parTransId="{DE1996D3-C963-4956-A945-7732321368EF}" sibTransId="{D8C4AF18-E513-4226-8604-7185BC47A751}"/>
    <dgm:cxn modelId="{21CC0830-76F7-334D-BBC1-A556C685C80A}" type="presOf" srcId="{A8102CFB-61DC-C440-87E7-5495B291380B}" destId="{1B706656-2A3B-924A-876C-985E202E0372}" srcOrd="0" destOrd="0" presId="urn:microsoft.com/office/officeart/2005/8/layout/orgChart1"/>
    <dgm:cxn modelId="{3B0D4E0A-997C-3542-9420-2A4FCD11376B}" type="presOf" srcId="{A8A5B1DD-BFAA-BC47-8001-DF4881F44091}" destId="{13482F5A-6E5B-1E48-8118-654241271440}" srcOrd="1" destOrd="0" presId="urn:microsoft.com/office/officeart/2005/8/layout/orgChart1"/>
    <dgm:cxn modelId="{E54F897E-B522-4662-A8D0-F8176D10D62E}" type="presOf" srcId="{F21A737F-D75A-4160-AD65-3127072D664C}" destId="{4265DF75-5A47-4E2F-8343-B115D9392020}" srcOrd="0" destOrd="0" presId="urn:microsoft.com/office/officeart/2005/8/layout/orgChart1"/>
    <dgm:cxn modelId="{8908DBF3-B9BB-1C4C-B3A9-03F94B9BCE31}" type="presOf" srcId="{ED8151F1-4946-944E-AAA8-34A5CA0608F5}" destId="{41FDA98F-AFC7-CA45-80E2-A3074963353F}" srcOrd="0" destOrd="0" presId="urn:microsoft.com/office/officeart/2005/8/layout/orgChart1"/>
    <dgm:cxn modelId="{E702D52E-F3C0-C94C-97AA-DFCDC7DEC579}" type="presOf" srcId="{110B2FA2-41D5-DB43-B793-330C811AA2A9}" destId="{A2175B8A-6A40-BB4C-A230-A277C68BD13E}" srcOrd="0" destOrd="0" presId="urn:microsoft.com/office/officeart/2005/8/layout/orgChart1"/>
    <dgm:cxn modelId="{FDF2410C-8F6E-5541-896F-C0E7885EA3B4}" type="presOf" srcId="{D7FBAA2C-B243-DB45-A4DF-808C4F8350F7}" destId="{3A950720-E627-984E-B933-4B85AF43051B}" srcOrd="1" destOrd="0" presId="urn:microsoft.com/office/officeart/2005/8/layout/orgChart1"/>
    <dgm:cxn modelId="{5A2EB3B7-2775-454A-B33F-14344FA5ECFC}" type="presOf" srcId="{D7FBAA2C-B243-DB45-A4DF-808C4F8350F7}" destId="{77DFF57E-8006-DB4D-87B0-A569DCD4F53B}" srcOrd="0" destOrd="0" presId="urn:microsoft.com/office/officeart/2005/8/layout/orgChart1"/>
    <dgm:cxn modelId="{97C1E018-0C45-CD4F-AEB3-1E6FA2D5EE27}" srcId="{A8A5B1DD-BFAA-BC47-8001-DF4881F44091}" destId="{ED8151F1-4946-944E-AAA8-34A5CA0608F5}" srcOrd="0" destOrd="0" parTransId="{EE47C991-1C51-554A-B28F-AD99CB078962}" sibTransId="{B6FC11B6-B706-9B41-933C-B24D97566C9B}"/>
    <dgm:cxn modelId="{8F59ACC4-C56D-5E42-B671-0DEB3064A7AF}" type="presOf" srcId="{EE47C991-1C51-554A-B28F-AD99CB078962}" destId="{C005EE8C-4ECE-EE45-B770-F04BF8BC473F}" srcOrd="0" destOrd="0" presId="urn:microsoft.com/office/officeart/2005/8/layout/orgChart1"/>
    <dgm:cxn modelId="{02E28465-F188-574D-82E0-18257C4634FB}" type="presOf" srcId="{ED8151F1-4946-944E-AAA8-34A5CA0608F5}" destId="{FAE81289-BCE7-F64B-BD3C-646927E28372}" srcOrd="1" destOrd="0" presId="urn:microsoft.com/office/officeart/2005/8/layout/orgChart1"/>
    <dgm:cxn modelId="{6AF271EC-D3EA-49CA-8BE9-5C390055ED4E}" type="presOf" srcId="{DE1996D3-C963-4956-A945-7732321368EF}" destId="{19ECE819-6F1F-466B-B48B-B6EB52BCAE60}" srcOrd="0" destOrd="0" presId="urn:microsoft.com/office/officeart/2005/8/layout/orgChart1"/>
    <dgm:cxn modelId="{BC18AD57-6CE9-FD48-B440-3623C350C29D}" type="presOf" srcId="{A8A5B1DD-BFAA-BC47-8001-DF4881F44091}" destId="{343ABE09-7981-7C4A-BF54-8FACA2F82D23}" srcOrd="0" destOrd="0" presId="urn:microsoft.com/office/officeart/2005/8/layout/orgChart1"/>
    <dgm:cxn modelId="{DDDD1B26-5FB0-465A-B17E-072C1C043AB1}" type="presOf" srcId="{F21A737F-D75A-4160-AD65-3127072D664C}" destId="{DE460878-D1CD-44DC-8007-C1F8E7C96DCF}" srcOrd="1" destOrd="0" presId="urn:microsoft.com/office/officeart/2005/8/layout/orgChart1"/>
    <dgm:cxn modelId="{98782CD3-E021-A547-AE7F-3B2D6964230C}" srcId="{A8A5B1DD-BFAA-BC47-8001-DF4881F44091}" destId="{D7FBAA2C-B243-DB45-A4DF-808C4F8350F7}" srcOrd="1" destOrd="0" parTransId="{A8102CFB-61DC-C440-87E7-5495B291380B}" sibTransId="{82946D22-1C67-1A45-B50A-71CBCB57D445}"/>
    <dgm:cxn modelId="{719F1F93-3618-FC43-9B7B-470205DB811D}" srcId="{110B2FA2-41D5-DB43-B793-330C811AA2A9}" destId="{A8A5B1DD-BFAA-BC47-8001-DF4881F44091}" srcOrd="0" destOrd="0" parTransId="{B48D54AB-1A16-CD47-81A5-6587010DADCB}" sibTransId="{944CAB8C-D334-C341-AEEF-C6FCAFC20FC0}"/>
    <dgm:cxn modelId="{5B25E26E-0C9F-CD40-8C9A-BD4D79AC6416}" type="presParOf" srcId="{A2175B8A-6A40-BB4C-A230-A277C68BD13E}" destId="{05034CBA-9F66-2946-B424-FB4AE1C80815}" srcOrd="0" destOrd="0" presId="urn:microsoft.com/office/officeart/2005/8/layout/orgChart1"/>
    <dgm:cxn modelId="{0672B3AB-14FC-AA49-8E9A-44B3E10C6533}" type="presParOf" srcId="{05034CBA-9F66-2946-B424-FB4AE1C80815}" destId="{E8ACF8A0-CDE7-7246-8F8D-8A8EC277504F}" srcOrd="0" destOrd="0" presId="urn:microsoft.com/office/officeart/2005/8/layout/orgChart1"/>
    <dgm:cxn modelId="{73C258FA-F601-574D-8C56-A487FF1E3E91}" type="presParOf" srcId="{E8ACF8A0-CDE7-7246-8F8D-8A8EC277504F}" destId="{343ABE09-7981-7C4A-BF54-8FACA2F82D23}" srcOrd="0" destOrd="0" presId="urn:microsoft.com/office/officeart/2005/8/layout/orgChart1"/>
    <dgm:cxn modelId="{E5FCA99E-5BD7-E04F-B0F5-9B6882D9FC5B}" type="presParOf" srcId="{E8ACF8A0-CDE7-7246-8F8D-8A8EC277504F}" destId="{13482F5A-6E5B-1E48-8118-654241271440}" srcOrd="1" destOrd="0" presId="urn:microsoft.com/office/officeart/2005/8/layout/orgChart1"/>
    <dgm:cxn modelId="{3DEC35AF-232E-6D45-AA78-4CF1EB7548D9}" type="presParOf" srcId="{05034CBA-9F66-2946-B424-FB4AE1C80815}" destId="{E63CD970-E351-8E42-9466-18C67EF55031}" srcOrd="1" destOrd="0" presId="urn:microsoft.com/office/officeart/2005/8/layout/orgChart1"/>
    <dgm:cxn modelId="{A4C996A1-6284-F449-A256-970C179CC3A5}" type="presParOf" srcId="{05034CBA-9F66-2946-B424-FB4AE1C80815}" destId="{B24C7EE0-B904-AF49-84AC-971A319D483F}" srcOrd="2" destOrd="0" presId="urn:microsoft.com/office/officeart/2005/8/layout/orgChart1"/>
    <dgm:cxn modelId="{B8783520-2896-BD4C-BC35-AB09246CE549}" type="presParOf" srcId="{B24C7EE0-B904-AF49-84AC-971A319D483F}" destId="{C005EE8C-4ECE-EE45-B770-F04BF8BC473F}" srcOrd="0" destOrd="0" presId="urn:microsoft.com/office/officeart/2005/8/layout/orgChart1"/>
    <dgm:cxn modelId="{6544CAEA-C68D-564F-AD1C-400A9BEB353B}" type="presParOf" srcId="{B24C7EE0-B904-AF49-84AC-971A319D483F}" destId="{0C872443-FFC5-8C40-A48C-A8890C57C0ED}" srcOrd="1" destOrd="0" presId="urn:microsoft.com/office/officeart/2005/8/layout/orgChart1"/>
    <dgm:cxn modelId="{02E5CB24-1364-2944-95E5-70A623D48340}" type="presParOf" srcId="{0C872443-FFC5-8C40-A48C-A8890C57C0ED}" destId="{07633E33-A047-0940-91CB-4DCA095F46EC}" srcOrd="0" destOrd="0" presId="urn:microsoft.com/office/officeart/2005/8/layout/orgChart1"/>
    <dgm:cxn modelId="{FB457309-E297-6743-8C3E-1B5491C90BBF}" type="presParOf" srcId="{07633E33-A047-0940-91CB-4DCA095F46EC}" destId="{41FDA98F-AFC7-CA45-80E2-A3074963353F}" srcOrd="0" destOrd="0" presId="urn:microsoft.com/office/officeart/2005/8/layout/orgChart1"/>
    <dgm:cxn modelId="{6B2DA963-3DC4-F840-AC7F-DE247D25672E}" type="presParOf" srcId="{07633E33-A047-0940-91CB-4DCA095F46EC}" destId="{FAE81289-BCE7-F64B-BD3C-646927E28372}" srcOrd="1" destOrd="0" presId="urn:microsoft.com/office/officeart/2005/8/layout/orgChart1"/>
    <dgm:cxn modelId="{FFFBF7C0-2451-3D4B-BBF1-A8048FB645E2}" type="presParOf" srcId="{0C872443-FFC5-8C40-A48C-A8890C57C0ED}" destId="{861BC1B8-690B-1F44-A49E-10A09E453CB5}" srcOrd="1" destOrd="0" presId="urn:microsoft.com/office/officeart/2005/8/layout/orgChart1"/>
    <dgm:cxn modelId="{F74DC5E5-0512-3140-B245-57BCC37D5B4F}" type="presParOf" srcId="{0C872443-FFC5-8C40-A48C-A8890C57C0ED}" destId="{752F3F19-152C-444C-9633-178F9F612394}" srcOrd="2" destOrd="0" presId="urn:microsoft.com/office/officeart/2005/8/layout/orgChart1"/>
    <dgm:cxn modelId="{2F101CA1-C4AE-724C-AC75-FF7607A948F8}" type="presParOf" srcId="{B24C7EE0-B904-AF49-84AC-971A319D483F}" destId="{1B706656-2A3B-924A-876C-985E202E0372}" srcOrd="2" destOrd="0" presId="urn:microsoft.com/office/officeart/2005/8/layout/orgChart1"/>
    <dgm:cxn modelId="{041646B1-8856-CF43-AEAB-920A16246862}" type="presParOf" srcId="{B24C7EE0-B904-AF49-84AC-971A319D483F}" destId="{8153C1D7-CDA1-F941-B499-D3172D75C251}" srcOrd="3" destOrd="0" presId="urn:microsoft.com/office/officeart/2005/8/layout/orgChart1"/>
    <dgm:cxn modelId="{48963E11-FEBD-E84B-9914-8B8227F57F2F}" type="presParOf" srcId="{8153C1D7-CDA1-F941-B499-D3172D75C251}" destId="{36454803-B6E0-F34F-9DB5-2ECBF410320A}" srcOrd="0" destOrd="0" presId="urn:microsoft.com/office/officeart/2005/8/layout/orgChart1"/>
    <dgm:cxn modelId="{7805BC17-7C1F-4F4F-8E27-4128A2D452AA}" type="presParOf" srcId="{36454803-B6E0-F34F-9DB5-2ECBF410320A}" destId="{77DFF57E-8006-DB4D-87B0-A569DCD4F53B}" srcOrd="0" destOrd="0" presId="urn:microsoft.com/office/officeart/2005/8/layout/orgChart1"/>
    <dgm:cxn modelId="{63CF5B6C-4AF6-C644-9948-829A44517CFC}" type="presParOf" srcId="{36454803-B6E0-F34F-9DB5-2ECBF410320A}" destId="{3A950720-E627-984E-B933-4B85AF43051B}" srcOrd="1" destOrd="0" presId="urn:microsoft.com/office/officeart/2005/8/layout/orgChart1"/>
    <dgm:cxn modelId="{3D2EECC8-5400-5D4A-837E-94B46D4F78D4}" type="presParOf" srcId="{8153C1D7-CDA1-F941-B499-D3172D75C251}" destId="{61BC8575-F823-7A4B-B2F6-1F12CBE775AF}" srcOrd="1" destOrd="0" presId="urn:microsoft.com/office/officeart/2005/8/layout/orgChart1"/>
    <dgm:cxn modelId="{E18B6C22-07FA-4528-BE36-CFD5660448DC}" type="presParOf" srcId="{61BC8575-F823-7A4B-B2F6-1F12CBE775AF}" destId="{19ECE819-6F1F-466B-B48B-B6EB52BCAE60}" srcOrd="0" destOrd="0" presId="urn:microsoft.com/office/officeart/2005/8/layout/orgChart1"/>
    <dgm:cxn modelId="{5641400B-BBB9-4426-B119-2C2652064F91}" type="presParOf" srcId="{61BC8575-F823-7A4B-B2F6-1F12CBE775AF}" destId="{EC085F2F-29B0-46E4-845C-8E7D7CB29D78}" srcOrd="1" destOrd="0" presId="urn:microsoft.com/office/officeart/2005/8/layout/orgChart1"/>
    <dgm:cxn modelId="{3DACBA0E-0C25-45A9-BEF7-CC4FAA867571}" type="presParOf" srcId="{EC085F2F-29B0-46E4-845C-8E7D7CB29D78}" destId="{EB0631CC-5098-4D27-89F6-165F514F50DC}" srcOrd="0" destOrd="0" presId="urn:microsoft.com/office/officeart/2005/8/layout/orgChart1"/>
    <dgm:cxn modelId="{654EA157-7EDB-43C3-A89E-1CEAF385C62A}" type="presParOf" srcId="{EB0631CC-5098-4D27-89F6-165F514F50DC}" destId="{4265DF75-5A47-4E2F-8343-B115D9392020}" srcOrd="0" destOrd="0" presId="urn:microsoft.com/office/officeart/2005/8/layout/orgChart1"/>
    <dgm:cxn modelId="{000D8362-43BC-4DF0-AB21-BAC3EC1755AA}" type="presParOf" srcId="{EB0631CC-5098-4D27-89F6-165F514F50DC}" destId="{DE460878-D1CD-44DC-8007-C1F8E7C96DCF}" srcOrd="1" destOrd="0" presId="urn:microsoft.com/office/officeart/2005/8/layout/orgChart1"/>
    <dgm:cxn modelId="{CFDBD3D5-4FEA-4617-970B-CA83761B75F6}" type="presParOf" srcId="{EC085F2F-29B0-46E4-845C-8E7D7CB29D78}" destId="{81FA6A05-31CD-4453-A7B9-348FF6056162}" srcOrd="1" destOrd="0" presId="urn:microsoft.com/office/officeart/2005/8/layout/orgChart1"/>
    <dgm:cxn modelId="{E503C322-829B-4563-91C4-26C236530DC2}" type="presParOf" srcId="{EC085F2F-29B0-46E4-845C-8E7D7CB29D78}" destId="{1E830C1B-A56E-4672-AE2F-BFF0C59A547F}" srcOrd="2" destOrd="0" presId="urn:microsoft.com/office/officeart/2005/8/layout/orgChart1"/>
    <dgm:cxn modelId="{FF80DCB0-D687-5C46-A22C-8BFA12B3B47E}" type="presParOf" srcId="{8153C1D7-CDA1-F941-B499-D3172D75C251}" destId="{698526D4-50AD-CE4C-B8A5-FB1F29CB181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CE819-6F1F-466B-B48B-B6EB52BCAE60}">
      <dsp:nvSpPr>
        <dsp:cNvPr id="0" name=""/>
        <dsp:cNvSpPr/>
      </dsp:nvSpPr>
      <dsp:spPr>
        <a:xfrm>
          <a:off x="4470064" y="2797091"/>
          <a:ext cx="120241" cy="951764"/>
        </a:xfrm>
        <a:custGeom>
          <a:avLst/>
          <a:gdLst/>
          <a:ahLst/>
          <a:cxnLst/>
          <a:rect l="0" t="0" r="0" b="0"/>
          <a:pathLst>
            <a:path>
              <a:moveTo>
                <a:pt x="120241" y="0"/>
              </a:moveTo>
              <a:lnTo>
                <a:pt x="120241" y="951764"/>
              </a:lnTo>
              <a:lnTo>
                <a:pt x="0" y="951764"/>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B706656-2A3B-924A-876C-985E202E0372}">
      <dsp:nvSpPr>
        <dsp:cNvPr id="0" name=""/>
        <dsp:cNvSpPr/>
      </dsp:nvSpPr>
      <dsp:spPr>
        <a:xfrm>
          <a:off x="3192419" y="1156596"/>
          <a:ext cx="242608" cy="1062856"/>
        </a:xfrm>
        <a:custGeom>
          <a:avLst/>
          <a:gdLst/>
          <a:ahLst/>
          <a:cxnLst/>
          <a:rect l="0" t="0" r="0" b="0"/>
          <a:pathLst>
            <a:path>
              <a:moveTo>
                <a:pt x="0" y="0"/>
              </a:moveTo>
              <a:lnTo>
                <a:pt x="0" y="1062856"/>
              </a:lnTo>
              <a:lnTo>
                <a:pt x="242608" y="106285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005EE8C-4ECE-EE45-B770-F04BF8BC473F}">
      <dsp:nvSpPr>
        <dsp:cNvPr id="0" name=""/>
        <dsp:cNvSpPr/>
      </dsp:nvSpPr>
      <dsp:spPr>
        <a:xfrm>
          <a:off x="2949810" y="1156596"/>
          <a:ext cx="242608" cy="1062856"/>
        </a:xfrm>
        <a:custGeom>
          <a:avLst/>
          <a:gdLst/>
          <a:ahLst/>
          <a:cxnLst/>
          <a:rect l="0" t="0" r="0" b="0"/>
          <a:pathLst>
            <a:path>
              <a:moveTo>
                <a:pt x="242608" y="0"/>
              </a:moveTo>
              <a:lnTo>
                <a:pt x="242608" y="1062856"/>
              </a:lnTo>
              <a:lnTo>
                <a:pt x="0" y="106285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43ABE09-7981-7C4A-BF54-8FACA2F82D23}">
      <dsp:nvSpPr>
        <dsp:cNvPr id="0" name=""/>
        <dsp:cNvSpPr/>
      </dsp:nvSpPr>
      <dsp:spPr>
        <a:xfrm>
          <a:off x="2037140" y="1318"/>
          <a:ext cx="2310556" cy="115527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kern="1200" dirty="0" smtClean="0"/>
            <a:t>SI</a:t>
          </a:r>
          <a:endParaRPr lang="en-US" sz="4600" kern="1200" dirty="0"/>
        </a:p>
      </dsp:txBody>
      <dsp:txXfrm>
        <a:off x="2037140" y="1318"/>
        <a:ext cx="2310556" cy="1155278"/>
      </dsp:txXfrm>
    </dsp:sp>
    <dsp:sp modelId="{41FDA98F-AFC7-CA45-80E2-A3074963353F}">
      <dsp:nvSpPr>
        <dsp:cNvPr id="0" name=""/>
        <dsp:cNvSpPr/>
      </dsp:nvSpPr>
      <dsp:spPr>
        <a:xfrm>
          <a:off x="639254" y="1641813"/>
          <a:ext cx="2310556" cy="115527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kern="1200" dirty="0" smtClean="0"/>
            <a:t>GMEC</a:t>
          </a:r>
          <a:endParaRPr lang="en-US" sz="4600" kern="1200" dirty="0"/>
        </a:p>
      </dsp:txBody>
      <dsp:txXfrm>
        <a:off x="639254" y="1641813"/>
        <a:ext cx="2310556" cy="1155278"/>
      </dsp:txXfrm>
    </dsp:sp>
    <dsp:sp modelId="{77DFF57E-8006-DB4D-87B0-A569DCD4F53B}">
      <dsp:nvSpPr>
        <dsp:cNvPr id="0" name=""/>
        <dsp:cNvSpPr/>
      </dsp:nvSpPr>
      <dsp:spPr>
        <a:xfrm>
          <a:off x="3435027" y="1641813"/>
          <a:ext cx="2310556" cy="115527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kern="1200" dirty="0" smtClean="0"/>
            <a:t>DIO</a:t>
          </a:r>
          <a:endParaRPr lang="en-US" sz="4600" kern="1200" dirty="0"/>
        </a:p>
      </dsp:txBody>
      <dsp:txXfrm>
        <a:off x="3435027" y="1641813"/>
        <a:ext cx="2310556" cy="1155278"/>
      </dsp:txXfrm>
    </dsp:sp>
    <dsp:sp modelId="{4265DF75-5A47-4E2F-8343-B115D9392020}">
      <dsp:nvSpPr>
        <dsp:cNvPr id="0" name=""/>
        <dsp:cNvSpPr/>
      </dsp:nvSpPr>
      <dsp:spPr>
        <a:xfrm>
          <a:off x="2159507" y="3171216"/>
          <a:ext cx="2310556" cy="115527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4600" kern="1200" dirty="0" smtClean="0"/>
            <a:t>Program</a:t>
          </a:r>
          <a:endParaRPr lang="en-US" sz="4600" kern="1200" dirty="0"/>
        </a:p>
      </dsp:txBody>
      <dsp:txXfrm>
        <a:off x="2159507" y="3171216"/>
        <a:ext cx="2310556" cy="115527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t>2/15/17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D67206-340A-194E-9A97-1CE564B49809}" type="slidenum">
              <a:rPr lang="en-US" smtClean="0"/>
              <a:t>‹#›</a:t>
            </a:fld>
            <a:endParaRPr lang="en-US" dirty="0"/>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xfrm>
            <a:off x="0" y="8829675"/>
            <a:ext cx="3038475" cy="4651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000" b="1">
                <a:solidFill>
                  <a:schemeClr val="tx1"/>
                </a:solidFill>
                <a:latin typeface="Comic Sans MS" charset="0"/>
                <a:ea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defRPr/>
            </a:pPr>
            <a:r>
              <a:rPr lang="en-US" sz="1200" b="0" dirty="0">
                <a:solidFill>
                  <a:srgbClr val="000000"/>
                </a:solidFill>
                <a:latin typeface="Arial" charset="0"/>
              </a:rPr>
              <a:t>Partners in Medical Education, Inc.</a:t>
            </a:r>
          </a:p>
        </p:txBody>
      </p:sp>
      <p:sp>
        <p:nvSpPr>
          <p:cNvPr id="35843" name="Rectangle 7"/>
          <p:cNvSpPr>
            <a:spLocks noGrp="1" noChangeArrowheads="1"/>
          </p:cNvSpPr>
          <p:nvPr>
            <p:ph type="sldNum" sz="quarter" idx="5"/>
          </p:nvPr>
        </p:nvSpPr>
        <p:spPr>
          <a:xfrm>
            <a:off x="3970338" y="8829675"/>
            <a:ext cx="3038475" cy="4651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000" b="1">
                <a:solidFill>
                  <a:schemeClr val="tx1"/>
                </a:solidFill>
                <a:latin typeface="Comic Sans MS" charset="0"/>
              </a:defRPr>
            </a:lvl1pPr>
            <a:lvl2pPr marL="742950" indent="-285750">
              <a:defRPr sz="2000" b="1">
                <a:solidFill>
                  <a:schemeClr val="tx1"/>
                </a:solidFill>
                <a:latin typeface="Comic Sans MS" charset="0"/>
              </a:defRPr>
            </a:lvl2pPr>
            <a:lvl3pPr marL="1143000" indent="-228600">
              <a:defRPr sz="2000" b="1">
                <a:solidFill>
                  <a:schemeClr val="tx1"/>
                </a:solidFill>
                <a:latin typeface="Comic Sans MS" charset="0"/>
              </a:defRPr>
            </a:lvl3pPr>
            <a:lvl4pPr marL="1600200" indent="-228600">
              <a:defRPr sz="2000" b="1">
                <a:solidFill>
                  <a:schemeClr val="tx1"/>
                </a:solidFill>
                <a:latin typeface="Comic Sans MS" charset="0"/>
              </a:defRPr>
            </a:lvl4pPr>
            <a:lvl5pPr marL="2057400" indent="-228600">
              <a:defRPr sz="2000" b="1">
                <a:solidFill>
                  <a:schemeClr val="tx1"/>
                </a:solidFill>
                <a:latin typeface="Comic Sans MS" charset="0"/>
              </a:defRPr>
            </a:lvl5pPr>
            <a:lvl6pPr marL="2514600" indent="-228600" algn="ctr" eaLnBrk="0" fontAlgn="base" hangingPunct="0">
              <a:spcBef>
                <a:spcPct val="0"/>
              </a:spcBef>
              <a:spcAft>
                <a:spcPct val="0"/>
              </a:spcAft>
              <a:defRPr sz="2000" b="1">
                <a:solidFill>
                  <a:schemeClr val="tx1"/>
                </a:solidFill>
                <a:latin typeface="Comic Sans MS" charset="0"/>
              </a:defRPr>
            </a:lvl6pPr>
            <a:lvl7pPr marL="2971800" indent="-228600" algn="ctr" eaLnBrk="0" fontAlgn="base" hangingPunct="0">
              <a:spcBef>
                <a:spcPct val="0"/>
              </a:spcBef>
              <a:spcAft>
                <a:spcPct val="0"/>
              </a:spcAft>
              <a:defRPr sz="2000" b="1">
                <a:solidFill>
                  <a:schemeClr val="tx1"/>
                </a:solidFill>
                <a:latin typeface="Comic Sans MS" charset="0"/>
              </a:defRPr>
            </a:lvl7pPr>
            <a:lvl8pPr marL="3429000" indent="-228600" algn="ctr" eaLnBrk="0" fontAlgn="base" hangingPunct="0">
              <a:spcBef>
                <a:spcPct val="0"/>
              </a:spcBef>
              <a:spcAft>
                <a:spcPct val="0"/>
              </a:spcAft>
              <a:defRPr sz="2000" b="1">
                <a:solidFill>
                  <a:schemeClr val="tx1"/>
                </a:solidFill>
                <a:latin typeface="Comic Sans MS" charset="0"/>
              </a:defRPr>
            </a:lvl8pPr>
            <a:lvl9pPr marL="3886200" indent="-228600" algn="ctr" eaLnBrk="0" fontAlgn="base" hangingPunct="0">
              <a:spcBef>
                <a:spcPct val="0"/>
              </a:spcBef>
              <a:spcAft>
                <a:spcPct val="0"/>
              </a:spcAft>
              <a:defRPr sz="2000" b="1">
                <a:solidFill>
                  <a:schemeClr val="tx1"/>
                </a:solidFill>
                <a:latin typeface="Comic Sans MS" charset="0"/>
              </a:defRPr>
            </a:lvl9pPr>
          </a:lstStyle>
          <a:p>
            <a:pPr>
              <a:defRPr/>
            </a:pPr>
            <a:fld id="{89F04476-255E-3041-B32A-315F2FF8FE96}" type="slidenum">
              <a:rPr lang="en-US" altLang="en-US" sz="1200" b="0" smtClean="0">
                <a:solidFill>
                  <a:srgbClr val="000000"/>
                </a:solidFill>
                <a:latin typeface="Arial" charset="0"/>
                <a:ea typeface="ＭＳ Ｐゴシック" charset="-128"/>
              </a:rPr>
              <a:pPr>
                <a:defRPr/>
              </a:pPr>
              <a:t>2</a:t>
            </a:fld>
            <a:endParaRPr lang="en-US" altLang="en-US" sz="1200" b="0" dirty="0" smtClean="0">
              <a:solidFill>
                <a:srgbClr val="000000"/>
              </a:solidFill>
              <a:latin typeface="Arial" charset="0"/>
              <a:ea typeface="ＭＳ Ｐゴシック" charset="-128"/>
            </a:endParaRPr>
          </a:p>
        </p:txBody>
      </p:sp>
      <p:sp>
        <p:nvSpPr>
          <p:cNvPr id="48132" name="Rectangle 2"/>
          <p:cNvSpPr>
            <a:spLocks noGrp="1" noRot="1" noChangeAspect="1" noChangeArrowheads="1" noTextEdit="1"/>
          </p:cNvSpPr>
          <p:nvPr>
            <p:ph type="sldImg"/>
          </p:nvPr>
        </p:nvSpPr>
        <p:spPr>
          <a:xfrm>
            <a:off x="1181100" y="696913"/>
            <a:ext cx="4648200" cy="3486150"/>
          </a:xfrm>
          <a:ln/>
        </p:spPr>
      </p:sp>
      <p:sp>
        <p:nvSpPr>
          <p:cNvPr id="35845"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altLang="en-US" dirty="0"/>
          </a:p>
        </p:txBody>
      </p:sp>
    </p:spTree>
    <p:extLst>
      <p:ext uri="{BB962C8B-B14F-4D97-AF65-F5344CB8AC3E}">
        <p14:creationId xmlns:p14="http://schemas.microsoft.com/office/powerpoint/2010/main" val="120654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a:t>
            </a:fld>
            <a:endParaRPr lang="en-US" dirty="0"/>
          </a:p>
        </p:txBody>
      </p:sp>
    </p:spTree>
    <p:extLst>
      <p:ext uri="{BB962C8B-B14F-4D97-AF65-F5344CB8AC3E}">
        <p14:creationId xmlns:p14="http://schemas.microsoft.com/office/powerpoint/2010/main" val="154725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450975" y="639763"/>
            <a:ext cx="4268788" cy="3201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16989" y="4055019"/>
            <a:ext cx="5735898" cy="3841720"/>
          </a:xfrm>
          <a:prstGeom prst="rect">
            <a:avLst/>
          </a:prstGeom>
        </p:spPr>
        <p:txBody>
          <a:bodyPr lIns="93198" tIns="93198" rIns="93198" bIns="93198" anchor="t" anchorCtr="0">
            <a:noAutofit/>
          </a:bodyPr>
          <a:lstStyle/>
          <a:p>
            <a:endParaRPr/>
          </a:p>
        </p:txBody>
      </p:sp>
    </p:spTree>
    <p:extLst>
      <p:ext uri="{BB962C8B-B14F-4D97-AF65-F5344CB8AC3E}">
        <p14:creationId xmlns:p14="http://schemas.microsoft.com/office/powerpoint/2010/main" val="1910233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smtClean="0"/>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pPr>
              <a:defRPr/>
            </a:pPr>
            <a:r>
              <a:rPr lang="en-US" dirty="0" smtClean="0"/>
              <a:t>Presented by Partners in Medical Education, Inc. 2016</a:t>
            </a:r>
            <a:endParaRPr lang="en-US" dirty="0"/>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smtClean="0"/>
              <a:t>Presented by Partners in Medical Education, Inc. 2016</a:t>
            </a:r>
            <a:endParaRPr lang="en-US" dirty="0"/>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hyperlink" Target="http://www.partnersinmeded.com/" TargetMode="External"/><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tori@partnersinmeded.com" TargetMode="External"/><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hyperlink" Target="mailto:info@PartnersInMedEd.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Forgotten SI:  Single-Sponsor Institutions</a:t>
            </a:r>
            <a:endParaRPr lang="en-US" dirty="0"/>
          </a:p>
        </p:txBody>
      </p:sp>
      <p:sp>
        <p:nvSpPr>
          <p:cNvPr id="3" name="Subtitle 2"/>
          <p:cNvSpPr>
            <a:spLocks noGrp="1"/>
          </p:cNvSpPr>
          <p:nvPr>
            <p:ph type="subTitle" idx="1"/>
          </p:nvPr>
        </p:nvSpPr>
        <p:spPr/>
        <p:txBody>
          <a:bodyPr>
            <a:normAutofit/>
          </a:bodyPr>
          <a:lstStyle/>
          <a:p>
            <a:r>
              <a:rPr lang="en-US" dirty="0" smtClean="0"/>
              <a:t>Tori Hanlon, MS, CHCP</a:t>
            </a:r>
          </a:p>
          <a:p>
            <a:r>
              <a:rPr lang="en-US" dirty="0" smtClean="0"/>
              <a:t>Consultant, Partners in Medical Education</a:t>
            </a:r>
          </a:p>
        </p:txBody>
      </p:sp>
    </p:spTree>
    <p:extLst>
      <p:ext uri="{BB962C8B-B14F-4D97-AF65-F5344CB8AC3E}">
        <p14:creationId xmlns:p14="http://schemas.microsoft.com/office/powerpoint/2010/main" val="57948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176787"/>
            <a:ext cx="7886700" cy="4438905"/>
          </a:xfrm>
        </p:spPr>
        <p:txBody>
          <a:bodyPr/>
          <a:lstStyle/>
          <a:p>
            <a:r>
              <a:rPr lang="en-US" dirty="0" smtClean="0"/>
              <a:t>Knowledge of ACGME Requirements</a:t>
            </a:r>
          </a:p>
          <a:p>
            <a:r>
              <a:rPr lang="en-US" dirty="0" smtClean="0"/>
              <a:t>Engaged</a:t>
            </a:r>
          </a:p>
          <a:p>
            <a:r>
              <a:rPr lang="en-US" dirty="0" smtClean="0"/>
              <a:t>Protected time (IR II.A.1)</a:t>
            </a:r>
          </a:p>
          <a:p>
            <a:r>
              <a:rPr lang="en-US" dirty="0" smtClean="0"/>
              <a:t>Professional development (IR II.A.2)</a:t>
            </a:r>
          </a:p>
          <a:p>
            <a:endParaRPr lang="en-US" dirty="0" smtClean="0"/>
          </a:p>
          <a:p>
            <a:endParaRPr lang="en-US" dirty="0"/>
          </a:p>
        </p:txBody>
      </p:sp>
      <p:sp>
        <p:nvSpPr>
          <p:cNvPr id="3" name="Title 2"/>
          <p:cNvSpPr>
            <a:spLocks noGrp="1"/>
          </p:cNvSpPr>
          <p:nvPr>
            <p:ph type="title"/>
          </p:nvPr>
        </p:nvSpPr>
        <p:spPr/>
        <p:txBody>
          <a:bodyPr/>
          <a:lstStyle/>
          <a:p>
            <a:r>
              <a:rPr lang="en-US" dirty="0" smtClean="0"/>
              <a:t>DIO</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dirty="0"/>
          </a:p>
        </p:txBody>
      </p:sp>
    </p:spTree>
    <p:extLst>
      <p:ext uri="{BB962C8B-B14F-4D97-AF65-F5344CB8AC3E}">
        <p14:creationId xmlns:p14="http://schemas.microsoft.com/office/powerpoint/2010/main" val="1778071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smtClean="0"/>
              <a:t>(1.B.1.b)  A Sponsoring Institution with one program must have a GMEC that includes at least the following voting members:</a:t>
            </a:r>
          </a:p>
          <a:p>
            <a:r>
              <a:rPr lang="en-US" dirty="0" smtClean="0"/>
              <a:t>DIO</a:t>
            </a:r>
          </a:p>
          <a:p>
            <a:r>
              <a:rPr lang="en-US" dirty="0" smtClean="0"/>
              <a:t>PD when the PD is not the DIO</a:t>
            </a:r>
          </a:p>
          <a:p>
            <a:r>
              <a:rPr lang="en-US" dirty="0" smtClean="0"/>
              <a:t>Minimum of two peer-selected residents</a:t>
            </a:r>
          </a:p>
          <a:p>
            <a:r>
              <a:rPr lang="en-US" dirty="0"/>
              <a:t>Individual responsible for monitoring QI or patient safety</a:t>
            </a:r>
          </a:p>
          <a:p>
            <a:r>
              <a:rPr lang="en-US" dirty="0"/>
              <a:t>One or more individuals from a different department than that of the program specialty (and other than the QI or patient safety member), within or from outside the SI, at least one of whom is actively involved in </a:t>
            </a:r>
            <a:r>
              <a:rPr lang="en-US" dirty="0" smtClean="0"/>
              <a:t>GME</a:t>
            </a:r>
          </a:p>
          <a:p>
            <a:endParaRPr lang="en-US" dirty="0" smtClean="0"/>
          </a:p>
          <a:p>
            <a:endParaRPr lang="en-US" dirty="0"/>
          </a:p>
        </p:txBody>
      </p:sp>
      <p:sp>
        <p:nvSpPr>
          <p:cNvPr id="3" name="Title 2"/>
          <p:cNvSpPr>
            <a:spLocks noGrp="1"/>
          </p:cNvSpPr>
          <p:nvPr>
            <p:ph type="title"/>
          </p:nvPr>
        </p:nvSpPr>
        <p:spPr/>
        <p:txBody>
          <a:bodyPr/>
          <a:lstStyle/>
          <a:p>
            <a:r>
              <a:rPr lang="en-US" dirty="0" smtClean="0"/>
              <a:t>GMEC Membership</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dirty="0"/>
          </a:p>
        </p:txBody>
      </p:sp>
    </p:spTree>
    <p:extLst>
      <p:ext uri="{BB962C8B-B14F-4D97-AF65-F5344CB8AC3E}">
        <p14:creationId xmlns:p14="http://schemas.microsoft.com/office/powerpoint/2010/main" val="3485882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598081158"/>
              </p:ext>
            </p:extLst>
          </p:nvPr>
        </p:nvGraphicFramePr>
        <p:xfrm>
          <a:off x="628650" y="2043113"/>
          <a:ext cx="7886700" cy="3749040"/>
        </p:xfrm>
        <a:graphic>
          <a:graphicData uri="http://schemas.openxmlformats.org/drawingml/2006/table">
            <a:tbl>
              <a:tblPr firstRow="1" bandRow="1">
                <a:tableStyleId>{10A1B5D5-9B99-4C35-A422-299274C87663}</a:tableStyleId>
              </a:tblPr>
              <a:tblGrid>
                <a:gridCol w="3943350"/>
                <a:gridCol w="3943350"/>
              </a:tblGrid>
              <a:tr h="370840">
                <a:tc>
                  <a:txBody>
                    <a:bodyPr/>
                    <a:lstStyle/>
                    <a:p>
                      <a:r>
                        <a:rPr lang="en-US" sz="2400" dirty="0" smtClean="0"/>
                        <a:t>I have a small fellowship program with only 3 fellows.</a:t>
                      </a:r>
                      <a:r>
                        <a:rPr lang="en-US" sz="2400" baseline="0" dirty="0" smtClean="0"/>
                        <a:t>  Can all 3 fellows sit on the GMEC?</a:t>
                      </a:r>
                      <a:endParaRPr lang="en-US" sz="24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Yes</a:t>
                      </a:r>
                    </a:p>
                    <a:p>
                      <a:endParaRPr lang="en-US" sz="2400" dirty="0" smtClean="0"/>
                    </a:p>
                    <a:p>
                      <a:endParaRPr lang="en-US" sz="2400" dirty="0" smtClean="0"/>
                    </a:p>
                    <a:p>
                      <a:endParaRPr lang="en-US" sz="2400" dirty="0" smtClean="0"/>
                    </a:p>
                    <a:p>
                      <a:endParaRPr lang="en-US" sz="2400" dirty="0" smtClean="0"/>
                    </a:p>
                    <a:p>
                      <a:r>
                        <a:rPr lang="en-US" sz="2400" dirty="0" smtClean="0"/>
                        <a:t>1 = MUST</a:t>
                      </a:r>
                    </a:p>
                    <a:p>
                      <a:r>
                        <a:rPr lang="en-US" sz="2400" dirty="0" smtClean="0"/>
                        <a:t>2 = MUST</a:t>
                      </a:r>
                    </a:p>
                    <a:p>
                      <a:r>
                        <a:rPr lang="en-US" sz="2400" dirty="0" smtClean="0"/>
                        <a:t>3 = SHOULD</a:t>
                      </a:r>
                    </a:p>
                    <a:p>
                      <a:r>
                        <a:rPr lang="en-US" sz="2400" dirty="0" smtClean="0"/>
                        <a:t>4 = I WOULD</a:t>
                      </a:r>
                    </a:p>
                    <a:p>
                      <a:r>
                        <a:rPr lang="en-US" sz="2400" dirty="0" smtClean="0"/>
                        <a:t>5+</a:t>
                      </a:r>
                      <a:r>
                        <a:rPr lang="en-US" sz="2400" baseline="0" dirty="0" smtClean="0"/>
                        <a:t> = FOLLOW IR</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dirty="0" smtClean="0"/>
              <a:t>Question</a:t>
            </a:r>
            <a:endParaRPr lang="en-US" dirty="0"/>
          </a:p>
        </p:txBody>
      </p:sp>
      <p:sp>
        <p:nvSpPr>
          <p:cNvPr id="5" name="Footer Placeholder 4"/>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12</a:t>
            </a:fld>
            <a:endParaRPr lang="en-US" altLang="en-US" dirty="0"/>
          </a:p>
        </p:txBody>
      </p:sp>
    </p:spTree>
    <p:extLst>
      <p:ext uri="{BB962C8B-B14F-4D97-AF65-F5344CB8AC3E}">
        <p14:creationId xmlns:p14="http://schemas.microsoft.com/office/powerpoint/2010/main" val="659213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smtClean="0"/>
              <a:t>(1.B.1.b)  A Sponsoring Institution with one program must have a GMEC that includes at least the following voting members:</a:t>
            </a:r>
          </a:p>
          <a:p>
            <a:r>
              <a:rPr lang="en-US" dirty="0" smtClean="0"/>
              <a:t>DIO</a:t>
            </a:r>
          </a:p>
          <a:p>
            <a:r>
              <a:rPr lang="en-US" dirty="0" smtClean="0"/>
              <a:t>PD when the PD is not the DIO</a:t>
            </a:r>
          </a:p>
          <a:p>
            <a:r>
              <a:rPr lang="en-US" dirty="0" smtClean="0"/>
              <a:t>Minimum of two peer-selected residents</a:t>
            </a:r>
          </a:p>
          <a:p>
            <a:r>
              <a:rPr lang="en-US" dirty="0"/>
              <a:t>Individual responsible for monitoring QI or patient safety</a:t>
            </a:r>
          </a:p>
          <a:p>
            <a:r>
              <a:rPr lang="en-US" b="1" dirty="0"/>
              <a:t>One or more individuals from a different department than that of the program specialty (and other than the QI or patient safety member), within or from outside the SI, at least one of whom is actively involved in </a:t>
            </a:r>
            <a:r>
              <a:rPr lang="en-US" b="1" dirty="0" smtClean="0"/>
              <a:t>GME</a:t>
            </a:r>
          </a:p>
          <a:p>
            <a:endParaRPr lang="en-US" dirty="0" smtClean="0"/>
          </a:p>
          <a:p>
            <a:endParaRPr lang="en-US" dirty="0"/>
          </a:p>
        </p:txBody>
      </p:sp>
      <p:sp>
        <p:nvSpPr>
          <p:cNvPr id="3" name="Title 2"/>
          <p:cNvSpPr>
            <a:spLocks noGrp="1"/>
          </p:cNvSpPr>
          <p:nvPr>
            <p:ph type="title"/>
          </p:nvPr>
        </p:nvSpPr>
        <p:spPr/>
        <p:txBody>
          <a:bodyPr/>
          <a:lstStyle/>
          <a:p>
            <a:r>
              <a:rPr lang="en-US" dirty="0" smtClean="0"/>
              <a:t>GMEC Membership</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13</a:t>
            </a:fld>
            <a:endParaRPr lang="en-US" altLang="en-US" dirty="0"/>
          </a:p>
        </p:txBody>
      </p:sp>
    </p:spTree>
    <p:extLst>
      <p:ext uri="{BB962C8B-B14F-4D97-AF65-F5344CB8AC3E}">
        <p14:creationId xmlns:p14="http://schemas.microsoft.com/office/powerpoint/2010/main" val="407922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Participating site faculty</a:t>
            </a:r>
          </a:p>
          <a:p>
            <a:r>
              <a:rPr lang="en-US" dirty="0" smtClean="0"/>
              <a:t>Site Director for rotating residents at your SI</a:t>
            </a:r>
          </a:p>
          <a:p>
            <a:r>
              <a:rPr lang="en-US" dirty="0" smtClean="0"/>
              <a:t>Teaching attending at your SI from different department than residency program</a:t>
            </a:r>
          </a:p>
          <a:p>
            <a:endParaRPr lang="en-US" dirty="0" smtClean="0"/>
          </a:p>
          <a:p>
            <a:endParaRPr lang="en-US" dirty="0"/>
          </a:p>
        </p:txBody>
      </p:sp>
      <p:sp>
        <p:nvSpPr>
          <p:cNvPr id="3" name="Title 2"/>
          <p:cNvSpPr>
            <a:spLocks noGrp="1"/>
          </p:cNvSpPr>
          <p:nvPr>
            <p:ph type="title"/>
          </p:nvPr>
        </p:nvSpPr>
        <p:spPr/>
        <p:txBody>
          <a:bodyPr/>
          <a:lstStyle/>
          <a:p>
            <a:r>
              <a:rPr lang="en-US" dirty="0" smtClean="0"/>
              <a:t>IR I.B.1.b).(5)</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14</a:t>
            </a:fld>
            <a:endParaRPr lang="en-US" altLang="en-US" dirty="0"/>
          </a:p>
        </p:txBody>
      </p:sp>
    </p:spTree>
    <p:extLst>
      <p:ext uri="{BB962C8B-B14F-4D97-AF65-F5344CB8AC3E}">
        <p14:creationId xmlns:p14="http://schemas.microsoft.com/office/powerpoint/2010/main" val="2459692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Core faculty</a:t>
            </a:r>
          </a:p>
          <a:p>
            <a:r>
              <a:rPr lang="en-US" dirty="0" smtClean="0"/>
              <a:t>Department Chairman</a:t>
            </a:r>
          </a:p>
          <a:p>
            <a:r>
              <a:rPr lang="en-US" dirty="0" smtClean="0"/>
              <a:t>C-suite representative</a:t>
            </a:r>
          </a:p>
          <a:p>
            <a:endParaRPr lang="en-US" dirty="0"/>
          </a:p>
        </p:txBody>
      </p:sp>
      <p:sp>
        <p:nvSpPr>
          <p:cNvPr id="3" name="Title 2"/>
          <p:cNvSpPr>
            <a:spLocks noGrp="1"/>
          </p:cNvSpPr>
          <p:nvPr>
            <p:ph type="title"/>
          </p:nvPr>
        </p:nvSpPr>
        <p:spPr/>
        <p:txBody>
          <a:bodyPr/>
          <a:lstStyle/>
          <a:p>
            <a:r>
              <a:rPr lang="en-US" dirty="0" smtClean="0"/>
              <a:t>GMEC Membership at SPSI</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15</a:t>
            </a:fld>
            <a:endParaRPr lang="en-US" altLang="en-US" dirty="0"/>
          </a:p>
        </p:txBody>
      </p:sp>
      <p:pic>
        <p:nvPicPr>
          <p:cNvPr id="7" name="irc_mi" descr="https://www.di-verlag.de/media/content/GFE/Contact_Fotolia_24552579_XS.jpg"/>
          <p:cNvPicPr/>
          <p:nvPr/>
        </p:nvPicPr>
        <p:blipFill>
          <a:blip r:embed="rId2">
            <a:extLst>
              <a:ext uri="{28A0092B-C50C-407E-A947-70E740481C1C}">
                <a14:useLocalDpi xmlns:a14="http://schemas.microsoft.com/office/drawing/2010/main" val="0"/>
              </a:ext>
            </a:extLst>
          </a:blip>
          <a:srcRect/>
          <a:stretch>
            <a:fillRect/>
          </a:stretch>
        </p:blipFill>
        <p:spPr bwMode="auto">
          <a:xfrm>
            <a:off x="4097851" y="3435462"/>
            <a:ext cx="4034398" cy="2561926"/>
          </a:xfrm>
          <a:prstGeom prst="rect">
            <a:avLst/>
          </a:prstGeom>
          <a:noFill/>
          <a:ln>
            <a:noFill/>
          </a:ln>
        </p:spPr>
      </p:pic>
    </p:spTree>
    <p:extLst>
      <p:ext uri="{BB962C8B-B14F-4D97-AF65-F5344CB8AC3E}">
        <p14:creationId xmlns:p14="http://schemas.microsoft.com/office/powerpoint/2010/main" val="117754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smtClean="0"/>
              <a:t>The Sponsoring Institution with more than one program must ensure availability of an organization, council, town hall, or other platform that allows residents/fellows from within and across the Sponsoring Institution’s ACGME-accredited programs to communicate and exchange information with each other relevant to their ACGME-accredited programs and their learning and working environment (IR II.C)</a:t>
            </a:r>
            <a:endParaRPr lang="en-US" i="1" dirty="0"/>
          </a:p>
        </p:txBody>
      </p:sp>
      <p:sp>
        <p:nvSpPr>
          <p:cNvPr id="3" name="Title 2"/>
          <p:cNvSpPr>
            <a:spLocks noGrp="1"/>
          </p:cNvSpPr>
          <p:nvPr>
            <p:ph type="title"/>
          </p:nvPr>
        </p:nvSpPr>
        <p:spPr/>
        <p:txBody>
          <a:bodyPr/>
          <a:lstStyle/>
          <a:p>
            <a:r>
              <a:rPr lang="en-US" dirty="0" smtClean="0"/>
              <a:t>Resident Forum</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16</a:t>
            </a:fld>
            <a:endParaRPr lang="en-US" altLang="en-US" dirty="0"/>
          </a:p>
        </p:txBody>
      </p:sp>
    </p:spTree>
    <p:extLst>
      <p:ext uri="{BB962C8B-B14F-4D97-AF65-F5344CB8AC3E}">
        <p14:creationId xmlns:p14="http://schemas.microsoft.com/office/powerpoint/2010/main" val="2687572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Foster effective communication</a:t>
            </a:r>
          </a:p>
          <a:p>
            <a:r>
              <a:rPr lang="en-US" dirty="0" smtClean="0"/>
              <a:t>Exchange of information/ideas between residents</a:t>
            </a:r>
          </a:p>
          <a:p>
            <a:r>
              <a:rPr lang="en-US" dirty="0"/>
              <a:t>Elicit resident feedback</a:t>
            </a:r>
          </a:p>
          <a:p>
            <a:r>
              <a:rPr lang="en-US" dirty="0"/>
              <a:t>Improve morale among residents</a:t>
            </a:r>
          </a:p>
          <a:p>
            <a:pPr marL="0" indent="0">
              <a:buNone/>
            </a:pPr>
            <a:endParaRPr lang="en-US" dirty="0"/>
          </a:p>
        </p:txBody>
      </p:sp>
      <p:sp>
        <p:nvSpPr>
          <p:cNvPr id="3" name="Title 2"/>
          <p:cNvSpPr>
            <a:spLocks noGrp="1"/>
          </p:cNvSpPr>
          <p:nvPr>
            <p:ph type="title"/>
          </p:nvPr>
        </p:nvSpPr>
        <p:spPr/>
        <p:txBody>
          <a:bodyPr/>
          <a:lstStyle/>
          <a:p>
            <a:r>
              <a:rPr lang="en-US" dirty="0" smtClean="0"/>
              <a:t>Benefits of Resident Forum</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dirty="0"/>
          </a:p>
        </p:txBody>
      </p:sp>
      <p:pic>
        <p:nvPicPr>
          <p:cNvPr id="7" name="Picture 6" descr="http://eyeshareinfo.com/wp-content/uploads/2012/07/3d-people-man-megaphone-FREE-Depositphotos-2045583-290x414px-25061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515" y="3400482"/>
            <a:ext cx="2314575" cy="2776481"/>
          </a:xfrm>
          <a:prstGeom prst="rect">
            <a:avLst/>
          </a:prstGeom>
          <a:noFill/>
          <a:ln>
            <a:noFill/>
          </a:ln>
        </p:spPr>
      </p:pic>
    </p:spTree>
    <p:extLst>
      <p:ext uri="{BB962C8B-B14F-4D97-AF65-F5344CB8AC3E}">
        <p14:creationId xmlns:p14="http://schemas.microsoft.com/office/powerpoint/2010/main" val="4126796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General program meeting</a:t>
            </a:r>
          </a:p>
          <a:p>
            <a:r>
              <a:rPr lang="en-US" dirty="0" smtClean="0"/>
              <a:t>Committee updates</a:t>
            </a:r>
          </a:p>
          <a:p>
            <a:r>
              <a:rPr lang="en-US" dirty="0" smtClean="0"/>
              <a:t>Program improvement</a:t>
            </a:r>
            <a:endParaRPr lang="en-US" dirty="0"/>
          </a:p>
        </p:txBody>
      </p:sp>
      <p:sp>
        <p:nvSpPr>
          <p:cNvPr id="3" name="Title 2"/>
          <p:cNvSpPr>
            <a:spLocks noGrp="1"/>
          </p:cNvSpPr>
          <p:nvPr>
            <p:ph type="title"/>
          </p:nvPr>
        </p:nvSpPr>
        <p:spPr/>
        <p:txBody>
          <a:bodyPr/>
          <a:lstStyle/>
          <a:p>
            <a:r>
              <a:rPr lang="en-US" dirty="0" smtClean="0"/>
              <a:t>Resident Forum at SPSI</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18</a:t>
            </a:fld>
            <a:endParaRPr lang="en-US" altLang="en-US" dirty="0"/>
          </a:p>
        </p:txBody>
      </p:sp>
      <p:pic>
        <p:nvPicPr>
          <p:cNvPr id="7" name="yui_3_3_0_1_13639862961822036" descr="http://ts3.mm.bing.net/th?id=H.4922600366014926&amp;amp;pid=15.1"/>
          <p:cNvPicPr/>
          <p:nvPr/>
        </p:nvPicPr>
        <p:blipFill>
          <a:blip r:embed="rId2">
            <a:extLst>
              <a:ext uri="{28A0092B-C50C-407E-A947-70E740481C1C}">
                <a14:useLocalDpi xmlns:a14="http://schemas.microsoft.com/office/drawing/2010/main" val="0"/>
              </a:ext>
            </a:extLst>
          </a:blip>
          <a:srcRect/>
          <a:stretch>
            <a:fillRect/>
          </a:stretch>
        </p:blipFill>
        <p:spPr bwMode="auto">
          <a:xfrm>
            <a:off x="5098675" y="3139103"/>
            <a:ext cx="2942665" cy="2737261"/>
          </a:xfrm>
          <a:prstGeom prst="rect">
            <a:avLst/>
          </a:prstGeom>
          <a:noFill/>
          <a:ln>
            <a:noFill/>
          </a:ln>
        </p:spPr>
      </p:pic>
    </p:spTree>
    <p:extLst>
      <p:ext uri="{BB962C8B-B14F-4D97-AF65-F5344CB8AC3E}">
        <p14:creationId xmlns:p14="http://schemas.microsoft.com/office/powerpoint/2010/main" val="1356524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267812129"/>
              </p:ext>
            </p:extLst>
          </p:nvPr>
        </p:nvGraphicFramePr>
        <p:xfrm>
          <a:off x="628650" y="1738058"/>
          <a:ext cx="7886700" cy="4438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Oversight</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dirty="0"/>
          </a:p>
        </p:txBody>
      </p:sp>
      <p:cxnSp>
        <p:nvCxnSpPr>
          <p:cNvPr id="9" name="Elbow Connector 8"/>
          <p:cNvCxnSpPr/>
          <p:nvPr/>
        </p:nvCxnSpPr>
        <p:spPr>
          <a:xfrm rot="16200000" flipH="1">
            <a:off x="1888621" y="5170205"/>
            <a:ext cx="1538243" cy="290557"/>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20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57200" y="381000"/>
            <a:ext cx="8229600" cy="1371600"/>
          </a:xfrm>
        </p:spPr>
        <p:txBody>
          <a:bodyPr/>
          <a:lstStyle/>
          <a:p>
            <a:pPr eaLnBrk="1" hangingPunct="1"/>
            <a:r>
              <a:rPr lang="en-US" altLang="en-US" dirty="0">
                <a:latin typeface="Lucida Bright" charset="0"/>
                <a:ea typeface="ＭＳ Ｐゴシック" charset="-128"/>
              </a:rPr>
              <a:t> </a:t>
            </a:r>
          </a:p>
        </p:txBody>
      </p:sp>
      <p:sp>
        <p:nvSpPr>
          <p:cNvPr id="60418" name="Rectangle 3"/>
          <p:cNvSpPr>
            <a:spLocks noGrp="1" noChangeArrowheads="1"/>
          </p:cNvSpPr>
          <p:nvPr>
            <p:ph idx="1"/>
          </p:nvPr>
        </p:nvSpPr>
        <p:spPr>
          <a:xfrm>
            <a:off x="838200" y="466060"/>
            <a:ext cx="8534400" cy="2209800"/>
          </a:xfrm>
        </p:spPr>
        <p:txBody>
          <a:bodyPr/>
          <a:lstStyle/>
          <a:p>
            <a:pPr algn="ctr" eaLnBrk="1" hangingPunct="1">
              <a:lnSpc>
                <a:spcPct val="90000"/>
              </a:lnSpc>
              <a:buFont typeface="Wingdings" charset="2"/>
              <a:buNone/>
            </a:pPr>
            <a:r>
              <a:rPr lang="en-US" altLang="en-US" sz="3200" b="1" dirty="0">
                <a:latin typeface="Lucida Bright" charset="0"/>
                <a:ea typeface="ＭＳ Ｐゴシック" charset="-128"/>
              </a:rPr>
              <a:t>Introducing Your Presenter…</a:t>
            </a:r>
            <a:endParaRPr lang="en-US" altLang="en-US" sz="3200" b="1" i="1" dirty="0">
              <a:latin typeface="Lucida Bright" charset="0"/>
              <a:ea typeface="ＭＳ Ｐゴシック" charset="-128"/>
            </a:endParaRPr>
          </a:p>
        </p:txBody>
      </p:sp>
      <p:sp>
        <p:nvSpPr>
          <p:cNvPr id="12" name="TextBox 11"/>
          <p:cNvSpPr txBox="1"/>
          <p:nvPr/>
        </p:nvSpPr>
        <p:spPr>
          <a:xfrm>
            <a:off x="3752847" y="1407560"/>
            <a:ext cx="4724400" cy="4031873"/>
          </a:xfrm>
          <a:prstGeom prst="rect">
            <a:avLst/>
          </a:prstGeom>
          <a:noFill/>
        </p:spPr>
        <p:txBody>
          <a:bodyPr>
            <a:spAutoFit/>
          </a:bodyPr>
          <a:lstStyle/>
          <a:p>
            <a:pPr algn="ctr">
              <a:defRPr/>
            </a:pPr>
            <a:r>
              <a:rPr lang="en-US" sz="2000" dirty="0" smtClean="0">
                <a:solidFill>
                  <a:srgbClr val="336600"/>
                </a:solidFill>
                <a:latin typeface="Lucida Bright" pitchFamily="18" charset="0"/>
              </a:rPr>
              <a:t>Tori Hanlon, MS, CHCP</a:t>
            </a:r>
            <a:endParaRPr lang="en-US" sz="2000" dirty="0">
              <a:solidFill>
                <a:srgbClr val="336600"/>
              </a:solidFill>
              <a:latin typeface="Lucida Bright" pitchFamily="18" charset="0"/>
            </a:endParaRPr>
          </a:p>
          <a:p>
            <a:pPr algn="ctr">
              <a:defRPr/>
            </a:pPr>
            <a:r>
              <a:rPr lang="en-US" sz="2000" dirty="0">
                <a:solidFill>
                  <a:srgbClr val="003300"/>
                </a:solidFill>
                <a:latin typeface="Lucida Bright" pitchFamily="18" charset="0"/>
              </a:rPr>
              <a:t>GME Consultant</a:t>
            </a:r>
          </a:p>
          <a:p>
            <a:pPr marL="171450" indent="-171450" algn="ctr">
              <a:buFont typeface="Arial" pitchFamily="34" charset="0"/>
              <a:buChar char="•"/>
              <a:defRPr/>
            </a:pPr>
            <a:endParaRPr lang="en-US" sz="1200" dirty="0">
              <a:solidFill>
                <a:srgbClr val="003300"/>
              </a:solidFill>
              <a:latin typeface="Lucida Bright" pitchFamily="18" charset="0"/>
            </a:endParaRPr>
          </a:p>
          <a:p>
            <a:pPr marL="171450" indent="-171450">
              <a:buFont typeface="Arial" pitchFamily="34" charset="0"/>
              <a:buChar char="•"/>
              <a:defRPr/>
            </a:pPr>
            <a:r>
              <a:rPr lang="en-US" sz="1600" dirty="0" smtClean="0">
                <a:latin typeface="Lucida Bright" pitchFamily="18" charset="0"/>
              </a:rPr>
              <a:t>Over 11 years working in Medical Education</a:t>
            </a:r>
            <a:endParaRPr lang="en-US" sz="1600" dirty="0">
              <a:latin typeface="Lucida Bright" pitchFamily="18" charset="0"/>
            </a:endParaRPr>
          </a:p>
          <a:p>
            <a:pPr marL="171450" indent="-171450">
              <a:buFont typeface="Arial" pitchFamily="34" charset="0"/>
              <a:buChar char="•"/>
              <a:defRPr/>
            </a:pPr>
            <a:endParaRPr lang="en-US" sz="1600" dirty="0">
              <a:latin typeface="Lucida Bright" pitchFamily="18" charset="0"/>
            </a:endParaRPr>
          </a:p>
          <a:p>
            <a:pPr marL="171450" indent="-171450">
              <a:buFont typeface="Arial" pitchFamily="34" charset="0"/>
              <a:buChar char="•"/>
              <a:defRPr/>
            </a:pPr>
            <a:r>
              <a:rPr lang="en-US" sz="1600" dirty="0" smtClean="0">
                <a:latin typeface="Lucida Bright" pitchFamily="18" charset="0"/>
              </a:rPr>
              <a:t>Bachelor’s in Health Services Administration</a:t>
            </a:r>
            <a:r>
              <a:rPr lang="en-US" sz="1600" dirty="0">
                <a:latin typeface="Lucida Bright" pitchFamily="18" charset="0"/>
              </a:rPr>
              <a:t/>
            </a:r>
            <a:br>
              <a:rPr lang="en-US" sz="1600" dirty="0">
                <a:latin typeface="Lucida Bright" pitchFamily="18" charset="0"/>
              </a:rPr>
            </a:br>
            <a:endParaRPr lang="en-US" sz="1600" dirty="0">
              <a:latin typeface="Lucida Bright" pitchFamily="18" charset="0"/>
            </a:endParaRPr>
          </a:p>
          <a:p>
            <a:pPr marL="171450" indent="-171450">
              <a:buFont typeface="Arial" pitchFamily="34" charset="0"/>
              <a:buChar char="•"/>
              <a:defRPr/>
            </a:pPr>
            <a:r>
              <a:rPr lang="en-US" sz="1600" dirty="0" smtClean="0">
                <a:latin typeface="Lucida Bright" pitchFamily="18" charset="0"/>
              </a:rPr>
              <a:t>Master’s in Health Administration and Policy</a:t>
            </a:r>
            <a:endParaRPr lang="en-US" sz="1600" dirty="0">
              <a:latin typeface="Lucida Bright" pitchFamily="18" charset="0"/>
            </a:endParaRPr>
          </a:p>
          <a:p>
            <a:pPr marL="171450" indent="-171450">
              <a:buFont typeface="Arial" pitchFamily="34" charset="0"/>
              <a:buChar char="•"/>
              <a:defRPr/>
            </a:pPr>
            <a:endParaRPr lang="en-US" sz="1600" dirty="0">
              <a:latin typeface="Lucida Bright" pitchFamily="18" charset="0"/>
            </a:endParaRPr>
          </a:p>
          <a:p>
            <a:pPr marL="171450" indent="-171450">
              <a:buFont typeface="Arial" pitchFamily="34" charset="0"/>
              <a:buChar char="•"/>
              <a:defRPr/>
            </a:pPr>
            <a:r>
              <a:rPr lang="en-US" sz="1600" dirty="0" smtClean="0">
                <a:latin typeface="Lucida Bright" pitchFamily="18" charset="0"/>
              </a:rPr>
              <a:t>Designated Institutional Official</a:t>
            </a:r>
            <a:endParaRPr lang="en-US" sz="1600" dirty="0">
              <a:latin typeface="Lucida Bright" pitchFamily="18" charset="0"/>
            </a:endParaRPr>
          </a:p>
          <a:p>
            <a:pPr marL="171450" indent="-171450">
              <a:buFont typeface="Arial" pitchFamily="34" charset="0"/>
              <a:buChar char="•"/>
              <a:defRPr/>
            </a:pPr>
            <a:endParaRPr lang="en-US" sz="1600" dirty="0">
              <a:latin typeface="Lucida Bright" pitchFamily="18" charset="0"/>
            </a:endParaRPr>
          </a:p>
          <a:p>
            <a:pPr marL="171450" indent="-171450">
              <a:buFont typeface="Arial" pitchFamily="34" charset="0"/>
              <a:buChar char="•"/>
              <a:defRPr/>
            </a:pPr>
            <a:r>
              <a:rPr lang="en-US" sz="1600" dirty="0" smtClean="0">
                <a:latin typeface="Lucida Bright" pitchFamily="18" charset="0"/>
              </a:rPr>
              <a:t>Experienced in GME at a large academic medical center</a:t>
            </a:r>
            <a:endParaRPr lang="en-US" sz="1600" dirty="0">
              <a:latin typeface="Lucida Bright" pitchFamily="18" charset="0"/>
            </a:endParaRPr>
          </a:p>
          <a:p>
            <a:pPr marL="171450" indent="-171450" algn="ctr">
              <a:buFont typeface="Arial" pitchFamily="34" charset="0"/>
              <a:buChar char="•"/>
              <a:defRPr/>
            </a:pPr>
            <a:endParaRPr lang="en-US" sz="1200" dirty="0">
              <a:solidFill>
                <a:srgbClr val="003300"/>
              </a:solidFill>
              <a:latin typeface="Comic Sans MS" pitchFamily="66"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593" y="2209800"/>
            <a:ext cx="3124980" cy="2726046"/>
          </a:xfrm>
          <a:prstGeom prst="rect">
            <a:avLst/>
          </a:prstGeom>
        </p:spPr>
      </p:pic>
      <p:sp>
        <p:nvSpPr>
          <p:cNvPr id="10"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000" b="1" i="0" u="none" strike="noStrike" cap="none" dirty="0" smtClean="0">
                <a:solidFill>
                  <a:schemeClr val="dk1"/>
                </a:solidFill>
                <a:latin typeface="Arial"/>
                <a:ea typeface="Arial"/>
                <a:cs typeface="Arial"/>
                <a:sym typeface="Arial"/>
              </a:rPr>
              <a:t>2</a:t>
            </a:r>
            <a:endParaRPr lang="en-US" sz="1000" b="1" i="0" u="none" strike="noStrike" cap="none" dirty="0">
              <a:solidFill>
                <a:schemeClr val="dk1"/>
              </a:solidFill>
              <a:latin typeface="Arial"/>
              <a:ea typeface="Arial"/>
              <a:cs typeface="Arial"/>
              <a:sym typeface="Arial"/>
            </a:endParaRPr>
          </a:p>
        </p:txBody>
      </p:sp>
      <p:sp>
        <p:nvSpPr>
          <p:cNvPr id="9" name="Footer Placeholder 3"/>
          <p:cNvSpPr>
            <a:spLocks noGrp="1"/>
          </p:cNvSpPr>
          <p:nvPr>
            <p:ph type="ftr" sz="quarter" idx="10"/>
          </p:nvPr>
        </p:nvSpPr>
        <p:spPr>
          <a:xfrm>
            <a:off x="3028950" y="6433130"/>
            <a:ext cx="3086100" cy="365125"/>
          </a:xfrm>
        </p:spPr>
        <p:txBody>
          <a:bodyPr/>
          <a:lstStyle/>
          <a:p>
            <a:pPr>
              <a:defRPr/>
            </a:pPr>
            <a:r>
              <a:rPr lang="en-US" dirty="0" smtClean="0"/>
              <a:t>Presented by Partners in Medical Education, Inc. 2017</a:t>
            </a:r>
            <a:endParaRPr lang="en-US" dirty="0"/>
          </a:p>
        </p:txBody>
      </p:sp>
    </p:spTree>
    <p:extLst>
      <p:ext uri="{BB962C8B-B14F-4D97-AF65-F5344CB8AC3E}">
        <p14:creationId xmlns:p14="http://schemas.microsoft.com/office/powerpoint/2010/main" val="975364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738058"/>
            <a:ext cx="8125883" cy="4438905"/>
          </a:xfrm>
        </p:spPr>
        <p:txBody>
          <a:bodyPr>
            <a:normAutofit/>
          </a:bodyPr>
          <a:lstStyle/>
          <a:p>
            <a:r>
              <a:rPr lang="en-US" dirty="0" smtClean="0"/>
              <a:t>Accreditation status of SI &amp; program (I.B.4.a).(1))</a:t>
            </a:r>
          </a:p>
          <a:p>
            <a:pPr lvl="1"/>
            <a:r>
              <a:rPr lang="en-US" dirty="0" smtClean="0"/>
              <a:t>Review LONs</a:t>
            </a:r>
          </a:p>
          <a:p>
            <a:pPr marL="457200" lvl="1" indent="0">
              <a:buNone/>
            </a:pPr>
            <a:endParaRPr lang="en-US" dirty="0" smtClean="0"/>
          </a:p>
          <a:p>
            <a:r>
              <a:rPr lang="en-US" dirty="0" smtClean="0"/>
              <a:t>Quality of GME learning &amp; working environment within SI, </a:t>
            </a:r>
            <a:r>
              <a:rPr lang="en-US" u="sng" dirty="0" smtClean="0"/>
              <a:t>program</a:t>
            </a:r>
            <a:r>
              <a:rPr lang="en-US" dirty="0" smtClean="0"/>
              <a:t>, &amp; participating sites (I.B.4.a).(2))</a:t>
            </a:r>
          </a:p>
          <a:p>
            <a:pPr lvl="1"/>
            <a:r>
              <a:rPr lang="en-US" dirty="0" smtClean="0"/>
              <a:t>APR</a:t>
            </a:r>
          </a:p>
          <a:p>
            <a:pPr lvl="1"/>
            <a:r>
              <a:rPr lang="en-US" dirty="0" smtClean="0"/>
              <a:t>Duty Hours</a:t>
            </a:r>
          </a:p>
        </p:txBody>
      </p:sp>
      <p:sp>
        <p:nvSpPr>
          <p:cNvPr id="3" name="Title 2"/>
          <p:cNvSpPr>
            <a:spLocks noGrp="1"/>
          </p:cNvSpPr>
          <p:nvPr>
            <p:ph type="title"/>
          </p:nvPr>
        </p:nvSpPr>
        <p:spPr/>
        <p:txBody>
          <a:bodyPr/>
          <a:lstStyle/>
          <a:p>
            <a:r>
              <a:rPr lang="en-US" dirty="0" smtClean="0"/>
              <a:t>GMEC Oversight</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20</a:t>
            </a:fld>
            <a:endParaRPr lang="en-US" altLang="en-US" dirty="0"/>
          </a:p>
        </p:txBody>
      </p:sp>
    </p:spTree>
    <p:extLst>
      <p:ext uri="{BB962C8B-B14F-4D97-AF65-F5344CB8AC3E}">
        <p14:creationId xmlns:p14="http://schemas.microsoft.com/office/powerpoint/2010/main" val="2180389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Quality of </a:t>
            </a:r>
            <a:r>
              <a:rPr lang="en-US" u="sng" dirty="0"/>
              <a:t>educational experiences </a:t>
            </a:r>
            <a:r>
              <a:rPr lang="en-US" dirty="0"/>
              <a:t>in program that lead to measurable achievement of </a:t>
            </a:r>
            <a:r>
              <a:rPr lang="en-US" u="sng" dirty="0"/>
              <a:t>educational </a:t>
            </a:r>
            <a:r>
              <a:rPr lang="en-US" u="sng" dirty="0" smtClean="0"/>
              <a:t>outcomes</a:t>
            </a:r>
            <a:r>
              <a:rPr lang="en-US" dirty="0" smtClean="0"/>
              <a:t> (I.B.4.a).(3))</a:t>
            </a:r>
            <a:endParaRPr lang="en-US" u="sng" dirty="0" smtClean="0"/>
          </a:p>
          <a:p>
            <a:pPr lvl="1"/>
            <a:r>
              <a:rPr lang="en-US" dirty="0" smtClean="0"/>
              <a:t>Curriculum (G&amp;O, rotations, didactics)</a:t>
            </a:r>
          </a:p>
          <a:p>
            <a:pPr lvl="1"/>
            <a:r>
              <a:rPr lang="en-US" dirty="0" smtClean="0"/>
              <a:t>Board pass rates</a:t>
            </a:r>
          </a:p>
          <a:p>
            <a:pPr lvl="1"/>
            <a:r>
              <a:rPr lang="en-US" dirty="0" smtClean="0"/>
              <a:t>Milestones</a:t>
            </a:r>
          </a:p>
          <a:p>
            <a:pPr lvl="1"/>
            <a:endParaRPr lang="en-US" dirty="0"/>
          </a:p>
          <a:p>
            <a:r>
              <a:rPr lang="en-US" dirty="0"/>
              <a:t>Annual program evaluation and improvement </a:t>
            </a:r>
            <a:r>
              <a:rPr lang="en-US" dirty="0" smtClean="0"/>
              <a:t>activities (I.B.4.a).(4))</a:t>
            </a:r>
          </a:p>
          <a:p>
            <a:pPr lvl="1"/>
            <a:r>
              <a:rPr lang="en-US" dirty="0" smtClean="0"/>
              <a:t>Monitoring APE action plans</a:t>
            </a:r>
          </a:p>
          <a:p>
            <a:pPr lvl="1"/>
            <a:r>
              <a:rPr lang="en-US" dirty="0" smtClean="0"/>
              <a:t>APR</a:t>
            </a:r>
            <a:endParaRPr lang="en-US" dirty="0"/>
          </a:p>
        </p:txBody>
      </p:sp>
      <p:sp>
        <p:nvSpPr>
          <p:cNvPr id="3" name="Title 2"/>
          <p:cNvSpPr>
            <a:spLocks noGrp="1"/>
          </p:cNvSpPr>
          <p:nvPr>
            <p:ph type="title"/>
          </p:nvPr>
        </p:nvSpPr>
        <p:spPr/>
        <p:txBody>
          <a:bodyPr/>
          <a:lstStyle/>
          <a:p>
            <a:r>
              <a:rPr lang="en-US" dirty="0" smtClean="0"/>
              <a:t>GMEC Oversight</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21</a:t>
            </a:fld>
            <a:endParaRPr lang="en-US" altLang="en-US" dirty="0"/>
          </a:p>
        </p:txBody>
      </p:sp>
    </p:spTree>
    <p:extLst>
      <p:ext uri="{BB962C8B-B14F-4D97-AF65-F5344CB8AC3E}">
        <p14:creationId xmlns:p14="http://schemas.microsoft.com/office/powerpoint/2010/main" val="4044421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Processes related to reduction and closure of program, participating sites &amp; </a:t>
            </a:r>
            <a:r>
              <a:rPr lang="en-US" dirty="0" smtClean="0"/>
              <a:t>SI (I.B.4.a).(5))</a:t>
            </a:r>
          </a:p>
          <a:p>
            <a:pPr lvl="1"/>
            <a:r>
              <a:rPr lang="en-US" dirty="0" smtClean="0"/>
              <a:t>Additions and deletions of program’s participating sites (I.B.4.b).(6))</a:t>
            </a:r>
            <a:endParaRPr lang="en-US" dirty="0"/>
          </a:p>
          <a:p>
            <a:endParaRPr lang="en-US" dirty="0"/>
          </a:p>
        </p:txBody>
      </p:sp>
      <p:sp>
        <p:nvSpPr>
          <p:cNvPr id="3" name="Title 2"/>
          <p:cNvSpPr>
            <a:spLocks noGrp="1"/>
          </p:cNvSpPr>
          <p:nvPr>
            <p:ph type="title"/>
          </p:nvPr>
        </p:nvSpPr>
        <p:spPr/>
        <p:txBody>
          <a:bodyPr/>
          <a:lstStyle/>
          <a:p>
            <a:r>
              <a:rPr lang="en-US" dirty="0" smtClean="0"/>
              <a:t>GMEC Oversight</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22</a:t>
            </a:fld>
            <a:endParaRPr lang="en-US" altLang="en-US" dirty="0"/>
          </a:p>
        </p:txBody>
      </p:sp>
    </p:spTree>
    <p:extLst>
      <p:ext uri="{BB962C8B-B14F-4D97-AF65-F5344CB8AC3E}">
        <p14:creationId xmlns:p14="http://schemas.microsoft.com/office/powerpoint/2010/main" val="762770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417202884"/>
              </p:ext>
            </p:extLst>
          </p:nvPr>
        </p:nvGraphicFramePr>
        <p:xfrm>
          <a:off x="628650" y="2043113"/>
          <a:ext cx="7886700" cy="3749040"/>
        </p:xfrm>
        <a:graphic>
          <a:graphicData uri="http://schemas.openxmlformats.org/drawingml/2006/table">
            <a:tbl>
              <a:tblPr firstRow="1" bandRow="1">
                <a:tableStyleId>{10A1B5D5-9B99-4C35-A422-299274C87663}</a:tableStyleId>
              </a:tblPr>
              <a:tblGrid>
                <a:gridCol w="3943350"/>
                <a:gridCol w="3943350"/>
              </a:tblGrid>
              <a:tr h="370840">
                <a:tc>
                  <a:txBody>
                    <a:bodyPr/>
                    <a:lstStyle/>
                    <a:p>
                      <a:r>
                        <a:rPr lang="en-US" sz="2400" dirty="0" smtClean="0"/>
                        <a:t>Can</a:t>
                      </a:r>
                      <a:r>
                        <a:rPr lang="en-US" sz="2400" baseline="0" dirty="0" smtClean="0"/>
                        <a:t> a single-sponsor institution use the APE as the AIR?  It’s most of the same data anyway.</a:t>
                      </a:r>
                      <a:endParaRPr lang="en-US" sz="24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NO</a:t>
                      </a:r>
                    </a:p>
                    <a:p>
                      <a:endParaRPr lang="en-US" sz="2400" baseline="0" dirty="0" smtClean="0"/>
                    </a:p>
                    <a:p>
                      <a:r>
                        <a:rPr lang="en-US" sz="2400" baseline="0" dirty="0" smtClean="0"/>
                        <a:t>The AIR is separate and different from the APE regardless of data being the same.</a:t>
                      </a:r>
                      <a:endParaRPr lang="en-US" sz="2400" dirty="0" smtClean="0"/>
                    </a:p>
                    <a:p>
                      <a:endParaRPr lang="en-US" sz="2400" dirty="0" smtClean="0"/>
                    </a:p>
                    <a:p>
                      <a:endParaRPr lang="en-US" sz="2400" dirty="0" smtClean="0"/>
                    </a:p>
                    <a:p>
                      <a:endParaRPr lang="en-US" sz="2400" dirty="0" smtClean="0"/>
                    </a:p>
                    <a:p>
                      <a:endParaRPr lang="en-US" sz="24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dirty="0" smtClean="0"/>
              <a:t>Question</a:t>
            </a:r>
            <a:endParaRPr lang="en-US" dirty="0"/>
          </a:p>
        </p:txBody>
      </p:sp>
      <p:sp>
        <p:nvSpPr>
          <p:cNvPr id="5" name="Footer Placeholder 4"/>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23</a:t>
            </a:fld>
            <a:endParaRPr lang="en-US" altLang="en-US" dirty="0"/>
          </a:p>
        </p:txBody>
      </p:sp>
    </p:spTree>
    <p:extLst>
      <p:ext uri="{BB962C8B-B14F-4D97-AF65-F5344CB8AC3E}">
        <p14:creationId xmlns:p14="http://schemas.microsoft.com/office/powerpoint/2010/main" val="4261654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Annual Institutional Review (AIR) (I.B.5.)</a:t>
            </a:r>
          </a:p>
          <a:p>
            <a:pPr lvl="1"/>
            <a:r>
              <a:rPr lang="en-US" dirty="0" smtClean="0"/>
              <a:t>ACGME resident/faculty surveys</a:t>
            </a:r>
          </a:p>
          <a:p>
            <a:pPr lvl="1"/>
            <a:r>
              <a:rPr lang="en-US" dirty="0" smtClean="0"/>
              <a:t>Duty hours</a:t>
            </a:r>
          </a:p>
          <a:p>
            <a:pPr marL="457200" lvl="1" indent="0">
              <a:buNone/>
            </a:pPr>
            <a:endParaRPr lang="en-US" dirty="0" smtClean="0"/>
          </a:p>
          <a:p>
            <a:r>
              <a:rPr lang="en-US" dirty="0" smtClean="0"/>
              <a:t>Special Review (I.B.6.)</a:t>
            </a:r>
            <a:endParaRPr lang="en-US" dirty="0"/>
          </a:p>
        </p:txBody>
      </p:sp>
      <p:sp>
        <p:nvSpPr>
          <p:cNvPr id="3" name="Title 2"/>
          <p:cNvSpPr>
            <a:spLocks noGrp="1"/>
          </p:cNvSpPr>
          <p:nvPr>
            <p:ph type="title"/>
          </p:nvPr>
        </p:nvSpPr>
        <p:spPr/>
        <p:txBody>
          <a:bodyPr/>
          <a:lstStyle/>
          <a:p>
            <a:r>
              <a:rPr lang="en-US" dirty="0" smtClean="0"/>
              <a:t>GMEC Oversight</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24</a:t>
            </a:fld>
            <a:endParaRPr lang="en-US" altLang="en-US" dirty="0"/>
          </a:p>
        </p:txBody>
      </p:sp>
      <p:pic>
        <p:nvPicPr>
          <p:cNvPr id="6" name="irc_mi" descr="http://www.americansentinel.edu/blog/wp-content/uploads/2012/12/Checklist.jpg"/>
          <p:cNvPicPr/>
          <p:nvPr/>
        </p:nvPicPr>
        <p:blipFill>
          <a:blip r:embed="rId2">
            <a:extLst>
              <a:ext uri="{28A0092B-C50C-407E-A947-70E740481C1C}">
                <a14:useLocalDpi xmlns:a14="http://schemas.microsoft.com/office/drawing/2010/main" val="0"/>
              </a:ext>
            </a:extLst>
          </a:blip>
          <a:srcRect/>
          <a:stretch>
            <a:fillRect/>
          </a:stretch>
        </p:blipFill>
        <p:spPr bwMode="auto">
          <a:xfrm>
            <a:off x="5269156" y="3523129"/>
            <a:ext cx="2749382" cy="2532810"/>
          </a:xfrm>
          <a:prstGeom prst="rect">
            <a:avLst/>
          </a:prstGeom>
          <a:noFill/>
          <a:ln>
            <a:noFill/>
          </a:ln>
        </p:spPr>
      </p:pic>
    </p:spTree>
    <p:extLst>
      <p:ext uri="{BB962C8B-B14F-4D97-AF65-F5344CB8AC3E}">
        <p14:creationId xmlns:p14="http://schemas.microsoft.com/office/powerpoint/2010/main" val="2211474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Resident contracts</a:t>
            </a:r>
          </a:p>
          <a:p>
            <a:r>
              <a:rPr lang="en-US" dirty="0" smtClean="0"/>
              <a:t>Visas</a:t>
            </a:r>
          </a:p>
          <a:p>
            <a:r>
              <a:rPr lang="en-US" dirty="0" smtClean="0"/>
              <a:t>New resident orientation</a:t>
            </a:r>
          </a:p>
          <a:p>
            <a:r>
              <a:rPr lang="en-US" dirty="0" smtClean="0"/>
              <a:t>IRIS reporting</a:t>
            </a:r>
          </a:p>
          <a:p>
            <a:r>
              <a:rPr lang="en-US" dirty="0" smtClean="0"/>
              <a:t>GMEC</a:t>
            </a:r>
          </a:p>
          <a:p>
            <a:r>
              <a:rPr lang="en-US" dirty="0" smtClean="0"/>
              <a:t>Program oversight (data collection)</a:t>
            </a:r>
          </a:p>
          <a:p>
            <a:r>
              <a:rPr lang="en-US" dirty="0" smtClean="0"/>
              <a:t>Affiliation agreements</a:t>
            </a:r>
          </a:p>
          <a:p>
            <a:endParaRPr lang="en-US" dirty="0"/>
          </a:p>
        </p:txBody>
      </p:sp>
      <p:sp>
        <p:nvSpPr>
          <p:cNvPr id="3" name="Title 2"/>
          <p:cNvSpPr>
            <a:spLocks noGrp="1"/>
          </p:cNvSpPr>
          <p:nvPr>
            <p:ph type="title"/>
          </p:nvPr>
        </p:nvSpPr>
        <p:spPr/>
        <p:txBody>
          <a:bodyPr/>
          <a:lstStyle/>
          <a:p>
            <a:r>
              <a:rPr lang="en-US" dirty="0" smtClean="0"/>
              <a:t>GME Office Responsibilities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25</a:t>
            </a:fld>
            <a:endParaRPr lang="en-US" altLang="en-US" dirty="0"/>
          </a:p>
        </p:txBody>
      </p:sp>
    </p:spTree>
    <p:extLst>
      <p:ext uri="{BB962C8B-B14F-4D97-AF65-F5344CB8AC3E}">
        <p14:creationId xmlns:p14="http://schemas.microsoft.com/office/powerpoint/2010/main" val="2278384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Separate program &amp; institutional site visits</a:t>
            </a:r>
          </a:p>
          <a:p>
            <a:pPr marL="0" indent="0">
              <a:buNone/>
            </a:pPr>
            <a:endParaRPr lang="en-US" dirty="0" smtClean="0"/>
          </a:p>
          <a:p>
            <a:r>
              <a:rPr lang="en-US" dirty="0" smtClean="0"/>
              <a:t>Institutional site visit preparation</a:t>
            </a:r>
          </a:p>
          <a:p>
            <a:pPr lvl="1"/>
            <a:r>
              <a:rPr lang="en-US" dirty="0" smtClean="0"/>
              <a:t>Know when institutional self study is due</a:t>
            </a:r>
          </a:p>
          <a:p>
            <a:pPr lvl="1"/>
            <a:r>
              <a:rPr lang="en-US" dirty="0" smtClean="0"/>
              <a:t>Review the ACGME application for new SI</a:t>
            </a:r>
          </a:p>
          <a:p>
            <a:pPr lvl="1"/>
            <a:r>
              <a:rPr lang="en-US" dirty="0" smtClean="0"/>
              <a:t>Have documents together and ready</a:t>
            </a:r>
            <a:endParaRPr lang="en-US" dirty="0"/>
          </a:p>
        </p:txBody>
      </p:sp>
      <p:sp>
        <p:nvSpPr>
          <p:cNvPr id="3" name="Title 2"/>
          <p:cNvSpPr>
            <a:spLocks noGrp="1"/>
          </p:cNvSpPr>
          <p:nvPr>
            <p:ph type="title"/>
          </p:nvPr>
        </p:nvSpPr>
        <p:spPr/>
        <p:txBody>
          <a:bodyPr/>
          <a:lstStyle/>
          <a:p>
            <a:r>
              <a:rPr lang="en-US" dirty="0" smtClean="0"/>
              <a:t>ACGME Site Visits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26</a:t>
            </a:fld>
            <a:endParaRPr lang="en-US" altLang="en-US" dirty="0"/>
          </a:p>
        </p:txBody>
      </p:sp>
    </p:spTree>
    <p:extLst>
      <p:ext uri="{BB962C8B-B14F-4D97-AF65-F5344CB8AC3E}">
        <p14:creationId xmlns:p14="http://schemas.microsoft.com/office/powerpoint/2010/main" val="972724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Org chart (showing position of GMEC)</a:t>
            </a:r>
          </a:p>
          <a:p>
            <a:r>
              <a:rPr lang="en-US" dirty="0" smtClean="0"/>
              <a:t>Org chart (showing position of DIO</a:t>
            </a:r>
          </a:p>
          <a:p>
            <a:r>
              <a:rPr lang="en-US" dirty="0" smtClean="0"/>
              <a:t>Statement of Commitment to GME</a:t>
            </a:r>
          </a:p>
          <a:p>
            <a:r>
              <a:rPr lang="en-US" dirty="0" smtClean="0"/>
              <a:t>GMEC membership list</a:t>
            </a:r>
          </a:p>
          <a:p>
            <a:r>
              <a:rPr lang="en-US" dirty="0" smtClean="0"/>
              <a:t>GMEC minutes</a:t>
            </a:r>
          </a:p>
          <a:p>
            <a:r>
              <a:rPr lang="en-US" dirty="0" smtClean="0"/>
              <a:t>AIR summaries</a:t>
            </a:r>
          </a:p>
          <a:p>
            <a:r>
              <a:rPr lang="en-US" dirty="0" smtClean="0"/>
              <a:t>GMEC Special Review protocol</a:t>
            </a:r>
          </a:p>
          <a:p>
            <a:r>
              <a:rPr lang="en-US" dirty="0" smtClean="0"/>
              <a:t>Executive summary of AIR to Governing Body</a:t>
            </a:r>
          </a:p>
          <a:p>
            <a:r>
              <a:rPr lang="en-US" dirty="0" smtClean="0"/>
              <a:t>Resident contract</a:t>
            </a:r>
            <a:endParaRPr lang="en-US" dirty="0"/>
          </a:p>
        </p:txBody>
      </p:sp>
      <p:sp>
        <p:nvSpPr>
          <p:cNvPr id="3" name="Title 2"/>
          <p:cNvSpPr>
            <a:spLocks noGrp="1"/>
          </p:cNvSpPr>
          <p:nvPr>
            <p:ph type="title"/>
          </p:nvPr>
        </p:nvSpPr>
        <p:spPr/>
        <p:txBody>
          <a:bodyPr/>
          <a:lstStyle/>
          <a:p>
            <a:r>
              <a:rPr lang="en-US" dirty="0" smtClean="0"/>
              <a:t>Institutional SV Documents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27</a:t>
            </a:fld>
            <a:endParaRPr lang="en-US" altLang="en-US" dirty="0"/>
          </a:p>
        </p:txBody>
      </p:sp>
    </p:spTree>
    <p:extLst>
      <p:ext uri="{BB962C8B-B14F-4D97-AF65-F5344CB8AC3E}">
        <p14:creationId xmlns:p14="http://schemas.microsoft.com/office/powerpoint/2010/main" val="239676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Put some good thought into your GMEC membership</a:t>
            </a:r>
          </a:p>
          <a:p>
            <a:r>
              <a:rPr lang="en-US" dirty="0" smtClean="0"/>
              <a:t>Choose your DIO wisely</a:t>
            </a:r>
          </a:p>
          <a:p>
            <a:r>
              <a:rPr lang="en-US" dirty="0" smtClean="0"/>
              <a:t>DO have a resident forum</a:t>
            </a:r>
          </a:p>
          <a:p>
            <a:r>
              <a:rPr lang="en-US" dirty="0" smtClean="0"/>
              <a:t>Create a checklist for GMEC oversight responsibilities</a:t>
            </a:r>
          </a:p>
          <a:p>
            <a:r>
              <a:rPr lang="en-US" dirty="0" smtClean="0"/>
              <a:t>Prepare for a full ACGME institutional site visit</a:t>
            </a:r>
          </a:p>
          <a:p>
            <a:endParaRPr lang="en-US" dirty="0" smtClean="0"/>
          </a:p>
          <a:p>
            <a:endParaRPr lang="en-US" dirty="0"/>
          </a:p>
        </p:txBody>
      </p:sp>
      <p:sp>
        <p:nvSpPr>
          <p:cNvPr id="3" name="Title 2"/>
          <p:cNvSpPr>
            <a:spLocks noGrp="1"/>
          </p:cNvSpPr>
          <p:nvPr>
            <p:ph type="title"/>
          </p:nvPr>
        </p:nvSpPr>
        <p:spPr/>
        <p:txBody>
          <a:bodyPr/>
          <a:lstStyle/>
          <a:p>
            <a:r>
              <a:rPr lang="en-US" dirty="0" smtClean="0"/>
              <a:t>Recap</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28</a:t>
            </a:fld>
            <a:endParaRPr lang="en-US" altLang="en-US" dirty="0"/>
          </a:p>
        </p:txBody>
      </p:sp>
    </p:spTree>
    <p:extLst>
      <p:ext uri="{BB962C8B-B14F-4D97-AF65-F5344CB8AC3E}">
        <p14:creationId xmlns:p14="http://schemas.microsoft.com/office/powerpoint/2010/main" val="3698788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Footer Placeholder 2"/>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29</a:t>
            </a:fld>
            <a:endParaRPr lang="en-US" altLang="en-US" dirty="0"/>
          </a:p>
        </p:txBody>
      </p:sp>
      <p:pic>
        <p:nvPicPr>
          <p:cNvPr id="5" name="Picture 4" descr="http://2.bp.blogspot.com/-xbnjb6HD0Cs/T76sCd8XhAI/AAAAAAAAAG0/9YeAZqmAqEk/s1600/question.jpg"/>
          <p:cNvPicPr/>
          <p:nvPr/>
        </p:nvPicPr>
        <p:blipFill>
          <a:blip r:embed="rId2">
            <a:extLst>
              <a:ext uri="{28A0092B-C50C-407E-A947-70E740481C1C}">
                <a14:useLocalDpi xmlns:a14="http://schemas.microsoft.com/office/drawing/2010/main" val="0"/>
              </a:ext>
            </a:extLst>
          </a:blip>
          <a:srcRect/>
          <a:stretch>
            <a:fillRect/>
          </a:stretch>
        </p:blipFill>
        <p:spPr bwMode="auto">
          <a:xfrm>
            <a:off x="1381115" y="1706499"/>
            <a:ext cx="6381769" cy="4237100"/>
          </a:xfrm>
          <a:prstGeom prst="rect">
            <a:avLst/>
          </a:prstGeom>
          <a:noFill/>
          <a:ln>
            <a:noFill/>
          </a:ln>
        </p:spPr>
      </p:pic>
    </p:spTree>
    <p:extLst>
      <p:ext uri="{BB962C8B-B14F-4D97-AF65-F5344CB8AC3E}">
        <p14:creationId xmlns:p14="http://schemas.microsoft.com/office/powerpoint/2010/main" val="1629841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To understand how the ACGME Institutional Requirements differ for single-sponsor institutions versus multi-program institutions</a:t>
            </a:r>
          </a:p>
          <a:p>
            <a:pPr marL="0" indent="0">
              <a:buNone/>
            </a:pPr>
            <a:endParaRPr lang="en-US" dirty="0" smtClean="0"/>
          </a:p>
          <a:p>
            <a:r>
              <a:rPr lang="en-US" dirty="0" smtClean="0"/>
              <a:t>To review GMEC oversight at single-sponsor institutions</a:t>
            </a:r>
          </a:p>
          <a:p>
            <a:endParaRPr lang="en-US" dirty="0" smtClean="0"/>
          </a:p>
          <a:p>
            <a:endParaRPr lang="en-US" dirty="0"/>
          </a:p>
        </p:txBody>
      </p:sp>
      <p:sp>
        <p:nvSpPr>
          <p:cNvPr id="2" name="Title 1"/>
          <p:cNvSpPr>
            <a:spLocks noGrp="1"/>
          </p:cNvSpPr>
          <p:nvPr>
            <p:ph type="title"/>
          </p:nvPr>
        </p:nvSpPr>
        <p:spPr/>
        <p:txBody>
          <a:bodyPr/>
          <a:lstStyle/>
          <a:p>
            <a:r>
              <a:rPr lang="en-US" dirty="0" smtClean="0"/>
              <a:t>Goals &amp; Objectives</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3</a:t>
            </a:fld>
            <a:endParaRPr lang="en-US" altLang="en-US" dirty="0"/>
          </a:p>
        </p:txBody>
      </p:sp>
      <p:pic>
        <p:nvPicPr>
          <p:cNvPr id="6" name="irc_mi" descr="http://heartofthematterseminars.files.wordpress.com/2010/04/goals1.jpg"/>
          <p:cNvPicPr/>
          <p:nvPr/>
        </p:nvPicPr>
        <p:blipFill>
          <a:blip r:embed="rId3">
            <a:extLst>
              <a:ext uri="{28A0092B-C50C-407E-A947-70E740481C1C}">
                <a14:useLocalDpi xmlns:a14="http://schemas.microsoft.com/office/drawing/2010/main" val="0"/>
              </a:ext>
            </a:extLst>
          </a:blip>
          <a:srcRect/>
          <a:stretch>
            <a:fillRect/>
          </a:stretch>
        </p:blipFill>
        <p:spPr bwMode="auto">
          <a:xfrm>
            <a:off x="2536872" y="3900728"/>
            <a:ext cx="4070256" cy="2407023"/>
          </a:xfrm>
          <a:prstGeom prst="rect">
            <a:avLst/>
          </a:prstGeom>
          <a:noFill/>
          <a:ln>
            <a:noFill/>
          </a:ln>
        </p:spPr>
      </p:pic>
    </p:spTree>
    <p:extLst>
      <p:ext uri="{BB962C8B-B14F-4D97-AF65-F5344CB8AC3E}">
        <p14:creationId xmlns:p14="http://schemas.microsoft.com/office/powerpoint/2010/main" val="74546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058197" y="397269"/>
            <a:ext cx="4038600" cy="420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endParaRPr lang="en-US" sz="1600" dirty="0">
              <a:solidFill>
                <a:srgbClr val="00A6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400" dirty="0">
                <a:latin typeface="Arial" charset="0"/>
                <a:cs typeface="Arial" charset="0"/>
              </a:rPr>
              <a:t/>
            </a:r>
            <a:br>
              <a:rPr lang="en-US" sz="1400" dirty="0">
                <a:latin typeface="Arial" charset="0"/>
                <a:cs typeface="Arial" charset="0"/>
              </a:rPr>
            </a:br>
            <a:r>
              <a:rPr lang="en-US" sz="1400" dirty="0">
                <a:latin typeface="Arial" charset="0"/>
                <a:cs typeface="Arial" charset="0"/>
              </a:rPr>
              <a:t>Documentation and Coding to Teaching Physicians</a:t>
            </a:r>
            <a:br>
              <a:rPr lang="en-US" sz="1400" dirty="0">
                <a:latin typeface="Arial" charset="0"/>
                <a:cs typeface="Arial" charset="0"/>
              </a:rPr>
            </a:br>
            <a:r>
              <a:rPr lang="en-US" sz="1400" dirty="0">
                <a:latin typeface="Arial" charset="0"/>
                <a:cs typeface="Arial" charset="0"/>
              </a:rPr>
              <a:t/>
            </a:r>
            <a:br>
              <a:rPr lang="en-US" sz="1400" dirty="0">
                <a:latin typeface="Arial" charset="0"/>
                <a:cs typeface="Arial" charset="0"/>
              </a:rPr>
            </a:br>
            <a:r>
              <a:rPr lang="en-US" sz="1400" dirty="0">
                <a:latin typeface="Arial" charset="0"/>
                <a:cs typeface="Arial" charset="0"/>
              </a:rPr>
              <a:t>Keeping up with Institutional NAS Requirements</a:t>
            </a:r>
          </a:p>
          <a:p>
            <a:pPr algn="ctr" eaLnBrk="1" hangingPunct="1">
              <a:lnSpc>
                <a:spcPct val="80000"/>
              </a:lnSpc>
              <a:spcBef>
                <a:spcPct val="20000"/>
              </a:spcBef>
              <a:buClr>
                <a:schemeClr val="bg2"/>
              </a:buClr>
              <a:buSzPct val="75000"/>
              <a:buFont typeface="Wingdings" charset="0"/>
              <a:buNone/>
            </a:pPr>
            <a:endParaRPr lang="en-US" sz="14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    New Program Accreditation. </a:t>
            </a:r>
            <a:br>
              <a:rPr lang="en-US" sz="1500" dirty="0">
                <a:latin typeface="Arial" charset="0"/>
                <a:cs typeface="Arial" charset="0"/>
              </a:rPr>
            </a:br>
            <a:r>
              <a:rPr lang="en-US" sz="1500" dirty="0">
                <a:latin typeface="Arial" charset="0"/>
                <a:cs typeface="Arial" charset="0"/>
              </a:rPr>
              <a:t>Let’s get Started </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GME Finance – The Basics</a:t>
            </a:r>
            <a:br>
              <a:rPr lang="en-US" sz="1500" dirty="0">
                <a:latin typeface="Arial" charset="0"/>
                <a:cs typeface="Arial" charset="0"/>
              </a:rPr>
            </a:br>
            <a:r>
              <a:rPr lang="en-US" sz="1500" dirty="0">
                <a:latin typeface="Arial" charset="0"/>
                <a:cs typeface="Arial" charset="0"/>
              </a:rPr>
              <a:t>(2016 Update)</a:t>
            </a: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Maximizing Resident Forums</a:t>
            </a:r>
          </a:p>
          <a:p>
            <a:pPr algn="ctr" eaLnBrk="1" hangingPunct="1">
              <a:lnSpc>
                <a:spcPct val="80000"/>
              </a:lnSpc>
              <a:spcBef>
                <a:spcPct val="20000"/>
              </a:spcBef>
              <a:buClr>
                <a:schemeClr val="bg2"/>
              </a:buClr>
              <a:buSzPct val="75000"/>
              <a:buFont typeface="Wingdings" charset="0"/>
              <a:buNone/>
            </a:pPr>
            <a:endParaRPr lang="en-US" sz="1500" dirty="0">
              <a:solidFill>
                <a:srgbClr val="FF0000"/>
              </a:solidFill>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sz="1500" dirty="0">
                <a:latin typeface="Arial" charset="0"/>
                <a:cs typeface="Arial" charset="0"/>
              </a:rPr>
              <a:t>What Every Coordinator Needs to Know about NAS </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r>
              <a:rPr lang="en-US" altLang="ja-JP" sz="1500" dirty="0">
                <a:latin typeface="Arial" charset="0"/>
                <a:cs typeface="Arial" charset="0"/>
              </a:rPr>
              <a:t>CLER</a:t>
            </a: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9" name="Rectangle 8"/>
          <p:cNvSpPr>
            <a:spLocks noChangeArrowheads="1"/>
          </p:cNvSpPr>
          <p:nvPr/>
        </p:nvSpPr>
        <p:spPr bwMode="auto">
          <a:xfrm>
            <a:off x="4660112" y="5293080"/>
            <a:ext cx="3037468" cy="87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r" eaLnBrk="1" hangingPunct="1">
              <a:lnSpc>
                <a:spcPct val="80000"/>
              </a:lnSpc>
              <a:spcBef>
                <a:spcPct val="20000"/>
              </a:spcBef>
              <a:buClr>
                <a:schemeClr val="bg2"/>
              </a:buClr>
              <a:buSzPct val="75000"/>
              <a:buFont typeface="Wingdings" charset="0"/>
              <a:buNone/>
            </a:pPr>
            <a:r>
              <a:rPr lang="en-US" sz="1400" i="1" dirty="0"/>
              <a:t>Contact us today to learn </a:t>
            </a:r>
          </a:p>
          <a:p>
            <a:pPr marL="342900" indent="-342900" algn="r" eaLnBrk="1" hangingPunct="1">
              <a:lnSpc>
                <a:spcPct val="80000"/>
              </a:lnSpc>
              <a:spcBef>
                <a:spcPct val="20000"/>
              </a:spcBef>
              <a:buClr>
                <a:schemeClr val="bg2"/>
              </a:buClr>
              <a:buSzPct val="75000"/>
              <a:buFont typeface="Wingdings" charset="0"/>
              <a:buNone/>
            </a:pPr>
            <a:r>
              <a:rPr lang="en-US" sz="1400" i="1" dirty="0"/>
              <a:t>how our Educational Passports can save you time &amp; money! </a:t>
            </a:r>
          </a:p>
          <a:p>
            <a:pPr marL="342900" indent="-342900" algn="r" eaLnBrk="1" hangingPunct="1">
              <a:lnSpc>
                <a:spcPct val="80000"/>
              </a:lnSpc>
              <a:spcBef>
                <a:spcPct val="20000"/>
              </a:spcBef>
              <a:buClr>
                <a:schemeClr val="bg2"/>
              </a:buClr>
              <a:buSzPct val="75000"/>
              <a:buFont typeface="Wingdings" charset="0"/>
              <a:buNone/>
            </a:pPr>
            <a:r>
              <a:rPr lang="en-US" sz="1400" i="1" dirty="0"/>
              <a:t>724-864-7320</a:t>
            </a:r>
          </a:p>
        </p:txBody>
      </p:sp>
      <p:pic>
        <p:nvPicPr>
          <p:cNvPr id="10" name="Picture 9" descr="Media-Play-02-256.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58197" y="39885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alendar-Date-256.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52964" y="398857"/>
            <a:ext cx="685800" cy="685800"/>
          </a:xfrm>
          <a:prstGeom prst="rect">
            <a:avLst/>
          </a:prstGeom>
        </p:spPr>
      </p:pic>
      <p:pic>
        <p:nvPicPr>
          <p:cNvPr id="12" name="Picture 11" descr="InstCustomIconLarge.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7885587" y="5436019"/>
            <a:ext cx="457200" cy="457200"/>
          </a:xfrm>
          <a:prstGeom prst="rect">
            <a:avLst/>
          </a:prstGeom>
        </p:spPr>
      </p:pic>
      <p:pic>
        <p:nvPicPr>
          <p:cNvPr id="13" name="Picture 12" descr="InstIconLarge.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8423769" y="5668275"/>
            <a:ext cx="457200" cy="457200"/>
          </a:xfrm>
          <a:prstGeom prst="rect">
            <a:avLst/>
          </a:prstGeom>
        </p:spPr>
      </p:pic>
      <p:pic>
        <p:nvPicPr>
          <p:cNvPr id="14" name="Picture 13" descr="InstPlusIconLarge.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flipH="1">
            <a:off x="8342787" y="5126595"/>
            <a:ext cx="457200" cy="457200"/>
          </a:xfrm>
          <a:prstGeom prst="rect">
            <a:avLst/>
          </a:prstGeom>
        </p:spPr>
      </p:pic>
      <p:pic>
        <p:nvPicPr>
          <p:cNvPr id="17" name="Picture 16"/>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041057" y="5258194"/>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30</a:t>
            </a:r>
            <a:endParaRPr lang="en-US" sz="1000" b="1" i="0" u="none" strike="noStrike" cap="none" dirty="0">
              <a:solidFill>
                <a:schemeClr val="dk1"/>
              </a:solidFill>
              <a:latin typeface="Arial"/>
              <a:ea typeface="Arial"/>
              <a:cs typeface="Arial"/>
              <a:sym typeface="Arial"/>
            </a:endParaRPr>
          </a:p>
        </p:txBody>
      </p:sp>
      <p:sp>
        <p:nvSpPr>
          <p:cNvPr id="18" name="Footer Placeholder 2"/>
          <p:cNvSpPr>
            <a:spLocks noGrp="1"/>
          </p:cNvSpPr>
          <p:nvPr>
            <p:ph type="ftr" sz="quarter" idx="10"/>
          </p:nvPr>
        </p:nvSpPr>
        <p:spPr>
          <a:xfrm>
            <a:off x="3028950" y="6433130"/>
            <a:ext cx="3086100" cy="365125"/>
          </a:xfrm>
        </p:spPr>
        <p:txBody>
          <a:bodyPr/>
          <a:lstStyle/>
          <a:p>
            <a:pPr>
              <a:defRPr/>
            </a:pPr>
            <a:r>
              <a:rPr lang="en-US" dirty="0"/>
              <a:t>Presented by Partners in Medical Education, Inc. 2017</a:t>
            </a:r>
          </a:p>
        </p:txBody>
      </p:sp>
      <p:sp>
        <p:nvSpPr>
          <p:cNvPr id="15" name="Rectangle 3"/>
          <p:cNvSpPr txBox="1">
            <a:spLocks noChangeArrowheads="1"/>
          </p:cNvSpPr>
          <p:nvPr/>
        </p:nvSpPr>
        <p:spPr bwMode="auto">
          <a:xfrm>
            <a:off x="1330088" y="0"/>
            <a:ext cx="4296012" cy="573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buFont typeface="Wingdings" charset="0"/>
              <a:buNone/>
            </a:pPr>
            <a:r>
              <a:rPr lang="en-US" sz="1800" dirty="0">
                <a:solidFill>
                  <a:srgbClr val="00A600"/>
                </a:solidFill>
                <a:latin typeface="Arial" charset="0"/>
                <a:cs typeface="Arial" charset="0"/>
              </a:rPr>
              <a:t>  Upcoming Live Webinars</a:t>
            </a:r>
            <a:endParaRPr lang="en-US" altLang="en-US" sz="1500" dirty="0">
              <a:latin typeface="Arial" charset="0"/>
            </a:endParaRPr>
          </a:p>
          <a:p>
            <a:pPr algn="ctr"/>
            <a:r>
              <a:rPr lang="en-US" altLang="en-US" sz="1400" b="0" dirty="0">
                <a:solidFill>
                  <a:prstClr val="black"/>
                </a:solidFill>
                <a:latin typeface="+mn-lt"/>
                <a:ea typeface=""/>
                <a:cs typeface=""/>
              </a:rPr>
              <a:t/>
            </a:r>
            <a:br>
              <a:rPr lang="en-US" altLang="en-US" sz="1400" b="0" dirty="0">
                <a:solidFill>
                  <a:prstClr val="black"/>
                </a:solidFill>
                <a:latin typeface="+mn-lt"/>
                <a:ea typeface=""/>
                <a:cs typeface=""/>
              </a:rPr>
            </a:br>
            <a:r>
              <a:rPr lang="en-US" altLang="en-US" sz="1400" b="0" dirty="0">
                <a:solidFill>
                  <a:prstClr val="black"/>
                </a:solidFill>
                <a:latin typeface="+mn-lt"/>
                <a:ea typeface=""/>
                <a:cs typeface=""/>
              </a:rPr>
              <a:t/>
            </a:r>
            <a:br>
              <a:rPr lang="en-US" altLang="en-US" sz="1400" b="0" dirty="0">
                <a:solidFill>
                  <a:prstClr val="black"/>
                </a:solidFill>
                <a:latin typeface="+mn-lt"/>
                <a:ea typeface=""/>
                <a:cs typeface=""/>
              </a:rPr>
            </a:br>
            <a:r>
              <a:rPr lang="en-US" sz="1600" dirty="0">
                <a:latin typeface="+mn-lt"/>
              </a:rPr>
              <a:t>Medical Knowledge ✔ Patient Care ✔ Now What?</a:t>
            </a:r>
            <a:br>
              <a:rPr lang="en-US" sz="1600" dirty="0">
                <a:latin typeface="+mn-lt"/>
              </a:rPr>
            </a:br>
            <a:r>
              <a:rPr lang="en-US" altLang="en-US" sz="1400" b="0" dirty="0">
                <a:latin typeface="+mn-lt"/>
              </a:rPr>
              <a:t>Thursday, March 2, 2017</a:t>
            </a:r>
          </a:p>
          <a:p>
            <a:pPr marL="0" lvl="0" indent="0" algn="ctr"/>
            <a:r>
              <a:rPr lang="en-US" altLang="en-US" sz="1400" b="0" dirty="0">
                <a:latin typeface="+mn-lt"/>
              </a:rPr>
              <a:t>      12:00pm – 1:00pm EST</a:t>
            </a:r>
            <a:r>
              <a:rPr lang="en-US" altLang="en-US" sz="1200" b="0" dirty="0"/>
              <a:t/>
            </a:r>
            <a:br>
              <a:rPr lang="en-US" altLang="en-US" sz="1200" b="0" dirty="0"/>
            </a:br>
            <a:r>
              <a:rPr lang="en-US" altLang="en-US" sz="1200" b="0" dirty="0"/>
              <a:t/>
            </a:r>
            <a:br>
              <a:rPr lang="en-US" altLang="en-US" sz="1200" b="0" dirty="0"/>
            </a:br>
            <a:r>
              <a:rPr lang="en-US" altLang="en-US" sz="1600" dirty="0">
                <a:solidFill>
                  <a:prstClr val="black"/>
                </a:solidFill>
                <a:latin typeface="+mn-lt"/>
                <a:ea typeface=""/>
                <a:cs typeface=""/>
              </a:rPr>
              <a:t>Ask Partners – Spring Freebie</a:t>
            </a:r>
          </a:p>
          <a:p>
            <a:pPr marL="0" lvl="0" indent="0" algn="ctr"/>
            <a:r>
              <a:rPr lang="en-US" altLang="en-US" sz="1600" b="0" dirty="0">
                <a:solidFill>
                  <a:prstClr val="black"/>
                </a:solidFill>
                <a:latin typeface="+mn-lt"/>
                <a:ea typeface=""/>
                <a:cs typeface=""/>
              </a:rPr>
              <a:t>Thursday, March 23, 2017</a:t>
            </a:r>
          </a:p>
          <a:p>
            <a:pPr marL="0" lvl="0" indent="0" algn="ctr"/>
            <a:r>
              <a:rPr lang="en-US" altLang="en-US" sz="1600" b="0" dirty="0">
                <a:solidFill>
                  <a:prstClr val="black"/>
                </a:solidFill>
                <a:latin typeface="+mn-lt"/>
                <a:ea typeface=""/>
                <a:cs typeface=""/>
              </a:rPr>
              <a:t>12:00pm – 1:00pm </a:t>
            </a:r>
            <a:r>
              <a:rPr lang="en-US" altLang="en-US" sz="1600" b="0" dirty="0" smtClean="0">
                <a:solidFill>
                  <a:prstClr val="black"/>
                </a:solidFill>
                <a:latin typeface="+mn-lt"/>
                <a:ea typeface=""/>
                <a:cs typeface=""/>
              </a:rPr>
              <a:t>EST</a:t>
            </a:r>
            <a:br>
              <a:rPr lang="en-US" altLang="en-US" sz="1600" b="0" dirty="0" smtClean="0">
                <a:solidFill>
                  <a:prstClr val="black"/>
                </a:solidFill>
                <a:latin typeface="+mn-lt"/>
                <a:ea typeface=""/>
                <a:cs typeface=""/>
              </a:rPr>
            </a:br>
            <a:r>
              <a:rPr lang="en-US" altLang="en-US" sz="1600" b="0" dirty="0" smtClean="0">
                <a:solidFill>
                  <a:prstClr val="black"/>
                </a:solidFill>
                <a:latin typeface="+mn-lt"/>
                <a:ea typeface=""/>
                <a:cs typeface=""/>
              </a:rPr>
              <a:t/>
            </a:r>
            <a:br>
              <a:rPr lang="en-US" altLang="en-US" sz="1600" b="0" dirty="0" smtClean="0">
                <a:solidFill>
                  <a:prstClr val="black"/>
                </a:solidFill>
                <a:latin typeface="+mn-lt"/>
                <a:ea typeface=""/>
                <a:cs typeface=""/>
              </a:rPr>
            </a:br>
            <a:r>
              <a:rPr lang="en-US" altLang="en-US" sz="1600" dirty="0" smtClean="0">
                <a:solidFill>
                  <a:prstClr val="black"/>
                </a:solidFill>
                <a:latin typeface="+mn-lt"/>
                <a:ea typeface=""/>
                <a:cs typeface=""/>
              </a:rPr>
              <a:t>Institutional Readiness in NAS</a:t>
            </a:r>
            <a:br>
              <a:rPr lang="en-US" altLang="en-US" sz="1600" dirty="0" smtClean="0">
                <a:solidFill>
                  <a:prstClr val="black"/>
                </a:solidFill>
                <a:latin typeface="+mn-lt"/>
                <a:ea typeface=""/>
                <a:cs typeface=""/>
              </a:rPr>
            </a:br>
            <a:r>
              <a:rPr lang="en-US" altLang="en-US" sz="1600" b="0" dirty="0" smtClean="0">
                <a:solidFill>
                  <a:prstClr val="black"/>
                </a:solidFill>
                <a:latin typeface="+mn-lt"/>
                <a:ea typeface=""/>
                <a:cs typeface=""/>
              </a:rPr>
              <a:t>Tuesday, </a:t>
            </a:r>
            <a:r>
              <a:rPr lang="en-US" altLang="en-US" sz="1600" b="0" dirty="0">
                <a:solidFill>
                  <a:prstClr val="black"/>
                </a:solidFill>
                <a:latin typeface="+mn-lt"/>
                <a:ea typeface=""/>
                <a:cs typeface=""/>
              </a:rPr>
              <a:t>March </a:t>
            </a:r>
            <a:r>
              <a:rPr lang="en-US" altLang="en-US" sz="1600" b="0" dirty="0" smtClean="0">
                <a:solidFill>
                  <a:prstClr val="black"/>
                </a:solidFill>
                <a:latin typeface="+mn-lt"/>
                <a:ea typeface=""/>
                <a:cs typeface=""/>
              </a:rPr>
              <a:t>2, </a:t>
            </a:r>
            <a:r>
              <a:rPr lang="en-US" altLang="en-US" sz="1600" b="0" dirty="0">
                <a:solidFill>
                  <a:prstClr val="black"/>
                </a:solidFill>
                <a:latin typeface="+mn-lt"/>
                <a:ea typeface=""/>
                <a:cs typeface=""/>
              </a:rPr>
              <a:t>2017</a:t>
            </a:r>
          </a:p>
          <a:p>
            <a:pPr marL="0" lvl="0" indent="0" algn="ctr"/>
            <a:r>
              <a:rPr lang="en-US" altLang="en-US" sz="1600" b="0" dirty="0">
                <a:solidFill>
                  <a:prstClr val="black"/>
                </a:solidFill>
                <a:latin typeface="+mn-lt"/>
                <a:ea typeface=""/>
                <a:cs typeface=""/>
              </a:rPr>
              <a:t>12:00pm – 1:00pm </a:t>
            </a:r>
            <a:r>
              <a:rPr lang="en-US" altLang="en-US" sz="1600" b="0" dirty="0" smtClean="0">
                <a:solidFill>
                  <a:prstClr val="black"/>
                </a:solidFill>
                <a:latin typeface="+mn-lt"/>
                <a:ea typeface=""/>
                <a:cs typeface=""/>
              </a:rPr>
              <a:t>EST</a:t>
            </a:r>
            <a:br>
              <a:rPr lang="en-US" altLang="en-US" sz="1600" b="0" dirty="0" smtClean="0">
                <a:solidFill>
                  <a:prstClr val="black"/>
                </a:solidFill>
                <a:latin typeface="+mn-lt"/>
                <a:ea typeface=""/>
                <a:cs typeface=""/>
              </a:rPr>
            </a:br>
            <a:r>
              <a:rPr lang="en-US" altLang="en-US" sz="1600" b="0" dirty="0" smtClean="0">
                <a:solidFill>
                  <a:prstClr val="black"/>
                </a:solidFill>
                <a:latin typeface="+mn-lt"/>
                <a:ea typeface=""/>
                <a:cs typeface=""/>
              </a:rPr>
              <a:t/>
            </a:r>
            <a:br>
              <a:rPr lang="en-US" altLang="en-US" sz="1600" b="0" dirty="0" smtClean="0">
                <a:solidFill>
                  <a:prstClr val="black"/>
                </a:solidFill>
                <a:latin typeface="+mn-lt"/>
                <a:ea typeface=""/>
                <a:cs typeface=""/>
              </a:rPr>
            </a:br>
            <a:r>
              <a:rPr lang="en-US" altLang="en-US" sz="1600" dirty="0" smtClean="0">
                <a:solidFill>
                  <a:prstClr val="black"/>
                </a:solidFill>
                <a:latin typeface="+mn-lt"/>
                <a:ea typeface=""/>
                <a:cs typeface=""/>
              </a:rPr>
              <a:t>Ask Partners – Spring Freebie</a:t>
            </a:r>
            <a:r>
              <a:rPr lang="en-US" altLang="en-US" sz="1600" dirty="0">
                <a:solidFill>
                  <a:prstClr val="black"/>
                </a:solidFill>
                <a:latin typeface="+mn-lt"/>
                <a:ea typeface=""/>
                <a:cs typeface=""/>
              </a:rPr>
              <a:t/>
            </a:r>
            <a:br>
              <a:rPr lang="en-US" altLang="en-US" sz="1600" dirty="0">
                <a:solidFill>
                  <a:prstClr val="black"/>
                </a:solidFill>
                <a:latin typeface="+mn-lt"/>
                <a:ea typeface=""/>
                <a:cs typeface=""/>
              </a:rPr>
            </a:br>
            <a:r>
              <a:rPr lang="en-US" altLang="en-US" sz="1600" b="0" dirty="0" smtClean="0">
                <a:solidFill>
                  <a:prstClr val="black"/>
                </a:solidFill>
                <a:latin typeface="+mn-lt"/>
                <a:ea typeface=""/>
                <a:cs typeface=""/>
              </a:rPr>
              <a:t>Thursday, </a:t>
            </a:r>
            <a:r>
              <a:rPr lang="en-US" altLang="en-US" sz="1600" b="0" dirty="0">
                <a:solidFill>
                  <a:prstClr val="black"/>
                </a:solidFill>
                <a:latin typeface="+mn-lt"/>
                <a:ea typeface=""/>
                <a:cs typeface=""/>
              </a:rPr>
              <a:t>March </a:t>
            </a:r>
            <a:r>
              <a:rPr lang="en-US" altLang="en-US" sz="1600" b="0" dirty="0" smtClean="0">
                <a:solidFill>
                  <a:prstClr val="black"/>
                </a:solidFill>
                <a:latin typeface="+mn-lt"/>
                <a:ea typeface=""/>
                <a:cs typeface=""/>
              </a:rPr>
              <a:t>23, </a:t>
            </a:r>
            <a:r>
              <a:rPr lang="en-US" altLang="en-US" sz="1600" b="0" dirty="0">
                <a:solidFill>
                  <a:prstClr val="black"/>
                </a:solidFill>
                <a:latin typeface="+mn-lt"/>
                <a:ea typeface=""/>
                <a:cs typeface=""/>
              </a:rPr>
              <a:t>2017</a:t>
            </a:r>
          </a:p>
          <a:p>
            <a:pPr algn="ctr"/>
            <a:r>
              <a:rPr lang="en-US" altLang="en-US" sz="1600" b="0" dirty="0">
                <a:solidFill>
                  <a:prstClr val="black"/>
                </a:solidFill>
                <a:latin typeface="+mn-lt"/>
                <a:ea typeface=""/>
                <a:cs typeface=""/>
              </a:rPr>
              <a:t>12:00pm – 1:00pm </a:t>
            </a:r>
            <a:r>
              <a:rPr lang="en-US" altLang="en-US" sz="1600" b="0" dirty="0" smtClean="0">
                <a:solidFill>
                  <a:prstClr val="black"/>
                </a:solidFill>
                <a:latin typeface="+mn-lt"/>
                <a:ea typeface=""/>
                <a:cs typeface=""/>
              </a:rPr>
              <a:t>EST</a:t>
            </a:r>
            <a:r>
              <a:rPr lang="en-US" altLang="en-US" sz="1400" b="0" dirty="0">
                <a:solidFill>
                  <a:prstClr val="black"/>
                </a:solidFill>
                <a:latin typeface="+mn-lt"/>
                <a:ea typeface=""/>
                <a:cs typeface=""/>
              </a:rPr>
              <a:t/>
            </a:r>
            <a:br>
              <a:rPr lang="en-US" altLang="en-US" sz="1400" b="0" dirty="0">
                <a:solidFill>
                  <a:prstClr val="black"/>
                </a:solidFill>
                <a:latin typeface="+mn-lt"/>
                <a:ea typeface=""/>
                <a:cs typeface=""/>
              </a:rPr>
            </a:br>
            <a:endParaRPr lang="en-US" altLang="en-US" sz="1500" dirty="0">
              <a:latin typeface="+mn-lt"/>
            </a:endParaRPr>
          </a:p>
          <a:p>
            <a:pPr algn="ctr">
              <a:lnSpc>
                <a:spcPct val="80000"/>
              </a:lnSpc>
              <a:buFont typeface="Wingdings" charset="2"/>
              <a:buNone/>
            </a:pPr>
            <a:r>
              <a:rPr lang="en-US" altLang="en-US" sz="1500" dirty="0">
                <a:latin typeface="Arial" charset="0"/>
                <a:hlinkClick r:id="rId10"/>
              </a:rPr>
              <a:t>www.PartnersInMedEd.com</a:t>
            </a: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r>
              <a:rPr lang="en-US" altLang="en-US" sz="1800" dirty="0">
                <a:latin typeface="Arial" charset="0"/>
              </a:rPr>
              <a:t>Partners</a:t>
            </a:r>
            <a:r>
              <a:rPr lang="en-US" altLang="en-US" sz="1800" baseline="30000" dirty="0">
                <a:latin typeface="Arial" charset="0"/>
              </a:rPr>
              <a:t>®</a:t>
            </a:r>
            <a:r>
              <a:rPr lang="en-US" altLang="en-US" sz="1800" dirty="0">
                <a:latin typeface="Arial" charset="0"/>
              </a:rPr>
              <a:t> Snippets</a:t>
            </a:r>
            <a:endParaRPr lang="en-US" sz="1600" dirty="0">
              <a:latin typeface="Arial" charset="0"/>
              <a:cs typeface="Arial" charset="0"/>
            </a:endParaRPr>
          </a:p>
        </p:txBody>
      </p:sp>
    </p:spTree>
    <p:custDataLst>
      <p:tags r:id="rId1"/>
    </p:custDataLst>
    <p:extLst>
      <p:ext uri="{BB962C8B-B14F-4D97-AF65-F5344CB8AC3E}">
        <p14:creationId xmlns:p14="http://schemas.microsoft.com/office/powerpoint/2010/main" val="760364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984250" y="2565400"/>
            <a:ext cx="7531100" cy="3327400"/>
          </a:xfrm>
        </p:spPr>
        <p:txBody>
          <a:bodyPr>
            <a:normAutofit fontScale="92500" lnSpcReduction="20000"/>
          </a:bodyPr>
          <a:lstStyle/>
          <a:p>
            <a:pPr algn="ctr" eaLnBrk="1" hangingPunct="1">
              <a:lnSpc>
                <a:spcPct val="80000"/>
              </a:lnSpc>
              <a:buFont typeface="Wingdings" pitchFamily="2" charset="2"/>
              <a:buNone/>
              <a:defRPr/>
            </a:pPr>
            <a:r>
              <a:rPr lang="en-US" sz="2000" b="1" dirty="0"/>
              <a:t>    </a:t>
            </a:r>
            <a:r>
              <a:rPr lang="en-US" sz="2000" dirty="0"/>
              <a:t>Partners in Medical Education, Inc. provides comprehensive consulting services to the GME community.  </a:t>
            </a:r>
          </a:p>
          <a:p>
            <a:pPr algn="ctr">
              <a:lnSpc>
                <a:spcPct val="80000"/>
              </a:lnSpc>
              <a:buNone/>
              <a:defRPr/>
            </a:pPr>
            <a:endParaRPr lang="en-US" sz="2000" dirty="0">
              <a:solidFill>
                <a:srgbClr val="336600"/>
              </a:solidFill>
              <a:latin typeface="Lucida Bright" pitchFamily="18" charset="0"/>
            </a:endParaRPr>
          </a:p>
          <a:p>
            <a:pPr algn="ctr" eaLnBrk="1" hangingPunct="1">
              <a:lnSpc>
                <a:spcPct val="80000"/>
              </a:lnSpc>
              <a:buFont typeface="Wingdings" pitchFamily="2" charset="2"/>
              <a:buNone/>
              <a:defRPr/>
            </a:pPr>
            <a:endParaRPr lang="en-US" sz="2000" b="1" dirty="0"/>
          </a:p>
          <a:p>
            <a:pPr algn="ctr">
              <a:lnSpc>
                <a:spcPct val="80000"/>
              </a:lnSpc>
              <a:buNone/>
              <a:defRPr/>
            </a:pPr>
            <a:r>
              <a:rPr lang="en-US" sz="2000" b="1" dirty="0"/>
              <a:t>Partners in Medical Education</a:t>
            </a:r>
          </a:p>
          <a:p>
            <a:pPr algn="ctr">
              <a:lnSpc>
                <a:spcPct val="80000"/>
              </a:lnSpc>
              <a:buNone/>
              <a:defRPr/>
            </a:pPr>
            <a:r>
              <a:rPr lang="en-US" sz="2000" dirty="0"/>
              <a:t>724-864-7320  |  </a:t>
            </a:r>
            <a:r>
              <a:rPr lang="en-US" sz="2000" dirty="0">
                <a:solidFill>
                  <a:srgbClr val="FF0000"/>
                </a:solidFill>
                <a:hlinkClick r:id="rId2"/>
              </a:rPr>
              <a:t>info@PartnersInMedEd.com</a:t>
            </a:r>
            <a:endParaRPr lang="en-US" sz="2000" dirty="0">
              <a:solidFill>
                <a:srgbClr val="FF0000"/>
              </a:solidFill>
            </a:endParaRPr>
          </a:p>
          <a:p>
            <a:pPr algn="ctr" eaLnBrk="1" hangingPunct="1">
              <a:lnSpc>
                <a:spcPct val="80000"/>
              </a:lnSpc>
              <a:buFont typeface="Wingdings" pitchFamily="2" charset="2"/>
              <a:buNone/>
              <a:defRPr/>
            </a:pPr>
            <a:endParaRPr lang="en-US" sz="2000" b="1" dirty="0"/>
          </a:p>
          <a:p>
            <a:pPr marL="0" indent="0" algn="ctr">
              <a:buNone/>
              <a:defRPr/>
            </a:pPr>
            <a:r>
              <a:rPr lang="en-US" sz="2000" b="1" dirty="0" smtClean="0">
                <a:latin typeface="+mn-lt"/>
              </a:rPr>
              <a:t>Tori Hanlon, </a:t>
            </a:r>
            <a:r>
              <a:rPr lang="en-US" sz="2000" b="1" dirty="0" smtClean="0">
                <a:latin typeface="+mn-lt"/>
              </a:rPr>
              <a:t>MS, CHCP</a:t>
            </a:r>
            <a:r>
              <a:rPr lang="en-US" sz="2000" dirty="0" smtClean="0">
                <a:latin typeface="+mn-lt"/>
              </a:rPr>
              <a:t> </a:t>
            </a:r>
            <a:endParaRPr lang="en-US" sz="2000" dirty="0">
              <a:latin typeface="+mn-lt"/>
            </a:endParaRPr>
          </a:p>
          <a:p>
            <a:pPr algn="ctr">
              <a:lnSpc>
                <a:spcPct val="80000"/>
              </a:lnSpc>
              <a:buNone/>
              <a:defRPr/>
            </a:pPr>
            <a:r>
              <a:rPr lang="en-US" sz="2000" dirty="0">
                <a:latin typeface="+mn-lt"/>
              </a:rPr>
              <a:t> </a:t>
            </a:r>
            <a:r>
              <a:rPr lang="en-US" sz="2100" dirty="0" smtClean="0">
                <a:hlinkClick r:id="rId3"/>
              </a:rPr>
              <a:t>tori@partnersinmeded.com</a:t>
            </a:r>
            <a:endParaRPr lang="en-US" sz="2100" dirty="0"/>
          </a:p>
          <a:p>
            <a:pPr marL="0" indent="0">
              <a:buNone/>
            </a:pPr>
            <a:endParaRPr lang="en-US" sz="1800" b="1" dirty="0">
              <a:solidFill>
                <a:srgbClr val="FF0000"/>
              </a:solidFill>
            </a:endParaRPr>
          </a:p>
          <a:p>
            <a:pPr algn="ctr" eaLnBrk="1" hangingPunct="1">
              <a:lnSpc>
                <a:spcPct val="80000"/>
              </a:lnSpc>
              <a:buFont typeface="Wingdings" pitchFamily="2" charset="2"/>
              <a:buNone/>
              <a:defRPr/>
            </a:pPr>
            <a:r>
              <a:rPr lang="en-US" sz="1800" b="1" dirty="0"/>
              <a:t>www.PartnersInMedEd.com</a:t>
            </a:r>
            <a:endParaRPr lang="en-US" sz="1800" b="1" dirty="0"/>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hape 79"/>
          <p:cNvSpPr txBox="1">
            <a:spLocks noGrp="1"/>
          </p:cNvSpPr>
          <p:nvPr>
            <p:ph type="sldNum" idx="4294967295"/>
          </p:nvPr>
        </p:nvSpPr>
        <p:spPr>
          <a:xfrm>
            <a:off x="6457950" y="6433130"/>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dirty="0" smtClean="0">
                <a:solidFill>
                  <a:schemeClr val="dk1"/>
                </a:solidFill>
                <a:sym typeface="Arial"/>
              </a:rPr>
              <a:t>31</a:t>
            </a:r>
            <a:endParaRPr lang="en-US" sz="1000" b="1" i="0" u="none" strike="noStrike" cap="none" dirty="0">
              <a:solidFill>
                <a:schemeClr val="dk1"/>
              </a:solidFill>
              <a:latin typeface="Arial"/>
              <a:ea typeface="Arial"/>
              <a:cs typeface="Arial"/>
              <a:sym typeface="Arial"/>
            </a:endParaRPr>
          </a:p>
        </p:txBody>
      </p:sp>
      <p:sp>
        <p:nvSpPr>
          <p:cNvPr id="9" name="Footer Placeholder 2"/>
          <p:cNvSpPr>
            <a:spLocks noGrp="1"/>
          </p:cNvSpPr>
          <p:nvPr>
            <p:ph type="ftr" sz="quarter" idx="10"/>
          </p:nvPr>
        </p:nvSpPr>
        <p:spPr>
          <a:xfrm>
            <a:off x="3028950" y="6433130"/>
            <a:ext cx="3086100" cy="365125"/>
          </a:xfrm>
        </p:spPr>
        <p:txBody>
          <a:bodyPr/>
          <a:lstStyle/>
          <a:p>
            <a:pPr>
              <a:defRPr/>
            </a:pPr>
            <a:r>
              <a:rPr lang="en-US" dirty="0" smtClean="0"/>
              <a:t>Presented by Partners in Medical Education, Inc. 2017</a:t>
            </a:r>
            <a:endParaRPr lang="en-US" dirty="0"/>
          </a:p>
        </p:txBody>
      </p:sp>
    </p:spTree>
    <p:extLst>
      <p:ext uri="{BB962C8B-B14F-4D97-AF65-F5344CB8AC3E}">
        <p14:creationId xmlns:p14="http://schemas.microsoft.com/office/powerpoint/2010/main" val="129883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lphaLcParenR"/>
            </a:pPr>
            <a:r>
              <a:rPr lang="en-US" dirty="0" smtClean="0"/>
              <a:t>An established single-sponsor institution</a:t>
            </a:r>
          </a:p>
          <a:p>
            <a:pPr marL="514350" indent="-514350">
              <a:buFont typeface="+mj-lt"/>
              <a:buAutoNum type="alphaLcParenR"/>
            </a:pPr>
            <a:r>
              <a:rPr lang="en-US" dirty="0" smtClean="0"/>
              <a:t>A new single-sponsor institution</a:t>
            </a:r>
          </a:p>
          <a:p>
            <a:pPr marL="514350" indent="-514350">
              <a:buFont typeface="+mj-lt"/>
              <a:buAutoNum type="alphaLcParenR"/>
            </a:pPr>
            <a:r>
              <a:rPr lang="en-US" dirty="0" smtClean="0"/>
              <a:t>A single-sponsor institution transitioning from the AOA to the ACGME</a:t>
            </a:r>
          </a:p>
          <a:p>
            <a:pPr marL="514350" indent="-514350">
              <a:buFont typeface="+mj-lt"/>
              <a:buAutoNum type="alphaLcParenR"/>
            </a:pPr>
            <a:r>
              <a:rPr lang="en-US" dirty="0" smtClean="0"/>
              <a:t>An institution thinking about becoming a single-sponsor institution</a:t>
            </a:r>
          </a:p>
          <a:p>
            <a:pPr marL="514350" indent="-514350">
              <a:buFont typeface="+mj-lt"/>
              <a:buAutoNum type="alphaLcParenR"/>
            </a:pPr>
            <a:r>
              <a:rPr lang="en-US" dirty="0" smtClean="0"/>
              <a:t>Not associated with a single-sponsor institution, just listening in for information</a:t>
            </a:r>
            <a:endParaRPr lang="en-US" dirty="0"/>
          </a:p>
        </p:txBody>
      </p:sp>
      <p:sp>
        <p:nvSpPr>
          <p:cNvPr id="3" name="Title 2"/>
          <p:cNvSpPr>
            <a:spLocks noGrp="1"/>
          </p:cNvSpPr>
          <p:nvPr>
            <p:ph type="title"/>
          </p:nvPr>
        </p:nvSpPr>
        <p:spPr/>
        <p:txBody>
          <a:bodyPr/>
          <a:lstStyle/>
          <a:p>
            <a:r>
              <a:rPr lang="en-US" dirty="0" smtClean="0"/>
              <a:t>Who’s here?</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a:xfrm>
            <a:off x="6457950" y="6433130"/>
            <a:ext cx="2057400" cy="365125"/>
          </a:xfrm>
        </p:spPr>
        <p:txBody>
          <a:bodyPr/>
          <a:lstStyle/>
          <a:p>
            <a:pPr>
              <a:defRPr/>
            </a:pPr>
            <a:fld id="{6AD68910-38FE-C240-95D4-C063CA8D3DE6}" type="slidenum">
              <a:rPr lang="en-US" altLang="en-US" smtClean="0"/>
              <a:pPr>
                <a:defRPr/>
              </a:pPr>
              <a:t>4</a:t>
            </a:fld>
            <a:endParaRPr lang="en-US" altLang="en-US" dirty="0"/>
          </a:p>
        </p:txBody>
      </p:sp>
    </p:spTree>
    <p:extLst>
      <p:ext uri="{BB962C8B-B14F-4D97-AF65-F5344CB8AC3E}">
        <p14:creationId xmlns:p14="http://schemas.microsoft.com/office/powerpoint/2010/main" val="2573927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smtClean="0"/>
              <a:t>The organization (or entity) that assumes the ultimate academic and financial responsibility for a program of GME</a:t>
            </a:r>
          </a:p>
          <a:p>
            <a:pPr marL="0" indent="0">
              <a:buNone/>
            </a:pPr>
            <a:endParaRPr lang="en-US" i="1" dirty="0"/>
          </a:p>
          <a:p>
            <a:r>
              <a:rPr lang="en-US" dirty="0" smtClean="0"/>
              <a:t>Hospital</a:t>
            </a:r>
          </a:p>
          <a:p>
            <a:r>
              <a:rPr lang="en-US" dirty="0" smtClean="0"/>
              <a:t>Medical School</a:t>
            </a:r>
          </a:p>
          <a:p>
            <a:r>
              <a:rPr lang="en-US" dirty="0" smtClean="0"/>
              <a:t>Teaching Health Center</a:t>
            </a:r>
          </a:p>
          <a:p>
            <a:r>
              <a:rPr lang="en-US" dirty="0" smtClean="0"/>
              <a:t>Consortium/OPTI</a:t>
            </a:r>
            <a:endParaRPr lang="en-US" dirty="0"/>
          </a:p>
        </p:txBody>
      </p:sp>
      <p:sp>
        <p:nvSpPr>
          <p:cNvPr id="3" name="Title 2"/>
          <p:cNvSpPr>
            <a:spLocks noGrp="1"/>
          </p:cNvSpPr>
          <p:nvPr>
            <p:ph type="title"/>
          </p:nvPr>
        </p:nvSpPr>
        <p:spPr/>
        <p:txBody>
          <a:bodyPr/>
          <a:lstStyle/>
          <a:p>
            <a:r>
              <a:rPr lang="en-US" dirty="0" smtClean="0"/>
              <a:t>Sponsoring Institution</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5</a:t>
            </a:fld>
            <a:endParaRPr lang="en-US" altLang="en-US" dirty="0"/>
          </a:p>
        </p:txBody>
      </p:sp>
      <p:pic>
        <p:nvPicPr>
          <p:cNvPr id="6" name="irc_mi" descr="http://rivenmaster.com/wp-content/uploads/2012/09/3D-Doctor-175x175.jpg"/>
          <p:cNvPicPr/>
          <p:nvPr/>
        </p:nvPicPr>
        <p:blipFill>
          <a:blip r:embed="rId2">
            <a:extLst>
              <a:ext uri="{28A0092B-C50C-407E-A947-70E740481C1C}">
                <a14:useLocalDpi xmlns:a14="http://schemas.microsoft.com/office/drawing/2010/main" val="0"/>
              </a:ext>
            </a:extLst>
          </a:blip>
          <a:srcRect/>
          <a:stretch>
            <a:fillRect/>
          </a:stretch>
        </p:blipFill>
        <p:spPr bwMode="auto">
          <a:xfrm>
            <a:off x="4746813" y="3021666"/>
            <a:ext cx="3092824" cy="2895040"/>
          </a:xfrm>
          <a:prstGeom prst="rect">
            <a:avLst/>
          </a:prstGeom>
          <a:noFill/>
          <a:ln>
            <a:noFill/>
          </a:ln>
        </p:spPr>
      </p:pic>
    </p:spTree>
    <p:extLst>
      <p:ext uri="{BB962C8B-B14F-4D97-AF65-F5344CB8AC3E}">
        <p14:creationId xmlns:p14="http://schemas.microsoft.com/office/powerpoint/2010/main" val="4127230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59835"/>
            <a:ext cx="7886700" cy="4438905"/>
          </a:xfrm>
        </p:spPr>
        <p:txBody>
          <a:bodyPr/>
          <a:lstStyle/>
          <a:p>
            <a:pPr marL="0" indent="0">
              <a:buNone/>
            </a:pPr>
            <a:endParaRPr lang="en-US" dirty="0" smtClean="0"/>
          </a:p>
          <a:p>
            <a:pPr marL="0" indent="0">
              <a:buNone/>
            </a:pPr>
            <a:endParaRPr lang="en-US" dirty="0"/>
          </a:p>
          <a:p>
            <a:pPr marL="0" indent="0" algn="ctr">
              <a:buNone/>
            </a:pPr>
            <a:r>
              <a:rPr lang="en-US" sz="3600" b="1" dirty="0" smtClean="0"/>
              <a:t>Sponsoring Institution ≠ Program</a:t>
            </a:r>
            <a:endParaRPr lang="en-US" sz="3600" b="1"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6</a:t>
            </a:fld>
            <a:endParaRPr lang="en-US" altLang="en-US" dirty="0"/>
          </a:p>
        </p:txBody>
      </p:sp>
      <p:pic>
        <p:nvPicPr>
          <p:cNvPr id="6" name="Picture 5" descr="http://1.bp.blogspot.com/-54ZRjuaT2Us/TruHWwRO73I/AAAAAAAABhY/CAN0f3B-4Aw/s1600/Contratos+arrendamiento+casas.jpg"/>
          <p:cNvPicPr/>
          <p:nvPr/>
        </p:nvPicPr>
        <p:blipFill>
          <a:blip r:embed="rId2">
            <a:extLst>
              <a:ext uri="{28A0092B-C50C-407E-A947-70E740481C1C}">
                <a14:useLocalDpi xmlns:a14="http://schemas.microsoft.com/office/drawing/2010/main" val="0"/>
              </a:ext>
            </a:extLst>
          </a:blip>
          <a:srcRect/>
          <a:stretch>
            <a:fillRect/>
          </a:stretch>
        </p:blipFill>
        <p:spPr bwMode="auto">
          <a:xfrm>
            <a:off x="4783370" y="3274116"/>
            <a:ext cx="3349159" cy="2602249"/>
          </a:xfrm>
          <a:prstGeom prst="rect">
            <a:avLst/>
          </a:prstGeom>
          <a:noFill/>
          <a:ln>
            <a:noFill/>
          </a:ln>
        </p:spPr>
      </p:pic>
    </p:spTree>
    <p:extLst>
      <p:ext uri="{BB962C8B-B14F-4D97-AF65-F5344CB8AC3E}">
        <p14:creationId xmlns:p14="http://schemas.microsoft.com/office/powerpoint/2010/main" val="3860792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US" dirty="0" smtClean="0"/>
              <a:t>(1.B.1.b)  A Sponsoring Institution with one program must have a GMEC that includes at least the following voting members:</a:t>
            </a:r>
          </a:p>
          <a:p>
            <a:r>
              <a:rPr lang="en-US" dirty="0" smtClean="0"/>
              <a:t>DIO</a:t>
            </a:r>
          </a:p>
          <a:p>
            <a:r>
              <a:rPr lang="en-US" dirty="0" smtClean="0"/>
              <a:t>PD when the PD is not the DIO</a:t>
            </a:r>
          </a:p>
          <a:p>
            <a:r>
              <a:rPr lang="en-US" dirty="0" smtClean="0"/>
              <a:t>Minimum of two peer-selected residents</a:t>
            </a:r>
          </a:p>
          <a:p>
            <a:r>
              <a:rPr lang="en-US" dirty="0"/>
              <a:t>Individual responsible for monitoring QI or patient safety</a:t>
            </a:r>
          </a:p>
          <a:p>
            <a:r>
              <a:rPr lang="en-US" dirty="0"/>
              <a:t>One or more individuals from a different department than that of the program specialty (and other than the QI or patient safety member), within or from outside the SI, at least one of whom is actively involved in </a:t>
            </a:r>
            <a:r>
              <a:rPr lang="en-US" dirty="0" smtClean="0"/>
              <a:t>GME</a:t>
            </a:r>
          </a:p>
          <a:p>
            <a:endParaRPr lang="en-US" dirty="0" smtClean="0"/>
          </a:p>
          <a:p>
            <a:endParaRPr lang="en-US" dirty="0"/>
          </a:p>
        </p:txBody>
      </p:sp>
      <p:sp>
        <p:nvSpPr>
          <p:cNvPr id="3" name="Title 2"/>
          <p:cNvSpPr>
            <a:spLocks noGrp="1"/>
          </p:cNvSpPr>
          <p:nvPr>
            <p:ph type="title"/>
          </p:nvPr>
        </p:nvSpPr>
        <p:spPr/>
        <p:txBody>
          <a:bodyPr/>
          <a:lstStyle/>
          <a:p>
            <a:r>
              <a:rPr lang="en-US" dirty="0" smtClean="0"/>
              <a:t>GMEC Membership</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7</a:t>
            </a:fld>
            <a:endParaRPr lang="en-US" altLang="en-US" dirty="0"/>
          </a:p>
        </p:txBody>
      </p:sp>
    </p:spTree>
    <p:extLst>
      <p:ext uri="{BB962C8B-B14F-4D97-AF65-F5344CB8AC3E}">
        <p14:creationId xmlns:p14="http://schemas.microsoft.com/office/powerpoint/2010/main" val="3094229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916274304"/>
              </p:ext>
            </p:extLst>
          </p:nvPr>
        </p:nvGraphicFramePr>
        <p:xfrm>
          <a:off x="628650" y="2043113"/>
          <a:ext cx="7886700" cy="3017520"/>
        </p:xfrm>
        <a:graphic>
          <a:graphicData uri="http://schemas.openxmlformats.org/drawingml/2006/table">
            <a:tbl>
              <a:tblPr firstRow="1" bandRow="1">
                <a:tableStyleId>{10A1B5D5-9B99-4C35-A422-299274C87663}</a:tableStyleId>
              </a:tblPr>
              <a:tblGrid>
                <a:gridCol w="3943350"/>
                <a:gridCol w="3943350"/>
              </a:tblGrid>
              <a:tr h="370840">
                <a:tc>
                  <a:txBody>
                    <a:bodyPr/>
                    <a:lstStyle/>
                    <a:p>
                      <a:r>
                        <a:rPr lang="en-US" sz="2400" dirty="0" smtClean="0"/>
                        <a:t>Can the DIO and PD be the same person?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dirty="0" smtClean="0"/>
                        <a:t>Yes</a:t>
                      </a:r>
                    </a:p>
                    <a:p>
                      <a:endParaRPr lang="en-US" sz="2400" dirty="0" smtClean="0"/>
                    </a:p>
                    <a:p>
                      <a:r>
                        <a:rPr lang="en-US" sz="2400" dirty="0" smtClean="0"/>
                        <a:t>Often times they are</a:t>
                      </a:r>
                      <a:r>
                        <a:rPr lang="en-US" sz="2400" baseline="0" dirty="0" smtClean="0"/>
                        <a:t> the same person at a SPSI.</a:t>
                      </a:r>
                      <a:endParaRPr lang="en-US" sz="2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dirty="0" smtClean="0"/>
              <a:t>Question</a:t>
            </a:r>
            <a:endParaRPr lang="en-US" dirty="0"/>
          </a:p>
        </p:txBody>
      </p:sp>
      <p:sp>
        <p:nvSpPr>
          <p:cNvPr id="5" name="Footer Placeholder 4"/>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8</a:t>
            </a:fld>
            <a:endParaRPr lang="en-US" altLang="en-US" dirty="0"/>
          </a:p>
        </p:txBody>
      </p:sp>
    </p:spTree>
    <p:extLst>
      <p:ext uri="{BB962C8B-B14F-4D97-AF65-F5344CB8AC3E}">
        <p14:creationId xmlns:p14="http://schemas.microsoft.com/office/powerpoint/2010/main" val="1640555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994225"/>
            <a:ext cx="7886700" cy="4438905"/>
          </a:xfrm>
        </p:spPr>
        <p:txBody>
          <a:bodyPr/>
          <a:lstStyle/>
          <a:p>
            <a:r>
              <a:rPr lang="en-US" dirty="0" smtClean="0"/>
              <a:t>Program Director</a:t>
            </a:r>
          </a:p>
          <a:p>
            <a:r>
              <a:rPr lang="en-US" dirty="0" smtClean="0"/>
              <a:t>Chief Medical Officer</a:t>
            </a:r>
          </a:p>
          <a:p>
            <a:r>
              <a:rPr lang="en-US" dirty="0" smtClean="0"/>
              <a:t>Director of Medical Education (DME)</a:t>
            </a:r>
          </a:p>
          <a:p>
            <a:r>
              <a:rPr lang="en-US" dirty="0" smtClean="0"/>
              <a:t>Another physician at SI</a:t>
            </a:r>
          </a:p>
          <a:p>
            <a:r>
              <a:rPr lang="en-US" dirty="0" smtClean="0"/>
              <a:t>Administrative GME leader</a:t>
            </a:r>
            <a:endParaRPr lang="en-US" dirty="0"/>
          </a:p>
        </p:txBody>
      </p:sp>
      <p:sp>
        <p:nvSpPr>
          <p:cNvPr id="3" name="Title 2"/>
          <p:cNvSpPr>
            <a:spLocks noGrp="1"/>
          </p:cNvSpPr>
          <p:nvPr>
            <p:ph type="title"/>
          </p:nvPr>
        </p:nvSpPr>
        <p:spPr/>
        <p:txBody>
          <a:bodyPr/>
          <a:lstStyle/>
          <a:p>
            <a:r>
              <a:rPr lang="en-US" dirty="0" smtClean="0"/>
              <a:t>DIO</a:t>
            </a:r>
            <a:endParaRPr lang="en-US" dirty="0"/>
          </a:p>
        </p:txBody>
      </p:sp>
      <p:sp>
        <p:nvSpPr>
          <p:cNvPr id="4" name="Footer Placeholder 3"/>
          <p:cNvSpPr>
            <a:spLocks noGrp="1"/>
          </p:cNvSpPr>
          <p:nvPr>
            <p:ph type="ftr" sz="quarter" idx="10"/>
          </p:nvPr>
        </p:nvSpPr>
        <p:spPr/>
        <p:txBody>
          <a:bodyPr/>
          <a:lstStyle/>
          <a:p>
            <a:pPr>
              <a:defRPr/>
            </a:pPr>
            <a:r>
              <a:rPr lang="en-US" dirty="0" smtClean="0"/>
              <a:t>Presented by Partners in Medical Education, Inc. 2017</a:t>
            </a:r>
            <a:endParaRPr lang="en-US" dirty="0"/>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dirty="0"/>
          </a:p>
        </p:txBody>
      </p:sp>
    </p:spTree>
    <p:extLst>
      <p:ext uri="{BB962C8B-B14F-4D97-AF65-F5344CB8AC3E}">
        <p14:creationId xmlns:p14="http://schemas.microsoft.com/office/powerpoint/2010/main" val="14889684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3002</TotalTime>
  <Words>1341</Words>
  <Application>Microsoft Macintosh PowerPoint</Application>
  <PresentationFormat>On-screen Show (4:3)</PresentationFormat>
  <Paragraphs>298</Paragraphs>
  <Slides>31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Comic Sans MS</vt:lpstr>
      <vt:lpstr>Lucida Bright</vt:lpstr>
      <vt:lpstr>ＭＳ Ｐゴシック</vt:lpstr>
      <vt:lpstr>Wingdings</vt:lpstr>
      <vt:lpstr>Arial</vt:lpstr>
      <vt:lpstr>PME-2016</vt:lpstr>
      <vt:lpstr>The Forgotten SI:  Single-Sponsor Institutions</vt:lpstr>
      <vt:lpstr> </vt:lpstr>
      <vt:lpstr>Goals &amp; Objectives</vt:lpstr>
      <vt:lpstr>Who’s here?</vt:lpstr>
      <vt:lpstr>Sponsoring Institution</vt:lpstr>
      <vt:lpstr>PowerPoint Presentation</vt:lpstr>
      <vt:lpstr>GMEC Membership</vt:lpstr>
      <vt:lpstr>Question</vt:lpstr>
      <vt:lpstr>DIO</vt:lpstr>
      <vt:lpstr>DIO</vt:lpstr>
      <vt:lpstr>GMEC Membership</vt:lpstr>
      <vt:lpstr>Question</vt:lpstr>
      <vt:lpstr>GMEC Membership</vt:lpstr>
      <vt:lpstr>IR I.B.1.b).(5)</vt:lpstr>
      <vt:lpstr>GMEC Membership at SPSI</vt:lpstr>
      <vt:lpstr>Resident Forum</vt:lpstr>
      <vt:lpstr>Benefits of Resident Forum</vt:lpstr>
      <vt:lpstr>Resident Forum at SPSI</vt:lpstr>
      <vt:lpstr>Oversight</vt:lpstr>
      <vt:lpstr>GMEC Oversight</vt:lpstr>
      <vt:lpstr>GMEC Oversight</vt:lpstr>
      <vt:lpstr>GMEC Oversight</vt:lpstr>
      <vt:lpstr>Question</vt:lpstr>
      <vt:lpstr>GMEC Oversight</vt:lpstr>
      <vt:lpstr>GME Office Responsibilities</vt:lpstr>
      <vt:lpstr>ACGME Site Visits</vt:lpstr>
      <vt:lpstr>Institutional SV Documents</vt:lpstr>
      <vt:lpstr>Recap</vt:lpstr>
      <vt:lpstr>Questions?</vt:lpstr>
      <vt:lpstr>PowerPoint Presentation</vt:lpstr>
      <vt:lpstr>PowerPoint Presentation</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91</cp:revision>
  <dcterms:created xsi:type="dcterms:W3CDTF">2016-03-20T11:36:31Z</dcterms:created>
  <dcterms:modified xsi:type="dcterms:W3CDTF">2017-02-15T20:28:32Z</dcterms:modified>
</cp:coreProperties>
</file>