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png&amp;ehk=FVrBdhd0VYcyED2hYeuD1Q&amp;r=0&amp;pid=OfficeInsert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40"/>
  </p:notesMasterIdLst>
  <p:handoutMasterIdLst>
    <p:handoutMasterId r:id="rId41"/>
  </p:handoutMasterIdLst>
  <p:sldIdLst>
    <p:sldId id="370" r:id="rId2"/>
    <p:sldId id="417" r:id="rId3"/>
    <p:sldId id="371" r:id="rId4"/>
    <p:sldId id="372" r:id="rId5"/>
    <p:sldId id="374" r:id="rId6"/>
    <p:sldId id="414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6" r:id="rId18"/>
    <p:sldId id="388" r:id="rId19"/>
    <p:sldId id="389" r:id="rId20"/>
    <p:sldId id="390" r:id="rId21"/>
    <p:sldId id="391" r:id="rId22"/>
    <p:sldId id="393" r:id="rId23"/>
    <p:sldId id="395" r:id="rId24"/>
    <p:sldId id="397" r:id="rId25"/>
    <p:sldId id="398" r:id="rId26"/>
    <p:sldId id="399" r:id="rId27"/>
    <p:sldId id="402" r:id="rId28"/>
    <p:sldId id="404" r:id="rId29"/>
    <p:sldId id="405" r:id="rId30"/>
    <p:sldId id="406" r:id="rId31"/>
    <p:sldId id="407" r:id="rId32"/>
    <p:sldId id="409" r:id="rId33"/>
    <p:sldId id="410" r:id="rId34"/>
    <p:sldId id="411" r:id="rId35"/>
    <p:sldId id="415" r:id="rId36"/>
    <p:sldId id="413" r:id="rId37"/>
    <p:sldId id="416" r:id="rId38"/>
    <p:sldId id="418" r:id="rId39"/>
  </p:sldIdLst>
  <p:sldSz cx="9144000" cy="6858000" type="screen4x3"/>
  <p:notesSz cx="9388475" cy="7102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A10DF1-360B-4276-B548-A859DDA30618}">
          <p14:sldIdLst>
            <p14:sldId id="370"/>
            <p14:sldId id="417"/>
            <p14:sldId id="371"/>
          </p14:sldIdLst>
        </p14:section>
        <p14:section name="Annual Program Evaluation" id="{D7E66B8C-CC45-43D4-887D-65BFB166FCA6}">
          <p14:sldIdLst>
            <p14:sldId id="372"/>
            <p14:sldId id="374"/>
            <p14:sldId id="41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</p14:sldIdLst>
        </p14:section>
        <p14:section name="Program Evaluation Committee" id="{ED796B04-D523-425B-B878-57D73EE1A299}">
          <p14:sldIdLst>
            <p14:sldId id="386"/>
            <p14:sldId id="388"/>
            <p14:sldId id="389"/>
            <p14:sldId id="390"/>
            <p14:sldId id="391"/>
          </p14:sldIdLst>
        </p14:section>
        <p14:section name="Action Items" id="{C5E580F5-1815-46F4-87F9-5E8F4AEFC9CE}">
          <p14:sldIdLst>
            <p14:sldId id="393"/>
            <p14:sldId id="395"/>
            <p14:sldId id="397"/>
            <p14:sldId id="398"/>
            <p14:sldId id="399"/>
          </p14:sldIdLst>
        </p14:section>
        <p14:section name="Self Study" id="{7B0F47FE-D9D7-4A10-9026-BD6DB6CB45E2}">
          <p14:sldIdLst>
            <p14:sldId id="402"/>
            <p14:sldId id="404"/>
            <p14:sldId id="405"/>
            <p14:sldId id="406"/>
            <p14:sldId id="407"/>
            <p14:sldId id="409"/>
            <p14:sldId id="410"/>
            <p14:sldId id="411"/>
            <p14:sldId id="415"/>
          </p14:sldIdLst>
        </p14:section>
        <p14:section name="Wrap Up" id="{641B461C-23D6-4242-B799-8A7137205AA1}">
          <p14:sldIdLst>
            <p14:sldId id="413"/>
            <p14:sldId id="416"/>
            <p14:sldId id="4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 userDrawn="1">
          <p15:clr>
            <a:srgbClr val="A4A3A4"/>
          </p15:clr>
        </p15:guide>
        <p15:guide id="2" pos="295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B97B"/>
    <a:srgbClr val="CC9900"/>
    <a:srgbClr val="407B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99" autoAdjust="0"/>
    <p:restoredTop sz="94716" autoAdjust="0"/>
  </p:normalViewPr>
  <p:slideViewPr>
    <p:cSldViewPr snapToGrid="0" snapToObjects="1">
      <p:cViewPr>
        <p:scale>
          <a:sx n="140" d="100"/>
          <a:sy n="140" d="100"/>
        </p:scale>
        <p:origin x="216" y="-408"/>
      </p:cViewPr>
      <p:guideLst>
        <p:guide orient="horz" pos="21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77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237"/>
        <p:guide pos="295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217CC3-D232-4419-BC0B-E483477E6C93}" type="doc">
      <dgm:prSet loTypeId="urn:microsoft.com/office/officeart/2005/8/layout/list1" loCatId="Inbox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C95B0F3F-EC94-4980-9B9A-12493CD050D1}">
      <dgm:prSet/>
      <dgm:spPr>
        <a:solidFill>
          <a:srgbClr val="00B050"/>
        </a:solidFill>
      </dgm:spPr>
      <dgm:t>
        <a:bodyPr/>
        <a:lstStyle/>
        <a:p>
          <a:r>
            <a:rPr lang="en-US" b="0" i="0" dirty="0"/>
            <a:t>Why do internal surveys?</a:t>
          </a:r>
          <a:endParaRPr lang="en-US" dirty="0"/>
        </a:p>
      </dgm:t>
    </dgm:pt>
    <dgm:pt modelId="{9E4135E3-BE3C-4EF7-8BCB-26A269A34426}" type="parTrans" cxnId="{B9886392-D90E-40C4-A0B8-7EEA7BB7822E}">
      <dgm:prSet/>
      <dgm:spPr/>
      <dgm:t>
        <a:bodyPr/>
        <a:lstStyle/>
        <a:p>
          <a:endParaRPr lang="en-US"/>
        </a:p>
      </dgm:t>
    </dgm:pt>
    <dgm:pt modelId="{80276E52-2D13-474F-937E-B01F322E21C3}" type="sibTrans" cxnId="{B9886392-D90E-40C4-A0B8-7EEA7BB7822E}">
      <dgm:prSet/>
      <dgm:spPr/>
      <dgm:t>
        <a:bodyPr/>
        <a:lstStyle/>
        <a:p>
          <a:endParaRPr lang="en-US"/>
        </a:p>
      </dgm:t>
    </dgm:pt>
    <dgm:pt modelId="{D1388237-AF0B-48CF-A553-B54F5FC5032B}">
      <dgm:prSet/>
      <dgm:spPr>
        <a:solidFill>
          <a:srgbClr val="00B050"/>
        </a:solidFill>
      </dgm:spPr>
      <dgm:t>
        <a:bodyPr/>
        <a:lstStyle/>
        <a:p>
          <a:r>
            <a:rPr lang="en-US" b="0" i="0" dirty="0"/>
            <a:t>Who should be queried?</a:t>
          </a:r>
          <a:endParaRPr lang="en-US" dirty="0"/>
        </a:p>
      </dgm:t>
    </dgm:pt>
    <dgm:pt modelId="{A8DF3699-A6E6-4C47-9975-E5A43CC1C765}" type="parTrans" cxnId="{852649EF-68BF-44BA-B461-5C36C293F833}">
      <dgm:prSet/>
      <dgm:spPr/>
      <dgm:t>
        <a:bodyPr/>
        <a:lstStyle/>
        <a:p>
          <a:endParaRPr lang="en-US"/>
        </a:p>
      </dgm:t>
    </dgm:pt>
    <dgm:pt modelId="{8D756D12-F893-4D8D-89A4-67D9D6EA2E5D}" type="sibTrans" cxnId="{852649EF-68BF-44BA-B461-5C36C293F833}">
      <dgm:prSet/>
      <dgm:spPr/>
      <dgm:t>
        <a:bodyPr/>
        <a:lstStyle/>
        <a:p>
          <a:endParaRPr lang="en-US"/>
        </a:p>
      </dgm:t>
    </dgm:pt>
    <dgm:pt modelId="{39DED10A-942C-4C0B-AD2D-AA2656EF29B2}">
      <dgm:prSet/>
      <dgm:spPr>
        <a:solidFill>
          <a:srgbClr val="00B050"/>
        </a:solidFill>
      </dgm:spPr>
      <dgm:t>
        <a:bodyPr/>
        <a:lstStyle/>
        <a:p>
          <a:r>
            <a:rPr lang="en-US" b="0" i="0" dirty="0"/>
            <a:t>What should comprise an internal survey?</a:t>
          </a:r>
          <a:endParaRPr lang="en-US" dirty="0"/>
        </a:p>
      </dgm:t>
    </dgm:pt>
    <dgm:pt modelId="{5034845F-FDC3-4072-989E-F7F97FE3A39D}" type="parTrans" cxnId="{0F8E355B-3973-40E3-87E6-D51060740E42}">
      <dgm:prSet/>
      <dgm:spPr/>
      <dgm:t>
        <a:bodyPr/>
        <a:lstStyle/>
        <a:p>
          <a:endParaRPr lang="en-US"/>
        </a:p>
      </dgm:t>
    </dgm:pt>
    <dgm:pt modelId="{7CA95924-06C7-4CFA-920F-C30515AA6B4B}" type="sibTrans" cxnId="{0F8E355B-3973-40E3-87E6-D51060740E42}">
      <dgm:prSet/>
      <dgm:spPr/>
      <dgm:t>
        <a:bodyPr/>
        <a:lstStyle/>
        <a:p>
          <a:endParaRPr lang="en-US"/>
        </a:p>
      </dgm:t>
    </dgm:pt>
    <dgm:pt modelId="{E9919471-DE4E-4E71-B00F-0E608BFE4070}">
      <dgm:prSet/>
      <dgm:spPr>
        <a:solidFill>
          <a:srgbClr val="00B050"/>
        </a:solidFill>
      </dgm:spPr>
      <dgm:t>
        <a:bodyPr/>
        <a:lstStyle/>
        <a:p>
          <a:r>
            <a:rPr lang="en-US" b="0" i="0" dirty="0"/>
            <a:t>How to trend internal survey data</a:t>
          </a:r>
          <a:endParaRPr lang="en-US" dirty="0"/>
        </a:p>
      </dgm:t>
    </dgm:pt>
    <dgm:pt modelId="{22F90A01-6D13-44D9-B378-37BA7F0CB852}" type="parTrans" cxnId="{767065E3-0F60-4EA6-8106-5C750263C2E5}">
      <dgm:prSet/>
      <dgm:spPr/>
      <dgm:t>
        <a:bodyPr/>
        <a:lstStyle/>
        <a:p>
          <a:endParaRPr lang="en-US"/>
        </a:p>
      </dgm:t>
    </dgm:pt>
    <dgm:pt modelId="{7F1FF149-89EE-4D9B-937B-83F7E3AE5D8C}" type="sibTrans" cxnId="{767065E3-0F60-4EA6-8106-5C750263C2E5}">
      <dgm:prSet/>
      <dgm:spPr/>
      <dgm:t>
        <a:bodyPr/>
        <a:lstStyle/>
        <a:p>
          <a:endParaRPr lang="en-US"/>
        </a:p>
      </dgm:t>
    </dgm:pt>
    <dgm:pt modelId="{74F349D2-337D-4C54-830E-2EDAC4CB9111}">
      <dgm:prSet/>
      <dgm:spPr/>
      <dgm:t>
        <a:bodyPr/>
        <a:lstStyle/>
        <a:p>
          <a:r>
            <a:rPr lang="en-US" b="0" i="0" dirty="0"/>
            <a:t>Be careful who sees “raw comments”</a:t>
          </a:r>
          <a:endParaRPr lang="en-US" dirty="0"/>
        </a:p>
      </dgm:t>
    </dgm:pt>
    <dgm:pt modelId="{98090D3D-D5CC-4EAF-B3E5-F0D4DE02890D}" type="parTrans" cxnId="{28E3AB08-FB4C-483B-8CA3-BB1FFED03195}">
      <dgm:prSet/>
      <dgm:spPr/>
      <dgm:t>
        <a:bodyPr/>
        <a:lstStyle/>
        <a:p>
          <a:endParaRPr lang="en-US"/>
        </a:p>
      </dgm:t>
    </dgm:pt>
    <dgm:pt modelId="{70A96BE0-6F1C-44A0-B7D6-580DC63CA60C}" type="sibTrans" cxnId="{28E3AB08-FB4C-483B-8CA3-BB1FFED03195}">
      <dgm:prSet/>
      <dgm:spPr/>
      <dgm:t>
        <a:bodyPr/>
        <a:lstStyle/>
        <a:p>
          <a:endParaRPr lang="en-US"/>
        </a:p>
      </dgm:t>
    </dgm:pt>
    <dgm:pt modelId="{E666186F-EAF9-4634-B407-4288E2FF396C}">
      <dgm:prSet/>
      <dgm:spPr/>
      <dgm:t>
        <a:bodyPr/>
        <a:lstStyle/>
        <a:p>
          <a:r>
            <a:rPr lang="en-US" b="0" i="0" dirty="0"/>
            <a:t>Don’t get distracted by “one off” comments</a:t>
          </a:r>
          <a:endParaRPr lang="en-US" dirty="0"/>
        </a:p>
      </dgm:t>
    </dgm:pt>
    <dgm:pt modelId="{C180C9C1-3CCA-41F5-B87A-A351B2893443}" type="parTrans" cxnId="{E3CCB0B5-CAF5-4343-88FC-234B5AD808BD}">
      <dgm:prSet/>
      <dgm:spPr/>
      <dgm:t>
        <a:bodyPr/>
        <a:lstStyle/>
        <a:p>
          <a:endParaRPr lang="en-US"/>
        </a:p>
      </dgm:t>
    </dgm:pt>
    <dgm:pt modelId="{2A54D7B1-714F-4EE3-B2DE-33E02E688E1D}" type="sibTrans" cxnId="{E3CCB0B5-CAF5-4343-88FC-234B5AD808BD}">
      <dgm:prSet/>
      <dgm:spPr/>
      <dgm:t>
        <a:bodyPr/>
        <a:lstStyle/>
        <a:p>
          <a:endParaRPr lang="en-US"/>
        </a:p>
      </dgm:t>
    </dgm:pt>
    <dgm:pt modelId="{72756955-F3FB-44FE-9E53-72A8F99FDB21}">
      <dgm:prSet/>
      <dgm:spPr/>
      <dgm:t>
        <a:bodyPr/>
        <a:lstStyle/>
        <a:p>
          <a:r>
            <a:rPr lang="en-US" b="0" i="0" dirty="0"/>
            <a:t>Beware of the “soapbox”</a:t>
          </a:r>
          <a:endParaRPr lang="en-US" dirty="0"/>
        </a:p>
      </dgm:t>
    </dgm:pt>
    <dgm:pt modelId="{6D2B1739-4272-43D2-8F11-D17D8EA94106}" type="parTrans" cxnId="{2F74C34C-C0E4-40CD-85B0-DFA0A7FE2625}">
      <dgm:prSet/>
      <dgm:spPr/>
      <dgm:t>
        <a:bodyPr/>
        <a:lstStyle/>
        <a:p>
          <a:endParaRPr lang="en-US"/>
        </a:p>
      </dgm:t>
    </dgm:pt>
    <dgm:pt modelId="{3A667703-7B20-4449-B0EF-41F3660807E9}" type="sibTrans" cxnId="{2F74C34C-C0E4-40CD-85B0-DFA0A7FE2625}">
      <dgm:prSet/>
      <dgm:spPr/>
      <dgm:t>
        <a:bodyPr/>
        <a:lstStyle/>
        <a:p>
          <a:endParaRPr lang="en-US"/>
        </a:p>
      </dgm:t>
    </dgm:pt>
    <dgm:pt modelId="{2AE20678-D13B-4471-B225-9A20DD7BBE01}" type="pres">
      <dgm:prSet presAssocID="{0F217CC3-D232-4419-BC0B-E483477E6C9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EF6B3A-D001-49CE-A44D-D83DE6806130}" type="pres">
      <dgm:prSet presAssocID="{C95B0F3F-EC94-4980-9B9A-12493CD050D1}" presName="parentLin" presStyleCnt="0"/>
      <dgm:spPr/>
    </dgm:pt>
    <dgm:pt modelId="{8457D44D-418C-4D8A-8F07-B4E498E266E7}" type="pres">
      <dgm:prSet presAssocID="{C95B0F3F-EC94-4980-9B9A-12493CD050D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4F785FD-059B-49DA-84A8-03989A0BF52B}" type="pres">
      <dgm:prSet presAssocID="{C95B0F3F-EC94-4980-9B9A-12493CD050D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FD6DF4-F036-4702-97E9-1819A67BDF47}" type="pres">
      <dgm:prSet presAssocID="{C95B0F3F-EC94-4980-9B9A-12493CD050D1}" presName="negativeSpace" presStyleCnt="0"/>
      <dgm:spPr/>
    </dgm:pt>
    <dgm:pt modelId="{16362780-DFA1-44A0-A96B-5123A2E1D252}" type="pres">
      <dgm:prSet presAssocID="{C95B0F3F-EC94-4980-9B9A-12493CD050D1}" presName="childText" presStyleLbl="conFgAcc1" presStyleIdx="0" presStyleCnt="4">
        <dgm:presLayoutVars>
          <dgm:bulletEnabled val="1"/>
        </dgm:presLayoutVars>
      </dgm:prSet>
      <dgm:spPr/>
    </dgm:pt>
    <dgm:pt modelId="{A60879C3-DF73-4B4E-B7D7-ED927753B8EC}" type="pres">
      <dgm:prSet presAssocID="{80276E52-2D13-474F-937E-B01F322E21C3}" presName="spaceBetweenRectangles" presStyleCnt="0"/>
      <dgm:spPr/>
    </dgm:pt>
    <dgm:pt modelId="{41639501-B62A-40FD-8DEB-8E69BC0EE602}" type="pres">
      <dgm:prSet presAssocID="{D1388237-AF0B-48CF-A553-B54F5FC5032B}" presName="parentLin" presStyleCnt="0"/>
      <dgm:spPr/>
    </dgm:pt>
    <dgm:pt modelId="{61A74364-6B78-469E-BFF5-BC0B4DC58D7E}" type="pres">
      <dgm:prSet presAssocID="{D1388237-AF0B-48CF-A553-B54F5FC5032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4BA14C7-A0DB-4D12-AB28-6B84F7030D4B}" type="pres">
      <dgm:prSet presAssocID="{D1388237-AF0B-48CF-A553-B54F5FC5032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2748-7E3B-4BFF-979B-647282190A75}" type="pres">
      <dgm:prSet presAssocID="{D1388237-AF0B-48CF-A553-B54F5FC5032B}" presName="negativeSpace" presStyleCnt="0"/>
      <dgm:spPr/>
    </dgm:pt>
    <dgm:pt modelId="{8550D9E2-DA37-4A84-A34C-CF219760F505}" type="pres">
      <dgm:prSet presAssocID="{D1388237-AF0B-48CF-A553-B54F5FC5032B}" presName="childText" presStyleLbl="conFgAcc1" presStyleIdx="1" presStyleCnt="4">
        <dgm:presLayoutVars>
          <dgm:bulletEnabled val="1"/>
        </dgm:presLayoutVars>
      </dgm:prSet>
      <dgm:spPr/>
    </dgm:pt>
    <dgm:pt modelId="{37C6010C-4F18-43D2-A0C7-AF5F9EAEE769}" type="pres">
      <dgm:prSet presAssocID="{8D756D12-F893-4D8D-89A4-67D9D6EA2E5D}" presName="spaceBetweenRectangles" presStyleCnt="0"/>
      <dgm:spPr/>
    </dgm:pt>
    <dgm:pt modelId="{564FDAD4-F7E3-4FE8-9317-E606132B3A17}" type="pres">
      <dgm:prSet presAssocID="{39DED10A-942C-4C0B-AD2D-AA2656EF29B2}" presName="parentLin" presStyleCnt="0"/>
      <dgm:spPr/>
    </dgm:pt>
    <dgm:pt modelId="{32B7C6C9-7972-41D7-A73D-1480F19BF434}" type="pres">
      <dgm:prSet presAssocID="{39DED10A-942C-4C0B-AD2D-AA2656EF29B2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B9001F5B-FD7E-4FCE-952C-49B71DB3A81C}" type="pres">
      <dgm:prSet presAssocID="{39DED10A-942C-4C0B-AD2D-AA2656EF29B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84ADB-47DC-4436-B86B-DBD8CE91E4E7}" type="pres">
      <dgm:prSet presAssocID="{39DED10A-942C-4C0B-AD2D-AA2656EF29B2}" presName="negativeSpace" presStyleCnt="0"/>
      <dgm:spPr/>
    </dgm:pt>
    <dgm:pt modelId="{B10F8970-3C14-4F65-8496-A89A12CE5D96}" type="pres">
      <dgm:prSet presAssocID="{39DED10A-942C-4C0B-AD2D-AA2656EF29B2}" presName="childText" presStyleLbl="conFgAcc1" presStyleIdx="2" presStyleCnt="4">
        <dgm:presLayoutVars>
          <dgm:bulletEnabled val="1"/>
        </dgm:presLayoutVars>
      </dgm:prSet>
      <dgm:spPr/>
    </dgm:pt>
    <dgm:pt modelId="{407E937D-9CD7-421A-BFF4-7CADCC81919C}" type="pres">
      <dgm:prSet presAssocID="{7CA95924-06C7-4CFA-920F-C30515AA6B4B}" presName="spaceBetweenRectangles" presStyleCnt="0"/>
      <dgm:spPr/>
    </dgm:pt>
    <dgm:pt modelId="{E30A2C44-3C77-47E4-B313-C3956EC7650F}" type="pres">
      <dgm:prSet presAssocID="{E9919471-DE4E-4E71-B00F-0E608BFE4070}" presName="parentLin" presStyleCnt="0"/>
      <dgm:spPr/>
    </dgm:pt>
    <dgm:pt modelId="{C79B3BC0-EF1C-404B-BD96-8217E0F8364C}" type="pres">
      <dgm:prSet presAssocID="{E9919471-DE4E-4E71-B00F-0E608BFE4070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4CF86E9B-C20B-4F8A-8919-83D1B6360761}" type="pres">
      <dgm:prSet presAssocID="{E9919471-DE4E-4E71-B00F-0E608BFE407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365BB-B17C-4889-9C09-DB43E91ECE3C}" type="pres">
      <dgm:prSet presAssocID="{E9919471-DE4E-4E71-B00F-0E608BFE4070}" presName="negativeSpace" presStyleCnt="0"/>
      <dgm:spPr/>
    </dgm:pt>
    <dgm:pt modelId="{23AC8CDB-4541-4344-B63F-FB2DD129CAB1}" type="pres">
      <dgm:prSet presAssocID="{E9919471-DE4E-4E71-B00F-0E608BFE4070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7065E3-0F60-4EA6-8106-5C750263C2E5}" srcId="{0F217CC3-D232-4419-BC0B-E483477E6C93}" destId="{E9919471-DE4E-4E71-B00F-0E608BFE4070}" srcOrd="3" destOrd="0" parTransId="{22F90A01-6D13-44D9-B378-37BA7F0CB852}" sibTransId="{7F1FF149-89EE-4D9B-937B-83F7E3AE5D8C}"/>
    <dgm:cxn modelId="{0772641A-058A-442C-B217-B959FE4CE89C}" type="presOf" srcId="{E9919471-DE4E-4E71-B00F-0E608BFE4070}" destId="{4CF86E9B-C20B-4F8A-8919-83D1B6360761}" srcOrd="1" destOrd="0" presId="urn:microsoft.com/office/officeart/2005/8/layout/list1"/>
    <dgm:cxn modelId="{0F8E355B-3973-40E3-87E6-D51060740E42}" srcId="{0F217CC3-D232-4419-BC0B-E483477E6C93}" destId="{39DED10A-942C-4C0B-AD2D-AA2656EF29B2}" srcOrd="2" destOrd="0" parTransId="{5034845F-FDC3-4072-989E-F7F97FE3A39D}" sibTransId="{7CA95924-06C7-4CFA-920F-C30515AA6B4B}"/>
    <dgm:cxn modelId="{54946DCA-72FA-4954-8107-341C1513DAD0}" type="presOf" srcId="{39DED10A-942C-4C0B-AD2D-AA2656EF29B2}" destId="{B9001F5B-FD7E-4FCE-952C-49B71DB3A81C}" srcOrd="1" destOrd="0" presId="urn:microsoft.com/office/officeart/2005/8/layout/list1"/>
    <dgm:cxn modelId="{0C199388-33E5-4267-A18B-3F1E46CBD655}" type="presOf" srcId="{74F349D2-337D-4C54-830E-2EDAC4CB9111}" destId="{23AC8CDB-4541-4344-B63F-FB2DD129CAB1}" srcOrd="0" destOrd="0" presId="urn:microsoft.com/office/officeart/2005/8/layout/list1"/>
    <dgm:cxn modelId="{0CCBFC5A-2AAE-4EB9-BC2B-997C37CD2129}" type="presOf" srcId="{C95B0F3F-EC94-4980-9B9A-12493CD050D1}" destId="{54F785FD-059B-49DA-84A8-03989A0BF52B}" srcOrd="1" destOrd="0" presId="urn:microsoft.com/office/officeart/2005/8/layout/list1"/>
    <dgm:cxn modelId="{6ABC8EDF-B85C-41A9-907E-CA3168B4CA02}" type="presOf" srcId="{D1388237-AF0B-48CF-A553-B54F5FC5032B}" destId="{64BA14C7-A0DB-4D12-AB28-6B84F7030D4B}" srcOrd="1" destOrd="0" presId="urn:microsoft.com/office/officeart/2005/8/layout/list1"/>
    <dgm:cxn modelId="{39DC9EF5-3AED-4F09-8E63-86828E159F80}" type="presOf" srcId="{D1388237-AF0B-48CF-A553-B54F5FC5032B}" destId="{61A74364-6B78-469E-BFF5-BC0B4DC58D7E}" srcOrd="0" destOrd="0" presId="urn:microsoft.com/office/officeart/2005/8/layout/list1"/>
    <dgm:cxn modelId="{80094B42-EB7C-4ADB-AAAA-32303C7E4E32}" type="presOf" srcId="{72756955-F3FB-44FE-9E53-72A8F99FDB21}" destId="{23AC8CDB-4541-4344-B63F-FB2DD129CAB1}" srcOrd="0" destOrd="2" presId="urn:microsoft.com/office/officeart/2005/8/layout/list1"/>
    <dgm:cxn modelId="{B9886392-D90E-40C4-A0B8-7EEA7BB7822E}" srcId="{0F217CC3-D232-4419-BC0B-E483477E6C93}" destId="{C95B0F3F-EC94-4980-9B9A-12493CD050D1}" srcOrd="0" destOrd="0" parTransId="{9E4135E3-BE3C-4EF7-8BCB-26A269A34426}" sibTransId="{80276E52-2D13-474F-937E-B01F322E21C3}"/>
    <dgm:cxn modelId="{344E5D91-7BAE-4EE2-B1D9-B1341F6A0F13}" type="presOf" srcId="{E666186F-EAF9-4634-B407-4288E2FF396C}" destId="{23AC8CDB-4541-4344-B63F-FB2DD129CAB1}" srcOrd="0" destOrd="1" presId="urn:microsoft.com/office/officeart/2005/8/layout/list1"/>
    <dgm:cxn modelId="{28E3AB08-FB4C-483B-8CA3-BB1FFED03195}" srcId="{E9919471-DE4E-4E71-B00F-0E608BFE4070}" destId="{74F349D2-337D-4C54-830E-2EDAC4CB9111}" srcOrd="0" destOrd="0" parTransId="{98090D3D-D5CC-4EAF-B3E5-F0D4DE02890D}" sibTransId="{70A96BE0-6F1C-44A0-B7D6-580DC63CA60C}"/>
    <dgm:cxn modelId="{8A28F5B2-0C0A-4E65-98E3-9A31A096C96D}" type="presOf" srcId="{C95B0F3F-EC94-4980-9B9A-12493CD050D1}" destId="{8457D44D-418C-4D8A-8F07-B4E498E266E7}" srcOrd="0" destOrd="0" presId="urn:microsoft.com/office/officeart/2005/8/layout/list1"/>
    <dgm:cxn modelId="{AC9B2D46-C666-474F-B15B-061041D9E283}" type="presOf" srcId="{E9919471-DE4E-4E71-B00F-0E608BFE4070}" destId="{C79B3BC0-EF1C-404B-BD96-8217E0F8364C}" srcOrd="0" destOrd="0" presId="urn:microsoft.com/office/officeart/2005/8/layout/list1"/>
    <dgm:cxn modelId="{FA9847B1-3FA8-409C-954C-F9B02B2706D8}" type="presOf" srcId="{0F217CC3-D232-4419-BC0B-E483477E6C93}" destId="{2AE20678-D13B-4471-B225-9A20DD7BBE01}" srcOrd="0" destOrd="0" presId="urn:microsoft.com/office/officeart/2005/8/layout/list1"/>
    <dgm:cxn modelId="{E3CCB0B5-CAF5-4343-88FC-234B5AD808BD}" srcId="{E9919471-DE4E-4E71-B00F-0E608BFE4070}" destId="{E666186F-EAF9-4634-B407-4288E2FF396C}" srcOrd="1" destOrd="0" parTransId="{C180C9C1-3CCA-41F5-B87A-A351B2893443}" sibTransId="{2A54D7B1-714F-4EE3-B2DE-33E02E688E1D}"/>
    <dgm:cxn modelId="{2F74C34C-C0E4-40CD-85B0-DFA0A7FE2625}" srcId="{E9919471-DE4E-4E71-B00F-0E608BFE4070}" destId="{72756955-F3FB-44FE-9E53-72A8F99FDB21}" srcOrd="2" destOrd="0" parTransId="{6D2B1739-4272-43D2-8F11-D17D8EA94106}" sibTransId="{3A667703-7B20-4449-B0EF-41F3660807E9}"/>
    <dgm:cxn modelId="{852649EF-68BF-44BA-B461-5C36C293F833}" srcId="{0F217CC3-D232-4419-BC0B-E483477E6C93}" destId="{D1388237-AF0B-48CF-A553-B54F5FC5032B}" srcOrd="1" destOrd="0" parTransId="{A8DF3699-A6E6-4C47-9975-E5A43CC1C765}" sibTransId="{8D756D12-F893-4D8D-89A4-67D9D6EA2E5D}"/>
    <dgm:cxn modelId="{6937BC00-ABA1-4177-8ACF-E9C17CE0E41C}" type="presOf" srcId="{39DED10A-942C-4C0B-AD2D-AA2656EF29B2}" destId="{32B7C6C9-7972-41D7-A73D-1480F19BF434}" srcOrd="0" destOrd="0" presId="urn:microsoft.com/office/officeart/2005/8/layout/list1"/>
    <dgm:cxn modelId="{0F6674A4-1018-4060-9DE7-CF7063796DAF}" type="presParOf" srcId="{2AE20678-D13B-4471-B225-9A20DD7BBE01}" destId="{01EF6B3A-D001-49CE-A44D-D83DE6806130}" srcOrd="0" destOrd="0" presId="urn:microsoft.com/office/officeart/2005/8/layout/list1"/>
    <dgm:cxn modelId="{33454923-8714-42E3-BF94-4DF1C85C4AE0}" type="presParOf" srcId="{01EF6B3A-D001-49CE-A44D-D83DE6806130}" destId="{8457D44D-418C-4D8A-8F07-B4E498E266E7}" srcOrd="0" destOrd="0" presId="urn:microsoft.com/office/officeart/2005/8/layout/list1"/>
    <dgm:cxn modelId="{7291F59C-216D-43F1-8898-AA7CF31ACF9B}" type="presParOf" srcId="{01EF6B3A-D001-49CE-A44D-D83DE6806130}" destId="{54F785FD-059B-49DA-84A8-03989A0BF52B}" srcOrd="1" destOrd="0" presId="urn:microsoft.com/office/officeart/2005/8/layout/list1"/>
    <dgm:cxn modelId="{9E686B86-8021-466B-BF1B-3EA902C19553}" type="presParOf" srcId="{2AE20678-D13B-4471-B225-9A20DD7BBE01}" destId="{2DFD6DF4-F036-4702-97E9-1819A67BDF47}" srcOrd="1" destOrd="0" presId="urn:microsoft.com/office/officeart/2005/8/layout/list1"/>
    <dgm:cxn modelId="{6AD5ECE8-94B3-4620-A773-B001CEDB9E97}" type="presParOf" srcId="{2AE20678-D13B-4471-B225-9A20DD7BBE01}" destId="{16362780-DFA1-44A0-A96B-5123A2E1D252}" srcOrd="2" destOrd="0" presId="urn:microsoft.com/office/officeart/2005/8/layout/list1"/>
    <dgm:cxn modelId="{1B255B81-7A10-4ABD-BDC3-6252E2E9F5FE}" type="presParOf" srcId="{2AE20678-D13B-4471-B225-9A20DD7BBE01}" destId="{A60879C3-DF73-4B4E-B7D7-ED927753B8EC}" srcOrd="3" destOrd="0" presId="urn:microsoft.com/office/officeart/2005/8/layout/list1"/>
    <dgm:cxn modelId="{2D6863F6-0CEA-436C-9B7F-D2B50A5FDB16}" type="presParOf" srcId="{2AE20678-D13B-4471-B225-9A20DD7BBE01}" destId="{41639501-B62A-40FD-8DEB-8E69BC0EE602}" srcOrd="4" destOrd="0" presId="urn:microsoft.com/office/officeart/2005/8/layout/list1"/>
    <dgm:cxn modelId="{056B1614-E7BB-4F1E-8394-58423AC6D0EF}" type="presParOf" srcId="{41639501-B62A-40FD-8DEB-8E69BC0EE602}" destId="{61A74364-6B78-469E-BFF5-BC0B4DC58D7E}" srcOrd="0" destOrd="0" presId="urn:microsoft.com/office/officeart/2005/8/layout/list1"/>
    <dgm:cxn modelId="{255B3FC3-81EE-42BB-8322-974A293529A8}" type="presParOf" srcId="{41639501-B62A-40FD-8DEB-8E69BC0EE602}" destId="{64BA14C7-A0DB-4D12-AB28-6B84F7030D4B}" srcOrd="1" destOrd="0" presId="urn:microsoft.com/office/officeart/2005/8/layout/list1"/>
    <dgm:cxn modelId="{9057B490-1FCC-4B67-A438-B9ADE4B8AC92}" type="presParOf" srcId="{2AE20678-D13B-4471-B225-9A20DD7BBE01}" destId="{435A2748-7E3B-4BFF-979B-647282190A75}" srcOrd="5" destOrd="0" presId="urn:microsoft.com/office/officeart/2005/8/layout/list1"/>
    <dgm:cxn modelId="{A41FFA2B-A08C-4A74-99D7-374FD7FD364B}" type="presParOf" srcId="{2AE20678-D13B-4471-B225-9A20DD7BBE01}" destId="{8550D9E2-DA37-4A84-A34C-CF219760F505}" srcOrd="6" destOrd="0" presId="urn:microsoft.com/office/officeart/2005/8/layout/list1"/>
    <dgm:cxn modelId="{A4F84BA5-0FED-49F6-A438-30B289289AEC}" type="presParOf" srcId="{2AE20678-D13B-4471-B225-9A20DD7BBE01}" destId="{37C6010C-4F18-43D2-A0C7-AF5F9EAEE769}" srcOrd="7" destOrd="0" presId="urn:microsoft.com/office/officeart/2005/8/layout/list1"/>
    <dgm:cxn modelId="{59B40653-A4B7-4543-8C81-FFEA9973BCFC}" type="presParOf" srcId="{2AE20678-D13B-4471-B225-9A20DD7BBE01}" destId="{564FDAD4-F7E3-4FE8-9317-E606132B3A17}" srcOrd="8" destOrd="0" presId="urn:microsoft.com/office/officeart/2005/8/layout/list1"/>
    <dgm:cxn modelId="{0F80F201-17B4-417B-ADF4-90A7C0C17A2E}" type="presParOf" srcId="{564FDAD4-F7E3-4FE8-9317-E606132B3A17}" destId="{32B7C6C9-7972-41D7-A73D-1480F19BF434}" srcOrd="0" destOrd="0" presId="urn:microsoft.com/office/officeart/2005/8/layout/list1"/>
    <dgm:cxn modelId="{27C0161E-E275-49C7-A9E5-FBDB220E603A}" type="presParOf" srcId="{564FDAD4-F7E3-4FE8-9317-E606132B3A17}" destId="{B9001F5B-FD7E-4FCE-952C-49B71DB3A81C}" srcOrd="1" destOrd="0" presId="urn:microsoft.com/office/officeart/2005/8/layout/list1"/>
    <dgm:cxn modelId="{EAAE0057-45C8-479B-BB50-8BAF611EDB5C}" type="presParOf" srcId="{2AE20678-D13B-4471-B225-9A20DD7BBE01}" destId="{15184ADB-47DC-4436-B86B-DBD8CE91E4E7}" srcOrd="9" destOrd="0" presId="urn:microsoft.com/office/officeart/2005/8/layout/list1"/>
    <dgm:cxn modelId="{2BF3BDB4-3873-4034-82C7-98607BC6AB1F}" type="presParOf" srcId="{2AE20678-D13B-4471-B225-9A20DD7BBE01}" destId="{B10F8970-3C14-4F65-8496-A89A12CE5D96}" srcOrd="10" destOrd="0" presId="urn:microsoft.com/office/officeart/2005/8/layout/list1"/>
    <dgm:cxn modelId="{00480C1C-4513-4DE1-8F1B-2AC05845CE1C}" type="presParOf" srcId="{2AE20678-D13B-4471-B225-9A20DD7BBE01}" destId="{407E937D-9CD7-421A-BFF4-7CADCC81919C}" srcOrd="11" destOrd="0" presId="urn:microsoft.com/office/officeart/2005/8/layout/list1"/>
    <dgm:cxn modelId="{5568C2D9-4AB6-441F-B62A-8172A3FCF594}" type="presParOf" srcId="{2AE20678-D13B-4471-B225-9A20DD7BBE01}" destId="{E30A2C44-3C77-47E4-B313-C3956EC7650F}" srcOrd="12" destOrd="0" presId="urn:microsoft.com/office/officeart/2005/8/layout/list1"/>
    <dgm:cxn modelId="{40DC6648-E2AA-4BA3-B840-909604034845}" type="presParOf" srcId="{E30A2C44-3C77-47E4-B313-C3956EC7650F}" destId="{C79B3BC0-EF1C-404B-BD96-8217E0F8364C}" srcOrd="0" destOrd="0" presId="urn:microsoft.com/office/officeart/2005/8/layout/list1"/>
    <dgm:cxn modelId="{22E3EF70-1F96-4257-8958-5E4C10B1B2B1}" type="presParOf" srcId="{E30A2C44-3C77-47E4-B313-C3956EC7650F}" destId="{4CF86E9B-C20B-4F8A-8919-83D1B6360761}" srcOrd="1" destOrd="0" presId="urn:microsoft.com/office/officeart/2005/8/layout/list1"/>
    <dgm:cxn modelId="{908C3C76-382C-4B95-8A48-D349A48C5292}" type="presParOf" srcId="{2AE20678-D13B-4471-B225-9A20DD7BBE01}" destId="{54C365BB-B17C-4889-9C09-DB43E91ECE3C}" srcOrd="13" destOrd="0" presId="urn:microsoft.com/office/officeart/2005/8/layout/list1"/>
    <dgm:cxn modelId="{821B3AB7-B08E-4F9F-9BC0-6335C5556349}" type="presParOf" srcId="{2AE20678-D13B-4471-B225-9A20DD7BBE01}" destId="{23AC8CDB-4541-4344-B63F-FB2DD129CAB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3F4810-2290-4D3E-9027-13218FD1A462}" type="doc">
      <dgm:prSet loTypeId="urn:microsoft.com/office/officeart/2005/8/layout/list1" loCatId="Inbox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700539B1-7EEE-421C-9A61-3580B5A558FD}">
      <dgm:prSet custT="1"/>
      <dgm:spPr>
        <a:solidFill>
          <a:srgbClr val="00B050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sz="1600" b="0" i="0" dirty="0"/>
            <a:t> </a:t>
          </a:r>
          <a:r>
            <a:rPr lang="en-US" sz="2800" b="0" i="0" dirty="0"/>
            <a:t>The program director must appoint the Program Evaluation Committee (PEC)</a:t>
          </a:r>
          <a:endParaRPr lang="en-US" sz="2800" dirty="0"/>
        </a:p>
      </dgm:t>
    </dgm:pt>
    <dgm:pt modelId="{6F6B9EE0-75C4-4142-AD66-AAD98EF38EE7}" type="parTrans" cxnId="{1724FF63-755F-49AC-B678-86F6F0DA1CDD}">
      <dgm:prSet/>
      <dgm:spPr/>
      <dgm:t>
        <a:bodyPr/>
        <a:lstStyle/>
        <a:p>
          <a:endParaRPr lang="en-US"/>
        </a:p>
      </dgm:t>
    </dgm:pt>
    <dgm:pt modelId="{90E2B063-80D1-4068-87DC-D7D89E58EB6F}" type="sibTrans" cxnId="{1724FF63-755F-49AC-B678-86F6F0DA1CDD}">
      <dgm:prSet/>
      <dgm:spPr/>
      <dgm:t>
        <a:bodyPr/>
        <a:lstStyle/>
        <a:p>
          <a:endParaRPr lang="en-US"/>
        </a:p>
      </dgm:t>
    </dgm:pt>
    <dgm:pt modelId="{40E84E43-7283-423D-B4F5-B44519867A8C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600" b="0" i="0" dirty="0"/>
            <a:t> Must have a written description of its responsibilities; and, should participate actively in: </a:t>
          </a:r>
          <a:endParaRPr lang="en-US" sz="1600" dirty="0"/>
        </a:p>
      </dgm:t>
    </dgm:pt>
    <dgm:pt modelId="{4EB77E8E-E0E9-4E85-AEB4-E83B0A09562A}" type="parTrans" cxnId="{49A8AE07-4A42-4DCD-9E9C-9B460CD4CB5D}">
      <dgm:prSet/>
      <dgm:spPr/>
      <dgm:t>
        <a:bodyPr/>
        <a:lstStyle/>
        <a:p>
          <a:endParaRPr lang="en-US"/>
        </a:p>
      </dgm:t>
    </dgm:pt>
    <dgm:pt modelId="{0CB8396A-F4BE-42FF-87B1-4B5296D14268}" type="sibTrans" cxnId="{49A8AE07-4A42-4DCD-9E9C-9B460CD4CB5D}">
      <dgm:prSet/>
      <dgm:spPr/>
      <dgm:t>
        <a:bodyPr/>
        <a:lstStyle/>
        <a:p>
          <a:endParaRPr lang="en-US"/>
        </a:p>
      </dgm:t>
    </dgm:pt>
    <dgm:pt modelId="{6071F240-3207-4E97-9D5F-B8814AB5C024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600" b="0" i="0" dirty="0"/>
            <a:t> Must be composed of at least two program faculty members and should include at least one resident; </a:t>
          </a:r>
          <a:endParaRPr lang="en-US" sz="1600" dirty="0"/>
        </a:p>
      </dgm:t>
    </dgm:pt>
    <dgm:pt modelId="{B3F8A099-025B-4186-8055-EF6DA124A504}" type="parTrans" cxnId="{D1C39BE1-A59F-4FEC-A6BF-C760BC6D1141}">
      <dgm:prSet/>
      <dgm:spPr/>
      <dgm:t>
        <a:bodyPr/>
        <a:lstStyle/>
        <a:p>
          <a:endParaRPr lang="en-US"/>
        </a:p>
      </dgm:t>
    </dgm:pt>
    <dgm:pt modelId="{DECF08B0-D906-442B-A6B1-FEF311CFD536}" type="sibTrans" cxnId="{D1C39BE1-A59F-4FEC-A6BF-C760BC6D1141}">
      <dgm:prSet/>
      <dgm:spPr/>
      <dgm:t>
        <a:bodyPr/>
        <a:lstStyle/>
        <a:p>
          <a:endParaRPr lang="en-US"/>
        </a:p>
      </dgm:t>
    </dgm:pt>
    <dgm:pt modelId="{DEC0B392-22DE-448C-83B4-D18D182D7A8A}" type="pres">
      <dgm:prSet presAssocID="{4C3F4810-2290-4D3E-9027-13218FD1A46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67B6A4-0BF8-4ECF-A14E-7F97D3C4AEDD}" type="pres">
      <dgm:prSet presAssocID="{700539B1-7EEE-421C-9A61-3580B5A558FD}" presName="parentLin" presStyleCnt="0"/>
      <dgm:spPr/>
    </dgm:pt>
    <dgm:pt modelId="{BAE7E2FF-FEB8-4E19-9008-A01DA3BBFBBD}" type="pres">
      <dgm:prSet presAssocID="{700539B1-7EEE-421C-9A61-3580B5A558F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61B70A0F-C4AB-4DFD-B5EA-03FF750D0CD2}" type="pres">
      <dgm:prSet presAssocID="{700539B1-7EEE-421C-9A61-3580B5A558F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F827D2-2D65-471E-98A0-B69D41AEEB85}" type="pres">
      <dgm:prSet presAssocID="{700539B1-7EEE-421C-9A61-3580B5A558FD}" presName="negativeSpace" presStyleCnt="0"/>
      <dgm:spPr/>
    </dgm:pt>
    <dgm:pt modelId="{8465BCA4-1D70-422F-8CA3-EB45BE9C64EA}" type="pres">
      <dgm:prSet presAssocID="{700539B1-7EEE-421C-9A61-3580B5A558FD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3CDF98-AF72-47CC-9F01-B93493CDCCF6}" type="presOf" srcId="{700539B1-7EEE-421C-9A61-3580B5A558FD}" destId="{61B70A0F-C4AB-4DFD-B5EA-03FF750D0CD2}" srcOrd="1" destOrd="0" presId="urn:microsoft.com/office/officeart/2005/8/layout/list1"/>
    <dgm:cxn modelId="{E24CAA3E-104E-4D30-8049-E45CCCC12920}" type="presOf" srcId="{4C3F4810-2290-4D3E-9027-13218FD1A462}" destId="{DEC0B392-22DE-448C-83B4-D18D182D7A8A}" srcOrd="0" destOrd="0" presId="urn:microsoft.com/office/officeart/2005/8/layout/list1"/>
    <dgm:cxn modelId="{D1C39BE1-A59F-4FEC-A6BF-C760BC6D1141}" srcId="{700539B1-7EEE-421C-9A61-3580B5A558FD}" destId="{6071F240-3207-4E97-9D5F-B8814AB5C024}" srcOrd="0" destOrd="0" parTransId="{B3F8A099-025B-4186-8055-EF6DA124A504}" sibTransId="{DECF08B0-D906-442B-A6B1-FEF311CFD536}"/>
    <dgm:cxn modelId="{1724FF63-755F-49AC-B678-86F6F0DA1CDD}" srcId="{4C3F4810-2290-4D3E-9027-13218FD1A462}" destId="{700539B1-7EEE-421C-9A61-3580B5A558FD}" srcOrd="0" destOrd="0" parTransId="{6F6B9EE0-75C4-4142-AD66-AAD98EF38EE7}" sibTransId="{90E2B063-80D1-4068-87DC-D7D89E58EB6F}"/>
    <dgm:cxn modelId="{054CC50C-46B4-4991-9428-0B8B55337DDC}" type="presOf" srcId="{40E84E43-7283-423D-B4F5-B44519867A8C}" destId="{8465BCA4-1D70-422F-8CA3-EB45BE9C64EA}" srcOrd="0" destOrd="1" presId="urn:microsoft.com/office/officeart/2005/8/layout/list1"/>
    <dgm:cxn modelId="{49A8AE07-4A42-4DCD-9E9C-9B460CD4CB5D}" srcId="{700539B1-7EEE-421C-9A61-3580B5A558FD}" destId="{40E84E43-7283-423D-B4F5-B44519867A8C}" srcOrd="1" destOrd="0" parTransId="{4EB77E8E-E0E9-4E85-AEB4-E83B0A09562A}" sibTransId="{0CB8396A-F4BE-42FF-87B1-4B5296D14268}"/>
    <dgm:cxn modelId="{CCAAD4FE-2123-493C-87A1-76B88840A74C}" type="presOf" srcId="{700539B1-7EEE-421C-9A61-3580B5A558FD}" destId="{BAE7E2FF-FEB8-4E19-9008-A01DA3BBFBBD}" srcOrd="0" destOrd="0" presId="urn:microsoft.com/office/officeart/2005/8/layout/list1"/>
    <dgm:cxn modelId="{24649904-D338-47C6-8DB4-9AF410CC9DA2}" type="presOf" srcId="{6071F240-3207-4E97-9D5F-B8814AB5C024}" destId="{8465BCA4-1D70-422F-8CA3-EB45BE9C64EA}" srcOrd="0" destOrd="0" presId="urn:microsoft.com/office/officeart/2005/8/layout/list1"/>
    <dgm:cxn modelId="{57210E55-0FA2-4367-8F79-919C9FD4CF48}" type="presParOf" srcId="{DEC0B392-22DE-448C-83B4-D18D182D7A8A}" destId="{A167B6A4-0BF8-4ECF-A14E-7F97D3C4AEDD}" srcOrd="0" destOrd="0" presId="urn:microsoft.com/office/officeart/2005/8/layout/list1"/>
    <dgm:cxn modelId="{89F68CBE-4A0D-4BBE-8575-461E95A6D565}" type="presParOf" srcId="{A167B6A4-0BF8-4ECF-A14E-7F97D3C4AEDD}" destId="{BAE7E2FF-FEB8-4E19-9008-A01DA3BBFBBD}" srcOrd="0" destOrd="0" presId="urn:microsoft.com/office/officeart/2005/8/layout/list1"/>
    <dgm:cxn modelId="{293772BF-E197-4556-BE1F-960A7746E31B}" type="presParOf" srcId="{A167B6A4-0BF8-4ECF-A14E-7F97D3C4AEDD}" destId="{61B70A0F-C4AB-4DFD-B5EA-03FF750D0CD2}" srcOrd="1" destOrd="0" presId="urn:microsoft.com/office/officeart/2005/8/layout/list1"/>
    <dgm:cxn modelId="{E3ACAA9A-293A-4E06-AC3D-8513B626BDE0}" type="presParOf" srcId="{DEC0B392-22DE-448C-83B4-D18D182D7A8A}" destId="{CCF827D2-2D65-471E-98A0-B69D41AEEB85}" srcOrd="1" destOrd="0" presId="urn:microsoft.com/office/officeart/2005/8/layout/list1"/>
    <dgm:cxn modelId="{AF61B4EE-F6BA-43D7-B2F7-52807F5B0481}" type="presParOf" srcId="{DEC0B392-22DE-448C-83B4-D18D182D7A8A}" destId="{8465BCA4-1D70-422F-8CA3-EB45BE9C64E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E3C49D-F54A-4AE3-AC07-6B90EEDD2E9D}" type="doc">
      <dgm:prSet loTypeId="urn:microsoft.com/office/officeart/2005/8/layout/vList2" loCatId="Inbox" qsTypeId="urn:microsoft.com/office/officeart/2005/8/quickstyle/simple4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459AF423-49A1-4653-B968-8865C4702CBC}">
      <dgm:prSet/>
      <dgm:spPr>
        <a:solidFill>
          <a:srgbClr val="00B050"/>
        </a:solidFill>
      </dgm:spPr>
      <dgm:t>
        <a:bodyPr/>
        <a:lstStyle/>
        <a:p>
          <a:r>
            <a:rPr lang="en-US" b="1" i="0" dirty="0"/>
            <a:t>Don’t choose too many </a:t>
          </a:r>
          <a:r>
            <a:rPr lang="en-US" b="0" i="0" dirty="0"/>
            <a:t>– it’s better to make progress on  few items, than accomplish nothing because you are going in too many directions</a:t>
          </a:r>
          <a:endParaRPr lang="en-US" dirty="0"/>
        </a:p>
      </dgm:t>
    </dgm:pt>
    <dgm:pt modelId="{9BF8B793-140A-43F0-A2D4-324E2F8414F0}" type="parTrans" cxnId="{05E612EF-646E-4B06-AD45-CEE204B729DF}">
      <dgm:prSet/>
      <dgm:spPr/>
      <dgm:t>
        <a:bodyPr/>
        <a:lstStyle/>
        <a:p>
          <a:endParaRPr lang="en-US"/>
        </a:p>
      </dgm:t>
    </dgm:pt>
    <dgm:pt modelId="{69322DF5-7CE0-494C-A9FF-84DB5974FFDC}" type="sibTrans" cxnId="{05E612EF-646E-4B06-AD45-CEE204B729DF}">
      <dgm:prSet/>
      <dgm:spPr/>
      <dgm:t>
        <a:bodyPr/>
        <a:lstStyle/>
        <a:p>
          <a:endParaRPr lang="en-US"/>
        </a:p>
      </dgm:t>
    </dgm:pt>
    <dgm:pt modelId="{BC8C4E82-E07B-48AD-96B6-39197867DB6A}">
      <dgm:prSet/>
      <dgm:spPr>
        <a:solidFill>
          <a:srgbClr val="00B050"/>
        </a:solidFill>
      </dgm:spPr>
      <dgm:t>
        <a:bodyPr/>
        <a:lstStyle/>
        <a:p>
          <a:r>
            <a:rPr lang="en-US" b="1" i="0" dirty="0"/>
            <a:t>Measurements</a:t>
          </a:r>
          <a:r>
            <a:rPr lang="en-US" b="0" i="0" dirty="0"/>
            <a:t> – it’s essential to think about how to measure success</a:t>
          </a:r>
          <a:endParaRPr lang="en-US" dirty="0"/>
        </a:p>
      </dgm:t>
    </dgm:pt>
    <dgm:pt modelId="{1A0863B5-4F4B-448F-B94B-283D8472E459}" type="parTrans" cxnId="{3AD87A53-BCBA-4DA2-AB13-26B3F747E25C}">
      <dgm:prSet/>
      <dgm:spPr/>
      <dgm:t>
        <a:bodyPr/>
        <a:lstStyle/>
        <a:p>
          <a:endParaRPr lang="en-US"/>
        </a:p>
      </dgm:t>
    </dgm:pt>
    <dgm:pt modelId="{52057EAC-4162-40EE-A1E5-2631716B5AD9}" type="sibTrans" cxnId="{3AD87A53-BCBA-4DA2-AB13-26B3F747E25C}">
      <dgm:prSet/>
      <dgm:spPr/>
      <dgm:t>
        <a:bodyPr/>
        <a:lstStyle/>
        <a:p>
          <a:endParaRPr lang="en-US"/>
        </a:p>
      </dgm:t>
    </dgm:pt>
    <dgm:pt modelId="{5AFD13CA-84CA-480A-9161-E5F40D845AFD}">
      <dgm:prSet/>
      <dgm:spPr>
        <a:solidFill>
          <a:srgbClr val="00B050"/>
        </a:solidFill>
      </dgm:spPr>
      <dgm:t>
        <a:bodyPr/>
        <a:lstStyle/>
        <a:p>
          <a:r>
            <a:rPr lang="en-US" b="1" i="0" dirty="0"/>
            <a:t>PECs should review the action items throughout the year </a:t>
          </a:r>
          <a:r>
            <a:rPr lang="en-US" b="0" i="0" dirty="0"/>
            <a:t>– use it as your agenda for PEC meetings</a:t>
          </a:r>
          <a:endParaRPr lang="en-US" dirty="0"/>
        </a:p>
      </dgm:t>
    </dgm:pt>
    <dgm:pt modelId="{C0054237-5549-4831-B5BC-FCD6C0753EC0}" type="parTrans" cxnId="{6D1CBB2B-5829-4AA3-91D0-FD18DB82D0AA}">
      <dgm:prSet/>
      <dgm:spPr/>
      <dgm:t>
        <a:bodyPr/>
        <a:lstStyle/>
        <a:p>
          <a:endParaRPr lang="en-US"/>
        </a:p>
      </dgm:t>
    </dgm:pt>
    <dgm:pt modelId="{9A43DECC-2DF1-4FFB-9D47-7D2C7DD98353}" type="sibTrans" cxnId="{6D1CBB2B-5829-4AA3-91D0-FD18DB82D0AA}">
      <dgm:prSet/>
      <dgm:spPr/>
      <dgm:t>
        <a:bodyPr/>
        <a:lstStyle/>
        <a:p>
          <a:endParaRPr lang="en-US"/>
        </a:p>
      </dgm:t>
    </dgm:pt>
    <dgm:pt modelId="{0C99DE46-E2E4-4947-96AF-C95CB611BB18}" type="pres">
      <dgm:prSet presAssocID="{FAE3C49D-F54A-4AE3-AC07-6B90EEDD2E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67774A-E9E6-4261-B713-327B3DB8B34B}" type="pres">
      <dgm:prSet presAssocID="{459AF423-49A1-4653-B968-8865C4702CBC}" presName="parentText" presStyleLbl="node1" presStyleIdx="0" presStyleCnt="3" custLinFactNeighborY="-132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0F027-3E8E-483A-B814-A937AAC03B69}" type="pres">
      <dgm:prSet presAssocID="{69322DF5-7CE0-494C-A9FF-84DB5974FFDC}" presName="spacer" presStyleCnt="0"/>
      <dgm:spPr/>
    </dgm:pt>
    <dgm:pt modelId="{6C9A2EB5-8689-490F-962D-E0753F8611C4}" type="pres">
      <dgm:prSet presAssocID="{BC8C4E82-E07B-48AD-96B6-39197867DB6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A766DE-169D-4628-B83C-6987E31CFFA7}" type="pres">
      <dgm:prSet presAssocID="{52057EAC-4162-40EE-A1E5-2631716B5AD9}" presName="spacer" presStyleCnt="0"/>
      <dgm:spPr/>
    </dgm:pt>
    <dgm:pt modelId="{1B96654C-0FFE-4E1F-ABB7-085EB672AC83}" type="pres">
      <dgm:prSet presAssocID="{5AFD13CA-84CA-480A-9161-E5F40D845AF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D87A53-BCBA-4DA2-AB13-26B3F747E25C}" srcId="{FAE3C49D-F54A-4AE3-AC07-6B90EEDD2E9D}" destId="{BC8C4E82-E07B-48AD-96B6-39197867DB6A}" srcOrd="1" destOrd="0" parTransId="{1A0863B5-4F4B-448F-B94B-283D8472E459}" sibTransId="{52057EAC-4162-40EE-A1E5-2631716B5AD9}"/>
    <dgm:cxn modelId="{87BB9089-E2C6-43E6-8C89-47726565A4F9}" type="presOf" srcId="{FAE3C49D-F54A-4AE3-AC07-6B90EEDD2E9D}" destId="{0C99DE46-E2E4-4947-96AF-C95CB611BB18}" srcOrd="0" destOrd="0" presId="urn:microsoft.com/office/officeart/2005/8/layout/vList2"/>
    <dgm:cxn modelId="{FD0A52D9-DDDA-407D-BC61-2308C6C24FA4}" type="presOf" srcId="{5AFD13CA-84CA-480A-9161-E5F40D845AFD}" destId="{1B96654C-0FFE-4E1F-ABB7-085EB672AC83}" srcOrd="0" destOrd="0" presId="urn:microsoft.com/office/officeart/2005/8/layout/vList2"/>
    <dgm:cxn modelId="{6D1CBB2B-5829-4AA3-91D0-FD18DB82D0AA}" srcId="{FAE3C49D-F54A-4AE3-AC07-6B90EEDD2E9D}" destId="{5AFD13CA-84CA-480A-9161-E5F40D845AFD}" srcOrd="2" destOrd="0" parTransId="{C0054237-5549-4831-B5BC-FCD6C0753EC0}" sibTransId="{9A43DECC-2DF1-4FFB-9D47-7D2C7DD98353}"/>
    <dgm:cxn modelId="{0B0A371A-C027-4694-B9E7-7825E0233E30}" type="presOf" srcId="{459AF423-49A1-4653-B968-8865C4702CBC}" destId="{1767774A-E9E6-4261-B713-327B3DB8B34B}" srcOrd="0" destOrd="0" presId="urn:microsoft.com/office/officeart/2005/8/layout/vList2"/>
    <dgm:cxn modelId="{F899DD71-79F9-4F48-87B6-9F6216A8D3A1}" type="presOf" srcId="{BC8C4E82-E07B-48AD-96B6-39197867DB6A}" destId="{6C9A2EB5-8689-490F-962D-E0753F8611C4}" srcOrd="0" destOrd="0" presId="urn:microsoft.com/office/officeart/2005/8/layout/vList2"/>
    <dgm:cxn modelId="{05E612EF-646E-4B06-AD45-CEE204B729DF}" srcId="{FAE3C49D-F54A-4AE3-AC07-6B90EEDD2E9D}" destId="{459AF423-49A1-4653-B968-8865C4702CBC}" srcOrd="0" destOrd="0" parTransId="{9BF8B793-140A-43F0-A2D4-324E2F8414F0}" sibTransId="{69322DF5-7CE0-494C-A9FF-84DB5974FFDC}"/>
    <dgm:cxn modelId="{7B0BEEB6-702E-49C8-9FE4-2863EF435EFE}" type="presParOf" srcId="{0C99DE46-E2E4-4947-96AF-C95CB611BB18}" destId="{1767774A-E9E6-4261-B713-327B3DB8B34B}" srcOrd="0" destOrd="0" presId="urn:microsoft.com/office/officeart/2005/8/layout/vList2"/>
    <dgm:cxn modelId="{7909AB96-9639-4464-ABF2-0DAC0CF0359F}" type="presParOf" srcId="{0C99DE46-E2E4-4947-96AF-C95CB611BB18}" destId="{7790F027-3E8E-483A-B814-A937AAC03B69}" srcOrd="1" destOrd="0" presId="urn:microsoft.com/office/officeart/2005/8/layout/vList2"/>
    <dgm:cxn modelId="{393A33BF-57B4-4089-966D-117B3E9CBBE0}" type="presParOf" srcId="{0C99DE46-E2E4-4947-96AF-C95CB611BB18}" destId="{6C9A2EB5-8689-490F-962D-E0753F8611C4}" srcOrd="2" destOrd="0" presId="urn:microsoft.com/office/officeart/2005/8/layout/vList2"/>
    <dgm:cxn modelId="{284F0181-3617-46A9-99C7-CBF54F3858C4}" type="presParOf" srcId="{0C99DE46-E2E4-4947-96AF-C95CB611BB18}" destId="{A3A766DE-169D-4628-B83C-6987E31CFFA7}" srcOrd="3" destOrd="0" presId="urn:microsoft.com/office/officeart/2005/8/layout/vList2"/>
    <dgm:cxn modelId="{B9B61728-2886-4FD9-9B53-31CCF1508612}" type="presParOf" srcId="{0C99DE46-E2E4-4947-96AF-C95CB611BB18}" destId="{1B96654C-0FFE-4E1F-ABB7-085EB672AC8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02A64D-64B0-4688-9741-D7E2843D4783}" type="doc">
      <dgm:prSet loTypeId="urn:microsoft.com/office/officeart/2008/layout/LinedList" loCatId="Inbox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B309613-47E3-402E-8759-914A41B0BA48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The 10 year Self-Study visit is based on a </a:t>
          </a:r>
          <a:r>
            <a:rPr lang="en-US" sz="2000" b="1" dirty="0">
              <a:solidFill>
                <a:schemeClr val="tx1"/>
              </a:solidFill>
            </a:rPr>
            <a:t>comprehensive self-study</a:t>
          </a:r>
          <a:r>
            <a:rPr lang="en-US" sz="2000" dirty="0">
              <a:solidFill>
                <a:schemeClr val="tx1"/>
              </a:solidFill>
            </a:rPr>
            <a:t>, which includes a description of how the program or sponsoring institution creates an effective learning and working environment, and how this leads to </a:t>
          </a:r>
          <a:r>
            <a:rPr lang="en-US" sz="2000" b="1" dirty="0">
              <a:solidFill>
                <a:schemeClr val="tx1"/>
              </a:solidFill>
            </a:rPr>
            <a:t>desired educational outcomes</a:t>
          </a:r>
          <a:r>
            <a:rPr lang="en-US" sz="2000" dirty="0">
              <a:solidFill>
                <a:schemeClr val="tx1"/>
              </a:solidFill>
            </a:rPr>
            <a:t>, and an </a:t>
          </a:r>
          <a:r>
            <a:rPr lang="en-US" sz="2000" b="1" dirty="0">
              <a:solidFill>
                <a:schemeClr val="tx1"/>
              </a:solidFill>
            </a:rPr>
            <a:t>analysis of strengths</a:t>
          </a:r>
          <a:r>
            <a:rPr lang="en-US" sz="2000" dirty="0">
              <a:solidFill>
                <a:schemeClr val="tx1"/>
              </a:solidFill>
            </a:rPr>
            <a:t>, </a:t>
          </a:r>
          <a:r>
            <a:rPr lang="en-US" sz="2000" b="1" dirty="0">
              <a:solidFill>
                <a:schemeClr val="tx1"/>
              </a:solidFill>
            </a:rPr>
            <a:t>weaknesses</a:t>
          </a:r>
          <a:r>
            <a:rPr lang="en-US" sz="2000" dirty="0">
              <a:solidFill>
                <a:schemeClr val="tx1"/>
              </a:solidFill>
            </a:rPr>
            <a:t>, and </a:t>
          </a:r>
          <a:r>
            <a:rPr lang="en-US" sz="2000" b="1" dirty="0">
              <a:solidFill>
                <a:schemeClr val="tx1"/>
              </a:solidFill>
            </a:rPr>
            <a:t>plans for improvement</a:t>
          </a:r>
          <a:r>
            <a:rPr lang="en-US" sz="2000" dirty="0">
              <a:solidFill>
                <a:schemeClr val="tx1"/>
              </a:solidFill>
            </a:rPr>
            <a:t>.</a:t>
          </a:r>
        </a:p>
      </dgm:t>
    </dgm:pt>
    <dgm:pt modelId="{C96CED2B-1518-4B9F-8BD3-C60BD925F4BB}" type="parTrans" cxnId="{BF549BD2-6F43-46F5-A262-94C3FC5650CC}">
      <dgm:prSet/>
      <dgm:spPr/>
      <dgm:t>
        <a:bodyPr/>
        <a:lstStyle/>
        <a:p>
          <a:endParaRPr lang="en-US"/>
        </a:p>
      </dgm:t>
    </dgm:pt>
    <dgm:pt modelId="{0219B058-1545-4DEC-9D9E-E3170AA1C7DA}" type="sibTrans" cxnId="{BF549BD2-6F43-46F5-A262-94C3FC5650CC}">
      <dgm:prSet/>
      <dgm:spPr/>
      <dgm:t>
        <a:bodyPr/>
        <a:lstStyle/>
        <a:p>
          <a:endParaRPr lang="en-US"/>
        </a:p>
      </dgm:t>
    </dgm:pt>
    <dgm:pt modelId="{D583384D-1F0E-4A3F-B8D7-93A8F05B024D}">
      <dgm:prSet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Rationale: </a:t>
          </a:r>
          <a:r>
            <a:rPr lang="en-US" sz="1800" b="0" dirty="0">
              <a:solidFill>
                <a:schemeClr val="tx1"/>
              </a:solidFill>
            </a:rPr>
            <a:t>A</a:t>
          </a:r>
          <a:r>
            <a:rPr lang="en-US" sz="1800" dirty="0">
              <a:solidFill>
                <a:schemeClr val="tx1"/>
              </a:solidFill>
            </a:rPr>
            <a:t> standards and citation-based approach offers limited benefits for the majority of programs on Continued Accreditation</a:t>
          </a:r>
          <a:r>
            <a:rPr lang="en-US" sz="1800" baseline="30000" dirty="0">
              <a:solidFill>
                <a:schemeClr val="tx1"/>
              </a:solidFill>
            </a:rPr>
            <a:t>1</a:t>
          </a:r>
        </a:p>
      </dgm:t>
    </dgm:pt>
    <dgm:pt modelId="{6E4EC8D8-DB2D-4E0D-A58C-9FF268F073FF}" type="parTrans" cxnId="{DAE6B0A1-586A-4527-AEAE-E2F1FCAAABC7}">
      <dgm:prSet/>
      <dgm:spPr/>
      <dgm:t>
        <a:bodyPr/>
        <a:lstStyle/>
        <a:p>
          <a:endParaRPr lang="en-US"/>
        </a:p>
      </dgm:t>
    </dgm:pt>
    <dgm:pt modelId="{EC11AC56-D850-4812-9CBC-36428CAD2277}" type="sibTrans" cxnId="{DAE6B0A1-586A-4527-AEAE-E2F1FCAAABC7}">
      <dgm:prSet/>
      <dgm:spPr/>
      <dgm:t>
        <a:bodyPr/>
        <a:lstStyle/>
        <a:p>
          <a:endParaRPr lang="en-US"/>
        </a:p>
      </dgm:t>
    </dgm:pt>
    <dgm:pt modelId="{26A7E503-33E1-4659-A634-8B2B705C6939}" type="pres">
      <dgm:prSet presAssocID="{7902A64D-64B0-4688-9741-D7E2843D478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E5CB8A7-2B00-4D3F-8E8A-ACD437CABE16}" type="pres">
      <dgm:prSet presAssocID="{8B309613-47E3-402E-8759-914A41B0BA48}" presName="thickLine" presStyleLbl="alignNode1" presStyleIdx="0" presStyleCnt="2"/>
      <dgm:spPr/>
    </dgm:pt>
    <dgm:pt modelId="{A1E03BC5-455A-41DA-B396-46D34024C19A}" type="pres">
      <dgm:prSet presAssocID="{8B309613-47E3-402E-8759-914A41B0BA48}" presName="horz1" presStyleCnt="0"/>
      <dgm:spPr/>
    </dgm:pt>
    <dgm:pt modelId="{22E7603A-E1EA-42CF-AE51-4FE13F2B6942}" type="pres">
      <dgm:prSet presAssocID="{8B309613-47E3-402E-8759-914A41B0BA48}" presName="tx1" presStyleLbl="revTx" presStyleIdx="0" presStyleCnt="2" custScaleY="81928"/>
      <dgm:spPr/>
      <dgm:t>
        <a:bodyPr/>
        <a:lstStyle/>
        <a:p>
          <a:endParaRPr lang="en-US"/>
        </a:p>
      </dgm:t>
    </dgm:pt>
    <dgm:pt modelId="{CF728AB5-357E-477A-907A-FCDEF7E6E715}" type="pres">
      <dgm:prSet presAssocID="{8B309613-47E3-402E-8759-914A41B0BA48}" presName="vert1" presStyleCnt="0"/>
      <dgm:spPr/>
    </dgm:pt>
    <dgm:pt modelId="{E472CBA7-A32C-4558-B2B8-5FFC56A5F453}" type="pres">
      <dgm:prSet presAssocID="{D583384D-1F0E-4A3F-B8D7-93A8F05B024D}" presName="thickLine" presStyleLbl="alignNode1" presStyleIdx="1" presStyleCnt="2"/>
      <dgm:spPr/>
    </dgm:pt>
    <dgm:pt modelId="{E82E94C0-68A9-4301-9103-A1BD4E7DC1CC}" type="pres">
      <dgm:prSet presAssocID="{D583384D-1F0E-4A3F-B8D7-93A8F05B024D}" presName="horz1" presStyleCnt="0"/>
      <dgm:spPr/>
    </dgm:pt>
    <dgm:pt modelId="{ED1EE4E7-C360-432B-90E1-9BADA66B84D2}" type="pres">
      <dgm:prSet presAssocID="{D583384D-1F0E-4A3F-B8D7-93A8F05B024D}" presName="tx1" presStyleLbl="revTx" presStyleIdx="1" presStyleCnt="2" custScaleY="46913" custLinFactNeighborX="49" custLinFactNeighborY="32014"/>
      <dgm:spPr/>
      <dgm:t>
        <a:bodyPr/>
        <a:lstStyle/>
        <a:p>
          <a:endParaRPr lang="en-US"/>
        </a:p>
      </dgm:t>
    </dgm:pt>
    <dgm:pt modelId="{695F5C9C-C9A7-44A6-9BB8-D101520761A4}" type="pres">
      <dgm:prSet presAssocID="{D583384D-1F0E-4A3F-B8D7-93A8F05B024D}" presName="vert1" presStyleCnt="0"/>
      <dgm:spPr/>
    </dgm:pt>
  </dgm:ptLst>
  <dgm:cxnLst>
    <dgm:cxn modelId="{8BC82116-AE0F-4181-8AB4-399B308B6035}" type="presOf" srcId="{D583384D-1F0E-4A3F-B8D7-93A8F05B024D}" destId="{ED1EE4E7-C360-432B-90E1-9BADA66B84D2}" srcOrd="0" destOrd="0" presId="urn:microsoft.com/office/officeart/2008/layout/LinedList"/>
    <dgm:cxn modelId="{D585C694-C97A-41EA-96B8-E4D55E027197}" type="presOf" srcId="{8B309613-47E3-402E-8759-914A41B0BA48}" destId="{22E7603A-E1EA-42CF-AE51-4FE13F2B6942}" srcOrd="0" destOrd="0" presId="urn:microsoft.com/office/officeart/2008/layout/LinedList"/>
    <dgm:cxn modelId="{BF549BD2-6F43-46F5-A262-94C3FC5650CC}" srcId="{7902A64D-64B0-4688-9741-D7E2843D4783}" destId="{8B309613-47E3-402E-8759-914A41B0BA48}" srcOrd="0" destOrd="0" parTransId="{C96CED2B-1518-4B9F-8BD3-C60BD925F4BB}" sibTransId="{0219B058-1545-4DEC-9D9E-E3170AA1C7DA}"/>
    <dgm:cxn modelId="{3896AD13-E6AA-422B-87D2-83A9163CD460}" type="presOf" srcId="{7902A64D-64B0-4688-9741-D7E2843D4783}" destId="{26A7E503-33E1-4659-A634-8B2B705C6939}" srcOrd="0" destOrd="0" presId="urn:microsoft.com/office/officeart/2008/layout/LinedList"/>
    <dgm:cxn modelId="{DAE6B0A1-586A-4527-AEAE-E2F1FCAAABC7}" srcId="{7902A64D-64B0-4688-9741-D7E2843D4783}" destId="{D583384D-1F0E-4A3F-B8D7-93A8F05B024D}" srcOrd="1" destOrd="0" parTransId="{6E4EC8D8-DB2D-4E0D-A58C-9FF268F073FF}" sibTransId="{EC11AC56-D850-4812-9CBC-36428CAD2277}"/>
    <dgm:cxn modelId="{CC368F8C-2DF9-4BE9-8608-75742C379A4C}" type="presParOf" srcId="{26A7E503-33E1-4659-A634-8B2B705C6939}" destId="{3E5CB8A7-2B00-4D3F-8E8A-ACD437CABE16}" srcOrd="0" destOrd="0" presId="urn:microsoft.com/office/officeart/2008/layout/LinedList"/>
    <dgm:cxn modelId="{F28DFB92-44D1-49A3-A196-D1B64F08AEAD}" type="presParOf" srcId="{26A7E503-33E1-4659-A634-8B2B705C6939}" destId="{A1E03BC5-455A-41DA-B396-46D34024C19A}" srcOrd="1" destOrd="0" presId="urn:microsoft.com/office/officeart/2008/layout/LinedList"/>
    <dgm:cxn modelId="{15C2E26B-61D9-483B-ADF8-01CAA81CC7BA}" type="presParOf" srcId="{A1E03BC5-455A-41DA-B396-46D34024C19A}" destId="{22E7603A-E1EA-42CF-AE51-4FE13F2B6942}" srcOrd="0" destOrd="0" presId="urn:microsoft.com/office/officeart/2008/layout/LinedList"/>
    <dgm:cxn modelId="{27428715-F6DF-4B65-8035-E9DDD287E1EF}" type="presParOf" srcId="{A1E03BC5-455A-41DA-B396-46D34024C19A}" destId="{CF728AB5-357E-477A-907A-FCDEF7E6E715}" srcOrd="1" destOrd="0" presId="urn:microsoft.com/office/officeart/2008/layout/LinedList"/>
    <dgm:cxn modelId="{DDD7AE6C-3E01-4E97-869B-B8DEA9461339}" type="presParOf" srcId="{26A7E503-33E1-4659-A634-8B2B705C6939}" destId="{E472CBA7-A32C-4558-B2B8-5FFC56A5F453}" srcOrd="2" destOrd="0" presId="urn:microsoft.com/office/officeart/2008/layout/LinedList"/>
    <dgm:cxn modelId="{00F4A655-C157-471A-A1FA-F649311C02D6}" type="presParOf" srcId="{26A7E503-33E1-4659-A634-8B2B705C6939}" destId="{E82E94C0-68A9-4301-9103-A1BD4E7DC1CC}" srcOrd="3" destOrd="0" presId="urn:microsoft.com/office/officeart/2008/layout/LinedList"/>
    <dgm:cxn modelId="{FB3EB9A2-5D86-42A8-91F1-3D7A220D4D88}" type="presParOf" srcId="{E82E94C0-68A9-4301-9103-A1BD4E7DC1CC}" destId="{ED1EE4E7-C360-432B-90E1-9BADA66B84D2}" srcOrd="0" destOrd="0" presId="urn:microsoft.com/office/officeart/2008/layout/LinedList"/>
    <dgm:cxn modelId="{304C34BF-931A-47F8-8628-CD9775AA7134}" type="presParOf" srcId="{E82E94C0-68A9-4301-9103-A1BD4E7DC1CC}" destId="{695F5C9C-C9A7-44A6-9BB8-D101520761A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20B344-0D60-458E-B772-2962230F580C}" type="doc">
      <dgm:prSet loTypeId="urn:microsoft.com/office/officeart/2005/8/layout/hierarchy2" loCatId="Inbox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80FFD9E-40AE-42F4-BE96-3948F7DFD164}">
      <dgm:prSet custT="1"/>
      <dgm:spPr>
        <a:solidFill>
          <a:srgbClr val="00B050"/>
        </a:solidFill>
      </dgm:spPr>
      <dgm:t>
        <a:bodyPr/>
        <a:lstStyle/>
        <a:p>
          <a:r>
            <a:rPr lang="en-US" sz="1400" dirty="0"/>
            <a:t>Program Description</a:t>
          </a:r>
        </a:p>
      </dgm:t>
    </dgm:pt>
    <dgm:pt modelId="{69BDB9ED-4A16-4096-B007-18F743DD0A1B}" type="parTrans" cxnId="{63E3D7C4-7C9D-48DE-B313-53AC228FDE2F}">
      <dgm:prSet/>
      <dgm:spPr/>
      <dgm:t>
        <a:bodyPr/>
        <a:lstStyle/>
        <a:p>
          <a:endParaRPr lang="en-US"/>
        </a:p>
      </dgm:t>
    </dgm:pt>
    <dgm:pt modelId="{1F9E6F93-EDFC-4C04-AFAA-53F335E267A2}" type="sibTrans" cxnId="{63E3D7C4-7C9D-48DE-B313-53AC228FDE2F}">
      <dgm:prSet/>
      <dgm:spPr/>
      <dgm:t>
        <a:bodyPr/>
        <a:lstStyle/>
        <a:p>
          <a:endParaRPr lang="en-US"/>
        </a:p>
      </dgm:t>
    </dgm:pt>
    <dgm:pt modelId="{722C1454-1DEC-4996-BED8-FCBA5DF93634}">
      <dgm:prSet custT="1"/>
      <dgm:spPr/>
      <dgm:t>
        <a:bodyPr/>
        <a:lstStyle/>
        <a:p>
          <a:r>
            <a:rPr lang="en-US" sz="1400" dirty="0"/>
            <a:t>Succinct description of the program</a:t>
          </a:r>
        </a:p>
      </dgm:t>
    </dgm:pt>
    <dgm:pt modelId="{4FC2D343-81BC-4C97-BC25-FCCACFAC66E5}" type="parTrans" cxnId="{3EDDD474-E859-4A80-9A9C-71F5C83EC3FA}">
      <dgm:prSet custT="1"/>
      <dgm:spPr>
        <a:ln w="38100">
          <a:solidFill>
            <a:schemeClr val="accent3"/>
          </a:solidFill>
        </a:ln>
      </dgm:spPr>
      <dgm:t>
        <a:bodyPr/>
        <a:lstStyle/>
        <a:p>
          <a:endParaRPr lang="en-US" sz="700" dirty="0"/>
        </a:p>
      </dgm:t>
    </dgm:pt>
    <dgm:pt modelId="{37723652-3F43-470A-867A-F9571BC11F6D}" type="sibTrans" cxnId="{3EDDD474-E859-4A80-9A9C-71F5C83EC3FA}">
      <dgm:prSet/>
      <dgm:spPr/>
      <dgm:t>
        <a:bodyPr/>
        <a:lstStyle/>
        <a:p>
          <a:endParaRPr lang="en-US"/>
        </a:p>
      </dgm:t>
    </dgm:pt>
    <dgm:pt modelId="{F4D0A70F-51C8-47CF-9162-7BFBFC89F1EE}">
      <dgm:prSet custT="1"/>
      <dgm:spPr>
        <a:solidFill>
          <a:srgbClr val="00B050"/>
        </a:solidFill>
      </dgm:spPr>
      <dgm:t>
        <a:bodyPr/>
        <a:lstStyle/>
        <a:p>
          <a:r>
            <a:rPr lang="en-US" sz="1400" dirty="0"/>
            <a:t>Program AIMS</a:t>
          </a:r>
        </a:p>
      </dgm:t>
    </dgm:pt>
    <dgm:pt modelId="{58679579-E381-41F2-84C7-1793903512FF}" type="parTrans" cxnId="{F7FE8FF0-839D-4137-96A9-9A3D420D6EFA}">
      <dgm:prSet/>
      <dgm:spPr/>
      <dgm:t>
        <a:bodyPr/>
        <a:lstStyle/>
        <a:p>
          <a:endParaRPr lang="en-US"/>
        </a:p>
      </dgm:t>
    </dgm:pt>
    <dgm:pt modelId="{D86F2881-B066-4B91-B699-6A5B48C8C335}" type="sibTrans" cxnId="{F7FE8FF0-839D-4137-96A9-9A3D420D6EFA}">
      <dgm:prSet/>
      <dgm:spPr/>
      <dgm:t>
        <a:bodyPr/>
        <a:lstStyle/>
        <a:p>
          <a:endParaRPr lang="en-US"/>
        </a:p>
      </dgm:t>
    </dgm:pt>
    <dgm:pt modelId="{BE08792C-9322-49F4-A3A8-272A928226F1}">
      <dgm:prSet custT="1"/>
      <dgm:spPr/>
      <dgm:t>
        <a:bodyPr/>
        <a:lstStyle/>
        <a:p>
          <a:r>
            <a:rPr lang="en-US" sz="1400" dirty="0"/>
            <a:t>Goals of the program</a:t>
          </a:r>
        </a:p>
      </dgm:t>
    </dgm:pt>
    <dgm:pt modelId="{0D156063-1617-4C09-A465-9C7E6BF28439}" type="parTrans" cxnId="{339B7EAC-BC4A-4B20-98A6-0B82570DFC93}">
      <dgm:prSet custT="1"/>
      <dgm:spPr>
        <a:ln w="38100">
          <a:solidFill>
            <a:schemeClr val="accent3"/>
          </a:solidFill>
        </a:ln>
      </dgm:spPr>
      <dgm:t>
        <a:bodyPr/>
        <a:lstStyle/>
        <a:p>
          <a:endParaRPr lang="en-US" sz="700" dirty="0"/>
        </a:p>
      </dgm:t>
    </dgm:pt>
    <dgm:pt modelId="{BDAFD26A-26B9-4E17-82E0-9876D0CE6C56}" type="sibTrans" cxnId="{339B7EAC-BC4A-4B20-98A6-0B82570DFC93}">
      <dgm:prSet/>
      <dgm:spPr/>
      <dgm:t>
        <a:bodyPr/>
        <a:lstStyle/>
        <a:p>
          <a:endParaRPr lang="en-US"/>
        </a:p>
      </dgm:t>
    </dgm:pt>
    <dgm:pt modelId="{2AEEB356-AB5E-4F2E-BA53-B16C6E93D5AD}">
      <dgm:prSet custT="1"/>
      <dgm:spPr/>
      <dgm:t>
        <a:bodyPr/>
        <a:lstStyle/>
        <a:p>
          <a:r>
            <a:rPr lang="en-US" sz="1400" dirty="0"/>
            <a:t>What does the program strive to “produce”</a:t>
          </a:r>
        </a:p>
      </dgm:t>
    </dgm:pt>
    <dgm:pt modelId="{C4992656-94E2-44AC-AC2E-498063318E4D}" type="parTrans" cxnId="{01F1E7FA-3711-4AC1-BB45-CAE9F8ADBBD8}">
      <dgm:prSet custT="1"/>
      <dgm:spPr>
        <a:ln w="38100">
          <a:solidFill>
            <a:schemeClr val="accent3"/>
          </a:solidFill>
        </a:ln>
      </dgm:spPr>
      <dgm:t>
        <a:bodyPr/>
        <a:lstStyle/>
        <a:p>
          <a:endParaRPr lang="en-US" sz="700" dirty="0"/>
        </a:p>
      </dgm:t>
    </dgm:pt>
    <dgm:pt modelId="{B45D5958-0645-4F04-B54D-1C150B03DFA4}" type="sibTrans" cxnId="{01F1E7FA-3711-4AC1-BB45-CAE9F8ADBBD8}">
      <dgm:prSet/>
      <dgm:spPr/>
      <dgm:t>
        <a:bodyPr/>
        <a:lstStyle/>
        <a:p>
          <a:endParaRPr lang="en-US"/>
        </a:p>
      </dgm:t>
    </dgm:pt>
    <dgm:pt modelId="{77883889-06C9-4699-8403-DE0C5B1CF9B9}">
      <dgm:prSet custT="1"/>
      <dgm:spPr>
        <a:solidFill>
          <a:srgbClr val="00B050"/>
        </a:solidFill>
      </dgm:spPr>
      <dgm:t>
        <a:bodyPr/>
        <a:lstStyle/>
        <a:p>
          <a:r>
            <a:rPr lang="en-US" sz="1400" dirty="0"/>
            <a:t>Activities to </a:t>
          </a:r>
          <a:r>
            <a:rPr lang="en-US" sz="1400" dirty="0" smtClean="0"/>
            <a:t>further </a:t>
          </a:r>
          <a:r>
            <a:rPr lang="en-US" sz="1400" dirty="0"/>
            <a:t>the AIMs</a:t>
          </a:r>
        </a:p>
      </dgm:t>
    </dgm:pt>
    <dgm:pt modelId="{5328DCE8-204A-4FEF-BCC7-49F278E392E5}" type="parTrans" cxnId="{B30A7251-7D1C-4595-A6A0-354E6D03FFDD}">
      <dgm:prSet/>
      <dgm:spPr/>
      <dgm:t>
        <a:bodyPr/>
        <a:lstStyle/>
        <a:p>
          <a:endParaRPr lang="en-US"/>
        </a:p>
      </dgm:t>
    </dgm:pt>
    <dgm:pt modelId="{903DD683-B0B3-42FE-8F15-1EE58594D212}" type="sibTrans" cxnId="{B30A7251-7D1C-4595-A6A0-354E6D03FFDD}">
      <dgm:prSet/>
      <dgm:spPr/>
      <dgm:t>
        <a:bodyPr/>
        <a:lstStyle/>
        <a:p>
          <a:endParaRPr lang="en-US"/>
        </a:p>
      </dgm:t>
    </dgm:pt>
    <dgm:pt modelId="{B71EAEC7-195F-4DB3-A418-B9CFD28CD89D}">
      <dgm:prSet custT="1"/>
      <dgm:spPr/>
      <dgm:t>
        <a:bodyPr/>
        <a:lstStyle/>
        <a:p>
          <a:r>
            <a:rPr lang="en-US" sz="1400" dirty="0"/>
            <a:t>Listing of actions or projects aligned with AIMs</a:t>
          </a:r>
        </a:p>
      </dgm:t>
    </dgm:pt>
    <dgm:pt modelId="{067159E8-0CBA-46FE-8486-F0D9C9C4EB09}" type="parTrans" cxnId="{86FC2E23-2AB3-47C5-9012-4C8F92C41AC7}">
      <dgm:prSet custT="1"/>
      <dgm:spPr>
        <a:ln w="38100">
          <a:solidFill>
            <a:schemeClr val="accent3"/>
          </a:solidFill>
        </a:ln>
      </dgm:spPr>
      <dgm:t>
        <a:bodyPr/>
        <a:lstStyle/>
        <a:p>
          <a:endParaRPr lang="en-US" sz="700" dirty="0"/>
        </a:p>
      </dgm:t>
    </dgm:pt>
    <dgm:pt modelId="{C3A852FA-CE0A-4AF6-9E0D-C1E4EF27E20D}" type="sibTrans" cxnId="{86FC2E23-2AB3-47C5-9012-4C8F92C41AC7}">
      <dgm:prSet/>
      <dgm:spPr/>
      <dgm:t>
        <a:bodyPr/>
        <a:lstStyle/>
        <a:p>
          <a:endParaRPr lang="en-US"/>
        </a:p>
      </dgm:t>
    </dgm:pt>
    <dgm:pt modelId="{9B575B91-5607-4FA2-8599-E794A05D4E77}">
      <dgm:prSet custT="1"/>
      <dgm:spPr>
        <a:solidFill>
          <a:srgbClr val="00B050"/>
        </a:solidFill>
      </dgm:spPr>
      <dgm:t>
        <a:bodyPr/>
        <a:lstStyle/>
        <a:p>
          <a:r>
            <a:rPr lang="en-US" sz="1400" dirty="0"/>
            <a:t>An environmental assessment</a:t>
          </a:r>
        </a:p>
      </dgm:t>
    </dgm:pt>
    <dgm:pt modelId="{F033BF43-A523-4F11-B0CF-7E52B118B141}" type="parTrans" cxnId="{0A4A87D8-4682-4B24-B6C5-AB7D42DACE8D}">
      <dgm:prSet/>
      <dgm:spPr/>
      <dgm:t>
        <a:bodyPr/>
        <a:lstStyle/>
        <a:p>
          <a:endParaRPr lang="en-US"/>
        </a:p>
      </dgm:t>
    </dgm:pt>
    <dgm:pt modelId="{10DA869A-4F9C-4B5B-B609-3472AFCAF527}" type="sibTrans" cxnId="{0A4A87D8-4682-4B24-B6C5-AB7D42DACE8D}">
      <dgm:prSet/>
      <dgm:spPr/>
      <dgm:t>
        <a:bodyPr/>
        <a:lstStyle/>
        <a:p>
          <a:endParaRPr lang="en-US"/>
        </a:p>
      </dgm:t>
    </dgm:pt>
    <dgm:pt modelId="{F004BCC7-618E-4A05-BE14-BD65F1DE4FA1}">
      <dgm:prSet custT="1"/>
      <dgm:spPr/>
      <dgm:t>
        <a:bodyPr/>
        <a:lstStyle/>
        <a:p>
          <a:r>
            <a:rPr lang="en-US" sz="1400" dirty="0"/>
            <a:t>SWOT</a:t>
          </a:r>
        </a:p>
      </dgm:t>
    </dgm:pt>
    <dgm:pt modelId="{EED83CC5-A162-4B8C-9BEC-346AA016583B}" type="parTrans" cxnId="{24DE6E5F-65A5-4D0F-86E5-87BFD2D4BB37}">
      <dgm:prSet custT="1"/>
      <dgm:spPr>
        <a:ln w="38100">
          <a:solidFill>
            <a:schemeClr val="accent3"/>
          </a:solidFill>
        </a:ln>
      </dgm:spPr>
      <dgm:t>
        <a:bodyPr/>
        <a:lstStyle/>
        <a:p>
          <a:endParaRPr lang="en-US" sz="700" dirty="0"/>
        </a:p>
      </dgm:t>
    </dgm:pt>
    <dgm:pt modelId="{71E58375-B788-4095-BE18-61C8D2C6C182}" type="sibTrans" cxnId="{24DE6E5F-65A5-4D0F-86E5-87BFD2D4BB37}">
      <dgm:prSet/>
      <dgm:spPr/>
      <dgm:t>
        <a:bodyPr/>
        <a:lstStyle/>
        <a:p>
          <a:endParaRPr lang="en-US"/>
        </a:p>
      </dgm:t>
    </dgm:pt>
    <dgm:pt modelId="{8D502D4B-8FA1-482C-BDAE-DBD5B7536733}" type="pres">
      <dgm:prSet presAssocID="{1D20B344-0D60-458E-B772-2962230F580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865108-FCC2-410A-BFFD-B1F68EA63BE4}" type="pres">
      <dgm:prSet presAssocID="{F80FFD9E-40AE-42F4-BE96-3948F7DFD164}" presName="root1" presStyleCnt="0"/>
      <dgm:spPr/>
    </dgm:pt>
    <dgm:pt modelId="{E8EFF901-9E41-475A-BF71-64042E07167A}" type="pres">
      <dgm:prSet presAssocID="{F80FFD9E-40AE-42F4-BE96-3948F7DFD164}" presName="LevelOneTextNod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9712BC-A639-4DCF-B13E-DA93B9DFA5CE}" type="pres">
      <dgm:prSet presAssocID="{F80FFD9E-40AE-42F4-BE96-3948F7DFD164}" presName="level2hierChild" presStyleCnt="0"/>
      <dgm:spPr/>
    </dgm:pt>
    <dgm:pt modelId="{9774C03D-4D94-46F1-A604-8B156321116D}" type="pres">
      <dgm:prSet presAssocID="{4FC2D343-81BC-4C97-BC25-FCCACFAC66E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1420E562-7F37-428E-B8A8-E4A60463E27C}" type="pres">
      <dgm:prSet presAssocID="{4FC2D343-81BC-4C97-BC25-FCCACFAC66E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77D810BC-AFD3-4E71-ACAE-BB56D7B85CF9}" type="pres">
      <dgm:prSet presAssocID="{722C1454-1DEC-4996-BED8-FCBA5DF93634}" presName="root2" presStyleCnt="0"/>
      <dgm:spPr/>
    </dgm:pt>
    <dgm:pt modelId="{F1A69E77-C5D4-44B4-9280-30DA9F3E8289}" type="pres">
      <dgm:prSet presAssocID="{722C1454-1DEC-4996-BED8-FCBA5DF93634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17CBB0-ACFC-4C3B-A297-0EE6DA53B8CA}" type="pres">
      <dgm:prSet presAssocID="{722C1454-1DEC-4996-BED8-FCBA5DF93634}" presName="level3hierChild" presStyleCnt="0"/>
      <dgm:spPr/>
    </dgm:pt>
    <dgm:pt modelId="{246AEDF3-124C-46D9-8E86-43D5D2B7D52F}" type="pres">
      <dgm:prSet presAssocID="{F4D0A70F-51C8-47CF-9162-7BFBFC89F1EE}" presName="root1" presStyleCnt="0"/>
      <dgm:spPr/>
    </dgm:pt>
    <dgm:pt modelId="{E32D8E31-E58B-47C0-88AB-3B5FB025DD36}" type="pres">
      <dgm:prSet presAssocID="{F4D0A70F-51C8-47CF-9162-7BFBFC89F1EE}" presName="LevelOneTextNod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5735C4-6641-4B4D-9B88-F8B94052F84E}" type="pres">
      <dgm:prSet presAssocID="{F4D0A70F-51C8-47CF-9162-7BFBFC89F1EE}" presName="level2hierChild" presStyleCnt="0"/>
      <dgm:spPr/>
    </dgm:pt>
    <dgm:pt modelId="{5155495E-4E4E-4584-9FDC-C7E5851969B1}" type="pres">
      <dgm:prSet presAssocID="{0D156063-1617-4C09-A465-9C7E6BF28439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A13BE2E4-0072-4B6C-B8C9-3D3A9C03ADF6}" type="pres">
      <dgm:prSet presAssocID="{0D156063-1617-4C09-A465-9C7E6BF28439}" presName="connTx" presStyleLbl="parChTrans1D2" presStyleIdx="1" presStyleCnt="5"/>
      <dgm:spPr/>
      <dgm:t>
        <a:bodyPr/>
        <a:lstStyle/>
        <a:p>
          <a:endParaRPr lang="en-US"/>
        </a:p>
      </dgm:t>
    </dgm:pt>
    <dgm:pt modelId="{31963B6E-3962-4BAB-AD71-E6E14A9FF358}" type="pres">
      <dgm:prSet presAssocID="{BE08792C-9322-49F4-A3A8-272A928226F1}" presName="root2" presStyleCnt="0"/>
      <dgm:spPr/>
    </dgm:pt>
    <dgm:pt modelId="{179C21EF-A9ED-4846-86DD-DB7A6C9C574A}" type="pres">
      <dgm:prSet presAssocID="{BE08792C-9322-49F4-A3A8-272A928226F1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5848B4-2632-40D7-9C67-55F66F6C7A56}" type="pres">
      <dgm:prSet presAssocID="{BE08792C-9322-49F4-A3A8-272A928226F1}" presName="level3hierChild" presStyleCnt="0"/>
      <dgm:spPr/>
    </dgm:pt>
    <dgm:pt modelId="{511D40F0-C1C1-4317-B58F-D44BE8EAF1A1}" type="pres">
      <dgm:prSet presAssocID="{C4992656-94E2-44AC-AC2E-498063318E4D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405D7FED-CFBD-41E2-B8AC-27515E72C679}" type="pres">
      <dgm:prSet presAssocID="{C4992656-94E2-44AC-AC2E-498063318E4D}" presName="connTx" presStyleLbl="parChTrans1D2" presStyleIdx="2" presStyleCnt="5"/>
      <dgm:spPr/>
      <dgm:t>
        <a:bodyPr/>
        <a:lstStyle/>
        <a:p>
          <a:endParaRPr lang="en-US"/>
        </a:p>
      </dgm:t>
    </dgm:pt>
    <dgm:pt modelId="{8C2E50E2-EE43-4772-9A09-29C1E06BABC4}" type="pres">
      <dgm:prSet presAssocID="{2AEEB356-AB5E-4F2E-BA53-B16C6E93D5AD}" presName="root2" presStyleCnt="0"/>
      <dgm:spPr/>
    </dgm:pt>
    <dgm:pt modelId="{C1CB1BD5-20B7-4E01-B005-CD0A7D167704}" type="pres">
      <dgm:prSet presAssocID="{2AEEB356-AB5E-4F2E-BA53-B16C6E93D5AD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420A02-74CF-4033-B13C-0397FBDB244E}" type="pres">
      <dgm:prSet presAssocID="{2AEEB356-AB5E-4F2E-BA53-B16C6E93D5AD}" presName="level3hierChild" presStyleCnt="0"/>
      <dgm:spPr/>
    </dgm:pt>
    <dgm:pt modelId="{569ECAB7-A9EB-416D-921E-BF32FD720AA9}" type="pres">
      <dgm:prSet presAssocID="{77883889-06C9-4699-8403-DE0C5B1CF9B9}" presName="root1" presStyleCnt="0"/>
      <dgm:spPr/>
    </dgm:pt>
    <dgm:pt modelId="{36D3D2C7-219B-4D42-BBB8-E49306F43244}" type="pres">
      <dgm:prSet presAssocID="{77883889-06C9-4699-8403-DE0C5B1CF9B9}" presName="LevelOneTextNod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E8B388-EF43-453A-B3C1-512B9A0015E5}" type="pres">
      <dgm:prSet presAssocID="{77883889-06C9-4699-8403-DE0C5B1CF9B9}" presName="level2hierChild" presStyleCnt="0"/>
      <dgm:spPr/>
    </dgm:pt>
    <dgm:pt modelId="{F3D6B25E-A342-4EAF-AC63-76F3C3A0B1FE}" type="pres">
      <dgm:prSet presAssocID="{067159E8-0CBA-46FE-8486-F0D9C9C4EB09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0C624759-D2E1-4FB6-9696-7AE2223597B5}" type="pres">
      <dgm:prSet presAssocID="{067159E8-0CBA-46FE-8486-F0D9C9C4EB09}" presName="connTx" presStyleLbl="parChTrans1D2" presStyleIdx="3" presStyleCnt="5"/>
      <dgm:spPr/>
      <dgm:t>
        <a:bodyPr/>
        <a:lstStyle/>
        <a:p>
          <a:endParaRPr lang="en-US"/>
        </a:p>
      </dgm:t>
    </dgm:pt>
    <dgm:pt modelId="{1C641CD7-31F0-492B-844D-648CE16151D8}" type="pres">
      <dgm:prSet presAssocID="{B71EAEC7-195F-4DB3-A418-B9CFD28CD89D}" presName="root2" presStyleCnt="0"/>
      <dgm:spPr/>
    </dgm:pt>
    <dgm:pt modelId="{F5822C71-BB57-48EF-95C9-610CB4E5BD3B}" type="pres">
      <dgm:prSet presAssocID="{B71EAEC7-195F-4DB3-A418-B9CFD28CD89D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6A513B-984E-45C4-A65F-C05AEF32AC10}" type="pres">
      <dgm:prSet presAssocID="{B71EAEC7-195F-4DB3-A418-B9CFD28CD89D}" presName="level3hierChild" presStyleCnt="0"/>
      <dgm:spPr/>
    </dgm:pt>
    <dgm:pt modelId="{9A5D363B-E428-42BD-8596-7DAF8D816987}" type="pres">
      <dgm:prSet presAssocID="{9B575B91-5607-4FA2-8599-E794A05D4E77}" presName="root1" presStyleCnt="0"/>
      <dgm:spPr/>
    </dgm:pt>
    <dgm:pt modelId="{A152A07E-9C3C-4558-A245-B7D00A68E1CC}" type="pres">
      <dgm:prSet presAssocID="{9B575B91-5607-4FA2-8599-E794A05D4E77}" presName="LevelOneTextNod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D46B3E-5176-484B-AD34-D1181717D01B}" type="pres">
      <dgm:prSet presAssocID="{9B575B91-5607-4FA2-8599-E794A05D4E77}" presName="level2hierChild" presStyleCnt="0"/>
      <dgm:spPr/>
    </dgm:pt>
    <dgm:pt modelId="{FB62575B-3805-43CF-969E-24B5023E4992}" type="pres">
      <dgm:prSet presAssocID="{EED83CC5-A162-4B8C-9BEC-346AA016583B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89FCE293-E22A-4484-B90E-4D95A7311664}" type="pres">
      <dgm:prSet presAssocID="{EED83CC5-A162-4B8C-9BEC-346AA016583B}" presName="connTx" presStyleLbl="parChTrans1D2" presStyleIdx="4" presStyleCnt="5"/>
      <dgm:spPr/>
      <dgm:t>
        <a:bodyPr/>
        <a:lstStyle/>
        <a:p>
          <a:endParaRPr lang="en-US"/>
        </a:p>
      </dgm:t>
    </dgm:pt>
    <dgm:pt modelId="{1DAC628B-56F5-48A3-9951-01D4CD2C5798}" type="pres">
      <dgm:prSet presAssocID="{F004BCC7-618E-4A05-BE14-BD65F1DE4FA1}" presName="root2" presStyleCnt="0"/>
      <dgm:spPr/>
    </dgm:pt>
    <dgm:pt modelId="{20F7B177-2CD0-4ADE-91F5-4E08FF7DFEB5}" type="pres">
      <dgm:prSet presAssocID="{F004BCC7-618E-4A05-BE14-BD65F1DE4FA1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A4EC83-DF30-42EE-BB90-9A7266E6F80F}" type="pres">
      <dgm:prSet presAssocID="{F004BCC7-618E-4A05-BE14-BD65F1DE4FA1}" presName="level3hierChild" presStyleCnt="0"/>
      <dgm:spPr/>
    </dgm:pt>
  </dgm:ptLst>
  <dgm:cxnLst>
    <dgm:cxn modelId="{0A4A87D8-4682-4B24-B6C5-AB7D42DACE8D}" srcId="{1D20B344-0D60-458E-B772-2962230F580C}" destId="{9B575B91-5607-4FA2-8599-E794A05D4E77}" srcOrd="3" destOrd="0" parTransId="{F033BF43-A523-4F11-B0CF-7E52B118B141}" sibTransId="{10DA869A-4F9C-4B5B-B609-3472AFCAF527}"/>
    <dgm:cxn modelId="{33708C4E-C8EB-471D-8046-3F7900C20A5C}" type="presOf" srcId="{722C1454-1DEC-4996-BED8-FCBA5DF93634}" destId="{F1A69E77-C5D4-44B4-9280-30DA9F3E8289}" srcOrd="0" destOrd="0" presId="urn:microsoft.com/office/officeart/2005/8/layout/hierarchy2"/>
    <dgm:cxn modelId="{4AA84A02-DCCA-4661-AD2E-AE5AC4E8F518}" type="presOf" srcId="{9B575B91-5607-4FA2-8599-E794A05D4E77}" destId="{A152A07E-9C3C-4558-A245-B7D00A68E1CC}" srcOrd="0" destOrd="0" presId="urn:microsoft.com/office/officeart/2005/8/layout/hierarchy2"/>
    <dgm:cxn modelId="{F16DC04D-B04B-40C7-8F4B-046AD7560B2C}" type="presOf" srcId="{C4992656-94E2-44AC-AC2E-498063318E4D}" destId="{511D40F0-C1C1-4317-B58F-D44BE8EAF1A1}" srcOrd="0" destOrd="0" presId="urn:microsoft.com/office/officeart/2005/8/layout/hierarchy2"/>
    <dgm:cxn modelId="{C14E35E2-D3C3-4E00-91CF-76A5DC25E72A}" type="presOf" srcId="{F004BCC7-618E-4A05-BE14-BD65F1DE4FA1}" destId="{20F7B177-2CD0-4ADE-91F5-4E08FF7DFEB5}" srcOrd="0" destOrd="0" presId="urn:microsoft.com/office/officeart/2005/8/layout/hierarchy2"/>
    <dgm:cxn modelId="{8719F163-E959-4623-8399-1A897A7340F6}" type="presOf" srcId="{EED83CC5-A162-4B8C-9BEC-346AA016583B}" destId="{FB62575B-3805-43CF-969E-24B5023E4992}" srcOrd="0" destOrd="0" presId="urn:microsoft.com/office/officeart/2005/8/layout/hierarchy2"/>
    <dgm:cxn modelId="{3EDDD474-E859-4A80-9A9C-71F5C83EC3FA}" srcId="{F80FFD9E-40AE-42F4-BE96-3948F7DFD164}" destId="{722C1454-1DEC-4996-BED8-FCBA5DF93634}" srcOrd="0" destOrd="0" parTransId="{4FC2D343-81BC-4C97-BC25-FCCACFAC66E5}" sibTransId="{37723652-3F43-470A-867A-F9571BC11F6D}"/>
    <dgm:cxn modelId="{63E3D7C4-7C9D-48DE-B313-53AC228FDE2F}" srcId="{1D20B344-0D60-458E-B772-2962230F580C}" destId="{F80FFD9E-40AE-42F4-BE96-3948F7DFD164}" srcOrd="0" destOrd="0" parTransId="{69BDB9ED-4A16-4096-B007-18F743DD0A1B}" sibTransId="{1F9E6F93-EDFC-4C04-AFAA-53F335E267A2}"/>
    <dgm:cxn modelId="{4077D5A1-E24E-4ED6-A485-0CEA748CD33A}" type="presOf" srcId="{067159E8-0CBA-46FE-8486-F0D9C9C4EB09}" destId="{0C624759-D2E1-4FB6-9696-7AE2223597B5}" srcOrd="1" destOrd="0" presId="urn:microsoft.com/office/officeart/2005/8/layout/hierarchy2"/>
    <dgm:cxn modelId="{52C68009-4AAF-4E1B-A596-76F9D351AE9D}" type="presOf" srcId="{2AEEB356-AB5E-4F2E-BA53-B16C6E93D5AD}" destId="{C1CB1BD5-20B7-4E01-B005-CD0A7D167704}" srcOrd="0" destOrd="0" presId="urn:microsoft.com/office/officeart/2005/8/layout/hierarchy2"/>
    <dgm:cxn modelId="{9CBC2C38-AB0A-47E3-A436-B21FBF656F8A}" type="presOf" srcId="{EED83CC5-A162-4B8C-9BEC-346AA016583B}" destId="{89FCE293-E22A-4484-B90E-4D95A7311664}" srcOrd="1" destOrd="0" presId="urn:microsoft.com/office/officeart/2005/8/layout/hierarchy2"/>
    <dgm:cxn modelId="{549F1E50-BCAE-4EF3-A503-6A769AD6DC61}" type="presOf" srcId="{77883889-06C9-4699-8403-DE0C5B1CF9B9}" destId="{36D3D2C7-219B-4D42-BBB8-E49306F43244}" srcOrd="0" destOrd="0" presId="urn:microsoft.com/office/officeart/2005/8/layout/hierarchy2"/>
    <dgm:cxn modelId="{E79C1B66-4F0B-47B1-BF1F-92D35CA357DC}" type="presOf" srcId="{F80FFD9E-40AE-42F4-BE96-3948F7DFD164}" destId="{E8EFF901-9E41-475A-BF71-64042E07167A}" srcOrd="0" destOrd="0" presId="urn:microsoft.com/office/officeart/2005/8/layout/hierarchy2"/>
    <dgm:cxn modelId="{0F66EA52-5E22-4E17-85A2-C7CBB830AB72}" type="presOf" srcId="{4FC2D343-81BC-4C97-BC25-FCCACFAC66E5}" destId="{1420E562-7F37-428E-B8A8-E4A60463E27C}" srcOrd="1" destOrd="0" presId="urn:microsoft.com/office/officeart/2005/8/layout/hierarchy2"/>
    <dgm:cxn modelId="{339B7EAC-BC4A-4B20-98A6-0B82570DFC93}" srcId="{F4D0A70F-51C8-47CF-9162-7BFBFC89F1EE}" destId="{BE08792C-9322-49F4-A3A8-272A928226F1}" srcOrd="0" destOrd="0" parTransId="{0D156063-1617-4C09-A465-9C7E6BF28439}" sibTransId="{BDAFD26A-26B9-4E17-82E0-9876D0CE6C56}"/>
    <dgm:cxn modelId="{38DD89E8-3710-4F4C-9836-0491CFE21727}" type="presOf" srcId="{0D156063-1617-4C09-A465-9C7E6BF28439}" destId="{A13BE2E4-0072-4B6C-B8C9-3D3A9C03ADF6}" srcOrd="1" destOrd="0" presId="urn:microsoft.com/office/officeart/2005/8/layout/hierarchy2"/>
    <dgm:cxn modelId="{F7FE8FF0-839D-4137-96A9-9A3D420D6EFA}" srcId="{1D20B344-0D60-458E-B772-2962230F580C}" destId="{F4D0A70F-51C8-47CF-9162-7BFBFC89F1EE}" srcOrd="1" destOrd="0" parTransId="{58679579-E381-41F2-84C7-1793903512FF}" sibTransId="{D86F2881-B066-4B91-B699-6A5B48C8C335}"/>
    <dgm:cxn modelId="{9C8BA284-A1C0-4EB4-81FC-07DE9F282DB5}" type="presOf" srcId="{1D20B344-0D60-458E-B772-2962230F580C}" destId="{8D502D4B-8FA1-482C-BDAE-DBD5B7536733}" srcOrd="0" destOrd="0" presId="urn:microsoft.com/office/officeart/2005/8/layout/hierarchy2"/>
    <dgm:cxn modelId="{01F1E7FA-3711-4AC1-BB45-CAE9F8ADBBD8}" srcId="{F4D0A70F-51C8-47CF-9162-7BFBFC89F1EE}" destId="{2AEEB356-AB5E-4F2E-BA53-B16C6E93D5AD}" srcOrd="1" destOrd="0" parTransId="{C4992656-94E2-44AC-AC2E-498063318E4D}" sibTransId="{B45D5958-0645-4F04-B54D-1C150B03DFA4}"/>
    <dgm:cxn modelId="{16BB544F-8763-445D-821D-4222EF83C77C}" type="presOf" srcId="{F4D0A70F-51C8-47CF-9162-7BFBFC89F1EE}" destId="{E32D8E31-E58B-47C0-88AB-3B5FB025DD36}" srcOrd="0" destOrd="0" presId="urn:microsoft.com/office/officeart/2005/8/layout/hierarchy2"/>
    <dgm:cxn modelId="{2ADD1AC0-F347-43AA-9534-FF41B87B24DE}" type="presOf" srcId="{4FC2D343-81BC-4C97-BC25-FCCACFAC66E5}" destId="{9774C03D-4D94-46F1-A604-8B156321116D}" srcOrd="0" destOrd="0" presId="urn:microsoft.com/office/officeart/2005/8/layout/hierarchy2"/>
    <dgm:cxn modelId="{35AABAF3-9A3E-46BC-A83B-3532D2AE8CB2}" type="presOf" srcId="{067159E8-0CBA-46FE-8486-F0D9C9C4EB09}" destId="{F3D6B25E-A342-4EAF-AC63-76F3C3A0B1FE}" srcOrd="0" destOrd="0" presId="urn:microsoft.com/office/officeart/2005/8/layout/hierarchy2"/>
    <dgm:cxn modelId="{62CE9CE1-FAE8-4866-B9C1-3E6328D4A02A}" type="presOf" srcId="{0D156063-1617-4C09-A465-9C7E6BF28439}" destId="{5155495E-4E4E-4584-9FDC-C7E5851969B1}" srcOrd="0" destOrd="0" presId="urn:microsoft.com/office/officeart/2005/8/layout/hierarchy2"/>
    <dgm:cxn modelId="{24DE6E5F-65A5-4D0F-86E5-87BFD2D4BB37}" srcId="{9B575B91-5607-4FA2-8599-E794A05D4E77}" destId="{F004BCC7-618E-4A05-BE14-BD65F1DE4FA1}" srcOrd="0" destOrd="0" parTransId="{EED83CC5-A162-4B8C-9BEC-346AA016583B}" sibTransId="{71E58375-B788-4095-BE18-61C8D2C6C182}"/>
    <dgm:cxn modelId="{CCDCE1B4-1ACC-4F48-B811-909DDE10DFE5}" type="presOf" srcId="{C4992656-94E2-44AC-AC2E-498063318E4D}" destId="{405D7FED-CFBD-41E2-B8AC-27515E72C679}" srcOrd="1" destOrd="0" presId="urn:microsoft.com/office/officeart/2005/8/layout/hierarchy2"/>
    <dgm:cxn modelId="{37D15B67-EE77-4628-A801-AC4BECFC72C2}" type="presOf" srcId="{BE08792C-9322-49F4-A3A8-272A928226F1}" destId="{179C21EF-A9ED-4846-86DD-DB7A6C9C574A}" srcOrd="0" destOrd="0" presId="urn:microsoft.com/office/officeart/2005/8/layout/hierarchy2"/>
    <dgm:cxn modelId="{AC9C66F9-8425-4E3C-844D-D20DD0246B83}" type="presOf" srcId="{B71EAEC7-195F-4DB3-A418-B9CFD28CD89D}" destId="{F5822C71-BB57-48EF-95C9-610CB4E5BD3B}" srcOrd="0" destOrd="0" presId="urn:microsoft.com/office/officeart/2005/8/layout/hierarchy2"/>
    <dgm:cxn modelId="{86FC2E23-2AB3-47C5-9012-4C8F92C41AC7}" srcId="{77883889-06C9-4699-8403-DE0C5B1CF9B9}" destId="{B71EAEC7-195F-4DB3-A418-B9CFD28CD89D}" srcOrd="0" destOrd="0" parTransId="{067159E8-0CBA-46FE-8486-F0D9C9C4EB09}" sibTransId="{C3A852FA-CE0A-4AF6-9E0D-C1E4EF27E20D}"/>
    <dgm:cxn modelId="{B30A7251-7D1C-4595-A6A0-354E6D03FFDD}" srcId="{1D20B344-0D60-458E-B772-2962230F580C}" destId="{77883889-06C9-4699-8403-DE0C5B1CF9B9}" srcOrd="2" destOrd="0" parTransId="{5328DCE8-204A-4FEF-BCC7-49F278E392E5}" sibTransId="{903DD683-B0B3-42FE-8F15-1EE58594D212}"/>
    <dgm:cxn modelId="{6A1D6729-51B3-4130-8A9E-72BAB5AEB8EC}" type="presParOf" srcId="{8D502D4B-8FA1-482C-BDAE-DBD5B7536733}" destId="{C3865108-FCC2-410A-BFFD-B1F68EA63BE4}" srcOrd="0" destOrd="0" presId="urn:microsoft.com/office/officeart/2005/8/layout/hierarchy2"/>
    <dgm:cxn modelId="{B0F712F3-E163-4505-A3A7-924697580177}" type="presParOf" srcId="{C3865108-FCC2-410A-BFFD-B1F68EA63BE4}" destId="{E8EFF901-9E41-475A-BF71-64042E07167A}" srcOrd="0" destOrd="0" presId="urn:microsoft.com/office/officeart/2005/8/layout/hierarchy2"/>
    <dgm:cxn modelId="{45F349CB-FC14-4636-B9D0-EE7273385908}" type="presParOf" srcId="{C3865108-FCC2-410A-BFFD-B1F68EA63BE4}" destId="{629712BC-A639-4DCF-B13E-DA93B9DFA5CE}" srcOrd="1" destOrd="0" presId="urn:microsoft.com/office/officeart/2005/8/layout/hierarchy2"/>
    <dgm:cxn modelId="{08065AB6-25EB-43DB-BA34-ED226D185710}" type="presParOf" srcId="{629712BC-A639-4DCF-B13E-DA93B9DFA5CE}" destId="{9774C03D-4D94-46F1-A604-8B156321116D}" srcOrd="0" destOrd="0" presId="urn:microsoft.com/office/officeart/2005/8/layout/hierarchy2"/>
    <dgm:cxn modelId="{C4E1DBCF-FE71-4541-8146-F69B03E0884A}" type="presParOf" srcId="{9774C03D-4D94-46F1-A604-8B156321116D}" destId="{1420E562-7F37-428E-B8A8-E4A60463E27C}" srcOrd="0" destOrd="0" presId="urn:microsoft.com/office/officeart/2005/8/layout/hierarchy2"/>
    <dgm:cxn modelId="{D62DEB69-9663-4DAF-98D5-5CE603042106}" type="presParOf" srcId="{629712BC-A639-4DCF-B13E-DA93B9DFA5CE}" destId="{77D810BC-AFD3-4E71-ACAE-BB56D7B85CF9}" srcOrd="1" destOrd="0" presId="urn:microsoft.com/office/officeart/2005/8/layout/hierarchy2"/>
    <dgm:cxn modelId="{D7AD9503-9523-4596-96EC-1609AF5B48B7}" type="presParOf" srcId="{77D810BC-AFD3-4E71-ACAE-BB56D7B85CF9}" destId="{F1A69E77-C5D4-44B4-9280-30DA9F3E8289}" srcOrd="0" destOrd="0" presId="urn:microsoft.com/office/officeart/2005/8/layout/hierarchy2"/>
    <dgm:cxn modelId="{3AA40316-4E18-4137-B239-078D6913BC72}" type="presParOf" srcId="{77D810BC-AFD3-4E71-ACAE-BB56D7B85CF9}" destId="{D517CBB0-ACFC-4C3B-A297-0EE6DA53B8CA}" srcOrd="1" destOrd="0" presId="urn:microsoft.com/office/officeart/2005/8/layout/hierarchy2"/>
    <dgm:cxn modelId="{6DD8B13E-D4D7-456D-A303-4278894A28F8}" type="presParOf" srcId="{8D502D4B-8FA1-482C-BDAE-DBD5B7536733}" destId="{246AEDF3-124C-46D9-8E86-43D5D2B7D52F}" srcOrd="1" destOrd="0" presId="urn:microsoft.com/office/officeart/2005/8/layout/hierarchy2"/>
    <dgm:cxn modelId="{D408A111-BFFB-45E7-9473-1C8C453F4A9B}" type="presParOf" srcId="{246AEDF3-124C-46D9-8E86-43D5D2B7D52F}" destId="{E32D8E31-E58B-47C0-88AB-3B5FB025DD36}" srcOrd="0" destOrd="0" presId="urn:microsoft.com/office/officeart/2005/8/layout/hierarchy2"/>
    <dgm:cxn modelId="{369C6978-BD25-4CCE-9C55-B9F321D67183}" type="presParOf" srcId="{246AEDF3-124C-46D9-8E86-43D5D2B7D52F}" destId="{815735C4-6641-4B4D-9B88-F8B94052F84E}" srcOrd="1" destOrd="0" presId="urn:microsoft.com/office/officeart/2005/8/layout/hierarchy2"/>
    <dgm:cxn modelId="{0E5E4C92-0C41-42D2-B5A3-2B356604983E}" type="presParOf" srcId="{815735C4-6641-4B4D-9B88-F8B94052F84E}" destId="{5155495E-4E4E-4584-9FDC-C7E5851969B1}" srcOrd="0" destOrd="0" presId="urn:microsoft.com/office/officeart/2005/8/layout/hierarchy2"/>
    <dgm:cxn modelId="{10D6B267-71F5-46F9-9DB5-8021879D4C93}" type="presParOf" srcId="{5155495E-4E4E-4584-9FDC-C7E5851969B1}" destId="{A13BE2E4-0072-4B6C-B8C9-3D3A9C03ADF6}" srcOrd="0" destOrd="0" presId="urn:microsoft.com/office/officeart/2005/8/layout/hierarchy2"/>
    <dgm:cxn modelId="{2754A854-ACEF-49CE-961B-2BA5B36FDD29}" type="presParOf" srcId="{815735C4-6641-4B4D-9B88-F8B94052F84E}" destId="{31963B6E-3962-4BAB-AD71-E6E14A9FF358}" srcOrd="1" destOrd="0" presId="urn:microsoft.com/office/officeart/2005/8/layout/hierarchy2"/>
    <dgm:cxn modelId="{76630B29-5322-4F15-A5B3-82AAB90F2AAB}" type="presParOf" srcId="{31963B6E-3962-4BAB-AD71-E6E14A9FF358}" destId="{179C21EF-A9ED-4846-86DD-DB7A6C9C574A}" srcOrd="0" destOrd="0" presId="urn:microsoft.com/office/officeart/2005/8/layout/hierarchy2"/>
    <dgm:cxn modelId="{51F125CF-0C19-4BE3-931A-AFBDBB0DCBCA}" type="presParOf" srcId="{31963B6E-3962-4BAB-AD71-E6E14A9FF358}" destId="{5B5848B4-2632-40D7-9C67-55F66F6C7A56}" srcOrd="1" destOrd="0" presId="urn:microsoft.com/office/officeart/2005/8/layout/hierarchy2"/>
    <dgm:cxn modelId="{229F34C5-4EDE-42C3-A925-F99FD9C71740}" type="presParOf" srcId="{815735C4-6641-4B4D-9B88-F8B94052F84E}" destId="{511D40F0-C1C1-4317-B58F-D44BE8EAF1A1}" srcOrd="2" destOrd="0" presId="urn:microsoft.com/office/officeart/2005/8/layout/hierarchy2"/>
    <dgm:cxn modelId="{3AF3B786-E3DA-43B2-BBA3-316DFA7175B6}" type="presParOf" srcId="{511D40F0-C1C1-4317-B58F-D44BE8EAF1A1}" destId="{405D7FED-CFBD-41E2-B8AC-27515E72C679}" srcOrd="0" destOrd="0" presId="urn:microsoft.com/office/officeart/2005/8/layout/hierarchy2"/>
    <dgm:cxn modelId="{EE754473-896A-48D3-A472-3F3B4527F321}" type="presParOf" srcId="{815735C4-6641-4B4D-9B88-F8B94052F84E}" destId="{8C2E50E2-EE43-4772-9A09-29C1E06BABC4}" srcOrd="3" destOrd="0" presId="urn:microsoft.com/office/officeart/2005/8/layout/hierarchy2"/>
    <dgm:cxn modelId="{E4003F0C-82BC-4F12-840A-C1CB95201418}" type="presParOf" srcId="{8C2E50E2-EE43-4772-9A09-29C1E06BABC4}" destId="{C1CB1BD5-20B7-4E01-B005-CD0A7D167704}" srcOrd="0" destOrd="0" presId="urn:microsoft.com/office/officeart/2005/8/layout/hierarchy2"/>
    <dgm:cxn modelId="{20DEBEB4-12A8-418A-AA82-1E194F240DE9}" type="presParOf" srcId="{8C2E50E2-EE43-4772-9A09-29C1E06BABC4}" destId="{BB420A02-74CF-4033-B13C-0397FBDB244E}" srcOrd="1" destOrd="0" presId="urn:microsoft.com/office/officeart/2005/8/layout/hierarchy2"/>
    <dgm:cxn modelId="{D6B4DA85-A86B-403C-B9AF-EC12F1F090D9}" type="presParOf" srcId="{8D502D4B-8FA1-482C-BDAE-DBD5B7536733}" destId="{569ECAB7-A9EB-416D-921E-BF32FD720AA9}" srcOrd="2" destOrd="0" presId="urn:microsoft.com/office/officeart/2005/8/layout/hierarchy2"/>
    <dgm:cxn modelId="{59CBAD6F-FD48-41CD-ADA5-7A64A9EBD6E8}" type="presParOf" srcId="{569ECAB7-A9EB-416D-921E-BF32FD720AA9}" destId="{36D3D2C7-219B-4D42-BBB8-E49306F43244}" srcOrd="0" destOrd="0" presId="urn:microsoft.com/office/officeart/2005/8/layout/hierarchy2"/>
    <dgm:cxn modelId="{377D2A22-9262-42E5-BB83-B559D25F4C7C}" type="presParOf" srcId="{569ECAB7-A9EB-416D-921E-BF32FD720AA9}" destId="{97E8B388-EF43-453A-B3C1-512B9A0015E5}" srcOrd="1" destOrd="0" presId="urn:microsoft.com/office/officeart/2005/8/layout/hierarchy2"/>
    <dgm:cxn modelId="{D751078A-D068-4AB1-B340-8E646C0687A4}" type="presParOf" srcId="{97E8B388-EF43-453A-B3C1-512B9A0015E5}" destId="{F3D6B25E-A342-4EAF-AC63-76F3C3A0B1FE}" srcOrd="0" destOrd="0" presId="urn:microsoft.com/office/officeart/2005/8/layout/hierarchy2"/>
    <dgm:cxn modelId="{2F390F98-55D0-474D-B2BA-60CE9A2B4278}" type="presParOf" srcId="{F3D6B25E-A342-4EAF-AC63-76F3C3A0B1FE}" destId="{0C624759-D2E1-4FB6-9696-7AE2223597B5}" srcOrd="0" destOrd="0" presId="urn:microsoft.com/office/officeart/2005/8/layout/hierarchy2"/>
    <dgm:cxn modelId="{46C6990E-2CD0-43D5-91D9-36543F631868}" type="presParOf" srcId="{97E8B388-EF43-453A-B3C1-512B9A0015E5}" destId="{1C641CD7-31F0-492B-844D-648CE16151D8}" srcOrd="1" destOrd="0" presId="urn:microsoft.com/office/officeart/2005/8/layout/hierarchy2"/>
    <dgm:cxn modelId="{E6661E48-09DA-454F-8453-14410BEA38DC}" type="presParOf" srcId="{1C641CD7-31F0-492B-844D-648CE16151D8}" destId="{F5822C71-BB57-48EF-95C9-610CB4E5BD3B}" srcOrd="0" destOrd="0" presId="urn:microsoft.com/office/officeart/2005/8/layout/hierarchy2"/>
    <dgm:cxn modelId="{9203A83C-06F3-45C0-9E52-CAA58E745570}" type="presParOf" srcId="{1C641CD7-31F0-492B-844D-648CE16151D8}" destId="{AE6A513B-984E-45C4-A65F-C05AEF32AC10}" srcOrd="1" destOrd="0" presId="urn:microsoft.com/office/officeart/2005/8/layout/hierarchy2"/>
    <dgm:cxn modelId="{FC094DE8-84E2-4ABA-848A-39B4FDB6A29D}" type="presParOf" srcId="{8D502D4B-8FA1-482C-BDAE-DBD5B7536733}" destId="{9A5D363B-E428-42BD-8596-7DAF8D816987}" srcOrd="3" destOrd="0" presId="urn:microsoft.com/office/officeart/2005/8/layout/hierarchy2"/>
    <dgm:cxn modelId="{72FF14C9-8395-462C-AF9A-18CD0A684600}" type="presParOf" srcId="{9A5D363B-E428-42BD-8596-7DAF8D816987}" destId="{A152A07E-9C3C-4558-A245-B7D00A68E1CC}" srcOrd="0" destOrd="0" presId="urn:microsoft.com/office/officeart/2005/8/layout/hierarchy2"/>
    <dgm:cxn modelId="{E1460B56-D85C-4E60-953C-12EB9DDB2AB6}" type="presParOf" srcId="{9A5D363B-E428-42BD-8596-7DAF8D816987}" destId="{92D46B3E-5176-484B-AD34-D1181717D01B}" srcOrd="1" destOrd="0" presId="urn:microsoft.com/office/officeart/2005/8/layout/hierarchy2"/>
    <dgm:cxn modelId="{2B54C1DC-B86E-473C-BC01-3B13910CE3CE}" type="presParOf" srcId="{92D46B3E-5176-484B-AD34-D1181717D01B}" destId="{FB62575B-3805-43CF-969E-24B5023E4992}" srcOrd="0" destOrd="0" presId="urn:microsoft.com/office/officeart/2005/8/layout/hierarchy2"/>
    <dgm:cxn modelId="{03B9C6DB-6248-4F4F-B6E9-56B05BA2B80C}" type="presParOf" srcId="{FB62575B-3805-43CF-969E-24B5023E4992}" destId="{89FCE293-E22A-4484-B90E-4D95A7311664}" srcOrd="0" destOrd="0" presId="urn:microsoft.com/office/officeart/2005/8/layout/hierarchy2"/>
    <dgm:cxn modelId="{47E0AAE5-3A42-4299-9276-B3A18F388090}" type="presParOf" srcId="{92D46B3E-5176-484B-AD34-D1181717D01B}" destId="{1DAC628B-56F5-48A3-9951-01D4CD2C5798}" srcOrd="1" destOrd="0" presId="urn:microsoft.com/office/officeart/2005/8/layout/hierarchy2"/>
    <dgm:cxn modelId="{B87381C2-E33B-4BB4-A7FA-8257ED12500D}" type="presParOf" srcId="{1DAC628B-56F5-48A3-9951-01D4CD2C5798}" destId="{20F7B177-2CD0-4ADE-91F5-4E08FF7DFEB5}" srcOrd="0" destOrd="0" presId="urn:microsoft.com/office/officeart/2005/8/layout/hierarchy2"/>
    <dgm:cxn modelId="{E4F1146A-776F-4BF9-B43D-5448C228D422}" type="presParOf" srcId="{1DAC628B-56F5-48A3-9951-01D4CD2C5798}" destId="{C1A4EC83-DF30-42EE-BB90-9A7266E6F80F}" srcOrd="1" destOrd="0" presId="urn:microsoft.com/office/officeart/2005/8/layout/hierarchy2"/>
  </dgm:cxnLst>
  <dgm:bg/>
  <dgm:whole>
    <a:ln w="381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62780-DFA1-44A0-A96B-5123A2E1D252}">
      <dsp:nvSpPr>
        <dsp:cNvPr id="0" name=""/>
        <dsp:cNvSpPr/>
      </dsp:nvSpPr>
      <dsp:spPr>
        <a:xfrm>
          <a:off x="0" y="248863"/>
          <a:ext cx="81715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785FD-059B-49DA-84A8-03989A0BF52B}">
      <dsp:nvSpPr>
        <dsp:cNvPr id="0" name=""/>
        <dsp:cNvSpPr/>
      </dsp:nvSpPr>
      <dsp:spPr>
        <a:xfrm>
          <a:off x="408576" y="27463"/>
          <a:ext cx="5720069" cy="44280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205" tIns="0" rIns="21620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dirty="0"/>
            <a:t>Why do internal surveys?</a:t>
          </a:r>
          <a:endParaRPr lang="en-US" sz="1500" kern="1200" dirty="0"/>
        </a:p>
      </dsp:txBody>
      <dsp:txXfrm>
        <a:off x="430192" y="49079"/>
        <a:ext cx="5676837" cy="399568"/>
      </dsp:txXfrm>
    </dsp:sp>
    <dsp:sp modelId="{8550D9E2-DA37-4A84-A34C-CF219760F505}">
      <dsp:nvSpPr>
        <dsp:cNvPr id="0" name=""/>
        <dsp:cNvSpPr/>
      </dsp:nvSpPr>
      <dsp:spPr>
        <a:xfrm>
          <a:off x="0" y="929263"/>
          <a:ext cx="81715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A14C7-A0DB-4D12-AB28-6B84F7030D4B}">
      <dsp:nvSpPr>
        <dsp:cNvPr id="0" name=""/>
        <dsp:cNvSpPr/>
      </dsp:nvSpPr>
      <dsp:spPr>
        <a:xfrm>
          <a:off x="408576" y="707863"/>
          <a:ext cx="5720069" cy="44280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205" tIns="0" rIns="21620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dirty="0"/>
            <a:t>Who should be queried?</a:t>
          </a:r>
          <a:endParaRPr lang="en-US" sz="1500" kern="1200" dirty="0"/>
        </a:p>
      </dsp:txBody>
      <dsp:txXfrm>
        <a:off x="430192" y="729479"/>
        <a:ext cx="5676837" cy="399568"/>
      </dsp:txXfrm>
    </dsp:sp>
    <dsp:sp modelId="{B10F8970-3C14-4F65-8496-A89A12CE5D96}">
      <dsp:nvSpPr>
        <dsp:cNvPr id="0" name=""/>
        <dsp:cNvSpPr/>
      </dsp:nvSpPr>
      <dsp:spPr>
        <a:xfrm>
          <a:off x="0" y="1609663"/>
          <a:ext cx="81715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01F5B-FD7E-4FCE-952C-49B71DB3A81C}">
      <dsp:nvSpPr>
        <dsp:cNvPr id="0" name=""/>
        <dsp:cNvSpPr/>
      </dsp:nvSpPr>
      <dsp:spPr>
        <a:xfrm>
          <a:off x="408576" y="1388263"/>
          <a:ext cx="5720069" cy="44280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205" tIns="0" rIns="21620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dirty="0"/>
            <a:t>What should comprise an internal survey?</a:t>
          </a:r>
          <a:endParaRPr lang="en-US" sz="1500" kern="1200" dirty="0"/>
        </a:p>
      </dsp:txBody>
      <dsp:txXfrm>
        <a:off x="430192" y="1409879"/>
        <a:ext cx="5676837" cy="399568"/>
      </dsp:txXfrm>
    </dsp:sp>
    <dsp:sp modelId="{23AC8CDB-4541-4344-B63F-FB2DD129CAB1}">
      <dsp:nvSpPr>
        <dsp:cNvPr id="0" name=""/>
        <dsp:cNvSpPr/>
      </dsp:nvSpPr>
      <dsp:spPr>
        <a:xfrm>
          <a:off x="0" y="2290063"/>
          <a:ext cx="8171528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201" tIns="312420" rIns="634201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i="0" kern="1200" dirty="0"/>
            <a:t>Be careful who sees “raw comments”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i="0" kern="1200" dirty="0"/>
            <a:t>Don’t get distracted by “one off” comments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i="0" kern="1200" dirty="0"/>
            <a:t>Beware of the “soapbox”</a:t>
          </a:r>
          <a:endParaRPr lang="en-US" sz="1500" kern="1200" dirty="0"/>
        </a:p>
      </dsp:txBody>
      <dsp:txXfrm>
        <a:off x="0" y="2290063"/>
        <a:ext cx="8171528" cy="1086750"/>
      </dsp:txXfrm>
    </dsp:sp>
    <dsp:sp modelId="{4CF86E9B-C20B-4F8A-8919-83D1B6360761}">
      <dsp:nvSpPr>
        <dsp:cNvPr id="0" name=""/>
        <dsp:cNvSpPr/>
      </dsp:nvSpPr>
      <dsp:spPr>
        <a:xfrm>
          <a:off x="408576" y="2068663"/>
          <a:ext cx="5720069" cy="44280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205" tIns="0" rIns="21620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dirty="0"/>
            <a:t>How to trend internal survey data</a:t>
          </a:r>
          <a:endParaRPr lang="en-US" sz="1500" kern="1200" dirty="0"/>
        </a:p>
      </dsp:txBody>
      <dsp:txXfrm>
        <a:off x="430192" y="2090279"/>
        <a:ext cx="5676837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5BCA4-1D70-422F-8CA3-EB45BE9C64EA}">
      <dsp:nvSpPr>
        <dsp:cNvPr id="0" name=""/>
        <dsp:cNvSpPr/>
      </dsp:nvSpPr>
      <dsp:spPr>
        <a:xfrm>
          <a:off x="0" y="887268"/>
          <a:ext cx="8171528" cy="2230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201" tIns="1228852" rIns="63420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US" sz="1600" b="0" i="0" kern="1200" dirty="0"/>
            <a:t> Must be composed of at least two program faculty members and should include at least one resident;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US" sz="1600" b="0" i="0" kern="1200" dirty="0"/>
            <a:t> Must have a written description of its responsibilities; and, should participate actively in: </a:t>
          </a:r>
          <a:endParaRPr lang="en-US" sz="1600" kern="1200" dirty="0"/>
        </a:p>
      </dsp:txBody>
      <dsp:txXfrm>
        <a:off x="0" y="887268"/>
        <a:ext cx="8171528" cy="2230200"/>
      </dsp:txXfrm>
    </dsp:sp>
    <dsp:sp modelId="{61B70A0F-C4AB-4DFD-B5EA-03FF750D0CD2}">
      <dsp:nvSpPr>
        <dsp:cNvPr id="0" name=""/>
        <dsp:cNvSpPr/>
      </dsp:nvSpPr>
      <dsp:spPr>
        <a:xfrm>
          <a:off x="408576" y="16427"/>
          <a:ext cx="5720069" cy="174168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205" tIns="0" rIns="21620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n-US" sz="1600" b="0" i="0" kern="1200" dirty="0"/>
            <a:t> </a:t>
          </a:r>
          <a:r>
            <a:rPr lang="en-US" sz="2800" b="0" i="0" kern="1200" dirty="0"/>
            <a:t>The program director must appoint the Program Evaluation Committee (PEC)</a:t>
          </a:r>
          <a:endParaRPr lang="en-US" sz="2800" kern="1200" dirty="0"/>
        </a:p>
      </dsp:txBody>
      <dsp:txXfrm>
        <a:off x="493598" y="101449"/>
        <a:ext cx="5550025" cy="15716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7774A-E9E6-4261-B713-327B3DB8B34B}">
      <dsp:nvSpPr>
        <dsp:cNvPr id="0" name=""/>
        <dsp:cNvSpPr/>
      </dsp:nvSpPr>
      <dsp:spPr>
        <a:xfrm>
          <a:off x="0" y="79889"/>
          <a:ext cx="4872038" cy="1425059"/>
        </a:xfrm>
        <a:prstGeom prst="round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0" kern="1200" dirty="0"/>
            <a:t>Don’t choose too many </a:t>
          </a:r>
          <a:r>
            <a:rPr lang="en-US" sz="2100" b="0" i="0" kern="1200" dirty="0"/>
            <a:t>– it’s better to make progress on  few items, than accomplish nothing because you are going in too many directions</a:t>
          </a:r>
          <a:endParaRPr lang="en-US" sz="2100" kern="1200" dirty="0"/>
        </a:p>
      </dsp:txBody>
      <dsp:txXfrm>
        <a:off x="69566" y="149455"/>
        <a:ext cx="4732906" cy="1285927"/>
      </dsp:txXfrm>
    </dsp:sp>
    <dsp:sp modelId="{6C9A2EB5-8689-490F-962D-E0753F8611C4}">
      <dsp:nvSpPr>
        <dsp:cNvPr id="0" name=""/>
        <dsp:cNvSpPr/>
      </dsp:nvSpPr>
      <dsp:spPr>
        <a:xfrm>
          <a:off x="0" y="1573469"/>
          <a:ext cx="4872038" cy="1425059"/>
        </a:xfrm>
        <a:prstGeom prst="round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0" kern="1200" dirty="0"/>
            <a:t>Measurements</a:t>
          </a:r>
          <a:r>
            <a:rPr lang="en-US" sz="2100" b="0" i="0" kern="1200" dirty="0"/>
            <a:t> – it’s essential to think about how to measure success</a:t>
          </a:r>
          <a:endParaRPr lang="en-US" sz="2100" kern="1200" dirty="0"/>
        </a:p>
      </dsp:txBody>
      <dsp:txXfrm>
        <a:off x="69566" y="1643035"/>
        <a:ext cx="4732906" cy="1285927"/>
      </dsp:txXfrm>
    </dsp:sp>
    <dsp:sp modelId="{1B96654C-0FFE-4E1F-ABB7-085EB672AC83}">
      <dsp:nvSpPr>
        <dsp:cNvPr id="0" name=""/>
        <dsp:cNvSpPr/>
      </dsp:nvSpPr>
      <dsp:spPr>
        <a:xfrm>
          <a:off x="0" y="3059010"/>
          <a:ext cx="4872038" cy="1425059"/>
        </a:xfrm>
        <a:prstGeom prst="round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0" kern="1200" dirty="0"/>
            <a:t>PECs should review the action items throughout the year </a:t>
          </a:r>
          <a:r>
            <a:rPr lang="en-US" sz="2100" b="0" i="0" kern="1200" dirty="0"/>
            <a:t>– use it as your agenda for PEC meetings</a:t>
          </a:r>
          <a:endParaRPr lang="en-US" sz="2100" kern="1200" dirty="0"/>
        </a:p>
      </dsp:txBody>
      <dsp:txXfrm>
        <a:off x="69566" y="3128576"/>
        <a:ext cx="4732906" cy="12859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CB8A7-2B00-4D3F-8E8A-ACD437CABE16}">
      <dsp:nvSpPr>
        <dsp:cNvPr id="0" name=""/>
        <dsp:cNvSpPr/>
      </dsp:nvSpPr>
      <dsp:spPr>
        <a:xfrm>
          <a:off x="0" y="2113"/>
          <a:ext cx="5253732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E7603A-E1EA-42CF-AE51-4FE13F2B6942}">
      <dsp:nvSpPr>
        <dsp:cNvPr id="0" name=""/>
        <dsp:cNvSpPr/>
      </dsp:nvSpPr>
      <dsp:spPr>
        <a:xfrm>
          <a:off x="0" y="2113"/>
          <a:ext cx="5253732" cy="274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</a:rPr>
            <a:t>The 10 year Self-Study visit is based on a </a:t>
          </a:r>
          <a:r>
            <a:rPr lang="en-US" sz="2000" b="1" kern="1200" dirty="0">
              <a:solidFill>
                <a:schemeClr val="tx1"/>
              </a:solidFill>
            </a:rPr>
            <a:t>comprehensive self-study</a:t>
          </a:r>
          <a:r>
            <a:rPr lang="en-US" sz="2000" kern="1200" dirty="0">
              <a:solidFill>
                <a:schemeClr val="tx1"/>
              </a:solidFill>
            </a:rPr>
            <a:t>, which includes a description of how the program or sponsoring institution creates an effective learning and working environment, and how this leads to </a:t>
          </a:r>
          <a:r>
            <a:rPr lang="en-US" sz="2000" b="1" kern="1200" dirty="0">
              <a:solidFill>
                <a:schemeClr val="tx1"/>
              </a:solidFill>
            </a:rPr>
            <a:t>desired educational outcomes</a:t>
          </a:r>
          <a:r>
            <a:rPr lang="en-US" sz="2000" kern="1200" dirty="0">
              <a:solidFill>
                <a:schemeClr val="tx1"/>
              </a:solidFill>
            </a:rPr>
            <a:t>, and an </a:t>
          </a:r>
          <a:r>
            <a:rPr lang="en-US" sz="2000" b="1" kern="1200" dirty="0">
              <a:solidFill>
                <a:schemeClr val="tx1"/>
              </a:solidFill>
            </a:rPr>
            <a:t>analysis of strengths</a:t>
          </a:r>
          <a:r>
            <a:rPr lang="en-US" sz="2000" kern="1200" dirty="0">
              <a:solidFill>
                <a:schemeClr val="tx1"/>
              </a:solidFill>
            </a:rPr>
            <a:t>, </a:t>
          </a:r>
          <a:r>
            <a:rPr lang="en-US" sz="2000" b="1" kern="1200" dirty="0">
              <a:solidFill>
                <a:schemeClr val="tx1"/>
              </a:solidFill>
            </a:rPr>
            <a:t>weaknesses</a:t>
          </a:r>
          <a:r>
            <a:rPr lang="en-US" sz="2000" kern="1200" dirty="0">
              <a:solidFill>
                <a:schemeClr val="tx1"/>
              </a:solidFill>
            </a:rPr>
            <a:t>, and </a:t>
          </a:r>
          <a:r>
            <a:rPr lang="en-US" sz="2000" b="1" kern="1200" dirty="0">
              <a:solidFill>
                <a:schemeClr val="tx1"/>
              </a:solidFill>
            </a:rPr>
            <a:t>plans for improvement</a:t>
          </a:r>
          <a:r>
            <a:rPr lang="en-US" sz="2000" kern="1200" dirty="0">
              <a:solidFill>
                <a:schemeClr val="tx1"/>
              </a:solidFill>
            </a:rPr>
            <a:t>.</a:t>
          </a:r>
        </a:p>
      </dsp:txBody>
      <dsp:txXfrm>
        <a:off x="0" y="2113"/>
        <a:ext cx="5253732" cy="2742673"/>
      </dsp:txXfrm>
    </dsp:sp>
    <dsp:sp modelId="{E472CBA7-A32C-4558-B2B8-5FFC56A5F453}">
      <dsp:nvSpPr>
        <dsp:cNvPr id="0" name=""/>
        <dsp:cNvSpPr/>
      </dsp:nvSpPr>
      <dsp:spPr>
        <a:xfrm>
          <a:off x="0" y="2744786"/>
          <a:ext cx="5253732" cy="0"/>
        </a:xfrm>
        <a:prstGeom prst="lin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1EE4E7-C360-432B-90E1-9BADA66B84D2}">
      <dsp:nvSpPr>
        <dsp:cNvPr id="0" name=""/>
        <dsp:cNvSpPr/>
      </dsp:nvSpPr>
      <dsp:spPr>
        <a:xfrm>
          <a:off x="0" y="2746899"/>
          <a:ext cx="5253732" cy="157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</a:rPr>
            <a:t>Rationale: </a:t>
          </a:r>
          <a:r>
            <a:rPr lang="en-US" sz="1800" b="0" kern="1200" dirty="0">
              <a:solidFill>
                <a:schemeClr val="tx1"/>
              </a:solidFill>
            </a:rPr>
            <a:t>A</a:t>
          </a:r>
          <a:r>
            <a:rPr lang="en-US" sz="1800" kern="1200" dirty="0">
              <a:solidFill>
                <a:schemeClr val="tx1"/>
              </a:solidFill>
            </a:rPr>
            <a:t> standards and citation-based approach offers limited benefits for the majority of programs on Continued Accreditation</a:t>
          </a:r>
          <a:r>
            <a:rPr lang="en-US" sz="1800" kern="1200" baseline="30000" dirty="0">
              <a:solidFill>
                <a:schemeClr val="tx1"/>
              </a:solidFill>
            </a:rPr>
            <a:t>1</a:t>
          </a:r>
        </a:p>
      </dsp:txBody>
      <dsp:txXfrm>
        <a:off x="0" y="2746899"/>
        <a:ext cx="5253732" cy="15704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FF901-9E41-475A-BF71-64042E07167A}">
      <dsp:nvSpPr>
        <dsp:cNvPr id="0" name=""/>
        <dsp:cNvSpPr/>
      </dsp:nvSpPr>
      <dsp:spPr>
        <a:xfrm>
          <a:off x="312209" y="1465"/>
          <a:ext cx="1785199" cy="892599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Program Description</a:t>
          </a:r>
        </a:p>
      </dsp:txBody>
      <dsp:txXfrm>
        <a:off x="338352" y="27608"/>
        <a:ext cx="1732913" cy="840313"/>
      </dsp:txXfrm>
    </dsp:sp>
    <dsp:sp modelId="{9774C03D-4D94-46F1-A604-8B156321116D}">
      <dsp:nvSpPr>
        <dsp:cNvPr id="0" name=""/>
        <dsp:cNvSpPr/>
      </dsp:nvSpPr>
      <dsp:spPr>
        <a:xfrm>
          <a:off x="2097409" y="431703"/>
          <a:ext cx="71407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14079" y="16062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2436597" y="429913"/>
        <a:ext cx="35703" cy="35703"/>
      </dsp:txXfrm>
    </dsp:sp>
    <dsp:sp modelId="{F1A69E77-C5D4-44B4-9280-30DA9F3E8289}">
      <dsp:nvSpPr>
        <dsp:cNvPr id="0" name=""/>
        <dsp:cNvSpPr/>
      </dsp:nvSpPr>
      <dsp:spPr>
        <a:xfrm>
          <a:off x="2811489" y="1465"/>
          <a:ext cx="1785199" cy="8925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Succinct description of the program</a:t>
          </a:r>
        </a:p>
      </dsp:txBody>
      <dsp:txXfrm>
        <a:off x="2837632" y="27608"/>
        <a:ext cx="1732913" cy="840313"/>
      </dsp:txXfrm>
    </dsp:sp>
    <dsp:sp modelId="{E32D8E31-E58B-47C0-88AB-3B5FB025DD36}">
      <dsp:nvSpPr>
        <dsp:cNvPr id="0" name=""/>
        <dsp:cNvSpPr/>
      </dsp:nvSpPr>
      <dsp:spPr>
        <a:xfrm>
          <a:off x="312209" y="1541200"/>
          <a:ext cx="1785199" cy="892599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Program AIMS</a:t>
          </a:r>
        </a:p>
      </dsp:txBody>
      <dsp:txXfrm>
        <a:off x="338352" y="1567343"/>
        <a:ext cx="1732913" cy="840313"/>
      </dsp:txXfrm>
    </dsp:sp>
    <dsp:sp modelId="{5155495E-4E4E-4584-9FDC-C7E5851969B1}">
      <dsp:nvSpPr>
        <dsp:cNvPr id="0" name=""/>
        <dsp:cNvSpPr/>
      </dsp:nvSpPr>
      <dsp:spPr>
        <a:xfrm rot="19457599">
          <a:off x="2014753" y="1714815"/>
          <a:ext cx="87939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79392" y="16062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2432464" y="1708892"/>
        <a:ext cx="43969" cy="43969"/>
      </dsp:txXfrm>
    </dsp:sp>
    <dsp:sp modelId="{179C21EF-A9ED-4846-86DD-DB7A6C9C574A}">
      <dsp:nvSpPr>
        <dsp:cNvPr id="0" name=""/>
        <dsp:cNvSpPr/>
      </dsp:nvSpPr>
      <dsp:spPr>
        <a:xfrm>
          <a:off x="2811489" y="1027955"/>
          <a:ext cx="1785199" cy="8925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Goals of the program</a:t>
          </a:r>
        </a:p>
      </dsp:txBody>
      <dsp:txXfrm>
        <a:off x="2837632" y="1054098"/>
        <a:ext cx="1732913" cy="840313"/>
      </dsp:txXfrm>
    </dsp:sp>
    <dsp:sp modelId="{511D40F0-C1C1-4317-B58F-D44BE8EAF1A1}">
      <dsp:nvSpPr>
        <dsp:cNvPr id="0" name=""/>
        <dsp:cNvSpPr/>
      </dsp:nvSpPr>
      <dsp:spPr>
        <a:xfrm rot="2142401">
          <a:off x="2014753" y="2228060"/>
          <a:ext cx="87939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79392" y="16062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2432464" y="2222137"/>
        <a:ext cx="43969" cy="43969"/>
      </dsp:txXfrm>
    </dsp:sp>
    <dsp:sp modelId="{C1CB1BD5-20B7-4E01-B005-CD0A7D167704}">
      <dsp:nvSpPr>
        <dsp:cNvPr id="0" name=""/>
        <dsp:cNvSpPr/>
      </dsp:nvSpPr>
      <dsp:spPr>
        <a:xfrm>
          <a:off x="2811489" y="2054445"/>
          <a:ext cx="1785199" cy="8925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What does the program strive to “produce”</a:t>
          </a:r>
        </a:p>
      </dsp:txBody>
      <dsp:txXfrm>
        <a:off x="2837632" y="2080588"/>
        <a:ext cx="1732913" cy="840313"/>
      </dsp:txXfrm>
    </dsp:sp>
    <dsp:sp modelId="{36D3D2C7-219B-4D42-BBB8-E49306F43244}">
      <dsp:nvSpPr>
        <dsp:cNvPr id="0" name=""/>
        <dsp:cNvSpPr/>
      </dsp:nvSpPr>
      <dsp:spPr>
        <a:xfrm>
          <a:off x="312209" y="3080934"/>
          <a:ext cx="1785199" cy="892599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Activities to </a:t>
          </a:r>
          <a:r>
            <a:rPr lang="en-US" sz="1400" kern="1200" dirty="0" smtClean="0"/>
            <a:t>further </a:t>
          </a:r>
          <a:r>
            <a:rPr lang="en-US" sz="1400" kern="1200" dirty="0"/>
            <a:t>the AIMs</a:t>
          </a:r>
        </a:p>
      </dsp:txBody>
      <dsp:txXfrm>
        <a:off x="338352" y="3107077"/>
        <a:ext cx="1732913" cy="840313"/>
      </dsp:txXfrm>
    </dsp:sp>
    <dsp:sp modelId="{F3D6B25E-A342-4EAF-AC63-76F3C3A0B1FE}">
      <dsp:nvSpPr>
        <dsp:cNvPr id="0" name=""/>
        <dsp:cNvSpPr/>
      </dsp:nvSpPr>
      <dsp:spPr>
        <a:xfrm>
          <a:off x="2097409" y="3511172"/>
          <a:ext cx="71407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14079" y="16062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2436597" y="3509382"/>
        <a:ext cx="35703" cy="35703"/>
      </dsp:txXfrm>
    </dsp:sp>
    <dsp:sp modelId="{F5822C71-BB57-48EF-95C9-610CB4E5BD3B}">
      <dsp:nvSpPr>
        <dsp:cNvPr id="0" name=""/>
        <dsp:cNvSpPr/>
      </dsp:nvSpPr>
      <dsp:spPr>
        <a:xfrm>
          <a:off x="2811489" y="3080934"/>
          <a:ext cx="1785199" cy="8925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Listing of actions or projects aligned with AIMs</a:t>
          </a:r>
        </a:p>
      </dsp:txBody>
      <dsp:txXfrm>
        <a:off x="2837632" y="3107077"/>
        <a:ext cx="1732913" cy="840313"/>
      </dsp:txXfrm>
    </dsp:sp>
    <dsp:sp modelId="{A152A07E-9C3C-4558-A245-B7D00A68E1CC}">
      <dsp:nvSpPr>
        <dsp:cNvPr id="0" name=""/>
        <dsp:cNvSpPr/>
      </dsp:nvSpPr>
      <dsp:spPr>
        <a:xfrm>
          <a:off x="312209" y="4107424"/>
          <a:ext cx="1785199" cy="892599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An environmental assessment</a:t>
          </a:r>
        </a:p>
      </dsp:txBody>
      <dsp:txXfrm>
        <a:off x="338352" y="4133567"/>
        <a:ext cx="1732913" cy="840313"/>
      </dsp:txXfrm>
    </dsp:sp>
    <dsp:sp modelId="{FB62575B-3805-43CF-969E-24B5023E4992}">
      <dsp:nvSpPr>
        <dsp:cNvPr id="0" name=""/>
        <dsp:cNvSpPr/>
      </dsp:nvSpPr>
      <dsp:spPr>
        <a:xfrm>
          <a:off x="2097409" y="4537662"/>
          <a:ext cx="71407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14079" y="16062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2436597" y="4535872"/>
        <a:ext cx="35703" cy="35703"/>
      </dsp:txXfrm>
    </dsp:sp>
    <dsp:sp modelId="{20F7B177-2CD0-4ADE-91F5-4E08FF7DFEB5}">
      <dsp:nvSpPr>
        <dsp:cNvPr id="0" name=""/>
        <dsp:cNvSpPr/>
      </dsp:nvSpPr>
      <dsp:spPr>
        <a:xfrm>
          <a:off x="2811489" y="4107424"/>
          <a:ext cx="1785199" cy="8925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SWOT</a:t>
          </a:r>
        </a:p>
      </dsp:txBody>
      <dsp:txXfrm>
        <a:off x="2837632" y="4133567"/>
        <a:ext cx="1732913" cy="840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CE049F73-CE38-4E5A-A275-244F3A4184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9190" cy="35657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2968F33-64C9-4230-8367-1E6CA92074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17161" y="0"/>
            <a:ext cx="4069190" cy="35657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1468F82A-236A-43F4-915D-E174AAEEDF08}" type="datetimeFigureOut">
              <a:rPr lang="en-US" smtClean="0"/>
              <a:t>1/22/18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2D5856A-CB56-4C1C-8BF3-2144E6698D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745897"/>
            <a:ext cx="4069190" cy="35657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7C4E9A-8D86-4EC7-99C5-AEA3DF4F56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317161" y="6745897"/>
            <a:ext cx="4069190" cy="35657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FA271ABC-8841-4326-94E2-F1E9C96CA9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344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9190" cy="35657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161" y="0"/>
            <a:ext cx="4069190" cy="35657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1/22/18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95625" y="887413"/>
            <a:ext cx="3197225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4" tIns="46232" rIns="92464" bIns="4623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9699" y="3417824"/>
            <a:ext cx="7509079" cy="2796842"/>
          </a:xfrm>
          <a:prstGeom prst="rect">
            <a:avLst/>
          </a:prstGeom>
        </p:spPr>
        <p:txBody>
          <a:bodyPr vert="horz" lIns="92464" tIns="46232" rIns="92464" bIns="462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5897"/>
            <a:ext cx="4069190" cy="35657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161" y="6745897"/>
            <a:ext cx="4069190" cy="35657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63483" indent="-293646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74589" indent="-234918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44425" indent="-234918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114261" indent="-234918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84096" indent="-234918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3053931" indent="-234918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523768" indent="-234918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993603" indent="-234918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0" dirty="0">
                <a:solidFill>
                  <a:srgbClr val="000000"/>
                </a:solidFill>
                <a:latin typeface="Arial" charset="0"/>
              </a:rPr>
              <a:t>Partners in Medical Education, Inc.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63483" indent="-293646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74589" indent="-234918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44425" indent="-234918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114261" indent="-234918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84096" indent="-234918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3053931" indent="-234918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523768" indent="-234918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993603" indent="-234918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01BF835-EE3D-654F-B17A-2E09673C58FC}" type="slidenum">
              <a:rPr lang="en-US" sz="1200" b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2</a:t>
            </a:fld>
            <a:endParaRPr lang="en-US" sz="12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284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5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21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97213" y="887413"/>
            <a:ext cx="3194050" cy="239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3AF68-4064-4F12-AD40-7121D9AA001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39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97213" y="887413"/>
            <a:ext cx="3194050" cy="239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3AF68-4064-4F12-AD40-7121D9AA001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233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9236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&amp;ehk=FVrBdhd0VYcyED2hYeuD1Q&amp;r=0&amp;pid=OfficeInsert"/><Relationship Id="rId3" Type="http://schemas.openxmlformats.org/officeDocument/2006/relationships/hyperlink" Target="http://commons.wikimedia.org/wiki/File:Question_mark_alternate.pn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hyperlink" Target="http://www.partnersinmeded.com/" TargetMode="External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tori@partnersinmeded.com" TargetMode="External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fo@PartnersInMedEd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A2B111-B7E9-4DDB-BD67-D331FF403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844" y="715946"/>
            <a:ext cx="4843814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From APE to </a:t>
            </a:r>
            <a:br>
              <a:rPr lang="en-US" dirty="0"/>
            </a:br>
            <a:r>
              <a:rPr lang="en-US" dirty="0"/>
              <a:t>Self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74AAAF4-47FD-4E71-920A-B834CD3AD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3537" y="2380736"/>
            <a:ext cx="4843814" cy="21796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MASTERING THE BASICS OF PROGRAM IMPROVEMENT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07E331-D4EB-490B-9D17-98B07945E59F}"/>
              </a:ext>
            </a:extLst>
          </p:cNvPr>
          <p:cNvSpPr txBox="1"/>
          <p:nvPr/>
        </p:nvSpPr>
        <p:spPr>
          <a:xfrm>
            <a:off x="467833" y="4645449"/>
            <a:ext cx="659218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HEATHER PETERS, M.ED, PH.D</a:t>
            </a:r>
          </a:p>
          <a:p>
            <a:pPr>
              <a:lnSpc>
                <a:spcPct val="90000"/>
              </a:lnSpc>
            </a:pPr>
            <a:r>
              <a:rPr lang="en-US" sz="1800" i="1" dirty="0">
                <a:solidFill>
                  <a:schemeClr val="bg1"/>
                </a:solidFill>
                <a:latin typeface="+mn-lt"/>
              </a:rPr>
              <a:t>PARTNERS IN MEDICAL EDUCATION Consultant</a:t>
            </a:r>
          </a:p>
          <a:p>
            <a:pPr>
              <a:lnSpc>
                <a:spcPct val="90000"/>
              </a:lnSpc>
            </a:pPr>
            <a:r>
              <a:rPr lang="en-US" sz="1800" i="1" dirty="0">
                <a:solidFill>
                  <a:schemeClr val="bg1"/>
                </a:solidFill>
                <a:latin typeface="+mn-lt"/>
              </a:rPr>
              <a:t>DIO &amp; GME SPECIALIST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3342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1F8707-B356-487D-9FC9-6FFFE39B3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779D3E-EFFB-4BE2-A2C7-3CD018CAB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2204358"/>
            <a:ext cx="7598569" cy="2996293"/>
          </a:xfrm>
        </p:spPr>
        <p:txBody>
          <a:bodyPr>
            <a:normAutofit fontScale="92500" lnSpcReduction="10000"/>
          </a:bodyPr>
          <a:lstStyle/>
          <a:p>
            <a:r>
              <a:rPr lang="en-US" sz="2100" dirty="0"/>
              <a:t>Using the APE </a:t>
            </a:r>
            <a:r>
              <a:rPr lang="en-US" sz="2200" b="1" dirty="0">
                <a:solidFill>
                  <a:schemeClr val="accent5"/>
                </a:solidFill>
              </a:rPr>
              <a:t>to highlight successes </a:t>
            </a:r>
            <a:r>
              <a:rPr lang="en-US" sz="2100" dirty="0"/>
              <a:t>as well as </a:t>
            </a:r>
            <a:r>
              <a:rPr lang="en-US" sz="2200" b="1" dirty="0">
                <a:solidFill>
                  <a:schemeClr val="accent5"/>
                </a:solidFill>
              </a:rPr>
              <a:t>determine program needs</a:t>
            </a:r>
            <a:endParaRPr lang="en-US" sz="2100" b="1" dirty="0">
              <a:solidFill>
                <a:schemeClr val="accent5"/>
              </a:solidFill>
            </a:endParaRPr>
          </a:p>
          <a:p>
            <a:r>
              <a:rPr lang="en-US" sz="2100" dirty="0"/>
              <a:t>Involving the </a:t>
            </a:r>
            <a:r>
              <a:rPr lang="en-US" sz="2200" b="1" dirty="0">
                <a:solidFill>
                  <a:schemeClr val="accent5"/>
                </a:solidFill>
              </a:rPr>
              <a:t>entire program </a:t>
            </a:r>
            <a:r>
              <a:rPr lang="en-US" sz="2100" dirty="0"/>
              <a:t>(residents, faculty, staff, other departments)</a:t>
            </a:r>
          </a:p>
          <a:p>
            <a:r>
              <a:rPr lang="en-US" sz="2100" dirty="0"/>
              <a:t>Creating a </a:t>
            </a:r>
            <a:r>
              <a:rPr lang="en-US" sz="2200" b="1" dirty="0">
                <a:solidFill>
                  <a:schemeClr val="accent5"/>
                </a:solidFill>
              </a:rPr>
              <a:t>mission</a:t>
            </a:r>
            <a:r>
              <a:rPr lang="en-US" sz="2100" dirty="0"/>
              <a:t> and key distinguishing </a:t>
            </a:r>
            <a:r>
              <a:rPr lang="en-US" sz="2200" b="1" dirty="0">
                <a:solidFill>
                  <a:schemeClr val="accent5"/>
                </a:solidFill>
              </a:rPr>
              <a:t>AIM statements </a:t>
            </a:r>
            <a:r>
              <a:rPr lang="en-US" sz="2100" dirty="0"/>
              <a:t>(we will discuss this more during the Self Study piece) to drive the data collection</a:t>
            </a:r>
          </a:p>
          <a:p>
            <a:r>
              <a:rPr lang="en-US" sz="2100" dirty="0"/>
              <a:t>Taking the </a:t>
            </a:r>
            <a:r>
              <a:rPr lang="en-US" sz="2200" b="1" dirty="0">
                <a:solidFill>
                  <a:schemeClr val="accent5"/>
                </a:solidFill>
              </a:rPr>
              <a:t>long view </a:t>
            </a:r>
            <a:r>
              <a:rPr lang="en-US" sz="2100" dirty="0"/>
              <a:t>to program improvement</a:t>
            </a:r>
          </a:p>
          <a:p>
            <a:r>
              <a:rPr lang="en-US" sz="2200" b="1" dirty="0">
                <a:solidFill>
                  <a:schemeClr val="accent5"/>
                </a:solidFill>
              </a:rPr>
              <a:t>Following up </a:t>
            </a:r>
            <a:r>
              <a:rPr lang="en-US" sz="2100" dirty="0"/>
              <a:t>with the PEC throughout the academic year to ensure that </a:t>
            </a:r>
            <a:r>
              <a:rPr lang="en-US" sz="1900" b="1" dirty="0">
                <a:solidFill>
                  <a:schemeClr val="accent5"/>
                </a:solidFill>
              </a:rPr>
              <a:t>progress</a:t>
            </a:r>
            <a:r>
              <a:rPr lang="en-US" sz="2100" dirty="0"/>
              <a:t> is being made on action items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94A336-EFF9-455E-B479-3E93E5F27E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791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F2649C-DA23-45EE-8489-529C267FF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797" y="375267"/>
            <a:ext cx="6939116" cy="1016654"/>
          </a:xfrm>
        </p:spPr>
        <p:txBody>
          <a:bodyPr>
            <a:normAutofit/>
          </a:bodyPr>
          <a:lstStyle/>
          <a:p>
            <a:r>
              <a:rPr lang="en-US" dirty="0"/>
              <a:t>INTERNAL SURVEYS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300831"/>
              </p:ext>
            </p:extLst>
          </p:nvPr>
        </p:nvGraphicFramePr>
        <p:xfrm>
          <a:off x="486697" y="1726861"/>
          <a:ext cx="8171528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94A336-EFF9-455E-B479-3E93E5F27E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28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CFA1DB-4230-4C0A-8C74-2820382B4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the 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E6D7F4-526C-4A3C-AAC4-0CE7C5F75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APEs take </a:t>
            </a:r>
            <a:r>
              <a:rPr lang="en-US" sz="2100" b="1" dirty="0">
                <a:solidFill>
                  <a:schemeClr val="accent5"/>
                </a:solidFill>
              </a:rPr>
              <a:t>several months </a:t>
            </a:r>
            <a:r>
              <a:rPr lang="en-US" sz="2100" dirty="0"/>
              <a:t>to put together</a:t>
            </a:r>
          </a:p>
          <a:p>
            <a:r>
              <a:rPr lang="en-US" sz="2100" dirty="0"/>
              <a:t>Someone in your program has to be the “one in charge” (Program Director &amp; Coordinator Team)</a:t>
            </a:r>
          </a:p>
          <a:p>
            <a:endParaRPr lang="en-US" sz="2100" dirty="0"/>
          </a:p>
          <a:p>
            <a:r>
              <a:rPr lang="en-US" sz="2100" b="1" dirty="0">
                <a:solidFill>
                  <a:schemeClr val="accent5"/>
                </a:solidFill>
              </a:rPr>
              <a:t>Handout</a:t>
            </a:r>
            <a:r>
              <a:rPr lang="en-US" sz="2100" b="1" dirty="0"/>
              <a:t>: </a:t>
            </a:r>
            <a:r>
              <a:rPr lang="en-US" sz="2100" dirty="0"/>
              <a:t>Sample timeline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94A336-EFF9-455E-B479-3E93E5F27E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31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AE5E34-D4E9-40CE-9513-E511824F7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7" y="1645920"/>
            <a:ext cx="2642159" cy="4470821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6"/>
                </a:solidFill>
              </a:rPr>
              <a:t>TOOLS FOR THE 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969498-7FE1-4D41-B86B-D4523CF40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081" y="1645920"/>
            <a:ext cx="4702076" cy="4470821"/>
          </a:xfrm>
        </p:spPr>
        <p:txBody>
          <a:bodyPr>
            <a:normAutofit/>
          </a:bodyPr>
          <a:lstStyle/>
          <a:p>
            <a:r>
              <a:rPr lang="en-US" sz="2400" dirty="0"/>
              <a:t>Getting to the Root Cause: </a:t>
            </a:r>
            <a:br>
              <a:rPr lang="en-US" sz="2400" dirty="0"/>
            </a:br>
            <a:r>
              <a:rPr lang="en-US" sz="2400" i="1" dirty="0"/>
              <a:t>The 5 Whys</a:t>
            </a:r>
          </a:p>
          <a:p>
            <a:endParaRPr lang="en-US" sz="2400" i="1" dirty="0"/>
          </a:p>
          <a:p>
            <a:endParaRPr lang="en-US" sz="2400" i="1" dirty="0"/>
          </a:p>
          <a:p>
            <a:endParaRPr lang="en-US" sz="2400" i="1" dirty="0"/>
          </a:p>
          <a:p>
            <a:r>
              <a:rPr lang="en-US" sz="2400" dirty="0"/>
              <a:t>The Fishbone diagram (Ishikawa)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BCE3B76-E66F-4DCA-9E85-1946B2075B84}"/>
              </a:ext>
            </a:extLst>
          </p:cNvPr>
          <p:cNvGrpSpPr/>
          <p:nvPr/>
        </p:nvGrpSpPr>
        <p:grpSpPr>
          <a:xfrm>
            <a:off x="4422550" y="4652095"/>
            <a:ext cx="2878901" cy="1109214"/>
            <a:chOff x="730980" y="2259654"/>
            <a:chExt cx="7785223" cy="296061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14D2D563-3EAE-46FA-9021-3C9B6A296853}"/>
                </a:ext>
              </a:extLst>
            </p:cNvPr>
            <p:cNvCxnSpPr/>
            <p:nvPr/>
          </p:nvCxnSpPr>
          <p:spPr>
            <a:xfrm>
              <a:off x="5625280" y="2539798"/>
              <a:ext cx="668300" cy="1365961"/>
            </a:xfrm>
            <a:prstGeom prst="line">
              <a:avLst/>
            </a:prstGeom>
            <a:ln w="762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BCF50EAE-C6BA-4C2D-9B92-A29C21C3B4A6}"/>
                </a:ext>
              </a:extLst>
            </p:cNvPr>
            <p:cNvCxnSpPr/>
            <p:nvPr/>
          </p:nvCxnSpPr>
          <p:spPr>
            <a:xfrm>
              <a:off x="4140150" y="2423165"/>
              <a:ext cx="781830" cy="1415495"/>
            </a:xfrm>
            <a:prstGeom prst="line">
              <a:avLst/>
            </a:prstGeom>
            <a:ln w="762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FE8D7C3D-D5C4-4B9E-8072-E5D6A918329B}"/>
                </a:ext>
              </a:extLst>
            </p:cNvPr>
            <p:cNvCxnSpPr/>
            <p:nvPr/>
          </p:nvCxnSpPr>
          <p:spPr>
            <a:xfrm>
              <a:off x="2478364" y="2539798"/>
              <a:ext cx="995816" cy="1365961"/>
            </a:xfrm>
            <a:prstGeom prst="line">
              <a:avLst/>
            </a:prstGeom>
            <a:ln w="762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BE8EAC91-2643-4320-AD3E-4E0AB81F28E9}"/>
                </a:ext>
              </a:extLst>
            </p:cNvPr>
            <p:cNvCxnSpPr/>
            <p:nvPr/>
          </p:nvCxnSpPr>
          <p:spPr>
            <a:xfrm flipV="1">
              <a:off x="4258101" y="3838660"/>
              <a:ext cx="663879" cy="1183037"/>
            </a:xfrm>
            <a:prstGeom prst="line">
              <a:avLst/>
            </a:prstGeom>
            <a:ln w="762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979B2E34-7D13-445B-94F4-1FA7318667D9}"/>
                </a:ext>
              </a:extLst>
            </p:cNvPr>
            <p:cNvCxnSpPr/>
            <p:nvPr/>
          </p:nvCxnSpPr>
          <p:spPr>
            <a:xfrm flipV="1">
              <a:off x="2505431" y="3905759"/>
              <a:ext cx="886911" cy="1213061"/>
            </a:xfrm>
            <a:prstGeom prst="line">
              <a:avLst/>
            </a:prstGeom>
            <a:ln w="762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733F8B97-BBA8-4C65-8A90-30642E76C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980" y="2259654"/>
              <a:ext cx="7785223" cy="2960610"/>
            </a:xfrm>
            <a:custGeom>
              <a:avLst/>
              <a:gdLst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704061 w 7785223"/>
                <a:gd name="connsiteY9" fmla="*/ 1488530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801983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704061 w 7785223"/>
                <a:gd name="connsiteY9" fmla="*/ 1488530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801983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704061 w 7785223"/>
                <a:gd name="connsiteY9" fmla="*/ 1488530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766472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704061 w 7785223"/>
                <a:gd name="connsiteY9" fmla="*/ 1488530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766472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704061 w 7785223"/>
                <a:gd name="connsiteY9" fmla="*/ 1488530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766472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663118 w 7785223"/>
                <a:gd name="connsiteY9" fmla="*/ 1447586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766472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663118 w 7785223"/>
                <a:gd name="connsiteY9" fmla="*/ 1447586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766472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663118 w 7785223"/>
                <a:gd name="connsiteY9" fmla="*/ 1447586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766472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663118 w 7785223"/>
                <a:gd name="connsiteY9" fmla="*/ 1447586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766472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663118 w 7785223"/>
                <a:gd name="connsiteY9" fmla="*/ 1447586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83886 w 7785223"/>
                <a:gd name="connsiteY18" fmla="*/ 1786984 h 2960610"/>
                <a:gd name="connsiteX19" fmla="*/ 4260900 w 7785223"/>
                <a:gd name="connsiteY19" fmla="*/ 1707212 h 2960610"/>
                <a:gd name="connsiteX20" fmla="*/ 1262370 w 7785223"/>
                <a:gd name="connsiteY20" fmla="*/ 1766472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785223" h="2960610">
                  <a:moveTo>
                    <a:pt x="6458167" y="833882"/>
                  </a:moveTo>
                  <a:cubicBezTo>
                    <a:pt x="6319152" y="833882"/>
                    <a:pt x="6206458" y="946576"/>
                    <a:pt x="6206458" y="1085591"/>
                  </a:cubicBezTo>
                  <a:cubicBezTo>
                    <a:pt x="6206458" y="1224606"/>
                    <a:pt x="6319152" y="1337300"/>
                    <a:pt x="6458167" y="1337300"/>
                  </a:cubicBezTo>
                  <a:cubicBezTo>
                    <a:pt x="6597182" y="1337300"/>
                    <a:pt x="6709876" y="1224606"/>
                    <a:pt x="6709876" y="1085591"/>
                  </a:cubicBezTo>
                  <a:cubicBezTo>
                    <a:pt x="6709876" y="946576"/>
                    <a:pt x="6597182" y="833882"/>
                    <a:pt x="6458167" y="833882"/>
                  </a:cubicBezTo>
                  <a:close/>
                  <a:moveTo>
                    <a:pt x="124054" y="0"/>
                  </a:moveTo>
                  <a:cubicBezTo>
                    <a:pt x="124054" y="0"/>
                    <a:pt x="694494" y="17040"/>
                    <a:pt x="881802" y="766777"/>
                  </a:cubicBezTo>
                  <a:cubicBezTo>
                    <a:pt x="975349" y="1143344"/>
                    <a:pt x="1108255" y="1399114"/>
                    <a:pt x="1232618" y="1485722"/>
                  </a:cubicBezTo>
                  <a:cubicBezTo>
                    <a:pt x="1356981" y="1572330"/>
                    <a:pt x="1831368" y="1540253"/>
                    <a:pt x="2569785" y="1533897"/>
                  </a:cubicBezTo>
                  <a:cubicBezTo>
                    <a:pt x="3308202" y="1527541"/>
                    <a:pt x="4961056" y="1460173"/>
                    <a:pt x="5663118" y="1447586"/>
                  </a:cubicBezTo>
                  <a:cubicBezTo>
                    <a:pt x="5764083" y="633577"/>
                    <a:pt x="6000518" y="305361"/>
                    <a:pt x="6184373" y="217410"/>
                  </a:cubicBezTo>
                  <a:cubicBezTo>
                    <a:pt x="6504706" y="184050"/>
                    <a:pt x="7316553" y="874307"/>
                    <a:pt x="7585117" y="1247424"/>
                  </a:cubicBezTo>
                  <a:cubicBezTo>
                    <a:pt x="7737800" y="1452337"/>
                    <a:pt x="7785205" y="1625731"/>
                    <a:pt x="7785223" y="1625797"/>
                  </a:cubicBezTo>
                  <a:cubicBezTo>
                    <a:pt x="7785158" y="1625937"/>
                    <a:pt x="7690374" y="1830829"/>
                    <a:pt x="7506128" y="2067231"/>
                  </a:cubicBezTo>
                  <a:cubicBezTo>
                    <a:pt x="7395543" y="2209120"/>
                    <a:pt x="7263894" y="2377287"/>
                    <a:pt x="7074320" y="2519175"/>
                  </a:cubicBezTo>
                  <a:cubicBezTo>
                    <a:pt x="6895320" y="2340543"/>
                    <a:pt x="6737376" y="2324743"/>
                    <a:pt x="6737299" y="2324735"/>
                  </a:cubicBezTo>
                  <a:cubicBezTo>
                    <a:pt x="6737317" y="2324764"/>
                    <a:pt x="6868950" y="2545458"/>
                    <a:pt x="6911075" y="2629534"/>
                  </a:cubicBezTo>
                  <a:cubicBezTo>
                    <a:pt x="6705703" y="2760914"/>
                    <a:pt x="6463469" y="2876528"/>
                    <a:pt x="6173841" y="2960610"/>
                  </a:cubicBezTo>
                  <a:cubicBezTo>
                    <a:pt x="6173686" y="2960472"/>
                    <a:pt x="5712200" y="2625849"/>
                    <a:pt x="5683886" y="1786984"/>
                  </a:cubicBezTo>
                  <a:cubicBezTo>
                    <a:pt x="5351100" y="1778601"/>
                    <a:pt x="4997819" y="1710631"/>
                    <a:pt x="4260900" y="1707212"/>
                  </a:cubicBezTo>
                  <a:cubicBezTo>
                    <a:pt x="3523981" y="1703793"/>
                    <a:pt x="1406504" y="1698533"/>
                    <a:pt x="1262370" y="1766472"/>
                  </a:cubicBezTo>
                  <a:cubicBezTo>
                    <a:pt x="1118236" y="1834411"/>
                    <a:pt x="1130100" y="2066835"/>
                    <a:pt x="907344" y="2381268"/>
                  </a:cubicBezTo>
                  <a:cubicBezTo>
                    <a:pt x="684588" y="2695701"/>
                    <a:pt x="192167" y="2960610"/>
                    <a:pt x="192166" y="2960610"/>
                  </a:cubicBezTo>
                  <a:cubicBezTo>
                    <a:pt x="243251" y="2474985"/>
                    <a:pt x="136825" y="2313110"/>
                    <a:pt x="149596" y="2142715"/>
                  </a:cubicBezTo>
                  <a:cubicBezTo>
                    <a:pt x="175137" y="1836023"/>
                    <a:pt x="515658" y="1640074"/>
                    <a:pt x="515699" y="1640050"/>
                  </a:cubicBezTo>
                  <a:cubicBezTo>
                    <a:pt x="515699" y="1640050"/>
                    <a:pt x="68713" y="1431317"/>
                    <a:pt x="4858" y="958471"/>
                  </a:cubicBezTo>
                  <a:cubicBezTo>
                    <a:pt x="-41969" y="604902"/>
                    <a:pt x="268793" y="481366"/>
                    <a:pt x="124054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0888C0"/>
                </a:gs>
                <a:gs pos="0">
                  <a:srgbClr val="17385F"/>
                </a:gs>
              </a:gsLst>
              <a:lin ang="16200000" scaled="1"/>
              <a:tileRect/>
            </a:gradFill>
            <a:ln w="10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pic>
        <p:nvPicPr>
          <p:cNvPr id="12" name="Picture 11" descr="A picture containing black, indoor&#10;&#10;Description generated with high confidence">
            <a:extLst>
              <a:ext uri="{FF2B5EF4-FFF2-40B4-BE49-F238E27FC236}">
                <a16:creationId xmlns:a16="http://schemas.microsoft.com/office/drawing/2014/main" xmlns="" id="{C87D51E2-45E6-43E2-B2CE-FD0E1F9A7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296716" y="2598554"/>
            <a:ext cx="520031" cy="721092"/>
          </a:xfrm>
          <a:prstGeom prst="rect">
            <a:avLst/>
          </a:prstGeom>
        </p:spPr>
      </p:pic>
      <p:pic>
        <p:nvPicPr>
          <p:cNvPr id="14" name="Picture 13" descr="A picture containing black, indoor&#10;&#10;Description generated with high confidence">
            <a:extLst>
              <a:ext uri="{FF2B5EF4-FFF2-40B4-BE49-F238E27FC236}">
                <a16:creationId xmlns:a16="http://schemas.microsoft.com/office/drawing/2014/main" xmlns="" id="{DFBC4D5D-2EF9-4ED7-9FDD-F6DCACD7F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949351" y="2591337"/>
            <a:ext cx="520031" cy="721092"/>
          </a:xfrm>
          <a:prstGeom prst="rect">
            <a:avLst/>
          </a:prstGeom>
        </p:spPr>
      </p:pic>
      <p:pic>
        <p:nvPicPr>
          <p:cNvPr id="15" name="Picture 14" descr="A picture containing black, indoor&#10;&#10;Description generated with high confidence">
            <a:extLst>
              <a:ext uri="{FF2B5EF4-FFF2-40B4-BE49-F238E27FC236}">
                <a16:creationId xmlns:a16="http://schemas.microsoft.com/office/drawing/2014/main" xmlns="" id="{6DB7EB12-81F2-4194-9470-347F7E46D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601986" y="2584120"/>
            <a:ext cx="520031" cy="721092"/>
          </a:xfrm>
          <a:prstGeom prst="rect">
            <a:avLst/>
          </a:prstGeom>
        </p:spPr>
      </p:pic>
      <p:pic>
        <p:nvPicPr>
          <p:cNvPr id="16" name="Picture 15" descr="A picture containing black, indoor&#10;&#10;Description generated with high confidence">
            <a:extLst>
              <a:ext uri="{FF2B5EF4-FFF2-40B4-BE49-F238E27FC236}">
                <a16:creationId xmlns:a16="http://schemas.microsoft.com/office/drawing/2014/main" xmlns="" id="{0BB56660-EF88-4291-9717-B83BD473E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254621" y="2576903"/>
            <a:ext cx="520031" cy="721092"/>
          </a:xfrm>
          <a:prstGeom prst="rect">
            <a:avLst/>
          </a:prstGeom>
        </p:spPr>
      </p:pic>
      <p:pic>
        <p:nvPicPr>
          <p:cNvPr id="17" name="Picture 16" descr="A picture containing black, indoor&#10;&#10;Description generated with high confidence">
            <a:extLst>
              <a:ext uri="{FF2B5EF4-FFF2-40B4-BE49-F238E27FC236}">
                <a16:creationId xmlns:a16="http://schemas.microsoft.com/office/drawing/2014/main" xmlns="" id="{CBB0B935-AF02-4F05-BC85-54CEA8792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907256" y="2569686"/>
            <a:ext cx="520031" cy="721092"/>
          </a:xfrm>
          <a:prstGeom prst="rect">
            <a:avLst/>
          </a:prstGeom>
        </p:spPr>
      </p:pic>
      <p:sp>
        <p:nvSpPr>
          <p:cNvPr id="18" name="Footer Placeholder 3">
            <a:extLst>
              <a:ext uri="{FF2B5EF4-FFF2-40B4-BE49-F238E27FC236}">
                <a16:creationId xmlns:a16="http://schemas.microsoft.com/office/drawing/2014/main" xmlns="" id="{6994A336-EFF9-455E-B479-3E93E5F27E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19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733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CD0159-C1D8-4C67-9ADF-CAB808599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TOOL:</a:t>
            </a:r>
            <a:r>
              <a:rPr lang="en-US" dirty="0"/>
              <a:t> USING THE 5 WHYS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59C34B-B77D-4F4E-8DFD-0F0CB4ABD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446" y="1830647"/>
            <a:ext cx="8033904" cy="4443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Problem Statement:</a:t>
            </a:r>
            <a:r>
              <a:rPr lang="en-US" sz="2400" dirty="0"/>
              <a:t> My car ran stopped in the middle of the road yesterday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1. Why did your car stop?</a:t>
            </a:r>
          </a:p>
          <a:p>
            <a:r>
              <a:rPr lang="en-US" sz="1600" dirty="0"/>
              <a:t>I ran out of gas</a:t>
            </a:r>
          </a:p>
          <a:p>
            <a:pPr marL="0" indent="0">
              <a:buNone/>
            </a:pPr>
            <a:r>
              <a:rPr lang="en-US" sz="1600" b="1" dirty="0"/>
              <a:t>2. Why</a:t>
            </a:r>
            <a:r>
              <a:rPr lang="en-US" sz="1600" dirty="0"/>
              <a:t> </a:t>
            </a:r>
            <a:r>
              <a:rPr lang="en-US" sz="1600" b="1" dirty="0"/>
              <a:t>did you run out of gas?</a:t>
            </a:r>
          </a:p>
          <a:p>
            <a:r>
              <a:rPr lang="en-US" sz="1600" dirty="0"/>
              <a:t>I did not get gas on the way to work this morning</a:t>
            </a:r>
          </a:p>
          <a:p>
            <a:pPr marL="0" indent="0">
              <a:buNone/>
            </a:pPr>
            <a:r>
              <a:rPr lang="en-US" sz="1600" b="1" dirty="0"/>
              <a:t>3. Why</a:t>
            </a:r>
            <a:r>
              <a:rPr lang="en-US" sz="1600" dirty="0"/>
              <a:t> </a:t>
            </a:r>
            <a:r>
              <a:rPr lang="en-US" sz="1600" b="1" dirty="0"/>
              <a:t>didn’t you get gas on the way to work?</a:t>
            </a:r>
          </a:p>
          <a:p>
            <a:r>
              <a:rPr lang="en-US" sz="1600" dirty="0"/>
              <a:t>I didn’t have my gas credit card when I looked in my purse</a:t>
            </a:r>
          </a:p>
          <a:p>
            <a:pPr marL="0" indent="0">
              <a:buNone/>
            </a:pPr>
            <a:r>
              <a:rPr lang="en-US" sz="1600" b="1" dirty="0"/>
              <a:t>4. Why</a:t>
            </a:r>
            <a:r>
              <a:rPr lang="en-US" sz="1600" dirty="0"/>
              <a:t> </a:t>
            </a:r>
            <a:r>
              <a:rPr lang="en-US" sz="1600" b="1" dirty="0"/>
              <a:t>didn’t you have your credit card?</a:t>
            </a:r>
          </a:p>
          <a:p>
            <a:r>
              <a:rPr lang="en-US" sz="1600" dirty="0"/>
              <a:t>My daughter forgot to give me back my card after she borrowed it</a:t>
            </a:r>
          </a:p>
          <a:p>
            <a:pPr marL="0" indent="0">
              <a:buNone/>
            </a:pPr>
            <a:r>
              <a:rPr lang="en-US" sz="1600" b="1" dirty="0"/>
              <a:t>5. Why</a:t>
            </a:r>
            <a:r>
              <a:rPr lang="en-US" sz="1600" dirty="0"/>
              <a:t> </a:t>
            </a:r>
            <a:r>
              <a:rPr lang="en-US" sz="1600" b="1" dirty="0"/>
              <a:t>did your daughter forget to give you back your gas credit card?</a:t>
            </a:r>
          </a:p>
          <a:p>
            <a:r>
              <a:rPr lang="en-US" sz="1600" dirty="0"/>
              <a:t>She is mad at me because I grounded her for missing curfew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94A336-EFF9-455E-B479-3E93E5F27E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1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CD0159-C1D8-4C67-9ADF-CAB808599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5 WHYS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59C34B-B77D-4F4E-8DFD-0F0CB4ABD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10" y="1739900"/>
            <a:ext cx="8033904" cy="46609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Problem Statement:</a:t>
            </a:r>
            <a:r>
              <a:rPr lang="en-US" sz="2000" dirty="0"/>
              <a:t> The residents are violating work hours on the inpatient service.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1. Why are the residents violating work hours on the inpatient service?</a:t>
            </a:r>
          </a:p>
          <a:p>
            <a:r>
              <a:rPr lang="en-US" sz="1600" dirty="0"/>
              <a:t>The </a:t>
            </a:r>
            <a:r>
              <a:rPr lang="en-US" sz="1600" dirty="0" smtClean="0"/>
              <a:t>attending's </a:t>
            </a:r>
            <a:r>
              <a:rPr lang="en-US" sz="1600" dirty="0"/>
              <a:t>are not paying attention to the work hour limits</a:t>
            </a:r>
          </a:p>
          <a:p>
            <a:pPr marL="0" indent="0">
              <a:buNone/>
            </a:pPr>
            <a:r>
              <a:rPr lang="en-US" sz="1600" b="1" dirty="0"/>
              <a:t>2. Why</a:t>
            </a:r>
            <a:r>
              <a:rPr lang="en-US" sz="1600" dirty="0"/>
              <a:t> </a:t>
            </a:r>
            <a:r>
              <a:rPr lang="en-US" sz="1600" b="1" dirty="0"/>
              <a:t>are the attending not paying attention to the work hour limits?</a:t>
            </a:r>
          </a:p>
          <a:p>
            <a:r>
              <a:rPr lang="en-US" sz="1600" dirty="0"/>
              <a:t>Many of them are new and they aren’t aware of the work hour restrictions.</a:t>
            </a:r>
          </a:p>
          <a:p>
            <a:pPr marL="0" indent="0">
              <a:buNone/>
            </a:pPr>
            <a:r>
              <a:rPr lang="en-US" sz="1600" b="1" dirty="0"/>
              <a:t>3. Why</a:t>
            </a:r>
            <a:r>
              <a:rPr lang="en-US" sz="1600" dirty="0"/>
              <a:t> </a:t>
            </a:r>
            <a:r>
              <a:rPr lang="en-US" sz="1600" b="1" dirty="0"/>
              <a:t>aren’t the new </a:t>
            </a:r>
            <a:r>
              <a:rPr lang="en-US" sz="1600" b="1" dirty="0" smtClean="0"/>
              <a:t>attending's </a:t>
            </a:r>
            <a:r>
              <a:rPr lang="en-US" sz="1600" b="1" dirty="0"/>
              <a:t>aware of the work hour restrictions?</a:t>
            </a:r>
          </a:p>
          <a:p>
            <a:r>
              <a:rPr lang="en-US" sz="1600" dirty="0"/>
              <a:t>They are not receiving any education about the work  hour restrictions are part of the onboarding process from the hospital</a:t>
            </a:r>
          </a:p>
          <a:p>
            <a:pPr marL="0" indent="0">
              <a:buNone/>
            </a:pPr>
            <a:r>
              <a:rPr lang="en-US" sz="1600" b="1" dirty="0"/>
              <a:t>4. Why</a:t>
            </a:r>
            <a:r>
              <a:rPr lang="en-US" sz="1600" dirty="0"/>
              <a:t> </a:t>
            </a:r>
            <a:r>
              <a:rPr lang="en-US" sz="1600" b="1" dirty="0"/>
              <a:t>aren’t they receiving any education from the hospital about work hour restrictions?</a:t>
            </a:r>
          </a:p>
          <a:p>
            <a:r>
              <a:rPr lang="en-US" sz="1600" dirty="0"/>
              <a:t>HR is not aware that they need this education and so it is not included in the onboarding process</a:t>
            </a:r>
          </a:p>
          <a:p>
            <a:pPr marL="0" indent="0">
              <a:buNone/>
            </a:pPr>
            <a:r>
              <a:rPr lang="en-US" sz="1600" b="1" dirty="0"/>
              <a:t>5. Why isn’t HR aware of the need for this education?</a:t>
            </a:r>
          </a:p>
          <a:p>
            <a:r>
              <a:rPr lang="en-US" sz="1600" dirty="0"/>
              <a:t>HR does not have anyone who is knowledgeable about the specific needs of GME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94A336-EFF9-455E-B479-3E93E5F27E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2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TOOL:</a:t>
            </a:r>
            <a:r>
              <a:rPr lang="en-US" dirty="0"/>
              <a:t> FISHBONE DIAGRAM (Ishikawa)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63707" y="1926211"/>
            <a:ext cx="8322247" cy="3381375"/>
          </a:xfrm>
        </p:spPr>
        <p:txBody>
          <a:bodyPr>
            <a:normAutofit/>
          </a:bodyPr>
          <a:lstStyle/>
          <a:p>
            <a:r>
              <a:rPr lang="en-US" sz="2000" dirty="0"/>
              <a:t>An important tool for the analyze phase</a:t>
            </a:r>
          </a:p>
          <a:p>
            <a:r>
              <a:rPr lang="en-US" sz="2000" dirty="0"/>
              <a:t>What is contributing to the current situation?</a:t>
            </a:r>
          </a:p>
          <a:p>
            <a:r>
              <a:rPr lang="en-US" sz="2000" dirty="0"/>
              <a:t>Use six categories (e.g., environment, methods, process, people, paperwork, management, mindset)</a:t>
            </a:r>
          </a:p>
          <a:p>
            <a:r>
              <a:rPr lang="en-US" sz="2000" dirty="0"/>
              <a:t>Use the “5 whys” method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7987D0B-8EF1-46F5-8660-EDFAEFDB68B8}"/>
              </a:ext>
            </a:extLst>
          </p:cNvPr>
          <p:cNvGrpSpPr/>
          <p:nvPr/>
        </p:nvGrpSpPr>
        <p:grpSpPr>
          <a:xfrm>
            <a:off x="3238145" y="4041647"/>
            <a:ext cx="4698848" cy="1937255"/>
            <a:chOff x="730980" y="2259654"/>
            <a:chExt cx="7785223" cy="296061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2D5EDB59-ACC2-4864-8818-6BED11198095}"/>
                </a:ext>
              </a:extLst>
            </p:cNvPr>
            <p:cNvCxnSpPr/>
            <p:nvPr/>
          </p:nvCxnSpPr>
          <p:spPr>
            <a:xfrm>
              <a:off x="5625280" y="2539798"/>
              <a:ext cx="668300" cy="1365961"/>
            </a:xfrm>
            <a:prstGeom prst="line">
              <a:avLst/>
            </a:prstGeom>
            <a:ln w="762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C3773199-9A1A-4E94-88CB-5957176A257F}"/>
                </a:ext>
              </a:extLst>
            </p:cNvPr>
            <p:cNvCxnSpPr/>
            <p:nvPr/>
          </p:nvCxnSpPr>
          <p:spPr>
            <a:xfrm>
              <a:off x="4140150" y="2423165"/>
              <a:ext cx="781830" cy="1415495"/>
            </a:xfrm>
            <a:prstGeom prst="line">
              <a:avLst/>
            </a:prstGeom>
            <a:ln w="762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ECE289E5-EFEB-4E5A-BE26-B04A2A5661A9}"/>
                </a:ext>
              </a:extLst>
            </p:cNvPr>
            <p:cNvCxnSpPr/>
            <p:nvPr/>
          </p:nvCxnSpPr>
          <p:spPr>
            <a:xfrm>
              <a:off x="2478364" y="2539798"/>
              <a:ext cx="995816" cy="1365961"/>
            </a:xfrm>
            <a:prstGeom prst="line">
              <a:avLst/>
            </a:prstGeom>
            <a:ln w="762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37936729-A23A-42E7-8661-6CC8E5BE42F5}"/>
                </a:ext>
              </a:extLst>
            </p:cNvPr>
            <p:cNvCxnSpPr/>
            <p:nvPr/>
          </p:nvCxnSpPr>
          <p:spPr>
            <a:xfrm flipV="1">
              <a:off x="4258101" y="3838660"/>
              <a:ext cx="663879" cy="1183037"/>
            </a:xfrm>
            <a:prstGeom prst="line">
              <a:avLst/>
            </a:prstGeom>
            <a:ln w="762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5C77B8D7-514C-4C71-99C4-7D7606C180A3}"/>
                </a:ext>
              </a:extLst>
            </p:cNvPr>
            <p:cNvCxnSpPr/>
            <p:nvPr/>
          </p:nvCxnSpPr>
          <p:spPr>
            <a:xfrm flipV="1">
              <a:off x="2505431" y="3905759"/>
              <a:ext cx="886911" cy="1213061"/>
            </a:xfrm>
            <a:prstGeom prst="line">
              <a:avLst/>
            </a:prstGeom>
            <a:ln w="762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xmlns="" id="{0429D307-3420-49A3-B37B-D95EBE1B3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980" y="2259654"/>
              <a:ext cx="7785223" cy="2960610"/>
            </a:xfrm>
            <a:custGeom>
              <a:avLst/>
              <a:gdLst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704061 w 7785223"/>
                <a:gd name="connsiteY9" fmla="*/ 1488530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801983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704061 w 7785223"/>
                <a:gd name="connsiteY9" fmla="*/ 1488530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801983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704061 w 7785223"/>
                <a:gd name="connsiteY9" fmla="*/ 1488530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766472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704061 w 7785223"/>
                <a:gd name="connsiteY9" fmla="*/ 1488530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766472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704061 w 7785223"/>
                <a:gd name="connsiteY9" fmla="*/ 1488530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766472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663118 w 7785223"/>
                <a:gd name="connsiteY9" fmla="*/ 1447586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766472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663118 w 7785223"/>
                <a:gd name="connsiteY9" fmla="*/ 1447586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766472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663118 w 7785223"/>
                <a:gd name="connsiteY9" fmla="*/ 1447586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766472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663118 w 7785223"/>
                <a:gd name="connsiteY9" fmla="*/ 1447586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766472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663118 w 7785223"/>
                <a:gd name="connsiteY9" fmla="*/ 1447586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83886 w 7785223"/>
                <a:gd name="connsiteY18" fmla="*/ 1786984 h 2960610"/>
                <a:gd name="connsiteX19" fmla="*/ 4260900 w 7785223"/>
                <a:gd name="connsiteY19" fmla="*/ 1707212 h 2960610"/>
                <a:gd name="connsiteX20" fmla="*/ 1262370 w 7785223"/>
                <a:gd name="connsiteY20" fmla="*/ 1766472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785223" h="2960610">
                  <a:moveTo>
                    <a:pt x="6458167" y="833882"/>
                  </a:moveTo>
                  <a:cubicBezTo>
                    <a:pt x="6319152" y="833882"/>
                    <a:pt x="6206458" y="946576"/>
                    <a:pt x="6206458" y="1085591"/>
                  </a:cubicBezTo>
                  <a:cubicBezTo>
                    <a:pt x="6206458" y="1224606"/>
                    <a:pt x="6319152" y="1337300"/>
                    <a:pt x="6458167" y="1337300"/>
                  </a:cubicBezTo>
                  <a:cubicBezTo>
                    <a:pt x="6597182" y="1337300"/>
                    <a:pt x="6709876" y="1224606"/>
                    <a:pt x="6709876" y="1085591"/>
                  </a:cubicBezTo>
                  <a:cubicBezTo>
                    <a:pt x="6709876" y="946576"/>
                    <a:pt x="6597182" y="833882"/>
                    <a:pt x="6458167" y="833882"/>
                  </a:cubicBezTo>
                  <a:close/>
                  <a:moveTo>
                    <a:pt x="124054" y="0"/>
                  </a:moveTo>
                  <a:cubicBezTo>
                    <a:pt x="124054" y="0"/>
                    <a:pt x="694494" y="17040"/>
                    <a:pt x="881802" y="766777"/>
                  </a:cubicBezTo>
                  <a:cubicBezTo>
                    <a:pt x="975349" y="1143344"/>
                    <a:pt x="1108255" y="1399114"/>
                    <a:pt x="1232618" y="1485722"/>
                  </a:cubicBezTo>
                  <a:cubicBezTo>
                    <a:pt x="1356981" y="1572330"/>
                    <a:pt x="1831368" y="1540253"/>
                    <a:pt x="2569785" y="1533897"/>
                  </a:cubicBezTo>
                  <a:cubicBezTo>
                    <a:pt x="3308202" y="1527541"/>
                    <a:pt x="4961056" y="1460173"/>
                    <a:pt x="5663118" y="1447586"/>
                  </a:cubicBezTo>
                  <a:cubicBezTo>
                    <a:pt x="5764083" y="633577"/>
                    <a:pt x="6000518" y="305361"/>
                    <a:pt x="6184373" y="217410"/>
                  </a:cubicBezTo>
                  <a:cubicBezTo>
                    <a:pt x="6504706" y="184050"/>
                    <a:pt x="7316553" y="874307"/>
                    <a:pt x="7585117" y="1247424"/>
                  </a:cubicBezTo>
                  <a:cubicBezTo>
                    <a:pt x="7737800" y="1452337"/>
                    <a:pt x="7785205" y="1625731"/>
                    <a:pt x="7785223" y="1625797"/>
                  </a:cubicBezTo>
                  <a:cubicBezTo>
                    <a:pt x="7785158" y="1625937"/>
                    <a:pt x="7690374" y="1830829"/>
                    <a:pt x="7506128" y="2067231"/>
                  </a:cubicBezTo>
                  <a:cubicBezTo>
                    <a:pt x="7395543" y="2209120"/>
                    <a:pt x="7263894" y="2377287"/>
                    <a:pt x="7074320" y="2519175"/>
                  </a:cubicBezTo>
                  <a:cubicBezTo>
                    <a:pt x="6895320" y="2340543"/>
                    <a:pt x="6737376" y="2324743"/>
                    <a:pt x="6737299" y="2324735"/>
                  </a:cubicBezTo>
                  <a:cubicBezTo>
                    <a:pt x="6737317" y="2324764"/>
                    <a:pt x="6868950" y="2545458"/>
                    <a:pt x="6911075" y="2629534"/>
                  </a:cubicBezTo>
                  <a:cubicBezTo>
                    <a:pt x="6705703" y="2760914"/>
                    <a:pt x="6463469" y="2876528"/>
                    <a:pt x="6173841" y="2960610"/>
                  </a:cubicBezTo>
                  <a:cubicBezTo>
                    <a:pt x="6173686" y="2960472"/>
                    <a:pt x="5712200" y="2625849"/>
                    <a:pt x="5683886" y="1786984"/>
                  </a:cubicBezTo>
                  <a:cubicBezTo>
                    <a:pt x="5351100" y="1778601"/>
                    <a:pt x="4997819" y="1710631"/>
                    <a:pt x="4260900" y="1707212"/>
                  </a:cubicBezTo>
                  <a:cubicBezTo>
                    <a:pt x="3523981" y="1703793"/>
                    <a:pt x="1406504" y="1698533"/>
                    <a:pt x="1262370" y="1766472"/>
                  </a:cubicBezTo>
                  <a:cubicBezTo>
                    <a:pt x="1118236" y="1834411"/>
                    <a:pt x="1130100" y="2066835"/>
                    <a:pt x="907344" y="2381268"/>
                  </a:cubicBezTo>
                  <a:cubicBezTo>
                    <a:pt x="684588" y="2695701"/>
                    <a:pt x="192167" y="2960610"/>
                    <a:pt x="192166" y="2960610"/>
                  </a:cubicBezTo>
                  <a:cubicBezTo>
                    <a:pt x="243251" y="2474985"/>
                    <a:pt x="136825" y="2313110"/>
                    <a:pt x="149596" y="2142715"/>
                  </a:cubicBezTo>
                  <a:cubicBezTo>
                    <a:pt x="175137" y="1836023"/>
                    <a:pt x="515658" y="1640074"/>
                    <a:pt x="515699" y="1640050"/>
                  </a:cubicBezTo>
                  <a:cubicBezTo>
                    <a:pt x="515699" y="1640050"/>
                    <a:pt x="68713" y="1431317"/>
                    <a:pt x="4858" y="958471"/>
                  </a:cubicBezTo>
                  <a:cubicBezTo>
                    <a:pt x="-41969" y="604902"/>
                    <a:pt x="268793" y="481366"/>
                    <a:pt x="124054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0888C0"/>
                </a:gs>
                <a:gs pos="0">
                  <a:srgbClr val="17385F"/>
                </a:gs>
              </a:gsLst>
              <a:lin ang="16200000" scaled="1"/>
              <a:tileRect/>
            </a:gradFill>
            <a:ln w="10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6994A336-EFF9-455E-B479-3E93E5F27E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16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F739EA-3034-4491-BF81-F5AAB4E23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EVALUATION COMMITTEE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6994A336-EFF9-455E-B479-3E93E5F27E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16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4148DA-DC2F-4362-AD4C-18E2DA1DD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09" y="417028"/>
            <a:ext cx="6939116" cy="1016654"/>
          </a:xfrm>
        </p:spPr>
        <p:txBody>
          <a:bodyPr>
            <a:normAutofit/>
          </a:bodyPr>
          <a:lstStyle/>
          <a:p>
            <a:r>
              <a:rPr lang="en-US" dirty="0"/>
              <a:t>ACGME REQUIREMENTS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392249"/>
              </p:ext>
            </p:extLst>
          </p:nvPr>
        </p:nvGraphicFramePr>
        <p:xfrm>
          <a:off x="486697" y="1645923"/>
          <a:ext cx="8171528" cy="3133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CAD5BF-8B5F-4A8F-BF9E-E8531761286C}"/>
              </a:ext>
            </a:extLst>
          </p:cNvPr>
          <p:cNvSpPr txBox="1"/>
          <p:nvPr/>
        </p:nvSpPr>
        <p:spPr>
          <a:xfrm>
            <a:off x="1907309" y="4779819"/>
            <a:ext cx="66493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+mn-lt"/>
              </a:rPr>
              <a:t>planning, developing, implementing, and evaluating educational activities of the program;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+mn-lt"/>
              </a:rPr>
              <a:t>reviewing and making recommendations for revision of competency-based curriculum goals and objectives;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+mn-lt"/>
              </a:rPr>
              <a:t>addressing areas of non-compliance with ACGME standards; and,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+mn-lt"/>
              </a:rPr>
              <a:t>reviewing the program annually using evaluations of faculty, residents, and others</a:t>
            </a:r>
            <a:endParaRPr lang="en-US" sz="1800" b="0" dirty="0">
              <a:latin typeface="+mn-lt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xmlns="" id="{6994A336-EFF9-455E-B479-3E93E5F27E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012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6749D3-8B0A-48BF-A11B-8B6768D41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3" y="690879"/>
            <a:ext cx="2761537" cy="5557519"/>
          </a:xfrm>
        </p:spPr>
        <p:txBody>
          <a:bodyPr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PURPOSE OF PEC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2800" i="1" dirty="0"/>
              <a:t>A venue for implementing change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F85B69-D218-406B-A62E-114288C19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499" y="690880"/>
            <a:ext cx="3710890" cy="55575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Guides</a:t>
            </a:r>
            <a:r>
              <a:rPr lang="en-US" sz="2000" dirty="0"/>
              <a:t> the APE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Contents in the APE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When/how is it conducted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Reviews the data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Follows up </a:t>
            </a:r>
            <a:r>
              <a:rPr lang="en-US" sz="2000" dirty="0"/>
              <a:t>on the action items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Keeps</a:t>
            </a:r>
            <a:r>
              <a:rPr lang="en-US" sz="2000" dirty="0"/>
              <a:t> an eye on the curriculum (goals and objectives, comments from residents about rotations/services, procedural numbers obtained on the rotation)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94A336-EFF9-455E-B479-3E93E5F27E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1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Presented by Partners in Medical Education, Inc.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073A0A-C37C-6546-844A-15AEA3E0B35D}" type="slidenum">
              <a:rPr lang="en-US" smtClean="0"/>
              <a:t>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1752600"/>
            <a:ext cx="4724400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Heather Peters, M.Ed, Ph.D</a:t>
            </a:r>
          </a:p>
          <a:p>
            <a:pPr>
              <a:defRPr/>
            </a:pPr>
            <a:r>
              <a:rPr lang="en-US" sz="2000" dirty="0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rPr>
              <a:t>GME Consultant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DIO &amp; GME Specialist</a:t>
            </a:r>
          </a:p>
          <a:p>
            <a:pPr marL="342900" indent="-342900">
              <a:buFont typeface="Arial"/>
              <a:buChar char="•"/>
            </a:pP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Seasoned speaker at ACGME &amp; sub-specialty national meetings</a:t>
            </a:r>
          </a:p>
          <a:p>
            <a:pPr marL="342900" indent="-342900">
              <a:buFont typeface="Arial"/>
              <a:buChar char="•"/>
            </a:pP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Areas of Expertise: Institutional and Program accreditation experience; Strategic planning; Annual Program Evaluation processes; Evaluation processes; and more</a:t>
            </a:r>
          </a:p>
          <a:p>
            <a:pPr marL="342900" indent="-342900">
              <a:buFont typeface="Arial"/>
              <a:buChar char="•"/>
            </a:pP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3 decades in education; Masters of Education in curriculum &amp; evaluations, PhD concentration in secondary education &amp; adult learning theories</a:t>
            </a:r>
            <a:endParaRPr lang="en-US" sz="1600" b="0" dirty="0">
              <a:solidFill>
                <a:srgbClr val="0033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 descr="unnamed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0" t="17851" r="26758" b="28518"/>
          <a:stretch/>
        </p:blipFill>
        <p:spPr>
          <a:xfrm>
            <a:off x="838200" y="1981200"/>
            <a:ext cx="2369358" cy="320040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Introducing Your Presenter…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27A8CA-DEA5-4160-8CD4-3D7BE6E27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4499"/>
            <a:ext cx="2369358" cy="331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7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7A4E8F-E93C-435B-8FFC-02BA04D74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763C22-E817-43FD-B99A-F9481CA34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2021301"/>
            <a:ext cx="7886700" cy="2084642"/>
          </a:xfrm>
        </p:spPr>
        <p:txBody>
          <a:bodyPr>
            <a:normAutofit/>
          </a:bodyPr>
          <a:lstStyle/>
          <a:p>
            <a:r>
              <a:rPr lang="en-US" sz="2400" dirty="0"/>
              <a:t>Too much to do for one meeting a year</a:t>
            </a:r>
          </a:p>
          <a:p>
            <a:r>
              <a:rPr lang="en-US" sz="2400" dirty="0"/>
              <a:t>Can lose focus if not directed</a:t>
            </a:r>
          </a:p>
          <a:p>
            <a:r>
              <a:rPr lang="en-US" sz="2400" dirty="0"/>
              <a:t>Can become a “gripe session”</a:t>
            </a:r>
          </a:p>
          <a:p>
            <a:r>
              <a:rPr lang="en-US" sz="2400" dirty="0"/>
              <a:t>Does not represent the major services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94A336-EFF9-455E-B479-3E93E5F27E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74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6AA860-CF1F-4083-994D-5EA9E07D3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7AD81F-80CD-4305-8699-5F70596F9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699" y="2064321"/>
            <a:ext cx="7775973" cy="4793679"/>
          </a:xfrm>
        </p:spPr>
        <p:txBody>
          <a:bodyPr>
            <a:normAutofit/>
          </a:bodyPr>
          <a:lstStyle/>
          <a:p>
            <a:r>
              <a:rPr lang="en-US" sz="2000" dirty="0"/>
              <a:t>Meet as many times a year as necessary to review the curriculum and rotations on a regular basis</a:t>
            </a:r>
          </a:p>
          <a:p>
            <a:r>
              <a:rPr lang="en-US" sz="2000" dirty="0"/>
              <a:t>Have a schedule for the reviews</a:t>
            </a:r>
          </a:p>
          <a:p>
            <a:pPr lvl="1"/>
            <a:r>
              <a:rPr lang="en-US" sz="2000" dirty="0"/>
              <a:t>Service chiefs or Rotation directors can attend the meeting that discusses their service/rotation</a:t>
            </a:r>
          </a:p>
          <a:p>
            <a:pPr lvl="1"/>
            <a:r>
              <a:rPr lang="en-US" sz="2000" dirty="0"/>
              <a:t>Create a template for reporting on rotations/services so that the data is collected and reviewed consistently</a:t>
            </a:r>
          </a:p>
          <a:p>
            <a:r>
              <a:rPr lang="en-US" sz="2000" dirty="0"/>
              <a:t>Use the action items as the agenda for the meeting or at least the first item on the agenda so that they are looked at frequently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94A336-EFF9-455E-B479-3E93E5F27E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977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A220A0-BE1C-4DFC-931B-D6D23238E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PLANS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94A336-EFF9-455E-B479-3E93E5F27E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125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4148DA-DC2F-4362-AD4C-18E2DA1DD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3" y="690879"/>
            <a:ext cx="2761537" cy="5557519"/>
          </a:xfrm>
        </p:spPr>
        <p:txBody>
          <a:bodyPr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ACGME </a:t>
            </a:r>
            <a:r>
              <a:rPr lang="en-US" sz="2800" dirty="0">
                <a:solidFill>
                  <a:srgbClr val="FFFFFF"/>
                </a:solidFill>
              </a:rPr>
              <a:t>REQUIREMENTS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A3CBC3-870E-412B-94CC-E307EBF39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483" y="690880"/>
            <a:ext cx="7052806" cy="55575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V.C. Program Evaluation and Improvement </a:t>
            </a:r>
          </a:p>
          <a:p>
            <a:r>
              <a:rPr lang="en-US" sz="2000" dirty="0"/>
              <a:t>The PEC must prepare a written plan of action to </a:t>
            </a:r>
            <a:r>
              <a:rPr lang="en-US" sz="2000" b="1" dirty="0">
                <a:solidFill>
                  <a:schemeClr val="accent5"/>
                </a:solidFill>
              </a:rPr>
              <a:t>document initiatives to improve performance</a:t>
            </a:r>
            <a:r>
              <a:rPr lang="en-US" sz="2000" b="1" dirty="0"/>
              <a:t> </a:t>
            </a:r>
            <a:r>
              <a:rPr lang="en-US" sz="2000" dirty="0"/>
              <a:t>in one or more of the areas listed in section V.C.2., as well as delineate how they will be </a:t>
            </a:r>
            <a:r>
              <a:rPr lang="en-US" sz="2000" b="1" dirty="0">
                <a:solidFill>
                  <a:schemeClr val="accent5"/>
                </a:solidFill>
              </a:rPr>
              <a:t>measured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chemeClr val="accent5"/>
                </a:solidFill>
              </a:rPr>
              <a:t>monitored</a:t>
            </a:r>
            <a:r>
              <a:rPr lang="en-US" sz="2000" dirty="0"/>
              <a:t>.</a:t>
            </a:r>
          </a:p>
          <a:p>
            <a:pPr lvl="0"/>
            <a:r>
              <a:rPr lang="en-US" sz="2000" dirty="0"/>
              <a:t>The action plan should be </a:t>
            </a:r>
            <a:r>
              <a:rPr lang="en-US" sz="2000" b="1" dirty="0">
                <a:solidFill>
                  <a:schemeClr val="accent5"/>
                </a:solidFill>
              </a:rPr>
              <a:t>reviewed and approved </a:t>
            </a:r>
            <a:r>
              <a:rPr lang="en-US" sz="2000" dirty="0"/>
              <a:t>by the teaching faculty and documented in meeting minutes.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6A6587A3-4FCF-459C-9214-28EA3EBE6519}"/>
              </a:ext>
            </a:extLst>
          </p:cNvPr>
          <p:cNvSpPr txBox="1">
            <a:spLocks/>
          </p:cNvSpPr>
          <p:nvPr/>
        </p:nvSpPr>
        <p:spPr>
          <a:xfrm>
            <a:off x="2008909" y="417028"/>
            <a:ext cx="6939116" cy="1016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ACGME REQUIREMENTS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6994A336-EFF9-455E-B479-3E93E5F27E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73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727131-0038-4754-BD9A-518644FF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ENSURING ROBUST </a:t>
            </a:r>
            <a:br>
              <a:rPr lang="en-US" dirty="0"/>
            </a:br>
            <a:r>
              <a:rPr lang="en-US" dirty="0"/>
              <a:t>ACTION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6D6C2C-C7A4-474B-A537-FB78CDDE8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2217790"/>
            <a:ext cx="7598569" cy="409988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The categories of the APE should be reflected in the action plans</a:t>
            </a:r>
          </a:p>
          <a:p>
            <a:pPr lvl="1"/>
            <a:r>
              <a:rPr lang="en-US" sz="2300" b="1" dirty="0">
                <a:solidFill>
                  <a:schemeClr val="accent5"/>
                </a:solidFill>
              </a:rPr>
              <a:t>Resident performance</a:t>
            </a:r>
            <a:r>
              <a:rPr lang="en-US" sz="2300" b="1" dirty="0"/>
              <a:t> </a:t>
            </a:r>
            <a:r>
              <a:rPr lang="en-US" sz="2300" dirty="0"/>
              <a:t>(milestone data, rotation data, in-training examination data)</a:t>
            </a:r>
          </a:p>
          <a:p>
            <a:pPr lvl="1"/>
            <a:r>
              <a:rPr lang="en-US" sz="2300" b="1" dirty="0">
                <a:solidFill>
                  <a:schemeClr val="accent5"/>
                </a:solidFill>
              </a:rPr>
              <a:t>Graduate performance </a:t>
            </a:r>
            <a:r>
              <a:rPr lang="en-US" sz="2300" dirty="0"/>
              <a:t>(board examination data, alumni surveys, placement of graduates)</a:t>
            </a:r>
          </a:p>
          <a:p>
            <a:pPr lvl="1"/>
            <a:r>
              <a:rPr lang="en-US" sz="2300" b="1" dirty="0">
                <a:solidFill>
                  <a:schemeClr val="accent5"/>
                </a:solidFill>
              </a:rPr>
              <a:t>Faculty development </a:t>
            </a:r>
            <a:r>
              <a:rPr lang="en-US" sz="2300" dirty="0"/>
              <a:t>(faculty surveys, faculty development activities)</a:t>
            </a:r>
          </a:p>
          <a:p>
            <a:pPr lvl="1"/>
            <a:r>
              <a:rPr lang="en-US" sz="2300" b="1" dirty="0">
                <a:solidFill>
                  <a:schemeClr val="accent5"/>
                </a:solidFill>
              </a:rPr>
              <a:t>Program quality </a:t>
            </a:r>
            <a:r>
              <a:rPr lang="en-US" sz="2300" dirty="0"/>
              <a:t>(ACGME surveys, internal surveys)</a:t>
            </a:r>
          </a:p>
          <a:p>
            <a:pPr lvl="1"/>
            <a:endParaRPr lang="en-US" sz="2300" dirty="0"/>
          </a:p>
          <a:p>
            <a:r>
              <a:rPr lang="en-US" sz="2600" dirty="0"/>
              <a:t>Do your actions plans include at least one from each category?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94A336-EFF9-455E-B479-3E93E5F27E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964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D8D48B-C87C-43D0-8F2C-04F542B40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03" y="2171699"/>
            <a:ext cx="2638091" cy="1562101"/>
          </a:xfrm>
        </p:spPr>
        <p:txBody>
          <a:bodyPr anchor="ctr">
            <a:normAutofit/>
          </a:bodyPr>
          <a:lstStyle/>
          <a:p>
            <a:r>
              <a:rPr lang="en-US" sz="3200" dirty="0"/>
              <a:t>BEST</a:t>
            </a:r>
            <a:r>
              <a:rPr lang="en-US" sz="3200" baseline="0" dirty="0"/>
              <a:t> PRACTICES</a:t>
            </a:r>
            <a:endParaRPr lang="en-US" sz="3200" dirty="0"/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008662"/>
              </p:ext>
            </p:extLst>
          </p:nvPr>
        </p:nvGraphicFramePr>
        <p:xfrm>
          <a:off x="3786187" y="1447800"/>
          <a:ext cx="48720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94A336-EFF9-455E-B479-3E93E5F27E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30B7FE-F795-4DE4-A923-56FF0B0EB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651" y="563996"/>
            <a:ext cx="5810249" cy="10922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TOOL: </a:t>
            </a:r>
            <a:r>
              <a:rPr lang="en-US" dirty="0"/>
              <a:t>VOICE of the…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xmlns="" id="{77A7C9CD-7E2E-4589-8214-26622E342D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4951932"/>
              </p:ext>
            </p:extLst>
          </p:nvPr>
        </p:nvGraphicFramePr>
        <p:xfrm>
          <a:off x="691923" y="1821835"/>
          <a:ext cx="7703003" cy="392606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203677">
                  <a:extLst>
                    <a:ext uri="{9D8B030D-6E8A-4147-A177-3AD203B41FA5}">
                      <a16:colId xmlns:a16="http://schemas.microsoft.com/office/drawing/2014/main" xmlns="" val="3967038911"/>
                    </a:ext>
                  </a:extLst>
                </a:gridCol>
                <a:gridCol w="3283527">
                  <a:extLst>
                    <a:ext uri="{9D8B030D-6E8A-4147-A177-3AD203B41FA5}">
                      <a16:colId xmlns:a16="http://schemas.microsoft.com/office/drawing/2014/main" xmlns="" val="2977893744"/>
                    </a:ext>
                  </a:extLst>
                </a:gridCol>
                <a:gridCol w="2215799">
                  <a:extLst>
                    <a:ext uri="{9D8B030D-6E8A-4147-A177-3AD203B41FA5}">
                      <a16:colId xmlns:a16="http://schemas.microsoft.com/office/drawing/2014/main" xmlns="" val="2033090222"/>
                    </a:ext>
                  </a:extLst>
                </a:gridCol>
              </a:tblGrid>
              <a:tr h="595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Trainee Comment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(What are they saying?)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2" marR="3676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Gathering More Understanding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(Why are they saying it?)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2" marR="3676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Trainee Needs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(What do they want/need?)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2" marR="36762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2126758"/>
                  </a:ext>
                </a:extLst>
              </a:tr>
              <a:tr h="3262748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r>
                        <a:rPr lang="en-US" sz="1400" dirty="0">
                          <a:effectLst/>
                        </a:rPr>
                        <a:t>The residents stated on the program evaluation survey that the supervision is only sufficient “sometimes”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2" marR="36762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buFont typeface="Arial" charset="0"/>
                        <a:buChar char="•"/>
                      </a:pPr>
                      <a:r>
                        <a:rPr lang="en-US" sz="1200" dirty="0"/>
                        <a:t>A focus group was held to discuss why the residents stated that supervision was sufficient “sometimes.” Comments made during the focus groups include:</a:t>
                      </a:r>
                    </a:p>
                    <a:p>
                      <a:pPr marL="628650" lvl="1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200" dirty="0"/>
                        <a:t>Some faculty do not provide supervision and residents are often left on their own; this seems to be faculty that are also more disengaged in teaching overall</a:t>
                      </a:r>
                    </a:p>
                    <a:p>
                      <a:pPr marL="628650" lvl="1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200" dirty="0"/>
                        <a:t>Some rotations (PICU, NICU and wards) do not have consistent supervision</a:t>
                      </a:r>
                    </a:p>
                    <a:p>
                      <a:pPr marL="628650" lvl="1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200" dirty="0"/>
                        <a:t>Most of the core faculty provide more than adequate supervision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2" marR="36762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200" dirty="0"/>
                        <a:t>The residents need supervision that is consistent across rotations and faculty members, whether core or non-core.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200" dirty="0"/>
                        <a:t>The supervision policy needs to be reinforced and faculty need to be accountable for patient safety reasons as well as resident well-being reasons. 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2" marR="36762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2046021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94A336-EFF9-455E-B479-3E93E5F27E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33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A40271-822C-4B12-AF61-954256F1A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STUDY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6994A336-EFF9-455E-B479-3E93E5F27E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50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37B988-9C83-4429-84C7-A5901A06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1339850"/>
            <a:ext cx="2311976" cy="37465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Purpose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3608833" y="1108364"/>
          <a:ext cx="5253732" cy="4317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4F2D65-502C-41CB-8F38-2FCFE21DD0C4}"/>
              </a:ext>
            </a:extLst>
          </p:cNvPr>
          <p:cNvSpPr txBox="1"/>
          <p:nvPr/>
        </p:nvSpPr>
        <p:spPr>
          <a:xfrm>
            <a:off x="3608833" y="5279570"/>
            <a:ext cx="5396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baseline="300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sz="1200" b="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Excerpted from: Byrne LM, Miller SM, Nasca TJ. Implementing the Next Accreditation System: Results of the 2014-2015 Annual Data Review. </a:t>
            </a:r>
            <a:r>
              <a:rPr lang="en-US" sz="1200" b="0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 Grad Med Educ</a:t>
            </a:r>
            <a:r>
              <a:rPr lang="en-US" sz="1200" b="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2016 Feb;8(1):118-123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xmlns="" id="{6994A336-EFF9-455E-B479-3E93E5F27E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877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AF0665-963E-4D1A-A0CD-50C21F899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1371601"/>
            <a:ext cx="3673928" cy="462915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Elements of the self study: </a:t>
            </a: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A 5 year </a:t>
            </a:r>
            <a:r>
              <a:rPr lang="en-US" sz="2800" dirty="0">
                <a:solidFill>
                  <a:srgbClr val="00B050"/>
                </a:solidFill>
              </a:rPr>
              <a:t>“look back” </a:t>
            </a:r>
            <a:r>
              <a:rPr lang="en-US" sz="2800" dirty="0">
                <a:solidFill>
                  <a:schemeClr val="tx1"/>
                </a:solidFill>
              </a:rPr>
              <a:t>and a 5 year </a:t>
            </a:r>
            <a:r>
              <a:rPr lang="en-US" sz="2800" dirty="0">
                <a:solidFill>
                  <a:srgbClr val="00B050"/>
                </a:solidFill>
              </a:rPr>
              <a:t>“look forward”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What will take this program to the next level?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897335"/>
              </p:ext>
            </p:extLst>
          </p:nvPr>
        </p:nvGraphicFramePr>
        <p:xfrm>
          <a:off x="3906633" y="1011962"/>
          <a:ext cx="4908899" cy="5001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94A336-EFF9-455E-B479-3E93E5F27E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59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E6F2E-1191-4D0C-932A-2CE185244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384" y="274918"/>
            <a:ext cx="6710641" cy="1400530"/>
          </a:xfrm>
        </p:spPr>
        <p:txBody>
          <a:bodyPr anchor="ctr">
            <a:normAutofit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CB3012-8067-42A9-94DA-9D8AE10C3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84" y="1811020"/>
            <a:ext cx="7440216" cy="376428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Discuss the following elements:</a:t>
            </a:r>
          </a:p>
          <a:p>
            <a:pPr>
              <a:lnSpc>
                <a:spcPct val="120000"/>
              </a:lnSpc>
            </a:pPr>
            <a:r>
              <a:rPr lang="en-US" dirty="0"/>
              <a:t>Annual Program Evaluation (APE) </a:t>
            </a:r>
          </a:p>
          <a:p>
            <a:pPr>
              <a:lnSpc>
                <a:spcPct val="120000"/>
              </a:lnSpc>
            </a:pPr>
            <a:r>
              <a:rPr lang="en-US" dirty="0"/>
              <a:t>Program Evaluation Committee (PEC)</a:t>
            </a:r>
          </a:p>
          <a:p>
            <a:pPr>
              <a:lnSpc>
                <a:spcPct val="120000"/>
              </a:lnSpc>
            </a:pPr>
            <a:r>
              <a:rPr lang="en-US" dirty="0"/>
              <a:t>Action Items</a:t>
            </a:r>
          </a:p>
          <a:p>
            <a:pPr>
              <a:lnSpc>
                <a:spcPct val="120000"/>
              </a:lnSpc>
            </a:pPr>
            <a:r>
              <a:rPr lang="en-US" dirty="0"/>
              <a:t>Self Study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Explore the following elements:</a:t>
            </a:r>
          </a:p>
          <a:p>
            <a:pPr>
              <a:lnSpc>
                <a:spcPct val="120000"/>
              </a:lnSpc>
            </a:pPr>
            <a:r>
              <a:rPr lang="en-US" dirty="0"/>
              <a:t>Tools for optimizing the APE, PEC, Action Items and the Self Study</a:t>
            </a:r>
          </a:p>
          <a:p>
            <a:pPr>
              <a:lnSpc>
                <a:spcPct val="120000"/>
              </a:lnSpc>
            </a:pPr>
            <a:r>
              <a:rPr lang="en-US" dirty="0"/>
              <a:t>Discuss challenges and provide best practices for the APE, PEC, Action Plan and the Self Study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94A336-EFF9-455E-B479-3E93E5F27E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BB4CE1-52C7-4CE0-A8AE-EB15E3A17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719807"/>
            <a:ext cx="2744542" cy="3418387"/>
          </a:xfrm>
        </p:spPr>
        <p:txBody>
          <a:bodyPr>
            <a:normAutofit/>
          </a:bodyPr>
          <a:lstStyle/>
          <a:p>
            <a:pPr algn="r"/>
            <a:r>
              <a:rPr lang="en-US" sz="3300" dirty="0"/>
              <a:t>A </a:t>
            </a:r>
            <a:r>
              <a:rPr lang="en-US" sz="3300" dirty="0">
                <a:solidFill>
                  <a:srgbClr val="00B050"/>
                </a:solidFill>
              </a:rPr>
              <a:t>WORD</a:t>
            </a:r>
            <a:r>
              <a:rPr lang="en-US" sz="3300" dirty="0"/>
              <a:t> about </a:t>
            </a:r>
            <a:br>
              <a:rPr lang="en-US" sz="3300" dirty="0"/>
            </a:br>
            <a:r>
              <a:rPr lang="en-US" sz="3300" dirty="0"/>
              <a:t>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D3D1EC-E077-41BB-A99B-5E1C593A7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1494" y="1310369"/>
            <a:ext cx="4888157" cy="3827826"/>
          </a:xfrm>
        </p:spPr>
        <p:txBody>
          <a:bodyPr>
            <a:normAutofit/>
          </a:bodyPr>
          <a:lstStyle/>
          <a:p>
            <a:r>
              <a:rPr lang="en-US" sz="1800" dirty="0"/>
              <a:t>Makes the self-study process and planning more relevant:</a:t>
            </a:r>
          </a:p>
          <a:p>
            <a:pPr lvl="1"/>
            <a:r>
              <a:rPr lang="en-US" sz="1500" dirty="0"/>
              <a:t>Types of graduates produced for specific community needs</a:t>
            </a:r>
          </a:p>
          <a:p>
            <a:pPr lvl="1"/>
            <a:r>
              <a:rPr lang="en-US" sz="1500" dirty="0"/>
              <a:t>Practice settings and roles</a:t>
            </a:r>
          </a:p>
          <a:p>
            <a:r>
              <a:rPr lang="en-US" sz="1800" dirty="0"/>
              <a:t>Allows for a more “tailored” approach to creating a learning environment</a:t>
            </a:r>
          </a:p>
          <a:p>
            <a:pPr lvl="1"/>
            <a:r>
              <a:rPr lang="en-US" sz="1500" dirty="0"/>
              <a:t>Focus on a specific AIMs can produce highly desirable “graduates” that match patients and health system needs</a:t>
            </a:r>
            <a:r>
              <a:rPr lang="en-US" sz="1500" baseline="30000" dirty="0"/>
              <a:t>1</a:t>
            </a:r>
          </a:p>
          <a:p>
            <a:r>
              <a:rPr lang="en-US" sz="1800" dirty="0"/>
              <a:t>Enhances the focus on functional capabilities of graduating residents</a:t>
            </a:r>
          </a:p>
          <a:p>
            <a:pPr lvl="1"/>
            <a:r>
              <a:rPr lang="en-US" sz="1500" dirty="0"/>
              <a:t>Fits in with a milestone-based approach to assessment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A551C5-D636-4D40-AB55-EE7064371195}"/>
              </a:ext>
            </a:extLst>
          </p:cNvPr>
          <p:cNvSpPr txBox="1"/>
          <p:nvPr/>
        </p:nvSpPr>
        <p:spPr>
          <a:xfrm>
            <a:off x="967468" y="5437415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Hodges BD “A Tea-Steeping or i-DOC Model for Medical Education?” </a:t>
            </a:r>
            <a:r>
              <a:rPr lang="en-US" sz="1200" b="0" i="1" dirty="0">
                <a:latin typeface="Calibri" panose="020F0502020204030204" pitchFamily="34" charset="0"/>
                <a:cs typeface="Calibri" panose="020F0502020204030204" pitchFamily="34" charset="0"/>
              </a:rPr>
              <a:t>Acad Med 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85(9) Sept Supple 2010. pp. S34-S44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6994A336-EFF9-455E-B479-3E93E5F27E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5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330534F-B980-4F83-8D03-5F39D0309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265" y="1711781"/>
            <a:ext cx="3531791" cy="488951"/>
          </a:xfrm>
        </p:spPr>
        <p:txBody>
          <a:bodyPr>
            <a:noAutofit/>
          </a:bodyPr>
          <a:lstStyle/>
          <a:p>
            <a:r>
              <a:rPr lang="en-US" sz="3200" dirty="0"/>
              <a:t>			 Challenges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EB3805-C2AC-49BC-9A9E-FC3B0B3C4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7315" y="2245180"/>
            <a:ext cx="3747692" cy="3762374"/>
          </a:xfrm>
        </p:spPr>
        <p:txBody>
          <a:bodyPr>
            <a:normAutofit/>
          </a:bodyPr>
          <a:lstStyle/>
          <a:p>
            <a:r>
              <a:rPr lang="en-US" sz="2400" dirty="0"/>
              <a:t>Involves strategic planning</a:t>
            </a:r>
          </a:p>
          <a:p>
            <a:r>
              <a:rPr lang="en-US" sz="2400" dirty="0"/>
              <a:t>Feeling of “tremendous burden”</a:t>
            </a:r>
          </a:p>
          <a:p>
            <a:r>
              <a:rPr lang="en-US" sz="2400" dirty="0"/>
              <a:t>Programs could identify AIMs but had difficulty with metrics</a:t>
            </a:r>
          </a:p>
          <a:p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F05A025-C329-426A-8D32-AEF778A613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8994" y="1810660"/>
            <a:ext cx="3542110" cy="482600"/>
          </a:xfrm>
        </p:spPr>
        <p:txBody>
          <a:bodyPr>
            <a:noAutofit/>
          </a:bodyPr>
          <a:lstStyle/>
          <a:p>
            <a:r>
              <a:rPr lang="en-US" sz="3200" dirty="0"/>
              <a:t>Best Practices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DD1B034-AE2D-4DC1-BE6D-673284A6B1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994" y="2384880"/>
            <a:ext cx="3746501" cy="3762374"/>
          </a:xfrm>
        </p:spPr>
        <p:txBody>
          <a:bodyPr>
            <a:normAutofit/>
          </a:bodyPr>
          <a:lstStyle/>
          <a:p>
            <a:r>
              <a:rPr lang="en-US" sz="2400" dirty="0"/>
              <a:t>Obtain training in strategic planning</a:t>
            </a:r>
          </a:p>
          <a:p>
            <a:r>
              <a:rPr lang="en-US" sz="2400" dirty="0"/>
              <a:t>The more collaboration the better</a:t>
            </a:r>
          </a:p>
          <a:p>
            <a:r>
              <a:rPr lang="en-US" sz="2400" dirty="0"/>
              <a:t>Metrics are essential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6994A336-EFF9-455E-B479-3E93E5F27E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7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6E43ADA-7F99-4C00-B4DC-587936E7C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234" y="452665"/>
            <a:ext cx="5627330" cy="1302657"/>
          </a:xfrm>
        </p:spPr>
        <p:txBody>
          <a:bodyPr/>
          <a:lstStyle/>
          <a:p>
            <a:r>
              <a:rPr lang="en-US" dirty="0"/>
              <a:t>Timeline for Self Study/</a:t>
            </a:r>
            <a:br>
              <a:rPr lang="en-US" dirty="0"/>
            </a:br>
            <a:r>
              <a:rPr lang="en-US" dirty="0"/>
              <a:t>10 Year Site Visit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CBC18865-508B-4C9D-BB87-87B51CEA05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885983"/>
              </p:ext>
            </p:extLst>
          </p:nvPr>
        </p:nvGraphicFramePr>
        <p:xfrm>
          <a:off x="1025235" y="2549236"/>
          <a:ext cx="7055607" cy="1710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807">
                  <a:extLst>
                    <a:ext uri="{9D8B030D-6E8A-4147-A177-3AD203B41FA5}">
                      <a16:colId xmlns:a16="http://schemas.microsoft.com/office/drawing/2014/main" xmlns="" val="3615808725"/>
                    </a:ext>
                  </a:extLst>
                </a:gridCol>
                <a:gridCol w="268575">
                  <a:extLst>
                    <a:ext uri="{9D8B030D-6E8A-4147-A177-3AD203B41FA5}">
                      <a16:colId xmlns:a16="http://schemas.microsoft.com/office/drawing/2014/main" xmlns="" val="1148969746"/>
                    </a:ext>
                  </a:extLst>
                </a:gridCol>
                <a:gridCol w="268575">
                  <a:extLst>
                    <a:ext uri="{9D8B030D-6E8A-4147-A177-3AD203B41FA5}">
                      <a16:colId xmlns:a16="http://schemas.microsoft.com/office/drawing/2014/main" xmlns="" val="1534383031"/>
                    </a:ext>
                  </a:extLst>
                </a:gridCol>
                <a:gridCol w="268575">
                  <a:extLst>
                    <a:ext uri="{9D8B030D-6E8A-4147-A177-3AD203B41FA5}">
                      <a16:colId xmlns:a16="http://schemas.microsoft.com/office/drawing/2014/main" xmlns="" val="3038413593"/>
                    </a:ext>
                  </a:extLst>
                </a:gridCol>
                <a:gridCol w="268575">
                  <a:extLst>
                    <a:ext uri="{9D8B030D-6E8A-4147-A177-3AD203B41FA5}">
                      <a16:colId xmlns:a16="http://schemas.microsoft.com/office/drawing/2014/main" xmlns="" val="685673878"/>
                    </a:ext>
                  </a:extLst>
                </a:gridCol>
                <a:gridCol w="268575">
                  <a:extLst>
                    <a:ext uri="{9D8B030D-6E8A-4147-A177-3AD203B41FA5}">
                      <a16:colId xmlns:a16="http://schemas.microsoft.com/office/drawing/2014/main" xmlns="" val="3593588384"/>
                    </a:ext>
                  </a:extLst>
                </a:gridCol>
                <a:gridCol w="268575">
                  <a:extLst>
                    <a:ext uri="{9D8B030D-6E8A-4147-A177-3AD203B41FA5}">
                      <a16:colId xmlns:a16="http://schemas.microsoft.com/office/drawing/2014/main" xmlns="" val="4044032272"/>
                    </a:ext>
                  </a:extLst>
                </a:gridCol>
                <a:gridCol w="268575">
                  <a:extLst>
                    <a:ext uri="{9D8B030D-6E8A-4147-A177-3AD203B41FA5}">
                      <a16:colId xmlns:a16="http://schemas.microsoft.com/office/drawing/2014/main" xmlns="" val="529445434"/>
                    </a:ext>
                  </a:extLst>
                </a:gridCol>
                <a:gridCol w="268575">
                  <a:extLst>
                    <a:ext uri="{9D8B030D-6E8A-4147-A177-3AD203B41FA5}">
                      <a16:colId xmlns:a16="http://schemas.microsoft.com/office/drawing/2014/main" xmlns="" val="626650739"/>
                    </a:ext>
                  </a:extLst>
                </a:gridCol>
                <a:gridCol w="268575">
                  <a:extLst>
                    <a:ext uri="{9D8B030D-6E8A-4147-A177-3AD203B41FA5}">
                      <a16:colId xmlns:a16="http://schemas.microsoft.com/office/drawing/2014/main" xmlns="" val="3155529780"/>
                    </a:ext>
                  </a:extLst>
                </a:gridCol>
                <a:gridCol w="268575">
                  <a:extLst>
                    <a:ext uri="{9D8B030D-6E8A-4147-A177-3AD203B41FA5}">
                      <a16:colId xmlns:a16="http://schemas.microsoft.com/office/drawing/2014/main" xmlns="" val="3908258847"/>
                    </a:ext>
                  </a:extLst>
                </a:gridCol>
                <a:gridCol w="268575">
                  <a:extLst>
                    <a:ext uri="{9D8B030D-6E8A-4147-A177-3AD203B41FA5}">
                      <a16:colId xmlns:a16="http://schemas.microsoft.com/office/drawing/2014/main" xmlns="" val="1830316144"/>
                    </a:ext>
                  </a:extLst>
                </a:gridCol>
                <a:gridCol w="268575">
                  <a:extLst>
                    <a:ext uri="{9D8B030D-6E8A-4147-A177-3AD203B41FA5}">
                      <a16:colId xmlns:a16="http://schemas.microsoft.com/office/drawing/2014/main" xmlns="" val="1065736860"/>
                    </a:ext>
                  </a:extLst>
                </a:gridCol>
                <a:gridCol w="268575">
                  <a:extLst>
                    <a:ext uri="{9D8B030D-6E8A-4147-A177-3AD203B41FA5}">
                      <a16:colId xmlns:a16="http://schemas.microsoft.com/office/drawing/2014/main" xmlns="" val="447535654"/>
                    </a:ext>
                  </a:extLst>
                </a:gridCol>
                <a:gridCol w="268575">
                  <a:extLst>
                    <a:ext uri="{9D8B030D-6E8A-4147-A177-3AD203B41FA5}">
                      <a16:colId xmlns:a16="http://schemas.microsoft.com/office/drawing/2014/main" xmlns="" val="1260589655"/>
                    </a:ext>
                  </a:extLst>
                </a:gridCol>
                <a:gridCol w="268575">
                  <a:extLst>
                    <a:ext uri="{9D8B030D-6E8A-4147-A177-3AD203B41FA5}">
                      <a16:colId xmlns:a16="http://schemas.microsoft.com/office/drawing/2014/main" xmlns="" val="3448457382"/>
                    </a:ext>
                  </a:extLst>
                </a:gridCol>
                <a:gridCol w="268575">
                  <a:extLst>
                    <a:ext uri="{9D8B030D-6E8A-4147-A177-3AD203B41FA5}">
                      <a16:colId xmlns:a16="http://schemas.microsoft.com/office/drawing/2014/main" xmlns="" val="426891949"/>
                    </a:ext>
                  </a:extLst>
                </a:gridCol>
                <a:gridCol w="268575">
                  <a:extLst>
                    <a:ext uri="{9D8B030D-6E8A-4147-A177-3AD203B41FA5}">
                      <a16:colId xmlns:a16="http://schemas.microsoft.com/office/drawing/2014/main" xmlns="" val="3597463235"/>
                    </a:ext>
                  </a:extLst>
                </a:gridCol>
                <a:gridCol w="268575">
                  <a:extLst>
                    <a:ext uri="{9D8B030D-6E8A-4147-A177-3AD203B41FA5}">
                      <a16:colId xmlns:a16="http://schemas.microsoft.com/office/drawing/2014/main" xmlns="" val="35653846"/>
                    </a:ext>
                  </a:extLst>
                </a:gridCol>
                <a:gridCol w="268575">
                  <a:extLst>
                    <a:ext uri="{9D8B030D-6E8A-4147-A177-3AD203B41FA5}">
                      <a16:colId xmlns:a16="http://schemas.microsoft.com/office/drawing/2014/main" xmlns="" val="1029358873"/>
                    </a:ext>
                  </a:extLst>
                </a:gridCol>
                <a:gridCol w="268575">
                  <a:extLst>
                    <a:ext uri="{9D8B030D-6E8A-4147-A177-3AD203B41FA5}">
                      <a16:colId xmlns:a16="http://schemas.microsoft.com/office/drawing/2014/main" xmlns="" val="3926280534"/>
                    </a:ext>
                  </a:extLst>
                </a:gridCol>
                <a:gridCol w="268575">
                  <a:extLst>
                    <a:ext uri="{9D8B030D-6E8A-4147-A177-3AD203B41FA5}">
                      <a16:colId xmlns:a16="http://schemas.microsoft.com/office/drawing/2014/main" xmlns="" val="3986097807"/>
                    </a:ext>
                  </a:extLst>
                </a:gridCol>
                <a:gridCol w="268575">
                  <a:extLst>
                    <a:ext uri="{9D8B030D-6E8A-4147-A177-3AD203B41FA5}">
                      <a16:colId xmlns:a16="http://schemas.microsoft.com/office/drawing/2014/main" xmlns="" val="173914518"/>
                    </a:ext>
                  </a:extLst>
                </a:gridCol>
                <a:gridCol w="268575">
                  <a:extLst>
                    <a:ext uri="{9D8B030D-6E8A-4147-A177-3AD203B41FA5}">
                      <a16:colId xmlns:a16="http://schemas.microsoft.com/office/drawing/2014/main" xmlns="" val="2729096834"/>
                    </a:ext>
                  </a:extLst>
                </a:gridCol>
                <a:gridCol w="268575">
                  <a:extLst>
                    <a:ext uri="{9D8B030D-6E8A-4147-A177-3AD203B41FA5}">
                      <a16:colId xmlns:a16="http://schemas.microsoft.com/office/drawing/2014/main" xmlns="" val="3860506399"/>
                    </a:ext>
                  </a:extLst>
                </a:gridCol>
              </a:tblGrid>
              <a:tr h="42773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4453858"/>
                  </a:ext>
                </a:extLst>
              </a:tr>
              <a:tr h="42773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Ph.1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9369266"/>
                  </a:ext>
                </a:extLst>
              </a:tr>
              <a:tr h="42773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Ph.2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0075554"/>
                  </a:ext>
                </a:extLst>
              </a:tr>
              <a:tr h="42773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Ph.3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3932719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D9AE929-D336-4E22-B38E-789197E7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0CFB406-53A4-4791-B19B-2F8A09D19EC3}"/>
              </a:ext>
            </a:extLst>
          </p:cNvPr>
          <p:cNvSpPr txBox="1"/>
          <p:nvPr/>
        </p:nvSpPr>
        <p:spPr>
          <a:xfrm>
            <a:off x="1443712" y="4411299"/>
            <a:ext cx="6427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Phase 1: Self Study Process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Phase 2: Preparation for 10 Year Site Visit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Phase 3: 10 Year Full Accreditation Visit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F92EEB59-B076-4870-A6D1-E562BD2B43B8}"/>
              </a:ext>
            </a:extLst>
          </p:cNvPr>
          <p:cNvSpPr/>
          <p:nvPr/>
        </p:nvSpPr>
        <p:spPr>
          <a:xfrm>
            <a:off x="1669474" y="3023528"/>
            <a:ext cx="1586344" cy="259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E0452CC6-B218-4B3D-90F9-C9DB843038CC}"/>
              </a:ext>
            </a:extLst>
          </p:cNvPr>
          <p:cNvSpPr/>
          <p:nvPr/>
        </p:nvSpPr>
        <p:spPr>
          <a:xfrm>
            <a:off x="3255818" y="3469210"/>
            <a:ext cx="4405746" cy="2886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FFFF64B8-BA5C-4859-B10D-497334E0DEE2}"/>
              </a:ext>
            </a:extLst>
          </p:cNvPr>
          <p:cNvSpPr/>
          <p:nvPr/>
        </p:nvSpPr>
        <p:spPr>
          <a:xfrm>
            <a:off x="7661564" y="3880047"/>
            <a:ext cx="419273" cy="31665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xmlns="" id="{6994A336-EFF9-455E-B479-3E93E5F27E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62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03742D-E15C-44E1-96B5-BD85774BB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123" y="186496"/>
            <a:ext cx="5694217" cy="1114425"/>
          </a:xfrm>
        </p:spPr>
        <p:txBody>
          <a:bodyPr>
            <a:normAutofit/>
          </a:bodyPr>
          <a:lstStyle/>
          <a:p>
            <a:r>
              <a:rPr lang="en-US" sz="3600" dirty="0"/>
              <a:t>Timeline for Self Study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427AEEB3-7F55-4778-890E-6493B38699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34064"/>
              </p:ext>
            </p:extLst>
          </p:nvPr>
        </p:nvGraphicFramePr>
        <p:xfrm>
          <a:off x="1879797" y="1099307"/>
          <a:ext cx="6822873" cy="4823848"/>
        </p:xfrm>
        <a:graphic>
          <a:graphicData uri="http://schemas.openxmlformats.org/drawingml/2006/table">
            <a:tbl>
              <a:tblPr firstRow="1" firstCol="1" bandRow="1" bandCol="1">
                <a:tableStyleId>{125E5076-3810-47DD-B79F-674D7AD40C01}</a:tableStyleId>
              </a:tblPr>
              <a:tblGrid>
                <a:gridCol w="2593664">
                  <a:extLst>
                    <a:ext uri="{9D8B030D-6E8A-4147-A177-3AD203B41FA5}">
                      <a16:colId xmlns:a16="http://schemas.microsoft.com/office/drawing/2014/main" xmlns="" val="3688947826"/>
                    </a:ext>
                  </a:extLst>
                </a:gridCol>
                <a:gridCol w="785501">
                  <a:extLst>
                    <a:ext uri="{9D8B030D-6E8A-4147-A177-3AD203B41FA5}">
                      <a16:colId xmlns:a16="http://schemas.microsoft.com/office/drawing/2014/main" xmlns="" val="4081065261"/>
                    </a:ext>
                  </a:extLst>
                </a:gridCol>
                <a:gridCol w="989438">
                  <a:extLst>
                    <a:ext uri="{9D8B030D-6E8A-4147-A177-3AD203B41FA5}">
                      <a16:colId xmlns:a16="http://schemas.microsoft.com/office/drawing/2014/main" xmlns="" val="2456529925"/>
                    </a:ext>
                  </a:extLst>
                </a:gridCol>
                <a:gridCol w="439426">
                  <a:extLst>
                    <a:ext uri="{9D8B030D-6E8A-4147-A177-3AD203B41FA5}">
                      <a16:colId xmlns:a16="http://schemas.microsoft.com/office/drawing/2014/main" xmlns="" val="934922176"/>
                    </a:ext>
                  </a:extLst>
                </a:gridCol>
                <a:gridCol w="510868">
                  <a:extLst>
                    <a:ext uri="{9D8B030D-6E8A-4147-A177-3AD203B41FA5}">
                      <a16:colId xmlns:a16="http://schemas.microsoft.com/office/drawing/2014/main" xmlns="" val="1127838910"/>
                    </a:ext>
                  </a:extLst>
                </a:gridCol>
                <a:gridCol w="471176">
                  <a:extLst>
                    <a:ext uri="{9D8B030D-6E8A-4147-A177-3AD203B41FA5}">
                      <a16:colId xmlns:a16="http://schemas.microsoft.com/office/drawing/2014/main" xmlns="" val="1721856293"/>
                    </a:ext>
                  </a:extLst>
                </a:gridCol>
                <a:gridCol w="448952">
                  <a:extLst>
                    <a:ext uri="{9D8B030D-6E8A-4147-A177-3AD203B41FA5}">
                      <a16:colId xmlns:a16="http://schemas.microsoft.com/office/drawing/2014/main" xmlns="" val="1440690117"/>
                    </a:ext>
                  </a:extLst>
                </a:gridCol>
                <a:gridCol w="583848">
                  <a:extLst>
                    <a:ext uri="{9D8B030D-6E8A-4147-A177-3AD203B41FA5}">
                      <a16:colId xmlns:a16="http://schemas.microsoft.com/office/drawing/2014/main" xmlns="" val="2605514782"/>
                    </a:ext>
                  </a:extLst>
                </a:gridCol>
              </a:tblGrid>
              <a:tr h="4513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 dirty="0">
                          <a:effectLst/>
                        </a:rPr>
                        <a:t>  IM Residency Program</a:t>
                      </a:r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 smtClean="0">
                          <a:effectLst/>
                        </a:rPr>
                        <a:t>Responsible </a:t>
                      </a:r>
                      <a:r>
                        <a:rPr lang="en-US" sz="1050" b="0" u="none" strike="noStrike" dirty="0">
                          <a:effectLst/>
                        </a:rPr>
                        <a:t/>
                      </a:r>
                      <a:br>
                        <a:rPr lang="en-US" sz="1050" b="0" u="none" strike="noStrike" dirty="0">
                          <a:effectLst/>
                        </a:rPr>
                      </a:br>
                      <a:r>
                        <a:rPr lang="en-US" sz="1050" b="0" u="none" strike="noStrike" dirty="0">
                          <a:effectLst/>
                        </a:rPr>
                        <a:t>Person(s)</a:t>
                      </a:r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effectLst/>
                        </a:rPr>
                        <a:t>August - September 2017</a:t>
                      </a:r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effectLst/>
                        </a:rPr>
                        <a:t>Oct-17</a:t>
                      </a:r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effectLst/>
                        </a:rPr>
                        <a:t>Nov-17</a:t>
                      </a:r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effectLst/>
                        </a:rPr>
                        <a:t>Dec-17</a:t>
                      </a:r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effectLst/>
                        </a:rPr>
                        <a:t>Jan-18</a:t>
                      </a:r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effectLst/>
                        </a:rPr>
                        <a:t>Feb-18</a:t>
                      </a:r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5702370"/>
                  </a:ext>
                </a:extLst>
              </a:tr>
              <a:tr h="1841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Phase I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6800242"/>
                  </a:ext>
                </a:extLst>
              </a:tr>
              <a:tr h="1615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Identify Stakeholders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JB, CR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3385391"/>
                  </a:ext>
                </a:extLst>
              </a:tr>
              <a:tr h="1615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Review APEs/ACGME Surveys/LONs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HP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1297229"/>
                  </a:ext>
                </a:extLst>
              </a:tr>
              <a:tr h="1615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Form self-study committee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JB, CR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5358887"/>
                  </a:ext>
                </a:extLst>
              </a:tr>
              <a:tr h="1615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Develop timeline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HP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8544936"/>
                  </a:ext>
                </a:extLst>
              </a:tr>
              <a:tr h="1841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Phase II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9511450"/>
                  </a:ext>
                </a:extLst>
              </a:tr>
              <a:tr h="1615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Finalize timeline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JB, CR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1681673"/>
                  </a:ext>
                </a:extLst>
              </a:tr>
              <a:tr h="1615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Schedule meetings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CR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7335578"/>
                  </a:ext>
                </a:extLst>
              </a:tr>
              <a:tr h="1841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Phase III: Meeting 1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1720999"/>
                  </a:ext>
                </a:extLst>
              </a:tr>
              <a:tr h="1615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SWOT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HP, JB, SS Com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0301735"/>
                  </a:ext>
                </a:extLst>
              </a:tr>
              <a:tr h="1841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Phase IV: Meeting 2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2157303"/>
                  </a:ext>
                </a:extLst>
              </a:tr>
              <a:tr h="1615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Program AIMS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HP, JB, SS Com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8312930"/>
                  </a:ext>
                </a:extLst>
              </a:tr>
              <a:tr h="158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Phase V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0345985"/>
                  </a:ext>
                </a:extLst>
              </a:tr>
              <a:tr h="1615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Develop surveys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HP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271516"/>
                  </a:ext>
                </a:extLst>
              </a:tr>
              <a:tr h="1615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Send surveys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CR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0816077"/>
                  </a:ext>
                </a:extLst>
              </a:tr>
              <a:tr h="1841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Phase VI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7067799"/>
                  </a:ext>
                </a:extLst>
              </a:tr>
              <a:tr h="1615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Focus groups interviews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TBD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953174"/>
                  </a:ext>
                </a:extLst>
              </a:tr>
              <a:tr h="1841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Phase VII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3048175"/>
                  </a:ext>
                </a:extLst>
              </a:tr>
              <a:tr h="1615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Analysis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HP, JB, CR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5483549"/>
                  </a:ext>
                </a:extLst>
              </a:tr>
              <a:tr h="1615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Meeting 3:  Confirm with stakeholders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SS Comm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7402713"/>
                  </a:ext>
                </a:extLst>
              </a:tr>
              <a:tr h="1615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Draft Self-study summary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HP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3076578"/>
                  </a:ext>
                </a:extLst>
              </a:tr>
              <a:tr h="1841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Phase VIII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5837239"/>
                  </a:ext>
                </a:extLst>
              </a:tr>
              <a:tr h="1615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Complete self-study summary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HP, JB, CR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0159711"/>
                  </a:ext>
                </a:extLst>
              </a:tr>
              <a:tr h="15154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Submit to ACGME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CR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6625891"/>
                  </a:ext>
                </a:extLst>
              </a:tr>
              <a:tr h="1841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Phase IX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824248"/>
                  </a:ext>
                </a:extLst>
              </a:tr>
              <a:tr h="11477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Develop timeline for continued tracking of action items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HP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7" marR="4607" marT="460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2618540"/>
                  </a:ext>
                </a:extLst>
              </a:tr>
            </a:tbl>
          </a:graphicData>
        </a:graphic>
      </p:graphicFrame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6994A336-EFF9-455E-B479-3E93E5F27E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033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3B47D5-95BC-40CC-A490-6CC3B9139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Reflections &amp; </a:t>
            </a:r>
            <a:br>
              <a:rPr lang="en-US" sz="4400" dirty="0"/>
            </a:br>
            <a:r>
              <a:rPr lang="en-US" sz="4400" dirty="0"/>
              <a:t>Next Steps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94A336-EFF9-455E-B479-3E93E5F27E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512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B3D172-07EE-46A0-AD06-628060BD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850" y="2248348"/>
            <a:ext cx="4292301" cy="2152593"/>
          </a:xfrm>
        </p:spPr>
        <p:txBody>
          <a:bodyPr vert="horz" lIns="68580" tIns="34290" rIns="68580" bIns="34290" rtlCol="0" anchor="b">
            <a:noAutofit/>
          </a:bodyPr>
          <a:lstStyle/>
          <a:p>
            <a:pPr algn="ctr"/>
            <a:r>
              <a:rPr lang="en-US" sz="5400" dirty="0"/>
              <a:t>A-HA MOMENTS</a:t>
            </a:r>
          </a:p>
        </p:txBody>
      </p:sp>
      <p:pic>
        <p:nvPicPr>
          <p:cNvPr id="7" name="Content Placeholder 3" descr="../../../../Volumes/douglas/how%20to%20access%20your%20on-demand/clipart/b34b88001bbdaea11">
            <a:extLst>
              <a:ext uri="{FF2B5EF4-FFF2-40B4-BE49-F238E27FC236}">
                <a16:creationId xmlns:a16="http://schemas.microsoft.com/office/drawing/2014/main" xmlns="" id="{4945E76A-26A1-4357-8B60-9DD2066DF18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3" y="1382786"/>
            <a:ext cx="4664835" cy="4824376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1F13FA-50D4-4DAB-AB7A-3175340ED6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88567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A picture containing thing, object&#10;&#10;Description generated with high confidence">
            <a:extLst>
              <a:ext uri="{FF2B5EF4-FFF2-40B4-BE49-F238E27FC236}">
                <a16:creationId xmlns:a16="http://schemas.microsoft.com/office/drawing/2014/main" xmlns="" id="{6B6915B1-EC1E-4623-BC8A-B0CC884D9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595" y="934390"/>
            <a:ext cx="4628758" cy="3471569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xmlns="" id="{6994A336-EFF9-455E-B479-3E93E5F27E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763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126073" y="10045"/>
            <a:ext cx="4038600" cy="50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4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 Can </a:t>
            </a:r>
            <a: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  <a:t>I </a:t>
            </a:r>
            <a: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Do </a:t>
            </a:r>
            <a: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  <a:t>That? Becoming </a:t>
            </a:r>
            <a: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an</a:t>
            </a:r>
            <a:b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  <a:t>Integral Member of the </a:t>
            </a:r>
            <a: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GME </a:t>
            </a:r>
            <a: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  <a:t>Education Team - INST</a:t>
            </a:r>
            <a:b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endParaRPr lang="en-US" sz="14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    Getting the Most Out of Your Resident Interview </a:t>
            </a: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– INST</a:t>
            </a:r>
            <a:b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APE for New Programs &amp; AOA Transitional Programs</a:t>
            </a:r>
            <a:b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The Millennial Learner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Quality Improvement: Are You Meeting the New Requirements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2017 Common </a:t>
            </a: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Program Requirements Update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Bullying in the Workplace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Meet </a:t>
            </a: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the Experts - Fall Freebie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60112" y="5293080"/>
            <a:ext cx="303746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Contact us today to learn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how our Educational Passports can save you time &amp; money!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724-864-7320</a:t>
            </a:r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7" y="39885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4" y="398857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5587" y="54360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3769" y="5668275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2787" y="5126595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57" y="5258194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sym typeface="Arial"/>
              </a:rPr>
              <a:t>37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150765" y="10045"/>
            <a:ext cx="4467256" cy="573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r>
              <a:rPr lang="en-US" sz="1600" dirty="0">
                <a:solidFill>
                  <a:prstClr val="black"/>
                </a:solidFill>
                <a:ea typeface=""/>
                <a:cs typeface=""/>
              </a:rPr>
              <a:t/>
            </a:r>
            <a:br>
              <a:rPr lang="en-US" sz="1600" dirty="0">
                <a:solidFill>
                  <a:prstClr val="black"/>
                </a:solidFill>
                <a:ea typeface=""/>
                <a:cs typeface=""/>
              </a:rPr>
            </a:b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     Healthcare Disparities </a:t>
            </a:r>
            <a:b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in GME Institutions</a:t>
            </a: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Thursday, February 8, 2018    </a:t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 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12:00pm – 1:00pm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</a:p>
          <a:p>
            <a:pPr algn="ctr"/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 AOA to ACGME Accreditation: </a:t>
            </a:r>
            <a:b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Best Practices and Challenges</a:t>
            </a: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Tuesday,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February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20,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2018    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12:00pm – 1:00pm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ea typeface=""/>
                <a:cs typeface=""/>
              </a:rPr>
              <a:t> </a:t>
            </a: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T</a:t>
            </a: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ransitioning from Residency</a:t>
            </a:r>
            <a:b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 to Practice</a:t>
            </a: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Thursday, March 1,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2018    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12:00pm – 1:00pm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Ask Partners – Spring Freebie</a:t>
            </a: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Tuesday,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March 20, 2018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12:00pm – 1:00pm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endParaRPr lang="en-US" altLang="en-US" sz="1500" dirty="0">
              <a:latin typeface="+mn-lt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500" dirty="0">
                <a:latin typeface="Arial" charset="0"/>
                <a:hlinkClick r:id="rId10"/>
              </a:rPr>
              <a:t>www.PartnersInMedEd.com</a:t>
            </a:r>
            <a:endParaRPr lang="en-US" altLang="en-US" sz="150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800" dirty="0">
                <a:latin typeface="Arial" charset="0"/>
              </a:rPr>
              <a:t>Partners</a:t>
            </a:r>
            <a:r>
              <a:rPr lang="en-US" altLang="en-US" sz="1800" baseline="30000" dirty="0">
                <a:latin typeface="Arial" charset="0"/>
              </a:rPr>
              <a:t>®</a:t>
            </a:r>
            <a:r>
              <a:rPr lang="en-US" altLang="en-US" sz="1800" dirty="0">
                <a:latin typeface="Arial" charset="0"/>
              </a:rPr>
              <a:t> Snippets</a:t>
            </a:r>
            <a:endParaRPr lang="en-US" sz="1600" dirty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37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984250" y="2565400"/>
            <a:ext cx="7531100" cy="3327400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/>
              <a:t>    </a:t>
            </a:r>
            <a:r>
              <a:rPr lang="en-US" dirty="0"/>
              <a:t>Partners in Medical Education, Inc. provides comprehensive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/>
              <a:t>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2000" dirty="0">
              <a:solidFill>
                <a:srgbClr val="336600"/>
              </a:solidFill>
              <a:latin typeface="Lucida Bright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2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marL="0" indent="0" algn="ctr">
              <a:buNone/>
              <a:defRPr/>
            </a:pPr>
            <a:r>
              <a:rPr lang="en-US" sz="2000" b="1" dirty="0"/>
              <a:t>Heather Peters, M.Ed, Ph.D</a:t>
            </a:r>
          </a:p>
          <a:p>
            <a:pPr marL="0" indent="0" algn="ctr">
              <a:buNone/>
              <a:defRPr/>
            </a:pPr>
            <a:r>
              <a:rPr lang="en-US" sz="2100" dirty="0">
                <a:hlinkClick r:id="rId3"/>
              </a:rPr>
              <a:t>heather@partnersinmeded.com</a:t>
            </a:r>
            <a:endParaRPr lang="en-US" sz="2100" dirty="0"/>
          </a:p>
          <a:p>
            <a:pPr marL="0" indent="0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sym typeface="Arial"/>
              </a:rPr>
              <a:t>38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020DDB-A025-488C-811B-CDA97007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PROGRAM EVALUATION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6994A336-EFF9-455E-B479-3E93E5F27E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003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4148DA-DC2F-4362-AD4C-18E2DA1DD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489" y="593335"/>
            <a:ext cx="5775612" cy="608240"/>
          </a:xfrm>
        </p:spPr>
        <p:txBody>
          <a:bodyPr/>
          <a:lstStyle/>
          <a:p>
            <a:r>
              <a:rPr lang="en-US" dirty="0"/>
              <a:t>ACGME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A3CBC3-870E-412B-94CC-E307EBF39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43" y="1673845"/>
            <a:ext cx="8315324" cy="26452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dirty="0"/>
              <a:t>V.C. Program Evaluation and Improvement </a:t>
            </a:r>
            <a:endParaRPr lang="en-US" sz="1800" dirty="0"/>
          </a:p>
          <a:p>
            <a:pPr marL="0" indent="0">
              <a:buNone/>
            </a:pPr>
            <a:r>
              <a:rPr lang="en-US" sz="2000" dirty="0"/>
              <a:t>The program must </a:t>
            </a:r>
            <a:r>
              <a:rPr lang="en-US" sz="2000" b="1" dirty="0">
                <a:solidFill>
                  <a:schemeClr val="accent5"/>
                </a:solidFill>
              </a:rPr>
              <a:t>monitor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chemeClr val="accent5"/>
                </a:solidFill>
              </a:rPr>
              <a:t>track</a:t>
            </a:r>
            <a:r>
              <a:rPr lang="en-US" sz="2000" dirty="0"/>
              <a:t> each of the following areas: </a:t>
            </a:r>
            <a:endParaRPr lang="en-US" sz="14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accent5"/>
                </a:solidFill>
              </a:rPr>
              <a:t>resident performance; </a:t>
            </a:r>
            <a:endParaRPr lang="en-US" sz="1400" b="1" dirty="0">
              <a:solidFill>
                <a:schemeClr val="accent5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accent5"/>
                </a:solidFill>
              </a:rPr>
              <a:t>faculty development; </a:t>
            </a:r>
            <a:endParaRPr lang="en-US" sz="1400" b="1" dirty="0">
              <a:solidFill>
                <a:schemeClr val="accent5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accent5"/>
                </a:solidFill>
              </a:rPr>
              <a:t>graduate performance</a:t>
            </a:r>
            <a:r>
              <a:rPr lang="en-US" sz="2000" dirty="0"/>
              <a:t>, including performance of program graduates on the certification examination; </a:t>
            </a:r>
            <a:endParaRPr lang="en-US" sz="14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accent5"/>
                </a:solidFill>
              </a:rPr>
              <a:t>program quality</a:t>
            </a:r>
            <a:r>
              <a:rPr lang="en-US" sz="2000" dirty="0"/>
              <a:t>; and, </a:t>
            </a:r>
            <a:endParaRPr lang="en-US" sz="14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accent5"/>
                </a:solidFill>
              </a:rPr>
              <a:t>progress</a:t>
            </a:r>
            <a:r>
              <a:rPr lang="en-US" sz="2000" dirty="0"/>
              <a:t> on the previous year’s action plan(s).</a:t>
            </a:r>
            <a:endParaRPr lang="en-US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94A336-EFF9-455E-B479-3E93E5F27E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0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FF63EE87-A33B-4FAA-BB91-E25FD2387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b="1" dirty="0">
                <a:solidFill>
                  <a:schemeClr val="accent5"/>
                </a:solidFill>
              </a:rPr>
              <a:t>Residents and faculty </a:t>
            </a:r>
            <a:r>
              <a:rPr lang="en-US" sz="2000" dirty="0"/>
              <a:t>must have the opportunity to </a:t>
            </a:r>
            <a:r>
              <a:rPr lang="en-US" sz="2000" b="1" dirty="0">
                <a:solidFill>
                  <a:schemeClr val="accent5"/>
                </a:solidFill>
              </a:rPr>
              <a:t>evaluate the program confidentially and in writing at least annually</a:t>
            </a:r>
            <a:r>
              <a:rPr lang="en-US" sz="2000" dirty="0"/>
              <a:t>, and</a:t>
            </a:r>
            <a:endParaRPr lang="en-US" sz="1400" dirty="0"/>
          </a:p>
          <a:p>
            <a:pPr lvl="1"/>
            <a:r>
              <a:rPr lang="en-US" sz="2000" dirty="0"/>
              <a:t>The program must </a:t>
            </a:r>
            <a:r>
              <a:rPr lang="en-US" sz="2000" b="1" dirty="0">
                <a:solidFill>
                  <a:schemeClr val="accent5"/>
                </a:solidFill>
              </a:rPr>
              <a:t>use the results</a:t>
            </a:r>
            <a:r>
              <a:rPr lang="en-US" sz="2000" dirty="0">
                <a:solidFill>
                  <a:schemeClr val="accent5"/>
                </a:solidFill>
              </a:rPr>
              <a:t> </a:t>
            </a:r>
            <a:r>
              <a:rPr lang="en-US" sz="2000" dirty="0"/>
              <a:t>of residents’ and faculty members’ assessments of the program together with </a:t>
            </a:r>
            <a:r>
              <a:rPr lang="en-US" sz="2000" b="1" dirty="0">
                <a:solidFill>
                  <a:schemeClr val="accent5"/>
                </a:solidFill>
              </a:rPr>
              <a:t>other program evaluation results </a:t>
            </a:r>
            <a:r>
              <a:rPr lang="en-US" sz="2000" dirty="0"/>
              <a:t>to </a:t>
            </a:r>
            <a:r>
              <a:rPr lang="en-US" sz="2000" b="1" dirty="0">
                <a:solidFill>
                  <a:schemeClr val="accent5"/>
                </a:solidFill>
              </a:rPr>
              <a:t>improve</a:t>
            </a:r>
            <a:r>
              <a:rPr lang="en-US" sz="2000" dirty="0"/>
              <a:t> the program. </a:t>
            </a:r>
            <a:endParaRPr lang="en-US" sz="11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8460477-EBA4-4298-8939-5BFDF4F3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REQUIREMENTS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E778390-7AD7-4A33-9F4F-A23AB2378A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6994A336-EFF9-455E-B479-3E93E5F27E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031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380094-F10D-448D-AC96-6B3E4DDB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029" y="464048"/>
            <a:ext cx="5398271" cy="120938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AIR </a:t>
            </a:r>
            <a:br>
              <a:rPr lang="en-US" sz="3200" dirty="0"/>
            </a:br>
            <a:r>
              <a:rPr lang="en-US" sz="2400" dirty="0"/>
              <a:t>(ANNUAL INSTITUTIONAL REVIEW)</a:t>
            </a:r>
            <a:endParaRPr lang="en-US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4D4865A0-1DF6-4F6B-985B-7AB8387FE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8138"/>
              </p:ext>
            </p:extLst>
          </p:nvPr>
        </p:nvGraphicFramePr>
        <p:xfrm>
          <a:off x="939029" y="2130509"/>
          <a:ext cx="7747771" cy="3702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1966">
                  <a:extLst>
                    <a:ext uri="{9D8B030D-6E8A-4147-A177-3AD203B41FA5}">
                      <a16:colId xmlns:a16="http://schemas.microsoft.com/office/drawing/2014/main" xmlns="" val="784523723"/>
                    </a:ext>
                  </a:extLst>
                </a:gridCol>
                <a:gridCol w="446314">
                  <a:extLst>
                    <a:ext uri="{9D8B030D-6E8A-4147-A177-3AD203B41FA5}">
                      <a16:colId xmlns:a16="http://schemas.microsoft.com/office/drawing/2014/main" xmlns="" val="130235326"/>
                    </a:ext>
                  </a:extLst>
                </a:gridCol>
                <a:gridCol w="293561">
                  <a:extLst>
                    <a:ext uri="{9D8B030D-6E8A-4147-A177-3AD203B41FA5}">
                      <a16:colId xmlns:a16="http://schemas.microsoft.com/office/drawing/2014/main" xmlns="" val="2294408825"/>
                    </a:ext>
                  </a:extLst>
                </a:gridCol>
                <a:gridCol w="283369">
                  <a:extLst>
                    <a:ext uri="{9D8B030D-6E8A-4147-A177-3AD203B41FA5}">
                      <a16:colId xmlns:a16="http://schemas.microsoft.com/office/drawing/2014/main" xmlns="" val="3351626894"/>
                    </a:ext>
                  </a:extLst>
                </a:gridCol>
                <a:gridCol w="522684">
                  <a:extLst>
                    <a:ext uri="{9D8B030D-6E8A-4147-A177-3AD203B41FA5}">
                      <a16:colId xmlns:a16="http://schemas.microsoft.com/office/drawing/2014/main" xmlns="" val="3230173287"/>
                    </a:ext>
                  </a:extLst>
                </a:gridCol>
                <a:gridCol w="522685">
                  <a:extLst>
                    <a:ext uri="{9D8B030D-6E8A-4147-A177-3AD203B41FA5}">
                      <a16:colId xmlns:a16="http://schemas.microsoft.com/office/drawing/2014/main" xmlns="" val="3683230216"/>
                    </a:ext>
                  </a:extLst>
                </a:gridCol>
                <a:gridCol w="312737">
                  <a:extLst>
                    <a:ext uri="{9D8B030D-6E8A-4147-A177-3AD203B41FA5}">
                      <a16:colId xmlns:a16="http://schemas.microsoft.com/office/drawing/2014/main" xmlns="" val="619603841"/>
                    </a:ext>
                  </a:extLst>
                </a:gridCol>
                <a:gridCol w="2000638">
                  <a:extLst>
                    <a:ext uri="{9D8B030D-6E8A-4147-A177-3AD203B41FA5}">
                      <a16:colId xmlns:a16="http://schemas.microsoft.com/office/drawing/2014/main" xmlns="" val="534606848"/>
                    </a:ext>
                  </a:extLst>
                </a:gridCol>
                <a:gridCol w="612763">
                  <a:extLst>
                    <a:ext uri="{9D8B030D-6E8A-4147-A177-3AD203B41FA5}">
                      <a16:colId xmlns:a16="http://schemas.microsoft.com/office/drawing/2014/main" xmlns="" val="1828053354"/>
                    </a:ext>
                  </a:extLst>
                </a:gridCol>
                <a:gridCol w="302154">
                  <a:extLst>
                    <a:ext uri="{9D8B030D-6E8A-4147-A177-3AD203B41FA5}">
                      <a16:colId xmlns:a16="http://schemas.microsoft.com/office/drawing/2014/main" xmlns="" val="371222554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359704616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3692207468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xmlns="" val="3486423472"/>
                    </a:ext>
                  </a:extLst>
                </a:gridCol>
              </a:tblGrid>
              <a:tr h="8939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i="1" dirty="0">
                          <a:effectLst/>
                        </a:rPr>
                        <a:t>List Accredited Programs</a:t>
                      </a:r>
                      <a:endParaRPr lang="en-US" sz="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i="1" dirty="0">
                          <a:effectLst/>
                        </a:rPr>
                        <a:t>Trainees Filled/ Approved</a:t>
                      </a:r>
                      <a:endParaRPr lang="en-US" sz="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i="1" dirty="0">
                          <a:effectLst/>
                        </a:rPr>
                        <a:t>Match Fill Rate 2016/17 AY</a:t>
                      </a:r>
                      <a:endParaRPr lang="en-US" sz="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i="1" dirty="0">
                          <a:effectLst/>
                        </a:rPr>
                        <a:t>% filled</a:t>
                      </a:r>
                      <a:endParaRPr lang="en-US" sz="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i="1" dirty="0">
                          <a:effectLst/>
                        </a:rPr>
                        <a:t>Status Effective Date</a:t>
                      </a:r>
                      <a:endParaRPr lang="en-US" sz="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i="1" dirty="0">
                          <a:effectLst/>
                        </a:rPr>
                        <a:t>Site Visit Date</a:t>
                      </a:r>
                      <a:endParaRPr lang="en-US" sz="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i="1" dirty="0">
                          <a:effectLst/>
                        </a:rPr>
                        <a:t>ACGME Accred Status</a:t>
                      </a:r>
                      <a:endParaRPr lang="en-US" sz="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i="1" dirty="0">
                          <a:effectLst/>
                        </a:rPr>
                        <a:t>Decision(s): Program Commended/Areas for Improvement/ Concerning trends</a:t>
                      </a:r>
                      <a:endParaRPr lang="en-US" sz="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i="1" dirty="0">
                          <a:effectLst/>
                        </a:rPr>
                        <a:t>Cert Exam Pass Rate (Board report)</a:t>
                      </a:r>
                      <a:endParaRPr lang="en-US" sz="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i="1" dirty="0">
                          <a:effectLst/>
                        </a:rPr>
                        <a:t># of Citations</a:t>
                      </a:r>
                      <a:endParaRPr lang="en-US" sz="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i="1" dirty="0">
                          <a:effectLst/>
                        </a:rPr>
                        <a:t>ACGME Resident Survey</a:t>
                      </a:r>
                      <a:endParaRPr lang="en-US" sz="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i="1" dirty="0">
                          <a:effectLst/>
                        </a:rPr>
                        <a:t>ACGME Faculty Survey</a:t>
                      </a:r>
                      <a:endParaRPr lang="en-US" sz="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i="1" dirty="0">
                          <a:effectLst/>
                        </a:rPr>
                        <a:t>Duty Hour Comp: Total # Violations</a:t>
                      </a:r>
                      <a:endParaRPr lang="en-US" sz="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3834856"/>
                  </a:ext>
                </a:extLst>
              </a:tr>
              <a:tr h="3225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 Institution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4/27/2016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Not sched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Commended; Citation: oversight of Residencies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3345057"/>
                  </a:ext>
                </a:extLst>
              </a:tr>
              <a:tr h="3225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 Int. Med. - Cat/Prelim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80/92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97%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100%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1/15/2016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Not sched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Commended; Citation: concern for duty hr. compliance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86%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41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4050511"/>
                  </a:ext>
                </a:extLst>
              </a:tr>
              <a:tr h="2860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IM – Endocrinology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2/3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100%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67%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7/1/2015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Not sched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--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100%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7476972"/>
                  </a:ext>
                </a:extLst>
              </a:tr>
              <a:tr h="3225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 IM – Gastroenterology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6/6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N/A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100%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7/1/2015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Not sched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--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86%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2627398"/>
                  </a:ext>
                </a:extLst>
              </a:tr>
              <a:tr h="2860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 IM – Nephrology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4/4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0%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100%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7/1/2015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Not sched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--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86%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2480965"/>
                  </a:ext>
                </a:extLst>
              </a:tr>
              <a:tr h="6161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 OB/GYN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17/17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80%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100%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2/19/2016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Not sched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CAW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Citations: volume-Inadequate experience vh,lh,cystos; evaluation of residents; duty hours; Responsibility of PD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61%/50%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Written/oral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2707781"/>
                  </a:ext>
                </a:extLst>
              </a:tr>
              <a:tr h="3225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 Ophthalmology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13/12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100%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108%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3/31/2016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2/22/2016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CAW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Citation: Board scores; Concern for Clinical Experience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35%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8054869"/>
                  </a:ext>
                </a:extLst>
              </a:tr>
              <a:tr h="2860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 Pediatrics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29/30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100%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97%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1/28/2016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3/18/2015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Citation: Board pass rate 45.45%,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45%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5" marR="6225" marT="6225" marB="30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801188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94A336-EFF9-455E-B479-3E93E5F27E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386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B03B87-9CD1-4999-A181-014D9CC02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110" y="287618"/>
            <a:ext cx="5509690" cy="1400530"/>
          </a:xfrm>
        </p:spPr>
        <p:txBody>
          <a:bodyPr/>
          <a:lstStyle/>
          <a:p>
            <a:r>
              <a:rPr lang="en-US" dirty="0"/>
              <a:t>ACTIVITY: </a:t>
            </a:r>
            <a:br>
              <a:rPr lang="en-US" dirty="0"/>
            </a:br>
            <a:r>
              <a:rPr lang="en-US" sz="3200" dirty="0"/>
              <a:t>Data? What Data?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9EF6DD-E826-4605-A5C3-4365B0194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391" y="1803400"/>
            <a:ext cx="7512736" cy="376144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Determining the </a:t>
            </a:r>
            <a:r>
              <a:rPr lang="en-US" sz="3200" b="1" dirty="0">
                <a:solidFill>
                  <a:schemeClr val="accent5"/>
                </a:solidFill>
              </a:rPr>
              <a:t>data</a:t>
            </a:r>
            <a:r>
              <a:rPr lang="en-US" sz="2800" dirty="0"/>
              <a:t> that is useful for your program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Activity:</a:t>
            </a:r>
            <a:r>
              <a:rPr lang="en-US" sz="2800" dirty="0"/>
              <a:t> Data? Which Data?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400" b="1" dirty="0"/>
              <a:t>Directions: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During the review of possible data points on the activity sheet, make a list of other program-specific data that you currently use or could use in your APE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94A336-EFF9-455E-B479-3E93E5F27E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31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B03B87-9CD1-4999-A181-014D9CC02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610" y="338418"/>
            <a:ext cx="6220890" cy="1400530"/>
          </a:xfrm>
        </p:spPr>
        <p:txBody>
          <a:bodyPr/>
          <a:lstStyle/>
          <a:p>
            <a:r>
              <a:rPr lang="en-US" dirty="0"/>
              <a:t>CHALLENGES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9EF6DD-E826-4605-A5C3-4365B0194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5"/>
            <a:ext cx="7512736" cy="419548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Providing enough time </a:t>
            </a:r>
            <a:r>
              <a:rPr lang="en-US" sz="2400" dirty="0"/>
              <a:t>to gather data (particularly survey data)</a:t>
            </a:r>
          </a:p>
          <a:p>
            <a:r>
              <a:rPr lang="en-US" sz="2400" b="1" dirty="0">
                <a:solidFill>
                  <a:schemeClr val="accent5"/>
                </a:solidFill>
              </a:rPr>
              <a:t>Changing</a:t>
            </a:r>
            <a:r>
              <a:rPr lang="en-US" sz="2400" dirty="0"/>
              <a:t> the format and items collected each year</a:t>
            </a:r>
          </a:p>
          <a:p>
            <a:r>
              <a:rPr lang="en-US" sz="2400" b="1" dirty="0">
                <a:solidFill>
                  <a:schemeClr val="accent5"/>
                </a:solidFill>
              </a:rPr>
              <a:t>Not following up </a:t>
            </a:r>
            <a:r>
              <a:rPr lang="en-US" sz="2400" dirty="0"/>
              <a:t>on action items during the year</a:t>
            </a:r>
          </a:p>
          <a:p>
            <a:r>
              <a:rPr lang="en-US" sz="2400" b="1" dirty="0">
                <a:solidFill>
                  <a:schemeClr val="accent5"/>
                </a:solidFill>
              </a:rPr>
              <a:t>Not involving </a:t>
            </a:r>
            <a:r>
              <a:rPr lang="en-US" sz="2400" dirty="0"/>
              <a:t>the entire program in the APE process</a:t>
            </a:r>
          </a:p>
          <a:p>
            <a:r>
              <a:rPr lang="en-US" sz="2400" b="1" dirty="0">
                <a:solidFill>
                  <a:schemeClr val="accent5"/>
                </a:solidFill>
              </a:rPr>
              <a:t>Unwilling</a:t>
            </a:r>
            <a:r>
              <a:rPr lang="en-US" sz="2400" dirty="0"/>
              <a:t> to discuss program needs at GMEC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94A336-EFF9-455E-B479-3E93E5F27E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8997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39350</TotalTime>
  <Words>2415</Words>
  <Application>Microsoft Macintosh PowerPoint</Application>
  <PresentationFormat>On-screen Show (4:3)</PresentationFormat>
  <Paragraphs>585</Paragraphs>
  <Slides>38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Calibri</vt:lpstr>
      <vt:lpstr>Calibri Light</vt:lpstr>
      <vt:lpstr>Comic Sans MS</vt:lpstr>
      <vt:lpstr>Lucida Bright</vt:lpstr>
      <vt:lpstr>ＭＳ Ｐゴシック</vt:lpstr>
      <vt:lpstr>Symbol</vt:lpstr>
      <vt:lpstr>Times New Roman</vt:lpstr>
      <vt:lpstr>Wingdings</vt:lpstr>
      <vt:lpstr>Arial</vt:lpstr>
      <vt:lpstr>PME-2016</vt:lpstr>
      <vt:lpstr>From APE to  Self Study</vt:lpstr>
      <vt:lpstr>Introducing Your Presenter…</vt:lpstr>
      <vt:lpstr>OBJECTIVES</vt:lpstr>
      <vt:lpstr>ANNUAL PROGRAM EVALUATION</vt:lpstr>
      <vt:lpstr>ACGME REQUIREMENTS</vt:lpstr>
      <vt:lpstr>ACGME REQUIREMENTS</vt:lpstr>
      <vt:lpstr>AIR  (ANNUAL INSTITUTIONAL REVIEW)</vt:lpstr>
      <vt:lpstr>ACTIVITY:  Data? What Data?</vt:lpstr>
      <vt:lpstr>CHALLENGES CONTINUED</vt:lpstr>
      <vt:lpstr>BEST PRACTICES</vt:lpstr>
      <vt:lpstr>INTERNAL SURVEYS</vt:lpstr>
      <vt:lpstr>SCHEDULING the APE</vt:lpstr>
      <vt:lpstr>TOOLS FOR THE APE</vt:lpstr>
      <vt:lpstr>TOOL: USING THE 5 WHYS</vt:lpstr>
      <vt:lpstr>USING THE 5 WHYS</vt:lpstr>
      <vt:lpstr>TOOL: FISHBONE DIAGRAM (Ishikawa)</vt:lpstr>
      <vt:lpstr>PROGRAM EVALUATION COMMITTEE</vt:lpstr>
      <vt:lpstr>ACGME REQUIREMENTS</vt:lpstr>
      <vt:lpstr>PURPOSE OF PEC A venue for implementing change </vt:lpstr>
      <vt:lpstr>Challenges</vt:lpstr>
      <vt:lpstr>BEST PRACTICES</vt:lpstr>
      <vt:lpstr>ACTION PLANS</vt:lpstr>
      <vt:lpstr>ACGME REQUIREMENTS</vt:lpstr>
      <vt:lpstr>ENSURING ROBUST  ACTION PLANS</vt:lpstr>
      <vt:lpstr>BEST PRACTICES</vt:lpstr>
      <vt:lpstr>TOOL: VOICE of the… </vt:lpstr>
      <vt:lpstr>SELF STUDY</vt:lpstr>
      <vt:lpstr>Purpose</vt:lpstr>
      <vt:lpstr>Elements of the self study:  A 5 year “look back” and a 5 year “look forward”  What will take this program to the next level?</vt:lpstr>
      <vt:lpstr>A WORD about  AIMs</vt:lpstr>
      <vt:lpstr>PowerPoint Presentation</vt:lpstr>
      <vt:lpstr>Timeline for Self Study/ 10 Year Site Visit</vt:lpstr>
      <vt:lpstr>Timeline for Self Study</vt:lpstr>
      <vt:lpstr>Reflections &amp;  Next Steps</vt:lpstr>
      <vt:lpstr>A-HA MOMENTS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316</cp:revision>
  <cp:lastPrinted>2018-01-06T00:03:16Z</cp:lastPrinted>
  <dcterms:created xsi:type="dcterms:W3CDTF">2016-03-20T11:36:31Z</dcterms:created>
  <dcterms:modified xsi:type="dcterms:W3CDTF">2018-01-22T17:11:11Z</dcterms:modified>
</cp:coreProperties>
</file>