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398" r:id="rId2"/>
    <p:sldId id="399" r:id="rId3"/>
    <p:sldId id="32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400" r:id="rId33"/>
    <p:sldId id="322" r:id="rId34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Dotum" panose="020B0600000101010101" pitchFamily="34" charset="-127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VdYlYggn4g8oWS/CftYHm1riy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8A8077-9066-4F87-8FA1-6E9CC415DC1F}">
  <a:tblStyle styleId="{6C8A8077-9066-4F87-8FA1-6E9CC415D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8E2DF2A-5F2B-4652-86DD-9CC912912F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48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974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96a5f77a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96a5f77a5_0_3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1096a5f77a5_0_3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13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14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15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16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9b4ea1928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09b4ea1928_0_88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109b4ea1928_0_88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1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826c7fc7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0826c7fc71_0_20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10826c7fc71_0_20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09b4ea1928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09b4ea1928_0_85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09b4ea1928_0_85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09b4ea1928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09b4ea1928_0_86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109b4ea1928_0_86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09b4ea1928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09b4ea1928_0_87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09b4ea1928_0_87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2:notes"/>
          <p:cNvSpPr txBox="1">
            <a:spLocks noGrp="1"/>
          </p:cNvSpPr>
          <p:nvPr>
            <p:ph type="body" idx="1"/>
          </p:nvPr>
        </p:nvSpPr>
        <p:spPr>
          <a:xfrm>
            <a:off x="939698" y="3417824"/>
            <a:ext cx="7509079" cy="27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7" name="Google Shape;5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7213" y="887413"/>
            <a:ext cx="31940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7" name="Google Shape;87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557338" y="665163"/>
            <a:ext cx="4440237" cy="3330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278" y="4218007"/>
            <a:ext cx="6042210" cy="3996135"/>
          </a:xfrm>
          <a:prstGeom prst="rect">
            <a:avLst/>
          </a:prstGeom>
        </p:spPr>
        <p:txBody>
          <a:bodyPr lIns="97457" tIns="97457" rIns="97457" bIns="9745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490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 rot="5400000">
            <a:off x="2352547" y="14160"/>
            <a:ext cx="443890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6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gme.org/learn/course/the-program-directors-guide-to-the-common-program-requirements-residency-ebook/interactive-handbook/e-book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www.datapine.com/blog/data-driven-decision-making-in-businesses/#importanc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tnersInMedEd.co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mailto:Carmela@PartnersInMedEd.com" TargetMode="External"/><Relationship Id="rId4" Type="http://schemas.openxmlformats.org/officeDocument/2006/relationships/hyperlink" Target="mailto:Heather@PartnersInMedEd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113BC4-E41A-6343-9C6D-FC65B28EC97C}"/>
              </a:ext>
            </a:extLst>
          </p:cNvPr>
          <p:cNvSpPr txBox="1"/>
          <p:nvPr/>
        </p:nvSpPr>
        <p:spPr>
          <a:xfrm>
            <a:off x="3421931" y="1451998"/>
            <a:ext cx="528843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make sure your Start Video is OFF when logging into the WebEx platform. </a:t>
            </a: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Here is what it should look like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 to not hear any sound until the webinar starts at 12:00 noon EST.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phone line is muted, but you can always chat to the host, BJ Schwartz, if you have any questions or concerns during this time.</a:t>
            </a:r>
            <a:b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latin typeface="+mn-lt"/>
            </a:endParaRPr>
          </a:p>
          <a:p>
            <a:pPr>
              <a:defRPr/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774329-1389-6048-B7FC-B67F9A37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Please Note…</a:t>
            </a:r>
            <a:endParaRPr lang="en-US" dirty="0"/>
          </a:p>
        </p:txBody>
      </p:sp>
      <p:pic>
        <p:nvPicPr>
          <p:cNvPr id="7" name="Picture 6" descr="No Video Icons - Download Free Vector Icons | Noun Project">
            <a:extLst>
              <a:ext uri="{FF2B5EF4-FFF2-40B4-BE49-F238E27FC236}">
                <a16:creationId xmlns:a16="http://schemas.microsoft.com/office/drawing/2014/main" id="{EBC3FA65-BF65-4CC3-AA15-9AC6B562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7" y="1762812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udio, mic, microphone, mute, sound icon - Free download">
            <a:extLst>
              <a:ext uri="{FF2B5EF4-FFF2-40B4-BE49-F238E27FC236}">
                <a16:creationId xmlns:a16="http://schemas.microsoft.com/office/drawing/2014/main" id="{384F8BCF-530F-42B3-8B5C-ABF849B092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3648173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FFF8-AE6F-4240-93F2-6BCFB61D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37" y="2493870"/>
            <a:ext cx="5028571" cy="8285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37D80-498C-4D0C-9874-AC473935BB4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00F13-25B6-477A-B313-5D512FEF73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Rotation/Service Presentations at PEC</a:t>
            </a: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3508753" y="1905699"/>
            <a:ext cx="5105698" cy="4064313"/>
            <a:chOff x="294484" y="1056"/>
            <a:chExt cx="4585270" cy="3536338"/>
          </a:xfrm>
        </p:grpSpPr>
        <p:sp>
          <p:nvSpPr>
            <p:cNvPr id="227" name="Google Shape;227;p7"/>
            <p:cNvSpPr/>
            <p:nvPr/>
          </p:nvSpPr>
          <p:spPr>
            <a:xfrm>
              <a:off x="2995894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2995894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782014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778" y="21442"/>
                  </a:moveTo>
                  <a:lnTo>
                    <a:pt x="101778" y="21442"/>
                  </a:lnTo>
                  <a:cubicBezTo>
                    <a:pt x="107503" y="27667"/>
                    <a:pt x="111770" y="35092"/>
                    <a:pt x="114267" y="43178"/>
                  </a:cubicBezTo>
                  <a:lnTo>
                    <a:pt x="117367" y="42443"/>
                  </a:lnTo>
                  <a:lnTo>
                    <a:pt x="112954" y="47451"/>
                  </a:lnTo>
                  <a:lnTo>
                    <a:pt x="106510" y="45016"/>
                  </a:lnTo>
                  <a:lnTo>
                    <a:pt x="109609" y="44282"/>
                  </a:lnTo>
                  <a:lnTo>
                    <a:pt x="109609" y="44282"/>
                  </a:lnTo>
                  <a:cubicBezTo>
                    <a:pt x="107319" y="36984"/>
                    <a:pt x="103461" y="30280"/>
                    <a:pt x="98309" y="24644"/>
                  </a:cubicBezTo>
                  <a:close/>
                </a:path>
              </a:pathLst>
            </a:custGeom>
            <a:solidFill>
              <a:srgbClr val="00B050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3451130" y="1385453"/>
              <a:ext cx="1428624" cy="767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 txBox="1"/>
            <p:nvPr/>
          </p:nvSpPr>
          <p:spPr>
            <a:xfrm>
              <a:off x="3451130" y="1385453"/>
              <a:ext cx="1428624" cy="767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782014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280" y="73100"/>
                  </a:moveTo>
                  <a:cubicBezTo>
                    <a:pt x="113343" y="81305"/>
                    <a:pt x="109609" y="88977"/>
                    <a:pt x="104350" y="95559"/>
                  </a:cubicBezTo>
                  <a:lnTo>
                    <a:pt x="106653" y="97685"/>
                  </a:lnTo>
                  <a:lnTo>
                    <a:pt x="100044" y="96957"/>
                  </a:lnTo>
                  <a:lnTo>
                    <a:pt x="98560" y="90216"/>
                  </a:lnTo>
                  <a:lnTo>
                    <a:pt x="100863" y="92341"/>
                  </a:lnTo>
                  <a:cubicBezTo>
                    <a:pt x="105554" y="86356"/>
                    <a:pt x="108887" y="79413"/>
                    <a:pt x="110628" y="71998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95894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 txBox="1"/>
            <p:nvPr/>
          </p:nvSpPr>
          <p:spPr>
            <a:xfrm>
              <a:off x="2995894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782014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165" y="114553"/>
                  </a:moveTo>
                  <a:cubicBezTo>
                    <a:pt x="66946" y="117294"/>
                    <a:pt x="57183" y="117646"/>
                    <a:pt x="47791" y="115576"/>
                  </a:cubicBezTo>
                  <a:lnTo>
                    <a:pt x="46911" y="118547"/>
                  </a:lnTo>
                  <a:lnTo>
                    <a:pt x="44496" y="112323"/>
                  </a:lnTo>
                  <a:lnTo>
                    <a:pt x="49995" y="108138"/>
                  </a:lnTo>
                  <a:lnTo>
                    <a:pt x="49115" y="111109"/>
                  </a:lnTo>
                  <a:lnTo>
                    <a:pt x="49115" y="111109"/>
                  </a:lnTo>
                  <a:cubicBezTo>
                    <a:pt x="57640" y="112942"/>
                    <a:pt x="66487" y="112592"/>
                    <a:pt x="74843" y="110093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380636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 txBox="1"/>
            <p:nvPr/>
          </p:nvSpPr>
          <p:spPr>
            <a:xfrm>
              <a:off x="1380636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782014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222" y="98558"/>
                  </a:moveTo>
                  <a:lnTo>
                    <a:pt x="18222" y="98558"/>
                  </a:lnTo>
                  <a:cubicBezTo>
                    <a:pt x="12321" y="92142"/>
                    <a:pt x="7972" y="84453"/>
                    <a:pt x="5510" y="76085"/>
                  </a:cubicBezTo>
                  <a:lnTo>
                    <a:pt x="2401" y="76778"/>
                  </a:lnTo>
                  <a:lnTo>
                    <a:pt x="6882" y="71832"/>
                  </a:lnTo>
                  <a:lnTo>
                    <a:pt x="13294" y="74352"/>
                  </a:lnTo>
                  <a:lnTo>
                    <a:pt x="10184" y="75044"/>
                  </a:lnTo>
                  <a:lnTo>
                    <a:pt x="10184" y="75044"/>
                  </a:lnTo>
                  <a:cubicBezTo>
                    <a:pt x="12445" y="82601"/>
                    <a:pt x="16379" y="89545"/>
                    <a:pt x="21691" y="95356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94484" y="1407306"/>
              <a:ext cx="1280881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 txBox="1"/>
            <p:nvPr/>
          </p:nvSpPr>
          <p:spPr>
            <a:xfrm>
              <a:off x="294484" y="1407306"/>
              <a:ext cx="1280881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782014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48" y="47648"/>
                  </a:moveTo>
                  <a:lnTo>
                    <a:pt x="4548" y="47648"/>
                  </a:lnTo>
                  <a:cubicBezTo>
                    <a:pt x="6431" y="39165"/>
                    <a:pt x="10229" y="31226"/>
                    <a:pt x="15650" y="24441"/>
                  </a:cubicBezTo>
                  <a:lnTo>
                    <a:pt x="13347" y="22315"/>
                  </a:lnTo>
                  <a:lnTo>
                    <a:pt x="19956" y="23043"/>
                  </a:lnTo>
                  <a:lnTo>
                    <a:pt x="21440" y="29784"/>
                  </a:lnTo>
                  <a:lnTo>
                    <a:pt x="19137" y="27659"/>
                  </a:lnTo>
                  <a:cubicBezTo>
                    <a:pt x="14299" y="33830"/>
                    <a:pt x="10908" y="41018"/>
                    <a:pt x="9216" y="48688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380636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 txBox="1"/>
            <p:nvPr/>
          </p:nvSpPr>
          <p:spPr>
            <a:xfrm>
              <a:off x="1380636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782014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835" y="5447"/>
                  </a:moveTo>
                  <a:lnTo>
                    <a:pt x="43835" y="5447"/>
                  </a:lnTo>
                  <a:cubicBezTo>
                    <a:pt x="53054" y="2706"/>
                    <a:pt x="62817" y="2354"/>
                    <a:pt x="72209" y="4424"/>
                  </a:cubicBezTo>
                  <a:lnTo>
                    <a:pt x="73089" y="1453"/>
                  </a:lnTo>
                  <a:lnTo>
                    <a:pt x="75504" y="7677"/>
                  </a:lnTo>
                  <a:lnTo>
                    <a:pt x="70005" y="11862"/>
                  </a:lnTo>
                  <a:lnTo>
                    <a:pt x="70885" y="8891"/>
                  </a:lnTo>
                  <a:lnTo>
                    <a:pt x="70885" y="8891"/>
                  </a:lnTo>
                  <a:cubicBezTo>
                    <a:pt x="62360" y="7058"/>
                    <a:pt x="53513" y="7408"/>
                    <a:pt x="45157" y="9907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5" name="Google Shape;245;p7" descr="../../../Volumes/douglas-1/New%20Clip%20art/group_session_800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596" y="2142313"/>
            <a:ext cx="2790754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7"/>
          <p:cNvSpPr/>
          <p:nvPr/>
        </p:nvSpPr>
        <p:spPr>
          <a:xfrm>
            <a:off x="5011676" y="2562225"/>
            <a:ext cx="1737900" cy="2223300"/>
          </a:xfrm>
          <a:prstGeom prst="wedgeRectCallout">
            <a:avLst>
              <a:gd name="adj1" fmla="val 67177"/>
              <a:gd name="adj2" fmla="val 3258"/>
            </a:avLst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1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Provide data to Rotation Director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1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Provide slide templates to Rotation Director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1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Invite residents who recently completed the rotation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1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Rotation Director should provide improvement items</a:t>
            </a:r>
            <a:endParaRPr/>
          </a:p>
        </p:txBody>
      </p:sp>
      <p:grpSp>
        <p:nvGrpSpPr>
          <p:cNvPr id="248" name="Google Shape;248;p7"/>
          <p:cNvGrpSpPr/>
          <p:nvPr/>
        </p:nvGrpSpPr>
        <p:grpSpPr>
          <a:xfrm>
            <a:off x="7619546" y="274356"/>
            <a:ext cx="1216830" cy="1207547"/>
            <a:chOff x="5248327" y="1909367"/>
            <a:chExt cx="1622007" cy="1609633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5248327" y="1909367"/>
              <a:ext cx="1622007" cy="1609633"/>
              <a:chOff x="583810" y="4269631"/>
              <a:chExt cx="2162100" cy="212717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7"/>
            <p:cNvSpPr/>
            <p:nvPr/>
          </p:nvSpPr>
          <p:spPr>
            <a:xfrm>
              <a:off x="5296166" y="1919550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Analyze</a:t>
              </a:r>
              <a:endParaRPr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B76688-4A00-403F-ABFA-63DA0C4A60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C0850-5213-493A-A31D-B903FD3617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Rotation/Service Presentations at PEC</a:t>
            </a:r>
            <a:endParaRPr/>
          </a:p>
        </p:txBody>
      </p:sp>
      <p:grpSp>
        <p:nvGrpSpPr>
          <p:cNvPr id="261" name="Google Shape;261;p8"/>
          <p:cNvGrpSpPr/>
          <p:nvPr/>
        </p:nvGrpSpPr>
        <p:grpSpPr>
          <a:xfrm>
            <a:off x="3028962" y="2254500"/>
            <a:ext cx="5092731" cy="4010561"/>
            <a:chOff x="266123" y="1056"/>
            <a:chExt cx="4641993" cy="3536338"/>
          </a:xfrm>
        </p:grpSpPr>
        <p:sp>
          <p:nvSpPr>
            <p:cNvPr id="262" name="Google Shape;262;p8"/>
            <p:cNvSpPr/>
            <p:nvPr/>
          </p:nvSpPr>
          <p:spPr>
            <a:xfrm>
              <a:off x="3041382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 txBox="1"/>
            <p:nvPr/>
          </p:nvSpPr>
          <p:spPr>
            <a:xfrm>
              <a:off x="3041382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27502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809" y="21472"/>
                  </a:moveTo>
                  <a:lnTo>
                    <a:pt x="101809" y="21472"/>
                  </a:lnTo>
                  <a:cubicBezTo>
                    <a:pt x="107700" y="27888"/>
                    <a:pt x="112041" y="35574"/>
                    <a:pt x="114497" y="43937"/>
                  </a:cubicBezTo>
                  <a:lnTo>
                    <a:pt x="117606" y="43246"/>
                  </a:lnTo>
                  <a:lnTo>
                    <a:pt x="113122" y="48185"/>
                  </a:lnTo>
                  <a:lnTo>
                    <a:pt x="106713" y="45668"/>
                  </a:lnTo>
                  <a:lnTo>
                    <a:pt x="109823" y="44977"/>
                  </a:lnTo>
                  <a:cubicBezTo>
                    <a:pt x="107568" y="37424"/>
                    <a:pt x="103642" y="30482"/>
                    <a:pt x="98340" y="2467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513744" y="1407306"/>
              <a:ext cx="1394372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 txBox="1"/>
            <p:nvPr/>
          </p:nvSpPr>
          <p:spPr>
            <a:xfrm>
              <a:off x="3513744" y="1407306"/>
              <a:ext cx="1394372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827502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456" y="72334"/>
                  </a:moveTo>
                  <a:lnTo>
                    <a:pt x="115456" y="72334"/>
                  </a:lnTo>
                  <a:cubicBezTo>
                    <a:pt x="113578" y="80810"/>
                    <a:pt x="109788" y="88744"/>
                    <a:pt x="104378" y="95527"/>
                  </a:cubicBezTo>
                  <a:lnTo>
                    <a:pt x="106681" y="97650"/>
                  </a:lnTo>
                  <a:lnTo>
                    <a:pt x="100074" y="96929"/>
                  </a:lnTo>
                  <a:lnTo>
                    <a:pt x="98588" y="90192"/>
                  </a:lnTo>
                  <a:lnTo>
                    <a:pt x="100890" y="92313"/>
                  </a:lnTo>
                  <a:cubicBezTo>
                    <a:pt x="105718" y="86143"/>
                    <a:pt x="109101" y="78960"/>
                    <a:pt x="110788" y="71296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3041382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 txBox="1"/>
            <p:nvPr/>
          </p:nvSpPr>
          <p:spPr>
            <a:xfrm>
              <a:off x="3041382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27502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189" y="114551"/>
                  </a:moveTo>
                  <a:cubicBezTo>
                    <a:pt x="66957" y="117300"/>
                    <a:pt x="57178" y="117653"/>
                    <a:pt x="47773" y="115576"/>
                  </a:cubicBezTo>
                  <a:lnTo>
                    <a:pt x="46893" y="118543"/>
                  </a:lnTo>
                  <a:lnTo>
                    <a:pt x="44472" y="112324"/>
                  </a:lnTo>
                  <a:lnTo>
                    <a:pt x="49977" y="108150"/>
                  </a:lnTo>
                  <a:lnTo>
                    <a:pt x="49097" y="111116"/>
                  </a:lnTo>
                  <a:lnTo>
                    <a:pt x="49097" y="111116"/>
                  </a:lnTo>
                  <a:cubicBezTo>
                    <a:pt x="57636" y="112956"/>
                    <a:pt x="66498" y="112605"/>
                    <a:pt x="74867" y="110097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426123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 txBox="1"/>
            <p:nvPr/>
          </p:nvSpPr>
          <p:spPr>
            <a:xfrm>
              <a:off x="1426123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7502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191" y="98528"/>
                  </a:moveTo>
                  <a:lnTo>
                    <a:pt x="18191" y="98528"/>
                  </a:lnTo>
                  <a:cubicBezTo>
                    <a:pt x="12300" y="92112"/>
                    <a:pt x="7959" y="84426"/>
                    <a:pt x="5503" y="76063"/>
                  </a:cubicBezTo>
                  <a:lnTo>
                    <a:pt x="2394" y="76754"/>
                  </a:lnTo>
                  <a:lnTo>
                    <a:pt x="6878" y="71815"/>
                  </a:lnTo>
                  <a:lnTo>
                    <a:pt x="13287" y="74332"/>
                  </a:lnTo>
                  <a:lnTo>
                    <a:pt x="10177" y="75023"/>
                  </a:lnTo>
                  <a:lnTo>
                    <a:pt x="10177" y="75023"/>
                  </a:lnTo>
                  <a:cubicBezTo>
                    <a:pt x="12432" y="82576"/>
                    <a:pt x="16358" y="89518"/>
                    <a:pt x="21660" y="9533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266123" y="1407306"/>
              <a:ext cx="1428580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 txBox="1"/>
            <p:nvPr/>
          </p:nvSpPr>
          <p:spPr>
            <a:xfrm>
              <a:off x="266123" y="1407306"/>
              <a:ext cx="1428580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827502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44" y="47666"/>
                  </a:moveTo>
                  <a:lnTo>
                    <a:pt x="4544" y="47666"/>
                  </a:lnTo>
                  <a:cubicBezTo>
                    <a:pt x="6422" y="39190"/>
                    <a:pt x="10212" y="31256"/>
                    <a:pt x="15622" y="24473"/>
                  </a:cubicBezTo>
                  <a:lnTo>
                    <a:pt x="13319" y="22350"/>
                  </a:lnTo>
                  <a:lnTo>
                    <a:pt x="19926" y="23071"/>
                  </a:lnTo>
                  <a:lnTo>
                    <a:pt x="21412" y="29808"/>
                  </a:lnTo>
                  <a:lnTo>
                    <a:pt x="19110" y="27687"/>
                  </a:lnTo>
                  <a:lnTo>
                    <a:pt x="19110" y="27687"/>
                  </a:lnTo>
                  <a:cubicBezTo>
                    <a:pt x="14282" y="33857"/>
                    <a:pt x="10899" y="41040"/>
                    <a:pt x="9212" y="48704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1426123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 txBox="1"/>
            <p:nvPr/>
          </p:nvSpPr>
          <p:spPr>
            <a:xfrm>
              <a:off x="1426123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827502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811" y="5449"/>
                  </a:moveTo>
                  <a:lnTo>
                    <a:pt x="43811" y="5449"/>
                  </a:lnTo>
                  <a:cubicBezTo>
                    <a:pt x="53043" y="2700"/>
                    <a:pt x="62822" y="2347"/>
                    <a:pt x="72227" y="4424"/>
                  </a:cubicBezTo>
                  <a:lnTo>
                    <a:pt x="73107" y="1457"/>
                  </a:lnTo>
                  <a:lnTo>
                    <a:pt x="75528" y="7676"/>
                  </a:lnTo>
                  <a:lnTo>
                    <a:pt x="70023" y="11850"/>
                  </a:lnTo>
                  <a:lnTo>
                    <a:pt x="70903" y="8884"/>
                  </a:lnTo>
                  <a:lnTo>
                    <a:pt x="70903" y="8884"/>
                  </a:lnTo>
                  <a:cubicBezTo>
                    <a:pt x="62364" y="7044"/>
                    <a:pt x="53502" y="7395"/>
                    <a:pt x="45133" y="9903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0" name="Google Shape;280;p8" descr="../../../Volumes/douglas-1/New%20Clip%20art/group_session_800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43" y="1830825"/>
            <a:ext cx="2790755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8"/>
          <p:cNvSpPr/>
          <p:nvPr/>
        </p:nvSpPr>
        <p:spPr>
          <a:xfrm>
            <a:off x="4992200" y="2833550"/>
            <a:ext cx="1579500" cy="2305200"/>
          </a:xfrm>
          <a:prstGeom prst="wedgeRectCallout">
            <a:avLst>
              <a:gd name="adj1" fmla="val 37445"/>
              <a:gd name="adj2" fmla="val 6980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ic Sans MS"/>
              <a:buAutoNum type="arabicPeriod"/>
            </a:pPr>
            <a:r>
              <a:rPr lang="en-US"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time to implement improvement plans</a:t>
            </a:r>
            <a:endParaRPr/>
          </a:p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ic Sans MS"/>
              <a:buAutoNum type="arabicPeriod"/>
            </a:pPr>
            <a:r>
              <a:rPr lang="en-US"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Include the improvement items in follow-up reports</a:t>
            </a:r>
            <a:endParaRPr/>
          </a:p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ic Sans MS"/>
              <a:buAutoNum type="arabicPeriod"/>
            </a:pPr>
            <a:r>
              <a:rPr lang="en-US" sz="10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Possibly add the items to the end of rotation evaluations</a:t>
            </a:r>
            <a:endParaRPr/>
          </a:p>
          <a:p>
            <a:pPr marL="257175" marR="0" lvl="0" indent="-2047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5"/>
              <a:buFont typeface="Comic Sans MS"/>
              <a:buNone/>
            </a:pPr>
            <a:endParaRPr sz="825"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3" name="Google Shape;283;p8"/>
          <p:cNvGrpSpPr/>
          <p:nvPr/>
        </p:nvGrpSpPr>
        <p:grpSpPr>
          <a:xfrm>
            <a:off x="7672362" y="305466"/>
            <a:ext cx="1216830" cy="1207547"/>
            <a:chOff x="7380613" y="3890567"/>
            <a:chExt cx="1622007" cy="1609633"/>
          </a:xfrm>
        </p:grpSpPr>
        <p:grpSp>
          <p:nvGrpSpPr>
            <p:cNvPr id="284" name="Google Shape;284;p8"/>
            <p:cNvGrpSpPr/>
            <p:nvPr/>
          </p:nvGrpSpPr>
          <p:grpSpPr>
            <a:xfrm>
              <a:off x="7380613" y="3890567"/>
              <a:ext cx="1622007" cy="1609633"/>
              <a:chOff x="583810" y="4269631"/>
              <a:chExt cx="2162100" cy="2127175"/>
            </a:xfrm>
          </p:grpSpPr>
          <p:sp>
            <p:nvSpPr>
              <p:cNvPr id="285" name="Google Shape;285;p8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9" name="Google Shape;289;p8"/>
            <p:cNvSpPr/>
            <p:nvPr/>
          </p:nvSpPr>
          <p:spPr>
            <a:xfrm>
              <a:off x="7435176" y="38951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pic>
        <p:nvPicPr>
          <p:cNvPr id="290" name="Google Shape;29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348" y="4639973"/>
            <a:ext cx="2423097" cy="12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8"/>
          <p:cNvSpPr txBox="1"/>
          <p:nvPr/>
        </p:nvSpPr>
        <p:spPr>
          <a:xfrm>
            <a:off x="254350" y="4024375"/>
            <a:ext cx="133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Further Learning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0E438-8D73-464F-BA98-D88152DB031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B0DA9-0464-4C3D-AEB5-8E21F3CED0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96a5f77a5_0_32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Add to PEC Standing Reports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Compliance trends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Review data on a regular basis (update goals to include intervals for reviewing data)</a:t>
            </a:r>
            <a:endParaRPr/>
          </a:p>
        </p:txBody>
      </p:sp>
      <p:sp>
        <p:nvSpPr>
          <p:cNvPr id="298" name="Google Shape;298;g1096a5f77a5_0_32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5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Standing Reports</a:t>
            </a:r>
            <a:endParaRPr/>
          </a:p>
        </p:txBody>
      </p:sp>
      <p:grpSp>
        <p:nvGrpSpPr>
          <p:cNvPr id="300" name="Google Shape;300;g1096a5f77a5_0_32"/>
          <p:cNvGrpSpPr/>
          <p:nvPr/>
        </p:nvGrpSpPr>
        <p:grpSpPr>
          <a:xfrm>
            <a:off x="7697804" y="274231"/>
            <a:ext cx="1216830" cy="1207547"/>
            <a:chOff x="9512900" y="1909367"/>
            <a:chExt cx="1622007" cy="1609633"/>
          </a:xfrm>
        </p:grpSpPr>
        <p:grpSp>
          <p:nvGrpSpPr>
            <p:cNvPr id="301" name="Google Shape;301;g1096a5f77a5_0_32"/>
            <p:cNvGrpSpPr/>
            <p:nvPr/>
          </p:nvGrpSpPr>
          <p:grpSpPr>
            <a:xfrm>
              <a:off x="9512900" y="1909367"/>
              <a:ext cx="1622007" cy="1609633"/>
              <a:chOff x="583810" y="4269631"/>
              <a:chExt cx="2162100" cy="2127175"/>
            </a:xfrm>
          </p:grpSpPr>
          <p:sp>
            <p:nvSpPr>
              <p:cNvPr id="302" name="Google Shape;302;g1096a5f77a5_0_32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g1096a5f77a5_0_32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F2B80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g1096a5f77a5_0_32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g1096a5f77a5_0_32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6" name="Google Shape;306;g1096a5f77a5_0_32"/>
            <p:cNvSpPr/>
            <p:nvPr/>
          </p:nvSpPr>
          <p:spPr>
            <a:xfrm>
              <a:off x="9567463" y="19139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B6F544-4FC5-450F-B827-6FDEA1573B6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527CE-978C-4308-9314-FB79F0CCB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</a:t>
            </a:r>
            <a:endParaRPr/>
          </a:p>
        </p:txBody>
      </p:sp>
      <p:sp>
        <p:nvSpPr>
          <p:cNvPr id="315" name="Google Shape;315;p9" descr="Presentation with Checklist"/>
          <p:cNvSpPr/>
          <p:nvPr/>
        </p:nvSpPr>
        <p:spPr>
          <a:xfrm>
            <a:off x="8029317" y="191286"/>
            <a:ext cx="925800" cy="92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6" name="Google Shape;316;p9"/>
          <p:cNvGrpSpPr/>
          <p:nvPr/>
        </p:nvGrpSpPr>
        <p:grpSpPr>
          <a:xfrm>
            <a:off x="1259352" y="1875350"/>
            <a:ext cx="7256093" cy="3981673"/>
            <a:chOff x="0" y="945"/>
            <a:chExt cx="5979968" cy="3520800"/>
          </a:xfrm>
        </p:grpSpPr>
        <p:sp>
          <p:nvSpPr>
            <p:cNvPr id="317" name="Google Shape;317;p9"/>
            <p:cNvSpPr/>
            <p:nvPr/>
          </p:nvSpPr>
          <p:spPr>
            <a:xfrm>
              <a:off x="0" y="296145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298998" y="945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 txBox="1"/>
            <p:nvPr/>
          </p:nvSpPr>
          <p:spPr>
            <a:xfrm>
              <a:off x="327819" y="29766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Educate PEC members about their role and responsibilities</a:t>
              </a: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0" y="1203345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1EB1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98998" y="908145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rgbClr val="51EB1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 txBox="1"/>
            <p:nvPr/>
          </p:nvSpPr>
          <p:spPr>
            <a:xfrm>
              <a:off x="327819" y="936966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Follow up on APE action items as part of your standing PEC agenda</a:t>
              </a: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0" y="2110545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CD7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298998" y="1815345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rgbClr val="2CD79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 txBox="1"/>
            <p:nvPr/>
          </p:nvSpPr>
          <p:spPr>
            <a:xfrm>
              <a:off x="327819" y="1844166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Have multiple residents on the PEC to give them a voice in program improvement (one or more per training year)</a:t>
              </a: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0" y="3017745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298998" y="2722545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 txBox="1"/>
            <p:nvPr/>
          </p:nvSpPr>
          <p:spPr>
            <a:xfrm>
              <a:off x="327819" y="2751366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Invite representatives from the hospital to PEC meetings to discuss the issues </a:t>
              </a:r>
              <a:endParaRPr sz="14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30" name="Google Shape;330;p9"/>
          <p:cNvSpPr/>
          <p:nvPr/>
        </p:nvSpPr>
        <p:spPr>
          <a:xfrm>
            <a:off x="7296150" y="1190022"/>
            <a:ext cx="1658975" cy="35138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Reminder about role of the PEC and PEC members’ expectations (add the slide to the template so you never forget)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anyone gets out of hand, preempt quickly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1437F5-E07C-48B3-9DA7-D0719860009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553B10-CD7C-44A9-A1E3-48708676B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</a:t>
            </a:r>
            <a:endParaRPr/>
          </a:p>
        </p:txBody>
      </p:sp>
      <p:sp>
        <p:nvSpPr>
          <p:cNvPr id="338" name="Google Shape;338;p10" descr="Presentation with Checklist"/>
          <p:cNvSpPr/>
          <p:nvPr/>
        </p:nvSpPr>
        <p:spPr>
          <a:xfrm>
            <a:off x="7246850" y="209503"/>
            <a:ext cx="1359000" cy="139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0"/>
          <p:cNvGrpSpPr/>
          <p:nvPr/>
        </p:nvGrpSpPr>
        <p:grpSpPr>
          <a:xfrm>
            <a:off x="1174250" y="2229550"/>
            <a:ext cx="6601286" cy="3848938"/>
            <a:chOff x="0" y="71970"/>
            <a:chExt cx="5979968" cy="3520800"/>
          </a:xfrm>
        </p:grpSpPr>
        <p:sp>
          <p:nvSpPr>
            <p:cNvPr id="340" name="Google Shape;340;p10"/>
            <p:cNvSpPr/>
            <p:nvPr/>
          </p:nvSpPr>
          <p:spPr>
            <a:xfrm>
              <a:off x="0" y="367170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298998" y="71970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0"/>
            <p:cNvSpPr txBox="1"/>
            <p:nvPr/>
          </p:nvSpPr>
          <p:spPr>
            <a:xfrm>
              <a:off x="327819" y="100791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Educate PEC members about their role and responsibities</a:t>
              </a:r>
              <a:endParaRPr/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0" y="1274370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1EB1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298998" y="979170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rgbClr val="51EB1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 txBox="1"/>
            <p:nvPr/>
          </p:nvSpPr>
          <p:spPr>
            <a:xfrm>
              <a:off x="327819" y="1007991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Follow up on APE action items as part of your standing PEC agenda</a:t>
              </a: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0" y="2181570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CD7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298998" y="1886370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rgbClr val="2CD79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 txBox="1"/>
            <p:nvPr/>
          </p:nvSpPr>
          <p:spPr>
            <a:xfrm>
              <a:off x="327819" y="1915191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Have lots of residents on the PEC to give them a voice in program improvement (one or more per training year)</a:t>
              </a: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0" y="3088770"/>
              <a:ext cx="5979968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298998" y="2793570"/>
              <a:ext cx="4185977" cy="590400"/>
            </a:xfrm>
            <a:prstGeom prst="roundRect">
              <a:avLst>
                <a:gd name="adj" fmla="val 16667"/>
              </a:avLst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0"/>
            <p:cNvSpPr txBox="1"/>
            <p:nvPr/>
          </p:nvSpPr>
          <p:spPr>
            <a:xfrm>
              <a:off x="327819" y="2822391"/>
              <a:ext cx="4128335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Invite representatives from the hospital to PEC meetings to discuss the issues </a:t>
              </a:r>
              <a:endParaRPr sz="14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52" name="Google Shape;352;p10"/>
          <p:cNvSpPr/>
          <p:nvPr/>
        </p:nvSpPr>
        <p:spPr>
          <a:xfrm>
            <a:off x="6897650" y="1828200"/>
            <a:ext cx="2057400" cy="3513900"/>
          </a:xfrm>
          <a:prstGeom prst="rect">
            <a:avLst/>
          </a:prstGeom>
          <a:solidFill>
            <a:srgbClr val="53EB17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will allow the program to keep the action items from the APE in the forefront. 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Each meeting some updates on the action plans can be provided.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does not need to be a long part of the meeting. 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05250F-2038-4247-AAC0-66D9F7A78C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0A2B9C-348A-4F91-9635-729899A754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</a:t>
            </a:r>
            <a:endParaRPr/>
          </a:p>
        </p:txBody>
      </p:sp>
      <p:sp>
        <p:nvSpPr>
          <p:cNvPr id="361" name="Google Shape;361;p11" descr="Presentation with Checklist"/>
          <p:cNvSpPr/>
          <p:nvPr/>
        </p:nvSpPr>
        <p:spPr>
          <a:xfrm>
            <a:off x="7954547" y="246465"/>
            <a:ext cx="925800" cy="92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11"/>
          <p:cNvGrpSpPr/>
          <p:nvPr/>
        </p:nvGrpSpPr>
        <p:grpSpPr>
          <a:xfrm>
            <a:off x="1276438" y="2138534"/>
            <a:ext cx="6591121" cy="3728071"/>
            <a:chOff x="0" y="84202"/>
            <a:chExt cx="5979968" cy="3344761"/>
          </a:xfrm>
        </p:grpSpPr>
        <p:sp>
          <p:nvSpPr>
            <p:cNvPr id="363" name="Google Shape;363;p11"/>
            <p:cNvSpPr/>
            <p:nvPr/>
          </p:nvSpPr>
          <p:spPr>
            <a:xfrm>
              <a:off x="0" y="364642"/>
              <a:ext cx="5979968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298998" y="84202"/>
              <a:ext cx="4185977" cy="56088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 txBox="1"/>
            <p:nvPr/>
          </p:nvSpPr>
          <p:spPr>
            <a:xfrm>
              <a:off x="326378" y="111582"/>
              <a:ext cx="4131217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Educate PEC members about their role and responsibities</a:t>
              </a: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0" y="1226483"/>
              <a:ext cx="5979968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1EB1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298998" y="946043"/>
              <a:ext cx="4185977" cy="560880"/>
            </a:xfrm>
            <a:prstGeom prst="roundRect">
              <a:avLst>
                <a:gd name="adj" fmla="val 16667"/>
              </a:avLst>
            </a:prstGeom>
            <a:solidFill>
              <a:srgbClr val="51EB1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 txBox="1"/>
            <p:nvPr/>
          </p:nvSpPr>
          <p:spPr>
            <a:xfrm>
              <a:off x="326378" y="973423"/>
              <a:ext cx="4131217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Follow up on APE action items as part of your standing PEC agenda</a:t>
              </a: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0" y="2088323"/>
              <a:ext cx="5979968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CD7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298998" y="1807883"/>
              <a:ext cx="4185977" cy="560880"/>
            </a:xfrm>
            <a:prstGeom prst="roundRect">
              <a:avLst>
                <a:gd name="adj" fmla="val 16667"/>
              </a:avLst>
            </a:prstGeom>
            <a:solidFill>
              <a:srgbClr val="2CD79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 txBox="1"/>
            <p:nvPr/>
          </p:nvSpPr>
          <p:spPr>
            <a:xfrm>
              <a:off x="326378" y="1835263"/>
              <a:ext cx="4131217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Include as many of the residents on the PEC to give them a voice in program improvement (one or more per training year)</a:t>
              </a: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0" y="2950163"/>
              <a:ext cx="5979968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298998" y="2669723"/>
              <a:ext cx="4185977" cy="560880"/>
            </a:xfrm>
            <a:prstGeom prst="roundRect">
              <a:avLst>
                <a:gd name="adj" fmla="val 16667"/>
              </a:avLst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1"/>
            <p:cNvSpPr txBox="1"/>
            <p:nvPr/>
          </p:nvSpPr>
          <p:spPr>
            <a:xfrm>
              <a:off x="326378" y="2697103"/>
              <a:ext cx="4131217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Invite representatives from the hospital to PEC meetings to discuss the issues </a:t>
              </a:r>
              <a:endParaRPr/>
            </a:p>
          </p:txBody>
        </p:sp>
      </p:grpSp>
      <p:sp>
        <p:nvSpPr>
          <p:cNvPr id="375" name="Google Shape;375;p11"/>
          <p:cNvSpPr/>
          <p:nvPr/>
        </p:nvSpPr>
        <p:spPr>
          <a:xfrm>
            <a:off x="6739600" y="2335175"/>
            <a:ext cx="2300700" cy="2969100"/>
          </a:xfrm>
          <a:prstGeom prst="rect">
            <a:avLst/>
          </a:prstGeom>
          <a:solidFill>
            <a:srgbClr val="2ED7A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is the place to have the discussions with those that represent the “other side” of the situation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Residents need to understand that their perspectives need to be tempered by the perspective of the other side of the situation. 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F902AD-D137-4919-9C16-F51D2D4CD2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99C14-0B7F-44D1-B3F1-5403D32443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2"/>
          <p:cNvSpPr txBox="1">
            <a:spLocks noGrp="1"/>
          </p:cNvSpPr>
          <p:nvPr>
            <p:ph type="title"/>
          </p:nvPr>
        </p:nvSpPr>
        <p:spPr>
          <a:xfrm>
            <a:off x="2057894" y="156191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</a:t>
            </a:r>
            <a:endParaRPr/>
          </a:p>
        </p:txBody>
      </p:sp>
      <p:sp>
        <p:nvSpPr>
          <p:cNvPr id="384" name="Google Shape;384;p12" descr="Presentation with Checklist"/>
          <p:cNvSpPr/>
          <p:nvPr/>
        </p:nvSpPr>
        <p:spPr>
          <a:xfrm>
            <a:off x="7989375" y="156197"/>
            <a:ext cx="925800" cy="92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2"/>
          <p:cNvGrpSpPr/>
          <p:nvPr/>
        </p:nvGrpSpPr>
        <p:grpSpPr>
          <a:xfrm>
            <a:off x="937423" y="2439123"/>
            <a:ext cx="7051712" cy="3382627"/>
            <a:chOff x="0" y="27659"/>
            <a:chExt cx="6113318" cy="2992681"/>
          </a:xfrm>
        </p:grpSpPr>
        <p:sp>
          <p:nvSpPr>
            <p:cNvPr id="386" name="Google Shape;386;p12"/>
            <p:cNvSpPr/>
            <p:nvPr/>
          </p:nvSpPr>
          <p:spPr>
            <a:xfrm>
              <a:off x="0" y="278579"/>
              <a:ext cx="6113318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2"/>
            <p:cNvSpPr/>
            <p:nvPr/>
          </p:nvSpPr>
          <p:spPr>
            <a:xfrm>
              <a:off x="305665" y="27659"/>
              <a:ext cx="4279322" cy="50184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2"/>
            <p:cNvSpPr txBox="1"/>
            <p:nvPr/>
          </p:nvSpPr>
          <p:spPr>
            <a:xfrm>
              <a:off x="330163" y="52157"/>
              <a:ext cx="423032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725" tIns="0" rIns="161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Educate PEC members about their role and responsibities</a:t>
              </a:r>
              <a:endParaRPr/>
            </a:p>
          </p:txBody>
        </p:sp>
        <p:sp>
          <p:nvSpPr>
            <p:cNvPr id="389" name="Google Shape;389;p12"/>
            <p:cNvSpPr/>
            <p:nvPr/>
          </p:nvSpPr>
          <p:spPr>
            <a:xfrm>
              <a:off x="0" y="1049700"/>
              <a:ext cx="6113318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1EB1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2"/>
            <p:cNvSpPr/>
            <p:nvPr/>
          </p:nvSpPr>
          <p:spPr>
            <a:xfrm>
              <a:off x="305665" y="798780"/>
              <a:ext cx="4279322" cy="501840"/>
            </a:xfrm>
            <a:prstGeom prst="roundRect">
              <a:avLst>
                <a:gd name="adj" fmla="val 16667"/>
              </a:avLst>
            </a:prstGeom>
            <a:solidFill>
              <a:srgbClr val="51EB1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2"/>
            <p:cNvSpPr txBox="1"/>
            <p:nvPr/>
          </p:nvSpPr>
          <p:spPr>
            <a:xfrm>
              <a:off x="330163" y="823278"/>
              <a:ext cx="423032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725" tIns="0" rIns="161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Follow up on APE action items as part of your standing PEC agenda</a:t>
              </a:r>
              <a:endParaRPr/>
            </a:p>
          </p:txBody>
        </p:sp>
        <p:sp>
          <p:nvSpPr>
            <p:cNvPr id="392" name="Google Shape;392;p12"/>
            <p:cNvSpPr/>
            <p:nvPr/>
          </p:nvSpPr>
          <p:spPr>
            <a:xfrm>
              <a:off x="0" y="1820820"/>
              <a:ext cx="6113318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CD7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2"/>
            <p:cNvSpPr/>
            <p:nvPr/>
          </p:nvSpPr>
          <p:spPr>
            <a:xfrm>
              <a:off x="305665" y="1569899"/>
              <a:ext cx="4279322" cy="501840"/>
            </a:xfrm>
            <a:prstGeom prst="roundRect">
              <a:avLst>
                <a:gd name="adj" fmla="val 16667"/>
              </a:avLst>
            </a:prstGeom>
            <a:solidFill>
              <a:srgbClr val="2CD79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2"/>
            <p:cNvSpPr txBox="1"/>
            <p:nvPr/>
          </p:nvSpPr>
          <p:spPr>
            <a:xfrm>
              <a:off x="330163" y="1594397"/>
              <a:ext cx="423032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725" tIns="0" rIns="161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Include as many of the residents on the PEC to give them a voice in program improvement (one or more per training year)</a:t>
              </a:r>
              <a:endParaRPr/>
            </a:p>
          </p:txBody>
        </p:sp>
        <p:sp>
          <p:nvSpPr>
            <p:cNvPr id="395" name="Google Shape;395;p12"/>
            <p:cNvSpPr/>
            <p:nvPr/>
          </p:nvSpPr>
          <p:spPr>
            <a:xfrm>
              <a:off x="0" y="2591940"/>
              <a:ext cx="6113318" cy="428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2"/>
            <p:cNvSpPr/>
            <p:nvPr/>
          </p:nvSpPr>
          <p:spPr>
            <a:xfrm>
              <a:off x="305665" y="2341020"/>
              <a:ext cx="4279322" cy="501840"/>
            </a:xfrm>
            <a:prstGeom prst="roundRect">
              <a:avLst>
                <a:gd name="adj" fmla="val 16667"/>
              </a:avLst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2"/>
            <p:cNvSpPr txBox="1"/>
            <p:nvPr/>
          </p:nvSpPr>
          <p:spPr>
            <a:xfrm>
              <a:off x="330163" y="2365518"/>
              <a:ext cx="423032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725" tIns="0" rIns="161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Invite representatives from the hospital to PEC meetings to discuss the issues </a:t>
              </a:r>
              <a:endParaRPr/>
            </a:p>
          </p:txBody>
        </p:sp>
      </p:grpSp>
      <p:sp>
        <p:nvSpPr>
          <p:cNvPr id="398" name="Google Shape;398;p12"/>
          <p:cNvSpPr/>
          <p:nvPr/>
        </p:nvSpPr>
        <p:spPr>
          <a:xfrm>
            <a:off x="6779050" y="1254525"/>
            <a:ext cx="2004600" cy="4453500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residents will provide a deeper level of resident perspective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least one per training year and an alternate in case the resident off-site, on vacation or post-call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Invite residents who just completed the rotation on the agenda to be discussed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Open meetings for all residents, even those not selected to be voting members, are appreciated by the residents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6C0A4C-94C5-4A40-B15F-7A21CB2EA7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2430C1-5631-4185-9ECC-1CAE0878CE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"/>
          <p:cNvSpPr txBox="1">
            <a:spLocks noGrp="1"/>
          </p:cNvSpPr>
          <p:nvPr>
            <p:ph type="title"/>
          </p:nvPr>
        </p:nvSpPr>
        <p:spPr>
          <a:xfrm>
            <a:off x="2080169" y="255491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DON’T</a:t>
            </a:r>
            <a:endParaRPr/>
          </a:p>
        </p:txBody>
      </p:sp>
      <p:sp>
        <p:nvSpPr>
          <p:cNvPr id="406" name="Google Shape;406;p13" descr="Irritant"/>
          <p:cNvSpPr/>
          <p:nvPr/>
        </p:nvSpPr>
        <p:spPr>
          <a:xfrm>
            <a:off x="7988182" y="199944"/>
            <a:ext cx="925800" cy="92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13"/>
          <p:cNvGrpSpPr/>
          <p:nvPr/>
        </p:nvGrpSpPr>
        <p:grpSpPr>
          <a:xfrm>
            <a:off x="1492050" y="2879625"/>
            <a:ext cx="7023472" cy="3005640"/>
            <a:chOff x="0" y="21179"/>
            <a:chExt cx="5979968" cy="3005640"/>
          </a:xfrm>
        </p:grpSpPr>
        <p:sp>
          <p:nvSpPr>
            <p:cNvPr id="408" name="Google Shape;408;p13"/>
            <p:cNvSpPr/>
            <p:nvPr/>
          </p:nvSpPr>
          <p:spPr>
            <a:xfrm>
              <a:off x="0" y="360659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98998" y="21179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 txBox="1"/>
            <p:nvPr/>
          </p:nvSpPr>
          <p:spPr>
            <a:xfrm>
              <a:off x="332142" y="54323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Conduct a PEC meeting without an agenda</a:t>
              </a: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0" y="1403940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8998" y="1064459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 txBox="1"/>
            <p:nvPr/>
          </p:nvSpPr>
          <p:spPr>
            <a:xfrm>
              <a:off x="332142" y="1097603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Expect that all issues will be resolved in one PEC meeting – that’s the nature of change – it takes time</a:t>
              </a: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0" y="2447219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298998" y="2107740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 txBox="1"/>
            <p:nvPr/>
          </p:nvSpPr>
          <p:spPr>
            <a:xfrm>
              <a:off x="332142" y="2140884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Require the PD to chair the PEC – this is a great opportunity to train a fledging leader</a:t>
              </a:r>
              <a:endParaRPr/>
            </a:p>
          </p:txBody>
        </p:sp>
      </p:grpSp>
      <p:sp>
        <p:nvSpPr>
          <p:cNvPr id="417" name="Google Shape;417;p13"/>
          <p:cNvSpPr/>
          <p:nvPr/>
        </p:nvSpPr>
        <p:spPr>
          <a:xfrm>
            <a:off x="7241685" y="2309828"/>
            <a:ext cx="1672298" cy="1491602"/>
          </a:xfrm>
          <a:prstGeom prst="rect">
            <a:avLst/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Without an agenda, these meetings can devolve into whine sessions. </a:t>
            </a:r>
            <a:endParaRPr/>
          </a:p>
        </p:txBody>
      </p:sp>
      <p:pic>
        <p:nvPicPr>
          <p:cNvPr id="418" name="Google Shape;418;p13" descr="http://us.cdn3.123rf.com/168nwm/coramax/coramax1208/coramax120801884/14868837-3d-menschen--m-nner-personen-mit-einem-klemmbrett-ingenieu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3676" y="1411854"/>
            <a:ext cx="1223790" cy="11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E15CD0-30CD-4888-9AA5-50F6BE4D76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30C60-2C2F-48E1-8032-DAEEBA86D7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4"/>
          <p:cNvSpPr txBox="1">
            <a:spLocks noGrp="1"/>
          </p:cNvSpPr>
          <p:nvPr>
            <p:ph type="title"/>
          </p:nvPr>
        </p:nvSpPr>
        <p:spPr>
          <a:xfrm>
            <a:off x="2067844" y="247216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DON’T</a:t>
            </a:r>
            <a:endParaRPr/>
          </a:p>
        </p:txBody>
      </p:sp>
      <p:sp>
        <p:nvSpPr>
          <p:cNvPr id="426" name="Google Shape;426;p14" descr="Irritant"/>
          <p:cNvSpPr/>
          <p:nvPr/>
        </p:nvSpPr>
        <p:spPr>
          <a:xfrm>
            <a:off x="7911070" y="247219"/>
            <a:ext cx="925800" cy="92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14"/>
          <p:cNvGrpSpPr/>
          <p:nvPr/>
        </p:nvGrpSpPr>
        <p:grpSpPr>
          <a:xfrm>
            <a:off x="1327800" y="2300250"/>
            <a:ext cx="7187323" cy="3005640"/>
            <a:chOff x="0" y="21179"/>
            <a:chExt cx="5979968" cy="3005640"/>
          </a:xfrm>
        </p:grpSpPr>
        <p:sp>
          <p:nvSpPr>
            <p:cNvPr id="428" name="Google Shape;428;p14"/>
            <p:cNvSpPr/>
            <p:nvPr/>
          </p:nvSpPr>
          <p:spPr>
            <a:xfrm>
              <a:off x="0" y="360659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298998" y="21179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 txBox="1"/>
            <p:nvPr/>
          </p:nvSpPr>
          <p:spPr>
            <a:xfrm>
              <a:off x="332142" y="54323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Conduct a PEC meeting without an agenda</a:t>
              </a: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0" y="1403940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298998" y="1064459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 txBox="1"/>
            <p:nvPr/>
          </p:nvSpPr>
          <p:spPr>
            <a:xfrm>
              <a:off x="332142" y="1097603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Expect that all issues will be resolved in one PEC meeting – that’s the nature of change – it takes time</a:t>
              </a: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0" y="2447219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298998" y="2107740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 txBox="1"/>
            <p:nvPr/>
          </p:nvSpPr>
          <p:spPr>
            <a:xfrm>
              <a:off x="332142" y="2140884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Require the PD to chair the PEC – this is a great opportunity to train a fledging leader</a:t>
              </a:r>
              <a:endParaRPr/>
            </a:p>
          </p:txBody>
        </p:sp>
      </p:grpSp>
      <p:sp>
        <p:nvSpPr>
          <p:cNvPr id="437" name="Google Shape;437;p14"/>
          <p:cNvSpPr/>
          <p:nvPr/>
        </p:nvSpPr>
        <p:spPr>
          <a:xfrm>
            <a:off x="7310585" y="2874259"/>
            <a:ext cx="1672298" cy="1857628"/>
          </a:xfrm>
          <a:prstGeom prst="rect">
            <a:avLst/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Chronic issues are difficult and complex. Accept that it will take more than one meeting to resolve these issues.</a:t>
            </a:r>
            <a:endParaRPr/>
          </a:p>
        </p:txBody>
      </p:sp>
      <p:pic>
        <p:nvPicPr>
          <p:cNvPr id="438" name="Google Shape;438;p14" descr="http://us.cdn3.123rf.com/168nwm/coramax/coramax1208/coramax120801884/14868837-3d-menschen--m-nner-personen-mit-einem-klemmbrett-ingenieu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0806" y="1173019"/>
            <a:ext cx="1320168" cy="12952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A5687C-FDF2-4D90-84EC-B5517EB4C2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CC91B-3CA1-4C97-8620-D4DAAFDAB2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5"/>
          <p:cNvSpPr txBox="1">
            <a:spLocks noGrp="1"/>
          </p:cNvSpPr>
          <p:nvPr>
            <p:ph type="title"/>
          </p:nvPr>
        </p:nvSpPr>
        <p:spPr>
          <a:xfrm>
            <a:off x="1989444" y="156203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DON’T</a:t>
            </a:r>
            <a:endParaRPr/>
          </a:p>
        </p:txBody>
      </p:sp>
      <p:sp>
        <p:nvSpPr>
          <p:cNvPr id="446" name="Google Shape;446;p15" descr="Irritant"/>
          <p:cNvSpPr/>
          <p:nvPr/>
        </p:nvSpPr>
        <p:spPr>
          <a:xfrm>
            <a:off x="7889445" y="323699"/>
            <a:ext cx="925800" cy="92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5"/>
          <p:cNvGrpSpPr/>
          <p:nvPr/>
        </p:nvGrpSpPr>
        <p:grpSpPr>
          <a:xfrm>
            <a:off x="1026650" y="2300250"/>
            <a:ext cx="7488714" cy="3005640"/>
            <a:chOff x="0" y="21179"/>
            <a:chExt cx="5979968" cy="3005640"/>
          </a:xfrm>
        </p:grpSpPr>
        <p:sp>
          <p:nvSpPr>
            <p:cNvPr id="448" name="Google Shape;448;p15"/>
            <p:cNvSpPr/>
            <p:nvPr/>
          </p:nvSpPr>
          <p:spPr>
            <a:xfrm>
              <a:off x="0" y="360659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298998" y="21179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 txBox="1"/>
            <p:nvPr/>
          </p:nvSpPr>
          <p:spPr>
            <a:xfrm>
              <a:off x="332142" y="54323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Conduct a PEC meeting without an agenda</a:t>
              </a: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0" y="1537494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298998" y="1064459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 txBox="1"/>
            <p:nvPr/>
          </p:nvSpPr>
          <p:spPr>
            <a:xfrm>
              <a:off x="332142" y="1097603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Expect that all issues will be resolved in one PEC meeting – that’s the nature of change – it takes time</a:t>
              </a: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0" y="2447219"/>
              <a:ext cx="5979968" cy="579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98998" y="2107740"/>
              <a:ext cx="4185977" cy="6789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 txBox="1"/>
            <p:nvPr/>
          </p:nvSpPr>
          <p:spPr>
            <a:xfrm>
              <a:off x="332142" y="2140884"/>
              <a:ext cx="4119689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Require the PD to chair the PEC – this is a great opportunity to train a fledging leader</a:t>
              </a:r>
              <a:endParaRPr/>
            </a:p>
          </p:txBody>
        </p:sp>
      </p:grpSp>
      <p:sp>
        <p:nvSpPr>
          <p:cNvPr id="457" name="Google Shape;457;p15"/>
          <p:cNvSpPr/>
          <p:nvPr/>
        </p:nvSpPr>
        <p:spPr>
          <a:xfrm>
            <a:off x="7312609" y="3803073"/>
            <a:ext cx="1502631" cy="1323196"/>
          </a:xfrm>
          <a:prstGeom prst="rect">
            <a:avLst/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Succession planning is essential to the continued health of a program</a:t>
            </a:r>
            <a:endParaRPr/>
          </a:p>
        </p:txBody>
      </p:sp>
      <p:pic>
        <p:nvPicPr>
          <p:cNvPr id="458" name="Google Shape;458;p15" descr="http://us.cdn3.123rf.com/168nwm/coramax/coramax1208/coramax120801884/14868837-3d-menschen--m-nner-personen-mit-einem-klemmbrett-ingenieu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5266" y="1053584"/>
            <a:ext cx="1306951" cy="1246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DF0BE9-09A9-427D-BFDA-0F69A9F2559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A1BB7-32AC-4507-B38B-99CC965BE1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Getting to the Next Stage – Program Improvement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Presented by: Heather Peters, M.Ed., Ph.D., </a:t>
            </a:r>
          </a:p>
          <a:p>
            <a:r>
              <a:rPr lang="en-US" dirty="0"/>
              <a:t>		                And</a:t>
            </a:r>
          </a:p>
          <a:p>
            <a:r>
              <a:rPr lang="en-US" dirty="0"/>
              <a:t>	          Carmela Meyer, MBA, Ed.D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60E15-E7D2-4BC6-9812-178DB11D967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Presented by Partners in Medical Education, Inc.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6FB0C-38E0-47DD-A38C-86FABBB70E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83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09b4ea1928_0_884"/>
          <p:cNvSpPr txBox="1"/>
          <p:nvPr/>
        </p:nvSpPr>
        <p:spPr>
          <a:xfrm>
            <a:off x="2160600" y="548200"/>
            <a:ext cx="5611200" cy="6465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Data-driven Decision Making</a:t>
            </a:r>
            <a:endParaRPr sz="3000" b="1"/>
          </a:p>
        </p:txBody>
      </p:sp>
      <p:sp>
        <p:nvSpPr>
          <p:cNvPr id="467" name="Google Shape;467;g109b4ea1928_0_884"/>
          <p:cNvSpPr txBox="1"/>
          <p:nvPr/>
        </p:nvSpPr>
        <p:spPr>
          <a:xfrm>
            <a:off x="419225" y="1730625"/>
            <a:ext cx="8416500" cy="4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Benefits: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promotes continuous growth/development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increase knowledge and innovation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enhances communication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provides potential opportunities not visible otherwise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guards against unconscious bias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facilitates identifying trends and patterns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1200"/>
              </a:spcAft>
              <a:buSzPts val="2600"/>
              <a:buChar char="★"/>
            </a:pPr>
            <a:r>
              <a:rPr lang="en-US" sz="2600" dirty="0"/>
              <a:t>facilitates establishing measurable goals</a:t>
            </a:r>
            <a:endParaRPr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3B625-7528-4B63-B8F5-292B42D72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405" y="6508992"/>
            <a:ext cx="2584928" cy="2133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C53F5F-5647-4045-B300-5BEB7CFDBF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A89A5-0FA3-4359-841A-670832D721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16"/>
          <p:cNvGrpSpPr/>
          <p:nvPr/>
        </p:nvGrpSpPr>
        <p:grpSpPr>
          <a:xfrm>
            <a:off x="7672362" y="305466"/>
            <a:ext cx="1216830" cy="1207547"/>
            <a:chOff x="7380613" y="3890567"/>
            <a:chExt cx="1622007" cy="1609633"/>
          </a:xfrm>
        </p:grpSpPr>
        <p:grpSp>
          <p:nvGrpSpPr>
            <p:cNvPr id="475" name="Google Shape;475;p16"/>
            <p:cNvGrpSpPr/>
            <p:nvPr/>
          </p:nvGrpSpPr>
          <p:grpSpPr>
            <a:xfrm>
              <a:off x="7380613" y="3890567"/>
              <a:ext cx="1622007" cy="1609633"/>
              <a:chOff x="583810" y="4269631"/>
              <a:chExt cx="2162100" cy="2127175"/>
            </a:xfrm>
          </p:grpSpPr>
          <p:sp>
            <p:nvSpPr>
              <p:cNvPr id="476" name="Google Shape;476;p16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0" name="Google Shape;480;p16"/>
            <p:cNvSpPr/>
            <p:nvPr/>
          </p:nvSpPr>
          <p:spPr>
            <a:xfrm>
              <a:off x="7435176" y="38951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sp>
        <p:nvSpPr>
          <p:cNvPr id="481" name="Google Shape;481;p16"/>
          <p:cNvSpPr/>
          <p:nvPr/>
        </p:nvSpPr>
        <p:spPr>
          <a:xfrm>
            <a:off x="690750" y="1685975"/>
            <a:ext cx="996600" cy="966900"/>
          </a:xfrm>
          <a:prstGeom prst="flowChartConnector">
            <a:avLst/>
          </a:prstGeom>
          <a:solidFill>
            <a:srgbClr val="4371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>
            <a:off x="2273938" y="1685975"/>
            <a:ext cx="996600" cy="966900"/>
          </a:xfrm>
          <a:prstGeom prst="flowChartConnector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>
            <a:off x="3857150" y="1685975"/>
            <a:ext cx="996600" cy="966900"/>
          </a:xfrm>
          <a:prstGeom prst="flowChartConnector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>
            <a:off x="5440350" y="1685975"/>
            <a:ext cx="996600" cy="966900"/>
          </a:xfrm>
          <a:prstGeom prst="flowChartConnector">
            <a:avLst/>
          </a:prstGeom>
          <a:solidFill>
            <a:srgbClr val="F2B8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>
            <a:off x="7023550" y="1685975"/>
            <a:ext cx="996600" cy="966900"/>
          </a:xfrm>
          <a:prstGeom prst="flowChartConnector">
            <a:avLst/>
          </a:prstGeom>
          <a:solidFill>
            <a:srgbClr val="9900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 txBox="1"/>
          <p:nvPr/>
        </p:nvSpPr>
        <p:spPr>
          <a:xfrm>
            <a:off x="996600" y="1884725"/>
            <a:ext cx="384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</a:rPr>
              <a:t>S</a:t>
            </a:r>
            <a:endParaRPr sz="2500" b="1">
              <a:solidFill>
                <a:schemeClr val="lt1"/>
              </a:solidFill>
            </a:endParaRPr>
          </a:p>
        </p:txBody>
      </p:sp>
      <p:sp>
        <p:nvSpPr>
          <p:cNvPr id="487" name="Google Shape;487;p16"/>
          <p:cNvSpPr txBox="1"/>
          <p:nvPr/>
        </p:nvSpPr>
        <p:spPr>
          <a:xfrm>
            <a:off x="2536038" y="1884725"/>
            <a:ext cx="49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</a:rPr>
              <a:t>M</a:t>
            </a:r>
            <a:endParaRPr/>
          </a:p>
        </p:txBody>
      </p:sp>
      <p:sp>
        <p:nvSpPr>
          <p:cNvPr id="488" name="Google Shape;488;p16"/>
          <p:cNvSpPr txBox="1"/>
          <p:nvPr/>
        </p:nvSpPr>
        <p:spPr>
          <a:xfrm>
            <a:off x="4163000" y="1884725"/>
            <a:ext cx="384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</a:rPr>
              <a:t>A</a:t>
            </a:r>
            <a:endParaRPr sz="2500" b="1">
              <a:solidFill>
                <a:schemeClr val="lt1"/>
              </a:solidFill>
            </a:endParaRPr>
          </a:p>
        </p:txBody>
      </p:sp>
      <p:sp>
        <p:nvSpPr>
          <p:cNvPr id="489" name="Google Shape;489;p16"/>
          <p:cNvSpPr txBox="1"/>
          <p:nvPr/>
        </p:nvSpPr>
        <p:spPr>
          <a:xfrm>
            <a:off x="5763755" y="1884725"/>
            <a:ext cx="448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</a:rPr>
              <a:t>R</a:t>
            </a:r>
            <a:endParaRPr/>
          </a:p>
        </p:txBody>
      </p:sp>
      <p:sp>
        <p:nvSpPr>
          <p:cNvPr id="490" name="Google Shape;490;p16"/>
          <p:cNvSpPr txBox="1"/>
          <p:nvPr/>
        </p:nvSpPr>
        <p:spPr>
          <a:xfrm>
            <a:off x="7329400" y="1884725"/>
            <a:ext cx="32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</a:rPr>
              <a:t>T</a:t>
            </a:r>
            <a:endParaRPr/>
          </a:p>
        </p:txBody>
      </p:sp>
      <p:graphicFrame>
        <p:nvGraphicFramePr>
          <p:cNvPr id="491" name="Google Shape;491;p16"/>
          <p:cNvGraphicFramePr/>
          <p:nvPr/>
        </p:nvGraphicFramePr>
        <p:xfrm>
          <a:off x="360450" y="2673750"/>
          <a:ext cx="8043175" cy="3759380"/>
        </p:xfrm>
        <a:graphic>
          <a:graphicData uri="http://schemas.openxmlformats.org/drawingml/2006/table">
            <a:tbl>
              <a:tblPr>
                <a:noFill/>
                <a:tableStyleId>{6C8A8077-9066-4F87-8FA1-6E9CC415DC1F}</a:tableStyleId>
              </a:tblPr>
              <a:tblGrid>
                <a:gridCol w="159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6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Specific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4371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Measurable</a:t>
                      </a:r>
                      <a:endParaRPr sz="2000"/>
                    </a:p>
                  </a:txBody>
                  <a:tcPr marL="91425" marR="91425" marT="91425" marB="91425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Attainable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Relevant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F2B8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Time-bound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98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Goals should be focused and identify a tangible outcome. It is difficult to assess success if goals are vague. Be clear about what you want to achieve. Identify resources that will be leveraged.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Include a definition of what success will look like. This enables evaluation of achievement. Answer the questions “how much” or “how many.” Again, be specific about your measurement (increase by 10% over last year)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Goals should be challenging, but attainable. Also, identify barriers that need to be addressed. Outline steps to achieve your goal.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Is the intended goal what you really want and is it relevant to your organization? Does the goal align with your mission and priorities. Answers the question of why.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What time frame will you achieve your goal? Answers the question when. Be sure to be realistic about the time frame.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" name="Google Shape;492;p16"/>
          <p:cNvSpPr txBox="1"/>
          <p:nvPr/>
        </p:nvSpPr>
        <p:spPr>
          <a:xfrm>
            <a:off x="2200475" y="463775"/>
            <a:ext cx="5032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/>
              <a:t>Get SMART about goals</a:t>
            </a:r>
            <a:endParaRPr sz="3300" b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F0B85C-E8DF-44AA-B04D-ACAC1E85341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F1121D-D47E-4C12-9AE3-47AB40BE07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7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Example</a:t>
            </a:r>
            <a:endParaRPr dirty="0"/>
          </a:p>
        </p:txBody>
      </p:sp>
      <p:pic>
        <p:nvPicPr>
          <p:cNvPr id="501" name="Google Shape;50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282" y="1240666"/>
            <a:ext cx="8339375" cy="5055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17"/>
          <p:cNvGrpSpPr/>
          <p:nvPr/>
        </p:nvGrpSpPr>
        <p:grpSpPr>
          <a:xfrm>
            <a:off x="7672362" y="305466"/>
            <a:ext cx="1216830" cy="1207547"/>
            <a:chOff x="7380613" y="3890567"/>
            <a:chExt cx="1622007" cy="1609633"/>
          </a:xfrm>
        </p:grpSpPr>
        <p:grpSp>
          <p:nvGrpSpPr>
            <p:cNvPr id="503" name="Google Shape;503;p17"/>
            <p:cNvGrpSpPr/>
            <p:nvPr/>
          </p:nvGrpSpPr>
          <p:grpSpPr>
            <a:xfrm>
              <a:off x="7380613" y="3890567"/>
              <a:ext cx="1622007" cy="1609633"/>
              <a:chOff x="583810" y="4269631"/>
              <a:chExt cx="2162100" cy="2127175"/>
            </a:xfrm>
          </p:grpSpPr>
          <p:sp>
            <p:nvSpPr>
              <p:cNvPr id="504" name="Google Shape;504;p17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7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8" name="Google Shape;508;p17"/>
            <p:cNvSpPr/>
            <p:nvPr/>
          </p:nvSpPr>
          <p:spPr>
            <a:xfrm>
              <a:off x="7435176" y="38951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FAEEF9-897E-4192-A4AD-FF842FEA99F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476A06-F57A-4D20-A42C-6A7F53D434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0826c7fc71_0_203"/>
          <p:cNvSpPr txBox="1">
            <a:spLocks noGrp="1"/>
          </p:cNvSpPr>
          <p:nvPr>
            <p:ph type="body" idx="1"/>
          </p:nvPr>
        </p:nvSpPr>
        <p:spPr>
          <a:xfrm>
            <a:off x="628650" y="2082076"/>
            <a:ext cx="7886700" cy="409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/>
              <a:t>Improve the culture of the Family Medicine Residency program by developing a mechanism of communication to receive concerns in a positive manner. The process developed by the PEC will be in place and communicated to residents and faculty by April 30, 2022.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10826c7fc71_0_203"/>
          <p:cNvSpPr txBox="1">
            <a:spLocks noGrp="1"/>
          </p:cNvSpPr>
          <p:nvPr>
            <p:ph type="title"/>
          </p:nvPr>
        </p:nvSpPr>
        <p:spPr>
          <a:xfrm>
            <a:off x="1989348" y="246475"/>
            <a:ext cx="4352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SMART Goal</a:t>
            </a:r>
            <a:endParaRPr/>
          </a:p>
        </p:txBody>
      </p:sp>
      <p:grpSp>
        <p:nvGrpSpPr>
          <p:cNvPr id="517" name="Google Shape;517;g10826c7fc71_0_203"/>
          <p:cNvGrpSpPr/>
          <p:nvPr/>
        </p:nvGrpSpPr>
        <p:grpSpPr>
          <a:xfrm>
            <a:off x="7672362" y="305466"/>
            <a:ext cx="1216830" cy="1207547"/>
            <a:chOff x="7380613" y="3890567"/>
            <a:chExt cx="1622007" cy="1609633"/>
          </a:xfrm>
        </p:grpSpPr>
        <p:grpSp>
          <p:nvGrpSpPr>
            <p:cNvPr id="518" name="Google Shape;518;g10826c7fc71_0_203"/>
            <p:cNvGrpSpPr/>
            <p:nvPr/>
          </p:nvGrpSpPr>
          <p:grpSpPr>
            <a:xfrm>
              <a:off x="7380613" y="3890567"/>
              <a:ext cx="1622007" cy="1609633"/>
              <a:chOff x="583810" y="4269631"/>
              <a:chExt cx="2162100" cy="2127175"/>
            </a:xfrm>
          </p:grpSpPr>
          <p:sp>
            <p:nvSpPr>
              <p:cNvPr id="519" name="Google Shape;519;g10826c7fc71_0_203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g10826c7fc71_0_203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g10826c7fc71_0_203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g10826c7fc71_0_203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3" name="Google Shape;523;g10826c7fc71_0_203"/>
            <p:cNvSpPr/>
            <p:nvPr/>
          </p:nvSpPr>
          <p:spPr>
            <a:xfrm>
              <a:off x="7435176" y="38951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F8CC96-AC50-4265-9311-7A8157EC9F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4811B6-1F4D-4437-9712-3845A8939B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9"/>
          <p:cNvSpPr txBox="1">
            <a:spLocks noGrp="1"/>
          </p:cNvSpPr>
          <p:nvPr>
            <p:ph type="title"/>
          </p:nvPr>
        </p:nvSpPr>
        <p:spPr>
          <a:xfrm>
            <a:off x="1989348" y="246475"/>
            <a:ext cx="4651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Action Plans</a:t>
            </a:r>
            <a:endParaRPr/>
          </a:p>
        </p:txBody>
      </p:sp>
      <p:grpSp>
        <p:nvGrpSpPr>
          <p:cNvPr id="531" name="Google Shape;531;p19"/>
          <p:cNvGrpSpPr/>
          <p:nvPr/>
        </p:nvGrpSpPr>
        <p:grpSpPr>
          <a:xfrm>
            <a:off x="7672362" y="305466"/>
            <a:ext cx="1216830" cy="1207547"/>
            <a:chOff x="7380613" y="3890567"/>
            <a:chExt cx="1622007" cy="1609633"/>
          </a:xfrm>
        </p:grpSpPr>
        <p:grpSp>
          <p:nvGrpSpPr>
            <p:cNvPr id="532" name="Google Shape;532;p19"/>
            <p:cNvGrpSpPr/>
            <p:nvPr/>
          </p:nvGrpSpPr>
          <p:grpSpPr>
            <a:xfrm>
              <a:off x="7380613" y="3890567"/>
              <a:ext cx="1622007" cy="1609633"/>
              <a:chOff x="583810" y="4269631"/>
              <a:chExt cx="2162100" cy="2127175"/>
            </a:xfrm>
          </p:grpSpPr>
          <p:sp>
            <p:nvSpPr>
              <p:cNvPr id="533" name="Google Shape;533;p19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9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9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9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7" name="Google Shape;537;p19"/>
            <p:cNvSpPr/>
            <p:nvPr/>
          </p:nvSpPr>
          <p:spPr>
            <a:xfrm>
              <a:off x="7435176" y="38951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graphicFrame>
        <p:nvGraphicFramePr>
          <p:cNvPr id="538" name="Google Shape;538;p19"/>
          <p:cNvGraphicFramePr/>
          <p:nvPr>
            <p:extLst>
              <p:ext uri="{D42A27DB-BD31-4B8C-83A1-F6EECF244321}">
                <p14:modId xmlns:p14="http://schemas.microsoft.com/office/powerpoint/2010/main" val="316534979"/>
              </p:ext>
            </p:extLst>
          </p:nvPr>
        </p:nvGraphicFramePr>
        <p:xfrm>
          <a:off x="217188" y="1629001"/>
          <a:ext cx="8709625" cy="4599742"/>
        </p:xfrm>
        <a:graphic>
          <a:graphicData uri="http://schemas.openxmlformats.org/drawingml/2006/table">
            <a:tbl>
              <a:tblPr>
                <a:noFill/>
                <a:tableStyleId>{48E2DF2A-5F2B-4652-86DD-9CC912912FDC}</a:tableStyleId>
              </a:tblPr>
              <a:tblGrid>
                <a:gridCol w="134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8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614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 b="1"/>
                        <a:t>Goal</a:t>
                      </a:r>
                      <a:endParaRPr sz="1500" b="1"/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 b="1"/>
                        <a:t>Action Items</a:t>
                      </a:r>
                      <a:endParaRPr sz="1500" b="1"/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 b="1"/>
                        <a:t>Responsible Person</a:t>
                      </a:r>
                      <a:endParaRPr sz="1500" b="1"/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 b="1"/>
                        <a:t>Due Date</a:t>
                      </a:r>
                      <a:endParaRPr sz="1500" b="1"/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 b="1"/>
                        <a:t>Resources needed</a:t>
                      </a:r>
                      <a:endParaRPr sz="1500" b="1"/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 b="1"/>
                        <a:t>Evaluation</a:t>
                      </a:r>
                      <a:endParaRPr sz="1500" b="1"/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93C571"/>
                        </a:gs>
                        <a:gs pos="100000">
                          <a:srgbClr val="54793A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359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1"/>
                        <a:t>Improve the culture of the Family Medicine Residency program by developing a mechanism of communication to receive concerns in a positive manner. The process developed by the PEC will be in place and communicated to residents and faculty by April 30, 2022</a:t>
                      </a: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.</a:t>
                      </a:r>
                      <a:endParaRPr sz="9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PEC recommends mechanism for receiving concerns in a positive manner. </a:t>
                      </a:r>
                      <a:endParaRPr sz="900" b="1"/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Hold monthly class meetings with outside facilitator.</a:t>
                      </a:r>
                      <a:endParaRPr sz="900" b="1"/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PD approves process. </a:t>
                      </a:r>
                      <a:endParaRPr sz="900" b="1"/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PD educates residents and faculty.</a:t>
                      </a:r>
                      <a:endParaRPr sz="900" b="1"/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Residency Coordinator will develop process tracking usage and maintain anonymity.</a:t>
                      </a:r>
                      <a:endParaRPr sz="900" b="1"/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endParaRPr sz="9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/>
                        <a:t>PEC: Develop process.</a:t>
                      </a:r>
                      <a:endParaRPr sz="9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/>
                        <a:t>Program Director: Educate residents and faculty.</a:t>
                      </a:r>
                      <a:endParaRPr sz="900" b="1" dirty="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/>
                        <a:t>Program Coordinator: </a:t>
                      </a:r>
                      <a:endParaRPr sz="900" b="1" dirty="0"/>
                    </a:p>
                    <a:p>
                      <a:pPr marL="285750" lvl="0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AutoNum type="arabicPeriod"/>
                      </a:pPr>
                      <a:r>
                        <a:rPr lang="en-US" sz="900" b="1" dirty="0"/>
                        <a:t>track/analyze data.</a:t>
                      </a:r>
                      <a:endParaRPr sz="900" b="1" dirty="0"/>
                    </a:p>
                    <a:p>
                      <a:pPr marL="285750" lvl="0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AutoNum type="arabicPeriod"/>
                      </a:pPr>
                      <a:r>
                        <a:rPr lang="en-US" sz="900" b="1" dirty="0"/>
                        <a:t>develop/track attestation form.</a:t>
                      </a:r>
                      <a:endParaRPr sz="900" b="1" dirty="0"/>
                    </a:p>
                    <a:p>
                      <a:pPr marL="285750" lvl="0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AutoNum type="arabicPeriod"/>
                      </a:pPr>
                      <a:r>
                        <a:rPr lang="en-US" sz="900" b="1" dirty="0"/>
                        <a:t>Ensure anonymity.</a:t>
                      </a:r>
                      <a:endParaRPr sz="900" b="1" dirty="0"/>
                    </a:p>
                    <a:p>
                      <a:pPr marL="285750" lvl="0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AutoNum type="arabicPeriod"/>
                      </a:pPr>
                      <a:r>
                        <a:rPr lang="en-US" sz="900" b="1" dirty="0"/>
                        <a:t>Plan monthly class meetings.</a:t>
                      </a:r>
                      <a:endParaRPr sz="9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endParaRPr sz="900" b="1" dirty="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PEC finalize process: 3/30/2022</a:t>
                      </a:r>
                      <a:endParaRPr sz="9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Class meetings to start 1/1/2022</a:t>
                      </a:r>
                      <a:endParaRPr sz="9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Resident training at April house staff meeting: 4/15/2022</a:t>
                      </a:r>
                      <a:endParaRPr sz="9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Faculty training at faculty meeting: 4/25/2022</a:t>
                      </a:r>
                      <a:endParaRPr sz="9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900" b="1"/>
                        <a:t>Project completion: 4/30/2022</a:t>
                      </a:r>
                      <a:endParaRPr sz="9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Time on each calendar</a:t>
                      </a:r>
                      <a:endParaRPr sz="900" b="1"/>
                    </a:p>
                    <a:p>
                      <a:pPr marL="114300" lvl="0" indent="-11430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PEC Committee</a:t>
                      </a:r>
                      <a:endParaRPr sz="900" b="1"/>
                    </a:p>
                    <a:p>
                      <a:pPr marL="114300" lvl="0" indent="-1143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House staff meeting</a:t>
                      </a:r>
                      <a:endParaRPr sz="900" b="1"/>
                    </a:p>
                    <a:p>
                      <a:pPr marL="114300" lvl="0" indent="-1143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Faculty meeting</a:t>
                      </a:r>
                      <a:endParaRPr sz="900" b="1"/>
                    </a:p>
                    <a:p>
                      <a:pPr marL="114300" lvl="0" indent="-1143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/>
                        <a:t>Attestation of information form</a:t>
                      </a:r>
                      <a:endParaRPr sz="9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 dirty="0"/>
                        <a:t>Receive &gt;80% satisfaction on a question regarding ability to report concerns anonymously added to program evaluation. </a:t>
                      </a:r>
                      <a:endParaRPr sz="900" b="1" dirty="0"/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 dirty="0">
                          <a:highlight>
                            <a:schemeClr val="lt1"/>
                          </a:highlight>
                        </a:rPr>
                        <a:t>Increase 2022 ACGME survey results for “ability to raise concerns without fear of intimidation or remediation” from 26% to &gt;/= 60%.</a:t>
                      </a:r>
                      <a:endParaRPr sz="900" b="1" dirty="0">
                        <a:highlight>
                          <a:schemeClr val="lt1"/>
                        </a:highlight>
                      </a:endParaRPr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 dirty="0">
                          <a:highlight>
                            <a:schemeClr val="lt1"/>
                          </a:highlight>
                        </a:rPr>
                        <a:t>Improve resident overall evaluation of the program to 0% very negative or somewhat negative on the 2022 ACGME survey.</a:t>
                      </a:r>
                      <a:endParaRPr sz="900" b="1" dirty="0">
                        <a:highlight>
                          <a:schemeClr val="lt1"/>
                        </a:highlight>
                      </a:endParaRPr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 dirty="0">
                          <a:highlight>
                            <a:schemeClr val="lt1"/>
                          </a:highlight>
                        </a:rPr>
                        <a:t>95% compliance on signed attestation.</a:t>
                      </a:r>
                      <a:endParaRPr sz="900" b="1" dirty="0">
                        <a:highlight>
                          <a:schemeClr val="lt1"/>
                        </a:highlight>
                      </a:endParaRPr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-US" sz="900" b="1" dirty="0">
                          <a:highlight>
                            <a:schemeClr val="lt1"/>
                          </a:highlight>
                        </a:rPr>
                        <a:t>&gt; than 80% satisfaction of residents regarding class meetings on a resident survey in RMS.</a:t>
                      </a:r>
                      <a:endParaRPr sz="900" b="1" dirty="0">
                        <a:highlight>
                          <a:schemeClr val="lt1"/>
                        </a:highlight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3F1578-54CF-4828-A5A3-07293A8B79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F02A1-8E34-4E0C-8865-4F3E2FB30D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0"/>
          <p:cNvSpPr txBox="1">
            <a:spLocks noGrp="1"/>
          </p:cNvSpPr>
          <p:nvPr>
            <p:ph type="title"/>
          </p:nvPr>
        </p:nvSpPr>
        <p:spPr>
          <a:xfrm>
            <a:off x="1946269" y="375466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Do…Don’t</a:t>
            </a:r>
            <a:endParaRPr/>
          </a:p>
        </p:txBody>
      </p:sp>
      <p:grpSp>
        <p:nvGrpSpPr>
          <p:cNvPr id="546" name="Google Shape;546;p20"/>
          <p:cNvGrpSpPr/>
          <p:nvPr/>
        </p:nvGrpSpPr>
        <p:grpSpPr>
          <a:xfrm>
            <a:off x="7672362" y="305466"/>
            <a:ext cx="1216830" cy="1207547"/>
            <a:chOff x="7380613" y="3890567"/>
            <a:chExt cx="1622007" cy="1609633"/>
          </a:xfrm>
        </p:grpSpPr>
        <p:grpSp>
          <p:nvGrpSpPr>
            <p:cNvPr id="547" name="Google Shape;547;p20"/>
            <p:cNvGrpSpPr/>
            <p:nvPr/>
          </p:nvGrpSpPr>
          <p:grpSpPr>
            <a:xfrm>
              <a:off x="7380613" y="3890567"/>
              <a:ext cx="1622007" cy="1609633"/>
              <a:chOff x="583810" y="4269631"/>
              <a:chExt cx="2162100" cy="2127175"/>
            </a:xfrm>
          </p:grpSpPr>
          <p:sp>
            <p:nvSpPr>
              <p:cNvPr id="548" name="Google Shape;548;p20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2" name="Google Shape;552;p20"/>
            <p:cNvSpPr/>
            <p:nvPr/>
          </p:nvSpPr>
          <p:spPr>
            <a:xfrm>
              <a:off x="7435176" y="38951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grpSp>
        <p:nvGrpSpPr>
          <p:cNvPr id="553" name="Google Shape;553;p20"/>
          <p:cNvGrpSpPr/>
          <p:nvPr/>
        </p:nvGrpSpPr>
        <p:grpSpPr>
          <a:xfrm>
            <a:off x="741675" y="1871975"/>
            <a:ext cx="6706458" cy="4102285"/>
            <a:chOff x="0" y="111573"/>
            <a:chExt cx="5979900" cy="3317390"/>
          </a:xfrm>
        </p:grpSpPr>
        <p:sp>
          <p:nvSpPr>
            <p:cNvPr id="554" name="Google Shape;554;p20"/>
            <p:cNvSpPr/>
            <p:nvPr/>
          </p:nvSpPr>
          <p:spPr>
            <a:xfrm>
              <a:off x="0" y="364642"/>
              <a:ext cx="5979900" cy="478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 txBox="1"/>
            <p:nvPr/>
          </p:nvSpPr>
          <p:spPr>
            <a:xfrm>
              <a:off x="326371" y="111573"/>
              <a:ext cx="5041200" cy="4788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DO be transparent: Educate ALL stakeholders and elicit support…executive leaders, nursing, outside preceptors</a:t>
              </a: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0" y="1226483"/>
              <a:ext cx="5979900" cy="478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1EB1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 txBox="1"/>
            <p:nvPr/>
          </p:nvSpPr>
          <p:spPr>
            <a:xfrm>
              <a:off x="326371" y="973432"/>
              <a:ext cx="4600200" cy="5061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DO follow up on action items</a:t>
              </a:r>
              <a:endParaRPr sz="16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0" y="2088323"/>
              <a:ext cx="5979900" cy="478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2CD79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 txBox="1"/>
            <p:nvPr/>
          </p:nvSpPr>
          <p:spPr>
            <a:xfrm>
              <a:off x="326371" y="1835271"/>
              <a:ext cx="4197600" cy="5061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DON’T underestimate the resources needed and challenges that will be faced</a:t>
              </a:r>
              <a:endParaRPr sz="16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0" y="2950163"/>
              <a:ext cx="5979900" cy="478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0"/>
            <p:cNvSpPr txBox="1"/>
            <p:nvPr/>
          </p:nvSpPr>
          <p:spPr>
            <a:xfrm>
              <a:off x="326371" y="2697110"/>
              <a:ext cx="3747000" cy="5061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158200" tIns="0" rIns="158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US" b="1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DON’T worry about change…you may need to adjust the plans. </a:t>
              </a:r>
              <a:endParaRPr sz="150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E30DDC-08EF-47F2-93E6-084DFB98A4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2D323-7052-496E-818A-0FFE5B3054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9b4ea1928_0_853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“A cornerstone of the discipline is continuous </a:t>
            </a:r>
            <a:r>
              <a:rPr lang="en-US" sz="2400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improvement based on learning from errors and adverse events</a:t>
            </a:r>
            <a:r>
              <a:rPr lang="en-US" sz="24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Patient safety is fundamental to delivering quality essential health services.”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Having them teach the residents about hospital metrics better prepares your residents for the health care system they will work in.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Ties to the organization help to garner executive leadership support - speak their language.</a:t>
            </a:r>
            <a:endParaRPr/>
          </a:p>
        </p:txBody>
      </p:sp>
      <p:sp>
        <p:nvSpPr>
          <p:cNvPr id="568" name="Google Shape;568;g109b4ea1928_0_853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5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Patient Safety and Risk Management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         - the QI specialists</a:t>
            </a:r>
            <a:endParaRPr sz="2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C3EE77-22A4-4117-8969-E00A3BE16B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11F96-3DC8-4600-9B38-E906799A16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09b4ea1928_0_860"/>
          <p:cNvSpPr txBox="1">
            <a:spLocks noGrp="1"/>
          </p:cNvSpPr>
          <p:nvPr>
            <p:ph type="body" idx="1"/>
          </p:nvPr>
        </p:nvSpPr>
        <p:spPr>
          <a:xfrm>
            <a:off x="628650" y="2192851"/>
            <a:ext cx="7886700" cy="398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establish metrics</a:t>
            </a:r>
            <a:endParaRPr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engage with the GME program</a:t>
            </a:r>
            <a:endParaRPr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align GME goals with organizational priorities</a:t>
            </a:r>
            <a:endParaRPr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promote GME activities throughout the organization</a:t>
            </a:r>
            <a:endParaRPr dirty="0"/>
          </a:p>
          <a:p>
            <a:pPr marL="457200" lvl="0" indent="-393700" algn="l" rtl="0">
              <a:spcBef>
                <a:spcPts val="1200"/>
              </a:spcBef>
              <a:spcAft>
                <a:spcPts val="1200"/>
              </a:spcAft>
              <a:buSzPts val="2600"/>
              <a:buChar char="•"/>
            </a:pPr>
            <a:r>
              <a:rPr lang="en-US" dirty="0"/>
              <a:t>assist trainees with QI projects</a:t>
            </a:r>
            <a:endParaRPr dirty="0"/>
          </a:p>
        </p:txBody>
      </p:sp>
      <p:sp>
        <p:nvSpPr>
          <p:cNvPr id="576" name="Google Shape;576;g109b4ea1928_0_860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5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dirty="0"/>
              <a:t>Invite to the PEC</a:t>
            </a:r>
            <a:endParaRPr sz="3800" dirty="0"/>
          </a:p>
        </p:txBody>
      </p:sp>
      <p:pic>
        <p:nvPicPr>
          <p:cNvPr id="578" name="Google Shape;578;g109b4ea1928_0_8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7691">
            <a:off x="6612104" y="515342"/>
            <a:ext cx="1937020" cy="1614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E02DA3-DAC4-4462-83CF-7EFA98C56B4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A7B3C-08B9-4378-A829-FBA42D5A1E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09b4ea1928_0_877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3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-US" dirty="0"/>
              <a:t>PS/RM mentor for trainee QI projects can facilitate data collection. </a:t>
            </a:r>
            <a:endParaRPr dirty="0"/>
          </a:p>
          <a:p>
            <a:pPr marL="457200" lvl="0" indent="-38131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Char char="★"/>
            </a:pPr>
            <a:r>
              <a:rPr lang="en-US" dirty="0"/>
              <a:t>PS/RM can assist trainees with question development to ensure the project isn’t too broad for appropriate analysis.</a:t>
            </a:r>
            <a:endParaRPr dirty="0"/>
          </a:p>
          <a:p>
            <a:pPr marL="457200" lvl="0" indent="-38131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Char char="★"/>
            </a:pPr>
            <a:r>
              <a:rPr lang="en-US" dirty="0"/>
              <a:t>Relieves some of the responsibility of the PD while maintaining oversight.</a:t>
            </a:r>
            <a:endParaRPr dirty="0"/>
          </a:p>
          <a:p>
            <a:pPr marL="457200" lvl="0" indent="-38131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Char char="★"/>
            </a:pPr>
            <a:r>
              <a:rPr lang="en-US" dirty="0"/>
              <a:t>Provides trainees with a different perspective and facilitates understanding of hospital administration.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dirty="0"/>
          </a:p>
        </p:txBody>
      </p:sp>
      <p:sp>
        <p:nvSpPr>
          <p:cNvPr id="585" name="Google Shape;585;g109b4ea1928_0_877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5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Trainee QI Projects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813ACA-7814-4529-A3A8-49156F07E7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CAA47-EB81-424C-8888-1653476DBE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2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Annual Program Evaluation</a:t>
            </a:r>
            <a:endParaRPr/>
          </a:p>
        </p:txBody>
      </p:sp>
      <p:sp>
        <p:nvSpPr>
          <p:cNvPr id="600" name="Google Shape;600;p22"/>
          <p:cNvSpPr txBox="1">
            <a:spLocks noGrp="1"/>
          </p:cNvSpPr>
          <p:nvPr>
            <p:ph type="body" idx="1"/>
          </p:nvPr>
        </p:nvSpPr>
        <p:spPr>
          <a:xfrm>
            <a:off x="1614487" y="2226469"/>
            <a:ext cx="314881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lvl="0" indent="-2571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Curriculum</a:t>
            </a:r>
            <a:endParaRPr sz="1200"/>
          </a:p>
          <a:p>
            <a:pPr marL="342900" lvl="0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Outcomes from previous APE</a:t>
            </a:r>
            <a:endParaRPr sz="1200"/>
          </a:p>
          <a:p>
            <a:pPr marL="342900" lvl="0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ACGME letters of notification, citations, AFIs</a:t>
            </a:r>
            <a:endParaRPr sz="1200"/>
          </a:p>
          <a:p>
            <a:pPr marL="342900" lvl="0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Quality and safety of patient care</a:t>
            </a:r>
            <a:endParaRPr sz="1200"/>
          </a:p>
          <a:p>
            <a:pPr marL="342900" lvl="0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Aggregate trainee and faculty: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well-being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recruitment &amp; retention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workforce diversity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engagement in QI and PS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scholarly activity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ACGME trainee and faculty surveys</a:t>
            </a:r>
            <a:endParaRPr sz="1200"/>
          </a:p>
          <a:p>
            <a:pPr marL="685800" lvl="1" indent="-2571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written evaluations of the program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788"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788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788"/>
          </a:p>
        </p:txBody>
      </p:sp>
      <p:sp>
        <p:nvSpPr>
          <p:cNvPr id="601" name="Google Shape;601;p22"/>
          <p:cNvSpPr txBox="1">
            <a:spLocks noGrp="1"/>
          </p:cNvSpPr>
          <p:nvPr>
            <p:ph type="body" idx="2"/>
          </p:nvPr>
        </p:nvSpPr>
        <p:spPr>
          <a:xfrm>
            <a:off x="4763302" y="2226469"/>
            <a:ext cx="2766211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/>
              <a:t>Aggregate trainee: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achievement of the Milestones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in-training exams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board pass and certification rates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graduate performance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/>
              <a:t>Aggregate faculty: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evaluation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200"/>
              <a:t>professional development</a:t>
            </a:r>
            <a:endParaRPr/>
          </a:p>
        </p:txBody>
      </p:sp>
      <p:sp>
        <p:nvSpPr>
          <p:cNvPr id="603" name="Google Shape;603;p22"/>
          <p:cNvSpPr txBox="1"/>
          <p:nvPr/>
        </p:nvSpPr>
        <p:spPr>
          <a:xfrm rot="-1553672">
            <a:off x="339662" y="4240308"/>
            <a:ext cx="3045404" cy="369332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Dotum"/>
                <a:ea typeface="Dotum"/>
                <a:cs typeface="Dotum"/>
                <a:sym typeface="Dotum"/>
              </a:rPr>
              <a:t>Review Mission Statement</a:t>
            </a:r>
            <a:endParaRPr/>
          </a:p>
        </p:txBody>
      </p:sp>
      <p:sp>
        <p:nvSpPr>
          <p:cNvPr id="604" name="Google Shape;604;p22"/>
          <p:cNvSpPr txBox="1"/>
          <p:nvPr/>
        </p:nvSpPr>
        <p:spPr>
          <a:xfrm rot="-1553672">
            <a:off x="103887" y="3762912"/>
            <a:ext cx="2866644" cy="369332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Dotum"/>
                <a:ea typeface="Dotum"/>
                <a:cs typeface="Dotum"/>
                <a:sym typeface="Dotum"/>
              </a:rPr>
              <a:t>Conduct SWOT Analysis</a:t>
            </a:r>
            <a:endParaRPr/>
          </a:p>
        </p:txBody>
      </p:sp>
      <p:sp>
        <p:nvSpPr>
          <p:cNvPr id="605" name="Google Shape;605;p22"/>
          <p:cNvSpPr txBox="1"/>
          <p:nvPr/>
        </p:nvSpPr>
        <p:spPr>
          <a:xfrm rot="-1553672">
            <a:off x="453055" y="4279339"/>
            <a:ext cx="5231694" cy="369332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Dotum"/>
                <a:ea typeface="Dotum"/>
                <a:cs typeface="Dotum"/>
                <a:sym typeface="Dotum"/>
              </a:rPr>
              <a:t>Review Progress/Data on Aim Statements</a:t>
            </a:r>
            <a:endParaRPr/>
          </a:p>
        </p:txBody>
      </p:sp>
      <p:pic>
        <p:nvPicPr>
          <p:cNvPr id="607" name="Google Shape;6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773" y="4311538"/>
            <a:ext cx="2740125" cy="1832885"/>
          </a:xfrm>
          <a:prstGeom prst="rect">
            <a:avLst/>
          </a:prstGeom>
          <a:noFill/>
          <a:ln w="5715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8" name="Google Shape;608;p22"/>
          <p:cNvSpPr txBox="1"/>
          <p:nvPr/>
        </p:nvSpPr>
        <p:spPr>
          <a:xfrm>
            <a:off x="4468213" y="5528825"/>
            <a:ext cx="133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Further Learning</a:t>
            </a:r>
            <a:endParaRPr/>
          </a:p>
        </p:txBody>
      </p:sp>
      <p:sp>
        <p:nvSpPr>
          <p:cNvPr id="12" name="Google Shape;615;p23">
            <a:extLst>
              <a:ext uri="{FF2B5EF4-FFF2-40B4-BE49-F238E27FC236}">
                <a16:creationId xmlns:a16="http://schemas.microsoft.com/office/drawing/2014/main" id="{82ACA703-E324-4BB0-8B62-61B2312EB92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83BED1-F906-4DBD-A9D0-94F3941923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D3DD89-1226-8741-BD3E-C14DD0C7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Introducing Your Presenters…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8450E-D3B2-974D-AE41-005ECC29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22" y="1442322"/>
            <a:ext cx="1862455" cy="226047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1A81013-E007-4A11-A90C-72036D20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03026" y="1435369"/>
            <a:ext cx="1758066" cy="22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9CB449-F17D-49F0-A32E-A42EF0AA1E66}"/>
              </a:ext>
            </a:extLst>
          </p:cNvPr>
          <p:cNvSpPr txBox="1"/>
          <p:nvPr/>
        </p:nvSpPr>
        <p:spPr>
          <a:xfrm>
            <a:off x="1844270" y="3742105"/>
            <a:ext cx="2369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Heather Peters, </a:t>
            </a:r>
            <a:r>
              <a:rPr lang="en-US" sz="1400" dirty="0" err="1">
                <a:solidFill>
                  <a:srgbClr val="00B050"/>
                </a:solidFill>
                <a:latin typeface="+mn-lt"/>
              </a:rPr>
              <a:t>M.Ed</a:t>
            </a:r>
            <a:r>
              <a:rPr lang="en-US" sz="1400" dirty="0">
                <a:solidFill>
                  <a:srgbClr val="00B050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rgbClr val="00B050"/>
                </a:solidFill>
                <a:latin typeface="+mn-lt"/>
              </a:rPr>
              <a:t>Ph.D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4933E-A1BA-41BE-A8ED-F7D23F3C36AF}"/>
              </a:ext>
            </a:extLst>
          </p:cNvPr>
          <p:cNvSpPr txBox="1"/>
          <p:nvPr/>
        </p:nvSpPr>
        <p:spPr>
          <a:xfrm>
            <a:off x="5252347" y="3742105"/>
            <a:ext cx="2279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Carmela Meyer, 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MBA, Ed.D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FD957-4F7C-4716-87C4-14D4D09937F2}"/>
              </a:ext>
            </a:extLst>
          </p:cNvPr>
          <p:cNvSpPr txBox="1"/>
          <p:nvPr/>
        </p:nvSpPr>
        <p:spPr>
          <a:xfrm>
            <a:off x="4803730" y="4474120"/>
            <a:ext cx="3915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 years of experience in medical education.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Presented at national and regional conferences on subjects such as GME finance, CQI, and organizational development.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Taught quality improvement models in MBA, MSM and MSOD programs.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76169E-64EB-4668-8078-78187D8416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8AC13-B764-4CCE-B30E-74C09194A3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2E613-7CC4-433E-802E-547F1C8EDA46}"/>
              </a:ext>
            </a:extLst>
          </p:cNvPr>
          <p:cNvSpPr txBox="1"/>
          <p:nvPr/>
        </p:nvSpPr>
        <p:spPr>
          <a:xfrm>
            <a:off x="887781" y="4520286"/>
            <a:ext cx="3915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 years of educational program design experience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Developed webinars and presentations on the Program Evaluation Committee (PEC)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Provided support to programs with accreditation concerns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9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3"/>
          <p:cNvSpPr txBox="1">
            <a:spLocks noGrp="1"/>
          </p:cNvSpPr>
          <p:nvPr>
            <p:ph type="body" idx="1"/>
          </p:nvPr>
        </p:nvSpPr>
        <p:spPr>
          <a:xfrm>
            <a:off x="400050" y="1690433"/>
            <a:ext cx="824865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400" dirty="0"/>
              <a:t>5 Ways to Leverage your PEC in 2022</a:t>
            </a:r>
            <a:endParaRPr sz="14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400" dirty="0"/>
              <a:t>SMART Goal Samples</a:t>
            </a:r>
            <a:endParaRPr sz="14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400" dirty="0"/>
              <a:t>Sample APE Timetable for the PEC</a:t>
            </a:r>
            <a:endParaRPr sz="14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400" dirty="0"/>
              <a:t>Sample PEC Slide Sets</a:t>
            </a:r>
            <a:endParaRPr sz="14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SMART Goal Samples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400" dirty="0"/>
              <a:t>Program Director’s Guide to the Common Program Requirements (ACGME.org) </a:t>
            </a:r>
            <a:r>
              <a:rPr lang="en-US" sz="1000" u="sng" dirty="0">
                <a:solidFill>
                  <a:schemeClr val="hlink"/>
                </a:solidFill>
                <a:hlinkClick r:id="rId3"/>
              </a:rPr>
              <a:t>The Program Directors’ Guide to the Common Program Requirements (Residency) E-Book - E-Book | Accreditation Council for Graduate Medical Education (acgme.org)</a:t>
            </a:r>
            <a:endParaRPr sz="14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Caniano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, D, Martinez, S.,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Nace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, C., &amp; Hogan, S. (2021). Reasons for data-prompted site visits:  Field staff findings and review committee decisions. J. Grad Med Educ 13(3), 447-454. Doi: 10.4300/JGME-D-21-00435.1</a:t>
            </a:r>
            <a:endParaRPr sz="14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Accreditation Council for Graduate Medical Education. (202</a:t>
            </a:r>
            <a:r>
              <a:rPr lang="en-US" sz="1400" dirty="0"/>
              <a:t>2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). ACGME institutional requirements.  Available at acgme.org.</a:t>
            </a:r>
          </a:p>
          <a:p>
            <a:pPr marL="228600" indent="-209550">
              <a:buSzPts val="1700"/>
            </a:pPr>
            <a:r>
              <a:rPr lang="en-US" sz="1400" dirty="0" err="1"/>
              <a:t>Calzon</a:t>
            </a:r>
            <a:r>
              <a:rPr lang="en-US" sz="1400" dirty="0"/>
              <a:t>, </a:t>
            </a:r>
            <a:r>
              <a:rPr lang="en-US" sz="1400" dirty="0" err="1"/>
              <a:t>Bernardita</a:t>
            </a:r>
            <a:r>
              <a:rPr lang="en-US" sz="1400" dirty="0"/>
              <a:t>. (November 24, 2021) </a:t>
            </a:r>
            <a:r>
              <a:rPr lang="en-US" sz="1400" dirty="0" err="1"/>
              <a:t>Datapine</a:t>
            </a:r>
            <a:r>
              <a:rPr lang="en-US" sz="1400" dirty="0"/>
              <a:t>. </a:t>
            </a:r>
            <a:r>
              <a:rPr lang="en-US" sz="1400" i="1" dirty="0"/>
              <a:t>A Complete Guide to Data Driven Decision-making. </a:t>
            </a:r>
            <a:r>
              <a:rPr lang="en-US" sz="1400" dirty="0">
                <a:hlinkClick r:id="rId4"/>
              </a:rPr>
              <a:t>https://www.datapine.com/blog/data-driven-decision-making-in-businesses/#importance</a:t>
            </a:r>
            <a:endParaRPr lang="en-US" sz="1400" dirty="0"/>
          </a:p>
          <a:p>
            <a:pPr marL="228600" indent="-209550">
              <a:buSzPts val="1700"/>
            </a:pPr>
            <a:r>
              <a:rPr lang="en-US" sz="1400" dirty="0"/>
              <a:t>World Health Organization. (September 2019). Health Topics, </a:t>
            </a:r>
            <a:r>
              <a:rPr lang="en-US" sz="1400" i="1" dirty="0"/>
              <a:t>Patient Safety.</a:t>
            </a:r>
            <a:r>
              <a:rPr lang="en-US" sz="1400" dirty="0"/>
              <a:t> https://www.who.int/news-room/fact-sheets/detail/patient-safety</a:t>
            </a:r>
          </a:p>
          <a:p>
            <a:pPr marL="228600" indent="-209550">
              <a:buSzPts val="1700"/>
            </a:pPr>
            <a:endParaRPr lang="en-US" sz="18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endParaRPr lang="en-US" sz="17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b="1" dirty="0"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dirty="0"/>
              <a:t>CQI for GME &amp;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dirty="0"/>
              <a:t>Resources</a:t>
            </a:r>
            <a:endParaRPr dirty="0"/>
          </a:p>
        </p:txBody>
      </p:sp>
      <p:pic>
        <p:nvPicPr>
          <p:cNvPr id="617" name="Google Shape;617;p23" descr="Mining tools with solid fill"/>
          <p:cNvPicPr preferRelativeResize="0"/>
          <p:nvPr/>
        </p:nvPicPr>
        <p:blipFill rotWithShape="1">
          <a:blip r:embed="rId5">
            <a:alphaModFix/>
          </a:blip>
          <a:srcRect r="-4898" b="-4898"/>
          <a:stretch/>
        </p:blipFill>
        <p:spPr>
          <a:xfrm>
            <a:off x="6115050" y="567494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54CA6-C6C9-46AA-8B51-37B9CE9FD9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9A618-8A37-46AB-BC6D-B5A3A0C397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4"/>
          <p:cNvSpPr txBox="1">
            <a:spLocks noGrp="1"/>
          </p:cNvSpPr>
          <p:nvPr>
            <p:ph type="title"/>
          </p:nvPr>
        </p:nvSpPr>
        <p:spPr>
          <a:xfrm>
            <a:off x="2149001" y="495685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Closing</a:t>
            </a:r>
            <a:endParaRPr/>
          </a:p>
        </p:txBody>
      </p:sp>
      <p:sp>
        <p:nvSpPr>
          <p:cNvPr id="625" name="Google Shape;625;p24"/>
          <p:cNvSpPr/>
          <p:nvPr/>
        </p:nvSpPr>
        <p:spPr>
          <a:xfrm flipH="1">
            <a:off x="6148309" y="495685"/>
            <a:ext cx="2439612" cy="2124717"/>
          </a:xfrm>
          <a:custGeom>
            <a:avLst/>
            <a:gdLst/>
            <a:ahLst/>
            <a:cxnLst/>
            <a:rect l="l" t="t" r="r" b="b"/>
            <a:pathLst>
              <a:path w="2182" h="1869" extrusionOk="0">
                <a:moveTo>
                  <a:pt x="1267" y="1761"/>
                </a:moveTo>
                <a:lnTo>
                  <a:pt x="1214" y="1805"/>
                </a:lnTo>
                <a:lnTo>
                  <a:pt x="1245" y="1838"/>
                </a:lnTo>
                <a:lnTo>
                  <a:pt x="1246" y="1841"/>
                </a:lnTo>
                <a:lnTo>
                  <a:pt x="1289" y="1781"/>
                </a:lnTo>
                <a:lnTo>
                  <a:pt x="1267" y="1761"/>
                </a:lnTo>
                <a:close/>
                <a:moveTo>
                  <a:pt x="1236" y="1721"/>
                </a:moveTo>
                <a:lnTo>
                  <a:pt x="1210" y="1741"/>
                </a:lnTo>
                <a:lnTo>
                  <a:pt x="1182" y="1759"/>
                </a:lnTo>
                <a:lnTo>
                  <a:pt x="1195" y="1779"/>
                </a:lnTo>
                <a:lnTo>
                  <a:pt x="1209" y="1799"/>
                </a:lnTo>
                <a:lnTo>
                  <a:pt x="1263" y="1755"/>
                </a:lnTo>
                <a:lnTo>
                  <a:pt x="1248" y="1739"/>
                </a:lnTo>
                <a:lnTo>
                  <a:pt x="1236" y="1721"/>
                </a:lnTo>
                <a:close/>
                <a:moveTo>
                  <a:pt x="640" y="1695"/>
                </a:moveTo>
                <a:lnTo>
                  <a:pt x="604" y="1700"/>
                </a:lnTo>
                <a:lnTo>
                  <a:pt x="567" y="1699"/>
                </a:lnTo>
                <a:lnTo>
                  <a:pt x="622" y="1719"/>
                </a:lnTo>
                <a:lnTo>
                  <a:pt x="679" y="1732"/>
                </a:lnTo>
                <a:lnTo>
                  <a:pt x="658" y="1714"/>
                </a:lnTo>
                <a:lnTo>
                  <a:pt x="640" y="1695"/>
                </a:lnTo>
                <a:close/>
                <a:moveTo>
                  <a:pt x="713" y="1670"/>
                </a:moveTo>
                <a:lnTo>
                  <a:pt x="681" y="1684"/>
                </a:lnTo>
                <a:lnTo>
                  <a:pt x="648" y="1694"/>
                </a:lnTo>
                <a:lnTo>
                  <a:pt x="673" y="1715"/>
                </a:lnTo>
                <a:lnTo>
                  <a:pt x="699" y="1735"/>
                </a:lnTo>
                <a:lnTo>
                  <a:pt x="734" y="1738"/>
                </a:lnTo>
                <a:lnTo>
                  <a:pt x="771" y="1738"/>
                </a:lnTo>
                <a:lnTo>
                  <a:pt x="740" y="1706"/>
                </a:lnTo>
                <a:lnTo>
                  <a:pt x="713" y="1670"/>
                </a:lnTo>
                <a:close/>
                <a:moveTo>
                  <a:pt x="1207" y="1651"/>
                </a:moveTo>
                <a:lnTo>
                  <a:pt x="1196" y="1660"/>
                </a:lnTo>
                <a:lnTo>
                  <a:pt x="1175" y="1676"/>
                </a:lnTo>
                <a:lnTo>
                  <a:pt x="1155" y="1694"/>
                </a:lnTo>
                <a:lnTo>
                  <a:pt x="1166" y="1725"/>
                </a:lnTo>
                <a:lnTo>
                  <a:pt x="1179" y="1753"/>
                </a:lnTo>
                <a:lnTo>
                  <a:pt x="1231" y="1712"/>
                </a:lnTo>
                <a:lnTo>
                  <a:pt x="1216" y="1682"/>
                </a:lnTo>
                <a:lnTo>
                  <a:pt x="1207" y="1651"/>
                </a:lnTo>
                <a:close/>
                <a:moveTo>
                  <a:pt x="774" y="1628"/>
                </a:moveTo>
                <a:lnTo>
                  <a:pt x="748" y="1649"/>
                </a:lnTo>
                <a:lnTo>
                  <a:pt x="720" y="1667"/>
                </a:lnTo>
                <a:lnTo>
                  <a:pt x="751" y="1703"/>
                </a:lnTo>
                <a:lnTo>
                  <a:pt x="783" y="1737"/>
                </a:lnTo>
                <a:lnTo>
                  <a:pt x="820" y="1731"/>
                </a:lnTo>
                <a:lnTo>
                  <a:pt x="858" y="1721"/>
                </a:lnTo>
                <a:lnTo>
                  <a:pt x="816" y="1675"/>
                </a:lnTo>
                <a:lnTo>
                  <a:pt x="774" y="1628"/>
                </a:lnTo>
                <a:close/>
                <a:moveTo>
                  <a:pt x="1196" y="1604"/>
                </a:moveTo>
                <a:lnTo>
                  <a:pt x="1169" y="1618"/>
                </a:lnTo>
                <a:lnTo>
                  <a:pt x="1143" y="1631"/>
                </a:lnTo>
                <a:lnTo>
                  <a:pt x="1147" y="1658"/>
                </a:lnTo>
                <a:lnTo>
                  <a:pt x="1153" y="1686"/>
                </a:lnTo>
                <a:lnTo>
                  <a:pt x="1176" y="1661"/>
                </a:lnTo>
                <a:lnTo>
                  <a:pt x="1203" y="1638"/>
                </a:lnTo>
                <a:lnTo>
                  <a:pt x="1201" y="1605"/>
                </a:lnTo>
                <a:lnTo>
                  <a:pt x="1196" y="1604"/>
                </a:lnTo>
                <a:close/>
                <a:moveTo>
                  <a:pt x="1560" y="1543"/>
                </a:moveTo>
                <a:lnTo>
                  <a:pt x="1526" y="1567"/>
                </a:lnTo>
                <a:lnTo>
                  <a:pt x="1489" y="1589"/>
                </a:lnTo>
                <a:lnTo>
                  <a:pt x="1446" y="1605"/>
                </a:lnTo>
                <a:lnTo>
                  <a:pt x="1497" y="1597"/>
                </a:lnTo>
                <a:lnTo>
                  <a:pt x="1546" y="1583"/>
                </a:lnTo>
                <a:lnTo>
                  <a:pt x="1593" y="1565"/>
                </a:lnTo>
                <a:lnTo>
                  <a:pt x="1576" y="1554"/>
                </a:lnTo>
                <a:lnTo>
                  <a:pt x="1560" y="1543"/>
                </a:lnTo>
                <a:close/>
                <a:moveTo>
                  <a:pt x="836" y="1541"/>
                </a:moveTo>
                <a:lnTo>
                  <a:pt x="820" y="1571"/>
                </a:lnTo>
                <a:lnTo>
                  <a:pt x="801" y="1598"/>
                </a:lnTo>
                <a:lnTo>
                  <a:pt x="779" y="1623"/>
                </a:lnTo>
                <a:lnTo>
                  <a:pt x="824" y="1670"/>
                </a:lnTo>
                <a:lnTo>
                  <a:pt x="866" y="1718"/>
                </a:lnTo>
                <a:lnTo>
                  <a:pt x="889" y="1709"/>
                </a:lnTo>
                <a:lnTo>
                  <a:pt x="893" y="1708"/>
                </a:lnTo>
                <a:lnTo>
                  <a:pt x="896" y="1708"/>
                </a:lnTo>
                <a:lnTo>
                  <a:pt x="900" y="1709"/>
                </a:lnTo>
                <a:lnTo>
                  <a:pt x="879" y="1680"/>
                </a:lnTo>
                <a:lnTo>
                  <a:pt x="863" y="1649"/>
                </a:lnTo>
                <a:lnTo>
                  <a:pt x="850" y="1615"/>
                </a:lnTo>
                <a:lnTo>
                  <a:pt x="840" y="1579"/>
                </a:lnTo>
                <a:lnTo>
                  <a:pt x="836" y="1541"/>
                </a:lnTo>
                <a:close/>
                <a:moveTo>
                  <a:pt x="1605" y="1498"/>
                </a:moveTo>
                <a:lnTo>
                  <a:pt x="1588" y="1518"/>
                </a:lnTo>
                <a:lnTo>
                  <a:pt x="1567" y="1537"/>
                </a:lnTo>
                <a:lnTo>
                  <a:pt x="1588" y="1547"/>
                </a:lnTo>
                <a:lnTo>
                  <a:pt x="1608" y="1558"/>
                </a:lnTo>
                <a:lnTo>
                  <a:pt x="1636" y="1541"/>
                </a:lnTo>
                <a:lnTo>
                  <a:pt x="1662" y="1522"/>
                </a:lnTo>
                <a:lnTo>
                  <a:pt x="1633" y="1512"/>
                </a:lnTo>
                <a:lnTo>
                  <a:pt x="1605" y="1498"/>
                </a:lnTo>
                <a:close/>
                <a:moveTo>
                  <a:pt x="207" y="1450"/>
                </a:moveTo>
                <a:lnTo>
                  <a:pt x="239" y="1499"/>
                </a:lnTo>
                <a:lnTo>
                  <a:pt x="270" y="1548"/>
                </a:lnTo>
                <a:lnTo>
                  <a:pt x="305" y="1558"/>
                </a:lnTo>
                <a:lnTo>
                  <a:pt x="342" y="1564"/>
                </a:lnTo>
                <a:lnTo>
                  <a:pt x="314" y="1527"/>
                </a:lnTo>
                <a:lnTo>
                  <a:pt x="288" y="1490"/>
                </a:lnTo>
                <a:lnTo>
                  <a:pt x="262" y="1454"/>
                </a:lnTo>
                <a:lnTo>
                  <a:pt x="234" y="1455"/>
                </a:lnTo>
                <a:lnTo>
                  <a:pt x="207" y="1450"/>
                </a:lnTo>
                <a:close/>
                <a:moveTo>
                  <a:pt x="319" y="1437"/>
                </a:moveTo>
                <a:lnTo>
                  <a:pt x="296" y="1448"/>
                </a:lnTo>
                <a:lnTo>
                  <a:pt x="271" y="1453"/>
                </a:lnTo>
                <a:lnTo>
                  <a:pt x="300" y="1488"/>
                </a:lnTo>
                <a:lnTo>
                  <a:pt x="327" y="1524"/>
                </a:lnTo>
                <a:lnTo>
                  <a:pt x="352" y="1561"/>
                </a:lnTo>
                <a:lnTo>
                  <a:pt x="352" y="1563"/>
                </a:lnTo>
                <a:lnTo>
                  <a:pt x="352" y="1564"/>
                </a:lnTo>
                <a:lnTo>
                  <a:pt x="362" y="1565"/>
                </a:lnTo>
                <a:lnTo>
                  <a:pt x="342" y="1525"/>
                </a:lnTo>
                <a:lnTo>
                  <a:pt x="327" y="1482"/>
                </a:lnTo>
                <a:lnTo>
                  <a:pt x="319" y="1437"/>
                </a:lnTo>
                <a:close/>
                <a:moveTo>
                  <a:pt x="1649" y="1425"/>
                </a:moveTo>
                <a:lnTo>
                  <a:pt x="1633" y="1459"/>
                </a:lnTo>
                <a:lnTo>
                  <a:pt x="1612" y="1489"/>
                </a:lnTo>
                <a:lnTo>
                  <a:pt x="1642" y="1502"/>
                </a:lnTo>
                <a:lnTo>
                  <a:pt x="1672" y="1514"/>
                </a:lnTo>
                <a:lnTo>
                  <a:pt x="1695" y="1492"/>
                </a:lnTo>
                <a:lnTo>
                  <a:pt x="1714" y="1466"/>
                </a:lnTo>
                <a:lnTo>
                  <a:pt x="1681" y="1446"/>
                </a:lnTo>
                <a:lnTo>
                  <a:pt x="1649" y="1425"/>
                </a:lnTo>
                <a:close/>
                <a:moveTo>
                  <a:pt x="138" y="1421"/>
                </a:moveTo>
                <a:lnTo>
                  <a:pt x="169" y="1463"/>
                </a:lnTo>
                <a:lnTo>
                  <a:pt x="196" y="1507"/>
                </a:lnTo>
                <a:lnTo>
                  <a:pt x="196" y="1509"/>
                </a:lnTo>
                <a:lnTo>
                  <a:pt x="196" y="1511"/>
                </a:lnTo>
                <a:lnTo>
                  <a:pt x="195" y="1512"/>
                </a:lnTo>
                <a:lnTo>
                  <a:pt x="225" y="1530"/>
                </a:lnTo>
                <a:lnTo>
                  <a:pt x="255" y="1544"/>
                </a:lnTo>
                <a:lnTo>
                  <a:pt x="226" y="1496"/>
                </a:lnTo>
                <a:lnTo>
                  <a:pt x="199" y="1448"/>
                </a:lnTo>
                <a:lnTo>
                  <a:pt x="168" y="1437"/>
                </a:lnTo>
                <a:lnTo>
                  <a:pt x="138" y="1421"/>
                </a:lnTo>
                <a:close/>
                <a:moveTo>
                  <a:pt x="43" y="1327"/>
                </a:moveTo>
                <a:lnTo>
                  <a:pt x="52" y="1343"/>
                </a:lnTo>
                <a:lnTo>
                  <a:pt x="60" y="1357"/>
                </a:lnTo>
                <a:lnTo>
                  <a:pt x="67" y="1369"/>
                </a:lnTo>
                <a:lnTo>
                  <a:pt x="73" y="1378"/>
                </a:lnTo>
                <a:lnTo>
                  <a:pt x="93" y="1409"/>
                </a:lnTo>
                <a:lnTo>
                  <a:pt x="115" y="1438"/>
                </a:lnTo>
                <a:lnTo>
                  <a:pt x="138" y="1466"/>
                </a:lnTo>
                <a:lnTo>
                  <a:pt x="163" y="1488"/>
                </a:lnTo>
                <a:lnTo>
                  <a:pt x="188" y="1507"/>
                </a:lnTo>
                <a:lnTo>
                  <a:pt x="156" y="1461"/>
                </a:lnTo>
                <a:lnTo>
                  <a:pt x="125" y="1412"/>
                </a:lnTo>
                <a:lnTo>
                  <a:pt x="95" y="1388"/>
                </a:lnTo>
                <a:lnTo>
                  <a:pt x="66" y="1359"/>
                </a:lnTo>
                <a:lnTo>
                  <a:pt x="43" y="1327"/>
                </a:lnTo>
                <a:close/>
                <a:moveTo>
                  <a:pt x="1656" y="1297"/>
                </a:moveTo>
                <a:lnTo>
                  <a:pt x="1663" y="1327"/>
                </a:lnTo>
                <a:lnTo>
                  <a:pt x="1664" y="1357"/>
                </a:lnTo>
                <a:lnTo>
                  <a:pt x="1661" y="1388"/>
                </a:lnTo>
                <a:lnTo>
                  <a:pt x="1653" y="1417"/>
                </a:lnTo>
                <a:lnTo>
                  <a:pt x="1687" y="1436"/>
                </a:lnTo>
                <a:lnTo>
                  <a:pt x="1720" y="1457"/>
                </a:lnTo>
                <a:lnTo>
                  <a:pt x="1735" y="1429"/>
                </a:lnTo>
                <a:lnTo>
                  <a:pt x="1746" y="1397"/>
                </a:lnTo>
                <a:lnTo>
                  <a:pt x="1754" y="1362"/>
                </a:lnTo>
                <a:lnTo>
                  <a:pt x="1705" y="1331"/>
                </a:lnTo>
                <a:lnTo>
                  <a:pt x="1656" y="1297"/>
                </a:lnTo>
                <a:close/>
                <a:moveTo>
                  <a:pt x="1742" y="1267"/>
                </a:moveTo>
                <a:lnTo>
                  <a:pt x="1698" y="1275"/>
                </a:lnTo>
                <a:lnTo>
                  <a:pt x="1650" y="1279"/>
                </a:lnTo>
                <a:lnTo>
                  <a:pt x="1650" y="1280"/>
                </a:lnTo>
                <a:lnTo>
                  <a:pt x="1703" y="1314"/>
                </a:lnTo>
                <a:lnTo>
                  <a:pt x="1755" y="1350"/>
                </a:lnTo>
                <a:lnTo>
                  <a:pt x="1757" y="1333"/>
                </a:lnTo>
                <a:lnTo>
                  <a:pt x="1759" y="1327"/>
                </a:lnTo>
                <a:lnTo>
                  <a:pt x="1763" y="1324"/>
                </a:lnTo>
                <a:lnTo>
                  <a:pt x="1768" y="1324"/>
                </a:lnTo>
                <a:lnTo>
                  <a:pt x="1773" y="1325"/>
                </a:lnTo>
                <a:lnTo>
                  <a:pt x="1777" y="1330"/>
                </a:lnTo>
                <a:lnTo>
                  <a:pt x="1777" y="1331"/>
                </a:lnTo>
                <a:lnTo>
                  <a:pt x="1826" y="1320"/>
                </a:lnTo>
                <a:lnTo>
                  <a:pt x="1784" y="1294"/>
                </a:lnTo>
                <a:lnTo>
                  <a:pt x="1742" y="1267"/>
                </a:lnTo>
                <a:close/>
                <a:moveTo>
                  <a:pt x="1854" y="1213"/>
                </a:moveTo>
                <a:lnTo>
                  <a:pt x="1822" y="1233"/>
                </a:lnTo>
                <a:lnTo>
                  <a:pt x="1789" y="1250"/>
                </a:lnTo>
                <a:lnTo>
                  <a:pt x="1753" y="1263"/>
                </a:lnTo>
                <a:lnTo>
                  <a:pt x="1839" y="1315"/>
                </a:lnTo>
                <a:lnTo>
                  <a:pt x="1876" y="1302"/>
                </a:lnTo>
                <a:lnTo>
                  <a:pt x="1911" y="1285"/>
                </a:lnTo>
                <a:lnTo>
                  <a:pt x="1945" y="1263"/>
                </a:lnTo>
                <a:lnTo>
                  <a:pt x="1897" y="1241"/>
                </a:lnTo>
                <a:lnTo>
                  <a:pt x="1854" y="1213"/>
                </a:lnTo>
                <a:close/>
                <a:moveTo>
                  <a:pt x="1916" y="1158"/>
                </a:moveTo>
                <a:lnTo>
                  <a:pt x="1890" y="1184"/>
                </a:lnTo>
                <a:lnTo>
                  <a:pt x="1862" y="1208"/>
                </a:lnTo>
                <a:lnTo>
                  <a:pt x="1907" y="1234"/>
                </a:lnTo>
                <a:lnTo>
                  <a:pt x="1953" y="1257"/>
                </a:lnTo>
                <a:lnTo>
                  <a:pt x="1979" y="1237"/>
                </a:lnTo>
                <a:lnTo>
                  <a:pt x="2004" y="1216"/>
                </a:lnTo>
                <a:lnTo>
                  <a:pt x="2004" y="1216"/>
                </a:lnTo>
                <a:lnTo>
                  <a:pt x="1973" y="1200"/>
                </a:lnTo>
                <a:lnTo>
                  <a:pt x="1943" y="1181"/>
                </a:lnTo>
                <a:lnTo>
                  <a:pt x="1916" y="1158"/>
                </a:lnTo>
                <a:close/>
                <a:moveTo>
                  <a:pt x="1973" y="1086"/>
                </a:moveTo>
                <a:lnTo>
                  <a:pt x="1949" y="1119"/>
                </a:lnTo>
                <a:lnTo>
                  <a:pt x="1923" y="1150"/>
                </a:lnTo>
                <a:lnTo>
                  <a:pt x="1965" y="1181"/>
                </a:lnTo>
                <a:lnTo>
                  <a:pt x="2008" y="1207"/>
                </a:lnTo>
                <a:lnTo>
                  <a:pt x="2010" y="1208"/>
                </a:lnTo>
                <a:lnTo>
                  <a:pt x="2011" y="1209"/>
                </a:lnTo>
                <a:lnTo>
                  <a:pt x="2039" y="1178"/>
                </a:lnTo>
                <a:lnTo>
                  <a:pt x="2065" y="1144"/>
                </a:lnTo>
                <a:lnTo>
                  <a:pt x="2019" y="1116"/>
                </a:lnTo>
                <a:lnTo>
                  <a:pt x="1973" y="1086"/>
                </a:lnTo>
                <a:close/>
                <a:moveTo>
                  <a:pt x="2032" y="971"/>
                </a:moveTo>
                <a:lnTo>
                  <a:pt x="2008" y="1027"/>
                </a:lnTo>
                <a:lnTo>
                  <a:pt x="1979" y="1079"/>
                </a:lnTo>
                <a:lnTo>
                  <a:pt x="2025" y="1107"/>
                </a:lnTo>
                <a:lnTo>
                  <a:pt x="2070" y="1136"/>
                </a:lnTo>
                <a:lnTo>
                  <a:pt x="2091" y="1103"/>
                </a:lnTo>
                <a:lnTo>
                  <a:pt x="2108" y="1068"/>
                </a:lnTo>
                <a:lnTo>
                  <a:pt x="2123" y="1032"/>
                </a:lnTo>
                <a:lnTo>
                  <a:pt x="2091" y="1015"/>
                </a:lnTo>
                <a:lnTo>
                  <a:pt x="2060" y="994"/>
                </a:lnTo>
                <a:lnTo>
                  <a:pt x="2032" y="971"/>
                </a:lnTo>
                <a:close/>
                <a:moveTo>
                  <a:pt x="2057" y="885"/>
                </a:moveTo>
                <a:lnTo>
                  <a:pt x="2047" y="924"/>
                </a:lnTo>
                <a:lnTo>
                  <a:pt x="2036" y="964"/>
                </a:lnTo>
                <a:lnTo>
                  <a:pt x="2065" y="984"/>
                </a:lnTo>
                <a:lnTo>
                  <a:pt x="2096" y="1004"/>
                </a:lnTo>
                <a:lnTo>
                  <a:pt x="2127" y="1022"/>
                </a:lnTo>
                <a:lnTo>
                  <a:pt x="2137" y="985"/>
                </a:lnTo>
                <a:lnTo>
                  <a:pt x="2144" y="948"/>
                </a:lnTo>
                <a:lnTo>
                  <a:pt x="2101" y="917"/>
                </a:lnTo>
                <a:lnTo>
                  <a:pt x="2057" y="885"/>
                </a:lnTo>
                <a:close/>
                <a:moveTo>
                  <a:pt x="2066" y="777"/>
                </a:moveTo>
                <a:lnTo>
                  <a:pt x="2065" y="826"/>
                </a:lnTo>
                <a:lnTo>
                  <a:pt x="2059" y="874"/>
                </a:lnTo>
                <a:lnTo>
                  <a:pt x="2103" y="905"/>
                </a:lnTo>
                <a:lnTo>
                  <a:pt x="2147" y="936"/>
                </a:lnTo>
                <a:lnTo>
                  <a:pt x="2150" y="900"/>
                </a:lnTo>
                <a:lnTo>
                  <a:pt x="2150" y="865"/>
                </a:lnTo>
                <a:lnTo>
                  <a:pt x="2147" y="829"/>
                </a:lnTo>
                <a:lnTo>
                  <a:pt x="2107" y="804"/>
                </a:lnTo>
                <a:lnTo>
                  <a:pt x="2066" y="777"/>
                </a:lnTo>
                <a:close/>
                <a:moveTo>
                  <a:pt x="1999" y="576"/>
                </a:moveTo>
                <a:lnTo>
                  <a:pt x="2020" y="606"/>
                </a:lnTo>
                <a:lnTo>
                  <a:pt x="2038" y="639"/>
                </a:lnTo>
                <a:lnTo>
                  <a:pt x="2052" y="676"/>
                </a:lnTo>
                <a:lnTo>
                  <a:pt x="2062" y="716"/>
                </a:lnTo>
                <a:lnTo>
                  <a:pt x="2065" y="742"/>
                </a:lnTo>
                <a:lnTo>
                  <a:pt x="2066" y="768"/>
                </a:lnTo>
                <a:lnTo>
                  <a:pt x="2105" y="793"/>
                </a:lnTo>
                <a:lnTo>
                  <a:pt x="2144" y="817"/>
                </a:lnTo>
                <a:lnTo>
                  <a:pt x="2136" y="777"/>
                </a:lnTo>
                <a:lnTo>
                  <a:pt x="2122" y="739"/>
                </a:lnTo>
                <a:lnTo>
                  <a:pt x="2105" y="703"/>
                </a:lnTo>
                <a:lnTo>
                  <a:pt x="2060" y="670"/>
                </a:lnTo>
                <a:lnTo>
                  <a:pt x="2059" y="668"/>
                </a:lnTo>
                <a:lnTo>
                  <a:pt x="2059" y="666"/>
                </a:lnTo>
                <a:lnTo>
                  <a:pt x="2060" y="665"/>
                </a:lnTo>
                <a:lnTo>
                  <a:pt x="2062" y="664"/>
                </a:lnTo>
                <a:lnTo>
                  <a:pt x="2064" y="665"/>
                </a:lnTo>
                <a:lnTo>
                  <a:pt x="2096" y="686"/>
                </a:lnTo>
                <a:lnTo>
                  <a:pt x="2069" y="646"/>
                </a:lnTo>
                <a:lnTo>
                  <a:pt x="2036" y="609"/>
                </a:lnTo>
                <a:lnTo>
                  <a:pt x="1999" y="576"/>
                </a:lnTo>
                <a:close/>
                <a:moveTo>
                  <a:pt x="1597" y="401"/>
                </a:moveTo>
                <a:lnTo>
                  <a:pt x="1533" y="418"/>
                </a:lnTo>
                <a:lnTo>
                  <a:pt x="1471" y="438"/>
                </a:lnTo>
                <a:lnTo>
                  <a:pt x="1466" y="466"/>
                </a:lnTo>
                <a:lnTo>
                  <a:pt x="1458" y="493"/>
                </a:lnTo>
                <a:lnTo>
                  <a:pt x="1505" y="474"/>
                </a:lnTo>
                <a:lnTo>
                  <a:pt x="1554" y="460"/>
                </a:lnTo>
                <a:lnTo>
                  <a:pt x="1607" y="451"/>
                </a:lnTo>
                <a:lnTo>
                  <a:pt x="1604" y="447"/>
                </a:lnTo>
                <a:lnTo>
                  <a:pt x="1603" y="445"/>
                </a:lnTo>
                <a:lnTo>
                  <a:pt x="1602" y="441"/>
                </a:lnTo>
                <a:lnTo>
                  <a:pt x="1597" y="401"/>
                </a:lnTo>
                <a:close/>
                <a:moveTo>
                  <a:pt x="1576" y="312"/>
                </a:moveTo>
                <a:lnTo>
                  <a:pt x="1525" y="330"/>
                </a:lnTo>
                <a:lnTo>
                  <a:pt x="1474" y="350"/>
                </a:lnTo>
                <a:lnTo>
                  <a:pt x="1475" y="388"/>
                </a:lnTo>
                <a:lnTo>
                  <a:pt x="1473" y="427"/>
                </a:lnTo>
                <a:lnTo>
                  <a:pt x="1512" y="409"/>
                </a:lnTo>
                <a:lnTo>
                  <a:pt x="1553" y="395"/>
                </a:lnTo>
                <a:lnTo>
                  <a:pt x="1595" y="388"/>
                </a:lnTo>
                <a:lnTo>
                  <a:pt x="1586" y="350"/>
                </a:lnTo>
                <a:lnTo>
                  <a:pt x="1576" y="312"/>
                </a:lnTo>
                <a:close/>
                <a:moveTo>
                  <a:pt x="1526" y="218"/>
                </a:moveTo>
                <a:lnTo>
                  <a:pt x="1489" y="237"/>
                </a:lnTo>
                <a:lnTo>
                  <a:pt x="1450" y="252"/>
                </a:lnTo>
                <a:lnTo>
                  <a:pt x="1465" y="296"/>
                </a:lnTo>
                <a:lnTo>
                  <a:pt x="1473" y="341"/>
                </a:lnTo>
                <a:lnTo>
                  <a:pt x="1505" y="325"/>
                </a:lnTo>
                <a:lnTo>
                  <a:pt x="1538" y="311"/>
                </a:lnTo>
                <a:lnTo>
                  <a:pt x="1572" y="302"/>
                </a:lnTo>
                <a:lnTo>
                  <a:pt x="1552" y="259"/>
                </a:lnTo>
                <a:lnTo>
                  <a:pt x="1526" y="218"/>
                </a:lnTo>
                <a:close/>
                <a:moveTo>
                  <a:pt x="1469" y="157"/>
                </a:moveTo>
                <a:lnTo>
                  <a:pt x="1439" y="165"/>
                </a:lnTo>
                <a:lnTo>
                  <a:pt x="1410" y="174"/>
                </a:lnTo>
                <a:lnTo>
                  <a:pt x="1430" y="208"/>
                </a:lnTo>
                <a:lnTo>
                  <a:pt x="1447" y="243"/>
                </a:lnTo>
                <a:lnTo>
                  <a:pt x="1482" y="225"/>
                </a:lnTo>
                <a:lnTo>
                  <a:pt x="1519" y="209"/>
                </a:lnTo>
                <a:lnTo>
                  <a:pt x="1497" y="182"/>
                </a:lnTo>
                <a:lnTo>
                  <a:pt x="1469" y="157"/>
                </a:lnTo>
                <a:close/>
                <a:moveTo>
                  <a:pt x="1397" y="109"/>
                </a:moveTo>
                <a:lnTo>
                  <a:pt x="1363" y="117"/>
                </a:lnTo>
                <a:lnTo>
                  <a:pt x="1385" y="141"/>
                </a:lnTo>
                <a:lnTo>
                  <a:pt x="1406" y="167"/>
                </a:lnTo>
                <a:lnTo>
                  <a:pt x="1432" y="156"/>
                </a:lnTo>
                <a:lnTo>
                  <a:pt x="1460" y="150"/>
                </a:lnTo>
                <a:lnTo>
                  <a:pt x="1429" y="128"/>
                </a:lnTo>
                <a:lnTo>
                  <a:pt x="1397" y="109"/>
                </a:lnTo>
                <a:close/>
                <a:moveTo>
                  <a:pt x="1304" y="69"/>
                </a:moveTo>
                <a:lnTo>
                  <a:pt x="1332" y="89"/>
                </a:lnTo>
                <a:lnTo>
                  <a:pt x="1358" y="113"/>
                </a:lnTo>
                <a:lnTo>
                  <a:pt x="1359" y="111"/>
                </a:lnTo>
                <a:lnTo>
                  <a:pt x="1385" y="103"/>
                </a:lnTo>
                <a:lnTo>
                  <a:pt x="1345" y="84"/>
                </a:lnTo>
                <a:lnTo>
                  <a:pt x="1304" y="69"/>
                </a:lnTo>
                <a:close/>
                <a:moveTo>
                  <a:pt x="1047" y="32"/>
                </a:moveTo>
                <a:lnTo>
                  <a:pt x="998" y="36"/>
                </a:lnTo>
                <a:lnTo>
                  <a:pt x="950" y="44"/>
                </a:lnTo>
                <a:lnTo>
                  <a:pt x="904" y="57"/>
                </a:lnTo>
                <a:lnTo>
                  <a:pt x="861" y="76"/>
                </a:lnTo>
                <a:lnTo>
                  <a:pt x="819" y="98"/>
                </a:lnTo>
                <a:lnTo>
                  <a:pt x="781" y="126"/>
                </a:lnTo>
                <a:lnTo>
                  <a:pt x="747" y="157"/>
                </a:lnTo>
                <a:lnTo>
                  <a:pt x="716" y="193"/>
                </a:lnTo>
                <a:lnTo>
                  <a:pt x="689" y="233"/>
                </a:lnTo>
                <a:lnTo>
                  <a:pt x="668" y="276"/>
                </a:lnTo>
                <a:lnTo>
                  <a:pt x="651" y="323"/>
                </a:lnTo>
                <a:lnTo>
                  <a:pt x="641" y="374"/>
                </a:lnTo>
                <a:lnTo>
                  <a:pt x="638" y="380"/>
                </a:lnTo>
                <a:lnTo>
                  <a:pt x="634" y="383"/>
                </a:lnTo>
                <a:lnTo>
                  <a:pt x="628" y="385"/>
                </a:lnTo>
                <a:lnTo>
                  <a:pt x="621" y="383"/>
                </a:lnTo>
                <a:lnTo>
                  <a:pt x="616" y="380"/>
                </a:lnTo>
                <a:lnTo>
                  <a:pt x="575" y="353"/>
                </a:lnTo>
                <a:lnTo>
                  <a:pt x="534" y="334"/>
                </a:lnTo>
                <a:lnTo>
                  <a:pt x="494" y="322"/>
                </a:lnTo>
                <a:lnTo>
                  <a:pt x="455" y="318"/>
                </a:lnTo>
                <a:lnTo>
                  <a:pt x="417" y="321"/>
                </a:lnTo>
                <a:lnTo>
                  <a:pt x="381" y="330"/>
                </a:lnTo>
                <a:lnTo>
                  <a:pt x="345" y="344"/>
                </a:lnTo>
                <a:lnTo>
                  <a:pt x="312" y="364"/>
                </a:lnTo>
                <a:lnTo>
                  <a:pt x="280" y="389"/>
                </a:lnTo>
                <a:lnTo>
                  <a:pt x="252" y="418"/>
                </a:lnTo>
                <a:lnTo>
                  <a:pt x="226" y="450"/>
                </a:lnTo>
                <a:lnTo>
                  <a:pt x="202" y="485"/>
                </a:lnTo>
                <a:lnTo>
                  <a:pt x="182" y="523"/>
                </a:lnTo>
                <a:lnTo>
                  <a:pt x="165" y="562"/>
                </a:lnTo>
                <a:lnTo>
                  <a:pt x="152" y="603"/>
                </a:lnTo>
                <a:lnTo>
                  <a:pt x="143" y="646"/>
                </a:lnTo>
                <a:lnTo>
                  <a:pt x="138" y="689"/>
                </a:lnTo>
                <a:lnTo>
                  <a:pt x="137" y="732"/>
                </a:lnTo>
                <a:lnTo>
                  <a:pt x="141" y="774"/>
                </a:lnTo>
                <a:lnTo>
                  <a:pt x="150" y="815"/>
                </a:lnTo>
                <a:lnTo>
                  <a:pt x="163" y="854"/>
                </a:lnTo>
                <a:lnTo>
                  <a:pt x="183" y="891"/>
                </a:lnTo>
                <a:lnTo>
                  <a:pt x="208" y="925"/>
                </a:lnTo>
                <a:lnTo>
                  <a:pt x="212" y="933"/>
                </a:lnTo>
                <a:lnTo>
                  <a:pt x="209" y="940"/>
                </a:lnTo>
                <a:lnTo>
                  <a:pt x="202" y="946"/>
                </a:lnTo>
                <a:lnTo>
                  <a:pt x="164" y="963"/>
                </a:lnTo>
                <a:lnTo>
                  <a:pt x="129" y="985"/>
                </a:lnTo>
                <a:lnTo>
                  <a:pt x="98" y="1013"/>
                </a:lnTo>
                <a:lnTo>
                  <a:pt x="73" y="1045"/>
                </a:lnTo>
                <a:lnTo>
                  <a:pt x="52" y="1079"/>
                </a:lnTo>
                <a:lnTo>
                  <a:pt x="38" y="1117"/>
                </a:lnTo>
                <a:lnTo>
                  <a:pt x="31" y="1157"/>
                </a:lnTo>
                <a:lnTo>
                  <a:pt x="30" y="1198"/>
                </a:lnTo>
                <a:lnTo>
                  <a:pt x="37" y="1241"/>
                </a:lnTo>
                <a:lnTo>
                  <a:pt x="45" y="1266"/>
                </a:lnTo>
                <a:lnTo>
                  <a:pt x="57" y="1292"/>
                </a:lnTo>
                <a:lnTo>
                  <a:pt x="72" y="1317"/>
                </a:lnTo>
                <a:lnTo>
                  <a:pt x="91" y="1341"/>
                </a:lnTo>
                <a:lnTo>
                  <a:pt x="112" y="1364"/>
                </a:lnTo>
                <a:lnTo>
                  <a:pt x="135" y="1383"/>
                </a:lnTo>
                <a:lnTo>
                  <a:pt x="160" y="1401"/>
                </a:lnTo>
                <a:lnTo>
                  <a:pt x="187" y="1414"/>
                </a:lnTo>
                <a:lnTo>
                  <a:pt x="214" y="1423"/>
                </a:lnTo>
                <a:lnTo>
                  <a:pt x="241" y="1427"/>
                </a:lnTo>
                <a:lnTo>
                  <a:pt x="270" y="1425"/>
                </a:lnTo>
                <a:lnTo>
                  <a:pt x="297" y="1418"/>
                </a:lnTo>
                <a:lnTo>
                  <a:pt x="324" y="1404"/>
                </a:lnTo>
                <a:lnTo>
                  <a:pt x="331" y="1402"/>
                </a:lnTo>
                <a:lnTo>
                  <a:pt x="337" y="1404"/>
                </a:lnTo>
                <a:lnTo>
                  <a:pt x="342" y="1409"/>
                </a:lnTo>
                <a:lnTo>
                  <a:pt x="344" y="1416"/>
                </a:lnTo>
                <a:lnTo>
                  <a:pt x="348" y="1453"/>
                </a:lnTo>
                <a:lnTo>
                  <a:pt x="356" y="1488"/>
                </a:lnTo>
                <a:lnTo>
                  <a:pt x="368" y="1521"/>
                </a:lnTo>
                <a:lnTo>
                  <a:pt x="385" y="1553"/>
                </a:lnTo>
                <a:lnTo>
                  <a:pt x="405" y="1582"/>
                </a:lnTo>
                <a:lnTo>
                  <a:pt x="430" y="1606"/>
                </a:lnTo>
                <a:lnTo>
                  <a:pt x="459" y="1628"/>
                </a:lnTo>
                <a:lnTo>
                  <a:pt x="491" y="1645"/>
                </a:lnTo>
                <a:lnTo>
                  <a:pt x="525" y="1657"/>
                </a:lnTo>
                <a:lnTo>
                  <a:pt x="562" y="1663"/>
                </a:lnTo>
                <a:lnTo>
                  <a:pt x="602" y="1663"/>
                </a:lnTo>
                <a:lnTo>
                  <a:pt x="641" y="1657"/>
                </a:lnTo>
                <a:lnTo>
                  <a:pt x="677" y="1644"/>
                </a:lnTo>
                <a:lnTo>
                  <a:pt x="712" y="1628"/>
                </a:lnTo>
                <a:lnTo>
                  <a:pt x="744" y="1605"/>
                </a:lnTo>
                <a:lnTo>
                  <a:pt x="773" y="1578"/>
                </a:lnTo>
                <a:lnTo>
                  <a:pt x="799" y="1548"/>
                </a:lnTo>
                <a:lnTo>
                  <a:pt x="820" y="1515"/>
                </a:lnTo>
                <a:lnTo>
                  <a:pt x="823" y="1512"/>
                </a:lnTo>
                <a:lnTo>
                  <a:pt x="826" y="1511"/>
                </a:lnTo>
                <a:lnTo>
                  <a:pt x="830" y="1509"/>
                </a:lnTo>
                <a:lnTo>
                  <a:pt x="832" y="1509"/>
                </a:lnTo>
                <a:lnTo>
                  <a:pt x="836" y="1511"/>
                </a:lnTo>
                <a:lnTo>
                  <a:pt x="839" y="1512"/>
                </a:lnTo>
                <a:lnTo>
                  <a:pt x="842" y="1511"/>
                </a:lnTo>
                <a:lnTo>
                  <a:pt x="845" y="1509"/>
                </a:lnTo>
                <a:lnTo>
                  <a:pt x="848" y="1511"/>
                </a:lnTo>
                <a:lnTo>
                  <a:pt x="851" y="1512"/>
                </a:lnTo>
                <a:lnTo>
                  <a:pt x="853" y="1513"/>
                </a:lnTo>
                <a:lnTo>
                  <a:pt x="855" y="1517"/>
                </a:lnTo>
                <a:lnTo>
                  <a:pt x="868" y="1567"/>
                </a:lnTo>
                <a:lnTo>
                  <a:pt x="885" y="1615"/>
                </a:lnTo>
                <a:lnTo>
                  <a:pt x="909" y="1658"/>
                </a:lnTo>
                <a:lnTo>
                  <a:pt x="937" y="1696"/>
                </a:lnTo>
                <a:lnTo>
                  <a:pt x="969" y="1731"/>
                </a:lnTo>
                <a:lnTo>
                  <a:pt x="1006" y="1760"/>
                </a:lnTo>
                <a:lnTo>
                  <a:pt x="1046" y="1785"/>
                </a:lnTo>
                <a:lnTo>
                  <a:pt x="1090" y="1805"/>
                </a:lnTo>
                <a:lnTo>
                  <a:pt x="1137" y="1819"/>
                </a:lnTo>
                <a:lnTo>
                  <a:pt x="1187" y="1829"/>
                </a:lnTo>
                <a:lnTo>
                  <a:pt x="1160" y="1792"/>
                </a:lnTo>
                <a:lnTo>
                  <a:pt x="1137" y="1751"/>
                </a:lnTo>
                <a:lnTo>
                  <a:pt x="1121" y="1708"/>
                </a:lnTo>
                <a:lnTo>
                  <a:pt x="1110" y="1663"/>
                </a:lnTo>
                <a:lnTo>
                  <a:pt x="1105" y="1617"/>
                </a:lnTo>
                <a:lnTo>
                  <a:pt x="1108" y="1570"/>
                </a:lnTo>
                <a:lnTo>
                  <a:pt x="1111" y="1563"/>
                </a:lnTo>
                <a:lnTo>
                  <a:pt x="1116" y="1557"/>
                </a:lnTo>
                <a:lnTo>
                  <a:pt x="1123" y="1554"/>
                </a:lnTo>
                <a:lnTo>
                  <a:pt x="1130" y="1554"/>
                </a:lnTo>
                <a:lnTo>
                  <a:pt x="1136" y="1557"/>
                </a:lnTo>
                <a:lnTo>
                  <a:pt x="1141" y="1561"/>
                </a:lnTo>
                <a:lnTo>
                  <a:pt x="1142" y="1570"/>
                </a:lnTo>
                <a:lnTo>
                  <a:pt x="1141" y="1596"/>
                </a:lnTo>
                <a:lnTo>
                  <a:pt x="1142" y="1622"/>
                </a:lnTo>
                <a:lnTo>
                  <a:pt x="1162" y="1609"/>
                </a:lnTo>
                <a:lnTo>
                  <a:pt x="1182" y="1598"/>
                </a:lnTo>
                <a:lnTo>
                  <a:pt x="1166" y="1589"/>
                </a:lnTo>
                <a:lnTo>
                  <a:pt x="1153" y="1577"/>
                </a:lnTo>
                <a:lnTo>
                  <a:pt x="1142" y="1563"/>
                </a:lnTo>
                <a:lnTo>
                  <a:pt x="1137" y="1546"/>
                </a:lnTo>
                <a:lnTo>
                  <a:pt x="1137" y="1544"/>
                </a:lnTo>
                <a:lnTo>
                  <a:pt x="1138" y="1541"/>
                </a:lnTo>
                <a:lnTo>
                  <a:pt x="1140" y="1539"/>
                </a:lnTo>
                <a:lnTo>
                  <a:pt x="1142" y="1538"/>
                </a:lnTo>
                <a:lnTo>
                  <a:pt x="1144" y="1538"/>
                </a:lnTo>
                <a:lnTo>
                  <a:pt x="1147" y="1539"/>
                </a:lnTo>
                <a:lnTo>
                  <a:pt x="1149" y="1541"/>
                </a:lnTo>
                <a:lnTo>
                  <a:pt x="1160" y="1554"/>
                </a:lnTo>
                <a:lnTo>
                  <a:pt x="1175" y="1565"/>
                </a:lnTo>
                <a:lnTo>
                  <a:pt x="1193" y="1574"/>
                </a:lnTo>
                <a:lnTo>
                  <a:pt x="1214" y="1580"/>
                </a:lnTo>
                <a:lnTo>
                  <a:pt x="1236" y="1585"/>
                </a:lnTo>
                <a:lnTo>
                  <a:pt x="1260" y="1589"/>
                </a:lnTo>
                <a:lnTo>
                  <a:pt x="1281" y="1590"/>
                </a:lnTo>
                <a:lnTo>
                  <a:pt x="1300" y="1591"/>
                </a:lnTo>
                <a:lnTo>
                  <a:pt x="1317" y="1591"/>
                </a:lnTo>
                <a:lnTo>
                  <a:pt x="1367" y="1587"/>
                </a:lnTo>
                <a:lnTo>
                  <a:pt x="1415" y="1577"/>
                </a:lnTo>
                <a:lnTo>
                  <a:pt x="1461" y="1559"/>
                </a:lnTo>
                <a:lnTo>
                  <a:pt x="1488" y="1546"/>
                </a:lnTo>
                <a:lnTo>
                  <a:pt x="1514" y="1530"/>
                </a:lnTo>
                <a:lnTo>
                  <a:pt x="1539" y="1509"/>
                </a:lnTo>
                <a:lnTo>
                  <a:pt x="1562" y="1488"/>
                </a:lnTo>
                <a:lnTo>
                  <a:pt x="1583" y="1464"/>
                </a:lnTo>
                <a:lnTo>
                  <a:pt x="1599" y="1440"/>
                </a:lnTo>
                <a:lnTo>
                  <a:pt x="1612" y="1412"/>
                </a:lnTo>
                <a:lnTo>
                  <a:pt x="1622" y="1384"/>
                </a:lnTo>
                <a:lnTo>
                  <a:pt x="1625" y="1356"/>
                </a:lnTo>
                <a:lnTo>
                  <a:pt x="1623" y="1326"/>
                </a:lnTo>
                <a:lnTo>
                  <a:pt x="1615" y="1297"/>
                </a:lnTo>
                <a:lnTo>
                  <a:pt x="1599" y="1266"/>
                </a:lnTo>
                <a:lnTo>
                  <a:pt x="1596" y="1259"/>
                </a:lnTo>
                <a:lnTo>
                  <a:pt x="1597" y="1250"/>
                </a:lnTo>
                <a:lnTo>
                  <a:pt x="1602" y="1243"/>
                </a:lnTo>
                <a:lnTo>
                  <a:pt x="1608" y="1237"/>
                </a:lnTo>
                <a:lnTo>
                  <a:pt x="1616" y="1236"/>
                </a:lnTo>
                <a:lnTo>
                  <a:pt x="1660" y="1239"/>
                </a:lnTo>
                <a:lnTo>
                  <a:pt x="1702" y="1235"/>
                </a:lnTo>
                <a:lnTo>
                  <a:pt x="1742" y="1224"/>
                </a:lnTo>
                <a:lnTo>
                  <a:pt x="1781" y="1209"/>
                </a:lnTo>
                <a:lnTo>
                  <a:pt x="1818" y="1189"/>
                </a:lnTo>
                <a:lnTo>
                  <a:pt x="1851" y="1164"/>
                </a:lnTo>
                <a:lnTo>
                  <a:pt x="1883" y="1134"/>
                </a:lnTo>
                <a:lnTo>
                  <a:pt x="1911" y="1103"/>
                </a:lnTo>
                <a:lnTo>
                  <a:pt x="1937" y="1067"/>
                </a:lnTo>
                <a:lnTo>
                  <a:pt x="1961" y="1029"/>
                </a:lnTo>
                <a:lnTo>
                  <a:pt x="1980" y="990"/>
                </a:lnTo>
                <a:lnTo>
                  <a:pt x="1997" y="949"/>
                </a:lnTo>
                <a:lnTo>
                  <a:pt x="2010" y="906"/>
                </a:lnTo>
                <a:lnTo>
                  <a:pt x="2019" y="864"/>
                </a:lnTo>
                <a:lnTo>
                  <a:pt x="2024" y="821"/>
                </a:lnTo>
                <a:lnTo>
                  <a:pt x="2026" y="780"/>
                </a:lnTo>
                <a:lnTo>
                  <a:pt x="2023" y="738"/>
                </a:lnTo>
                <a:lnTo>
                  <a:pt x="2014" y="698"/>
                </a:lnTo>
                <a:lnTo>
                  <a:pt x="2003" y="660"/>
                </a:lnTo>
                <a:lnTo>
                  <a:pt x="1985" y="627"/>
                </a:lnTo>
                <a:lnTo>
                  <a:pt x="1964" y="596"/>
                </a:lnTo>
                <a:lnTo>
                  <a:pt x="1939" y="570"/>
                </a:lnTo>
                <a:lnTo>
                  <a:pt x="1910" y="549"/>
                </a:lnTo>
                <a:lnTo>
                  <a:pt x="1877" y="530"/>
                </a:lnTo>
                <a:lnTo>
                  <a:pt x="1843" y="516"/>
                </a:lnTo>
                <a:lnTo>
                  <a:pt x="1804" y="505"/>
                </a:lnTo>
                <a:lnTo>
                  <a:pt x="1764" y="499"/>
                </a:lnTo>
                <a:lnTo>
                  <a:pt x="1718" y="495"/>
                </a:lnTo>
                <a:lnTo>
                  <a:pt x="1670" y="493"/>
                </a:lnTo>
                <a:lnTo>
                  <a:pt x="1623" y="495"/>
                </a:lnTo>
                <a:lnTo>
                  <a:pt x="1577" y="500"/>
                </a:lnTo>
                <a:lnTo>
                  <a:pt x="1532" y="511"/>
                </a:lnTo>
                <a:lnTo>
                  <a:pt x="1488" y="525"/>
                </a:lnTo>
                <a:lnTo>
                  <a:pt x="1446" y="547"/>
                </a:lnTo>
                <a:lnTo>
                  <a:pt x="1435" y="550"/>
                </a:lnTo>
                <a:lnTo>
                  <a:pt x="1426" y="548"/>
                </a:lnTo>
                <a:lnTo>
                  <a:pt x="1420" y="541"/>
                </a:lnTo>
                <a:lnTo>
                  <a:pt x="1415" y="532"/>
                </a:lnTo>
                <a:lnTo>
                  <a:pt x="1415" y="523"/>
                </a:lnTo>
                <a:lnTo>
                  <a:pt x="1413" y="519"/>
                </a:lnTo>
                <a:lnTo>
                  <a:pt x="1413" y="515"/>
                </a:lnTo>
                <a:lnTo>
                  <a:pt x="1414" y="510"/>
                </a:lnTo>
                <a:lnTo>
                  <a:pt x="1424" y="465"/>
                </a:lnTo>
                <a:lnTo>
                  <a:pt x="1432" y="421"/>
                </a:lnTo>
                <a:lnTo>
                  <a:pt x="1432" y="376"/>
                </a:lnTo>
                <a:lnTo>
                  <a:pt x="1428" y="334"/>
                </a:lnTo>
                <a:lnTo>
                  <a:pt x="1419" y="292"/>
                </a:lnTo>
                <a:lnTo>
                  <a:pt x="1406" y="252"/>
                </a:lnTo>
                <a:lnTo>
                  <a:pt x="1387" y="214"/>
                </a:lnTo>
                <a:lnTo>
                  <a:pt x="1364" y="180"/>
                </a:lnTo>
                <a:lnTo>
                  <a:pt x="1338" y="147"/>
                </a:lnTo>
                <a:lnTo>
                  <a:pt x="1307" y="118"/>
                </a:lnTo>
                <a:lnTo>
                  <a:pt x="1272" y="92"/>
                </a:lnTo>
                <a:lnTo>
                  <a:pt x="1234" y="71"/>
                </a:lnTo>
                <a:lnTo>
                  <a:pt x="1193" y="55"/>
                </a:lnTo>
                <a:lnTo>
                  <a:pt x="1147" y="42"/>
                </a:lnTo>
                <a:lnTo>
                  <a:pt x="1097" y="34"/>
                </a:lnTo>
                <a:lnTo>
                  <a:pt x="1047" y="32"/>
                </a:lnTo>
                <a:close/>
                <a:moveTo>
                  <a:pt x="1075" y="0"/>
                </a:moveTo>
                <a:lnTo>
                  <a:pt x="1123" y="4"/>
                </a:lnTo>
                <a:lnTo>
                  <a:pt x="1171" y="12"/>
                </a:lnTo>
                <a:lnTo>
                  <a:pt x="1212" y="23"/>
                </a:lnTo>
                <a:lnTo>
                  <a:pt x="1258" y="30"/>
                </a:lnTo>
                <a:lnTo>
                  <a:pt x="1304" y="39"/>
                </a:lnTo>
                <a:lnTo>
                  <a:pt x="1349" y="52"/>
                </a:lnTo>
                <a:lnTo>
                  <a:pt x="1393" y="69"/>
                </a:lnTo>
                <a:lnTo>
                  <a:pt x="1434" y="89"/>
                </a:lnTo>
                <a:lnTo>
                  <a:pt x="1439" y="88"/>
                </a:lnTo>
                <a:lnTo>
                  <a:pt x="1441" y="88"/>
                </a:lnTo>
                <a:lnTo>
                  <a:pt x="1442" y="89"/>
                </a:lnTo>
                <a:lnTo>
                  <a:pt x="1443" y="90"/>
                </a:lnTo>
                <a:lnTo>
                  <a:pt x="1443" y="92"/>
                </a:lnTo>
                <a:lnTo>
                  <a:pt x="1443" y="94"/>
                </a:lnTo>
                <a:lnTo>
                  <a:pt x="1475" y="115"/>
                </a:lnTo>
                <a:lnTo>
                  <a:pt x="1507" y="140"/>
                </a:lnTo>
                <a:lnTo>
                  <a:pt x="1538" y="169"/>
                </a:lnTo>
                <a:lnTo>
                  <a:pt x="1565" y="202"/>
                </a:lnTo>
                <a:lnTo>
                  <a:pt x="1590" y="239"/>
                </a:lnTo>
                <a:lnTo>
                  <a:pt x="1610" y="278"/>
                </a:lnTo>
                <a:lnTo>
                  <a:pt x="1627" y="318"/>
                </a:lnTo>
                <a:lnTo>
                  <a:pt x="1636" y="361"/>
                </a:lnTo>
                <a:lnTo>
                  <a:pt x="1640" y="403"/>
                </a:lnTo>
                <a:lnTo>
                  <a:pt x="1635" y="446"/>
                </a:lnTo>
                <a:lnTo>
                  <a:pt x="1635" y="446"/>
                </a:lnTo>
                <a:lnTo>
                  <a:pt x="1635" y="447"/>
                </a:lnTo>
                <a:lnTo>
                  <a:pt x="1683" y="445"/>
                </a:lnTo>
                <a:lnTo>
                  <a:pt x="1733" y="447"/>
                </a:lnTo>
                <a:lnTo>
                  <a:pt x="1781" y="454"/>
                </a:lnTo>
                <a:lnTo>
                  <a:pt x="1828" y="466"/>
                </a:lnTo>
                <a:lnTo>
                  <a:pt x="1872" y="482"/>
                </a:lnTo>
                <a:lnTo>
                  <a:pt x="1919" y="495"/>
                </a:lnTo>
                <a:lnTo>
                  <a:pt x="1962" y="513"/>
                </a:lnTo>
                <a:lnTo>
                  <a:pt x="2003" y="538"/>
                </a:lnTo>
                <a:lnTo>
                  <a:pt x="2039" y="568"/>
                </a:lnTo>
                <a:lnTo>
                  <a:pt x="2072" y="601"/>
                </a:lnTo>
                <a:lnTo>
                  <a:pt x="2102" y="639"/>
                </a:lnTo>
                <a:lnTo>
                  <a:pt x="2127" y="680"/>
                </a:lnTo>
                <a:lnTo>
                  <a:pt x="2148" y="723"/>
                </a:lnTo>
                <a:lnTo>
                  <a:pt x="2153" y="726"/>
                </a:lnTo>
                <a:lnTo>
                  <a:pt x="2154" y="729"/>
                </a:lnTo>
                <a:lnTo>
                  <a:pt x="2154" y="730"/>
                </a:lnTo>
                <a:lnTo>
                  <a:pt x="2154" y="732"/>
                </a:lnTo>
                <a:lnTo>
                  <a:pt x="2151" y="733"/>
                </a:lnTo>
                <a:lnTo>
                  <a:pt x="2167" y="781"/>
                </a:lnTo>
                <a:lnTo>
                  <a:pt x="2177" y="828"/>
                </a:lnTo>
                <a:lnTo>
                  <a:pt x="2182" y="878"/>
                </a:lnTo>
                <a:lnTo>
                  <a:pt x="2181" y="926"/>
                </a:lnTo>
                <a:lnTo>
                  <a:pt x="2173" y="980"/>
                </a:lnTo>
                <a:lnTo>
                  <a:pt x="2160" y="1032"/>
                </a:lnTo>
                <a:lnTo>
                  <a:pt x="2141" y="1081"/>
                </a:lnTo>
                <a:lnTo>
                  <a:pt x="2116" y="1129"/>
                </a:lnTo>
                <a:lnTo>
                  <a:pt x="2088" y="1174"/>
                </a:lnTo>
                <a:lnTo>
                  <a:pt x="2053" y="1216"/>
                </a:lnTo>
                <a:lnTo>
                  <a:pt x="2031" y="1241"/>
                </a:lnTo>
                <a:lnTo>
                  <a:pt x="2006" y="1265"/>
                </a:lnTo>
                <a:lnTo>
                  <a:pt x="1978" y="1288"/>
                </a:lnTo>
                <a:lnTo>
                  <a:pt x="1948" y="1310"/>
                </a:lnTo>
                <a:lnTo>
                  <a:pt x="1917" y="1327"/>
                </a:lnTo>
                <a:lnTo>
                  <a:pt x="1885" y="1341"/>
                </a:lnTo>
                <a:lnTo>
                  <a:pt x="1851" y="1351"/>
                </a:lnTo>
                <a:lnTo>
                  <a:pt x="1818" y="1354"/>
                </a:lnTo>
                <a:lnTo>
                  <a:pt x="1784" y="1351"/>
                </a:lnTo>
                <a:lnTo>
                  <a:pt x="1787" y="1383"/>
                </a:lnTo>
                <a:lnTo>
                  <a:pt x="1784" y="1412"/>
                </a:lnTo>
                <a:lnTo>
                  <a:pt x="1773" y="1442"/>
                </a:lnTo>
                <a:lnTo>
                  <a:pt x="1758" y="1469"/>
                </a:lnTo>
                <a:lnTo>
                  <a:pt x="1739" y="1495"/>
                </a:lnTo>
                <a:lnTo>
                  <a:pt x="1715" y="1519"/>
                </a:lnTo>
                <a:lnTo>
                  <a:pt x="1690" y="1540"/>
                </a:lnTo>
                <a:lnTo>
                  <a:pt x="1664" y="1559"/>
                </a:lnTo>
                <a:lnTo>
                  <a:pt x="1638" y="1574"/>
                </a:lnTo>
                <a:lnTo>
                  <a:pt x="1586" y="1600"/>
                </a:lnTo>
                <a:lnTo>
                  <a:pt x="1534" y="1619"/>
                </a:lnTo>
                <a:lnTo>
                  <a:pt x="1481" y="1630"/>
                </a:lnTo>
                <a:lnTo>
                  <a:pt x="1428" y="1635"/>
                </a:lnTo>
                <a:lnTo>
                  <a:pt x="1372" y="1634"/>
                </a:lnTo>
                <a:lnTo>
                  <a:pt x="1318" y="1625"/>
                </a:lnTo>
                <a:lnTo>
                  <a:pt x="1276" y="1622"/>
                </a:lnTo>
                <a:lnTo>
                  <a:pt x="1252" y="1618"/>
                </a:lnTo>
                <a:lnTo>
                  <a:pt x="1225" y="1612"/>
                </a:lnTo>
                <a:lnTo>
                  <a:pt x="1229" y="1625"/>
                </a:lnTo>
                <a:lnTo>
                  <a:pt x="1232" y="1627"/>
                </a:lnTo>
                <a:lnTo>
                  <a:pt x="1233" y="1628"/>
                </a:lnTo>
                <a:lnTo>
                  <a:pt x="1234" y="1630"/>
                </a:lnTo>
                <a:lnTo>
                  <a:pt x="1233" y="1632"/>
                </a:lnTo>
                <a:lnTo>
                  <a:pt x="1232" y="1632"/>
                </a:lnTo>
                <a:lnTo>
                  <a:pt x="1248" y="1670"/>
                </a:lnTo>
                <a:lnTo>
                  <a:pt x="1268" y="1705"/>
                </a:lnTo>
                <a:lnTo>
                  <a:pt x="1292" y="1738"/>
                </a:lnTo>
                <a:lnTo>
                  <a:pt x="1322" y="1768"/>
                </a:lnTo>
                <a:lnTo>
                  <a:pt x="1325" y="1776"/>
                </a:lnTo>
                <a:lnTo>
                  <a:pt x="1325" y="1784"/>
                </a:lnTo>
                <a:lnTo>
                  <a:pt x="1322" y="1791"/>
                </a:lnTo>
                <a:lnTo>
                  <a:pt x="1287" y="1829"/>
                </a:lnTo>
                <a:lnTo>
                  <a:pt x="1253" y="1865"/>
                </a:lnTo>
                <a:lnTo>
                  <a:pt x="1250" y="1867"/>
                </a:lnTo>
                <a:lnTo>
                  <a:pt x="1247" y="1868"/>
                </a:lnTo>
                <a:lnTo>
                  <a:pt x="1245" y="1868"/>
                </a:lnTo>
                <a:lnTo>
                  <a:pt x="1241" y="1867"/>
                </a:lnTo>
                <a:lnTo>
                  <a:pt x="1238" y="1868"/>
                </a:lnTo>
                <a:lnTo>
                  <a:pt x="1233" y="1869"/>
                </a:lnTo>
                <a:lnTo>
                  <a:pt x="1187" y="1864"/>
                </a:lnTo>
                <a:lnTo>
                  <a:pt x="1141" y="1856"/>
                </a:lnTo>
                <a:lnTo>
                  <a:pt x="1096" y="1843"/>
                </a:lnTo>
                <a:lnTo>
                  <a:pt x="1052" y="1826"/>
                </a:lnTo>
                <a:lnTo>
                  <a:pt x="1011" y="1805"/>
                </a:lnTo>
                <a:lnTo>
                  <a:pt x="973" y="1780"/>
                </a:lnTo>
                <a:lnTo>
                  <a:pt x="937" y="1751"/>
                </a:lnTo>
                <a:lnTo>
                  <a:pt x="907" y="1719"/>
                </a:lnTo>
                <a:lnTo>
                  <a:pt x="907" y="1721"/>
                </a:lnTo>
                <a:lnTo>
                  <a:pt x="906" y="1725"/>
                </a:lnTo>
                <a:lnTo>
                  <a:pt x="904" y="1727"/>
                </a:lnTo>
                <a:lnTo>
                  <a:pt x="901" y="1729"/>
                </a:lnTo>
                <a:lnTo>
                  <a:pt x="870" y="1745"/>
                </a:lnTo>
                <a:lnTo>
                  <a:pt x="838" y="1755"/>
                </a:lnTo>
                <a:lnTo>
                  <a:pt x="805" y="1763"/>
                </a:lnTo>
                <a:lnTo>
                  <a:pt x="803" y="1764"/>
                </a:lnTo>
                <a:lnTo>
                  <a:pt x="801" y="1764"/>
                </a:lnTo>
                <a:lnTo>
                  <a:pt x="752" y="1767"/>
                </a:lnTo>
                <a:lnTo>
                  <a:pt x="702" y="1764"/>
                </a:lnTo>
                <a:lnTo>
                  <a:pt x="651" y="1754"/>
                </a:lnTo>
                <a:lnTo>
                  <a:pt x="603" y="1739"/>
                </a:lnTo>
                <a:lnTo>
                  <a:pt x="556" y="1719"/>
                </a:lnTo>
                <a:lnTo>
                  <a:pt x="511" y="1695"/>
                </a:lnTo>
                <a:lnTo>
                  <a:pt x="468" y="1668"/>
                </a:lnTo>
                <a:lnTo>
                  <a:pt x="434" y="1647"/>
                </a:lnTo>
                <a:lnTo>
                  <a:pt x="403" y="1619"/>
                </a:lnTo>
                <a:lnTo>
                  <a:pt x="377" y="1589"/>
                </a:lnTo>
                <a:lnTo>
                  <a:pt x="374" y="1590"/>
                </a:lnTo>
                <a:lnTo>
                  <a:pt x="370" y="1591"/>
                </a:lnTo>
                <a:lnTo>
                  <a:pt x="325" y="1590"/>
                </a:lnTo>
                <a:lnTo>
                  <a:pt x="281" y="1582"/>
                </a:lnTo>
                <a:lnTo>
                  <a:pt x="239" y="1567"/>
                </a:lnTo>
                <a:lnTo>
                  <a:pt x="199" y="1547"/>
                </a:lnTo>
                <a:lnTo>
                  <a:pt x="162" y="1521"/>
                </a:lnTo>
                <a:lnTo>
                  <a:pt x="129" y="1492"/>
                </a:lnTo>
                <a:lnTo>
                  <a:pt x="99" y="1457"/>
                </a:lnTo>
                <a:lnTo>
                  <a:pt x="91" y="1448"/>
                </a:lnTo>
                <a:lnTo>
                  <a:pt x="82" y="1435"/>
                </a:lnTo>
                <a:lnTo>
                  <a:pt x="70" y="1417"/>
                </a:lnTo>
                <a:lnTo>
                  <a:pt x="57" y="1398"/>
                </a:lnTo>
                <a:lnTo>
                  <a:pt x="45" y="1378"/>
                </a:lnTo>
                <a:lnTo>
                  <a:pt x="33" y="1357"/>
                </a:lnTo>
                <a:lnTo>
                  <a:pt x="22" y="1336"/>
                </a:lnTo>
                <a:lnTo>
                  <a:pt x="15" y="1315"/>
                </a:lnTo>
                <a:lnTo>
                  <a:pt x="9" y="1297"/>
                </a:lnTo>
                <a:lnTo>
                  <a:pt x="9" y="1280"/>
                </a:lnTo>
                <a:lnTo>
                  <a:pt x="13" y="1266"/>
                </a:lnTo>
                <a:lnTo>
                  <a:pt x="2" y="1224"/>
                </a:lnTo>
                <a:lnTo>
                  <a:pt x="0" y="1183"/>
                </a:lnTo>
                <a:lnTo>
                  <a:pt x="4" y="1142"/>
                </a:lnTo>
                <a:lnTo>
                  <a:pt x="14" y="1103"/>
                </a:lnTo>
                <a:lnTo>
                  <a:pt x="31" y="1066"/>
                </a:lnTo>
                <a:lnTo>
                  <a:pt x="52" y="1032"/>
                </a:lnTo>
                <a:lnTo>
                  <a:pt x="78" y="1000"/>
                </a:lnTo>
                <a:lnTo>
                  <a:pt x="109" y="972"/>
                </a:lnTo>
                <a:lnTo>
                  <a:pt x="142" y="949"/>
                </a:lnTo>
                <a:lnTo>
                  <a:pt x="180" y="930"/>
                </a:lnTo>
                <a:lnTo>
                  <a:pt x="155" y="892"/>
                </a:lnTo>
                <a:lnTo>
                  <a:pt x="136" y="852"/>
                </a:lnTo>
                <a:lnTo>
                  <a:pt x="122" y="810"/>
                </a:lnTo>
                <a:lnTo>
                  <a:pt x="113" y="768"/>
                </a:lnTo>
                <a:lnTo>
                  <a:pt x="111" y="723"/>
                </a:lnTo>
                <a:lnTo>
                  <a:pt x="112" y="679"/>
                </a:lnTo>
                <a:lnTo>
                  <a:pt x="118" y="634"/>
                </a:lnTo>
                <a:lnTo>
                  <a:pt x="129" y="590"/>
                </a:lnTo>
                <a:lnTo>
                  <a:pt x="143" y="548"/>
                </a:lnTo>
                <a:lnTo>
                  <a:pt x="161" y="508"/>
                </a:lnTo>
                <a:lnTo>
                  <a:pt x="182" y="469"/>
                </a:lnTo>
                <a:lnTo>
                  <a:pt x="207" y="432"/>
                </a:lnTo>
                <a:lnTo>
                  <a:pt x="234" y="399"/>
                </a:lnTo>
                <a:lnTo>
                  <a:pt x="265" y="369"/>
                </a:lnTo>
                <a:lnTo>
                  <a:pt x="298" y="343"/>
                </a:lnTo>
                <a:lnTo>
                  <a:pt x="332" y="322"/>
                </a:lnTo>
                <a:lnTo>
                  <a:pt x="369" y="306"/>
                </a:lnTo>
                <a:lnTo>
                  <a:pt x="408" y="296"/>
                </a:lnTo>
                <a:lnTo>
                  <a:pt x="448" y="291"/>
                </a:lnTo>
                <a:lnTo>
                  <a:pt x="488" y="293"/>
                </a:lnTo>
                <a:lnTo>
                  <a:pt x="531" y="303"/>
                </a:lnTo>
                <a:lnTo>
                  <a:pt x="573" y="320"/>
                </a:lnTo>
                <a:lnTo>
                  <a:pt x="616" y="344"/>
                </a:lnTo>
                <a:lnTo>
                  <a:pt x="628" y="296"/>
                </a:lnTo>
                <a:lnTo>
                  <a:pt x="647" y="251"/>
                </a:lnTo>
                <a:lnTo>
                  <a:pt x="669" y="208"/>
                </a:lnTo>
                <a:lnTo>
                  <a:pt x="696" y="170"/>
                </a:lnTo>
                <a:lnTo>
                  <a:pt x="728" y="135"/>
                </a:lnTo>
                <a:lnTo>
                  <a:pt x="762" y="104"/>
                </a:lnTo>
                <a:lnTo>
                  <a:pt x="801" y="77"/>
                </a:lnTo>
                <a:lnTo>
                  <a:pt x="842" y="53"/>
                </a:lnTo>
                <a:lnTo>
                  <a:pt x="885" y="34"/>
                </a:lnTo>
                <a:lnTo>
                  <a:pt x="930" y="19"/>
                </a:lnTo>
                <a:lnTo>
                  <a:pt x="978" y="8"/>
                </a:lnTo>
                <a:lnTo>
                  <a:pt x="1026" y="3"/>
                </a:lnTo>
                <a:lnTo>
                  <a:pt x="10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24"/>
          <p:cNvSpPr txBox="1"/>
          <p:nvPr/>
        </p:nvSpPr>
        <p:spPr>
          <a:xfrm>
            <a:off x="492042" y="2502339"/>
            <a:ext cx="79803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PEC’s main goal is to promote continuous program improvement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will take multiple meetings to meet the updated expectations discussed in the 2019 requirements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Driven Decision-making follows premises of EBM.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Leveraging resources in PS/RM can benefit the QI efforts of the program.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96CC0F-DDFE-4815-84C9-CA1B80153D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3D38F-7DC7-4C16-8D76-F0DB90098F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1759" y="220871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Latest On-Demand Webinars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 today to learn how our Educational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Passports can save you time &amp; money!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724-864-7320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www.PartnersInMedEd.com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42852" y="220871"/>
            <a:ext cx="5060092" cy="43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Upcoming Live Webinar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altLang="en-US" sz="1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Digging for Data IV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Tuesday, January 18,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Back to Basics – GME for New Coordinators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Tuesday, February 8,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Leveraging RMS Technology for the Medicare Cost Report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February 17,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The ABCs of GMEC: Part II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March 10, 2022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D68910-38FE-C240-95D4-C063CA8D3DE6}" type="slidenum"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FB48B9B-7E89-264A-A803-E6C70EA0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22" y="4297954"/>
            <a:ext cx="5022581" cy="10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Faculty Development Series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C34D67E-6A64-9842-B68B-F6E1EFE5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96" y="5003730"/>
            <a:ext cx="4846104" cy="12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15 Minutes to Effective Feedback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</a:b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Toolbox for Teaching Millennials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Taking Supervision to the Next Level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18BD8-A5B9-3741-B6AD-A994C0913D2D}"/>
              </a:ext>
            </a:extLst>
          </p:cNvPr>
          <p:cNvSpPr txBox="1"/>
          <p:nvPr/>
        </p:nvSpPr>
        <p:spPr>
          <a:xfrm>
            <a:off x="5638800" y="725880"/>
            <a:ext cx="3505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Meet the Experts – Fall Freebie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 Successful Coordinator? You Must Be C-C-Crazy!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Planning and Tracking Scholarly Activity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GME Financing: The Basics, the Strategies, and the Upcoming Changes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Role of Coaching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Resident Wellness in the Virtual World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 Day in the Life of A DIO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Site Visits – What to Expect in 2021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ADS Update 2021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GME Grants and Funding Sources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Survey Research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Impactful AIR &amp; APE – Bridging Data &amp; Action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1C1B05A-8258-2A47-BB75-5DA517CF0AB6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800" b="0" i="0" u="none" strike="noStrike" kern="1200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r>
              <a:rPr lang="en-US" dirty="0"/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3DC6C0-B70A-4329-A059-1CB7BA7E45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FE7F5-A4F4-41AD-B130-92E352791B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785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46300"/>
            <a:ext cx="7677150" cy="3746500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en-US" sz="2000" b="1" dirty="0"/>
              <a:t>    </a:t>
            </a:r>
            <a:r>
              <a:rPr lang="en-US" sz="2000" dirty="0"/>
              <a:t>Partners in Medical Education, Inc. provides comprehensive consulting services to the GME community.  </a:t>
            </a:r>
          </a:p>
          <a:p>
            <a:pPr algn="ctr">
              <a:lnSpc>
                <a:spcPct val="80000"/>
              </a:lnSpc>
              <a:buNone/>
              <a:defRPr/>
            </a:pPr>
            <a:br>
              <a:rPr lang="en-US" sz="2000" dirty="0"/>
            </a:br>
            <a:br>
              <a:rPr lang="en-US" sz="2000" dirty="0"/>
            </a:br>
            <a:r>
              <a:rPr lang="en-US" sz="2400" b="1" dirty="0"/>
              <a:t>Partners in Medical Education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/>
              <a:t>724-864-7320  | 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info@PartnersInMedEd.com</a:t>
            </a:r>
            <a:endParaRPr lang="en-US" sz="20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 Heather Peters, M.Ed. Ph.D.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>
                <a:hlinkClick r:id="rId4"/>
              </a:rPr>
              <a:t>Heather@PartnersInMedEd.com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And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Carmela Meyer, MBA, Ed.D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>
                <a:hlinkClick r:id="rId5"/>
              </a:rPr>
              <a:t>Carmela@PartnersInMedEd.com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endParaRPr lang="en-US" sz="2400" b="1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/>
              <a:t>www.PartnersInMedEd.com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8B82D1-3E4B-47DB-8331-694F8609FDF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21975-B024-41E2-83EE-25EA76844A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4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body" idx="1"/>
          </p:nvPr>
        </p:nvSpPr>
        <p:spPr>
          <a:xfrm>
            <a:off x="483525" y="1628150"/>
            <a:ext cx="8219700" cy="4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DISCUSS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the role of the Program Evaluation Committee (PEC) in promoting continuous program improvement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OUTLINE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the elements of quality action plans, including suggested quality measures and best practices for implementation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DISCOVER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opportunities to engage your Patient Safety and Risk Management team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DISCUSS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CQI Tools for GME</a:t>
            </a:r>
            <a:endParaRPr sz="2400"/>
          </a:p>
        </p:txBody>
      </p:sp>
      <p:sp>
        <p:nvSpPr>
          <p:cNvPr id="78" name="Google Shape;78;p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LEARNING OBJECTIVES</a:t>
            </a:r>
            <a:endParaRPr/>
          </a:p>
        </p:txBody>
      </p:sp>
      <p:pic>
        <p:nvPicPr>
          <p:cNvPr id="81" name="Google Shape;81;p1" descr="Bullsey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950" y="3690025"/>
            <a:ext cx="2505650" cy="25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 descr="Mining tool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150" y="516528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/>
          <p:nvPr/>
        </p:nvSpPr>
        <p:spPr>
          <a:xfrm>
            <a:off x="1362200" y="4929775"/>
            <a:ext cx="6808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Goals Samples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Timetable for the Annual Program Evaluation (APE)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Templates for PEC Meetings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Leverage the PEC in 2022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APE section from Program Director’s Guide to the Common Program Requirements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624443-3CF0-4A02-B365-E942DB0A0C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B679C-AE97-4218-837F-28E9756B13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PROGRAM STRUCTURE</a:t>
            </a:r>
            <a:endParaRPr/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125" y="1335225"/>
            <a:ext cx="7094825" cy="50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../../../Volumes/douglas-1/New%20Clip%20art/electronic_medical_record_800_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85" y="4717311"/>
            <a:ext cx="2301215" cy="17158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DD1E5A-9F4C-4D29-87BC-BDEF49FCF1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A7C0D-300A-4610-BC6C-8701CD3EC8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326" y="2378100"/>
            <a:ext cx="9270326" cy="2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1B09B-1B4B-4C9B-B764-72BA84F3BE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Arial"/>
              <a:buNone/>
            </a:pPr>
            <a:r>
              <a:rPr lang="en-US">
                <a:solidFill>
                  <a:srgbClr val="262626"/>
                </a:solidFill>
              </a:rPr>
              <a:t>DMAIC Template for Change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2187888" y="3430200"/>
            <a:ext cx="15543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75" tIns="0" rIns="137175" bIns="68575" anchor="t" anchorCtr="0">
            <a:noAutofit/>
          </a:bodyPr>
          <a:lstStyle/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rgbClr val="262626"/>
                </a:solidFill>
              </a:rPr>
              <a:t>Map out current process or review current data</a:t>
            </a:r>
            <a:endParaRPr sz="1350" b="1">
              <a:solidFill>
                <a:srgbClr val="262626"/>
              </a:solidFill>
            </a:endParaRPr>
          </a:p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Char char="•"/>
            </a:pPr>
            <a:r>
              <a:rPr lang="en-US" sz="1350" b="1">
                <a:solidFill>
                  <a:srgbClr val="262626"/>
                </a:solidFill>
              </a:rPr>
              <a:t>Ensure your data is reliable</a:t>
            </a:r>
            <a:endParaRPr sz="1350" b="1">
              <a:solidFill>
                <a:srgbClr val="262626"/>
              </a:solidFill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5395847" y="3430200"/>
            <a:ext cx="15543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75" tIns="0" rIns="137175" bIns="68575" anchor="t" anchorCtr="0">
            <a:noAutofit/>
          </a:bodyPr>
          <a:lstStyle/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rgbClr val="262626"/>
                </a:solidFill>
              </a:rPr>
              <a:t>Select a solution to trial</a:t>
            </a:r>
            <a:endParaRPr sz="1350" b="1">
              <a:solidFill>
                <a:srgbClr val="262626"/>
              </a:solidFill>
            </a:endParaRPr>
          </a:p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Char char="•"/>
            </a:pPr>
            <a:r>
              <a:rPr lang="en-US" sz="1350" b="1">
                <a:solidFill>
                  <a:srgbClr val="262626"/>
                </a:solidFill>
              </a:rPr>
              <a:t>Measure Improvement</a:t>
            </a:r>
            <a:endParaRPr sz="1350" b="1">
              <a:solidFill>
                <a:srgbClr val="262626"/>
              </a:solidFill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3788505" y="3430200"/>
            <a:ext cx="15543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75" tIns="0" rIns="137175" bIns="68575" anchor="t" anchorCtr="0">
            <a:noAutofit/>
          </a:bodyPr>
          <a:lstStyle/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rgbClr val="262626"/>
                </a:solidFill>
              </a:rPr>
              <a:t>Identify the cause of the problem</a:t>
            </a: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6996464" y="3430200"/>
            <a:ext cx="15543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75" tIns="0" rIns="137175" bIns="68575" anchor="t" anchorCtr="0">
            <a:noAutofit/>
          </a:bodyPr>
          <a:lstStyle/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rgbClr val="262626"/>
                </a:solidFill>
              </a:rPr>
              <a:t>Continue to monitor the change and continue to review data (measure) for a period of time after completion of project</a:t>
            </a: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564924" y="3430200"/>
            <a:ext cx="15543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75" tIns="0" rIns="137175" bIns="68575" anchor="t" anchorCtr="0">
            <a:noAutofit/>
          </a:bodyPr>
          <a:lstStyle/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350" b="1">
                <a:solidFill>
                  <a:srgbClr val="262626"/>
                </a:solidFill>
              </a:rPr>
              <a:t>Define the problem by developing a “Problem Statement”</a:t>
            </a:r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738012" y="1809417"/>
            <a:ext cx="1216854" cy="1207675"/>
            <a:chOff x="983752" y="1909482"/>
            <a:chExt cx="1622039" cy="1609804"/>
          </a:xfrm>
        </p:grpSpPr>
        <p:grpSp>
          <p:nvGrpSpPr>
            <p:cNvPr id="112" name="Google Shape;112;p4"/>
            <p:cNvGrpSpPr/>
            <p:nvPr/>
          </p:nvGrpSpPr>
          <p:grpSpPr>
            <a:xfrm>
              <a:off x="983752" y="1909482"/>
              <a:ext cx="1622039" cy="1609804"/>
              <a:chOff x="583810" y="4269631"/>
              <a:chExt cx="2162156" cy="2127325"/>
            </a:xfrm>
          </p:grpSpPr>
          <p:sp>
            <p:nvSpPr>
              <p:cNvPr id="113" name="Google Shape;113;p4"/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657793" y="4269631"/>
                <a:ext cx="1943486" cy="19434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" name="Google Shape;117;p4"/>
            <p:cNvSpPr/>
            <p:nvPr/>
          </p:nvSpPr>
          <p:spPr>
            <a:xfrm>
              <a:off x="1038318" y="1913965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endParaRPr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2337653" y="1809427"/>
            <a:ext cx="1216854" cy="1207675"/>
            <a:chOff x="3116038" y="3890682"/>
            <a:chExt cx="1622039" cy="1609804"/>
          </a:xfrm>
        </p:grpSpPr>
        <p:grpSp>
          <p:nvGrpSpPr>
            <p:cNvPr id="119" name="Google Shape;119;p4"/>
            <p:cNvGrpSpPr/>
            <p:nvPr/>
          </p:nvGrpSpPr>
          <p:grpSpPr>
            <a:xfrm>
              <a:off x="3116038" y="3890682"/>
              <a:ext cx="1622039" cy="1609804"/>
              <a:chOff x="583810" y="4269631"/>
              <a:chExt cx="2162156" cy="2127325"/>
            </a:xfrm>
          </p:grpSpPr>
          <p:sp>
            <p:nvSpPr>
              <p:cNvPr id="120" name="Google Shape;120;p4"/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" name="Google Shape;124;p4"/>
            <p:cNvSpPr/>
            <p:nvPr/>
          </p:nvSpPr>
          <p:spPr>
            <a:xfrm>
              <a:off x="3163880" y="3900750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Measure</a:t>
              </a: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3937294" y="1809417"/>
            <a:ext cx="1216854" cy="1207675"/>
            <a:chOff x="5248324" y="1909482"/>
            <a:chExt cx="1622039" cy="1609804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5248324" y="1909482"/>
              <a:ext cx="1622039" cy="1609804"/>
              <a:chOff x="583810" y="4269631"/>
              <a:chExt cx="2162156" cy="212732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" name="Google Shape;131;p4"/>
            <p:cNvSpPr/>
            <p:nvPr/>
          </p:nvSpPr>
          <p:spPr>
            <a:xfrm>
              <a:off x="5296166" y="1919550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Analyze</a:t>
              </a:r>
              <a:endParaRPr/>
            </a:p>
          </p:txBody>
        </p:sp>
      </p:grpSp>
      <p:grpSp>
        <p:nvGrpSpPr>
          <p:cNvPr id="132" name="Google Shape;132;p4"/>
          <p:cNvGrpSpPr/>
          <p:nvPr/>
        </p:nvGrpSpPr>
        <p:grpSpPr>
          <a:xfrm>
            <a:off x="5536935" y="1809427"/>
            <a:ext cx="1216854" cy="1207675"/>
            <a:chOff x="7380610" y="3890682"/>
            <a:chExt cx="1622039" cy="1609804"/>
          </a:xfrm>
        </p:grpSpPr>
        <p:grpSp>
          <p:nvGrpSpPr>
            <p:cNvPr id="133" name="Google Shape;133;p4"/>
            <p:cNvGrpSpPr/>
            <p:nvPr/>
          </p:nvGrpSpPr>
          <p:grpSpPr>
            <a:xfrm>
              <a:off x="7380610" y="3890682"/>
              <a:ext cx="1622039" cy="1609804"/>
              <a:chOff x="583810" y="4269631"/>
              <a:chExt cx="2162156" cy="2127325"/>
            </a:xfrm>
          </p:grpSpPr>
          <p:sp>
            <p:nvSpPr>
              <p:cNvPr id="134" name="Google Shape;134;p4"/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138;p4"/>
            <p:cNvSpPr/>
            <p:nvPr/>
          </p:nvSpPr>
          <p:spPr>
            <a:xfrm>
              <a:off x="7435176" y="3895165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grpSp>
        <p:nvGrpSpPr>
          <p:cNvPr id="139" name="Google Shape;139;p4"/>
          <p:cNvGrpSpPr/>
          <p:nvPr/>
        </p:nvGrpSpPr>
        <p:grpSpPr>
          <a:xfrm>
            <a:off x="7136577" y="1809417"/>
            <a:ext cx="1216854" cy="1207675"/>
            <a:chOff x="9512897" y="1909482"/>
            <a:chExt cx="1622039" cy="1609804"/>
          </a:xfrm>
        </p:grpSpPr>
        <p:grpSp>
          <p:nvGrpSpPr>
            <p:cNvPr id="140" name="Google Shape;140;p4"/>
            <p:cNvGrpSpPr/>
            <p:nvPr/>
          </p:nvGrpSpPr>
          <p:grpSpPr>
            <a:xfrm>
              <a:off x="9512897" y="1909482"/>
              <a:ext cx="1622039" cy="1609804"/>
              <a:chOff x="583810" y="4269631"/>
              <a:chExt cx="2162156" cy="2127325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F2B80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>
              <a:off x="9567463" y="1913965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/>
            </a:p>
          </p:txBody>
        </p:sp>
      </p:grpSp>
      <p:pic>
        <p:nvPicPr>
          <p:cNvPr id="146" name="Google Shape;14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813" y="5061150"/>
            <a:ext cx="2514559" cy="12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 txBox="1"/>
          <p:nvPr/>
        </p:nvSpPr>
        <p:spPr>
          <a:xfrm>
            <a:off x="5961550" y="5503475"/>
            <a:ext cx="2131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Further Reading: </a:t>
            </a:r>
            <a:r>
              <a:rPr lang="en-US"/>
              <a:t>DMAIC: The 5 Phases on Lean Six Sigma</a:t>
            </a:r>
            <a:endParaRPr/>
          </a:p>
        </p:txBody>
      </p:sp>
      <p:sp>
        <p:nvSpPr>
          <p:cNvPr id="148" name="Google Shape;148;p4"/>
          <p:cNvSpPr txBox="1"/>
          <p:nvPr/>
        </p:nvSpPr>
        <p:spPr>
          <a:xfrm>
            <a:off x="676900" y="5272550"/>
            <a:ext cx="133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Further Learning</a:t>
            </a:r>
            <a:endParaRPr/>
          </a:p>
        </p:txBody>
      </p:sp>
      <p:pic>
        <p:nvPicPr>
          <p:cNvPr id="149" name="Google Shape;14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875" y="5315588"/>
            <a:ext cx="1054675" cy="10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5B134-CE4A-45E6-9282-79A9F427F9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Rotation/Service Presentations at PEC</a:t>
            </a:r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>
            <a:off x="2962892" y="2254462"/>
            <a:ext cx="4842189" cy="3462101"/>
            <a:chOff x="157801" y="1326"/>
            <a:chExt cx="4578902" cy="3308583"/>
          </a:xfrm>
        </p:grpSpPr>
        <p:sp>
          <p:nvSpPr>
            <p:cNvPr id="158" name="Google Shape;158;p5"/>
            <p:cNvSpPr/>
            <p:nvPr/>
          </p:nvSpPr>
          <p:spPr>
            <a:xfrm>
              <a:off x="2911367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2911367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921" y="20569"/>
                  </a:moveTo>
                  <a:lnTo>
                    <a:pt x="100921" y="20569"/>
                  </a:lnTo>
                  <a:cubicBezTo>
                    <a:pt x="107114" y="26987"/>
                    <a:pt x="111707" y="34773"/>
                    <a:pt x="114331" y="43295"/>
                  </a:cubicBezTo>
                  <a:lnTo>
                    <a:pt x="117400" y="42583"/>
                  </a:lnTo>
                  <a:lnTo>
                    <a:pt x="113065" y="47689"/>
                  </a:lnTo>
                  <a:lnTo>
                    <a:pt x="106635" y="45080"/>
                  </a:lnTo>
                  <a:lnTo>
                    <a:pt x="109703" y="44368"/>
                  </a:lnTo>
                  <a:lnTo>
                    <a:pt x="109703" y="44368"/>
                  </a:lnTo>
                  <a:cubicBezTo>
                    <a:pt x="107279" y="36684"/>
                    <a:pt x="103100" y="29667"/>
                    <a:pt x="97496" y="2387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3273786" y="1317448"/>
              <a:ext cx="1462917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3273786" y="1317448"/>
              <a:ext cx="1462917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72" y="72846"/>
                  </a:moveTo>
                  <a:cubicBezTo>
                    <a:pt x="113352" y="81543"/>
                    <a:pt x="109309" y="89641"/>
                    <a:pt x="103573" y="96484"/>
                  </a:cubicBezTo>
                  <a:lnTo>
                    <a:pt x="105854" y="98682"/>
                  </a:lnTo>
                  <a:lnTo>
                    <a:pt x="99209" y="97781"/>
                  </a:lnTo>
                  <a:lnTo>
                    <a:pt x="97860" y="90979"/>
                  </a:lnTo>
                  <a:lnTo>
                    <a:pt x="100141" y="93177"/>
                  </a:lnTo>
                  <a:cubicBezTo>
                    <a:pt x="105294" y="86962"/>
                    <a:pt x="108929" y="79635"/>
                    <a:pt x="110759" y="71776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2911367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2911367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543" y="114646"/>
                  </a:moveTo>
                  <a:cubicBezTo>
                    <a:pt x="66661" y="117169"/>
                    <a:pt x="57298" y="117492"/>
                    <a:pt x="48263" y="115586"/>
                  </a:cubicBezTo>
                  <a:lnTo>
                    <a:pt x="47393" y="118645"/>
                  </a:lnTo>
                  <a:lnTo>
                    <a:pt x="45111" y="112347"/>
                  </a:lnTo>
                  <a:lnTo>
                    <a:pt x="50445" y="107917"/>
                  </a:lnTo>
                  <a:lnTo>
                    <a:pt x="49575" y="110975"/>
                  </a:lnTo>
                  <a:lnTo>
                    <a:pt x="49575" y="110975"/>
                  </a:lnTo>
                  <a:cubicBezTo>
                    <a:pt x="57751" y="112642"/>
                    <a:pt x="66208" y="112324"/>
                    <a:pt x="74235" y="110048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99952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1399952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9079" y="99431"/>
                  </a:moveTo>
                  <a:lnTo>
                    <a:pt x="19079" y="99431"/>
                  </a:lnTo>
                  <a:cubicBezTo>
                    <a:pt x="12886" y="93013"/>
                    <a:pt x="8293" y="85227"/>
                    <a:pt x="5669" y="76705"/>
                  </a:cubicBezTo>
                  <a:lnTo>
                    <a:pt x="2600" y="77417"/>
                  </a:lnTo>
                  <a:lnTo>
                    <a:pt x="6935" y="72311"/>
                  </a:lnTo>
                  <a:lnTo>
                    <a:pt x="13365" y="74920"/>
                  </a:lnTo>
                  <a:lnTo>
                    <a:pt x="10297" y="75632"/>
                  </a:lnTo>
                  <a:cubicBezTo>
                    <a:pt x="12721" y="83316"/>
                    <a:pt x="16900" y="90333"/>
                    <a:pt x="22504" y="9613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7801" y="1317448"/>
              <a:ext cx="1649228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157801" y="1317448"/>
              <a:ext cx="1649228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628" y="47154"/>
                  </a:moveTo>
                  <a:lnTo>
                    <a:pt x="4628" y="47154"/>
                  </a:lnTo>
                  <a:cubicBezTo>
                    <a:pt x="6648" y="38457"/>
                    <a:pt x="10691" y="30359"/>
                    <a:pt x="16427" y="23516"/>
                  </a:cubicBezTo>
                  <a:lnTo>
                    <a:pt x="14146" y="21318"/>
                  </a:lnTo>
                  <a:lnTo>
                    <a:pt x="20791" y="22219"/>
                  </a:lnTo>
                  <a:lnTo>
                    <a:pt x="22140" y="29021"/>
                  </a:lnTo>
                  <a:lnTo>
                    <a:pt x="19859" y="26823"/>
                  </a:lnTo>
                  <a:lnTo>
                    <a:pt x="19859" y="26823"/>
                  </a:lnTo>
                  <a:cubicBezTo>
                    <a:pt x="14706" y="33038"/>
                    <a:pt x="11071" y="40365"/>
                    <a:pt x="9241" y="48224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399952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1399952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457" y="5354"/>
                  </a:moveTo>
                  <a:lnTo>
                    <a:pt x="44457" y="5354"/>
                  </a:lnTo>
                  <a:cubicBezTo>
                    <a:pt x="53339" y="2831"/>
                    <a:pt x="62702" y="2508"/>
                    <a:pt x="71737" y="4414"/>
                  </a:cubicBezTo>
                  <a:lnTo>
                    <a:pt x="72607" y="1355"/>
                  </a:lnTo>
                  <a:lnTo>
                    <a:pt x="74889" y="7653"/>
                  </a:lnTo>
                  <a:lnTo>
                    <a:pt x="69555" y="12083"/>
                  </a:lnTo>
                  <a:lnTo>
                    <a:pt x="70425" y="9025"/>
                  </a:lnTo>
                  <a:lnTo>
                    <a:pt x="70425" y="9025"/>
                  </a:lnTo>
                  <a:cubicBezTo>
                    <a:pt x="62249" y="7358"/>
                    <a:pt x="53792" y="7676"/>
                    <a:pt x="45765" y="9952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" name="Google Shape;176;p5" descr="../../../Volumes/douglas-1/New%20Clip%20art/group_session_800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482" y="1718292"/>
            <a:ext cx="2790755" cy="17651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5"/>
          <p:cNvGrpSpPr/>
          <p:nvPr/>
        </p:nvGrpSpPr>
        <p:grpSpPr>
          <a:xfrm>
            <a:off x="7691964" y="246469"/>
            <a:ext cx="1216830" cy="1207547"/>
            <a:chOff x="983755" y="1909367"/>
            <a:chExt cx="1622007" cy="1609633"/>
          </a:xfrm>
        </p:grpSpPr>
        <p:grpSp>
          <p:nvGrpSpPr>
            <p:cNvPr id="179" name="Google Shape;179;p5"/>
            <p:cNvGrpSpPr/>
            <p:nvPr/>
          </p:nvGrpSpPr>
          <p:grpSpPr>
            <a:xfrm>
              <a:off x="983755" y="1909367"/>
              <a:ext cx="1622007" cy="1609633"/>
              <a:chOff x="583810" y="4269631"/>
              <a:chExt cx="2162100" cy="2127175"/>
            </a:xfrm>
          </p:grpSpPr>
          <p:sp>
            <p:nvSpPr>
              <p:cNvPr id="180" name="Google Shape;180;p5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657793" y="4269631"/>
                <a:ext cx="1943400" cy="194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" name="Google Shape;184;p5"/>
            <p:cNvSpPr/>
            <p:nvPr/>
          </p:nvSpPr>
          <p:spPr>
            <a:xfrm>
              <a:off x="1038318" y="1913965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endParaRPr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5B576C-BB91-4990-99B0-4A380AAAB0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2A12C-B004-46A5-8EE8-E21B446340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1999256" y="287516"/>
            <a:ext cx="652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Rotation/Service Presentations at PEC</a:t>
            </a:r>
            <a:endParaRPr/>
          </a:p>
        </p:txBody>
      </p:sp>
      <p:grpSp>
        <p:nvGrpSpPr>
          <p:cNvPr id="191" name="Google Shape;191;p6"/>
          <p:cNvGrpSpPr/>
          <p:nvPr/>
        </p:nvGrpSpPr>
        <p:grpSpPr>
          <a:xfrm>
            <a:off x="2945066" y="1871623"/>
            <a:ext cx="5096881" cy="4058655"/>
            <a:chOff x="269934" y="1056"/>
            <a:chExt cx="4634371" cy="3536338"/>
          </a:xfrm>
        </p:grpSpPr>
        <p:sp>
          <p:nvSpPr>
            <p:cNvPr id="192" name="Google Shape;192;p6"/>
            <p:cNvSpPr/>
            <p:nvPr/>
          </p:nvSpPr>
          <p:spPr>
            <a:xfrm>
              <a:off x="3024090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3024090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10210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000" y="21661"/>
                  </a:moveTo>
                  <a:lnTo>
                    <a:pt x="102000" y="21661"/>
                  </a:lnTo>
                  <a:cubicBezTo>
                    <a:pt x="107829" y="28077"/>
                    <a:pt x="112118" y="35744"/>
                    <a:pt x="114539" y="44076"/>
                  </a:cubicBezTo>
                  <a:lnTo>
                    <a:pt x="117650" y="43390"/>
                  </a:lnTo>
                  <a:lnTo>
                    <a:pt x="113148" y="48291"/>
                  </a:lnTo>
                  <a:lnTo>
                    <a:pt x="106757" y="45790"/>
                  </a:lnTo>
                  <a:lnTo>
                    <a:pt x="109867" y="45105"/>
                  </a:lnTo>
                  <a:lnTo>
                    <a:pt x="109867" y="45105"/>
                  </a:lnTo>
                  <a:cubicBezTo>
                    <a:pt x="107647" y="37576"/>
                    <a:pt x="103772" y="30646"/>
                    <a:pt x="98529" y="24829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482970" y="1407306"/>
              <a:ext cx="1421335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3482970" y="1407306"/>
              <a:ext cx="1421335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10210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482" y="72223"/>
                  </a:moveTo>
                  <a:cubicBezTo>
                    <a:pt x="113633" y="80656"/>
                    <a:pt x="109894" y="88557"/>
                    <a:pt x="104550" y="95329"/>
                  </a:cubicBezTo>
                  <a:lnTo>
                    <a:pt x="106851" y="97429"/>
                  </a:lnTo>
                  <a:lnTo>
                    <a:pt x="100264" y="96755"/>
                  </a:lnTo>
                  <a:lnTo>
                    <a:pt x="98758" y="90042"/>
                  </a:lnTo>
                  <a:lnTo>
                    <a:pt x="101058" y="92142"/>
                  </a:lnTo>
                  <a:lnTo>
                    <a:pt x="101058" y="92142"/>
                  </a:lnTo>
                  <a:cubicBezTo>
                    <a:pt x="105822" y="85979"/>
                    <a:pt x="109155" y="78822"/>
                    <a:pt x="110814" y="71195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024090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3024090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10210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338" y="114534"/>
                  </a:moveTo>
                  <a:cubicBezTo>
                    <a:pt x="67024" y="117337"/>
                    <a:pt x="57149" y="117697"/>
                    <a:pt x="47658" y="115579"/>
                  </a:cubicBezTo>
                  <a:lnTo>
                    <a:pt x="46777" y="118518"/>
                  </a:lnTo>
                  <a:lnTo>
                    <a:pt x="44323" y="112328"/>
                  </a:lnTo>
                  <a:lnTo>
                    <a:pt x="49861" y="108224"/>
                  </a:lnTo>
                  <a:lnTo>
                    <a:pt x="48981" y="111162"/>
                  </a:lnTo>
                  <a:lnTo>
                    <a:pt x="48981" y="111162"/>
                  </a:lnTo>
                  <a:cubicBezTo>
                    <a:pt x="57606" y="113044"/>
                    <a:pt x="66566" y="112686"/>
                    <a:pt x="75016" y="110122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408831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 txBox="1"/>
            <p:nvPr/>
          </p:nvSpPr>
          <p:spPr>
            <a:xfrm>
              <a:off x="1408831" y="280616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10210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000" y="98339"/>
                  </a:moveTo>
                  <a:cubicBezTo>
                    <a:pt x="12171" y="91923"/>
                    <a:pt x="7882" y="84256"/>
                    <a:pt x="5461" y="75924"/>
                  </a:cubicBezTo>
                  <a:lnTo>
                    <a:pt x="2350" y="76610"/>
                  </a:lnTo>
                  <a:lnTo>
                    <a:pt x="6852" y="71709"/>
                  </a:lnTo>
                  <a:lnTo>
                    <a:pt x="13243" y="74210"/>
                  </a:lnTo>
                  <a:lnTo>
                    <a:pt x="10133" y="74895"/>
                  </a:lnTo>
                  <a:cubicBezTo>
                    <a:pt x="12353" y="82424"/>
                    <a:pt x="16228" y="89354"/>
                    <a:pt x="21471" y="9517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269934" y="1407306"/>
              <a:ext cx="1386373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269934" y="1407306"/>
              <a:ext cx="1386373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10210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18" y="47777"/>
                  </a:moveTo>
                  <a:lnTo>
                    <a:pt x="4518" y="47777"/>
                  </a:lnTo>
                  <a:cubicBezTo>
                    <a:pt x="6367" y="39344"/>
                    <a:pt x="10106" y="31443"/>
                    <a:pt x="15450" y="24671"/>
                  </a:cubicBezTo>
                  <a:lnTo>
                    <a:pt x="13149" y="22571"/>
                  </a:lnTo>
                  <a:lnTo>
                    <a:pt x="19736" y="23245"/>
                  </a:lnTo>
                  <a:lnTo>
                    <a:pt x="21242" y="29958"/>
                  </a:lnTo>
                  <a:lnTo>
                    <a:pt x="18942" y="27858"/>
                  </a:lnTo>
                  <a:lnTo>
                    <a:pt x="18942" y="27858"/>
                  </a:lnTo>
                  <a:cubicBezTo>
                    <a:pt x="14178" y="34021"/>
                    <a:pt x="10845" y="41178"/>
                    <a:pt x="9186" y="48805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408831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 txBox="1"/>
            <p:nvPr/>
          </p:nvSpPr>
          <p:spPr>
            <a:xfrm>
              <a:off x="1408831" y="8451"/>
              <a:ext cx="723837" cy="723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omic Sans MS"/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10210" y="1056"/>
              <a:ext cx="3536338" cy="3536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662" y="5466"/>
                  </a:moveTo>
                  <a:lnTo>
                    <a:pt x="43662" y="5466"/>
                  </a:lnTo>
                  <a:cubicBezTo>
                    <a:pt x="52976" y="2663"/>
                    <a:pt x="62851" y="2303"/>
                    <a:pt x="72342" y="4421"/>
                  </a:cubicBezTo>
                  <a:lnTo>
                    <a:pt x="73223" y="1482"/>
                  </a:lnTo>
                  <a:lnTo>
                    <a:pt x="75677" y="7672"/>
                  </a:lnTo>
                  <a:lnTo>
                    <a:pt x="70139" y="11776"/>
                  </a:lnTo>
                  <a:lnTo>
                    <a:pt x="71019" y="8838"/>
                  </a:lnTo>
                  <a:cubicBezTo>
                    <a:pt x="62394" y="6956"/>
                    <a:pt x="53434" y="7314"/>
                    <a:pt x="44984" y="9878"/>
                  </a:cubicBezTo>
                  <a:close/>
                </a:path>
              </a:pathLst>
            </a:custGeom>
            <a:solidFill>
              <a:srgbClr val="00B0F0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0" name="Google Shape;210;p6" descr="../../../Volumes/douglas-1/New%20Clip%20art/group_session_800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48" y="1738060"/>
            <a:ext cx="2790755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/>
          <p:nvPr/>
        </p:nvSpPr>
        <p:spPr>
          <a:xfrm flipH="1">
            <a:off x="4826186" y="2957198"/>
            <a:ext cx="1279406" cy="1765177"/>
          </a:xfrm>
          <a:prstGeom prst="wedgeRectCallout">
            <a:avLst>
              <a:gd name="adj1" fmla="val -47677"/>
              <a:gd name="adj2" fmla="val -81437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Collecting Data: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End of rotation evaluations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Invite residents to PEC meeting</a:t>
            </a:r>
            <a:endParaRPr/>
          </a:p>
        </p:txBody>
      </p:sp>
      <p:grpSp>
        <p:nvGrpSpPr>
          <p:cNvPr id="213" name="Google Shape;213;p6"/>
          <p:cNvGrpSpPr/>
          <p:nvPr/>
        </p:nvGrpSpPr>
        <p:grpSpPr>
          <a:xfrm>
            <a:off x="7579455" y="274341"/>
            <a:ext cx="1216830" cy="1207547"/>
            <a:chOff x="3116041" y="3890567"/>
            <a:chExt cx="1622007" cy="1609633"/>
          </a:xfrm>
        </p:grpSpPr>
        <p:grpSp>
          <p:nvGrpSpPr>
            <p:cNvPr id="214" name="Google Shape;214;p6"/>
            <p:cNvGrpSpPr/>
            <p:nvPr/>
          </p:nvGrpSpPr>
          <p:grpSpPr>
            <a:xfrm>
              <a:off x="3116041" y="3890567"/>
              <a:ext cx="1622007" cy="1609633"/>
              <a:chOff x="583810" y="4269631"/>
              <a:chExt cx="2162100" cy="2127175"/>
            </a:xfrm>
          </p:grpSpPr>
          <p:sp>
            <p:nvSpPr>
              <p:cNvPr id="215" name="Google Shape;215;p6"/>
              <p:cNvSpPr/>
              <p:nvPr/>
            </p:nvSpPr>
            <p:spPr>
              <a:xfrm>
                <a:off x="583810" y="6072206"/>
                <a:ext cx="2162100" cy="32460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657794" y="4269631"/>
                <a:ext cx="1943400" cy="1943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779916" y="4322861"/>
                <a:ext cx="1713900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648830" y="4277012"/>
                <a:ext cx="1943400" cy="1943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" name="Google Shape;219;p6"/>
            <p:cNvSpPr/>
            <p:nvPr/>
          </p:nvSpPr>
          <p:spPr>
            <a:xfrm>
              <a:off x="3163880" y="3900750"/>
              <a:ext cx="1458000" cy="14706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Measure</a:t>
              </a:r>
              <a:endParaRPr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3A3D08-0E0C-4E96-B9F5-C0F39A80BFF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AC6B99-F9CF-4246-B943-2B123CAF79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2864</Words>
  <Application>Microsoft Office PowerPoint</Application>
  <PresentationFormat>On-screen Show (4:3)</PresentationFormat>
  <Paragraphs>473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Wingdings</vt:lpstr>
      <vt:lpstr>Times New Roman</vt:lpstr>
      <vt:lpstr>Calibri</vt:lpstr>
      <vt:lpstr>Dotum</vt:lpstr>
      <vt:lpstr>Noto Sans Symbols</vt:lpstr>
      <vt:lpstr>Comic Sans MS</vt:lpstr>
      <vt:lpstr>Roboto</vt:lpstr>
      <vt:lpstr>PME-2016</vt:lpstr>
      <vt:lpstr>Please Note…</vt:lpstr>
      <vt:lpstr>Getting to the Next Stage – Program Improvement I</vt:lpstr>
      <vt:lpstr>Introducing Your Presenters…</vt:lpstr>
      <vt:lpstr>LEARNING OBJECTIVES</vt:lpstr>
      <vt:lpstr>PROGRAM STRUCTURE</vt:lpstr>
      <vt:lpstr>PowerPoint Presentation</vt:lpstr>
      <vt:lpstr>DMAIC Template for Change</vt:lpstr>
      <vt:lpstr>Rotation/Service Presentations at PEC</vt:lpstr>
      <vt:lpstr>Rotation/Service Presentations at PEC</vt:lpstr>
      <vt:lpstr>Rotation/Service Presentations at PEC</vt:lpstr>
      <vt:lpstr>Rotation/Service Presentations at PEC</vt:lpstr>
      <vt:lpstr>Standing Reports</vt:lpstr>
      <vt:lpstr>DO</vt:lpstr>
      <vt:lpstr>DO</vt:lpstr>
      <vt:lpstr>DO</vt:lpstr>
      <vt:lpstr>DO</vt:lpstr>
      <vt:lpstr>DON’T</vt:lpstr>
      <vt:lpstr>DON’T</vt:lpstr>
      <vt:lpstr>DON’T</vt:lpstr>
      <vt:lpstr>PowerPoint Presentation</vt:lpstr>
      <vt:lpstr>PowerPoint Presentation</vt:lpstr>
      <vt:lpstr>Example</vt:lpstr>
      <vt:lpstr>SMART Goal</vt:lpstr>
      <vt:lpstr>Action Plans</vt:lpstr>
      <vt:lpstr>Do…Don’t</vt:lpstr>
      <vt:lpstr>Patient Safety and Risk Management          - the QI specialists</vt:lpstr>
      <vt:lpstr>Invite to the PEC</vt:lpstr>
      <vt:lpstr>Trainee QI Projects</vt:lpstr>
      <vt:lpstr>Annual Program Evaluation</vt:lpstr>
      <vt:lpstr>CQI for GME &amp;  Resources</vt:lpstr>
      <vt:lpstr>Closing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OBJECTIVES</dc:title>
  <dc:creator>Microsoft Office User</dc:creator>
  <cp:lastModifiedBy>BJ Schwartz</cp:lastModifiedBy>
  <cp:revision>4</cp:revision>
  <dcterms:created xsi:type="dcterms:W3CDTF">2016-03-20T11:36:31Z</dcterms:created>
  <dcterms:modified xsi:type="dcterms:W3CDTF">2022-01-03T20:12:15Z</dcterms:modified>
</cp:coreProperties>
</file>