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398" r:id="rId2"/>
    <p:sldId id="297" r:id="rId3"/>
    <p:sldId id="328" r:id="rId4"/>
    <p:sldId id="256" r:id="rId5"/>
    <p:sldId id="276" r:id="rId6"/>
    <p:sldId id="285" r:id="rId7"/>
    <p:sldId id="286" r:id="rId8"/>
    <p:sldId id="287" r:id="rId9"/>
    <p:sldId id="295" r:id="rId10"/>
    <p:sldId id="288" r:id="rId11"/>
    <p:sldId id="289" r:id="rId12"/>
    <p:sldId id="293" r:id="rId13"/>
    <p:sldId id="290" r:id="rId14"/>
    <p:sldId id="272" r:id="rId15"/>
    <p:sldId id="296" r:id="rId16"/>
    <p:sldId id="292" r:id="rId17"/>
    <p:sldId id="291" r:id="rId18"/>
    <p:sldId id="260" r:id="rId19"/>
    <p:sldId id="284" r:id="rId20"/>
    <p:sldId id="283" r:id="rId21"/>
    <p:sldId id="400" r:id="rId22"/>
    <p:sldId id="322" r:id="rId2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VdYlYggn4g8oWS/CftYHm1riy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8A8077-9066-4F87-8FA1-6E9CC415DC1F}">
  <a:tblStyle styleId="{6C8A8077-9066-4F87-8FA1-6E9CC415D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8E2DF2A-5F2B-4652-86DD-9CC912912F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83" d="100"/>
          <a:sy n="83" d="100"/>
        </p:scale>
        <p:origin x="274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974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 u="none" strike="noStrike" cap="none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fld>
            <a:endParaRPr lang="en-US"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4392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9b4ea1928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09b4ea1928_0_88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109b4ea1928_0_88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0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557338" y="665163"/>
            <a:ext cx="4440237" cy="3330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278" y="4218007"/>
            <a:ext cx="6042210" cy="3996135"/>
          </a:xfrm>
          <a:prstGeom prst="rect">
            <a:avLst/>
          </a:prstGeom>
        </p:spPr>
        <p:txBody>
          <a:bodyPr lIns="97457" tIns="97457" rIns="97457" bIns="9745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49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 rot="5400000">
            <a:off x="2352547" y="14160"/>
            <a:ext cx="443890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6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r>
              <a:rPr lang="en-US"/>
              <a:t>Presented by Partners in Medical Education, Inc. 2022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gme.org/learn/course/the-program-directors-guide-to-the-common-program-requirements-residency-ebook/interactive-handbook/e-book" TargetMode="Externa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hyperlink" Target="https://www.datapine.com/blog/data-driven-decision-making-in-businesses/#importan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tnersInMedEd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hyperlink" Target="mailto:Carmela@partnersinmeded.com" TargetMode="External"/><Relationship Id="rId4" Type="http://schemas.openxmlformats.org/officeDocument/2006/relationships/hyperlink" Target="mailto:Amy@partnersinmeded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113BC4-E41A-6343-9C6D-FC65B28EC97C}"/>
              </a:ext>
            </a:extLst>
          </p:cNvPr>
          <p:cNvSpPr txBox="1"/>
          <p:nvPr/>
        </p:nvSpPr>
        <p:spPr>
          <a:xfrm>
            <a:off x="3421931" y="1451998"/>
            <a:ext cx="528843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make sure your Start Video is OFF when logging into the WebEx platform. </a:t>
            </a: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Here is what it should look like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 to not hear any sound until the webinar starts at 12:00 noon EST. </a:t>
            </a:r>
          </a:p>
          <a:p>
            <a:pPr algn="ctr">
              <a:defRPr/>
            </a:pP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phone line is muted, but you can always chat to the host, BJ Schwartz, if you have any questions or concerns during this time.</a:t>
            </a:r>
            <a:b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latin typeface="+mn-lt"/>
            </a:endParaRPr>
          </a:p>
          <a:p>
            <a:pPr>
              <a:defRPr/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774329-1389-6048-B7FC-B67F9A37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Please Note…</a:t>
            </a:r>
            <a:endParaRPr lang="en-US" dirty="0"/>
          </a:p>
        </p:txBody>
      </p:sp>
      <p:pic>
        <p:nvPicPr>
          <p:cNvPr id="7" name="Picture 6" descr="No Video Icons - Download Free Vector Icons | Noun Project">
            <a:extLst>
              <a:ext uri="{FF2B5EF4-FFF2-40B4-BE49-F238E27FC236}">
                <a16:creationId xmlns:a16="http://schemas.microsoft.com/office/drawing/2014/main" id="{EBC3FA65-BF65-4CC3-AA15-9AC6B562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7" y="1762812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udio, mic, microphone, mute, sound icon - Free download">
            <a:extLst>
              <a:ext uri="{FF2B5EF4-FFF2-40B4-BE49-F238E27FC236}">
                <a16:creationId xmlns:a16="http://schemas.microsoft.com/office/drawing/2014/main" id="{384F8BCF-530F-42B3-8B5C-ABF849B092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3648173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FFF8-AE6F-4240-93F2-6BCFB61D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37" y="2493870"/>
            <a:ext cx="5028571" cy="8285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37D80-498C-4D0C-9874-AC473935BB4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00F13-25B6-477A-B313-5D512FEF73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CD2B69-B0A6-461F-9E1A-B1E91D917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262626"/>
                </a:solidFill>
              </a:rPr>
              <a:t>Identify the cause(s) of the problem</a:t>
            </a:r>
          </a:p>
          <a:p>
            <a:pPr marL="63500" indent="0">
              <a:buNone/>
            </a:pPr>
            <a:endParaRPr lang="en-US" sz="2800" b="1" dirty="0">
              <a:solidFill>
                <a:srgbClr val="262626"/>
              </a:solidFill>
            </a:endParaRPr>
          </a:p>
          <a:p>
            <a:pPr marL="63500" indent="0">
              <a:buNone/>
            </a:pPr>
            <a:r>
              <a:rPr lang="en-US" sz="2800" dirty="0">
                <a:solidFill>
                  <a:srgbClr val="262626"/>
                </a:solidFill>
              </a:rPr>
              <a:t>Why do they complete so much CCM in this program?</a:t>
            </a:r>
          </a:p>
          <a:p>
            <a:pPr marL="577850" indent="-514350">
              <a:buAutoNum type="arabicPeriod"/>
            </a:pPr>
            <a:r>
              <a:rPr lang="en-US" sz="2200" i="1" dirty="0">
                <a:solidFill>
                  <a:srgbClr val="262626"/>
                </a:solidFill>
              </a:rPr>
              <a:t>Not aware of the requirements</a:t>
            </a:r>
          </a:p>
          <a:p>
            <a:pPr marL="577850" indent="-514350">
              <a:buAutoNum type="arabicPeriod"/>
            </a:pPr>
            <a:r>
              <a:rPr lang="en-US" sz="2200" i="1" dirty="0">
                <a:solidFill>
                  <a:srgbClr val="262626"/>
                </a:solidFill>
              </a:rPr>
              <a:t>Lack of understanding about night float with too much focus on CCM</a:t>
            </a:r>
          </a:p>
          <a:p>
            <a:pPr marL="577850" indent="-514350">
              <a:buAutoNum type="arabicPeriod"/>
            </a:pPr>
            <a:r>
              <a:rPr lang="en-US" sz="2200" i="1" dirty="0">
                <a:solidFill>
                  <a:srgbClr val="262626"/>
                </a:solidFill>
              </a:rPr>
              <a:t>“Night float” is too easily mismanaged due to lack of specificity of rotation title</a:t>
            </a:r>
          </a:p>
          <a:p>
            <a:pPr marL="577850" indent="-514350">
              <a:buAutoNum type="arabicPeriod"/>
            </a:pPr>
            <a:r>
              <a:rPr lang="en-US" sz="2200" i="1" dirty="0">
                <a:solidFill>
                  <a:srgbClr val="262626"/>
                </a:solidFill>
              </a:rPr>
              <a:t>Residents have misunderstanding of the role of an internal medicine resident vs CCM fellowship</a:t>
            </a:r>
          </a:p>
          <a:p>
            <a:pPr marL="577850" indent="-514350">
              <a:buAutoNum type="arabicPeriod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BE30D-0CB7-4F6F-83D0-A6CB1D51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E3BA1-F61A-4E2B-A1D0-3405A9F899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grpSp>
        <p:nvGrpSpPr>
          <p:cNvPr id="6" name="Google Shape;125;p4">
            <a:extLst>
              <a:ext uri="{FF2B5EF4-FFF2-40B4-BE49-F238E27FC236}">
                <a16:creationId xmlns:a16="http://schemas.microsoft.com/office/drawing/2014/main" id="{0ED39A8A-72C9-42B8-9D6C-828FAD0764C5}"/>
              </a:ext>
            </a:extLst>
          </p:cNvPr>
          <p:cNvGrpSpPr/>
          <p:nvPr/>
        </p:nvGrpSpPr>
        <p:grpSpPr>
          <a:xfrm>
            <a:off x="7613944" y="246466"/>
            <a:ext cx="1216854" cy="1207675"/>
            <a:chOff x="5248324" y="1909482"/>
            <a:chExt cx="1622039" cy="1609804"/>
          </a:xfrm>
        </p:grpSpPr>
        <p:grpSp>
          <p:nvGrpSpPr>
            <p:cNvPr id="7" name="Google Shape;126;p4">
              <a:extLst>
                <a:ext uri="{FF2B5EF4-FFF2-40B4-BE49-F238E27FC236}">
                  <a16:creationId xmlns:a16="http://schemas.microsoft.com/office/drawing/2014/main" id="{F3BCE073-EE1F-48FF-BB8C-E9CAC3239EA0}"/>
                </a:ext>
              </a:extLst>
            </p:cNvPr>
            <p:cNvGrpSpPr/>
            <p:nvPr/>
          </p:nvGrpSpPr>
          <p:grpSpPr>
            <a:xfrm>
              <a:off x="5248324" y="1909482"/>
              <a:ext cx="1622039" cy="1609804"/>
              <a:chOff x="583810" y="4269631"/>
              <a:chExt cx="2162156" cy="2127325"/>
            </a:xfrm>
          </p:grpSpPr>
          <p:sp>
            <p:nvSpPr>
              <p:cNvPr id="9" name="Google Shape;127;p4">
                <a:extLst>
                  <a:ext uri="{FF2B5EF4-FFF2-40B4-BE49-F238E27FC236}">
                    <a16:creationId xmlns:a16="http://schemas.microsoft.com/office/drawing/2014/main" id="{2844407D-FF28-4215-96EE-ED0AB01C87C0}"/>
                  </a:ext>
                </a:extLst>
              </p:cNvPr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28;p4">
                <a:extLst>
                  <a:ext uri="{FF2B5EF4-FFF2-40B4-BE49-F238E27FC236}">
                    <a16:creationId xmlns:a16="http://schemas.microsoft.com/office/drawing/2014/main" id="{F0AA0382-703D-4B13-AF5E-E3FD51762A48}"/>
                  </a:ext>
                </a:extLst>
              </p:cNvPr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29;p4">
                <a:extLst>
                  <a:ext uri="{FF2B5EF4-FFF2-40B4-BE49-F238E27FC236}">
                    <a16:creationId xmlns:a16="http://schemas.microsoft.com/office/drawing/2014/main" id="{B5D14F25-4E1F-40E4-9A0E-9467A3EB8E3E}"/>
                  </a:ext>
                </a:extLst>
              </p:cNvPr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30;p4">
                <a:extLst>
                  <a:ext uri="{FF2B5EF4-FFF2-40B4-BE49-F238E27FC236}">
                    <a16:creationId xmlns:a16="http://schemas.microsoft.com/office/drawing/2014/main" id="{43C1E7EB-A3F0-46F9-ADE7-DD1871829EC4}"/>
                  </a:ext>
                </a:extLst>
              </p:cNvPr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131;p4">
              <a:extLst>
                <a:ext uri="{FF2B5EF4-FFF2-40B4-BE49-F238E27FC236}">
                  <a16:creationId xmlns:a16="http://schemas.microsoft.com/office/drawing/2014/main" id="{26EAB8AA-41E9-4882-9AAC-A8F3A6F02F9E}"/>
                </a:ext>
              </a:extLst>
            </p:cNvPr>
            <p:cNvSpPr/>
            <p:nvPr/>
          </p:nvSpPr>
          <p:spPr>
            <a:xfrm>
              <a:off x="5296166" y="1919550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Analyze</a:t>
              </a:r>
              <a:endParaRPr/>
            </a:p>
          </p:txBody>
        </p:sp>
      </p:grpSp>
      <p:sp>
        <p:nvSpPr>
          <p:cNvPr id="14" name="Google Shape;79;p1">
            <a:extLst>
              <a:ext uri="{FF2B5EF4-FFF2-40B4-BE49-F238E27FC236}">
                <a16:creationId xmlns:a16="http://schemas.microsoft.com/office/drawing/2014/main" id="{86C2A125-A2D8-49F1-B613-F10BB0924CD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266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A63C0-F036-4729-B567-652552DB7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459605" indent="-457200">
              <a:spcBef>
                <a:spcPts val="0"/>
              </a:spcBef>
              <a:buClr>
                <a:srgbClr val="262626"/>
              </a:buClr>
              <a:buSzPts val="1350"/>
            </a:pPr>
            <a:r>
              <a:rPr lang="en-US" sz="2800" b="1" dirty="0">
                <a:solidFill>
                  <a:srgbClr val="262626"/>
                </a:solidFill>
              </a:rPr>
              <a:t>Select a solution to trial</a:t>
            </a:r>
          </a:p>
          <a:p>
            <a:pPr marL="459605" indent="-457200">
              <a:spcBef>
                <a:spcPts val="0"/>
              </a:spcBef>
              <a:buClr>
                <a:srgbClr val="262626"/>
              </a:buClr>
              <a:buSzPts val="1350"/>
            </a:pPr>
            <a:r>
              <a:rPr lang="en-US" sz="2800" b="1" dirty="0">
                <a:solidFill>
                  <a:srgbClr val="262626"/>
                </a:solidFill>
              </a:rPr>
              <a:t>Measure Improvement</a:t>
            </a:r>
          </a:p>
          <a:p>
            <a:pPr marL="459605" indent="-457200">
              <a:spcBef>
                <a:spcPts val="0"/>
              </a:spcBef>
              <a:buClr>
                <a:srgbClr val="262626"/>
              </a:buClr>
              <a:buSzPts val="1350"/>
            </a:pPr>
            <a:endParaRPr lang="en-US" sz="2800" b="1" dirty="0">
              <a:solidFill>
                <a:srgbClr val="262626"/>
              </a:solidFill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800" dirty="0">
                <a:solidFill>
                  <a:srgbClr val="262626"/>
                </a:solidFill>
              </a:rPr>
              <a:t>Solution: Audit PGY-2s and PGY-3s via scheduling program (AMION) and add night float to CCM weeks. </a:t>
            </a: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2800" b="1" baseline="30000" dirty="0">
                <a:solidFill>
                  <a:srgbClr val="FF0000"/>
                </a:solidFill>
              </a:rPr>
              <a:t>st</a:t>
            </a:r>
            <a:r>
              <a:rPr lang="en-US" sz="2800" b="1" dirty="0">
                <a:solidFill>
                  <a:srgbClr val="FF0000"/>
                </a:solidFill>
              </a:rPr>
              <a:t> Audit: </a:t>
            </a: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800" dirty="0">
                <a:solidFill>
                  <a:srgbClr val="262626"/>
                </a:solidFill>
              </a:rPr>
              <a:t>	PGY-3s had 33-36 weeks of CCM</a:t>
            </a: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800" dirty="0">
                <a:solidFill>
                  <a:srgbClr val="262626"/>
                </a:solidFill>
              </a:rPr>
              <a:t>	PGY-2s had 26-28 weeks of CCM</a:t>
            </a: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b="1" baseline="30000" dirty="0">
                <a:solidFill>
                  <a:srgbClr val="00B050"/>
                </a:solidFill>
              </a:rPr>
              <a:t>nd</a:t>
            </a:r>
            <a:r>
              <a:rPr lang="en-US" sz="2800" b="1" dirty="0">
                <a:solidFill>
                  <a:srgbClr val="00B050"/>
                </a:solidFill>
              </a:rPr>
              <a:t> Audit: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262626"/>
                </a:solidFill>
              </a:rPr>
              <a:t>Excluded “Emergent Declaration” time periods from residents who were on ICU or had night float at that time</a:t>
            </a: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800" b="1" dirty="0">
                <a:solidFill>
                  <a:srgbClr val="00B0F0"/>
                </a:solidFill>
              </a:rPr>
              <a:t>3</a:t>
            </a:r>
            <a:r>
              <a:rPr lang="en-US" sz="2800" b="1" baseline="30000" dirty="0">
                <a:solidFill>
                  <a:srgbClr val="00B0F0"/>
                </a:solidFill>
              </a:rPr>
              <a:t>rd</a:t>
            </a:r>
            <a:r>
              <a:rPr lang="en-US" sz="2800" b="1" dirty="0">
                <a:solidFill>
                  <a:srgbClr val="00B0F0"/>
                </a:solidFill>
              </a:rPr>
              <a:t> Audit: </a:t>
            </a:r>
            <a:r>
              <a:rPr lang="en-US" sz="2800" dirty="0">
                <a:solidFill>
                  <a:srgbClr val="262626"/>
                </a:solidFill>
              </a:rPr>
              <a:t>Chief residents conducted audit to verify initial audit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05A60B6-3EBF-4EA6-8D4F-33EBABD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F67E8-531E-40D7-86F6-28FFCDBE86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oogle Shape;132;p4">
            <a:extLst>
              <a:ext uri="{FF2B5EF4-FFF2-40B4-BE49-F238E27FC236}">
                <a16:creationId xmlns:a16="http://schemas.microsoft.com/office/drawing/2014/main" id="{D95D3A5B-01E8-4723-A00F-8D6D07FCD3BC}"/>
              </a:ext>
            </a:extLst>
          </p:cNvPr>
          <p:cNvGrpSpPr/>
          <p:nvPr/>
        </p:nvGrpSpPr>
        <p:grpSpPr>
          <a:xfrm>
            <a:off x="7670535" y="246466"/>
            <a:ext cx="1216854" cy="1207675"/>
            <a:chOff x="7380610" y="3890682"/>
            <a:chExt cx="1622039" cy="1609804"/>
          </a:xfrm>
        </p:grpSpPr>
        <p:grpSp>
          <p:nvGrpSpPr>
            <p:cNvPr id="6" name="Google Shape;133;p4">
              <a:extLst>
                <a:ext uri="{FF2B5EF4-FFF2-40B4-BE49-F238E27FC236}">
                  <a16:creationId xmlns:a16="http://schemas.microsoft.com/office/drawing/2014/main" id="{BDDACB55-BF9F-46F6-A340-0DF10873C45A}"/>
                </a:ext>
              </a:extLst>
            </p:cNvPr>
            <p:cNvGrpSpPr/>
            <p:nvPr/>
          </p:nvGrpSpPr>
          <p:grpSpPr>
            <a:xfrm>
              <a:off x="7380610" y="3890682"/>
              <a:ext cx="1622039" cy="1609804"/>
              <a:chOff x="583810" y="4269631"/>
              <a:chExt cx="2162156" cy="2127325"/>
            </a:xfrm>
          </p:grpSpPr>
          <p:sp>
            <p:nvSpPr>
              <p:cNvPr id="8" name="Google Shape;134;p4">
                <a:extLst>
                  <a:ext uri="{FF2B5EF4-FFF2-40B4-BE49-F238E27FC236}">
                    <a16:creationId xmlns:a16="http://schemas.microsoft.com/office/drawing/2014/main" id="{29575B31-A1D7-4ADA-B2A3-2099679E270C}"/>
                  </a:ext>
                </a:extLst>
              </p:cNvPr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135;p4">
                <a:extLst>
                  <a:ext uri="{FF2B5EF4-FFF2-40B4-BE49-F238E27FC236}">
                    <a16:creationId xmlns:a16="http://schemas.microsoft.com/office/drawing/2014/main" id="{3E993FB7-0108-4FB1-9134-DDEC3FCAD556}"/>
                  </a:ext>
                </a:extLst>
              </p:cNvPr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36;p4">
                <a:extLst>
                  <a:ext uri="{FF2B5EF4-FFF2-40B4-BE49-F238E27FC236}">
                    <a16:creationId xmlns:a16="http://schemas.microsoft.com/office/drawing/2014/main" id="{B6084D7E-3EF8-4586-8261-F1157820C066}"/>
                  </a:ext>
                </a:extLst>
              </p:cNvPr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37;p4">
                <a:extLst>
                  <a:ext uri="{FF2B5EF4-FFF2-40B4-BE49-F238E27FC236}">
                    <a16:creationId xmlns:a16="http://schemas.microsoft.com/office/drawing/2014/main" id="{151F0737-2ED6-4548-9708-CFA4D8BD5A52}"/>
                  </a:ext>
                </a:extLst>
              </p:cNvPr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138;p4">
              <a:extLst>
                <a:ext uri="{FF2B5EF4-FFF2-40B4-BE49-F238E27FC236}">
                  <a16:creationId xmlns:a16="http://schemas.microsoft.com/office/drawing/2014/main" id="{A854C370-A3DF-47C4-A940-8FA5E3292947}"/>
                </a:ext>
              </a:extLst>
            </p:cNvPr>
            <p:cNvSpPr/>
            <p:nvPr/>
          </p:nvSpPr>
          <p:spPr>
            <a:xfrm>
              <a:off x="7435176" y="3895165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Improve</a:t>
              </a:r>
              <a:endParaRPr/>
            </a:p>
          </p:txBody>
        </p:sp>
      </p:grpSp>
      <p:sp>
        <p:nvSpPr>
          <p:cNvPr id="14" name="Google Shape;79;p1">
            <a:extLst>
              <a:ext uri="{FF2B5EF4-FFF2-40B4-BE49-F238E27FC236}">
                <a16:creationId xmlns:a16="http://schemas.microsoft.com/office/drawing/2014/main" id="{8A551BE6-10E2-47DD-9AD9-B8706AA39DC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244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E96EF-A88F-4242-8B43-47E124C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069" y="1818538"/>
            <a:ext cx="5276850" cy="4448912"/>
          </a:xfrm>
        </p:spPr>
        <p:txBody>
          <a:bodyPr>
            <a:normAutofit/>
          </a:bodyPr>
          <a:lstStyle/>
          <a:p>
            <a:r>
              <a:rPr lang="en-US" sz="1800" dirty="0"/>
              <a:t>Prepare the way -- Bring the leadership in as soon as you have an inkling of an issue</a:t>
            </a:r>
          </a:p>
          <a:p>
            <a:r>
              <a:rPr lang="en-US" sz="1800" dirty="0"/>
              <a:t>Tie it back to institutional initiatives</a:t>
            </a:r>
          </a:p>
          <a:p>
            <a:r>
              <a:rPr lang="en-US" sz="1800" dirty="0"/>
              <a:t>Schedule formal meetings between GME leadership and institutional leadership</a:t>
            </a:r>
          </a:p>
          <a:p>
            <a:pPr lvl="1"/>
            <a:r>
              <a:rPr lang="en-US" sz="1400" dirty="0"/>
              <a:t>CLER is a good way to start these discussions, but its essential to continue them</a:t>
            </a:r>
          </a:p>
          <a:p>
            <a:r>
              <a:rPr lang="en-US" sz="1800" dirty="0"/>
              <a:t>Involve department chairs/chiefs</a:t>
            </a:r>
          </a:p>
          <a:p>
            <a:r>
              <a:rPr lang="en-US" sz="1800" dirty="0"/>
              <a:t>Develop advocates in the leadership – you will need them sooner or later</a:t>
            </a:r>
          </a:p>
          <a:p>
            <a:endParaRPr lang="en-US" sz="1800" dirty="0"/>
          </a:p>
          <a:p>
            <a:pPr marL="63500" indent="0">
              <a:buNone/>
            </a:pPr>
            <a:r>
              <a:rPr lang="en-US" sz="1800" dirty="0"/>
              <a:t>                  Further Reading: Manage Up!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A8118-A2DF-43F8-A122-0CEC1625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Leveraging Stakeholders in a Community-based Institution (CBI)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1B626-FDC6-4D14-9754-89DBA4F3B9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Google Shape;79;p1">
            <a:extLst>
              <a:ext uri="{FF2B5EF4-FFF2-40B4-BE49-F238E27FC236}">
                <a16:creationId xmlns:a16="http://schemas.microsoft.com/office/drawing/2014/main" id="{C05B0541-9EC7-43DA-979B-6677FFDF713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471193-F358-42F2-910F-D0D82FAF98DA}"/>
              </a:ext>
            </a:extLst>
          </p:cNvPr>
          <p:cNvGrpSpPr/>
          <p:nvPr/>
        </p:nvGrpSpPr>
        <p:grpSpPr>
          <a:xfrm>
            <a:off x="7334241" y="1610327"/>
            <a:ext cx="1181109" cy="1921359"/>
            <a:chOff x="9046740" y="1892931"/>
            <a:chExt cx="1381735" cy="2247725"/>
          </a:xfrm>
        </p:grpSpPr>
        <p:sp>
          <p:nvSpPr>
            <p:cNvPr id="7" name="Freeform 58">
              <a:extLst>
                <a:ext uri="{FF2B5EF4-FFF2-40B4-BE49-F238E27FC236}">
                  <a16:creationId xmlns:a16="http://schemas.microsoft.com/office/drawing/2014/main" id="{39A396F1-146E-4D11-BBA3-A3323988E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6740" y="2826057"/>
              <a:ext cx="1381735" cy="1314599"/>
            </a:xfrm>
            <a:custGeom>
              <a:avLst/>
              <a:gdLst>
                <a:gd name="T0" fmla="*/ 1098 w 2655"/>
                <a:gd name="T1" fmla="*/ 13 h 2526"/>
                <a:gd name="T2" fmla="*/ 1237 w 2655"/>
                <a:gd name="T3" fmla="*/ 79 h 2526"/>
                <a:gd name="T4" fmla="*/ 1338 w 2655"/>
                <a:gd name="T5" fmla="*/ 189 h 2526"/>
                <a:gd name="T6" fmla="*/ 1389 w 2655"/>
                <a:gd name="T7" fmla="*/ 329 h 2526"/>
                <a:gd name="T8" fmla="*/ 1380 w 2655"/>
                <a:gd name="T9" fmla="*/ 477 h 2526"/>
                <a:gd name="T10" fmla="*/ 1315 w 2655"/>
                <a:gd name="T11" fmla="*/ 602 h 2526"/>
                <a:gd name="T12" fmla="*/ 1984 w 2655"/>
                <a:gd name="T13" fmla="*/ 1303 h 2526"/>
                <a:gd name="T14" fmla="*/ 2108 w 2655"/>
                <a:gd name="T15" fmla="*/ 1230 h 2526"/>
                <a:gd name="T16" fmla="*/ 2255 w 2655"/>
                <a:gd name="T17" fmla="*/ 1202 h 2526"/>
                <a:gd name="T18" fmla="*/ 2411 w 2655"/>
                <a:gd name="T19" fmla="*/ 1232 h 2526"/>
                <a:gd name="T20" fmla="*/ 2538 w 2655"/>
                <a:gd name="T21" fmla="*/ 1313 h 2526"/>
                <a:gd name="T22" fmla="*/ 2623 w 2655"/>
                <a:gd name="T23" fmla="*/ 1434 h 2526"/>
                <a:gd name="T24" fmla="*/ 2655 w 2655"/>
                <a:gd name="T25" fmla="*/ 1582 h 2526"/>
                <a:gd name="T26" fmla="*/ 2623 w 2655"/>
                <a:gd name="T27" fmla="*/ 1730 h 2526"/>
                <a:gd name="T28" fmla="*/ 2538 w 2655"/>
                <a:gd name="T29" fmla="*/ 1850 h 2526"/>
                <a:gd name="T30" fmla="*/ 2411 w 2655"/>
                <a:gd name="T31" fmla="*/ 1933 h 2526"/>
                <a:gd name="T32" fmla="*/ 2255 w 2655"/>
                <a:gd name="T33" fmla="*/ 1962 h 2526"/>
                <a:gd name="T34" fmla="*/ 2108 w 2655"/>
                <a:gd name="T35" fmla="*/ 1935 h 2526"/>
                <a:gd name="T36" fmla="*/ 1984 w 2655"/>
                <a:gd name="T37" fmla="*/ 1861 h 2526"/>
                <a:gd name="T38" fmla="*/ 1332 w 2655"/>
                <a:gd name="T39" fmla="*/ 2484 h 2526"/>
                <a:gd name="T40" fmla="*/ 1389 w 2655"/>
                <a:gd name="T41" fmla="*/ 2339 h 2526"/>
                <a:gd name="T42" fmla="*/ 1378 w 2655"/>
                <a:gd name="T43" fmla="*/ 2184 h 2526"/>
                <a:gd name="T44" fmla="*/ 1309 w 2655"/>
                <a:gd name="T45" fmla="*/ 2053 h 2526"/>
                <a:gd name="T46" fmla="*/ 1194 w 2655"/>
                <a:gd name="T47" fmla="*/ 1956 h 2526"/>
                <a:gd name="T48" fmla="*/ 1047 w 2655"/>
                <a:gd name="T49" fmla="*/ 1908 h 2526"/>
                <a:gd name="T50" fmla="*/ 886 w 2655"/>
                <a:gd name="T51" fmla="*/ 1918 h 2526"/>
                <a:gd name="T52" fmla="*/ 749 w 2655"/>
                <a:gd name="T53" fmla="*/ 1984 h 2526"/>
                <a:gd name="T54" fmla="*/ 648 w 2655"/>
                <a:gd name="T55" fmla="*/ 2094 h 2526"/>
                <a:gd name="T56" fmla="*/ 597 w 2655"/>
                <a:gd name="T57" fmla="*/ 2234 h 2526"/>
                <a:gd name="T58" fmla="*/ 608 w 2655"/>
                <a:gd name="T59" fmla="*/ 2391 h 2526"/>
                <a:gd name="T60" fmla="*/ 683 w 2655"/>
                <a:gd name="T61" fmla="*/ 2526 h 2526"/>
                <a:gd name="T62" fmla="*/ 44 w 2655"/>
                <a:gd name="T63" fmla="*/ 1905 h 2526"/>
                <a:gd name="T64" fmla="*/ 196 w 2655"/>
                <a:gd name="T65" fmla="*/ 1959 h 2526"/>
                <a:gd name="T66" fmla="*/ 360 w 2655"/>
                <a:gd name="T67" fmla="*/ 1949 h 2526"/>
                <a:gd name="T68" fmla="*/ 497 w 2655"/>
                <a:gd name="T69" fmla="*/ 1883 h 2526"/>
                <a:gd name="T70" fmla="*/ 598 w 2655"/>
                <a:gd name="T71" fmla="*/ 1774 h 2526"/>
                <a:gd name="T72" fmla="*/ 649 w 2655"/>
                <a:gd name="T73" fmla="*/ 1634 h 2526"/>
                <a:gd name="T74" fmla="*/ 639 w 2655"/>
                <a:gd name="T75" fmla="*/ 1481 h 2526"/>
                <a:gd name="T76" fmla="*/ 569 w 2655"/>
                <a:gd name="T77" fmla="*/ 1350 h 2526"/>
                <a:gd name="T78" fmla="*/ 454 w 2655"/>
                <a:gd name="T79" fmla="*/ 1253 h 2526"/>
                <a:gd name="T80" fmla="*/ 307 w 2655"/>
                <a:gd name="T81" fmla="*/ 1205 h 2526"/>
                <a:gd name="T82" fmla="*/ 142 w 2655"/>
                <a:gd name="T83" fmla="*/ 1217 h 2526"/>
                <a:gd name="T84" fmla="*/ 0 w 2655"/>
                <a:gd name="T85" fmla="*/ 1289 h 2526"/>
                <a:gd name="T86" fmla="*/ 669 w 2655"/>
                <a:gd name="T87" fmla="*/ 602 h 2526"/>
                <a:gd name="T88" fmla="*/ 606 w 2655"/>
                <a:gd name="T89" fmla="*/ 477 h 2526"/>
                <a:gd name="T90" fmla="*/ 597 w 2655"/>
                <a:gd name="T91" fmla="*/ 329 h 2526"/>
                <a:gd name="T92" fmla="*/ 648 w 2655"/>
                <a:gd name="T93" fmla="*/ 189 h 2526"/>
                <a:gd name="T94" fmla="*/ 749 w 2655"/>
                <a:gd name="T95" fmla="*/ 79 h 2526"/>
                <a:gd name="T96" fmla="*/ 886 w 2655"/>
                <a:gd name="T97" fmla="*/ 13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55" h="2526">
                  <a:moveTo>
                    <a:pt x="992" y="0"/>
                  </a:moveTo>
                  <a:lnTo>
                    <a:pt x="1047" y="4"/>
                  </a:lnTo>
                  <a:lnTo>
                    <a:pt x="1098" y="13"/>
                  </a:lnTo>
                  <a:lnTo>
                    <a:pt x="1148" y="30"/>
                  </a:lnTo>
                  <a:lnTo>
                    <a:pt x="1194" y="52"/>
                  </a:lnTo>
                  <a:lnTo>
                    <a:pt x="1237" y="79"/>
                  </a:lnTo>
                  <a:lnTo>
                    <a:pt x="1275" y="111"/>
                  </a:lnTo>
                  <a:lnTo>
                    <a:pt x="1309" y="148"/>
                  </a:lnTo>
                  <a:lnTo>
                    <a:pt x="1338" y="189"/>
                  </a:lnTo>
                  <a:lnTo>
                    <a:pt x="1361" y="232"/>
                  </a:lnTo>
                  <a:lnTo>
                    <a:pt x="1378" y="279"/>
                  </a:lnTo>
                  <a:lnTo>
                    <a:pt x="1389" y="329"/>
                  </a:lnTo>
                  <a:lnTo>
                    <a:pt x="1393" y="380"/>
                  </a:lnTo>
                  <a:lnTo>
                    <a:pt x="1389" y="430"/>
                  </a:lnTo>
                  <a:lnTo>
                    <a:pt x="1380" y="477"/>
                  </a:lnTo>
                  <a:lnTo>
                    <a:pt x="1364" y="521"/>
                  </a:lnTo>
                  <a:lnTo>
                    <a:pt x="1342" y="563"/>
                  </a:lnTo>
                  <a:lnTo>
                    <a:pt x="1315" y="602"/>
                  </a:lnTo>
                  <a:lnTo>
                    <a:pt x="1285" y="638"/>
                  </a:lnTo>
                  <a:lnTo>
                    <a:pt x="1984" y="638"/>
                  </a:lnTo>
                  <a:lnTo>
                    <a:pt x="1984" y="1303"/>
                  </a:lnTo>
                  <a:lnTo>
                    <a:pt x="2022" y="1274"/>
                  </a:lnTo>
                  <a:lnTo>
                    <a:pt x="2063" y="1249"/>
                  </a:lnTo>
                  <a:lnTo>
                    <a:pt x="2108" y="1230"/>
                  </a:lnTo>
                  <a:lnTo>
                    <a:pt x="2155" y="1214"/>
                  </a:lnTo>
                  <a:lnTo>
                    <a:pt x="2204" y="1205"/>
                  </a:lnTo>
                  <a:lnTo>
                    <a:pt x="2255" y="1202"/>
                  </a:lnTo>
                  <a:lnTo>
                    <a:pt x="2310" y="1205"/>
                  </a:lnTo>
                  <a:lnTo>
                    <a:pt x="2362" y="1215"/>
                  </a:lnTo>
                  <a:lnTo>
                    <a:pt x="2411" y="1232"/>
                  </a:lnTo>
                  <a:lnTo>
                    <a:pt x="2457" y="1253"/>
                  </a:lnTo>
                  <a:lnTo>
                    <a:pt x="2500" y="1281"/>
                  </a:lnTo>
                  <a:lnTo>
                    <a:pt x="2538" y="1313"/>
                  </a:lnTo>
                  <a:lnTo>
                    <a:pt x="2572" y="1350"/>
                  </a:lnTo>
                  <a:lnTo>
                    <a:pt x="2601" y="1391"/>
                  </a:lnTo>
                  <a:lnTo>
                    <a:pt x="2623" y="1434"/>
                  </a:lnTo>
                  <a:lnTo>
                    <a:pt x="2640" y="1481"/>
                  </a:lnTo>
                  <a:lnTo>
                    <a:pt x="2651" y="1531"/>
                  </a:lnTo>
                  <a:lnTo>
                    <a:pt x="2655" y="1582"/>
                  </a:lnTo>
                  <a:lnTo>
                    <a:pt x="2651" y="1634"/>
                  </a:lnTo>
                  <a:lnTo>
                    <a:pt x="2640" y="1683"/>
                  </a:lnTo>
                  <a:lnTo>
                    <a:pt x="2623" y="1730"/>
                  </a:lnTo>
                  <a:lnTo>
                    <a:pt x="2601" y="1774"/>
                  </a:lnTo>
                  <a:lnTo>
                    <a:pt x="2572" y="1815"/>
                  </a:lnTo>
                  <a:lnTo>
                    <a:pt x="2538" y="1850"/>
                  </a:lnTo>
                  <a:lnTo>
                    <a:pt x="2500" y="1883"/>
                  </a:lnTo>
                  <a:lnTo>
                    <a:pt x="2457" y="1911"/>
                  </a:lnTo>
                  <a:lnTo>
                    <a:pt x="2411" y="1933"/>
                  </a:lnTo>
                  <a:lnTo>
                    <a:pt x="2362" y="1949"/>
                  </a:lnTo>
                  <a:lnTo>
                    <a:pt x="2310" y="1959"/>
                  </a:lnTo>
                  <a:lnTo>
                    <a:pt x="2255" y="1962"/>
                  </a:lnTo>
                  <a:lnTo>
                    <a:pt x="2204" y="1959"/>
                  </a:lnTo>
                  <a:lnTo>
                    <a:pt x="2155" y="1950"/>
                  </a:lnTo>
                  <a:lnTo>
                    <a:pt x="2108" y="1935"/>
                  </a:lnTo>
                  <a:lnTo>
                    <a:pt x="2063" y="1914"/>
                  </a:lnTo>
                  <a:lnTo>
                    <a:pt x="2022" y="1890"/>
                  </a:lnTo>
                  <a:lnTo>
                    <a:pt x="1984" y="1861"/>
                  </a:lnTo>
                  <a:lnTo>
                    <a:pt x="1984" y="2526"/>
                  </a:lnTo>
                  <a:lnTo>
                    <a:pt x="1301" y="2526"/>
                  </a:lnTo>
                  <a:lnTo>
                    <a:pt x="1332" y="2484"/>
                  </a:lnTo>
                  <a:lnTo>
                    <a:pt x="1357" y="2440"/>
                  </a:lnTo>
                  <a:lnTo>
                    <a:pt x="1377" y="2391"/>
                  </a:lnTo>
                  <a:lnTo>
                    <a:pt x="1389" y="2339"/>
                  </a:lnTo>
                  <a:lnTo>
                    <a:pt x="1393" y="2285"/>
                  </a:lnTo>
                  <a:lnTo>
                    <a:pt x="1389" y="2234"/>
                  </a:lnTo>
                  <a:lnTo>
                    <a:pt x="1378" y="2184"/>
                  </a:lnTo>
                  <a:lnTo>
                    <a:pt x="1361" y="2137"/>
                  </a:lnTo>
                  <a:lnTo>
                    <a:pt x="1338" y="2094"/>
                  </a:lnTo>
                  <a:lnTo>
                    <a:pt x="1309" y="2053"/>
                  </a:lnTo>
                  <a:lnTo>
                    <a:pt x="1275" y="2017"/>
                  </a:lnTo>
                  <a:lnTo>
                    <a:pt x="1237" y="1984"/>
                  </a:lnTo>
                  <a:lnTo>
                    <a:pt x="1194" y="1956"/>
                  </a:lnTo>
                  <a:lnTo>
                    <a:pt x="1148" y="1935"/>
                  </a:lnTo>
                  <a:lnTo>
                    <a:pt x="1098" y="1918"/>
                  </a:lnTo>
                  <a:lnTo>
                    <a:pt x="1047" y="1908"/>
                  </a:lnTo>
                  <a:lnTo>
                    <a:pt x="992" y="1905"/>
                  </a:lnTo>
                  <a:lnTo>
                    <a:pt x="938" y="1908"/>
                  </a:lnTo>
                  <a:lnTo>
                    <a:pt x="886" y="1918"/>
                  </a:lnTo>
                  <a:lnTo>
                    <a:pt x="836" y="1935"/>
                  </a:lnTo>
                  <a:lnTo>
                    <a:pt x="790" y="1956"/>
                  </a:lnTo>
                  <a:lnTo>
                    <a:pt x="749" y="1984"/>
                  </a:lnTo>
                  <a:lnTo>
                    <a:pt x="709" y="2017"/>
                  </a:lnTo>
                  <a:lnTo>
                    <a:pt x="677" y="2053"/>
                  </a:lnTo>
                  <a:lnTo>
                    <a:pt x="648" y="2094"/>
                  </a:lnTo>
                  <a:lnTo>
                    <a:pt x="624" y="2137"/>
                  </a:lnTo>
                  <a:lnTo>
                    <a:pt x="607" y="2184"/>
                  </a:lnTo>
                  <a:lnTo>
                    <a:pt x="597" y="2234"/>
                  </a:lnTo>
                  <a:lnTo>
                    <a:pt x="593" y="2285"/>
                  </a:lnTo>
                  <a:lnTo>
                    <a:pt x="597" y="2339"/>
                  </a:lnTo>
                  <a:lnTo>
                    <a:pt x="608" y="2391"/>
                  </a:lnTo>
                  <a:lnTo>
                    <a:pt x="627" y="2440"/>
                  </a:lnTo>
                  <a:lnTo>
                    <a:pt x="653" y="2484"/>
                  </a:lnTo>
                  <a:lnTo>
                    <a:pt x="683" y="2526"/>
                  </a:lnTo>
                  <a:lnTo>
                    <a:pt x="0" y="2526"/>
                  </a:lnTo>
                  <a:lnTo>
                    <a:pt x="0" y="1876"/>
                  </a:lnTo>
                  <a:lnTo>
                    <a:pt x="44" y="1905"/>
                  </a:lnTo>
                  <a:lnTo>
                    <a:pt x="91" y="1930"/>
                  </a:lnTo>
                  <a:lnTo>
                    <a:pt x="142" y="1947"/>
                  </a:lnTo>
                  <a:lnTo>
                    <a:pt x="196" y="1959"/>
                  </a:lnTo>
                  <a:lnTo>
                    <a:pt x="252" y="1962"/>
                  </a:lnTo>
                  <a:lnTo>
                    <a:pt x="307" y="1959"/>
                  </a:lnTo>
                  <a:lnTo>
                    <a:pt x="360" y="1949"/>
                  </a:lnTo>
                  <a:lnTo>
                    <a:pt x="408" y="1933"/>
                  </a:lnTo>
                  <a:lnTo>
                    <a:pt x="454" y="1911"/>
                  </a:lnTo>
                  <a:lnTo>
                    <a:pt x="497" y="1883"/>
                  </a:lnTo>
                  <a:lnTo>
                    <a:pt x="535" y="1850"/>
                  </a:lnTo>
                  <a:lnTo>
                    <a:pt x="569" y="1815"/>
                  </a:lnTo>
                  <a:lnTo>
                    <a:pt x="598" y="1774"/>
                  </a:lnTo>
                  <a:lnTo>
                    <a:pt x="622" y="1730"/>
                  </a:lnTo>
                  <a:lnTo>
                    <a:pt x="639" y="1683"/>
                  </a:lnTo>
                  <a:lnTo>
                    <a:pt x="649" y="1634"/>
                  </a:lnTo>
                  <a:lnTo>
                    <a:pt x="653" y="1582"/>
                  </a:lnTo>
                  <a:lnTo>
                    <a:pt x="649" y="1531"/>
                  </a:lnTo>
                  <a:lnTo>
                    <a:pt x="639" y="1481"/>
                  </a:lnTo>
                  <a:lnTo>
                    <a:pt x="622" y="1434"/>
                  </a:lnTo>
                  <a:lnTo>
                    <a:pt x="598" y="1391"/>
                  </a:lnTo>
                  <a:lnTo>
                    <a:pt x="569" y="1350"/>
                  </a:lnTo>
                  <a:lnTo>
                    <a:pt x="535" y="1313"/>
                  </a:lnTo>
                  <a:lnTo>
                    <a:pt x="497" y="1281"/>
                  </a:lnTo>
                  <a:lnTo>
                    <a:pt x="454" y="1253"/>
                  </a:lnTo>
                  <a:lnTo>
                    <a:pt x="408" y="1232"/>
                  </a:lnTo>
                  <a:lnTo>
                    <a:pt x="360" y="1215"/>
                  </a:lnTo>
                  <a:lnTo>
                    <a:pt x="307" y="1205"/>
                  </a:lnTo>
                  <a:lnTo>
                    <a:pt x="252" y="1202"/>
                  </a:lnTo>
                  <a:lnTo>
                    <a:pt x="196" y="1206"/>
                  </a:lnTo>
                  <a:lnTo>
                    <a:pt x="142" y="1217"/>
                  </a:lnTo>
                  <a:lnTo>
                    <a:pt x="91" y="1235"/>
                  </a:lnTo>
                  <a:lnTo>
                    <a:pt x="44" y="1258"/>
                  </a:lnTo>
                  <a:lnTo>
                    <a:pt x="0" y="1289"/>
                  </a:lnTo>
                  <a:lnTo>
                    <a:pt x="0" y="638"/>
                  </a:lnTo>
                  <a:lnTo>
                    <a:pt x="700" y="638"/>
                  </a:lnTo>
                  <a:lnTo>
                    <a:pt x="669" y="602"/>
                  </a:lnTo>
                  <a:lnTo>
                    <a:pt x="643" y="563"/>
                  </a:lnTo>
                  <a:lnTo>
                    <a:pt x="622" y="521"/>
                  </a:lnTo>
                  <a:lnTo>
                    <a:pt x="606" y="477"/>
                  </a:lnTo>
                  <a:lnTo>
                    <a:pt x="597" y="430"/>
                  </a:lnTo>
                  <a:lnTo>
                    <a:pt x="593" y="380"/>
                  </a:lnTo>
                  <a:lnTo>
                    <a:pt x="597" y="329"/>
                  </a:lnTo>
                  <a:lnTo>
                    <a:pt x="607" y="279"/>
                  </a:lnTo>
                  <a:lnTo>
                    <a:pt x="624" y="232"/>
                  </a:lnTo>
                  <a:lnTo>
                    <a:pt x="648" y="189"/>
                  </a:lnTo>
                  <a:lnTo>
                    <a:pt x="677" y="148"/>
                  </a:lnTo>
                  <a:lnTo>
                    <a:pt x="709" y="111"/>
                  </a:lnTo>
                  <a:lnTo>
                    <a:pt x="749" y="79"/>
                  </a:lnTo>
                  <a:lnTo>
                    <a:pt x="790" y="52"/>
                  </a:lnTo>
                  <a:lnTo>
                    <a:pt x="836" y="30"/>
                  </a:lnTo>
                  <a:lnTo>
                    <a:pt x="886" y="13"/>
                  </a:lnTo>
                  <a:lnTo>
                    <a:pt x="938" y="4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rgbClr val="357679"/>
            </a:solidFill>
            <a:ln w="76200">
              <a:solidFill>
                <a:schemeClr val="accent5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59">
              <a:extLst>
                <a:ext uri="{FF2B5EF4-FFF2-40B4-BE49-F238E27FC236}">
                  <a16:creationId xmlns:a16="http://schemas.microsoft.com/office/drawing/2014/main" id="{4C16109F-173D-4134-AA92-C44C8FD51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489" y="2090693"/>
              <a:ext cx="56206" cy="1067396"/>
            </a:xfrm>
            <a:custGeom>
              <a:avLst/>
              <a:gdLst>
                <a:gd name="T0" fmla="*/ 108 w 108"/>
                <a:gd name="T1" fmla="*/ 0 h 2051"/>
                <a:gd name="T2" fmla="*/ 108 w 108"/>
                <a:gd name="T3" fmla="*/ 1793 h 2051"/>
                <a:gd name="T4" fmla="*/ 105 w 108"/>
                <a:gd name="T5" fmla="*/ 1829 h 2051"/>
                <a:gd name="T6" fmla="*/ 105 w 108"/>
                <a:gd name="T7" fmla="*/ 1835 h 2051"/>
                <a:gd name="T8" fmla="*/ 104 w 108"/>
                <a:gd name="T9" fmla="*/ 1841 h 2051"/>
                <a:gd name="T10" fmla="*/ 100 w 108"/>
                <a:gd name="T11" fmla="*/ 1865 h 2051"/>
                <a:gd name="T12" fmla="*/ 99 w 108"/>
                <a:gd name="T13" fmla="*/ 1871 h 2051"/>
                <a:gd name="T14" fmla="*/ 96 w 108"/>
                <a:gd name="T15" fmla="*/ 1879 h 2051"/>
                <a:gd name="T16" fmla="*/ 93 w 108"/>
                <a:gd name="T17" fmla="*/ 1890 h 2051"/>
                <a:gd name="T18" fmla="*/ 91 w 108"/>
                <a:gd name="T19" fmla="*/ 1899 h 2051"/>
                <a:gd name="T20" fmla="*/ 88 w 108"/>
                <a:gd name="T21" fmla="*/ 1907 h 2051"/>
                <a:gd name="T22" fmla="*/ 85 w 108"/>
                <a:gd name="T23" fmla="*/ 1913 h 2051"/>
                <a:gd name="T24" fmla="*/ 83 w 108"/>
                <a:gd name="T25" fmla="*/ 1922 h 2051"/>
                <a:gd name="T26" fmla="*/ 79 w 108"/>
                <a:gd name="T27" fmla="*/ 1932 h 2051"/>
                <a:gd name="T28" fmla="*/ 79 w 108"/>
                <a:gd name="T29" fmla="*/ 1933 h 2051"/>
                <a:gd name="T30" fmla="*/ 58 w 108"/>
                <a:gd name="T31" fmla="*/ 1973 h 2051"/>
                <a:gd name="T32" fmla="*/ 53 w 108"/>
                <a:gd name="T33" fmla="*/ 1984 h 2051"/>
                <a:gd name="T34" fmla="*/ 29 w 108"/>
                <a:gd name="T35" fmla="*/ 2017 h 2051"/>
                <a:gd name="T36" fmla="*/ 28 w 108"/>
                <a:gd name="T37" fmla="*/ 2018 h 2051"/>
                <a:gd name="T38" fmla="*/ 27 w 108"/>
                <a:gd name="T39" fmla="*/ 2021 h 2051"/>
                <a:gd name="T40" fmla="*/ 25 w 108"/>
                <a:gd name="T41" fmla="*/ 2022 h 2051"/>
                <a:gd name="T42" fmla="*/ 0 w 108"/>
                <a:gd name="T43" fmla="*/ 2051 h 2051"/>
                <a:gd name="T44" fmla="*/ 0 w 108"/>
                <a:gd name="T45" fmla="*/ 258 h 2051"/>
                <a:gd name="T46" fmla="*/ 25 w 108"/>
                <a:gd name="T47" fmla="*/ 229 h 2051"/>
                <a:gd name="T48" fmla="*/ 29 w 108"/>
                <a:gd name="T49" fmla="*/ 224 h 2051"/>
                <a:gd name="T50" fmla="*/ 53 w 108"/>
                <a:gd name="T51" fmla="*/ 191 h 2051"/>
                <a:gd name="T52" fmla="*/ 58 w 108"/>
                <a:gd name="T53" fmla="*/ 181 h 2051"/>
                <a:gd name="T54" fmla="*/ 79 w 108"/>
                <a:gd name="T55" fmla="*/ 140 h 2051"/>
                <a:gd name="T56" fmla="*/ 83 w 108"/>
                <a:gd name="T57" fmla="*/ 131 h 2051"/>
                <a:gd name="T58" fmla="*/ 85 w 108"/>
                <a:gd name="T59" fmla="*/ 121 h 2051"/>
                <a:gd name="T60" fmla="*/ 88 w 108"/>
                <a:gd name="T61" fmla="*/ 114 h 2051"/>
                <a:gd name="T62" fmla="*/ 91 w 108"/>
                <a:gd name="T63" fmla="*/ 106 h 2051"/>
                <a:gd name="T64" fmla="*/ 93 w 108"/>
                <a:gd name="T65" fmla="*/ 97 h 2051"/>
                <a:gd name="T66" fmla="*/ 96 w 108"/>
                <a:gd name="T67" fmla="*/ 86 h 2051"/>
                <a:gd name="T68" fmla="*/ 99 w 108"/>
                <a:gd name="T69" fmla="*/ 79 h 2051"/>
                <a:gd name="T70" fmla="*/ 100 w 108"/>
                <a:gd name="T71" fmla="*/ 72 h 2051"/>
                <a:gd name="T72" fmla="*/ 104 w 108"/>
                <a:gd name="T73" fmla="*/ 49 h 2051"/>
                <a:gd name="T74" fmla="*/ 105 w 108"/>
                <a:gd name="T75" fmla="*/ 43 h 2051"/>
                <a:gd name="T76" fmla="*/ 105 w 108"/>
                <a:gd name="T77" fmla="*/ 37 h 2051"/>
                <a:gd name="T78" fmla="*/ 108 w 108"/>
                <a:gd name="T79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2051">
                  <a:moveTo>
                    <a:pt x="108" y="0"/>
                  </a:moveTo>
                  <a:lnTo>
                    <a:pt x="108" y="1793"/>
                  </a:lnTo>
                  <a:lnTo>
                    <a:pt x="105" y="1829"/>
                  </a:lnTo>
                  <a:lnTo>
                    <a:pt x="105" y="1835"/>
                  </a:lnTo>
                  <a:lnTo>
                    <a:pt x="104" y="1841"/>
                  </a:lnTo>
                  <a:lnTo>
                    <a:pt x="100" y="1865"/>
                  </a:lnTo>
                  <a:lnTo>
                    <a:pt x="99" y="1871"/>
                  </a:lnTo>
                  <a:lnTo>
                    <a:pt x="96" y="1879"/>
                  </a:lnTo>
                  <a:lnTo>
                    <a:pt x="93" y="1890"/>
                  </a:lnTo>
                  <a:lnTo>
                    <a:pt x="91" y="1899"/>
                  </a:lnTo>
                  <a:lnTo>
                    <a:pt x="88" y="1907"/>
                  </a:lnTo>
                  <a:lnTo>
                    <a:pt x="85" y="1913"/>
                  </a:lnTo>
                  <a:lnTo>
                    <a:pt x="83" y="1922"/>
                  </a:lnTo>
                  <a:lnTo>
                    <a:pt x="79" y="1932"/>
                  </a:lnTo>
                  <a:lnTo>
                    <a:pt x="79" y="1933"/>
                  </a:lnTo>
                  <a:lnTo>
                    <a:pt x="58" y="1973"/>
                  </a:lnTo>
                  <a:lnTo>
                    <a:pt x="53" y="1984"/>
                  </a:lnTo>
                  <a:lnTo>
                    <a:pt x="29" y="2017"/>
                  </a:lnTo>
                  <a:lnTo>
                    <a:pt x="28" y="2018"/>
                  </a:lnTo>
                  <a:lnTo>
                    <a:pt x="27" y="2021"/>
                  </a:lnTo>
                  <a:lnTo>
                    <a:pt x="25" y="2022"/>
                  </a:lnTo>
                  <a:lnTo>
                    <a:pt x="0" y="2051"/>
                  </a:lnTo>
                  <a:lnTo>
                    <a:pt x="0" y="258"/>
                  </a:lnTo>
                  <a:lnTo>
                    <a:pt x="25" y="229"/>
                  </a:lnTo>
                  <a:lnTo>
                    <a:pt x="29" y="224"/>
                  </a:lnTo>
                  <a:lnTo>
                    <a:pt x="53" y="191"/>
                  </a:lnTo>
                  <a:lnTo>
                    <a:pt x="58" y="181"/>
                  </a:lnTo>
                  <a:lnTo>
                    <a:pt x="79" y="140"/>
                  </a:lnTo>
                  <a:lnTo>
                    <a:pt x="83" y="131"/>
                  </a:lnTo>
                  <a:lnTo>
                    <a:pt x="85" y="121"/>
                  </a:lnTo>
                  <a:lnTo>
                    <a:pt x="88" y="114"/>
                  </a:lnTo>
                  <a:lnTo>
                    <a:pt x="91" y="106"/>
                  </a:lnTo>
                  <a:lnTo>
                    <a:pt x="93" y="97"/>
                  </a:lnTo>
                  <a:lnTo>
                    <a:pt x="96" y="86"/>
                  </a:lnTo>
                  <a:lnTo>
                    <a:pt x="99" y="79"/>
                  </a:lnTo>
                  <a:lnTo>
                    <a:pt x="100" y="72"/>
                  </a:lnTo>
                  <a:lnTo>
                    <a:pt x="104" y="49"/>
                  </a:lnTo>
                  <a:lnTo>
                    <a:pt x="105" y="43"/>
                  </a:lnTo>
                  <a:lnTo>
                    <a:pt x="105" y="37"/>
                  </a:lnTo>
                  <a:lnTo>
                    <a:pt x="108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60">
              <a:extLst>
                <a:ext uri="{FF2B5EF4-FFF2-40B4-BE49-F238E27FC236}">
                  <a16:creationId xmlns:a16="http://schemas.microsoft.com/office/drawing/2014/main" id="{FF45D703-5870-4D56-87D6-6F8D121B6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354" y="2090693"/>
              <a:ext cx="55686" cy="1067396"/>
            </a:xfrm>
            <a:custGeom>
              <a:avLst/>
              <a:gdLst>
                <a:gd name="T0" fmla="*/ 0 w 107"/>
                <a:gd name="T1" fmla="*/ 0 h 2051"/>
                <a:gd name="T2" fmla="*/ 4 w 107"/>
                <a:gd name="T3" fmla="*/ 49 h 2051"/>
                <a:gd name="T4" fmla="*/ 13 w 107"/>
                <a:gd name="T5" fmla="*/ 96 h 2051"/>
                <a:gd name="T6" fmla="*/ 29 w 107"/>
                <a:gd name="T7" fmla="*/ 141 h 2051"/>
                <a:gd name="T8" fmla="*/ 50 w 107"/>
                <a:gd name="T9" fmla="*/ 183 h 2051"/>
                <a:gd name="T10" fmla="*/ 76 w 107"/>
                <a:gd name="T11" fmla="*/ 223 h 2051"/>
                <a:gd name="T12" fmla="*/ 107 w 107"/>
                <a:gd name="T13" fmla="*/ 258 h 2051"/>
                <a:gd name="T14" fmla="*/ 107 w 107"/>
                <a:gd name="T15" fmla="*/ 2051 h 2051"/>
                <a:gd name="T16" fmla="*/ 76 w 107"/>
                <a:gd name="T17" fmla="*/ 2015 h 2051"/>
                <a:gd name="T18" fmla="*/ 50 w 107"/>
                <a:gd name="T19" fmla="*/ 1976 h 2051"/>
                <a:gd name="T20" fmla="*/ 29 w 107"/>
                <a:gd name="T21" fmla="*/ 1933 h 2051"/>
                <a:gd name="T22" fmla="*/ 13 w 107"/>
                <a:gd name="T23" fmla="*/ 1888 h 2051"/>
                <a:gd name="T24" fmla="*/ 4 w 107"/>
                <a:gd name="T25" fmla="*/ 1841 h 2051"/>
                <a:gd name="T26" fmla="*/ 0 w 107"/>
                <a:gd name="T27" fmla="*/ 1793 h 2051"/>
                <a:gd name="T28" fmla="*/ 0 w 107"/>
                <a:gd name="T29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2051">
                  <a:moveTo>
                    <a:pt x="0" y="0"/>
                  </a:moveTo>
                  <a:lnTo>
                    <a:pt x="4" y="49"/>
                  </a:lnTo>
                  <a:lnTo>
                    <a:pt x="13" y="96"/>
                  </a:lnTo>
                  <a:lnTo>
                    <a:pt x="29" y="141"/>
                  </a:lnTo>
                  <a:lnTo>
                    <a:pt x="50" y="183"/>
                  </a:lnTo>
                  <a:lnTo>
                    <a:pt x="76" y="223"/>
                  </a:lnTo>
                  <a:lnTo>
                    <a:pt x="107" y="258"/>
                  </a:lnTo>
                  <a:lnTo>
                    <a:pt x="107" y="2051"/>
                  </a:lnTo>
                  <a:lnTo>
                    <a:pt x="76" y="2015"/>
                  </a:lnTo>
                  <a:lnTo>
                    <a:pt x="50" y="1976"/>
                  </a:lnTo>
                  <a:lnTo>
                    <a:pt x="29" y="1933"/>
                  </a:lnTo>
                  <a:lnTo>
                    <a:pt x="13" y="1888"/>
                  </a:lnTo>
                  <a:lnTo>
                    <a:pt x="4" y="1841"/>
                  </a:lnTo>
                  <a:lnTo>
                    <a:pt x="0" y="17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61">
              <a:extLst>
                <a:ext uri="{FF2B5EF4-FFF2-40B4-BE49-F238E27FC236}">
                  <a16:creationId xmlns:a16="http://schemas.microsoft.com/office/drawing/2014/main" id="{AC73248B-DF95-4801-A57E-71353C594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6740" y="2518484"/>
              <a:ext cx="339839" cy="1130888"/>
            </a:xfrm>
            <a:custGeom>
              <a:avLst/>
              <a:gdLst>
                <a:gd name="T0" fmla="*/ 307 w 653"/>
                <a:gd name="T1" fmla="*/ 3 h 2173"/>
                <a:gd name="T2" fmla="*/ 408 w 653"/>
                <a:gd name="T3" fmla="*/ 29 h 2173"/>
                <a:gd name="T4" fmla="*/ 497 w 653"/>
                <a:gd name="T5" fmla="*/ 79 h 2173"/>
                <a:gd name="T6" fmla="*/ 569 w 653"/>
                <a:gd name="T7" fmla="*/ 147 h 2173"/>
                <a:gd name="T8" fmla="*/ 622 w 653"/>
                <a:gd name="T9" fmla="*/ 232 h 2173"/>
                <a:gd name="T10" fmla="*/ 649 w 653"/>
                <a:gd name="T11" fmla="*/ 329 h 2173"/>
                <a:gd name="T12" fmla="*/ 653 w 653"/>
                <a:gd name="T13" fmla="*/ 2173 h 2173"/>
                <a:gd name="T14" fmla="*/ 639 w 653"/>
                <a:gd name="T15" fmla="*/ 2072 h 2173"/>
                <a:gd name="T16" fmla="*/ 598 w 653"/>
                <a:gd name="T17" fmla="*/ 1980 h 2173"/>
                <a:gd name="T18" fmla="*/ 535 w 653"/>
                <a:gd name="T19" fmla="*/ 1904 h 2173"/>
                <a:gd name="T20" fmla="*/ 454 w 653"/>
                <a:gd name="T21" fmla="*/ 1844 h 2173"/>
                <a:gd name="T22" fmla="*/ 360 w 653"/>
                <a:gd name="T23" fmla="*/ 1806 h 2173"/>
                <a:gd name="T24" fmla="*/ 252 w 653"/>
                <a:gd name="T25" fmla="*/ 1792 h 2173"/>
                <a:gd name="T26" fmla="*/ 207 w 653"/>
                <a:gd name="T27" fmla="*/ 1796 h 2173"/>
                <a:gd name="T28" fmla="*/ 178 w 653"/>
                <a:gd name="T29" fmla="*/ 1800 h 2173"/>
                <a:gd name="T30" fmla="*/ 161 w 653"/>
                <a:gd name="T31" fmla="*/ 1802 h 2173"/>
                <a:gd name="T32" fmla="*/ 137 w 653"/>
                <a:gd name="T33" fmla="*/ 1809 h 2173"/>
                <a:gd name="T34" fmla="*/ 119 w 653"/>
                <a:gd name="T35" fmla="*/ 1814 h 2173"/>
                <a:gd name="T36" fmla="*/ 89 w 653"/>
                <a:gd name="T37" fmla="*/ 1826 h 2173"/>
                <a:gd name="T38" fmla="*/ 59 w 653"/>
                <a:gd name="T39" fmla="*/ 1840 h 2173"/>
                <a:gd name="T40" fmla="*/ 31 w 653"/>
                <a:gd name="T41" fmla="*/ 1857 h 2173"/>
                <a:gd name="T42" fmla="*/ 9 w 653"/>
                <a:gd name="T43" fmla="*/ 1872 h 2173"/>
                <a:gd name="T44" fmla="*/ 0 w 653"/>
                <a:gd name="T45" fmla="*/ 86 h 2173"/>
                <a:gd name="T46" fmla="*/ 14 w 653"/>
                <a:gd name="T47" fmla="*/ 76 h 2173"/>
                <a:gd name="T48" fmla="*/ 31 w 653"/>
                <a:gd name="T49" fmla="*/ 65 h 2173"/>
                <a:gd name="T50" fmla="*/ 59 w 653"/>
                <a:gd name="T51" fmla="*/ 48 h 2173"/>
                <a:gd name="T52" fmla="*/ 89 w 653"/>
                <a:gd name="T53" fmla="*/ 33 h 2173"/>
                <a:gd name="T54" fmla="*/ 119 w 653"/>
                <a:gd name="T55" fmla="*/ 21 h 2173"/>
                <a:gd name="T56" fmla="*/ 137 w 653"/>
                <a:gd name="T57" fmla="*/ 16 h 2173"/>
                <a:gd name="T58" fmla="*/ 161 w 653"/>
                <a:gd name="T59" fmla="*/ 10 h 2173"/>
                <a:gd name="T60" fmla="*/ 178 w 653"/>
                <a:gd name="T61" fmla="*/ 7 h 2173"/>
                <a:gd name="T62" fmla="*/ 207 w 653"/>
                <a:gd name="T63" fmla="*/ 3 h 2173"/>
                <a:gd name="T64" fmla="*/ 252 w 653"/>
                <a:gd name="T65" fmla="*/ 0 h 2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3" h="2173">
                  <a:moveTo>
                    <a:pt x="252" y="0"/>
                  </a:moveTo>
                  <a:lnTo>
                    <a:pt x="307" y="3"/>
                  </a:lnTo>
                  <a:lnTo>
                    <a:pt x="360" y="14"/>
                  </a:lnTo>
                  <a:lnTo>
                    <a:pt x="408" y="29"/>
                  </a:lnTo>
                  <a:lnTo>
                    <a:pt x="454" y="51"/>
                  </a:lnTo>
                  <a:lnTo>
                    <a:pt x="497" y="79"/>
                  </a:lnTo>
                  <a:lnTo>
                    <a:pt x="535" y="112"/>
                  </a:lnTo>
                  <a:lnTo>
                    <a:pt x="569" y="147"/>
                  </a:lnTo>
                  <a:lnTo>
                    <a:pt x="598" y="188"/>
                  </a:lnTo>
                  <a:lnTo>
                    <a:pt x="622" y="232"/>
                  </a:lnTo>
                  <a:lnTo>
                    <a:pt x="639" y="279"/>
                  </a:lnTo>
                  <a:lnTo>
                    <a:pt x="649" y="329"/>
                  </a:lnTo>
                  <a:lnTo>
                    <a:pt x="653" y="380"/>
                  </a:lnTo>
                  <a:lnTo>
                    <a:pt x="653" y="2173"/>
                  </a:lnTo>
                  <a:lnTo>
                    <a:pt x="649" y="2122"/>
                  </a:lnTo>
                  <a:lnTo>
                    <a:pt x="639" y="2072"/>
                  </a:lnTo>
                  <a:lnTo>
                    <a:pt x="622" y="2025"/>
                  </a:lnTo>
                  <a:lnTo>
                    <a:pt x="598" y="1980"/>
                  </a:lnTo>
                  <a:lnTo>
                    <a:pt x="569" y="1940"/>
                  </a:lnTo>
                  <a:lnTo>
                    <a:pt x="535" y="1904"/>
                  </a:lnTo>
                  <a:lnTo>
                    <a:pt x="497" y="1872"/>
                  </a:lnTo>
                  <a:lnTo>
                    <a:pt x="454" y="1844"/>
                  </a:lnTo>
                  <a:lnTo>
                    <a:pt x="408" y="1822"/>
                  </a:lnTo>
                  <a:lnTo>
                    <a:pt x="360" y="1806"/>
                  </a:lnTo>
                  <a:lnTo>
                    <a:pt x="307" y="1796"/>
                  </a:lnTo>
                  <a:lnTo>
                    <a:pt x="252" y="1792"/>
                  </a:lnTo>
                  <a:lnTo>
                    <a:pt x="218" y="1794"/>
                  </a:lnTo>
                  <a:lnTo>
                    <a:pt x="207" y="1796"/>
                  </a:lnTo>
                  <a:lnTo>
                    <a:pt x="184" y="1798"/>
                  </a:lnTo>
                  <a:lnTo>
                    <a:pt x="178" y="1800"/>
                  </a:lnTo>
                  <a:lnTo>
                    <a:pt x="171" y="1801"/>
                  </a:lnTo>
                  <a:lnTo>
                    <a:pt x="161" y="1802"/>
                  </a:lnTo>
                  <a:lnTo>
                    <a:pt x="152" y="1805"/>
                  </a:lnTo>
                  <a:lnTo>
                    <a:pt x="137" y="1809"/>
                  </a:lnTo>
                  <a:lnTo>
                    <a:pt x="128" y="1811"/>
                  </a:lnTo>
                  <a:lnTo>
                    <a:pt x="119" y="1814"/>
                  </a:lnTo>
                  <a:lnTo>
                    <a:pt x="106" y="1819"/>
                  </a:lnTo>
                  <a:lnTo>
                    <a:pt x="89" y="1826"/>
                  </a:lnTo>
                  <a:lnTo>
                    <a:pt x="74" y="1832"/>
                  </a:lnTo>
                  <a:lnTo>
                    <a:pt x="59" y="1840"/>
                  </a:lnTo>
                  <a:lnTo>
                    <a:pt x="46" y="1848"/>
                  </a:lnTo>
                  <a:lnTo>
                    <a:pt x="31" y="1857"/>
                  </a:lnTo>
                  <a:lnTo>
                    <a:pt x="19" y="1865"/>
                  </a:lnTo>
                  <a:lnTo>
                    <a:pt x="9" y="1872"/>
                  </a:lnTo>
                  <a:lnTo>
                    <a:pt x="0" y="1878"/>
                  </a:lnTo>
                  <a:lnTo>
                    <a:pt x="0" y="86"/>
                  </a:lnTo>
                  <a:lnTo>
                    <a:pt x="9" y="79"/>
                  </a:lnTo>
                  <a:lnTo>
                    <a:pt x="14" y="76"/>
                  </a:lnTo>
                  <a:lnTo>
                    <a:pt x="19" y="72"/>
                  </a:lnTo>
                  <a:lnTo>
                    <a:pt x="31" y="65"/>
                  </a:lnTo>
                  <a:lnTo>
                    <a:pt x="46" y="55"/>
                  </a:lnTo>
                  <a:lnTo>
                    <a:pt x="59" y="48"/>
                  </a:lnTo>
                  <a:lnTo>
                    <a:pt x="76" y="40"/>
                  </a:lnTo>
                  <a:lnTo>
                    <a:pt x="89" y="33"/>
                  </a:lnTo>
                  <a:lnTo>
                    <a:pt x="106" y="27"/>
                  </a:lnTo>
                  <a:lnTo>
                    <a:pt x="119" y="21"/>
                  </a:lnTo>
                  <a:lnTo>
                    <a:pt x="128" y="19"/>
                  </a:lnTo>
                  <a:lnTo>
                    <a:pt x="137" y="16"/>
                  </a:lnTo>
                  <a:lnTo>
                    <a:pt x="152" y="12"/>
                  </a:lnTo>
                  <a:lnTo>
                    <a:pt x="161" y="10"/>
                  </a:lnTo>
                  <a:lnTo>
                    <a:pt x="171" y="8"/>
                  </a:lnTo>
                  <a:lnTo>
                    <a:pt x="178" y="7"/>
                  </a:lnTo>
                  <a:lnTo>
                    <a:pt x="184" y="6"/>
                  </a:lnTo>
                  <a:lnTo>
                    <a:pt x="207" y="3"/>
                  </a:lnTo>
                  <a:lnTo>
                    <a:pt x="218" y="2"/>
                  </a:lnTo>
                  <a:lnTo>
                    <a:pt x="252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62">
              <a:extLst>
                <a:ext uri="{FF2B5EF4-FFF2-40B4-BE49-F238E27FC236}">
                  <a16:creationId xmlns:a16="http://schemas.microsoft.com/office/drawing/2014/main" id="{4A73C6C2-7FE4-4C76-886A-B8B22D639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268" y="2716247"/>
              <a:ext cx="349207" cy="1130888"/>
            </a:xfrm>
            <a:custGeom>
              <a:avLst/>
              <a:gdLst>
                <a:gd name="T0" fmla="*/ 671 w 671"/>
                <a:gd name="T1" fmla="*/ 1793 h 2173"/>
                <a:gd name="T2" fmla="*/ 668 w 671"/>
                <a:gd name="T3" fmla="*/ 1837 h 2173"/>
                <a:gd name="T4" fmla="*/ 663 w 671"/>
                <a:gd name="T5" fmla="*/ 1868 h 2173"/>
                <a:gd name="T6" fmla="*/ 660 w 671"/>
                <a:gd name="T7" fmla="*/ 1882 h 2173"/>
                <a:gd name="T8" fmla="*/ 651 w 671"/>
                <a:gd name="T9" fmla="*/ 1911 h 2173"/>
                <a:gd name="T10" fmla="*/ 646 w 671"/>
                <a:gd name="T11" fmla="*/ 1925 h 2173"/>
                <a:gd name="T12" fmla="*/ 642 w 671"/>
                <a:gd name="T13" fmla="*/ 1936 h 2173"/>
                <a:gd name="T14" fmla="*/ 616 w 671"/>
                <a:gd name="T15" fmla="*/ 1985 h 2173"/>
                <a:gd name="T16" fmla="*/ 592 w 671"/>
                <a:gd name="T17" fmla="*/ 2018 h 2173"/>
                <a:gd name="T18" fmla="*/ 588 w 671"/>
                <a:gd name="T19" fmla="*/ 2023 h 2173"/>
                <a:gd name="T20" fmla="*/ 558 w 671"/>
                <a:gd name="T21" fmla="*/ 2057 h 2173"/>
                <a:gd name="T22" fmla="*/ 519 w 671"/>
                <a:gd name="T23" fmla="*/ 2090 h 2173"/>
                <a:gd name="T24" fmla="*/ 508 w 671"/>
                <a:gd name="T25" fmla="*/ 2098 h 2173"/>
                <a:gd name="T26" fmla="*/ 493 w 671"/>
                <a:gd name="T27" fmla="*/ 2110 h 2173"/>
                <a:gd name="T28" fmla="*/ 461 w 671"/>
                <a:gd name="T29" fmla="*/ 2127 h 2173"/>
                <a:gd name="T30" fmla="*/ 419 w 671"/>
                <a:gd name="T31" fmla="*/ 2146 h 2173"/>
                <a:gd name="T32" fmla="*/ 383 w 671"/>
                <a:gd name="T33" fmla="*/ 2158 h 2173"/>
                <a:gd name="T34" fmla="*/ 346 w 671"/>
                <a:gd name="T35" fmla="*/ 2166 h 2173"/>
                <a:gd name="T36" fmla="*/ 309 w 671"/>
                <a:gd name="T37" fmla="*/ 2171 h 2173"/>
                <a:gd name="T38" fmla="*/ 220 w 671"/>
                <a:gd name="T39" fmla="*/ 2170 h 2173"/>
                <a:gd name="T40" fmla="*/ 124 w 671"/>
                <a:gd name="T41" fmla="*/ 2145 h 2173"/>
                <a:gd name="T42" fmla="*/ 38 w 671"/>
                <a:gd name="T43" fmla="*/ 2101 h 2173"/>
                <a:gd name="T44" fmla="*/ 0 w 671"/>
                <a:gd name="T45" fmla="*/ 279 h 2173"/>
                <a:gd name="T46" fmla="*/ 79 w 671"/>
                <a:gd name="T47" fmla="*/ 333 h 2173"/>
                <a:gd name="T48" fmla="*/ 171 w 671"/>
                <a:gd name="T49" fmla="*/ 368 h 2173"/>
                <a:gd name="T50" fmla="*/ 271 w 671"/>
                <a:gd name="T51" fmla="*/ 380 h 2173"/>
                <a:gd name="T52" fmla="*/ 321 w 671"/>
                <a:gd name="T53" fmla="*/ 377 h 2173"/>
                <a:gd name="T54" fmla="*/ 360 w 671"/>
                <a:gd name="T55" fmla="*/ 371 h 2173"/>
                <a:gd name="T56" fmla="*/ 396 w 671"/>
                <a:gd name="T57" fmla="*/ 362 h 2173"/>
                <a:gd name="T58" fmla="*/ 430 w 671"/>
                <a:gd name="T59" fmla="*/ 348 h 2173"/>
                <a:gd name="T60" fmla="*/ 463 w 671"/>
                <a:gd name="T61" fmla="*/ 334 h 2173"/>
                <a:gd name="T62" fmla="*/ 502 w 671"/>
                <a:gd name="T63" fmla="*/ 311 h 2173"/>
                <a:gd name="T64" fmla="*/ 556 w 671"/>
                <a:gd name="T65" fmla="*/ 267 h 2173"/>
                <a:gd name="T66" fmla="*/ 587 w 671"/>
                <a:gd name="T67" fmla="*/ 233 h 2173"/>
                <a:gd name="T68" fmla="*/ 616 w 671"/>
                <a:gd name="T69" fmla="*/ 193 h 2173"/>
                <a:gd name="T70" fmla="*/ 642 w 671"/>
                <a:gd name="T71" fmla="*/ 143 h 2173"/>
                <a:gd name="T72" fmla="*/ 649 w 671"/>
                <a:gd name="T73" fmla="*/ 125 h 2173"/>
                <a:gd name="T74" fmla="*/ 654 w 671"/>
                <a:gd name="T75" fmla="*/ 110 h 2173"/>
                <a:gd name="T76" fmla="*/ 662 w 671"/>
                <a:gd name="T77" fmla="*/ 81 h 2173"/>
                <a:gd name="T78" fmla="*/ 667 w 671"/>
                <a:gd name="T79" fmla="*/ 50 h 2173"/>
                <a:gd name="T80" fmla="*/ 669 w 671"/>
                <a:gd name="T81" fmla="*/ 38 h 2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1" h="2173">
                  <a:moveTo>
                    <a:pt x="671" y="0"/>
                  </a:moveTo>
                  <a:lnTo>
                    <a:pt x="671" y="1793"/>
                  </a:lnTo>
                  <a:lnTo>
                    <a:pt x="669" y="1831"/>
                  </a:lnTo>
                  <a:lnTo>
                    <a:pt x="668" y="1837"/>
                  </a:lnTo>
                  <a:lnTo>
                    <a:pt x="667" y="1843"/>
                  </a:lnTo>
                  <a:lnTo>
                    <a:pt x="663" y="1868"/>
                  </a:lnTo>
                  <a:lnTo>
                    <a:pt x="662" y="1874"/>
                  </a:lnTo>
                  <a:lnTo>
                    <a:pt x="660" y="1882"/>
                  </a:lnTo>
                  <a:lnTo>
                    <a:pt x="654" y="1903"/>
                  </a:lnTo>
                  <a:lnTo>
                    <a:pt x="651" y="1911"/>
                  </a:lnTo>
                  <a:lnTo>
                    <a:pt x="649" y="1917"/>
                  </a:lnTo>
                  <a:lnTo>
                    <a:pt x="646" y="1925"/>
                  </a:lnTo>
                  <a:lnTo>
                    <a:pt x="643" y="1933"/>
                  </a:lnTo>
                  <a:lnTo>
                    <a:pt x="642" y="1936"/>
                  </a:lnTo>
                  <a:lnTo>
                    <a:pt x="621" y="1977"/>
                  </a:lnTo>
                  <a:lnTo>
                    <a:pt x="616" y="1985"/>
                  </a:lnTo>
                  <a:lnTo>
                    <a:pt x="595" y="2015"/>
                  </a:lnTo>
                  <a:lnTo>
                    <a:pt x="592" y="2018"/>
                  </a:lnTo>
                  <a:lnTo>
                    <a:pt x="591" y="2022"/>
                  </a:lnTo>
                  <a:lnTo>
                    <a:pt x="588" y="2023"/>
                  </a:lnTo>
                  <a:lnTo>
                    <a:pt x="587" y="2026"/>
                  </a:lnTo>
                  <a:lnTo>
                    <a:pt x="558" y="2057"/>
                  </a:lnTo>
                  <a:lnTo>
                    <a:pt x="556" y="2060"/>
                  </a:lnTo>
                  <a:lnTo>
                    <a:pt x="519" y="2090"/>
                  </a:lnTo>
                  <a:lnTo>
                    <a:pt x="516" y="2094"/>
                  </a:lnTo>
                  <a:lnTo>
                    <a:pt x="508" y="2098"/>
                  </a:lnTo>
                  <a:lnTo>
                    <a:pt x="502" y="2103"/>
                  </a:lnTo>
                  <a:lnTo>
                    <a:pt x="493" y="2110"/>
                  </a:lnTo>
                  <a:lnTo>
                    <a:pt x="463" y="2127"/>
                  </a:lnTo>
                  <a:lnTo>
                    <a:pt x="461" y="2127"/>
                  </a:lnTo>
                  <a:lnTo>
                    <a:pt x="430" y="2141"/>
                  </a:lnTo>
                  <a:lnTo>
                    <a:pt x="419" y="2146"/>
                  </a:lnTo>
                  <a:lnTo>
                    <a:pt x="396" y="2154"/>
                  </a:lnTo>
                  <a:lnTo>
                    <a:pt x="383" y="2158"/>
                  </a:lnTo>
                  <a:lnTo>
                    <a:pt x="360" y="2163"/>
                  </a:lnTo>
                  <a:lnTo>
                    <a:pt x="346" y="2166"/>
                  </a:lnTo>
                  <a:lnTo>
                    <a:pt x="321" y="2170"/>
                  </a:lnTo>
                  <a:lnTo>
                    <a:pt x="309" y="2171"/>
                  </a:lnTo>
                  <a:lnTo>
                    <a:pt x="271" y="2173"/>
                  </a:lnTo>
                  <a:lnTo>
                    <a:pt x="220" y="2170"/>
                  </a:lnTo>
                  <a:lnTo>
                    <a:pt x="171" y="2161"/>
                  </a:lnTo>
                  <a:lnTo>
                    <a:pt x="124" y="2145"/>
                  </a:lnTo>
                  <a:lnTo>
                    <a:pt x="79" y="2125"/>
                  </a:lnTo>
                  <a:lnTo>
                    <a:pt x="38" y="2101"/>
                  </a:lnTo>
                  <a:lnTo>
                    <a:pt x="0" y="2072"/>
                  </a:lnTo>
                  <a:lnTo>
                    <a:pt x="0" y="279"/>
                  </a:lnTo>
                  <a:lnTo>
                    <a:pt x="38" y="308"/>
                  </a:lnTo>
                  <a:lnTo>
                    <a:pt x="79" y="333"/>
                  </a:lnTo>
                  <a:lnTo>
                    <a:pt x="124" y="352"/>
                  </a:lnTo>
                  <a:lnTo>
                    <a:pt x="171" y="368"/>
                  </a:lnTo>
                  <a:lnTo>
                    <a:pt x="220" y="377"/>
                  </a:lnTo>
                  <a:lnTo>
                    <a:pt x="271" y="380"/>
                  </a:lnTo>
                  <a:lnTo>
                    <a:pt x="309" y="379"/>
                  </a:lnTo>
                  <a:lnTo>
                    <a:pt x="321" y="377"/>
                  </a:lnTo>
                  <a:lnTo>
                    <a:pt x="346" y="373"/>
                  </a:lnTo>
                  <a:lnTo>
                    <a:pt x="360" y="371"/>
                  </a:lnTo>
                  <a:lnTo>
                    <a:pt x="383" y="366"/>
                  </a:lnTo>
                  <a:lnTo>
                    <a:pt x="396" y="362"/>
                  </a:lnTo>
                  <a:lnTo>
                    <a:pt x="419" y="354"/>
                  </a:lnTo>
                  <a:lnTo>
                    <a:pt x="430" y="348"/>
                  </a:lnTo>
                  <a:lnTo>
                    <a:pt x="461" y="334"/>
                  </a:lnTo>
                  <a:lnTo>
                    <a:pt x="463" y="334"/>
                  </a:lnTo>
                  <a:lnTo>
                    <a:pt x="493" y="317"/>
                  </a:lnTo>
                  <a:lnTo>
                    <a:pt x="502" y="311"/>
                  </a:lnTo>
                  <a:lnTo>
                    <a:pt x="519" y="297"/>
                  </a:lnTo>
                  <a:lnTo>
                    <a:pt x="556" y="267"/>
                  </a:lnTo>
                  <a:lnTo>
                    <a:pt x="558" y="265"/>
                  </a:lnTo>
                  <a:lnTo>
                    <a:pt x="587" y="233"/>
                  </a:lnTo>
                  <a:lnTo>
                    <a:pt x="595" y="223"/>
                  </a:lnTo>
                  <a:lnTo>
                    <a:pt x="616" y="193"/>
                  </a:lnTo>
                  <a:lnTo>
                    <a:pt x="621" y="185"/>
                  </a:lnTo>
                  <a:lnTo>
                    <a:pt x="642" y="143"/>
                  </a:lnTo>
                  <a:lnTo>
                    <a:pt x="645" y="134"/>
                  </a:lnTo>
                  <a:lnTo>
                    <a:pt x="649" y="125"/>
                  </a:lnTo>
                  <a:lnTo>
                    <a:pt x="651" y="118"/>
                  </a:lnTo>
                  <a:lnTo>
                    <a:pt x="654" y="110"/>
                  </a:lnTo>
                  <a:lnTo>
                    <a:pt x="660" y="89"/>
                  </a:lnTo>
                  <a:lnTo>
                    <a:pt x="662" y="81"/>
                  </a:lnTo>
                  <a:lnTo>
                    <a:pt x="663" y="75"/>
                  </a:lnTo>
                  <a:lnTo>
                    <a:pt x="667" y="50"/>
                  </a:lnTo>
                  <a:lnTo>
                    <a:pt x="668" y="45"/>
                  </a:lnTo>
                  <a:lnTo>
                    <a:pt x="669" y="38"/>
                  </a:lnTo>
                  <a:lnTo>
                    <a:pt x="671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63">
              <a:extLst>
                <a:ext uri="{FF2B5EF4-FFF2-40B4-BE49-F238E27FC236}">
                  <a16:creationId xmlns:a16="http://schemas.microsoft.com/office/drawing/2014/main" id="{E4C8FB21-B16F-4556-9EB2-91C42595F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354" y="2883824"/>
              <a:ext cx="416342" cy="1131409"/>
            </a:xfrm>
            <a:custGeom>
              <a:avLst/>
              <a:gdLst>
                <a:gd name="T0" fmla="*/ 454 w 800"/>
                <a:gd name="T1" fmla="*/ 4 h 2174"/>
                <a:gd name="T2" fmla="*/ 555 w 800"/>
                <a:gd name="T3" fmla="*/ 30 h 2174"/>
                <a:gd name="T4" fmla="*/ 644 w 800"/>
                <a:gd name="T5" fmla="*/ 80 h 2174"/>
                <a:gd name="T6" fmla="*/ 716 w 800"/>
                <a:gd name="T7" fmla="*/ 148 h 2174"/>
                <a:gd name="T8" fmla="*/ 768 w 800"/>
                <a:gd name="T9" fmla="*/ 233 h 2174"/>
                <a:gd name="T10" fmla="*/ 796 w 800"/>
                <a:gd name="T11" fmla="*/ 329 h 2174"/>
                <a:gd name="T12" fmla="*/ 800 w 800"/>
                <a:gd name="T13" fmla="*/ 2174 h 2174"/>
                <a:gd name="T14" fmla="*/ 785 w 800"/>
                <a:gd name="T15" fmla="*/ 2072 h 2174"/>
                <a:gd name="T16" fmla="*/ 745 w 800"/>
                <a:gd name="T17" fmla="*/ 1982 h 2174"/>
                <a:gd name="T18" fmla="*/ 682 w 800"/>
                <a:gd name="T19" fmla="*/ 1904 h 2174"/>
                <a:gd name="T20" fmla="*/ 601 w 800"/>
                <a:gd name="T21" fmla="*/ 1845 h 2174"/>
                <a:gd name="T22" fmla="*/ 505 w 800"/>
                <a:gd name="T23" fmla="*/ 1807 h 2174"/>
                <a:gd name="T24" fmla="*/ 399 w 800"/>
                <a:gd name="T25" fmla="*/ 1793 h 2174"/>
                <a:gd name="T26" fmla="*/ 349 w 800"/>
                <a:gd name="T27" fmla="*/ 1797 h 2174"/>
                <a:gd name="T28" fmla="*/ 311 w 800"/>
                <a:gd name="T29" fmla="*/ 1803 h 2174"/>
                <a:gd name="T30" fmla="*/ 275 w 800"/>
                <a:gd name="T31" fmla="*/ 1813 h 2174"/>
                <a:gd name="T32" fmla="*/ 241 w 800"/>
                <a:gd name="T33" fmla="*/ 1824 h 2174"/>
                <a:gd name="T34" fmla="*/ 209 w 800"/>
                <a:gd name="T35" fmla="*/ 1839 h 2174"/>
                <a:gd name="T36" fmla="*/ 169 w 800"/>
                <a:gd name="T37" fmla="*/ 1864 h 2174"/>
                <a:gd name="T38" fmla="*/ 116 w 800"/>
                <a:gd name="T39" fmla="*/ 1906 h 2174"/>
                <a:gd name="T40" fmla="*/ 85 w 800"/>
                <a:gd name="T41" fmla="*/ 1940 h 2174"/>
                <a:gd name="T42" fmla="*/ 55 w 800"/>
                <a:gd name="T43" fmla="*/ 1982 h 2174"/>
                <a:gd name="T44" fmla="*/ 30 w 800"/>
                <a:gd name="T45" fmla="*/ 2030 h 2174"/>
                <a:gd name="T46" fmla="*/ 22 w 800"/>
                <a:gd name="T47" fmla="*/ 2048 h 2174"/>
                <a:gd name="T48" fmla="*/ 17 w 800"/>
                <a:gd name="T49" fmla="*/ 2064 h 2174"/>
                <a:gd name="T50" fmla="*/ 9 w 800"/>
                <a:gd name="T51" fmla="*/ 2092 h 2174"/>
                <a:gd name="T52" fmla="*/ 4 w 800"/>
                <a:gd name="T53" fmla="*/ 2123 h 2174"/>
                <a:gd name="T54" fmla="*/ 2 w 800"/>
                <a:gd name="T55" fmla="*/ 2136 h 2174"/>
                <a:gd name="T56" fmla="*/ 0 w 800"/>
                <a:gd name="T57" fmla="*/ 381 h 2174"/>
                <a:gd name="T58" fmla="*/ 2 w 800"/>
                <a:gd name="T59" fmla="*/ 337 h 2174"/>
                <a:gd name="T60" fmla="*/ 8 w 800"/>
                <a:gd name="T61" fmla="*/ 307 h 2174"/>
                <a:gd name="T62" fmla="*/ 12 w 800"/>
                <a:gd name="T63" fmla="*/ 292 h 2174"/>
                <a:gd name="T64" fmla="*/ 19 w 800"/>
                <a:gd name="T65" fmla="*/ 264 h 2174"/>
                <a:gd name="T66" fmla="*/ 25 w 800"/>
                <a:gd name="T67" fmla="*/ 249 h 2174"/>
                <a:gd name="T68" fmla="*/ 30 w 800"/>
                <a:gd name="T69" fmla="*/ 237 h 2174"/>
                <a:gd name="T70" fmla="*/ 55 w 800"/>
                <a:gd name="T71" fmla="*/ 189 h 2174"/>
                <a:gd name="T72" fmla="*/ 78 w 800"/>
                <a:gd name="T73" fmla="*/ 155 h 2174"/>
                <a:gd name="T74" fmla="*/ 82 w 800"/>
                <a:gd name="T75" fmla="*/ 150 h 2174"/>
                <a:gd name="T76" fmla="*/ 112 w 800"/>
                <a:gd name="T77" fmla="*/ 117 h 2174"/>
                <a:gd name="T78" fmla="*/ 152 w 800"/>
                <a:gd name="T79" fmla="*/ 83 h 2174"/>
                <a:gd name="T80" fmla="*/ 162 w 800"/>
                <a:gd name="T81" fmla="*/ 75 h 2174"/>
                <a:gd name="T82" fmla="*/ 178 w 800"/>
                <a:gd name="T83" fmla="*/ 64 h 2174"/>
                <a:gd name="T84" fmla="*/ 209 w 800"/>
                <a:gd name="T85" fmla="*/ 46 h 2174"/>
                <a:gd name="T86" fmla="*/ 252 w 800"/>
                <a:gd name="T87" fmla="*/ 28 h 2174"/>
                <a:gd name="T88" fmla="*/ 288 w 800"/>
                <a:gd name="T89" fmla="*/ 16 h 2174"/>
                <a:gd name="T90" fmla="*/ 324 w 800"/>
                <a:gd name="T91" fmla="*/ 8 h 2174"/>
                <a:gd name="T92" fmla="*/ 361 w 800"/>
                <a:gd name="T93" fmla="*/ 3 h 2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00" h="2174">
                  <a:moveTo>
                    <a:pt x="399" y="0"/>
                  </a:moveTo>
                  <a:lnTo>
                    <a:pt x="454" y="4"/>
                  </a:lnTo>
                  <a:lnTo>
                    <a:pt x="505" y="15"/>
                  </a:lnTo>
                  <a:lnTo>
                    <a:pt x="555" y="30"/>
                  </a:lnTo>
                  <a:lnTo>
                    <a:pt x="601" y="53"/>
                  </a:lnTo>
                  <a:lnTo>
                    <a:pt x="644" y="80"/>
                  </a:lnTo>
                  <a:lnTo>
                    <a:pt x="682" y="112"/>
                  </a:lnTo>
                  <a:lnTo>
                    <a:pt x="716" y="148"/>
                  </a:lnTo>
                  <a:lnTo>
                    <a:pt x="745" y="189"/>
                  </a:lnTo>
                  <a:lnTo>
                    <a:pt x="768" y="233"/>
                  </a:lnTo>
                  <a:lnTo>
                    <a:pt x="785" y="281"/>
                  </a:lnTo>
                  <a:lnTo>
                    <a:pt x="796" y="329"/>
                  </a:lnTo>
                  <a:lnTo>
                    <a:pt x="800" y="381"/>
                  </a:lnTo>
                  <a:lnTo>
                    <a:pt x="800" y="2174"/>
                  </a:lnTo>
                  <a:lnTo>
                    <a:pt x="796" y="2122"/>
                  </a:lnTo>
                  <a:lnTo>
                    <a:pt x="785" y="2072"/>
                  </a:lnTo>
                  <a:lnTo>
                    <a:pt x="768" y="2026"/>
                  </a:lnTo>
                  <a:lnTo>
                    <a:pt x="745" y="1982"/>
                  </a:lnTo>
                  <a:lnTo>
                    <a:pt x="716" y="1941"/>
                  </a:lnTo>
                  <a:lnTo>
                    <a:pt x="682" y="1904"/>
                  </a:lnTo>
                  <a:lnTo>
                    <a:pt x="644" y="1873"/>
                  </a:lnTo>
                  <a:lnTo>
                    <a:pt x="601" y="1845"/>
                  </a:lnTo>
                  <a:lnTo>
                    <a:pt x="555" y="1823"/>
                  </a:lnTo>
                  <a:lnTo>
                    <a:pt x="505" y="1807"/>
                  </a:lnTo>
                  <a:lnTo>
                    <a:pt x="454" y="1797"/>
                  </a:lnTo>
                  <a:lnTo>
                    <a:pt x="399" y="1793"/>
                  </a:lnTo>
                  <a:lnTo>
                    <a:pt x="361" y="1796"/>
                  </a:lnTo>
                  <a:lnTo>
                    <a:pt x="349" y="1797"/>
                  </a:lnTo>
                  <a:lnTo>
                    <a:pt x="324" y="1801"/>
                  </a:lnTo>
                  <a:lnTo>
                    <a:pt x="311" y="1803"/>
                  </a:lnTo>
                  <a:lnTo>
                    <a:pt x="288" y="1809"/>
                  </a:lnTo>
                  <a:lnTo>
                    <a:pt x="275" y="1813"/>
                  </a:lnTo>
                  <a:lnTo>
                    <a:pt x="252" y="1820"/>
                  </a:lnTo>
                  <a:lnTo>
                    <a:pt x="241" y="1824"/>
                  </a:lnTo>
                  <a:lnTo>
                    <a:pt x="209" y="1839"/>
                  </a:lnTo>
                  <a:lnTo>
                    <a:pt x="209" y="1839"/>
                  </a:lnTo>
                  <a:lnTo>
                    <a:pt x="178" y="1857"/>
                  </a:lnTo>
                  <a:lnTo>
                    <a:pt x="169" y="1864"/>
                  </a:lnTo>
                  <a:lnTo>
                    <a:pt x="152" y="1875"/>
                  </a:lnTo>
                  <a:lnTo>
                    <a:pt x="116" y="1906"/>
                  </a:lnTo>
                  <a:lnTo>
                    <a:pt x="112" y="1910"/>
                  </a:lnTo>
                  <a:lnTo>
                    <a:pt x="85" y="1940"/>
                  </a:lnTo>
                  <a:lnTo>
                    <a:pt x="76" y="1950"/>
                  </a:lnTo>
                  <a:lnTo>
                    <a:pt x="55" y="1982"/>
                  </a:lnTo>
                  <a:lnTo>
                    <a:pt x="50" y="1989"/>
                  </a:lnTo>
                  <a:lnTo>
                    <a:pt x="30" y="2030"/>
                  </a:lnTo>
                  <a:lnTo>
                    <a:pt x="26" y="2039"/>
                  </a:lnTo>
                  <a:lnTo>
                    <a:pt x="22" y="2048"/>
                  </a:lnTo>
                  <a:lnTo>
                    <a:pt x="19" y="2056"/>
                  </a:lnTo>
                  <a:lnTo>
                    <a:pt x="17" y="2064"/>
                  </a:lnTo>
                  <a:lnTo>
                    <a:pt x="12" y="2085"/>
                  </a:lnTo>
                  <a:lnTo>
                    <a:pt x="9" y="2092"/>
                  </a:lnTo>
                  <a:lnTo>
                    <a:pt x="8" y="2099"/>
                  </a:lnTo>
                  <a:lnTo>
                    <a:pt x="4" y="2123"/>
                  </a:lnTo>
                  <a:lnTo>
                    <a:pt x="2" y="2130"/>
                  </a:lnTo>
                  <a:lnTo>
                    <a:pt x="2" y="2136"/>
                  </a:lnTo>
                  <a:lnTo>
                    <a:pt x="0" y="2174"/>
                  </a:lnTo>
                  <a:lnTo>
                    <a:pt x="0" y="381"/>
                  </a:lnTo>
                  <a:lnTo>
                    <a:pt x="2" y="343"/>
                  </a:lnTo>
                  <a:lnTo>
                    <a:pt x="2" y="337"/>
                  </a:lnTo>
                  <a:lnTo>
                    <a:pt x="4" y="330"/>
                  </a:lnTo>
                  <a:lnTo>
                    <a:pt x="8" y="307"/>
                  </a:lnTo>
                  <a:lnTo>
                    <a:pt x="9" y="299"/>
                  </a:lnTo>
                  <a:lnTo>
                    <a:pt x="12" y="292"/>
                  </a:lnTo>
                  <a:lnTo>
                    <a:pt x="17" y="271"/>
                  </a:lnTo>
                  <a:lnTo>
                    <a:pt x="19" y="264"/>
                  </a:lnTo>
                  <a:lnTo>
                    <a:pt x="22" y="256"/>
                  </a:lnTo>
                  <a:lnTo>
                    <a:pt x="25" y="249"/>
                  </a:lnTo>
                  <a:lnTo>
                    <a:pt x="27" y="241"/>
                  </a:lnTo>
                  <a:lnTo>
                    <a:pt x="30" y="237"/>
                  </a:lnTo>
                  <a:lnTo>
                    <a:pt x="50" y="197"/>
                  </a:lnTo>
                  <a:lnTo>
                    <a:pt x="55" y="189"/>
                  </a:lnTo>
                  <a:lnTo>
                    <a:pt x="76" y="157"/>
                  </a:lnTo>
                  <a:lnTo>
                    <a:pt x="78" y="155"/>
                  </a:lnTo>
                  <a:lnTo>
                    <a:pt x="81" y="152"/>
                  </a:lnTo>
                  <a:lnTo>
                    <a:pt x="82" y="150"/>
                  </a:lnTo>
                  <a:lnTo>
                    <a:pt x="85" y="148"/>
                  </a:lnTo>
                  <a:lnTo>
                    <a:pt x="112" y="117"/>
                  </a:lnTo>
                  <a:lnTo>
                    <a:pt x="116" y="113"/>
                  </a:lnTo>
                  <a:lnTo>
                    <a:pt x="152" y="83"/>
                  </a:lnTo>
                  <a:lnTo>
                    <a:pt x="156" y="80"/>
                  </a:lnTo>
                  <a:lnTo>
                    <a:pt x="162" y="75"/>
                  </a:lnTo>
                  <a:lnTo>
                    <a:pt x="169" y="71"/>
                  </a:lnTo>
                  <a:lnTo>
                    <a:pt x="178" y="64"/>
                  </a:lnTo>
                  <a:lnTo>
                    <a:pt x="209" y="46"/>
                  </a:lnTo>
                  <a:lnTo>
                    <a:pt x="209" y="46"/>
                  </a:lnTo>
                  <a:lnTo>
                    <a:pt x="241" y="32"/>
                  </a:lnTo>
                  <a:lnTo>
                    <a:pt x="252" y="28"/>
                  </a:lnTo>
                  <a:lnTo>
                    <a:pt x="275" y="20"/>
                  </a:lnTo>
                  <a:lnTo>
                    <a:pt x="288" y="16"/>
                  </a:lnTo>
                  <a:lnTo>
                    <a:pt x="311" y="11"/>
                  </a:lnTo>
                  <a:lnTo>
                    <a:pt x="324" y="8"/>
                  </a:lnTo>
                  <a:lnTo>
                    <a:pt x="349" y="4"/>
                  </a:lnTo>
                  <a:lnTo>
                    <a:pt x="361" y="3"/>
                  </a:lnTo>
                  <a:lnTo>
                    <a:pt x="399" y="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72427BB7-3620-4BCC-A9B7-7E32EF15F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6740" y="3207530"/>
              <a:ext cx="355452" cy="933126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Rectangle 65">
              <a:extLst>
                <a:ext uri="{FF2B5EF4-FFF2-40B4-BE49-F238E27FC236}">
                  <a16:creationId xmlns:a16="http://schemas.microsoft.com/office/drawing/2014/main" id="{2AF641E0-B3F1-4907-BEC1-34F865974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816" y="3207530"/>
              <a:ext cx="355452" cy="933126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66">
              <a:extLst>
                <a:ext uri="{FF2B5EF4-FFF2-40B4-BE49-F238E27FC236}">
                  <a16:creationId xmlns:a16="http://schemas.microsoft.com/office/drawing/2014/main" id="{A8F1B995-3D1F-4840-B5B2-A69C9A5B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6740" y="1892931"/>
              <a:ext cx="1381735" cy="1314599"/>
            </a:xfrm>
            <a:custGeom>
              <a:avLst/>
              <a:gdLst>
                <a:gd name="T0" fmla="*/ 1098 w 2655"/>
                <a:gd name="T1" fmla="*/ 13 h 2526"/>
                <a:gd name="T2" fmla="*/ 1237 w 2655"/>
                <a:gd name="T3" fmla="*/ 79 h 2526"/>
                <a:gd name="T4" fmla="*/ 1338 w 2655"/>
                <a:gd name="T5" fmla="*/ 188 h 2526"/>
                <a:gd name="T6" fmla="*/ 1389 w 2655"/>
                <a:gd name="T7" fmla="*/ 328 h 2526"/>
                <a:gd name="T8" fmla="*/ 1380 w 2655"/>
                <a:gd name="T9" fmla="*/ 476 h 2526"/>
                <a:gd name="T10" fmla="*/ 1315 w 2655"/>
                <a:gd name="T11" fmla="*/ 603 h 2526"/>
                <a:gd name="T12" fmla="*/ 1984 w 2655"/>
                <a:gd name="T13" fmla="*/ 1303 h 2526"/>
                <a:gd name="T14" fmla="*/ 2108 w 2655"/>
                <a:gd name="T15" fmla="*/ 1229 h 2526"/>
                <a:gd name="T16" fmla="*/ 2255 w 2655"/>
                <a:gd name="T17" fmla="*/ 1202 h 2526"/>
                <a:gd name="T18" fmla="*/ 2411 w 2655"/>
                <a:gd name="T19" fmla="*/ 1231 h 2526"/>
                <a:gd name="T20" fmla="*/ 2538 w 2655"/>
                <a:gd name="T21" fmla="*/ 1314 h 2526"/>
                <a:gd name="T22" fmla="*/ 2623 w 2655"/>
                <a:gd name="T23" fmla="*/ 1434 h 2526"/>
                <a:gd name="T24" fmla="*/ 2655 w 2655"/>
                <a:gd name="T25" fmla="*/ 1582 h 2526"/>
                <a:gd name="T26" fmla="*/ 2623 w 2655"/>
                <a:gd name="T27" fmla="*/ 1730 h 2526"/>
                <a:gd name="T28" fmla="*/ 2538 w 2655"/>
                <a:gd name="T29" fmla="*/ 1851 h 2526"/>
                <a:gd name="T30" fmla="*/ 2411 w 2655"/>
                <a:gd name="T31" fmla="*/ 1932 h 2526"/>
                <a:gd name="T32" fmla="*/ 2255 w 2655"/>
                <a:gd name="T33" fmla="*/ 1962 h 2526"/>
                <a:gd name="T34" fmla="*/ 2108 w 2655"/>
                <a:gd name="T35" fmla="*/ 1934 h 2526"/>
                <a:gd name="T36" fmla="*/ 1984 w 2655"/>
                <a:gd name="T37" fmla="*/ 1861 h 2526"/>
                <a:gd name="T38" fmla="*/ 1332 w 2655"/>
                <a:gd name="T39" fmla="*/ 2484 h 2526"/>
                <a:gd name="T40" fmla="*/ 1389 w 2655"/>
                <a:gd name="T41" fmla="*/ 2339 h 2526"/>
                <a:gd name="T42" fmla="*/ 1378 w 2655"/>
                <a:gd name="T43" fmla="*/ 2185 h 2526"/>
                <a:gd name="T44" fmla="*/ 1309 w 2655"/>
                <a:gd name="T45" fmla="*/ 2052 h 2526"/>
                <a:gd name="T46" fmla="*/ 1194 w 2655"/>
                <a:gd name="T47" fmla="*/ 1957 h 2526"/>
                <a:gd name="T48" fmla="*/ 1047 w 2655"/>
                <a:gd name="T49" fmla="*/ 1908 h 2526"/>
                <a:gd name="T50" fmla="*/ 886 w 2655"/>
                <a:gd name="T51" fmla="*/ 1919 h 2526"/>
                <a:gd name="T52" fmla="*/ 749 w 2655"/>
                <a:gd name="T53" fmla="*/ 1984 h 2526"/>
                <a:gd name="T54" fmla="*/ 648 w 2655"/>
                <a:gd name="T55" fmla="*/ 2093 h 2526"/>
                <a:gd name="T56" fmla="*/ 597 w 2655"/>
                <a:gd name="T57" fmla="*/ 2233 h 2526"/>
                <a:gd name="T58" fmla="*/ 608 w 2655"/>
                <a:gd name="T59" fmla="*/ 2390 h 2526"/>
                <a:gd name="T60" fmla="*/ 683 w 2655"/>
                <a:gd name="T61" fmla="*/ 2526 h 2526"/>
                <a:gd name="T62" fmla="*/ 44 w 2655"/>
                <a:gd name="T63" fmla="*/ 1906 h 2526"/>
                <a:gd name="T64" fmla="*/ 196 w 2655"/>
                <a:gd name="T65" fmla="*/ 1958 h 2526"/>
                <a:gd name="T66" fmla="*/ 360 w 2655"/>
                <a:gd name="T67" fmla="*/ 1949 h 2526"/>
                <a:gd name="T68" fmla="*/ 497 w 2655"/>
                <a:gd name="T69" fmla="*/ 1883 h 2526"/>
                <a:gd name="T70" fmla="*/ 598 w 2655"/>
                <a:gd name="T71" fmla="*/ 1773 h 2526"/>
                <a:gd name="T72" fmla="*/ 649 w 2655"/>
                <a:gd name="T73" fmla="*/ 1633 h 2526"/>
                <a:gd name="T74" fmla="*/ 639 w 2655"/>
                <a:gd name="T75" fmla="*/ 1481 h 2526"/>
                <a:gd name="T76" fmla="*/ 569 w 2655"/>
                <a:gd name="T77" fmla="*/ 1349 h 2526"/>
                <a:gd name="T78" fmla="*/ 454 w 2655"/>
                <a:gd name="T79" fmla="*/ 1253 h 2526"/>
                <a:gd name="T80" fmla="*/ 307 w 2655"/>
                <a:gd name="T81" fmla="*/ 1205 h 2526"/>
                <a:gd name="T82" fmla="*/ 142 w 2655"/>
                <a:gd name="T83" fmla="*/ 1217 h 2526"/>
                <a:gd name="T84" fmla="*/ 0 w 2655"/>
                <a:gd name="T85" fmla="*/ 1288 h 2526"/>
                <a:gd name="T86" fmla="*/ 669 w 2655"/>
                <a:gd name="T87" fmla="*/ 603 h 2526"/>
                <a:gd name="T88" fmla="*/ 606 w 2655"/>
                <a:gd name="T89" fmla="*/ 476 h 2526"/>
                <a:gd name="T90" fmla="*/ 597 w 2655"/>
                <a:gd name="T91" fmla="*/ 328 h 2526"/>
                <a:gd name="T92" fmla="*/ 648 w 2655"/>
                <a:gd name="T93" fmla="*/ 188 h 2526"/>
                <a:gd name="T94" fmla="*/ 749 w 2655"/>
                <a:gd name="T95" fmla="*/ 79 h 2526"/>
                <a:gd name="T96" fmla="*/ 886 w 2655"/>
                <a:gd name="T97" fmla="*/ 13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55" h="2526">
                  <a:moveTo>
                    <a:pt x="992" y="0"/>
                  </a:moveTo>
                  <a:lnTo>
                    <a:pt x="1047" y="3"/>
                  </a:lnTo>
                  <a:lnTo>
                    <a:pt x="1098" y="13"/>
                  </a:lnTo>
                  <a:lnTo>
                    <a:pt x="1148" y="29"/>
                  </a:lnTo>
                  <a:lnTo>
                    <a:pt x="1194" y="51"/>
                  </a:lnTo>
                  <a:lnTo>
                    <a:pt x="1237" y="79"/>
                  </a:lnTo>
                  <a:lnTo>
                    <a:pt x="1275" y="112"/>
                  </a:lnTo>
                  <a:lnTo>
                    <a:pt x="1309" y="148"/>
                  </a:lnTo>
                  <a:lnTo>
                    <a:pt x="1338" y="188"/>
                  </a:lnTo>
                  <a:lnTo>
                    <a:pt x="1361" y="232"/>
                  </a:lnTo>
                  <a:lnTo>
                    <a:pt x="1378" y="279"/>
                  </a:lnTo>
                  <a:lnTo>
                    <a:pt x="1389" y="328"/>
                  </a:lnTo>
                  <a:lnTo>
                    <a:pt x="1393" y="380"/>
                  </a:lnTo>
                  <a:lnTo>
                    <a:pt x="1389" y="429"/>
                  </a:lnTo>
                  <a:lnTo>
                    <a:pt x="1380" y="476"/>
                  </a:lnTo>
                  <a:lnTo>
                    <a:pt x="1364" y="521"/>
                  </a:lnTo>
                  <a:lnTo>
                    <a:pt x="1342" y="563"/>
                  </a:lnTo>
                  <a:lnTo>
                    <a:pt x="1315" y="603"/>
                  </a:lnTo>
                  <a:lnTo>
                    <a:pt x="1285" y="638"/>
                  </a:lnTo>
                  <a:lnTo>
                    <a:pt x="1984" y="638"/>
                  </a:lnTo>
                  <a:lnTo>
                    <a:pt x="1984" y="1303"/>
                  </a:lnTo>
                  <a:lnTo>
                    <a:pt x="2022" y="1274"/>
                  </a:lnTo>
                  <a:lnTo>
                    <a:pt x="2063" y="1250"/>
                  </a:lnTo>
                  <a:lnTo>
                    <a:pt x="2108" y="1229"/>
                  </a:lnTo>
                  <a:lnTo>
                    <a:pt x="2155" y="1214"/>
                  </a:lnTo>
                  <a:lnTo>
                    <a:pt x="2204" y="1205"/>
                  </a:lnTo>
                  <a:lnTo>
                    <a:pt x="2255" y="1202"/>
                  </a:lnTo>
                  <a:lnTo>
                    <a:pt x="2310" y="1205"/>
                  </a:lnTo>
                  <a:lnTo>
                    <a:pt x="2362" y="1216"/>
                  </a:lnTo>
                  <a:lnTo>
                    <a:pt x="2411" y="1231"/>
                  </a:lnTo>
                  <a:lnTo>
                    <a:pt x="2457" y="1253"/>
                  </a:lnTo>
                  <a:lnTo>
                    <a:pt x="2500" y="1281"/>
                  </a:lnTo>
                  <a:lnTo>
                    <a:pt x="2538" y="1314"/>
                  </a:lnTo>
                  <a:lnTo>
                    <a:pt x="2572" y="1349"/>
                  </a:lnTo>
                  <a:lnTo>
                    <a:pt x="2601" y="1390"/>
                  </a:lnTo>
                  <a:lnTo>
                    <a:pt x="2623" y="1434"/>
                  </a:lnTo>
                  <a:lnTo>
                    <a:pt x="2640" y="1481"/>
                  </a:lnTo>
                  <a:lnTo>
                    <a:pt x="2651" y="1531"/>
                  </a:lnTo>
                  <a:lnTo>
                    <a:pt x="2655" y="1582"/>
                  </a:lnTo>
                  <a:lnTo>
                    <a:pt x="2651" y="1633"/>
                  </a:lnTo>
                  <a:lnTo>
                    <a:pt x="2640" y="1683"/>
                  </a:lnTo>
                  <a:lnTo>
                    <a:pt x="2623" y="1730"/>
                  </a:lnTo>
                  <a:lnTo>
                    <a:pt x="2601" y="1773"/>
                  </a:lnTo>
                  <a:lnTo>
                    <a:pt x="2572" y="1814"/>
                  </a:lnTo>
                  <a:lnTo>
                    <a:pt x="2538" y="1851"/>
                  </a:lnTo>
                  <a:lnTo>
                    <a:pt x="2500" y="1883"/>
                  </a:lnTo>
                  <a:lnTo>
                    <a:pt x="2457" y="1911"/>
                  </a:lnTo>
                  <a:lnTo>
                    <a:pt x="2411" y="1932"/>
                  </a:lnTo>
                  <a:lnTo>
                    <a:pt x="2362" y="1949"/>
                  </a:lnTo>
                  <a:lnTo>
                    <a:pt x="2310" y="1959"/>
                  </a:lnTo>
                  <a:lnTo>
                    <a:pt x="2255" y="1962"/>
                  </a:lnTo>
                  <a:lnTo>
                    <a:pt x="2204" y="1959"/>
                  </a:lnTo>
                  <a:lnTo>
                    <a:pt x="2155" y="1950"/>
                  </a:lnTo>
                  <a:lnTo>
                    <a:pt x="2108" y="1934"/>
                  </a:lnTo>
                  <a:lnTo>
                    <a:pt x="2063" y="1915"/>
                  </a:lnTo>
                  <a:lnTo>
                    <a:pt x="2022" y="1890"/>
                  </a:lnTo>
                  <a:lnTo>
                    <a:pt x="1984" y="1861"/>
                  </a:lnTo>
                  <a:lnTo>
                    <a:pt x="1984" y="2526"/>
                  </a:lnTo>
                  <a:lnTo>
                    <a:pt x="1301" y="2526"/>
                  </a:lnTo>
                  <a:lnTo>
                    <a:pt x="1332" y="2484"/>
                  </a:lnTo>
                  <a:lnTo>
                    <a:pt x="1357" y="2439"/>
                  </a:lnTo>
                  <a:lnTo>
                    <a:pt x="1377" y="2390"/>
                  </a:lnTo>
                  <a:lnTo>
                    <a:pt x="1389" y="2339"/>
                  </a:lnTo>
                  <a:lnTo>
                    <a:pt x="1393" y="2285"/>
                  </a:lnTo>
                  <a:lnTo>
                    <a:pt x="1389" y="2233"/>
                  </a:lnTo>
                  <a:lnTo>
                    <a:pt x="1378" y="2185"/>
                  </a:lnTo>
                  <a:lnTo>
                    <a:pt x="1361" y="2137"/>
                  </a:lnTo>
                  <a:lnTo>
                    <a:pt x="1338" y="2093"/>
                  </a:lnTo>
                  <a:lnTo>
                    <a:pt x="1309" y="2052"/>
                  </a:lnTo>
                  <a:lnTo>
                    <a:pt x="1275" y="2016"/>
                  </a:lnTo>
                  <a:lnTo>
                    <a:pt x="1237" y="1984"/>
                  </a:lnTo>
                  <a:lnTo>
                    <a:pt x="1194" y="1957"/>
                  </a:lnTo>
                  <a:lnTo>
                    <a:pt x="1148" y="1934"/>
                  </a:lnTo>
                  <a:lnTo>
                    <a:pt x="1098" y="1919"/>
                  </a:lnTo>
                  <a:lnTo>
                    <a:pt x="1047" y="1908"/>
                  </a:lnTo>
                  <a:lnTo>
                    <a:pt x="992" y="1904"/>
                  </a:lnTo>
                  <a:lnTo>
                    <a:pt x="938" y="1908"/>
                  </a:lnTo>
                  <a:lnTo>
                    <a:pt x="886" y="1919"/>
                  </a:lnTo>
                  <a:lnTo>
                    <a:pt x="836" y="1934"/>
                  </a:lnTo>
                  <a:lnTo>
                    <a:pt x="790" y="1957"/>
                  </a:lnTo>
                  <a:lnTo>
                    <a:pt x="749" y="1984"/>
                  </a:lnTo>
                  <a:lnTo>
                    <a:pt x="709" y="2016"/>
                  </a:lnTo>
                  <a:lnTo>
                    <a:pt x="677" y="2052"/>
                  </a:lnTo>
                  <a:lnTo>
                    <a:pt x="648" y="2093"/>
                  </a:lnTo>
                  <a:lnTo>
                    <a:pt x="624" y="2137"/>
                  </a:lnTo>
                  <a:lnTo>
                    <a:pt x="607" y="2185"/>
                  </a:lnTo>
                  <a:lnTo>
                    <a:pt x="597" y="2233"/>
                  </a:lnTo>
                  <a:lnTo>
                    <a:pt x="593" y="2285"/>
                  </a:lnTo>
                  <a:lnTo>
                    <a:pt x="597" y="2339"/>
                  </a:lnTo>
                  <a:lnTo>
                    <a:pt x="608" y="2390"/>
                  </a:lnTo>
                  <a:lnTo>
                    <a:pt x="627" y="2439"/>
                  </a:lnTo>
                  <a:lnTo>
                    <a:pt x="653" y="2484"/>
                  </a:lnTo>
                  <a:lnTo>
                    <a:pt x="683" y="2526"/>
                  </a:lnTo>
                  <a:lnTo>
                    <a:pt x="0" y="2526"/>
                  </a:lnTo>
                  <a:lnTo>
                    <a:pt x="0" y="1875"/>
                  </a:lnTo>
                  <a:lnTo>
                    <a:pt x="44" y="1906"/>
                  </a:lnTo>
                  <a:lnTo>
                    <a:pt x="91" y="1929"/>
                  </a:lnTo>
                  <a:lnTo>
                    <a:pt x="142" y="1948"/>
                  </a:lnTo>
                  <a:lnTo>
                    <a:pt x="196" y="1958"/>
                  </a:lnTo>
                  <a:lnTo>
                    <a:pt x="252" y="1962"/>
                  </a:lnTo>
                  <a:lnTo>
                    <a:pt x="307" y="1959"/>
                  </a:lnTo>
                  <a:lnTo>
                    <a:pt x="360" y="1949"/>
                  </a:lnTo>
                  <a:lnTo>
                    <a:pt x="408" y="1932"/>
                  </a:lnTo>
                  <a:lnTo>
                    <a:pt x="454" y="1911"/>
                  </a:lnTo>
                  <a:lnTo>
                    <a:pt x="497" y="1883"/>
                  </a:lnTo>
                  <a:lnTo>
                    <a:pt x="535" y="1851"/>
                  </a:lnTo>
                  <a:lnTo>
                    <a:pt x="569" y="1814"/>
                  </a:lnTo>
                  <a:lnTo>
                    <a:pt x="598" y="1773"/>
                  </a:lnTo>
                  <a:lnTo>
                    <a:pt x="622" y="1730"/>
                  </a:lnTo>
                  <a:lnTo>
                    <a:pt x="639" y="1683"/>
                  </a:lnTo>
                  <a:lnTo>
                    <a:pt x="649" y="1633"/>
                  </a:lnTo>
                  <a:lnTo>
                    <a:pt x="653" y="1582"/>
                  </a:lnTo>
                  <a:lnTo>
                    <a:pt x="649" y="1531"/>
                  </a:lnTo>
                  <a:lnTo>
                    <a:pt x="639" y="1481"/>
                  </a:lnTo>
                  <a:lnTo>
                    <a:pt x="622" y="1434"/>
                  </a:lnTo>
                  <a:lnTo>
                    <a:pt x="598" y="1390"/>
                  </a:lnTo>
                  <a:lnTo>
                    <a:pt x="569" y="1349"/>
                  </a:lnTo>
                  <a:lnTo>
                    <a:pt x="535" y="1314"/>
                  </a:lnTo>
                  <a:lnTo>
                    <a:pt x="497" y="1281"/>
                  </a:lnTo>
                  <a:lnTo>
                    <a:pt x="454" y="1253"/>
                  </a:lnTo>
                  <a:lnTo>
                    <a:pt x="408" y="1231"/>
                  </a:lnTo>
                  <a:lnTo>
                    <a:pt x="360" y="1216"/>
                  </a:lnTo>
                  <a:lnTo>
                    <a:pt x="307" y="1205"/>
                  </a:lnTo>
                  <a:lnTo>
                    <a:pt x="252" y="1202"/>
                  </a:lnTo>
                  <a:lnTo>
                    <a:pt x="196" y="1205"/>
                  </a:lnTo>
                  <a:lnTo>
                    <a:pt x="142" y="1217"/>
                  </a:lnTo>
                  <a:lnTo>
                    <a:pt x="91" y="1234"/>
                  </a:lnTo>
                  <a:lnTo>
                    <a:pt x="44" y="1259"/>
                  </a:lnTo>
                  <a:lnTo>
                    <a:pt x="0" y="1288"/>
                  </a:lnTo>
                  <a:lnTo>
                    <a:pt x="0" y="638"/>
                  </a:lnTo>
                  <a:lnTo>
                    <a:pt x="700" y="638"/>
                  </a:lnTo>
                  <a:lnTo>
                    <a:pt x="669" y="603"/>
                  </a:lnTo>
                  <a:lnTo>
                    <a:pt x="643" y="563"/>
                  </a:lnTo>
                  <a:lnTo>
                    <a:pt x="622" y="521"/>
                  </a:lnTo>
                  <a:lnTo>
                    <a:pt x="606" y="476"/>
                  </a:lnTo>
                  <a:lnTo>
                    <a:pt x="597" y="429"/>
                  </a:lnTo>
                  <a:lnTo>
                    <a:pt x="593" y="380"/>
                  </a:lnTo>
                  <a:lnTo>
                    <a:pt x="597" y="328"/>
                  </a:lnTo>
                  <a:lnTo>
                    <a:pt x="607" y="279"/>
                  </a:lnTo>
                  <a:lnTo>
                    <a:pt x="624" y="232"/>
                  </a:lnTo>
                  <a:lnTo>
                    <a:pt x="648" y="188"/>
                  </a:lnTo>
                  <a:lnTo>
                    <a:pt x="677" y="148"/>
                  </a:lnTo>
                  <a:lnTo>
                    <a:pt x="709" y="112"/>
                  </a:lnTo>
                  <a:lnTo>
                    <a:pt x="749" y="79"/>
                  </a:lnTo>
                  <a:lnTo>
                    <a:pt x="790" y="51"/>
                  </a:lnTo>
                  <a:lnTo>
                    <a:pt x="836" y="29"/>
                  </a:lnTo>
                  <a:lnTo>
                    <a:pt x="886" y="13"/>
                  </a:lnTo>
                  <a:lnTo>
                    <a:pt x="938" y="3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656340-75B0-4DA7-97A4-7DC22708E3EE}"/>
              </a:ext>
            </a:extLst>
          </p:cNvPr>
          <p:cNvGrpSpPr/>
          <p:nvPr/>
        </p:nvGrpSpPr>
        <p:grpSpPr>
          <a:xfrm>
            <a:off x="5891180" y="1594612"/>
            <a:ext cx="1180148" cy="1281935"/>
            <a:chOff x="5129456" y="2640969"/>
            <a:chExt cx="1380610" cy="1499687"/>
          </a:xfrm>
        </p:grpSpPr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09388752-529E-4EB9-892C-80871D8EF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456" y="2827384"/>
              <a:ext cx="1380610" cy="1313272"/>
            </a:xfrm>
            <a:custGeom>
              <a:avLst/>
              <a:gdLst>
                <a:gd name="T0" fmla="*/ 1482 w 3629"/>
                <a:gd name="T1" fmla="*/ 14 h 3452"/>
                <a:gd name="T2" fmla="*/ 1649 w 3629"/>
                <a:gd name="T3" fmla="*/ 81 h 3452"/>
                <a:gd name="T4" fmla="*/ 1782 w 3629"/>
                <a:gd name="T5" fmla="*/ 195 h 3452"/>
                <a:gd name="T6" fmla="*/ 1870 w 3629"/>
                <a:gd name="T7" fmla="*/ 344 h 3452"/>
                <a:gd name="T8" fmla="*/ 1902 w 3629"/>
                <a:gd name="T9" fmla="*/ 520 h 3452"/>
                <a:gd name="T10" fmla="*/ 1872 w 3629"/>
                <a:gd name="T11" fmla="*/ 686 h 3452"/>
                <a:gd name="T12" fmla="*/ 1792 w 3629"/>
                <a:gd name="T13" fmla="*/ 830 h 3452"/>
                <a:gd name="T14" fmla="*/ 2712 w 3629"/>
                <a:gd name="T15" fmla="*/ 1782 h 3452"/>
                <a:gd name="T16" fmla="*/ 2853 w 3629"/>
                <a:gd name="T17" fmla="*/ 1691 h 3452"/>
                <a:gd name="T18" fmla="*/ 3022 w 3629"/>
                <a:gd name="T19" fmla="*/ 1645 h 3452"/>
                <a:gd name="T20" fmla="*/ 3207 w 3629"/>
                <a:gd name="T21" fmla="*/ 1656 h 3452"/>
                <a:gd name="T22" fmla="*/ 3375 w 3629"/>
                <a:gd name="T23" fmla="*/ 1723 h 3452"/>
                <a:gd name="T24" fmla="*/ 3508 w 3629"/>
                <a:gd name="T25" fmla="*/ 1838 h 3452"/>
                <a:gd name="T26" fmla="*/ 3597 w 3629"/>
                <a:gd name="T27" fmla="*/ 1987 h 3452"/>
                <a:gd name="T28" fmla="*/ 3629 w 3629"/>
                <a:gd name="T29" fmla="*/ 2163 h 3452"/>
                <a:gd name="T30" fmla="*/ 3597 w 3629"/>
                <a:gd name="T31" fmla="*/ 2337 h 3452"/>
                <a:gd name="T32" fmla="*/ 3508 w 3629"/>
                <a:gd name="T33" fmla="*/ 2488 h 3452"/>
                <a:gd name="T34" fmla="*/ 3375 w 3629"/>
                <a:gd name="T35" fmla="*/ 2601 h 3452"/>
                <a:gd name="T36" fmla="*/ 3207 w 3629"/>
                <a:gd name="T37" fmla="*/ 2668 h 3452"/>
                <a:gd name="T38" fmla="*/ 3022 w 3629"/>
                <a:gd name="T39" fmla="*/ 2679 h 3452"/>
                <a:gd name="T40" fmla="*/ 2853 w 3629"/>
                <a:gd name="T41" fmla="*/ 2633 h 3452"/>
                <a:gd name="T42" fmla="*/ 2712 w 3629"/>
                <a:gd name="T43" fmla="*/ 2543 h 3452"/>
                <a:gd name="T44" fmla="*/ 1809 w 3629"/>
                <a:gd name="T45" fmla="*/ 3413 h 3452"/>
                <a:gd name="T46" fmla="*/ 1877 w 3629"/>
                <a:gd name="T47" fmla="*/ 3276 h 3452"/>
                <a:gd name="T48" fmla="*/ 1902 w 3629"/>
                <a:gd name="T49" fmla="*/ 3122 h 3452"/>
                <a:gd name="T50" fmla="*/ 1870 w 3629"/>
                <a:gd name="T51" fmla="*/ 2948 h 3452"/>
                <a:gd name="T52" fmla="*/ 1782 w 3629"/>
                <a:gd name="T53" fmla="*/ 2798 h 3452"/>
                <a:gd name="T54" fmla="*/ 1649 w 3629"/>
                <a:gd name="T55" fmla="*/ 2684 h 3452"/>
                <a:gd name="T56" fmla="*/ 1482 w 3629"/>
                <a:gd name="T57" fmla="*/ 2617 h 3452"/>
                <a:gd name="T58" fmla="*/ 1292 w 3629"/>
                <a:gd name="T59" fmla="*/ 2607 h 3452"/>
                <a:gd name="T60" fmla="*/ 1116 w 3629"/>
                <a:gd name="T61" fmla="*/ 2656 h 3452"/>
                <a:gd name="T62" fmla="*/ 970 w 3629"/>
                <a:gd name="T63" fmla="*/ 2755 h 3452"/>
                <a:gd name="T64" fmla="*/ 865 w 3629"/>
                <a:gd name="T65" fmla="*/ 2894 h 3452"/>
                <a:gd name="T66" fmla="*/ 814 w 3629"/>
                <a:gd name="T67" fmla="*/ 3062 h 3452"/>
                <a:gd name="T68" fmla="*/ 821 w 3629"/>
                <a:gd name="T69" fmla="*/ 3227 h 3452"/>
                <a:gd name="T70" fmla="*/ 876 w 3629"/>
                <a:gd name="T71" fmla="*/ 3370 h 3452"/>
                <a:gd name="T72" fmla="*/ 0 w 3629"/>
                <a:gd name="T73" fmla="*/ 3452 h 3452"/>
                <a:gd name="T74" fmla="*/ 102 w 3629"/>
                <a:gd name="T75" fmla="*/ 2628 h 3452"/>
                <a:gd name="T76" fmla="*/ 281 w 3629"/>
                <a:gd name="T77" fmla="*/ 2678 h 3452"/>
                <a:gd name="T78" fmla="*/ 471 w 3629"/>
                <a:gd name="T79" fmla="*/ 2668 h 3452"/>
                <a:gd name="T80" fmla="*/ 638 w 3629"/>
                <a:gd name="T81" fmla="*/ 2601 h 3452"/>
                <a:gd name="T82" fmla="*/ 771 w 3629"/>
                <a:gd name="T83" fmla="*/ 2488 h 3452"/>
                <a:gd name="T84" fmla="*/ 859 w 3629"/>
                <a:gd name="T85" fmla="*/ 2337 h 3452"/>
                <a:gd name="T86" fmla="*/ 891 w 3629"/>
                <a:gd name="T87" fmla="*/ 2163 h 3452"/>
                <a:gd name="T88" fmla="*/ 859 w 3629"/>
                <a:gd name="T89" fmla="*/ 1987 h 3452"/>
                <a:gd name="T90" fmla="*/ 771 w 3629"/>
                <a:gd name="T91" fmla="*/ 1838 h 3452"/>
                <a:gd name="T92" fmla="*/ 638 w 3629"/>
                <a:gd name="T93" fmla="*/ 1723 h 3452"/>
                <a:gd name="T94" fmla="*/ 471 w 3629"/>
                <a:gd name="T95" fmla="*/ 1656 h 3452"/>
                <a:gd name="T96" fmla="*/ 281 w 3629"/>
                <a:gd name="T97" fmla="*/ 1646 h 3452"/>
                <a:gd name="T98" fmla="*/ 102 w 3629"/>
                <a:gd name="T99" fmla="*/ 1697 h 3452"/>
                <a:gd name="T100" fmla="*/ 0 w 3629"/>
                <a:gd name="T101" fmla="*/ 872 h 3452"/>
                <a:gd name="T102" fmla="*/ 888 w 3629"/>
                <a:gd name="T103" fmla="*/ 786 h 3452"/>
                <a:gd name="T104" fmla="*/ 823 w 3629"/>
                <a:gd name="T105" fmla="*/ 633 h 3452"/>
                <a:gd name="T106" fmla="*/ 814 w 3629"/>
                <a:gd name="T107" fmla="*/ 459 h 3452"/>
                <a:gd name="T108" fmla="*/ 865 w 3629"/>
                <a:gd name="T109" fmla="*/ 291 h 3452"/>
                <a:gd name="T110" fmla="*/ 970 w 3629"/>
                <a:gd name="T111" fmla="*/ 152 h 3452"/>
                <a:gd name="T112" fmla="*/ 1116 w 3629"/>
                <a:gd name="T113" fmla="*/ 52 h 3452"/>
                <a:gd name="T114" fmla="*/ 1292 w 3629"/>
                <a:gd name="T115" fmla="*/ 3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29" h="3452">
                  <a:moveTo>
                    <a:pt x="1356" y="0"/>
                  </a:moveTo>
                  <a:lnTo>
                    <a:pt x="1419" y="3"/>
                  </a:lnTo>
                  <a:lnTo>
                    <a:pt x="1482" y="14"/>
                  </a:lnTo>
                  <a:lnTo>
                    <a:pt x="1540" y="31"/>
                  </a:lnTo>
                  <a:lnTo>
                    <a:pt x="1596" y="52"/>
                  </a:lnTo>
                  <a:lnTo>
                    <a:pt x="1649" y="81"/>
                  </a:lnTo>
                  <a:lnTo>
                    <a:pt x="1698" y="115"/>
                  </a:lnTo>
                  <a:lnTo>
                    <a:pt x="1742" y="152"/>
                  </a:lnTo>
                  <a:lnTo>
                    <a:pt x="1782" y="195"/>
                  </a:lnTo>
                  <a:lnTo>
                    <a:pt x="1817" y="241"/>
                  </a:lnTo>
                  <a:lnTo>
                    <a:pt x="1846" y="291"/>
                  </a:lnTo>
                  <a:lnTo>
                    <a:pt x="1870" y="344"/>
                  </a:lnTo>
                  <a:lnTo>
                    <a:pt x="1888" y="400"/>
                  </a:lnTo>
                  <a:lnTo>
                    <a:pt x="1899" y="459"/>
                  </a:lnTo>
                  <a:lnTo>
                    <a:pt x="1902" y="520"/>
                  </a:lnTo>
                  <a:lnTo>
                    <a:pt x="1899" y="577"/>
                  </a:lnTo>
                  <a:lnTo>
                    <a:pt x="1889" y="633"/>
                  </a:lnTo>
                  <a:lnTo>
                    <a:pt x="1872" y="686"/>
                  </a:lnTo>
                  <a:lnTo>
                    <a:pt x="1851" y="737"/>
                  </a:lnTo>
                  <a:lnTo>
                    <a:pt x="1825" y="786"/>
                  </a:lnTo>
                  <a:lnTo>
                    <a:pt x="1792" y="830"/>
                  </a:lnTo>
                  <a:lnTo>
                    <a:pt x="1756" y="872"/>
                  </a:lnTo>
                  <a:lnTo>
                    <a:pt x="2712" y="872"/>
                  </a:lnTo>
                  <a:lnTo>
                    <a:pt x="2712" y="1782"/>
                  </a:lnTo>
                  <a:lnTo>
                    <a:pt x="2757" y="1747"/>
                  </a:lnTo>
                  <a:lnTo>
                    <a:pt x="2803" y="1716"/>
                  </a:lnTo>
                  <a:lnTo>
                    <a:pt x="2853" y="1691"/>
                  </a:lnTo>
                  <a:lnTo>
                    <a:pt x="2907" y="1670"/>
                  </a:lnTo>
                  <a:lnTo>
                    <a:pt x="2963" y="1655"/>
                  </a:lnTo>
                  <a:lnTo>
                    <a:pt x="3022" y="1645"/>
                  </a:lnTo>
                  <a:lnTo>
                    <a:pt x="3083" y="1643"/>
                  </a:lnTo>
                  <a:lnTo>
                    <a:pt x="3146" y="1646"/>
                  </a:lnTo>
                  <a:lnTo>
                    <a:pt x="3207" y="1656"/>
                  </a:lnTo>
                  <a:lnTo>
                    <a:pt x="3267" y="1673"/>
                  </a:lnTo>
                  <a:lnTo>
                    <a:pt x="3323" y="1695"/>
                  </a:lnTo>
                  <a:lnTo>
                    <a:pt x="3375" y="1723"/>
                  </a:lnTo>
                  <a:lnTo>
                    <a:pt x="3423" y="1756"/>
                  </a:lnTo>
                  <a:lnTo>
                    <a:pt x="3469" y="1795"/>
                  </a:lnTo>
                  <a:lnTo>
                    <a:pt x="3508" y="1838"/>
                  </a:lnTo>
                  <a:lnTo>
                    <a:pt x="3543" y="1883"/>
                  </a:lnTo>
                  <a:lnTo>
                    <a:pt x="3573" y="1933"/>
                  </a:lnTo>
                  <a:lnTo>
                    <a:pt x="3597" y="1987"/>
                  </a:lnTo>
                  <a:lnTo>
                    <a:pt x="3614" y="2043"/>
                  </a:lnTo>
                  <a:lnTo>
                    <a:pt x="3625" y="2102"/>
                  </a:lnTo>
                  <a:lnTo>
                    <a:pt x="3629" y="2163"/>
                  </a:lnTo>
                  <a:lnTo>
                    <a:pt x="3625" y="2222"/>
                  </a:lnTo>
                  <a:lnTo>
                    <a:pt x="3614" y="2281"/>
                  </a:lnTo>
                  <a:lnTo>
                    <a:pt x="3597" y="2337"/>
                  </a:lnTo>
                  <a:lnTo>
                    <a:pt x="3573" y="2391"/>
                  </a:lnTo>
                  <a:lnTo>
                    <a:pt x="3543" y="2441"/>
                  </a:lnTo>
                  <a:lnTo>
                    <a:pt x="3508" y="2488"/>
                  </a:lnTo>
                  <a:lnTo>
                    <a:pt x="3469" y="2530"/>
                  </a:lnTo>
                  <a:lnTo>
                    <a:pt x="3423" y="2568"/>
                  </a:lnTo>
                  <a:lnTo>
                    <a:pt x="3375" y="2601"/>
                  </a:lnTo>
                  <a:lnTo>
                    <a:pt x="3323" y="2629"/>
                  </a:lnTo>
                  <a:lnTo>
                    <a:pt x="3267" y="2651"/>
                  </a:lnTo>
                  <a:lnTo>
                    <a:pt x="3207" y="2668"/>
                  </a:lnTo>
                  <a:lnTo>
                    <a:pt x="3146" y="2678"/>
                  </a:lnTo>
                  <a:lnTo>
                    <a:pt x="3083" y="2681"/>
                  </a:lnTo>
                  <a:lnTo>
                    <a:pt x="3022" y="2679"/>
                  </a:lnTo>
                  <a:lnTo>
                    <a:pt x="2963" y="2669"/>
                  </a:lnTo>
                  <a:lnTo>
                    <a:pt x="2907" y="2654"/>
                  </a:lnTo>
                  <a:lnTo>
                    <a:pt x="2853" y="2633"/>
                  </a:lnTo>
                  <a:lnTo>
                    <a:pt x="2803" y="2608"/>
                  </a:lnTo>
                  <a:lnTo>
                    <a:pt x="2757" y="2577"/>
                  </a:lnTo>
                  <a:lnTo>
                    <a:pt x="2712" y="2543"/>
                  </a:lnTo>
                  <a:lnTo>
                    <a:pt x="2712" y="3452"/>
                  </a:lnTo>
                  <a:lnTo>
                    <a:pt x="1778" y="3452"/>
                  </a:lnTo>
                  <a:lnTo>
                    <a:pt x="1809" y="3413"/>
                  </a:lnTo>
                  <a:lnTo>
                    <a:pt x="1837" y="3370"/>
                  </a:lnTo>
                  <a:lnTo>
                    <a:pt x="1859" y="3324"/>
                  </a:lnTo>
                  <a:lnTo>
                    <a:pt x="1877" y="3276"/>
                  </a:lnTo>
                  <a:lnTo>
                    <a:pt x="1890" y="3227"/>
                  </a:lnTo>
                  <a:lnTo>
                    <a:pt x="1899" y="3176"/>
                  </a:lnTo>
                  <a:lnTo>
                    <a:pt x="1902" y="3122"/>
                  </a:lnTo>
                  <a:lnTo>
                    <a:pt x="1899" y="3062"/>
                  </a:lnTo>
                  <a:lnTo>
                    <a:pt x="1888" y="3004"/>
                  </a:lnTo>
                  <a:lnTo>
                    <a:pt x="1870" y="2948"/>
                  </a:lnTo>
                  <a:lnTo>
                    <a:pt x="1846" y="2894"/>
                  </a:lnTo>
                  <a:lnTo>
                    <a:pt x="1817" y="2844"/>
                  </a:lnTo>
                  <a:lnTo>
                    <a:pt x="1782" y="2798"/>
                  </a:lnTo>
                  <a:lnTo>
                    <a:pt x="1742" y="2755"/>
                  </a:lnTo>
                  <a:lnTo>
                    <a:pt x="1698" y="2717"/>
                  </a:lnTo>
                  <a:lnTo>
                    <a:pt x="1649" y="2684"/>
                  </a:lnTo>
                  <a:lnTo>
                    <a:pt x="1596" y="2656"/>
                  </a:lnTo>
                  <a:lnTo>
                    <a:pt x="1540" y="2633"/>
                  </a:lnTo>
                  <a:lnTo>
                    <a:pt x="1482" y="2617"/>
                  </a:lnTo>
                  <a:lnTo>
                    <a:pt x="1419" y="2607"/>
                  </a:lnTo>
                  <a:lnTo>
                    <a:pt x="1356" y="2604"/>
                  </a:lnTo>
                  <a:lnTo>
                    <a:pt x="1292" y="2607"/>
                  </a:lnTo>
                  <a:lnTo>
                    <a:pt x="1231" y="2617"/>
                  </a:lnTo>
                  <a:lnTo>
                    <a:pt x="1172" y="2633"/>
                  </a:lnTo>
                  <a:lnTo>
                    <a:pt x="1116" y="2656"/>
                  </a:lnTo>
                  <a:lnTo>
                    <a:pt x="1063" y="2684"/>
                  </a:lnTo>
                  <a:lnTo>
                    <a:pt x="1014" y="2717"/>
                  </a:lnTo>
                  <a:lnTo>
                    <a:pt x="970" y="2755"/>
                  </a:lnTo>
                  <a:lnTo>
                    <a:pt x="930" y="2798"/>
                  </a:lnTo>
                  <a:lnTo>
                    <a:pt x="895" y="2844"/>
                  </a:lnTo>
                  <a:lnTo>
                    <a:pt x="865" y="2894"/>
                  </a:lnTo>
                  <a:lnTo>
                    <a:pt x="841" y="2948"/>
                  </a:lnTo>
                  <a:lnTo>
                    <a:pt x="824" y="3004"/>
                  </a:lnTo>
                  <a:lnTo>
                    <a:pt x="814" y="3062"/>
                  </a:lnTo>
                  <a:lnTo>
                    <a:pt x="810" y="3122"/>
                  </a:lnTo>
                  <a:lnTo>
                    <a:pt x="813" y="3176"/>
                  </a:lnTo>
                  <a:lnTo>
                    <a:pt x="821" y="3227"/>
                  </a:lnTo>
                  <a:lnTo>
                    <a:pt x="834" y="3276"/>
                  </a:lnTo>
                  <a:lnTo>
                    <a:pt x="853" y="3324"/>
                  </a:lnTo>
                  <a:lnTo>
                    <a:pt x="876" y="3370"/>
                  </a:lnTo>
                  <a:lnTo>
                    <a:pt x="903" y="3413"/>
                  </a:lnTo>
                  <a:lnTo>
                    <a:pt x="934" y="3452"/>
                  </a:lnTo>
                  <a:lnTo>
                    <a:pt x="0" y="3452"/>
                  </a:lnTo>
                  <a:lnTo>
                    <a:pt x="0" y="2564"/>
                  </a:lnTo>
                  <a:lnTo>
                    <a:pt x="49" y="2598"/>
                  </a:lnTo>
                  <a:lnTo>
                    <a:pt x="102" y="2628"/>
                  </a:lnTo>
                  <a:lnTo>
                    <a:pt x="159" y="2650"/>
                  </a:lnTo>
                  <a:lnTo>
                    <a:pt x="219" y="2667"/>
                  </a:lnTo>
                  <a:lnTo>
                    <a:pt x="281" y="2678"/>
                  </a:lnTo>
                  <a:lnTo>
                    <a:pt x="345" y="2681"/>
                  </a:lnTo>
                  <a:lnTo>
                    <a:pt x="409" y="2678"/>
                  </a:lnTo>
                  <a:lnTo>
                    <a:pt x="471" y="2668"/>
                  </a:lnTo>
                  <a:lnTo>
                    <a:pt x="529" y="2651"/>
                  </a:lnTo>
                  <a:lnTo>
                    <a:pt x="585" y="2629"/>
                  </a:lnTo>
                  <a:lnTo>
                    <a:pt x="638" y="2601"/>
                  </a:lnTo>
                  <a:lnTo>
                    <a:pt x="687" y="2568"/>
                  </a:lnTo>
                  <a:lnTo>
                    <a:pt x="731" y="2530"/>
                  </a:lnTo>
                  <a:lnTo>
                    <a:pt x="771" y="2488"/>
                  </a:lnTo>
                  <a:lnTo>
                    <a:pt x="807" y="2441"/>
                  </a:lnTo>
                  <a:lnTo>
                    <a:pt x="835" y="2391"/>
                  </a:lnTo>
                  <a:lnTo>
                    <a:pt x="859" y="2337"/>
                  </a:lnTo>
                  <a:lnTo>
                    <a:pt x="877" y="2281"/>
                  </a:lnTo>
                  <a:lnTo>
                    <a:pt x="888" y="2222"/>
                  </a:lnTo>
                  <a:lnTo>
                    <a:pt x="891" y="2163"/>
                  </a:lnTo>
                  <a:lnTo>
                    <a:pt x="888" y="2102"/>
                  </a:lnTo>
                  <a:lnTo>
                    <a:pt x="877" y="2043"/>
                  </a:lnTo>
                  <a:lnTo>
                    <a:pt x="859" y="1987"/>
                  </a:lnTo>
                  <a:lnTo>
                    <a:pt x="835" y="1933"/>
                  </a:lnTo>
                  <a:lnTo>
                    <a:pt x="807" y="1883"/>
                  </a:lnTo>
                  <a:lnTo>
                    <a:pt x="771" y="1838"/>
                  </a:lnTo>
                  <a:lnTo>
                    <a:pt x="731" y="1795"/>
                  </a:lnTo>
                  <a:lnTo>
                    <a:pt x="687" y="1756"/>
                  </a:lnTo>
                  <a:lnTo>
                    <a:pt x="638" y="1723"/>
                  </a:lnTo>
                  <a:lnTo>
                    <a:pt x="585" y="1695"/>
                  </a:lnTo>
                  <a:lnTo>
                    <a:pt x="529" y="1673"/>
                  </a:lnTo>
                  <a:lnTo>
                    <a:pt x="471" y="1656"/>
                  </a:lnTo>
                  <a:lnTo>
                    <a:pt x="409" y="1646"/>
                  </a:lnTo>
                  <a:lnTo>
                    <a:pt x="345" y="1643"/>
                  </a:lnTo>
                  <a:lnTo>
                    <a:pt x="281" y="1646"/>
                  </a:lnTo>
                  <a:lnTo>
                    <a:pt x="219" y="1657"/>
                  </a:lnTo>
                  <a:lnTo>
                    <a:pt x="159" y="1674"/>
                  </a:lnTo>
                  <a:lnTo>
                    <a:pt x="102" y="1697"/>
                  </a:lnTo>
                  <a:lnTo>
                    <a:pt x="49" y="1727"/>
                  </a:lnTo>
                  <a:lnTo>
                    <a:pt x="0" y="1760"/>
                  </a:lnTo>
                  <a:lnTo>
                    <a:pt x="0" y="872"/>
                  </a:lnTo>
                  <a:lnTo>
                    <a:pt x="956" y="872"/>
                  </a:lnTo>
                  <a:lnTo>
                    <a:pt x="919" y="830"/>
                  </a:lnTo>
                  <a:lnTo>
                    <a:pt x="888" y="786"/>
                  </a:lnTo>
                  <a:lnTo>
                    <a:pt x="860" y="737"/>
                  </a:lnTo>
                  <a:lnTo>
                    <a:pt x="839" y="686"/>
                  </a:lnTo>
                  <a:lnTo>
                    <a:pt x="823" y="633"/>
                  </a:lnTo>
                  <a:lnTo>
                    <a:pt x="814" y="577"/>
                  </a:lnTo>
                  <a:lnTo>
                    <a:pt x="810" y="520"/>
                  </a:lnTo>
                  <a:lnTo>
                    <a:pt x="814" y="459"/>
                  </a:lnTo>
                  <a:lnTo>
                    <a:pt x="824" y="400"/>
                  </a:lnTo>
                  <a:lnTo>
                    <a:pt x="841" y="344"/>
                  </a:lnTo>
                  <a:lnTo>
                    <a:pt x="865" y="291"/>
                  </a:lnTo>
                  <a:lnTo>
                    <a:pt x="895" y="241"/>
                  </a:lnTo>
                  <a:lnTo>
                    <a:pt x="930" y="195"/>
                  </a:lnTo>
                  <a:lnTo>
                    <a:pt x="970" y="152"/>
                  </a:lnTo>
                  <a:lnTo>
                    <a:pt x="1014" y="115"/>
                  </a:lnTo>
                  <a:lnTo>
                    <a:pt x="1063" y="81"/>
                  </a:lnTo>
                  <a:lnTo>
                    <a:pt x="1116" y="52"/>
                  </a:lnTo>
                  <a:lnTo>
                    <a:pt x="1172" y="31"/>
                  </a:lnTo>
                  <a:lnTo>
                    <a:pt x="1231" y="14"/>
                  </a:lnTo>
                  <a:lnTo>
                    <a:pt x="1292" y="3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357679"/>
            </a:solidFill>
            <a:ln w="76200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520700" dist="25400" dir="12900000" algn="tr" rotWithShape="0">
                <a:prstClr val="black">
                  <a:alpha val="7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53E88C6-3FAA-498F-82D3-BAD423D3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05" y="2838797"/>
              <a:ext cx="55544" cy="320329"/>
            </a:xfrm>
            <a:custGeom>
              <a:avLst/>
              <a:gdLst>
                <a:gd name="T0" fmla="*/ 146 w 146"/>
                <a:gd name="T1" fmla="*/ 0 h 842"/>
                <a:gd name="T2" fmla="*/ 146 w 146"/>
                <a:gd name="T3" fmla="*/ 490 h 842"/>
                <a:gd name="T4" fmla="*/ 144 w 146"/>
                <a:gd name="T5" fmla="*/ 540 h 842"/>
                <a:gd name="T6" fmla="*/ 143 w 146"/>
                <a:gd name="T7" fmla="*/ 548 h 842"/>
                <a:gd name="T8" fmla="*/ 140 w 146"/>
                <a:gd name="T9" fmla="*/ 557 h 842"/>
                <a:gd name="T10" fmla="*/ 135 w 146"/>
                <a:gd name="T11" fmla="*/ 589 h 842"/>
                <a:gd name="T12" fmla="*/ 131 w 146"/>
                <a:gd name="T13" fmla="*/ 608 h 842"/>
                <a:gd name="T14" fmla="*/ 124 w 146"/>
                <a:gd name="T15" fmla="*/ 635 h 842"/>
                <a:gd name="T16" fmla="*/ 116 w 146"/>
                <a:gd name="T17" fmla="*/ 655 h 842"/>
                <a:gd name="T18" fmla="*/ 108 w 146"/>
                <a:gd name="T19" fmla="*/ 680 h 842"/>
                <a:gd name="T20" fmla="*/ 107 w 146"/>
                <a:gd name="T21" fmla="*/ 681 h 842"/>
                <a:gd name="T22" fmla="*/ 94 w 146"/>
                <a:gd name="T23" fmla="*/ 710 h 842"/>
                <a:gd name="T24" fmla="*/ 79 w 146"/>
                <a:gd name="T25" fmla="*/ 737 h 842"/>
                <a:gd name="T26" fmla="*/ 71 w 146"/>
                <a:gd name="T27" fmla="*/ 751 h 842"/>
                <a:gd name="T28" fmla="*/ 40 w 146"/>
                <a:gd name="T29" fmla="*/ 796 h 842"/>
                <a:gd name="T30" fmla="*/ 37 w 146"/>
                <a:gd name="T31" fmla="*/ 798 h 842"/>
                <a:gd name="T32" fmla="*/ 36 w 146"/>
                <a:gd name="T33" fmla="*/ 802 h 842"/>
                <a:gd name="T34" fmla="*/ 34 w 146"/>
                <a:gd name="T35" fmla="*/ 804 h 842"/>
                <a:gd name="T36" fmla="*/ 0 w 146"/>
                <a:gd name="T37" fmla="*/ 842 h 842"/>
                <a:gd name="T38" fmla="*/ 0 w 146"/>
                <a:gd name="T39" fmla="*/ 352 h 842"/>
                <a:gd name="T40" fmla="*/ 34 w 146"/>
                <a:gd name="T41" fmla="*/ 314 h 842"/>
                <a:gd name="T42" fmla="*/ 37 w 146"/>
                <a:gd name="T43" fmla="*/ 309 h 842"/>
                <a:gd name="T44" fmla="*/ 40 w 146"/>
                <a:gd name="T45" fmla="*/ 306 h 842"/>
                <a:gd name="T46" fmla="*/ 71 w 146"/>
                <a:gd name="T47" fmla="*/ 260 h 842"/>
                <a:gd name="T48" fmla="*/ 79 w 146"/>
                <a:gd name="T49" fmla="*/ 247 h 842"/>
                <a:gd name="T50" fmla="*/ 94 w 146"/>
                <a:gd name="T51" fmla="*/ 220 h 842"/>
                <a:gd name="T52" fmla="*/ 107 w 146"/>
                <a:gd name="T53" fmla="*/ 191 h 842"/>
                <a:gd name="T54" fmla="*/ 116 w 146"/>
                <a:gd name="T55" fmla="*/ 165 h 842"/>
                <a:gd name="T56" fmla="*/ 124 w 146"/>
                <a:gd name="T57" fmla="*/ 146 h 842"/>
                <a:gd name="T58" fmla="*/ 131 w 146"/>
                <a:gd name="T59" fmla="*/ 118 h 842"/>
                <a:gd name="T60" fmla="*/ 135 w 146"/>
                <a:gd name="T61" fmla="*/ 99 h 842"/>
                <a:gd name="T62" fmla="*/ 140 w 146"/>
                <a:gd name="T63" fmla="*/ 67 h 842"/>
                <a:gd name="T64" fmla="*/ 143 w 146"/>
                <a:gd name="T65" fmla="*/ 58 h 842"/>
                <a:gd name="T66" fmla="*/ 144 w 146"/>
                <a:gd name="T67" fmla="*/ 50 h 842"/>
                <a:gd name="T68" fmla="*/ 146 w 146"/>
                <a:gd name="T69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" h="842">
                  <a:moveTo>
                    <a:pt x="146" y="0"/>
                  </a:moveTo>
                  <a:lnTo>
                    <a:pt x="146" y="490"/>
                  </a:lnTo>
                  <a:lnTo>
                    <a:pt x="144" y="540"/>
                  </a:lnTo>
                  <a:lnTo>
                    <a:pt x="143" y="548"/>
                  </a:lnTo>
                  <a:lnTo>
                    <a:pt x="140" y="557"/>
                  </a:lnTo>
                  <a:lnTo>
                    <a:pt x="135" y="589"/>
                  </a:lnTo>
                  <a:lnTo>
                    <a:pt x="131" y="608"/>
                  </a:lnTo>
                  <a:lnTo>
                    <a:pt x="124" y="635"/>
                  </a:lnTo>
                  <a:lnTo>
                    <a:pt x="116" y="655"/>
                  </a:lnTo>
                  <a:lnTo>
                    <a:pt x="108" y="680"/>
                  </a:lnTo>
                  <a:lnTo>
                    <a:pt x="107" y="681"/>
                  </a:lnTo>
                  <a:lnTo>
                    <a:pt x="94" y="710"/>
                  </a:lnTo>
                  <a:lnTo>
                    <a:pt x="79" y="737"/>
                  </a:lnTo>
                  <a:lnTo>
                    <a:pt x="71" y="751"/>
                  </a:lnTo>
                  <a:lnTo>
                    <a:pt x="40" y="796"/>
                  </a:lnTo>
                  <a:lnTo>
                    <a:pt x="37" y="798"/>
                  </a:lnTo>
                  <a:lnTo>
                    <a:pt x="36" y="802"/>
                  </a:lnTo>
                  <a:lnTo>
                    <a:pt x="34" y="804"/>
                  </a:lnTo>
                  <a:lnTo>
                    <a:pt x="0" y="842"/>
                  </a:lnTo>
                  <a:lnTo>
                    <a:pt x="0" y="352"/>
                  </a:lnTo>
                  <a:lnTo>
                    <a:pt x="34" y="314"/>
                  </a:lnTo>
                  <a:lnTo>
                    <a:pt x="37" y="309"/>
                  </a:lnTo>
                  <a:lnTo>
                    <a:pt x="40" y="306"/>
                  </a:lnTo>
                  <a:lnTo>
                    <a:pt x="71" y="260"/>
                  </a:lnTo>
                  <a:lnTo>
                    <a:pt x="79" y="247"/>
                  </a:lnTo>
                  <a:lnTo>
                    <a:pt x="94" y="220"/>
                  </a:lnTo>
                  <a:lnTo>
                    <a:pt x="107" y="191"/>
                  </a:lnTo>
                  <a:lnTo>
                    <a:pt x="116" y="165"/>
                  </a:lnTo>
                  <a:lnTo>
                    <a:pt x="124" y="146"/>
                  </a:lnTo>
                  <a:lnTo>
                    <a:pt x="131" y="118"/>
                  </a:lnTo>
                  <a:lnTo>
                    <a:pt x="135" y="99"/>
                  </a:lnTo>
                  <a:lnTo>
                    <a:pt x="140" y="67"/>
                  </a:lnTo>
                  <a:lnTo>
                    <a:pt x="143" y="58"/>
                  </a:lnTo>
                  <a:lnTo>
                    <a:pt x="144" y="50"/>
                  </a:lnTo>
                  <a:lnTo>
                    <a:pt x="146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2FC94168-6037-4F25-8B72-2885D06AE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611" y="2838797"/>
              <a:ext cx="55544" cy="320329"/>
            </a:xfrm>
            <a:custGeom>
              <a:avLst/>
              <a:gdLst>
                <a:gd name="T0" fmla="*/ 0 w 146"/>
                <a:gd name="T1" fmla="*/ 0 h 842"/>
                <a:gd name="T2" fmla="*/ 4 w 146"/>
                <a:gd name="T3" fmla="*/ 57 h 842"/>
                <a:gd name="T4" fmla="*/ 13 w 146"/>
                <a:gd name="T5" fmla="*/ 113 h 842"/>
                <a:gd name="T6" fmla="*/ 29 w 146"/>
                <a:gd name="T7" fmla="*/ 166 h 842"/>
                <a:gd name="T8" fmla="*/ 50 w 146"/>
                <a:gd name="T9" fmla="*/ 217 h 842"/>
                <a:gd name="T10" fmla="*/ 78 w 146"/>
                <a:gd name="T11" fmla="*/ 265 h 842"/>
                <a:gd name="T12" fmla="*/ 109 w 146"/>
                <a:gd name="T13" fmla="*/ 310 h 842"/>
                <a:gd name="T14" fmla="*/ 146 w 146"/>
                <a:gd name="T15" fmla="*/ 352 h 842"/>
                <a:gd name="T16" fmla="*/ 146 w 146"/>
                <a:gd name="T17" fmla="*/ 842 h 842"/>
                <a:gd name="T18" fmla="*/ 109 w 146"/>
                <a:gd name="T19" fmla="*/ 800 h 842"/>
                <a:gd name="T20" fmla="*/ 78 w 146"/>
                <a:gd name="T21" fmla="*/ 756 h 842"/>
                <a:gd name="T22" fmla="*/ 50 w 146"/>
                <a:gd name="T23" fmla="*/ 707 h 842"/>
                <a:gd name="T24" fmla="*/ 29 w 146"/>
                <a:gd name="T25" fmla="*/ 656 h 842"/>
                <a:gd name="T26" fmla="*/ 13 w 146"/>
                <a:gd name="T27" fmla="*/ 603 h 842"/>
                <a:gd name="T28" fmla="*/ 4 w 146"/>
                <a:gd name="T29" fmla="*/ 547 h 842"/>
                <a:gd name="T30" fmla="*/ 0 w 146"/>
                <a:gd name="T31" fmla="*/ 490 h 842"/>
                <a:gd name="T32" fmla="*/ 0 w 146"/>
                <a:gd name="T33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842">
                  <a:moveTo>
                    <a:pt x="0" y="0"/>
                  </a:moveTo>
                  <a:lnTo>
                    <a:pt x="4" y="57"/>
                  </a:lnTo>
                  <a:lnTo>
                    <a:pt x="13" y="113"/>
                  </a:lnTo>
                  <a:lnTo>
                    <a:pt x="29" y="166"/>
                  </a:lnTo>
                  <a:lnTo>
                    <a:pt x="50" y="217"/>
                  </a:lnTo>
                  <a:lnTo>
                    <a:pt x="78" y="265"/>
                  </a:lnTo>
                  <a:lnTo>
                    <a:pt x="109" y="310"/>
                  </a:lnTo>
                  <a:lnTo>
                    <a:pt x="146" y="352"/>
                  </a:lnTo>
                  <a:lnTo>
                    <a:pt x="146" y="842"/>
                  </a:lnTo>
                  <a:lnTo>
                    <a:pt x="109" y="800"/>
                  </a:lnTo>
                  <a:lnTo>
                    <a:pt x="78" y="756"/>
                  </a:lnTo>
                  <a:lnTo>
                    <a:pt x="50" y="707"/>
                  </a:lnTo>
                  <a:lnTo>
                    <a:pt x="29" y="656"/>
                  </a:lnTo>
                  <a:lnTo>
                    <a:pt x="13" y="603"/>
                  </a:lnTo>
                  <a:lnTo>
                    <a:pt x="4" y="547"/>
                  </a:lnTo>
                  <a:lnTo>
                    <a:pt x="0" y="49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67A25A23-3F5B-4EF4-9D16-623DE5E7B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456" y="3266029"/>
              <a:ext cx="338970" cy="384243"/>
            </a:xfrm>
            <a:custGeom>
              <a:avLst/>
              <a:gdLst>
                <a:gd name="T0" fmla="*/ 409 w 891"/>
                <a:gd name="T1" fmla="*/ 4 h 1010"/>
                <a:gd name="T2" fmla="*/ 529 w 891"/>
                <a:gd name="T3" fmla="*/ 30 h 1010"/>
                <a:gd name="T4" fmla="*/ 638 w 891"/>
                <a:gd name="T5" fmla="*/ 80 h 1010"/>
                <a:gd name="T6" fmla="*/ 731 w 891"/>
                <a:gd name="T7" fmla="*/ 152 h 1010"/>
                <a:gd name="T8" fmla="*/ 807 w 891"/>
                <a:gd name="T9" fmla="*/ 240 h 1010"/>
                <a:gd name="T10" fmla="*/ 859 w 891"/>
                <a:gd name="T11" fmla="*/ 344 h 1010"/>
                <a:gd name="T12" fmla="*/ 888 w 891"/>
                <a:gd name="T13" fmla="*/ 459 h 1010"/>
                <a:gd name="T14" fmla="*/ 891 w 891"/>
                <a:gd name="T15" fmla="*/ 1010 h 1010"/>
                <a:gd name="T16" fmla="*/ 877 w 891"/>
                <a:gd name="T17" fmla="*/ 890 h 1010"/>
                <a:gd name="T18" fmla="*/ 835 w 891"/>
                <a:gd name="T19" fmla="*/ 780 h 1010"/>
                <a:gd name="T20" fmla="*/ 771 w 891"/>
                <a:gd name="T21" fmla="*/ 685 h 1010"/>
                <a:gd name="T22" fmla="*/ 687 w 891"/>
                <a:gd name="T23" fmla="*/ 603 h 1010"/>
                <a:gd name="T24" fmla="*/ 585 w 891"/>
                <a:gd name="T25" fmla="*/ 542 h 1010"/>
                <a:gd name="T26" fmla="*/ 471 w 891"/>
                <a:gd name="T27" fmla="*/ 503 h 1010"/>
                <a:gd name="T28" fmla="*/ 345 w 891"/>
                <a:gd name="T29" fmla="*/ 490 h 1010"/>
                <a:gd name="T30" fmla="*/ 289 w 891"/>
                <a:gd name="T31" fmla="*/ 492 h 1010"/>
                <a:gd name="T32" fmla="*/ 251 w 891"/>
                <a:gd name="T33" fmla="*/ 497 h 1010"/>
                <a:gd name="T34" fmla="*/ 233 w 891"/>
                <a:gd name="T35" fmla="*/ 501 h 1010"/>
                <a:gd name="T36" fmla="*/ 196 w 891"/>
                <a:gd name="T37" fmla="*/ 509 h 1010"/>
                <a:gd name="T38" fmla="*/ 163 w 891"/>
                <a:gd name="T39" fmla="*/ 520 h 1010"/>
                <a:gd name="T40" fmla="*/ 143 w 891"/>
                <a:gd name="T41" fmla="*/ 527 h 1010"/>
                <a:gd name="T42" fmla="*/ 111 w 891"/>
                <a:gd name="T43" fmla="*/ 540 h 1010"/>
                <a:gd name="T44" fmla="*/ 80 w 891"/>
                <a:gd name="T45" fmla="*/ 556 h 1010"/>
                <a:gd name="T46" fmla="*/ 62 w 891"/>
                <a:gd name="T47" fmla="*/ 565 h 1010"/>
                <a:gd name="T48" fmla="*/ 32 w 891"/>
                <a:gd name="T49" fmla="*/ 583 h 1010"/>
                <a:gd name="T50" fmla="*/ 0 w 891"/>
                <a:gd name="T51" fmla="*/ 607 h 1010"/>
                <a:gd name="T52" fmla="*/ 11 w 891"/>
                <a:gd name="T53" fmla="*/ 109 h 1010"/>
                <a:gd name="T54" fmla="*/ 24 w 891"/>
                <a:gd name="T55" fmla="*/ 99 h 1010"/>
                <a:gd name="T56" fmla="*/ 42 w 891"/>
                <a:gd name="T57" fmla="*/ 88 h 1010"/>
                <a:gd name="T58" fmla="*/ 70 w 891"/>
                <a:gd name="T59" fmla="*/ 70 h 1010"/>
                <a:gd name="T60" fmla="*/ 102 w 891"/>
                <a:gd name="T61" fmla="*/ 55 h 1010"/>
                <a:gd name="T62" fmla="*/ 119 w 891"/>
                <a:gd name="T63" fmla="*/ 47 h 1010"/>
                <a:gd name="T64" fmla="*/ 153 w 891"/>
                <a:gd name="T65" fmla="*/ 33 h 1010"/>
                <a:gd name="T66" fmla="*/ 186 w 891"/>
                <a:gd name="T67" fmla="*/ 23 h 1010"/>
                <a:gd name="T68" fmla="*/ 206 w 891"/>
                <a:gd name="T69" fmla="*/ 17 h 1010"/>
                <a:gd name="T70" fmla="*/ 241 w 891"/>
                <a:gd name="T71" fmla="*/ 10 h 1010"/>
                <a:gd name="T72" fmla="*/ 282 w 891"/>
                <a:gd name="T73" fmla="*/ 4 h 1010"/>
                <a:gd name="T74" fmla="*/ 298 w 891"/>
                <a:gd name="T75" fmla="*/ 1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1" h="1010">
                  <a:moveTo>
                    <a:pt x="345" y="0"/>
                  </a:moveTo>
                  <a:lnTo>
                    <a:pt x="409" y="4"/>
                  </a:lnTo>
                  <a:lnTo>
                    <a:pt x="471" y="13"/>
                  </a:lnTo>
                  <a:lnTo>
                    <a:pt x="529" y="30"/>
                  </a:lnTo>
                  <a:lnTo>
                    <a:pt x="585" y="53"/>
                  </a:lnTo>
                  <a:lnTo>
                    <a:pt x="638" y="80"/>
                  </a:lnTo>
                  <a:lnTo>
                    <a:pt x="687" y="114"/>
                  </a:lnTo>
                  <a:lnTo>
                    <a:pt x="731" y="152"/>
                  </a:lnTo>
                  <a:lnTo>
                    <a:pt x="771" y="195"/>
                  </a:lnTo>
                  <a:lnTo>
                    <a:pt x="807" y="240"/>
                  </a:lnTo>
                  <a:lnTo>
                    <a:pt x="835" y="290"/>
                  </a:lnTo>
                  <a:lnTo>
                    <a:pt x="859" y="344"/>
                  </a:lnTo>
                  <a:lnTo>
                    <a:pt x="877" y="400"/>
                  </a:lnTo>
                  <a:lnTo>
                    <a:pt x="888" y="459"/>
                  </a:lnTo>
                  <a:lnTo>
                    <a:pt x="891" y="520"/>
                  </a:lnTo>
                  <a:lnTo>
                    <a:pt x="891" y="1010"/>
                  </a:lnTo>
                  <a:lnTo>
                    <a:pt x="888" y="949"/>
                  </a:lnTo>
                  <a:lnTo>
                    <a:pt x="877" y="890"/>
                  </a:lnTo>
                  <a:lnTo>
                    <a:pt x="859" y="834"/>
                  </a:lnTo>
                  <a:lnTo>
                    <a:pt x="835" y="780"/>
                  </a:lnTo>
                  <a:lnTo>
                    <a:pt x="807" y="730"/>
                  </a:lnTo>
                  <a:lnTo>
                    <a:pt x="771" y="685"/>
                  </a:lnTo>
                  <a:lnTo>
                    <a:pt x="731" y="642"/>
                  </a:lnTo>
                  <a:lnTo>
                    <a:pt x="687" y="603"/>
                  </a:lnTo>
                  <a:lnTo>
                    <a:pt x="638" y="570"/>
                  </a:lnTo>
                  <a:lnTo>
                    <a:pt x="585" y="542"/>
                  </a:lnTo>
                  <a:lnTo>
                    <a:pt x="529" y="520"/>
                  </a:lnTo>
                  <a:lnTo>
                    <a:pt x="471" y="503"/>
                  </a:lnTo>
                  <a:lnTo>
                    <a:pt x="409" y="493"/>
                  </a:lnTo>
                  <a:lnTo>
                    <a:pt x="345" y="490"/>
                  </a:lnTo>
                  <a:lnTo>
                    <a:pt x="298" y="491"/>
                  </a:lnTo>
                  <a:lnTo>
                    <a:pt x="289" y="492"/>
                  </a:lnTo>
                  <a:lnTo>
                    <a:pt x="282" y="493"/>
                  </a:lnTo>
                  <a:lnTo>
                    <a:pt x="251" y="497"/>
                  </a:lnTo>
                  <a:lnTo>
                    <a:pt x="241" y="499"/>
                  </a:lnTo>
                  <a:lnTo>
                    <a:pt x="233" y="501"/>
                  </a:lnTo>
                  <a:lnTo>
                    <a:pt x="206" y="507"/>
                  </a:lnTo>
                  <a:lnTo>
                    <a:pt x="196" y="509"/>
                  </a:lnTo>
                  <a:lnTo>
                    <a:pt x="186" y="513"/>
                  </a:lnTo>
                  <a:lnTo>
                    <a:pt x="163" y="520"/>
                  </a:lnTo>
                  <a:lnTo>
                    <a:pt x="153" y="523"/>
                  </a:lnTo>
                  <a:lnTo>
                    <a:pt x="143" y="527"/>
                  </a:lnTo>
                  <a:lnTo>
                    <a:pt x="119" y="537"/>
                  </a:lnTo>
                  <a:lnTo>
                    <a:pt x="111" y="540"/>
                  </a:lnTo>
                  <a:lnTo>
                    <a:pt x="102" y="545"/>
                  </a:lnTo>
                  <a:lnTo>
                    <a:pt x="80" y="556"/>
                  </a:lnTo>
                  <a:lnTo>
                    <a:pt x="70" y="560"/>
                  </a:lnTo>
                  <a:lnTo>
                    <a:pt x="62" y="565"/>
                  </a:lnTo>
                  <a:lnTo>
                    <a:pt x="42" y="578"/>
                  </a:lnTo>
                  <a:lnTo>
                    <a:pt x="32" y="583"/>
                  </a:lnTo>
                  <a:lnTo>
                    <a:pt x="24" y="589"/>
                  </a:lnTo>
                  <a:lnTo>
                    <a:pt x="0" y="607"/>
                  </a:lnTo>
                  <a:lnTo>
                    <a:pt x="0" y="117"/>
                  </a:lnTo>
                  <a:lnTo>
                    <a:pt x="11" y="109"/>
                  </a:lnTo>
                  <a:lnTo>
                    <a:pt x="18" y="104"/>
                  </a:lnTo>
                  <a:lnTo>
                    <a:pt x="24" y="99"/>
                  </a:lnTo>
                  <a:lnTo>
                    <a:pt x="32" y="93"/>
                  </a:lnTo>
                  <a:lnTo>
                    <a:pt x="42" y="88"/>
                  </a:lnTo>
                  <a:lnTo>
                    <a:pt x="62" y="75"/>
                  </a:lnTo>
                  <a:lnTo>
                    <a:pt x="70" y="70"/>
                  </a:lnTo>
                  <a:lnTo>
                    <a:pt x="80" y="66"/>
                  </a:lnTo>
                  <a:lnTo>
                    <a:pt x="102" y="55"/>
                  </a:lnTo>
                  <a:lnTo>
                    <a:pt x="111" y="50"/>
                  </a:lnTo>
                  <a:lnTo>
                    <a:pt x="119" y="47"/>
                  </a:lnTo>
                  <a:lnTo>
                    <a:pt x="143" y="37"/>
                  </a:lnTo>
                  <a:lnTo>
                    <a:pt x="153" y="33"/>
                  </a:lnTo>
                  <a:lnTo>
                    <a:pt x="163" y="30"/>
                  </a:lnTo>
                  <a:lnTo>
                    <a:pt x="186" y="23"/>
                  </a:lnTo>
                  <a:lnTo>
                    <a:pt x="196" y="19"/>
                  </a:lnTo>
                  <a:lnTo>
                    <a:pt x="206" y="17"/>
                  </a:lnTo>
                  <a:lnTo>
                    <a:pt x="233" y="11"/>
                  </a:lnTo>
                  <a:lnTo>
                    <a:pt x="241" y="10"/>
                  </a:lnTo>
                  <a:lnTo>
                    <a:pt x="251" y="7"/>
                  </a:lnTo>
                  <a:lnTo>
                    <a:pt x="282" y="4"/>
                  </a:lnTo>
                  <a:lnTo>
                    <a:pt x="289" y="2"/>
                  </a:lnTo>
                  <a:lnTo>
                    <a:pt x="298" y="1"/>
                  </a:lnTo>
                  <a:lnTo>
                    <a:pt x="345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FE5DF22F-E30D-464D-9851-865351FA1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1204" y="3463857"/>
              <a:ext cx="348862" cy="383482"/>
            </a:xfrm>
            <a:custGeom>
              <a:avLst/>
              <a:gdLst>
                <a:gd name="T0" fmla="*/ 917 w 917"/>
                <a:gd name="T1" fmla="*/ 490 h 1008"/>
                <a:gd name="T2" fmla="*/ 912 w 917"/>
                <a:gd name="T3" fmla="*/ 549 h 1008"/>
                <a:gd name="T4" fmla="*/ 906 w 917"/>
                <a:gd name="T5" fmla="*/ 591 h 1008"/>
                <a:gd name="T6" fmla="*/ 893 w 917"/>
                <a:gd name="T7" fmla="*/ 639 h 1008"/>
                <a:gd name="T8" fmla="*/ 879 w 917"/>
                <a:gd name="T9" fmla="*/ 681 h 1008"/>
                <a:gd name="T10" fmla="*/ 876 w 917"/>
                <a:gd name="T11" fmla="*/ 684 h 1008"/>
                <a:gd name="T12" fmla="*/ 848 w 917"/>
                <a:gd name="T13" fmla="*/ 741 h 1008"/>
                <a:gd name="T14" fmla="*/ 842 w 917"/>
                <a:gd name="T15" fmla="*/ 751 h 1008"/>
                <a:gd name="T16" fmla="*/ 809 w 917"/>
                <a:gd name="T17" fmla="*/ 798 h 1008"/>
                <a:gd name="T18" fmla="*/ 803 w 917"/>
                <a:gd name="T19" fmla="*/ 805 h 1008"/>
                <a:gd name="T20" fmla="*/ 782 w 917"/>
                <a:gd name="T21" fmla="*/ 829 h 1008"/>
                <a:gd name="T22" fmla="*/ 760 w 917"/>
                <a:gd name="T23" fmla="*/ 853 h 1008"/>
                <a:gd name="T24" fmla="*/ 734 w 917"/>
                <a:gd name="T25" fmla="*/ 877 h 1008"/>
                <a:gd name="T26" fmla="*/ 707 w 917"/>
                <a:gd name="T27" fmla="*/ 898 h 1008"/>
                <a:gd name="T28" fmla="*/ 695 w 917"/>
                <a:gd name="T29" fmla="*/ 907 h 1008"/>
                <a:gd name="T30" fmla="*/ 679 w 917"/>
                <a:gd name="T31" fmla="*/ 917 h 1008"/>
                <a:gd name="T32" fmla="*/ 630 w 917"/>
                <a:gd name="T33" fmla="*/ 946 h 1008"/>
                <a:gd name="T34" fmla="*/ 587 w 917"/>
                <a:gd name="T35" fmla="*/ 966 h 1008"/>
                <a:gd name="T36" fmla="*/ 571 w 917"/>
                <a:gd name="T37" fmla="*/ 971 h 1008"/>
                <a:gd name="T38" fmla="*/ 522 w 917"/>
                <a:gd name="T39" fmla="*/ 988 h 1008"/>
                <a:gd name="T40" fmla="*/ 472 w 917"/>
                <a:gd name="T41" fmla="*/ 999 h 1008"/>
                <a:gd name="T42" fmla="*/ 430 w 917"/>
                <a:gd name="T43" fmla="*/ 1005 h 1008"/>
                <a:gd name="T44" fmla="*/ 371 w 917"/>
                <a:gd name="T45" fmla="*/ 1008 h 1008"/>
                <a:gd name="T46" fmla="*/ 251 w 917"/>
                <a:gd name="T47" fmla="*/ 996 h 1008"/>
                <a:gd name="T48" fmla="*/ 141 w 917"/>
                <a:gd name="T49" fmla="*/ 960 h 1008"/>
                <a:gd name="T50" fmla="*/ 45 w 917"/>
                <a:gd name="T51" fmla="*/ 904 h 1008"/>
                <a:gd name="T52" fmla="*/ 0 w 917"/>
                <a:gd name="T53" fmla="*/ 380 h 1008"/>
                <a:gd name="T54" fmla="*/ 91 w 917"/>
                <a:gd name="T55" fmla="*/ 445 h 1008"/>
                <a:gd name="T56" fmla="*/ 195 w 917"/>
                <a:gd name="T57" fmla="*/ 491 h 1008"/>
                <a:gd name="T58" fmla="*/ 310 w 917"/>
                <a:gd name="T59" fmla="*/ 516 h 1008"/>
                <a:gd name="T60" fmla="*/ 422 w 917"/>
                <a:gd name="T61" fmla="*/ 516 h 1008"/>
                <a:gd name="T62" fmla="*/ 439 w 917"/>
                <a:gd name="T63" fmla="*/ 515 h 1008"/>
                <a:gd name="T64" fmla="*/ 491 w 917"/>
                <a:gd name="T65" fmla="*/ 505 h 1008"/>
                <a:gd name="T66" fmla="*/ 540 w 917"/>
                <a:gd name="T67" fmla="*/ 493 h 1008"/>
                <a:gd name="T68" fmla="*/ 579 w 917"/>
                <a:gd name="T69" fmla="*/ 479 h 1008"/>
                <a:gd name="T70" fmla="*/ 630 w 917"/>
                <a:gd name="T71" fmla="*/ 456 h 1008"/>
                <a:gd name="T72" fmla="*/ 672 w 917"/>
                <a:gd name="T73" fmla="*/ 432 h 1008"/>
                <a:gd name="T74" fmla="*/ 685 w 917"/>
                <a:gd name="T75" fmla="*/ 423 h 1008"/>
                <a:gd name="T76" fmla="*/ 734 w 917"/>
                <a:gd name="T77" fmla="*/ 387 h 1008"/>
                <a:gd name="T78" fmla="*/ 763 w 917"/>
                <a:gd name="T79" fmla="*/ 361 h 1008"/>
                <a:gd name="T80" fmla="*/ 801 w 917"/>
                <a:gd name="T81" fmla="*/ 319 h 1008"/>
                <a:gd name="T82" fmla="*/ 842 w 917"/>
                <a:gd name="T83" fmla="*/ 261 h 1008"/>
                <a:gd name="T84" fmla="*/ 848 w 917"/>
                <a:gd name="T85" fmla="*/ 251 h 1008"/>
                <a:gd name="T86" fmla="*/ 876 w 917"/>
                <a:gd name="T87" fmla="*/ 195 h 1008"/>
                <a:gd name="T88" fmla="*/ 893 w 917"/>
                <a:gd name="T89" fmla="*/ 149 h 1008"/>
                <a:gd name="T90" fmla="*/ 906 w 917"/>
                <a:gd name="T91" fmla="*/ 101 h 1008"/>
                <a:gd name="T92" fmla="*/ 912 w 917"/>
                <a:gd name="T93" fmla="*/ 60 h 1008"/>
                <a:gd name="T94" fmla="*/ 917 w 917"/>
                <a:gd name="T95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17" h="1008">
                  <a:moveTo>
                    <a:pt x="917" y="0"/>
                  </a:moveTo>
                  <a:lnTo>
                    <a:pt x="917" y="490"/>
                  </a:lnTo>
                  <a:lnTo>
                    <a:pt x="913" y="541"/>
                  </a:lnTo>
                  <a:lnTo>
                    <a:pt x="912" y="549"/>
                  </a:lnTo>
                  <a:lnTo>
                    <a:pt x="911" y="558"/>
                  </a:lnTo>
                  <a:lnTo>
                    <a:pt x="906" y="591"/>
                  </a:lnTo>
                  <a:lnTo>
                    <a:pt x="901" y="610"/>
                  </a:lnTo>
                  <a:lnTo>
                    <a:pt x="893" y="639"/>
                  </a:lnTo>
                  <a:lnTo>
                    <a:pt x="886" y="659"/>
                  </a:lnTo>
                  <a:lnTo>
                    <a:pt x="879" y="681"/>
                  </a:lnTo>
                  <a:lnTo>
                    <a:pt x="877" y="683"/>
                  </a:lnTo>
                  <a:lnTo>
                    <a:pt x="876" y="684"/>
                  </a:lnTo>
                  <a:lnTo>
                    <a:pt x="863" y="713"/>
                  </a:lnTo>
                  <a:lnTo>
                    <a:pt x="848" y="741"/>
                  </a:lnTo>
                  <a:lnTo>
                    <a:pt x="844" y="747"/>
                  </a:lnTo>
                  <a:lnTo>
                    <a:pt x="842" y="751"/>
                  </a:lnTo>
                  <a:lnTo>
                    <a:pt x="812" y="794"/>
                  </a:lnTo>
                  <a:lnTo>
                    <a:pt x="809" y="798"/>
                  </a:lnTo>
                  <a:lnTo>
                    <a:pt x="807" y="802"/>
                  </a:lnTo>
                  <a:lnTo>
                    <a:pt x="803" y="805"/>
                  </a:lnTo>
                  <a:lnTo>
                    <a:pt x="801" y="809"/>
                  </a:lnTo>
                  <a:lnTo>
                    <a:pt x="782" y="829"/>
                  </a:lnTo>
                  <a:lnTo>
                    <a:pt x="763" y="851"/>
                  </a:lnTo>
                  <a:lnTo>
                    <a:pt x="760" y="853"/>
                  </a:lnTo>
                  <a:lnTo>
                    <a:pt x="758" y="855"/>
                  </a:lnTo>
                  <a:lnTo>
                    <a:pt x="734" y="877"/>
                  </a:lnTo>
                  <a:lnTo>
                    <a:pt x="709" y="896"/>
                  </a:lnTo>
                  <a:lnTo>
                    <a:pt x="707" y="898"/>
                  </a:lnTo>
                  <a:lnTo>
                    <a:pt x="704" y="901"/>
                  </a:lnTo>
                  <a:lnTo>
                    <a:pt x="695" y="907"/>
                  </a:lnTo>
                  <a:lnTo>
                    <a:pt x="685" y="914"/>
                  </a:lnTo>
                  <a:lnTo>
                    <a:pt x="679" y="917"/>
                  </a:lnTo>
                  <a:lnTo>
                    <a:pt x="672" y="922"/>
                  </a:lnTo>
                  <a:lnTo>
                    <a:pt x="630" y="946"/>
                  </a:lnTo>
                  <a:lnTo>
                    <a:pt x="630" y="946"/>
                  </a:lnTo>
                  <a:lnTo>
                    <a:pt x="587" y="966"/>
                  </a:lnTo>
                  <a:lnTo>
                    <a:pt x="579" y="969"/>
                  </a:lnTo>
                  <a:lnTo>
                    <a:pt x="571" y="971"/>
                  </a:lnTo>
                  <a:lnTo>
                    <a:pt x="540" y="983"/>
                  </a:lnTo>
                  <a:lnTo>
                    <a:pt x="522" y="988"/>
                  </a:lnTo>
                  <a:lnTo>
                    <a:pt x="491" y="995"/>
                  </a:lnTo>
                  <a:lnTo>
                    <a:pt x="472" y="999"/>
                  </a:lnTo>
                  <a:lnTo>
                    <a:pt x="439" y="1005"/>
                  </a:lnTo>
                  <a:lnTo>
                    <a:pt x="430" y="1005"/>
                  </a:lnTo>
                  <a:lnTo>
                    <a:pt x="422" y="1006"/>
                  </a:lnTo>
                  <a:lnTo>
                    <a:pt x="371" y="1008"/>
                  </a:lnTo>
                  <a:lnTo>
                    <a:pt x="310" y="1006"/>
                  </a:lnTo>
                  <a:lnTo>
                    <a:pt x="251" y="996"/>
                  </a:lnTo>
                  <a:lnTo>
                    <a:pt x="195" y="981"/>
                  </a:lnTo>
                  <a:lnTo>
                    <a:pt x="141" y="960"/>
                  </a:lnTo>
                  <a:lnTo>
                    <a:pt x="91" y="935"/>
                  </a:lnTo>
                  <a:lnTo>
                    <a:pt x="45" y="904"/>
                  </a:lnTo>
                  <a:lnTo>
                    <a:pt x="0" y="870"/>
                  </a:lnTo>
                  <a:lnTo>
                    <a:pt x="0" y="380"/>
                  </a:lnTo>
                  <a:lnTo>
                    <a:pt x="45" y="414"/>
                  </a:lnTo>
                  <a:lnTo>
                    <a:pt x="91" y="445"/>
                  </a:lnTo>
                  <a:lnTo>
                    <a:pt x="141" y="471"/>
                  </a:lnTo>
                  <a:lnTo>
                    <a:pt x="195" y="491"/>
                  </a:lnTo>
                  <a:lnTo>
                    <a:pt x="251" y="506"/>
                  </a:lnTo>
                  <a:lnTo>
                    <a:pt x="310" y="516"/>
                  </a:lnTo>
                  <a:lnTo>
                    <a:pt x="371" y="518"/>
                  </a:lnTo>
                  <a:lnTo>
                    <a:pt x="422" y="516"/>
                  </a:lnTo>
                  <a:lnTo>
                    <a:pt x="430" y="515"/>
                  </a:lnTo>
                  <a:lnTo>
                    <a:pt x="439" y="515"/>
                  </a:lnTo>
                  <a:lnTo>
                    <a:pt x="472" y="509"/>
                  </a:lnTo>
                  <a:lnTo>
                    <a:pt x="491" y="505"/>
                  </a:lnTo>
                  <a:lnTo>
                    <a:pt x="522" y="498"/>
                  </a:lnTo>
                  <a:lnTo>
                    <a:pt x="540" y="493"/>
                  </a:lnTo>
                  <a:lnTo>
                    <a:pt x="571" y="481"/>
                  </a:lnTo>
                  <a:lnTo>
                    <a:pt x="579" y="479"/>
                  </a:lnTo>
                  <a:lnTo>
                    <a:pt x="587" y="477"/>
                  </a:lnTo>
                  <a:lnTo>
                    <a:pt x="630" y="456"/>
                  </a:lnTo>
                  <a:lnTo>
                    <a:pt x="630" y="456"/>
                  </a:lnTo>
                  <a:lnTo>
                    <a:pt x="672" y="432"/>
                  </a:lnTo>
                  <a:lnTo>
                    <a:pt x="679" y="428"/>
                  </a:lnTo>
                  <a:lnTo>
                    <a:pt x="685" y="423"/>
                  </a:lnTo>
                  <a:lnTo>
                    <a:pt x="709" y="406"/>
                  </a:lnTo>
                  <a:lnTo>
                    <a:pt x="734" y="387"/>
                  </a:lnTo>
                  <a:lnTo>
                    <a:pt x="758" y="365"/>
                  </a:lnTo>
                  <a:lnTo>
                    <a:pt x="763" y="361"/>
                  </a:lnTo>
                  <a:lnTo>
                    <a:pt x="782" y="339"/>
                  </a:lnTo>
                  <a:lnTo>
                    <a:pt x="801" y="319"/>
                  </a:lnTo>
                  <a:lnTo>
                    <a:pt x="812" y="304"/>
                  </a:lnTo>
                  <a:lnTo>
                    <a:pt x="842" y="261"/>
                  </a:lnTo>
                  <a:lnTo>
                    <a:pt x="844" y="257"/>
                  </a:lnTo>
                  <a:lnTo>
                    <a:pt x="848" y="251"/>
                  </a:lnTo>
                  <a:lnTo>
                    <a:pt x="863" y="223"/>
                  </a:lnTo>
                  <a:lnTo>
                    <a:pt x="876" y="195"/>
                  </a:lnTo>
                  <a:lnTo>
                    <a:pt x="886" y="169"/>
                  </a:lnTo>
                  <a:lnTo>
                    <a:pt x="893" y="149"/>
                  </a:lnTo>
                  <a:lnTo>
                    <a:pt x="901" y="120"/>
                  </a:lnTo>
                  <a:lnTo>
                    <a:pt x="906" y="101"/>
                  </a:lnTo>
                  <a:lnTo>
                    <a:pt x="911" y="68"/>
                  </a:lnTo>
                  <a:lnTo>
                    <a:pt x="912" y="60"/>
                  </a:lnTo>
                  <a:lnTo>
                    <a:pt x="913" y="51"/>
                  </a:lnTo>
                  <a:lnTo>
                    <a:pt x="917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100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2E1932E9-4373-4CB6-B0AB-9EC8E033B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611" y="3631630"/>
              <a:ext cx="415438" cy="383482"/>
            </a:xfrm>
            <a:custGeom>
              <a:avLst/>
              <a:gdLst>
                <a:gd name="T0" fmla="*/ 609 w 1092"/>
                <a:gd name="T1" fmla="*/ 3 h 1008"/>
                <a:gd name="T2" fmla="*/ 730 w 1092"/>
                <a:gd name="T3" fmla="*/ 30 h 1008"/>
                <a:gd name="T4" fmla="*/ 839 w 1092"/>
                <a:gd name="T5" fmla="*/ 80 h 1008"/>
                <a:gd name="T6" fmla="*/ 932 w 1092"/>
                <a:gd name="T7" fmla="*/ 151 h 1008"/>
                <a:gd name="T8" fmla="*/ 1007 w 1092"/>
                <a:gd name="T9" fmla="*/ 240 h 1008"/>
                <a:gd name="T10" fmla="*/ 1060 w 1092"/>
                <a:gd name="T11" fmla="*/ 344 h 1008"/>
                <a:gd name="T12" fmla="*/ 1089 w 1092"/>
                <a:gd name="T13" fmla="*/ 459 h 1008"/>
                <a:gd name="T14" fmla="*/ 1092 w 1092"/>
                <a:gd name="T15" fmla="*/ 1008 h 1008"/>
                <a:gd name="T16" fmla="*/ 1078 w 1092"/>
                <a:gd name="T17" fmla="*/ 890 h 1008"/>
                <a:gd name="T18" fmla="*/ 1036 w 1092"/>
                <a:gd name="T19" fmla="*/ 780 h 1008"/>
                <a:gd name="T20" fmla="*/ 972 w 1092"/>
                <a:gd name="T21" fmla="*/ 684 h 1008"/>
                <a:gd name="T22" fmla="*/ 888 w 1092"/>
                <a:gd name="T23" fmla="*/ 603 h 1008"/>
                <a:gd name="T24" fmla="*/ 786 w 1092"/>
                <a:gd name="T25" fmla="*/ 542 h 1008"/>
                <a:gd name="T26" fmla="*/ 672 w 1092"/>
                <a:gd name="T27" fmla="*/ 503 h 1008"/>
                <a:gd name="T28" fmla="*/ 546 w 1092"/>
                <a:gd name="T29" fmla="*/ 490 h 1008"/>
                <a:gd name="T30" fmla="*/ 486 w 1092"/>
                <a:gd name="T31" fmla="*/ 493 h 1008"/>
                <a:gd name="T32" fmla="*/ 443 w 1092"/>
                <a:gd name="T33" fmla="*/ 499 h 1008"/>
                <a:gd name="T34" fmla="*/ 394 w 1092"/>
                <a:gd name="T35" fmla="*/ 510 h 1008"/>
                <a:gd name="T36" fmla="*/ 344 w 1092"/>
                <a:gd name="T37" fmla="*/ 527 h 1008"/>
                <a:gd name="T38" fmla="*/ 330 w 1092"/>
                <a:gd name="T39" fmla="*/ 531 h 1008"/>
                <a:gd name="T40" fmla="*/ 286 w 1092"/>
                <a:gd name="T41" fmla="*/ 552 h 1008"/>
                <a:gd name="T42" fmla="*/ 238 w 1092"/>
                <a:gd name="T43" fmla="*/ 580 h 1008"/>
                <a:gd name="T44" fmla="*/ 207 w 1092"/>
                <a:gd name="T45" fmla="*/ 602 h 1008"/>
                <a:gd name="T46" fmla="*/ 159 w 1092"/>
                <a:gd name="T47" fmla="*/ 643 h 1008"/>
                <a:gd name="T48" fmla="*/ 134 w 1092"/>
                <a:gd name="T49" fmla="*/ 669 h 1008"/>
                <a:gd name="T50" fmla="*/ 104 w 1092"/>
                <a:gd name="T51" fmla="*/ 705 h 1008"/>
                <a:gd name="T52" fmla="*/ 72 w 1092"/>
                <a:gd name="T53" fmla="*/ 751 h 1008"/>
                <a:gd name="T54" fmla="*/ 54 w 1092"/>
                <a:gd name="T55" fmla="*/ 785 h 1008"/>
                <a:gd name="T56" fmla="*/ 30 w 1092"/>
                <a:gd name="T57" fmla="*/ 839 h 1008"/>
                <a:gd name="T58" fmla="*/ 16 w 1092"/>
                <a:gd name="T59" fmla="*/ 888 h 1008"/>
                <a:gd name="T60" fmla="*/ 5 w 1092"/>
                <a:gd name="T61" fmla="*/ 940 h 1008"/>
                <a:gd name="T62" fmla="*/ 3 w 1092"/>
                <a:gd name="T63" fmla="*/ 957 h 1008"/>
                <a:gd name="T64" fmla="*/ 0 w 1092"/>
                <a:gd name="T65" fmla="*/ 518 h 1008"/>
                <a:gd name="T66" fmla="*/ 4 w 1092"/>
                <a:gd name="T67" fmla="*/ 459 h 1008"/>
                <a:gd name="T68" fmla="*/ 11 w 1092"/>
                <a:gd name="T69" fmla="*/ 417 h 1008"/>
                <a:gd name="T70" fmla="*/ 23 w 1092"/>
                <a:gd name="T71" fmla="*/ 369 h 1008"/>
                <a:gd name="T72" fmla="*/ 38 w 1092"/>
                <a:gd name="T73" fmla="*/ 327 h 1008"/>
                <a:gd name="T74" fmla="*/ 41 w 1092"/>
                <a:gd name="T75" fmla="*/ 324 h 1008"/>
                <a:gd name="T76" fmla="*/ 68 w 1092"/>
                <a:gd name="T77" fmla="*/ 267 h 1008"/>
                <a:gd name="T78" fmla="*/ 75 w 1092"/>
                <a:gd name="T79" fmla="*/ 257 h 1008"/>
                <a:gd name="T80" fmla="*/ 106 w 1092"/>
                <a:gd name="T81" fmla="*/ 210 h 1008"/>
                <a:gd name="T82" fmla="*/ 112 w 1092"/>
                <a:gd name="T83" fmla="*/ 203 h 1008"/>
                <a:gd name="T84" fmla="*/ 134 w 1092"/>
                <a:gd name="T85" fmla="*/ 179 h 1008"/>
                <a:gd name="T86" fmla="*/ 157 w 1092"/>
                <a:gd name="T87" fmla="*/ 155 h 1008"/>
                <a:gd name="T88" fmla="*/ 182 w 1092"/>
                <a:gd name="T89" fmla="*/ 132 h 1008"/>
                <a:gd name="T90" fmla="*/ 209 w 1092"/>
                <a:gd name="T91" fmla="*/ 110 h 1008"/>
                <a:gd name="T92" fmla="*/ 231 w 1092"/>
                <a:gd name="T93" fmla="*/ 95 h 1008"/>
                <a:gd name="T94" fmla="*/ 244 w 1092"/>
                <a:gd name="T95" fmla="*/ 86 h 1008"/>
                <a:gd name="T96" fmla="*/ 286 w 1092"/>
                <a:gd name="T97" fmla="*/ 62 h 1008"/>
                <a:gd name="T98" fmla="*/ 337 w 1092"/>
                <a:gd name="T99" fmla="*/ 39 h 1008"/>
                <a:gd name="T100" fmla="*/ 377 w 1092"/>
                <a:gd name="T101" fmla="*/ 25 h 1008"/>
                <a:gd name="T102" fmla="*/ 425 w 1092"/>
                <a:gd name="T103" fmla="*/ 13 h 1008"/>
                <a:gd name="T104" fmla="*/ 478 w 1092"/>
                <a:gd name="T105" fmla="*/ 4 h 1008"/>
                <a:gd name="T106" fmla="*/ 494 w 1092"/>
                <a:gd name="T107" fmla="*/ 2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2" h="1008">
                  <a:moveTo>
                    <a:pt x="546" y="0"/>
                  </a:moveTo>
                  <a:lnTo>
                    <a:pt x="609" y="3"/>
                  </a:lnTo>
                  <a:lnTo>
                    <a:pt x="672" y="13"/>
                  </a:lnTo>
                  <a:lnTo>
                    <a:pt x="730" y="30"/>
                  </a:lnTo>
                  <a:lnTo>
                    <a:pt x="786" y="52"/>
                  </a:lnTo>
                  <a:lnTo>
                    <a:pt x="839" y="80"/>
                  </a:lnTo>
                  <a:lnTo>
                    <a:pt x="888" y="113"/>
                  </a:lnTo>
                  <a:lnTo>
                    <a:pt x="932" y="151"/>
                  </a:lnTo>
                  <a:lnTo>
                    <a:pt x="972" y="194"/>
                  </a:lnTo>
                  <a:lnTo>
                    <a:pt x="1007" y="240"/>
                  </a:lnTo>
                  <a:lnTo>
                    <a:pt x="1036" y="290"/>
                  </a:lnTo>
                  <a:lnTo>
                    <a:pt x="1060" y="344"/>
                  </a:lnTo>
                  <a:lnTo>
                    <a:pt x="1078" y="400"/>
                  </a:lnTo>
                  <a:lnTo>
                    <a:pt x="1089" y="459"/>
                  </a:lnTo>
                  <a:lnTo>
                    <a:pt x="1092" y="518"/>
                  </a:lnTo>
                  <a:lnTo>
                    <a:pt x="1092" y="1008"/>
                  </a:lnTo>
                  <a:lnTo>
                    <a:pt x="1089" y="948"/>
                  </a:lnTo>
                  <a:lnTo>
                    <a:pt x="1078" y="890"/>
                  </a:lnTo>
                  <a:lnTo>
                    <a:pt x="1060" y="834"/>
                  </a:lnTo>
                  <a:lnTo>
                    <a:pt x="1036" y="780"/>
                  </a:lnTo>
                  <a:lnTo>
                    <a:pt x="1007" y="730"/>
                  </a:lnTo>
                  <a:lnTo>
                    <a:pt x="972" y="684"/>
                  </a:lnTo>
                  <a:lnTo>
                    <a:pt x="932" y="641"/>
                  </a:lnTo>
                  <a:lnTo>
                    <a:pt x="888" y="603"/>
                  </a:lnTo>
                  <a:lnTo>
                    <a:pt x="839" y="570"/>
                  </a:lnTo>
                  <a:lnTo>
                    <a:pt x="786" y="542"/>
                  </a:lnTo>
                  <a:lnTo>
                    <a:pt x="730" y="519"/>
                  </a:lnTo>
                  <a:lnTo>
                    <a:pt x="672" y="503"/>
                  </a:lnTo>
                  <a:lnTo>
                    <a:pt x="609" y="493"/>
                  </a:lnTo>
                  <a:lnTo>
                    <a:pt x="546" y="490"/>
                  </a:lnTo>
                  <a:lnTo>
                    <a:pt x="494" y="492"/>
                  </a:lnTo>
                  <a:lnTo>
                    <a:pt x="486" y="493"/>
                  </a:lnTo>
                  <a:lnTo>
                    <a:pt x="478" y="494"/>
                  </a:lnTo>
                  <a:lnTo>
                    <a:pt x="443" y="499"/>
                  </a:lnTo>
                  <a:lnTo>
                    <a:pt x="425" y="503"/>
                  </a:lnTo>
                  <a:lnTo>
                    <a:pt x="394" y="510"/>
                  </a:lnTo>
                  <a:lnTo>
                    <a:pt x="377" y="515"/>
                  </a:lnTo>
                  <a:lnTo>
                    <a:pt x="344" y="527"/>
                  </a:lnTo>
                  <a:lnTo>
                    <a:pt x="337" y="529"/>
                  </a:lnTo>
                  <a:lnTo>
                    <a:pt x="330" y="531"/>
                  </a:lnTo>
                  <a:lnTo>
                    <a:pt x="286" y="552"/>
                  </a:lnTo>
                  <a:lnTo>
                    <a:pt x="286" y="552"/>
                  </a:lnTo>
                  <a:lnTo>
                    <a:pt x="244" y="576"/>
                  </a:lnTo>
                  <a:lnTo>
                    <a:pt x="238" y="580"/>
                  </a:lnTo>
                  <a:lnTo>
                    <a:pt x="231" y="585"/>
                  </a:lnTo>
                  <a:lnTo>
                    <a:pt x="207" y="602"/>
                  </a:lnTo>
                  <a:lnTo>
                    <a:pt x="182" y="622"/>
                  </a:lnTo>
                  <a:lnTo>
                    <a:pt x="159" y="643"/>
                  </a:lnTo>
                  <a:lnTo>
                    <a:pt x="153" y="649"/>
                  </a:lnTo>
                  <a:lnTo>
                    <a:pt x="134" y="669"/>
                  </a:lnTo>
                  <a:lnTo>
                    <a:pt x="116" y="690"/>
                  </a:lnTo>
                  <a:lnTo>
                    <a:pt x="104" y="705"/>
                  </a:lnTo>
                  <a:lnTo>
                    <a:pt x="75" y="747"/>
                  </a:lnTo>
                  <a:lnTo>
                    <a:pt x="72" y="751"/>
                  </a:lnTo>
                  <a:lnTo>
                    <a:pt x="68" y="757"/>
                  </a:lnTo>
                  <a:lnTo>
                    <a:pt x="54" y="785"/>
                  </a:lnTo>
                  <a:lnTo>
                    <a:pt x="41" y="813"/>
                  </a:lnTo>
                  <a:lnTo>
                    <a:pt x="30" y="839"/>
                  </a:lnTo>
                  <a:lnTo>
                    <a:pt x="23" y="859"/>
                  </a:lnTo>
                  <a:lnTo>
                    <a:pt x="16" y="888"/>
                  </a:lnTo>
                  <a:lnTo>
                    <a:pt x="11" y="907"/>
                  </a:lnTo>
                  <a:lnTo>
                    <a:pt x="5" y="940"/>
                  </a:lnTo>
                  <a:lnTo>
                    <a:pt x="4" y="948"/>
                  </a:lnTo>
                  <a:lnTo>
                    <a:pt x="3" y="957"/>
                  </a:lnTo>
                  <a:lnTo>
                    <a:pt x="0" y="1008"/>
                  </a:lnTo>
                  <a:lnTo>
                    <a:pt x="0" y="518"/>
                  </a:lnTo>
                  <a:lnTo>
                    <a:pt x="3" y="467"/>
                  </a:lnTo>
                  <a:lnTo>
                    <a:pt x="4" y="459"/>
                  </a:lnTo>
                  <a:lnTo>
                    <a:pt x="5" y="450"/>
                  </a:lnTo>
                  <a:lnTo>
                    <a:pt x="11" y="417"/>
                  </a:lnTo>
                  <a:lnTo>
                    <a:pt x="16" y="398"/>
                  </a:lnTo>
                  <a:lnTo>
                    <a:pt x="23" y="369"/>
                  </a:lnTo>
                  <a:lnTo>
                    <a:pt x="30" y="349"/>
                  </a:lnTo>
                  <a:lnTo>
                    <a:pt x="38" y="327"/>
                  </a:lnTo>
                  <a:lnTo>
                    <a:pt x="40" y="326"/>
                  </a:lnTo>
                  <a:lnTo>
                    <a:pt x="41" y="324"/>
                  </a:lnTo>
                  <a:lnTo>
                    <a:pt x="54" y="295"/>
                  </a:lnTo>
                  <a:lnTo>
                    <a:pt x="68" y="267"/>
                  </a:lnTo>
                  <a:lnTo>
                    <a:pt x="72" y="261"/>
                  </a:lnTo>
                  <a:lnTo>
                    <a:pt x="75" y="257"/>
                  </a:lnTo>
                  <a:lnTo>
                    <a:pt x="104" y="215"/>
                  </a:lnTo>
                  <a:lnTo>
                    <a:pt x="106" y="210"/>
                  </a:lnTo>
                  <a:lnTo>
                    <a:pt x="110" y="206"/>
                  </a:lnTo>
                  <a:lnTo>
                    <a:pt x="112" y="203"/>
                  </a:lnTo>
                  <a:lnTo>
                    <a:pt x="116" y="200"/>
                  </a:lnTo>
                  <a:lnTo>
                    <a:pt x="134" y="179"/>
                  </a:lnTo>
                  <a:lnTo>
                    <a:pt x="153" y="159"/>
                  </a:lnTo>
                  <a:lnTo>
                    <a:pt x="157" y="155"/>
                  </a:lnTo>
                  <a:lnTo>
                    <a:pt x="159" y="153"/>
                  </a:lnTo>
                  <a:lnTo>
                    <a:pt x="182" y="132"/>
                  </a:lnTo>
                  <a:lnTo>
                    <a:pt x="207" y="112"/>
                  </a:lnTo>
                  <a:lnTo>
                    <a:pt x="209" y="110"/>
                  </a:lnTo>
                  <a:lnTo>
                    <a:pt x="212" y="107"/>
                  </a:lnTo>
                  <a:lnTo>
                    <a:pt x="231" y="95"/>
                  </a:lnTo>
                  <a:lnTo>
                    <a:pt x="238" y="91"/>
                  </a:lnTo>
                  <a:lnTo>
                    <a:pt x="244" y="86"/>
                  </a:lnTo>
                  <a:lnTo>
                    <a:pt x="286" y="62"/>
                  </a:lnTo>
                  <a:lnTo>
                    <a:pt x="286" y="62"/>
                  </a:lnTo>
                  <a:lnTo>
                    <a:pt x="330" y="42"/>
                  </a:lnTo>
                  <a:lnTo>
                    <a:pt x="337" y="39"/>
                  </a:lnTo>
                  <a:lnTo>
                    <a:pt x="344" y="37"/>
                  </a:lnTo>
                  <a:lnTo>
                    <a:pt x="377" y="25"/>
                  </a:lnTo>
                  <a:lnTo>
                    <a:pt x="394" y="20"/>
                  </a:lnTo>
                  <a:lnTo>
                    <a:pt x="425" y="13"/>
                  </a:lnTo>
                  <a:lnTo>
                    <a:pt x="443" y="9"/>
                  </a:lnTo>
                  <a:lnTo>
                    <a:pt x="478" y="4"/>
                  </a:lnTo>
                  <a:lnTo>
                    <a:pt x="486" y="3"/>
                  </a:lnTo>
                  <a:lnTo>
                    <a:pt x="494" y="2"/>
                  </a:lnTo>
                  <a:lnTo>
                    <a:pt x="546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8000"/>
                  </a:schemeClr>
                </a:gs>
                <a:gs pos="72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Rectangle 38">
              <a:extLst>
                <a:ext uri="{FF2B5EF4-FFF2-40B4-BE49-F238E27FC236}">
                  <a16:creationId xmlns:a16="http://schemas.microsoft.com/office/drawing/2014/main" id="{51D7118E-50D6-4543-B8C6-D56163E0D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456" y="3954241"/>
              <a:ext cx="355329" cy="186415"/>
            </a:xfrm>
            <a:prstGeom prst="rect">
              <a:avLst/>
            </a:prstGeom>
            <a:gradFill>
              <a:gsLst>
                <a:gs pos="0">
                  <a:schemeClr val="accent3">
                    <a:lumMod val="58000"/>
                  </a:schemeClr>
                </a:gs>
                <a:gs pos="100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Rectangle 39">
              <a:extLst>
                <a:ext uri="{FF2B5EF4-FFF2-40B4-BE49-F238E27FC236}">
                  <a16:creationId xmlns:a16="http://schemas.microsoft.com/office/drawing/2014/main" id="{2060A867-7FCE-4091-B931-9218B0016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875" y="3954241"/>
              <a:ext cx="355329" cy="186415"/>
            </a:xfrm>
            <a:prstGeom prst="rect">
              <a:avLst/>
            </a:prstGeom>
            <a:gradFill>
              <a:gsLst>
                <a:gs pos="0">
                  <a:schemeClr val="accent3">
                    <a:lumMod val="58000"/>
                  </a:schemeClr>
                </a:gs>
                <a:gs pos="100000">
                  <a:schemeClr val="accent3">
                    <a:lumMod val="32000"/>
                  </a:schemeClr>
                </a:gs>
              </a:gsLst>
              <a:lin ang="5400000" scaled="0"/>
            </a:gra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40">
              <a:extLst>
                <a:ext uri="{FF2B5EF4-FFF2-40B4-BE49-F238E27FC236}">
                  <a16:creationId xmlns:a16="http://schemas.microsoft.com/office/drawing/2014/main" id="{B4500366-DA71-4FAD-9387-51E0C43E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456" y="2640969"/>
              <a:ext cx="1380610" cy="1313272"/>
            </a:xfrm>
            <a:custGeom>
              <a:avLst/>
              <a:gdLst>
                <a:gd name="T0" fmla="*/ 1482 w 3629"/>
                <a:gd name="T1" fmla="*/ 14 h 3452"/>
                <a:gd name="T2" fmla="*/ 1649 w 3629"/>
                <a:gd name="T3" fmla="*/ 81 h 3452"/>
                <a:gd name="T4" fmla="*/ 1782 w 3629"/>
                <a:gd name="T5" fmla="*/ 195 h 3452"/>
                <a:gd name="T6" fmla="*/ 1870 w 3629"/>
                <a:gd name="T7" fmla="*/ 344 h 3452"/>
                <a:gd name="T8" fmla="*/ 1902 w 3629"/>
                <a:gd name="T9" fmla="*/ 520 h 3452"/>
                <a:gd name="T10" fmla="*/ 1872 w 3629"/>
                <a:gd name="T11" fmla="*/ 686 h 3452"/>
                <a:gd name="T12" fmla="*/ 1792 w 3629"/>
                <a:gd name="T13" fmla="*/ 830 h 3452"/>
                <a:gd name="T14" fmla="*/ 2712 w 3629"/>
                <a:gd name="T15" fmla="*/ 1782 h 3452"/>
                <a:gd name="T16" fmla="*/ 2853 w 3629"/>
                <a:gd name="T17" fmla="*/ 1691 h 3452"/>
                <a:gd name="T18" fmla="*/ 3022 w 3629"/>
                <a:gd name="T19" fmla="*/ 1645 h 3452"/>
                <a:gd name="T20" fmla="*/ 3207 w 3629"/>
                <a:gd name="T21" fmla="*/ 1656 h 3452"/>
                <a:gd name="T22" fmla="*/ 3375 w 3629"/>
                <a:gd name="T23" fmla="*/ 1723 h 3452"/>
                <a:gd name="T24" fmla="*/ 3508 w 3629"/>
                <a:gd name="T25" fmla="*/ 1838 h 3452"/>
                <a:gd name="T26" fmla="*/ 3597 w 3629"/>
                <a:gd name="T27" fmla="*/ 1987 h 3452"/>
                <a:gd name="T28" fmla="*/ 3629 w 3629"/>
                <a:gd name="T29" fmla="*/ 2163 h 3452"/>
                <a:gd name="T30" fmla="*/ 3597 w 3629"/>
                <a:gd name="T31" fmla="*/ 2337 h 3452"/>
                <a:gd name="T32" fmla="*/ 3508 w 3629"/>
                <a:gd name="T33" fmla="*/ 2488 h 3452"/>
                <a:gd name="T34" fmla="*/ 3375 w 3629"/>
                <a:gd name="T35" fmla="*/ 2601 h 3452"/>
                <a:gd name="T36" fmla="*/ 3207 w 3629"/>
                <a:gd name="T37" fmla="*/ 2668 h 3452"/>
                <a:gd name="T38" fmla="*/ 3022 w 3629"/>
                <a:gd name="T39" fmla="*/ 2679 h 3452"/>
                <a:gd name="T40" fmla="*/ 2853 w 3629"/>
                <a:gd name="T41" fmla="*/ 2634 h 3452"/>
                <a:gd name="T42" fmla="*/ 2712 w 3629"/>
                <a:gd name="T43" fmla="*/ 2543 h 3452"/>
                <a:gd name="T44" fmla="*/ 1809 w 3629"/>
                <a:gd name="T45" fmla="*/ 3413 h 3452"/>
                <a:gd name="T46" fmla="*/ 1877 w 3629"/>
                <a:gd name="T47" fmla="*/ 3276 h 3452"/>
                <a:gd name="T48" fmla="*/ 1902 w 3629"/>
                <a:gd name="T49" fmla="*/ 3122 h 3452"/>
                <a:gd name="T50" fmla="*/ 1870 w 3629"/>
                <a:gd name="T51" fmla="*/ 2948 h 3452"/>
                <a:gd name="T52" fmla="*/ 1782 w 3629"/>
                <a:gd name="T53" fmla="*/ 2798 h 3452"/>
                <a:gd name="T54" fmla="*/ 1649 w 3629"/>
                <a:gd name="T55" fmla="*/ 2684 h 3452"/>
                <a:gd name="T56" fmla="*/ 1482 w 3629"/>
                <a:gd name="T57" fmla="*/ 2617 h 3452"/>
                <a:gd name="T58" fmla="*/ 1292 w 3629"/>
                <a:gd name="T59" fmla="*/ 2607 h 3452"/>
                <a:gd name="T60" fmla="*/ 1116 w 3629"/>
                <a:gd name="T61" fmla="*/ 2656 h 3452"/>
                <a:gd name="T62" fmla="*/ 970 w 3629"/>
                <a:gd name="T63" fmla="*/ 2755 h 3452"/>
                <a:gd name="T64" fmla="*/ 865 w 3629"/>
                <a:gd name="T65" fmla="*/ 2894 h 3452"/>
                <a:gd name="T66" fmla="*/ 814 w 3629"/>
                <a:gd name="T67" fmla="*/ 3063 h 3452"/>
                <a:gd name="T68" fmla="*/ 821 w 3629"/>
                <a:gd name="T69" fmla="*/ 3227 h 3452"/>
                <a:gd name="T70" fmla="*/ 876 w 3629"/>
                <a:gd name="T71" fmla="*/ 3370 h 3452"/>
                <a:gd name="T72" fmla="*/ 0 w 3629"/>
                <a:gd name="T73" fmla="*/ 3452 h 3452"/>
                <a:gd name="T74" fmla="*/ 102 w 3629"/>
                <a:gd name="T75" fmla="*/ 2628 h 3452"/>
                <a:gd name="T76" fmla="*/ 281 w 3629"/>
                <a:gd name="T77" fmla="*/ 2678 h 3452"/>
                <a:gd name="T78" fmla="*/ 471 w 3629"/>
                <a:gd name="T79" fmla="*/ 2668 h 3452"/>
                <a:gd name="T80" fmla="*/ 638 w 3629"/>
                <a:gd name="T81" fmla="*/ 2601 h 3452"/>
                <a:gd name="T82" fmla="*/ 771 w 3629"/>
                <a:gd name="T83" fmla="*/ 2488 h 3452"/>
                <a:gd name="T84" fmla="*/ 859 w 3629"/>
                <a:gd name="T85" fmla="*/ 2337 h 3452"/>
                <a:gd name="T86" fmla="*/ 891 w 3629"/>
                <a:gd name="T87" fmla="*/ 2163 h 3452"/>
                <a:gd name="T88" fmla="*/ 859 w 3629"/>
                <a:gd name="T89" fmla="*/ 1987 h 3452"/>
                <a:gd name="T90" fmla="*/ 771 w 3629"/>
                <a:gd name="T91" fmla="*/ 1838 h 3452"/>
                <a:gd name="T92" fmla="*/ 638 w 3629"/>
                <a:gd name="T93" fmla="*/ 1723 h 3452"/>
                <a:gd name="T94" fmla="*/ 471 w 3629"/>
                <a:gd name="T95" fmla="*/ 1656 h 3452"/>
                <a:gd name="T96" fmla="*/ 281 w 3629"/>
                <a:gd name="T97" fmla="*/ 1647 h 3452"/>
                <a:gd name="T98" fmla="*/ 102 w 3629"/>
                <a:gd name="T99" fmla="*/ 1697 h 3452"/>
                <a:gd name="T100" fmla="*/ 0 w 3629"/>
                <a:gd name="T101" fmla="*/ 872 h 3452"/>
                <a:gd name="T102" fmla="*/ 888 w 3629"/>
                <a:gd name="T103" fmla="*/ 785 h 3452"/>
                <a:gd name="T104" fmla="*/ 823 w 3629"/>
                <a:gd name="T105" fmla="*/ 633 h 3452"/>
                <a:gd name="T106" fmla="*/ 814 w 3629"/>
                <a:gd name="T107" fmla="*/ 459 h 3452"/>
                <a:gd name="T108" fmla="*/ 865 w 3629"/>
                <a:gd name="T109" fmla="*/ 292 h 3452"/>
                <a:gd name="T110" fmla="*/ 970 w 3629"/>
                <a:gd name="T111" fmla="*/ 152 h 3452"/>
                <a:gd name="T112" fmla="*/ 1116 w 3629"/>
                <a:gd name="T113" fmla="*/ 53 h 3452"/>
                <a:gd name="T114" fmla="*/ 1292 w 3629"/>
                <a:gd name="T115" fmla="*/ 4 h 3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29" h="3452">
                  <a:moveTo>
                    <a:pt x="1356" y="0"/>
                  </a:moveTo>
                  <a:lnTo>
                    <a:pt x="1419" y="4"/>
                  </a:lnTo>
                  <a:lnTo>
                    <a:pt x="1482" y="14"/>
                  </a:lnTo>
                  <a:lnTo>
                    <a:pt x="1540" y="31"/>
                  </a:lnTo>
                  <a:lnTo>
                    <a:pt x="1596" y="53"/>
                  </a:lnTo>
                  <a:lnTo>
                    <a:pt x="1649" y="81"/>
                  </a:lnTo>
                  <a:lnTo>
                    <a:pt x="1698" y="115"/>
                  </a:lnTo>
                  <a:lnTo>
                    <a:pt x="1742" y="152"/>
                  </a:lnTo>
                  <a:lnTo>
                    <a:pt x="1782" y="195"/>
                  </a:lnTo>
                  <a:lnTo>
                    <a:pt x="1817" y="241"/>
                  </a:lnTo>
                  <a:lnTo>
                    <a:pt x="1846" y="292"/>
                  </a:lnTo>
                  <a:lnTo>
                    <a:pt x="1870" y="344"/>
                  </a:lnTo>
                  <a:lnTo>
                    <a:pt x="1888" y="400"/>
                  </a:lnTo>
                  <a:lnTo>
                    <a:pt x="1899" y="459"/>
                  </a:lnTo>
                  <a:lnTo>
                    <a:pt x="1902" y="520"/>
                  </a:lnTo>
                  <a:lnTo>
                    <a:pt x="1899" y="577"/>
                  </a:lnTo>
                  <a:lnTo>
                    <a:pt x="1889" y="633"/>
                  </a:lnTo>
                  <a:lnTo>
                    <a:pt x="1872" y="686"/>
                  </a:lnTo>
                  <a:lnTo>
                    <a:pt x="1851" y="737"/>
                  </a:lnTo>
                  <a:lnTo>
                    <a:pt x="1825" y="785"/>
                  </a:lnTo>
                  <a:lnTo>
                    <a:pt x="1792" y="830"/>
                  </a:lnTo>
                  <a:lnTo>
                    <a:pt x="1756" y="872"/>
                  </a:lnTo>
                  <a:lnTo>
                    <a:pt x="2712" y="872"/>
                  </a:lnTo>
                  <a:lnTo>
                    <a:pt x="2712" y="1782"/>
                  </a:lnTo>
                  <a:lnTo>
                    <a:pt x="2757" y="1747"/>
                  </a:lnTo>
                  <a:lnTo>
                    <a:pt x="2803" y="1716"/>
                  </a:lnTo>
                  <a:lnTo>
                    <a:pt x="2853" y="1691"/>
                  </a:lnTo>
                  <a:lnTo>
                    <a:pt x="2907" y="1670"/>
                  </a:lnTo>
                  <a:lnTo>
                    <a:pt x="2963" y="1655"/>
                  </a:lnTo>
                  <a:lnTo>
                    <a:pt x="3022" y="1645"/>
                  </a:lnTo>
                  <a:lnTo>
                    <a:pt x="3083" y="1643"/>
                  </a:lnTo>
                  <a:lnTo>
                    <a:pt x="3146" y="1647"/>
                  </a:lnTo>
                  <a:lnTo>
                    <a:pt x="3207" y="1656"/>
                  </a:lnTo>
                  <a:lnTo>
                    <a:pt x="3267" y="1673"/>
                  </a:lnTo>
                  <a:lnTo>
                    <a:pt x="3323" y="1696"/>
                  </a:lnTo>
                  <a:lnTo>
                    <a:pt x="3375" y="1723"/>
                  </a:lnTo>
                  <a:lnTo>
                    <a:pt x="3423" y="1757"/>
                  </a:lnTo>
                  <a:lnTo>
                    <a:pt x="3469" y="1795"/>
                  </a:lnTo>
                  <a:lnTo>
                    <a:pt x="3508" y="1838"/>
                  </a:lnTo>
                  <a:lnTo>
                    <a:pt x="3543" y="1883"/>
                  </a:lnTo>
                  <a:lnTo>
                    <a:pt x="3573" y="1933"/>
                  </a:lnTo>
                  <a:lnTo>
                    <a:pt x="3597" y="1987"/>
                  </a:lnTo>
                  <a:lnTo>
                    <a:pt x="3614" y="2043"/>
                  </a:lnTo>
                  <a:lnTo>
                    <a:pt x="3625" y="2102"/>
                  </a:lnTo>
                  <a:lnTo>
                    <a:pt x="3629" y="2163"/>
                  </a:lnTo>
                  <a:lnTo>
                    <a:pt x="3625" y="2223"/>
                  </a:lnTo>
                  <a:lnTo>
                    <a:pt x="3614" y="2281"/>
                  </a:lnTo>
                  <a:lnTo>
                    <a:pt x="3597" y="2337"/>
                  </a:lnTo>
                  <a:lnTo>
                    <a:pt x="3573" y="2391"/>
                  </a:lnTo>
                  <a:lnTo>
                    <a:pt x="3543" y="2441"/>
                  </a:lnTo>
                  <a:lnTo>
                    <a:pt x="3508" y="2488"/>
                  </a:lnTo>
                  <a:lnTo>
                    <a:pt x="3469" y="2530"/>
                  </a:lnTo>
                  <a:lnTo>
                    <a:pt x="3423" y="2568"/>
                  </a:lnTo>
                  <a:lnTo>
                    <a:pt x="3375" y="2601"/>
                  </a:lnTo>
                  <a:lnTo>
                    <a:pt x="3323" y="2629"/>
                  </a:lnTo>
                  <a:lnTo>
                    <a:pt x="3267" y="2651"/>
                  </a:lnTo>
                  <a:lnTo>
                    <a:pt x="3207" y="2668"/>
                  </a:lnTo>
                  <a:lnTo>
                    <a:pt x="3146" y="2678"/>
                  </a:lnTo>
                  <a:lnTo>
                    <a:pt x="3083" y="2681"/>
                  </a:lnTo>
                  <a:lnTo>
                    <a:pt x="3022" y="2679"/>
                  </a:lnTo>
                  <a:lnTo>
                    <a:pt x="2963" y="2669"/>
                  </a:lnTo>
                  <a:lnTo>
                    <a:pt x="2907" y="2654"/>
                  </a:lnTo>
                  <a:lnTo>
                    <a:pt x="2853" y="2634"/>
                  </a:lnTo>
                  <a:lnTo>
                    <a:pt x="2803" y="2608"/>
                  </a:lnTo>
                  <a:lnTo>
                    <a:pt x="2757" y="2577"/>
                  </a:lnTo>
                  <a:lnTo>
                    <a:pt x="2712" y="2543"/>
                  </a:lnTo>
                  <a:lnTo>
                    <a:pt x="2712" y="3452"/>
                  </a:lnTo>
                  <a:lnTo>
                    <a:pt x="1778" y="3452"/>
                  </a:lnTo>
                  <a:lnTo>
                    <a:pt x="1809" y="3413"/>
                  </a:lnTo>
                  <a:lnTo>
                    <a:pt x="1837" y="3370"/>
                  </a:lnTo>
                  <a:lnTo>
                    <a:pt x="1859" y="3324"/>
                  </a:lnTo>
                  <a:lnTo>
                    <a:pt x="1877" y="3276"/>
                  </a:lnTo>
                  <a:lnTo>
                    <a:pt x="1890" y="3227"/>
                  </a:lnTo>
                  <a:lnTo>
                    <a:pt x="1899" y="3176"/>
                  </a:lnTo>
                  <a:lnTo>
                    <a:pt x="1902" y="3122"/>
                  </a:lnTo>
                  <a:lnTo>
                    <a:pt x="1899" y="3063"/>
                  </a:lnTo>
                  <a:lnTo>
                    <a:pt x="1888" y="3004"/>
                  </a:lnTo>
                  <a:lnTo>
                    <a:pt x="1870" y="2948"/>
                  </a:lnTo>
                  <a:lnTo>
                    <a:pt x="1846" y="2894"/>
                  </a:lnTo>
                  <a:lnTo>
                    <a:pt x="1817" y="2844"/>
                  </a:lnTo>
                  <a:lnTo>
                    <a:pt x="1782" y="2798"/>
                  </a:lnTo>
                  <a:lnTo>
                    <a:pt x="1742" y="2755"/>
                  </a:lnTo>
                  <a:lnTo>
                    <a:pt x="1698" y="2717"/>
                  </a:lnTo>
                  <a:lnTo>
                    <a:pt x="1649" y="2684"/>
                  </a:lnTo>
                  <a:lnTo>
                    <a:pt x="1596" y="2656"/>
                  </a:lnTo>
                  <a:lnTo>
                    <a:pt x="1540" y="2634"/>
                  </a:lnTo>
                  <a:lnTo>
                    <a:pt x="1482" y="2617"/>
                  </a:lnTo>
                  <a:lnTo>
                    <a:pt x="1419" y="2607"/>
                  </a:lnTo>
                  <a:lnTo>
                    <a:pt x="1356" y="2604"/>
                  </a:lnTo>
                  <a:lnTo>
                    <a:pt x="1292" y="2607"/>
                  </a:lnTo>
                  <a:lnTo>
                    <a:pt x="1231" y="2617"/>
                  </a:lnTo>
                  <a:lnTo>
                    <a:pt x="1172" y="2634"/>
                  </a:lnTo>
                  <a:lnTo>
                    <a:pt x="1116" y="2656"/>
                  </a:lnTo>
                  <a:lnTo>
                    <a:pt x="1063" y="2684"/>
                  </a:lnTo>
                  <a:lnTo>
                    <a:pt x="1014" y="2717"/>
                  </a:lnTo>
                  <a:lnTo>
                    <a:pt x="970" y="2755"/>
                  </a:lnTo>
                  <a:lnTo>
                    <a:pt x="930" y="2798"/>
                  </a:lnTo>
                  <a:lnTo>
                    <a:pt x="895" y="2844"/>
                  </a:lnTo>
                  <a:lnTo>
                    <a:pt x="865" y="2894"/>
                  </a:lnTo>
                  <a:lnTo>
                    <a:pt x="841" y="2948"/>
                  </a:lnTo>
                  <a:lnTo>
                    <a:pt x="824" y="3004"/>
                  </a:lnTo>
                  <a:lnTo>
                    <a:pt x="814" y="3063"/>
                  </a:lnTo>
                  <a:lnTo>
                    <a:pt x="810" y="3122"/>
                  </a:lnTo>
                  <a:lnTo>
                    <a:pt x="813" y="3176"/>
                  </a:lnTo>
                  <a:lnTo>
                    <a:pt x="821" y="3227"/>
                  </a:lnTo>
                  <a:lnTo>
                    <a:pt x="834" y="3276"/>
                  </a:lnTo>
                  <a:lnTo>
                    <a:pt x="853" y="3324"/>
                  </a:lnTo>
                  <a:lnTo>
                    <a:pt x="876" y="3370"/>
                  </a:lnTo>
                  <a:lnTo>
                    <a:pt x="903" y="3413"/>
                  </a:lnTo>
                  <a:lnTo>
                    <a:pt x="934" y="3452"/>
                  </a:lnTo>
                  <a:lnTo>
                    <a:pt x="0" y="3452"/>
                  </a:lnTo>
                  <a:lnTo>
                    <a:pt x="0" y="2564"/>
                  </a:lnTo>
                  <a:lnTo>
                    <a:pt x="49" y="2598"/>
                  </a:lnTo>
                  <a:lnTo>
                    <a:pt x="102" y="2628"/>
                  </a:lnTo>
                  <a:lnTo>
                    <a:pt x="159" y="2650"/>
                  </a:lnTo>
                  <a:lnTo>
                    <a:pt x="219" y="2667"/>
                  </a:lnTo>
                  <a:lnTo>
                    <a:pt x="281" y="2678"/>
                  </a:lnTo>
                  <a:lnTo>
                    <a:pt x="345" y="2681"/>
                  </a:lnTo>
                  <a:lnTo>
                    <a:pt x="409" y="2678"/>
                  </a:lnTo>
                  <a:lnTo>
                    <a:pt x="471" y="2668"/>
                  </a:lnTo>
                  <a:lnTo>
                    <a:pt x="529" y="2651"/>
                  </a:lnTo>
                  <a:lnTo>
                    <a:pt x="585" y="2629"/>
                  </a:lnTo>
                  <a:lnTo>
                    <a:pt x="638" y="2601"/>
                  </a:lnTo>
                  <a:lnTo>
                    <a:pt x="687" y="2568"/>
                  </a:lnTo>
                  <a:lnTo>
                    <a:pt x="731" y="2530"/>
                  </a:lnTo>
                  <a:lnTo>
                    <a:pt x="771" y="2488"/>
                  </a:lnTo>
                  <a:lnTo>
                    <a:pt x="807" y="2441"/>
                  </a:lnTo>
                  <a:lnTo>
                    <a:pt x="835" y="2391"/>
                  </a:lnTo>
                  <a:lnTo>
                    <a:pt x="859" y="2337"/>
                  </a:lnTo>
                  <a:lnTo>
                    <a:pt x="877" y="2281"/>
                  </a:lnTo>
                  <a:lnTo>
                    <a:pt x="888" y="2223"/>
                  </a:lnTo>
                  <a:lnTo>
                    <a:pt x="891" y="2163"/>
                  </a:lnTo>
                  <a:lnTo>
                    <a:pt x="888" y="2102"/>
                  </a:lnTo>
                  <a:lnTo>
                    <a:pt x="877" y="2043"/>
                  </a:lnTo>
                  <a:lnTo>
                    <a:pt x="859" y="1987"/>
                  </a:lnTo>
                  <a:lnTo>
                    <a:pt x="835" y="1933"/>
                  </a:lnTo>
                  <a:lnTo>
                    <a:pt x="807" y="1883"/>
                  </a:lnTo>
                  <a:lnTo>
                    <a:pt x="771" y="1838"/>
                  </a:lnTo>
                  <a:lnTo>
                    <a:pt x="731" y="1795"/>
                  </a:lnTo>
                  <a:lnTo>
                    <a:pt x="687" y="1757"/>
                  </a:lnTo>
                  <a:lnTo>
                    <a:pt x="638" y="1723"/>
                  </a:lnTo>
                  <a:lnTo>
                    <a:pt x="585" y="1696"/>
                  </a:lnTo>
                  <a:lnTo>
                    <a:pt x="529" y="1673"/>
                  </a:lnTo>
                  <a:lnTo>
                    <a:pt x="471" y="1656"/>
                  </a:lnTo>
                  <a:lnTo>
                    <a:pt x="409" y="1647"/>
                  </a:lnTo>
                  <a:lnTo>
                    <a:pt x="345" y="1643"/>
                  </a:lnTo>
                  <a:lnTo>
                    <a:pt x="281" y="1647"/>
                  </a:lnTo>
                  <a:lnTo>
                    <a:pt x="219" y="1657"/>
                  </a:lnTo>
                  <a:lnTo>
                    <a:pt x="159" y="1674"/>
                  </a:lnTo>
                  <a:lnTo>
                    <a:pt x="102" y="1697"/>
                  </a:lnTo>
                  <a:lnTo>
                    <a:pt x="49" y="1727"/>
                  </a:lnTo>
                  <a:lnTo>
                    <a:pt x="0" y="1760"/>
                  </a:lnTo>
                  <a:lnTo>
                    <a:pt x="0" y="872"/>
                  </a:lnTo>
                  <a:lnTo>
                    <a:pt x="956" y="872"/>
                  </a:lnTo>
                  <a:lnTo>
                    <a:pt x="919" y="830"/>
                  </a:lnTo>
                  <a:lnTo>
                    <a:pt x="888" y="785"/>
                  </a:lnTo>
                  <a:lnTo>
                    <a:pt x="860" y="737"/>
                  </a:lnTo>
                  <a:lnTo>
                    <a:pt x="839" y="686"/>
                  </a:lnTo>
                  <a:lnTo>
                    <a:pt x="823" y="633"/>
                  </a:lnTo>
                  <a:lnTo>
                    <a:pt x="814" y="577"/>
                  </a:lnTo>
                  <a:lnTo>
                    <a:pt x="810" y="520"/>
                  </a:lnTo>
                  <a:lnTo>
                    <a:pt x="814" y="459"/>
                  </a:lnTo>
                  <a:lnTo>
                    <a:pt x="824" y="400"/>
                  </a:lnTo>
                  <a:lnTo>
                    <a:pt x="841" y="344"/>
                  </a:lnTo>
                  <a:lnTo>
                    <a:pt x="865" y="292"/>
                  </a:lnTo>
                  <a:lnTo>
                    <a:pt x="895" y="241"/>
                  </a:lnTo>
                  <a:lnTo>
                    <a:pt x="930" y="195"/>
                  </a:lnTo>
                  <a:lnTo>
                    <a:pt x="970" y="152"/>
                  </a:lnTo>
                  <a:lnTo>
                    <a:pt x="1014" y="115"/>
                  </a:lnTo>
                  <a:lnTo>
                    <a:pt x="1063" y="81"/>
                  </a:lnTo>
                  <a:lnTo>
                    <a:pt x="1116" y="53"/>
                  </a:lnTo>
                  <a:lnTo>
                    <a:pt x="1172" y="31"/>
                  </a:lnTo>
                  <a:lnTo>
                    <a:pt x="1231" y="14"/>
                  </a:lnTo>
                  <a:lnTo>
                    <a:pt x="1292" y="4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innerShdw blurRad="520700">
                <a:prstClr val="black">
                  <a:alpha val="2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27" name="Graphic 26" descr="Storytelling with solid fill">
            <a:extLst>
              <a:ext uri="{FF2B5EF4-FFF2-40B4-BE49-F238E27FC236}">
                <a16:creationId xmlns:a16="http://schemas.microsoft.com/office/drawing/2014/main" id="{28B27335-5511-45F3-998E-A95473A0F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444" y="5066159"/>
            <a:ext cx="914400" cy="914400"/>
          </a:xfrm>
          <a:prstGeom prst="rect">
            <a:avLst/>
          </a:prstGeom>
        </p:spPr>
      </p:pic>
      <p:pic>
        <p:nvPicPr>
          <p:cNvPr id="28" name="Graphic 27" descr="Dolphin with solid fill">
            <a:extLst>
              <a:ext uri="{FF2B5EF4-FFF2-40B4-BE49-F238E27FC236}">
                <a16:creationId xmlns:a16="http://schemas.microsoft.com/office/drawing/2014/main" id="{372B3B80-DEA4-456B-BB35-259C07B64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2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01E65BC-6623-47C6-9749-062277D42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35350"/>
            <a:ext cx="7886700" cy="4438905"/>
          </a:xfrm>
        </p:spPr>
        <p:txBody>
          <a:bodyPr>
            <a:normAutofit/>
          </a:bodyPr>
          <a:lstStyle/>
          <a:p>
            <a:pPr marL="63500" indent="0">
              <a:buNone/>
            </a:pPr>
            <a:r>
              <a:rPr lang="en-US" sz="2400" b="1" dirty="0">
                <a:solidFill>
                  <a:srgbClr val="262626"/>
                </a:solidFill>
              </a:rPr>
              <a:t>Continue to monitor the change and continue to review data (measure) for a period of time after completion of project</a:t>
            </a:r>
          </a:p>
          <a:p>
            <a:pPr marL="63500" indent="0">
              <a:buNone/>
            </a:pPr>
            <a:r>
              <a:rPr lang="en-US" sz="2800" dirty="0">
                <a:solidFill>
                  <a:srgbClr val="262626"/>
                </a:solidFill>
              </a:rPr>
              <a:t>Future </a:t>
            </a:r>
          </a:p>
          <a:p>
            <a:pPr marL="63500" indent="0">
              <a:buNone/>
            </a:pPr>
            <a:r>
              <a:rPr lang="en-US" sz="2800" dirty="0">
                <a:solidFill>
                  <a:srgbClr val="262626"/>
                </a:solidFill>
              </a:rPr>
              <a:t>Steps</a:t>
            </a:r>
            <a:endParaRPr lang="en-US" sz="2800" b="1" dirty="0">
              <a:solidFill>
                <a:srgbClr val="262626"/>
              </a:solidFill>
            </a:endParaRPr>
          </a:p>
          <a:p>
            <a:pPr marL="63500" indent="0">
              <a:buNone/>
            </a:pPr>
            <a:endParaRPr lang="en-US" sz="2800" b="1" dirty="0">
              <a:solidFill>
                <a:srgbClr val="262626"/>
              </a:solidFill>
            </a:endParaRPr>
          </a:p>
          <a:p>
            <a:pPr marL="63500" indent="0"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endParaRPr lang="en-US" sz="2800" b="1" dirty="0">
              <a:solidFill>
                <a:srgbClr val="262626"/>
              </a:solidFill>
            </a:endParaRPr>
          </a:p>
          <a:p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527E6D8-9BF7-4AC2-AD2C-C08F8D7A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3B059-6E0C-435D-AB63-C470D18F6B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grpSp>
        <p:nvGrpSpPr>
          <p:cNvPr id="11" name="Google Shape;139;p4">
            <a:extLst>
              <a:ext uri="{FF2B5EF4-FFF2-40B4-BE49-F238E27FC236}">
                <a16:creationId xmlns:a16="http://schemas.microsoft.com/office/drawing/2014/main" id="{9FFD7E4A-39D3-405D-90D8-2558817E958F}"/>
              </a:ext>
            </a:extLst>
          </p:cNvPr>
          <p:cNvGrpSpPr/>
          <p:nvPr/>
        </p:nvGrpSpPr>
        <p:grpSpPr>
          <a:xfrm>
            <a:off x="7736652" y="246466"/>
            <a:ext cx="1216854" cy="1207675"/>
            <a:chOff x="9512897" y="1909482"/>
            <a:chExt cx="1622039" cy="1609804"/>
          </a:xfrm>
        </p:grpSpPr>
        <p:grpSp>
          <p:nvGrpSpPr>
            <p:cNvPr id="12" name="Google Shape;140;p4">
              <a:extLst>
                <a:ext uri="{FF2B5EF4-FFF2-40B4-BE49-F238E27FC236}">
                  <a16:creationId xmlns:a16="http://schemas.microsoft.com/office/drawing/2014/main" id="{0464821F-D325-482F-BA62-8F543B8F3E08}"/>
                </a:ext>
              </a:extLst>
            </p:cNvPr>
            <p:cNvGrpSpPr/>
            <p:nvPr/>
          </p:nvGrpSpPr>
          <p:grpSpPr>
            <a:xfrm>
              <a:off x="9512897" y="1909482"/>
              <a:ext cx="1622039" cy="1609804"/>
              <a:chOff x="583810" y="4269631"/>
              <a:chExt cx="2162156" cy="2127325"/>
            </a:xfrm>
          </p:grpSpPr>
          <p:sp>
            <p:nvSpPr>
              <p:cNvPr id="14" name="Google Shape;141;p4">
                <a:extLst>
                  <a:ext uri="{FF2B5EF4-FFF2-40B4-BE49-F238E27FC236}">
                    <a16:creationId xmlns:a16="http://schemas.microsoft.com/office/drawing/2014/main" id="{A32C386B-3DF1-46C0-9CEC-D5E333E45090}"/>
                  </a:ext>
                </a:extLst>
              </p:cNvPr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42;p4">
                <a:extLst>
                  <a:ext uri="{FF2B5EF4-FFF2-40B4-BE49-F238E27FC236}">
                    <a16:creationId xmlns:a16="http://schemas.microsoft.com/office/drawing/2014/main" id="{FE8B4A75-843D-4AC8-9E2B-CF27D36CE896}"/>
                  </a:ext>
                </a:extLst>
              </p:cNvPr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F2B80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43;p4">
                <a:extLst>
                  <a:ext uri="{FF2B5EF4-FFF2-40B4-BE49-F238E27FC236}">
                    <a16:creationId xmlns:a16="http://schemas.microsoft.com/office/drawing/2014/main" id="{7BE907C9-FED6-4CB5-87DF-4F6040CA1602}"/>
                  </a:ext>
                </a:extLst>
              </p:cNvPr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44;p4">
                <a:extLst>
                  <a:ext uri="{FF2B5EF4-FFF2-40B4-BE49-F238E27FC236}">
                    <a16:creationId xmlns:a16="http://schemas.microsoft.com/office/drawing/2014/main" id="{47147B91-D8B6-48FC-807F-9E03DEBC6A69}"/>
                  </a:ext>
                </a:extLst>
              </p:cNvPr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45;p4">
              <a:extLst>
                <a:ext uri="{FF2B5EF4-FFF2-40B4-BE49-F238E27FC236}">
                  <a16:creationId xmlns:a16="http://schemas.microsoft.com/office/drawing/2014/main" id="{002DE60C-687D-43FE-854B-4A24F8091247}"/>
                </a:ext>
              </a:extLst>
            </p:cNvPr>
            <p:cNvSpPr/>
            <p:nvPr/>
          </p:nvSpPr>
          <p:spPr>
            <a:xfrm>
              <a:off x="9567463" y="1913965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/>
            </a:p>
          </p:txBody>
        </p:sp>
      </p:grpSp>
      <p:sp>
        <p:nvSpPr>
          <p:cNvPr id="20" name="Google Shape;79;p1">
            <a:extLst>
              <a:ext uri="{FF2B5EF4-FFF2-40B4-BE49-F238E27FC236}">
                <a16:creationId xmlns:a16="http://schemas.microsoft.com/office/drawing/2014/main" id="{861AD3F5-884E-45DD-8F90-97FBF127F5B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1EE4D7-E14D-418E-98FB-13F7420E1186}"/>
              </a:ext>
            </a:extLst>
          </p:cNvPr>
          <p:cNvGrpSpPr/>
          <p:nvPr/>
        </p:nvGrpSpPr>
        <p:grpSpPr>
          <a:xfrm>
            <a:off x="2408466" y="3095624"/>
            <a:ext cx="6259284" cy="3520067"/>
            <a:chOff x="2805364" y="1661898"/>
            <a:chExt cx="6794248" cy="42966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26185C-3207-4583-980B-8DEC944F81D4}"/>
                </a:ext>
              </a:extLst>
            </p:cNvPr>
            <p:cNvSpPr/>
            <p:nvPr/>
          </p:nvSpPr>
          <p:spPr>
            <a:xfrm rot="21326052">
              <a:off x="2805364" y="5384525"/>
              <a:ext cx="6553200" cy="57397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20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E6B7F2A-04B8-4033-9204-5CE85759E1EB}"/>
                </a:ext>
              </a:extLst>
            </p:cNvPr>
            <p:cNvGrpSpPr/>
            <p:nvPr/>
          </p:nvGrpSpPr>
          <p:grpSpPr>
            <a:xfrm>
              <a:off x="2970212" y="1661898"/>
              <a:ext cx="6629400" cy="3824502"/>
              <a:chOff x="2513012" y="1447800"/>
              <a:chExt cx="6629400" cy="3824502"/>
            </a:xfrm>
            <a:solidFill>
              <a:schemeClr val="tx2"/>
            </a:solidFill>
            <a:scene3d>
              <a:camera prst="perspectiveContrastingRightFacing" fov="2400000">
                <a:rot lat="0" lon="20400000" rev="0"/>
              </a:camera>
              <a:lightRig rig="balanced" dir="t">
                <a:rot lat="0" lon="0" rev="5400000"/>
              </a:lightRig>
            </a:scene3d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DC47F75-087A-4835-A9E2-A67D99A53836}"/>
                  </a:ext>
                </a:extLst>
              </p:cNvPr>
              <p:cNvGrpSpPr/>
              <p:nvPr/>
            </p:nvGrpSpPr>
            <p:grpSpPr>
              <a:xfrm>
                <a:off x="2589066" y="1447800"/>
                <a:ext cx="6477293" cy="1202696"/>
                <a:chOff x="2665119" y="1447800"/>
                <a:chExt cx="6477293" cy="1202696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2414BDE-A599-4CAD-9084-5C7E0384C7C6}"/>
                    </a:ext>
                  </a:extLst>
                </p:cNvPr>
                <p:cNvSpPr/>
                <p:nvPr/>
              </p:nvSpPr>
              <p:spPr>
                <a:xfrm>
                  <a:off x="3046412" y="1449773"/>
                  <a:ext cx="6096000" cy="120072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sp3d prstMaterial="plastic">
                  <a:bevelT w="0" h="254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40080" rIns="1463040" rtlCol="0" anchor="ctr"/>
                <a:lstStyle/>
                <a:p>
                  <a:pPr marL="63500"/>
                  <a:r>
                    <a:rPr lang="en-US" sz="1600" dirty="0">
                      <a:solidFill>
                        <a:srgbClr val="262626"/>
                      </a:solidFill>
                    </a:rPr>
                    <a:t>Defining night assignments by area (i.e., ICU Nights and Wards Nights) on the 22-23 block diagram</a:t>
                  </a:r>
                </a:p>
              </p:txBody>
            </p:sp>
            <p:sp>
              <p:nvSpPr>
                <p:cNvPr id="32" name="Freeform 6">
                  <a:extLst>
                    <a:ext uri="{FF2B5EF4-FFF2-40B4-BE49-F238E27FC236}">
                      <a16:creationId xmlns:a16="http://schemas.microsoft.com/office/drawing/2014/main" id="{35A76378-7151-41F3-8886-6B1752C41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119" y="1447800"/>
                  <a:ext cx="520236" cy="1201002"/>
                </a:xfrm>
                <a:custGeom>
                  <a:avLst/>
                  <a:gdLst/>
                  <a:ahLst/>
                  <a:cxnLst>
                    <a:cxn ang="0">
                      <a:pos x="330" y="0"/>
                    </a:cxn>
                    <a:cxn ang="0">
                      <a:pos x="525" y="0"/>
                    </a:cxn>
                    <a:cxn ang="0">
                      <a:pos x="525" y="1212"/>
                    </a:cxn>
                    <a:cxn ang="0">
                      <a:pos x="287" y="1212"/>
                    </a:cxn>
                    <a:cxn ang="0">
                      <a:pos x="287" y="378"/>
                    </a:cxn>
                    <a:cxn ang="0">
                      <a:pos x="0" y="378"/>
                    </a:cxn>
                    <a:cxn ang="0">
                      <a:pos x="0" y="210"/>
                    </a:cxn>
                    <a:cxn ang="0">
                      <a:pos x="34" y="210"/>
                    </a:cxn>
                    <a:cxn ang="0">
                      <a:pos x="72" y="209"/>
                    </a:cxn>
                    <a:cxn ang="0">
                      <a:pos x="108" y="205"/>
                    </a:cxn>
                    <a:cxn ang="0">
                      <a:pos x="141" y="200"/>
                    </a:cxn>
                    <a:cxn ang="0">
                      <a:pos x="170" y="192"/>
                    </a:cxn>
                    <a:cxn ang="0">
                      <a:pos x="195" y="183"/>
                    </a:cxn>
                    <a:cxn ang="0">
                      <a:pos x="220" y="172"/>
                    </a:cxn>
                    <a:cxn ang="0">
                      <a:pos x="240" y="160"/>
                    </a:cxn>
                    <a:cxn ang="0">
                      <a:pos x="258" y="146"/>
                    </a:cxn>
                    <a:cxn ang="0">
                      <a:pos x="273" y="132"/>
                    </a:cxn>
                    <a:cxn ang="0">
                      <a:pos x="287" y="116"/>
                    </a:cxn>
                    <a:cxn ang="0">
                      <a:pos x="298" y="100"/>
                    </a:cxn>
                    <a:cxn ang="0">
                      <a:pos x="308" y="83"/>
                    </a:cxn>
                    <a:cxn ang="0">
                      <a:pos x="315" y="67"/>
                    </a:cxn>
                    <a:cxn ang="0">
                      <a:pos x="322" y="50"/>
                    </a:cxn>
                    <a:cxn ang="0">
                      <a:pos x="326" y="33"/>
                    </a:cxn>
                    <a:cxn ang="0">
                      <a:pos x="328" y="16"/>
                    </a:cxn>
                    <a:cxn ang="0">
                      <a:pos x="330" y="0"/>
                    </a:cxn>
                  </a:cxnLst>
                  <a:rect l="0" t="0" r="r" b="b"/>
                  <a:pathLst>
                    <a:path w="525" h="1212">
                      <a:moveTo>
                        <a:pt x="330" y="0"/>
                      </a:moveTo>
                      <a:lnTo>
                        <a:pt x="525" y="0"/>
                      </a:lnTo>
                      <a:lnTo>
                        <a:pt x="525" y="1212"/>
                      </a:lnTo>
                      <a:lnTo>
                        <a:pt x="287" y="1212"/>
                      </a:lnTo>
                      <a:lnTo>
                        <a:pt x="287" y="378"/>
                      </a:lnTo>
                      <a:lnTo>
                        <a:pt x="0" y="378"/>
                      </a:lnTo>
                      <a:lnTo>
                        <a:pt x="0" y="210"/>
                      </a:lnTo>
                      <a:lnTo>
                        <a:pt x="34" y="210"/>
                      </a:lnTo>
                      <a:lnTo>
                        <a:pt x="72" y="209"/>
                      </a:lnTo>
                      <a:lnTo>
                        <a:pt x="108" y="205"/>
                      </a:lnTo>
                      <a:lnTo>
                        <a:pt x="141" y="200"/>
                      </a:lnTo>
                      <a:lnTo>
                        <a:pt x="170" y="192"/>
                      </a:lnTo>
                      <a:lnTo>
                        <a:pt x="195" y="183"/>
                      </a:lnTo>
                      <a:lnTo>
                        <a:pt x="220" y="172"/>
                      </a:lnTo>
                      <a:lnTo>
                        <a:pt x="240" y="160"/>
                      </a:lnTo>
                      <a:lnTo>
                        <a:pt x="258" y="146"/>
                      </a:lnTo>
                      <a:lnTo>
                        <a:pt x="273" y="132"/>
                      </a:lnTo>
                      <a:lnTo>
                        <a:pt x="287" y="116"/>
                      </a:lnTo>
                      <a:lnTo>
                        <a:pt x="298" y="100"/>
                      </a:lnTo>
                      <a:lnTo>
                        <a:pt x="308" y="83"/>
                      </a:lnTo>
                      <a:lnTo>
                        <a:pt x="315" y="67"/>
                      </a:lnTo>
                      <a:lnTo>
                        <a:pt x="322" y="50"/>
                      </a:lnTo>
                      <a:lnTo>
                        <a:pt x="326" y="33"/>
                      </a:lnTo>
                      <a:lnTo>
                        <a:pt x="328" y="16"/>
                      </a:lnTo>
                      <a:lnTo>
                        <a:pt x="33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  <a:sp3d prstMaterial="plastic">
                  <a:bevelT w="0" h="25400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C039CDD-76CA-45CE-AADA-6A6651539D0F}"/>
                  </a:ext>
                </a:extLst>
              </p:cNvPr>
              <p:cNvGrpSpPr/>
              <p:nvPr/>
            </p:nvGrpSpPr>
            <p:grpSpPr>
              <a:xfrm>
                <a:off x="2514746" y="2742792"/>
                <a:ext cx="6625932" cy="1203511"/>
                <a:chOff x="2516480" y="3080543"/>
                <a:chExt cx="6625932" cy="1203511"/>
              </a:xfrm>
              <a:grpFill/>
            </p:grpSpPr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C2637E2A-CA48-4158-8082-00BD4932E674}"/>
                    </a:ext>
                  </a:extLst>
                </p:cNvPr>
                <p:cNvSpPr/>
                <p:nvPr/>
              </p:nvSpPr>
              <p:spPr>
                <a:xfrm>
                  <a:off x="2637396" y="3080543"/>
                  <a:ext cx="6505016" cy="1203511"/>
                </a:xfrm>
                <a:custGeom>
                  <a:avLst/>
                  <a:gdLst>
                    <a:gd name="connsiteX0" fmla="*/ 0 w 6170612"/>
                    <a:gd name="connsiteY0" fmla="*/ 0 h 1203511"/>
                    <a:gd name="connsiteX1" fmla="*/ 6170612 w 6170612"/>
                    <a:gd name="connsiteY1" fmla="*/ 0 h 1203511"/>
                    <a:gd name="connsiteX2" fmla="*/ 6170612 w 6170612"/>
                    <a:gd name="connsiteY2" fmla="*/ 1203511 h 1203511"/>
                    <a:gd name="connsiteX3" fmla="*/ 0 w 6170612"/>
                    <a:gd name="connsiteY3" fmla="*/ 1203511 h 1203511"/>
                    <a:gd name="connsiteX4" fmla="*/ 0 w 6170612"/>
                    <a:gd name="connsiteY4" fmla="*/ 0 h 1203511"/>
                    <a:gd name="connsiteX0" fmla="*/ 306389 w 6477001"/>
                    <a:gd name="connsiteY0" fmla="*/ 0 h 1203511"/>
                    <a:gd name="connsiteX1" fmla="*/ 6477001 w 6477001"/>
                    <a:gd name="connsiteY1" fmla="*/ 0 h 1203511"/>
                    <a:gd name="connsiteX2" fmla="*/ 6477001 w 6477001"/>
                    <a:gd name="connsiteY2" fmla="*/ 1203511 h 1203511"/>
                    <a:gd name="connsiteX3" fmla="*/ 306389 w 6477001"/>
                    <a:gd name="connsiteY3" fmla="*/ 1203511 h 1203511"/>
                    <a:gd name="connsiteX4" fmla="*/ 0 w 6477001"/>
                    <a:gd name="connsiteY4" fmla="*/ 998398 h 1203511"/>
                    <a:gd name="connsiteX5" fmla="*/ 306389 w 6477001"/>
                    <a:gd name="connsiteY5" fmla="*/ 0 h 1203511"/>
                    <a:gd name="connsiteX0" fmla="*/ 1056450 w 7227062"/>
                    <a:gd name="connsiteY0" fmla="*/ 0 h 1203511"/>
                    <a:gd name="connsiteX1" fmla="*/ 7227062 w 7227062"/>
                    <a:gd name="connsiteY1" fmla="*/ 0 h 1203511"/>
                    <a:gd name="connsiteX2" fmla="*/ 7227062 w 7227062"/>
                    <a:gd name="connsiteY2" fmla="*/ 1203511 h 1203511"/>
                    <a:gd name="connsiteX3" fmla="*/ 1056450 w 7227062"/>
                    <a:gd name="connsiteY3" fmla="*/ 1203511 h 1203511"/>
                    <a:gd name="connsiteX4" fmla="*/ 750061 w 7227062"/>
                    <a:gd name="connsiteY4" fmla="*/ 998398 h 1203511"/>
                    <a:gd name="connsiteX5" fmla="*/ 1267774 w 7227062"/>
                    <a:gd name="connsiteY5" fmla="*/ 536716 h 1203511"/>
                    <a:gd name="connsiteX6" fmla="*/ 1056450 w 7227062"/>
                    <a:gd name="connsiteY6" fmla="*/ 0 h 1203511"/>
                    <a:gd name="connsiteX0" fmla="*/ 334404 w 6505016"/>
                    <a:gd name="connsiteY0" fmla="*/ 0 h 1203511"/>
                    <a:gd name="connsiteX1" fmla="*/ 6505016 w 6505016"/>
                    <a:gd name="connsiteY1" fmla="*/ 0 h 1203511"/>
                    <a:gd name="connsiteX2" fmla="*/ 6505016 w 6505016"/>
                    <a:gd name="connsiteY2" fmla="*/ 1203511 h 1203511"/>
                    <a:gd name="connsiteX3" fmla="*/ 334404 w 6505016"/>
                    <a:gd name="connsiteY3" fmla="*/ 1203511 h 1203511"/>
                    <a:gd name="connsiteX4" fmla="*/ 28015 w 6505016"/>
                    <a:gd name="connsiteY4" fmla="*/ 998398 h 1203511"/>
                    <a:gd name="connsiteX5" fmla="*/ 545728 w 6505016"/>
                    <a:gd name="connsiteY5" fmla="*/ 536716 h 1203511"/>
                    <a:gd name="connsiteX6" fmla="*/ 334404 w 6505016"/>
                    <a:gd name="connsiteY6" fmla="*/ 0 h 1203511"/>
                    <a:gd name="connsiteX0" fmla="*/ 334404 w 6505016"/>
                    <a:gd name="connsiteY0" fmla="*/ 0 h 1203511"/>
                    <a:gd name="connsiteX1" fmla="*/ 6505016 w 6505016"/>
                    <a:gd name="connsiteY1" fmla="*/ 0 h 1203511"/>
                    <a:gd name="connsiteX2" fmla="*/ 6505016 w 6505016"/>
                    <a:gd name="connsiteY2" fmla="*/ 1203511 h 1203511"/>
                    <a:gd name="connsiteX3" fmla="*/ 334404 w 6505016"/>
                    <a:gd name="connsiteY3" fmla="*/ 1203511 h 1203511"/>
                    <a:gd name="connsiteX4" fmla="*/ 28015 w 6505016"/>
                    <a:gd name="connsiteY4" fmla="*/ 998398 h 1203511"/>
                    <a:gd name="connsiteX5" fmla="*/ 545728 w 6505016"/>
                    <a:gd name="connsiteY5" fmla="*/ 536716 h 1203511"/>
                    <a:gd name="connsiteX6" fmla="*/ 334404 w 6505016"/>
                    <a:gd name="connsiteY6" fmla="*/ 0 h 1203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05016" h="1203511">
                      <a:moveTo>
                        <a:pt x="334404" y="0"/>
                      </a:moveTo>
                      <a:lnTo>
                        <a:pt x="6505016" y="0"/>
                      </a:lnTo>
                      <a:lnTo>
                        <a:pt x="6505016" y="1203511"/>
                      </a:lnTo>
                      <a:lnTo>
                        <a:pt x="334404" y="1203511"/>
                      </a:lnTo>
                      <a:cubicBezTo>
                        <a:pt x="334404" y="1008140"/>
                        <a:pt x="28015" y="1193769"/>
                        <a:pt x="28015" y="998398"/>
                      </a:cubicBezTo>
                      <a:cubicBezTo>
                        <a:pt x="0" y="887266"/>
                        <a:pt x="494663" y="703116"/>
                        <a:pt x="545728" y="536716"/>
                      </a:cubicBezTo>
                      <a:cubicBezTo>
                        <a:pt x="629757" y="504787"/>
                        <a:pt x="628730" y="143241"/>
                        <a:pt x="33440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sp3d prstMaterial="plastic">
                  <a:bevelT w="0" h="254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05840" rIns="1463040" rtlCol="0" anchor="ctr"/>
                <a:lstStyle/>
                <a:p>
                  <a:pPr marL="63500"/>
                  <a:r>
                    <a:rPr lang="en-US" sz="1600" dirty="0">
                      <a:solidFill>
                        <a:srgbClr val="262626"/>
                      </a:solidFill>
                    </a:rPr>
                    <a:t>Rotation/Service evaluations to ensure there is no mixing of patient care types at night</a:t>
                  </a:r>
                </a:p>
              </p:txBody>
            </p:sp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125D7F12-E5DC-4B8A-86E9-08AFCD12F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6480" y="3081284"/>
                  <a:ext cx="817514" cy="1201002"/>
                </a:xfrm>
                <a:custGeom>
                  <a:avLst/>
                  <a:gdLst/>
                  <a:ahLst/>
                  <a:cxnLst>
                    <a:cxn ang="0">
                      <a:pos x="449" y="2"/>
                    </a:cxn>
                    <a:cxn ang="0">
                      <a:pos x="562" y="23"/>
                    </a:cxn>
                    <a:cxn ang="0">
                      <a:pos x="660" y="68"/>
                    </a:cxn>
                    <a:cxn ang="0">
                      <a:pos x="739" y="137"/>
                    </a:cxn>
                    <a:cxn ang="0">
                      <a:pos x="794" y="228"/>
                    </a:cxn>
                    <a:cxn ang="0">
                      <a:pos x="822" y="341"/>
                    </a:cxn>
                    <a:cxn ang="0">
                      <a:pos x="817" y="461"/>
                    </a:cxn>
                    <a:cxn ang="0">
                      <a:pos x="784" y="560"/>
                    </a:cxn>
                    <a:cxn ang="0">
                      <a:pos x="732" y="640"/>
                    </a:cxn>
                    <a:cxn ang="0">
                      <a:pos x="667" y="706"/>
                    </a:cxn>
                    <a:cxn ang="0">
                      <a:pos x="572" y="777"/>
                    </a:cxn>
                    <a:cxn ang="0">
                      <a:pos x="466" y="852"/>
                    </a:cxn>
                    <a:cxn ang="0">
                      <a:pos x="387" y="910"/>
                    </a:cxn>
                    <a:cxn ang="0">
                      <a:pos x="332" y="958"/>
                    </a:cxn>
                    <a:cxn ang="0">
                      <a:pos x="301" y="1000"/>
                    </a:cxn>
                    <a:cxn ang="0">
                      <a:pos x="0" y="1212"/>
                    </a:cxn>
                    <a:cxn ang="0">
                      <a:pos x="14" y="1084"/>
                    </a:cxn>
                    <a:cxn ang="0">
                      <a:pos x="39" y="1004"/>
                    </a:cxn>
                    <a:cxn ang="0">
                      <a:pos x="87" y="919"/>
                    </a:cxn>
                    <a:cxn ang="0">
                      <a:pos x="164" y="828"/>
                    </a:cxn>
                    <a:cxn ang="0">
                      <a:pos x="281" y="731"/>
                    </a:cxn>
                    <a:cxn ang="0">
                      <a:pos x="396" y="646"/>
                    </a:cxn>
                    <a:cxn ang="0">
                      <a:pos x="482" y="577"/>
                    </a:cxn>
                    <a:cxn ang="0">
                      <a:pos x="541" y="514"/>
                    </a:cxn>
                    <a:cxn ang="0">
                      <a:pos x="575" y="448"/>
                    </a:cxn>
                    <a:cxn ang="0">
                      <a:pos x="585" y="374"/>
                    </a:cxn>
                    <a:cxn ang="0">
                      <a:pos x="577" y="318"/>
                    </a:cxn>
                    <a:cxn ang="0">
                      <a:pos x="552" y="266"/>
                    </a:cxn>
                    <a:cxn ang="0">
                      <a:pos x="507" y="225"/>
                    </a:cxn>
                    <a:cxn ang="0">
                      <a:pos x="444" y="204"/>
                    </a:cxn>
                    <a:cxn ang="0">
                      <a:pos x="366" y="208"/>
                    </a:cxn>
                    <a:cxn ang="0">
                      <a:pos x="309" y="233"/>
                    </a:cxn>
                    <a:cxn ang="0">
                      <a:pos x="274" y="274"/>
                    </a:cxn>
                    <a:cxn ang="0">
                      <a:pos x="255" y="325"/>
                    </a:cxn>
                    <a:cxn ang="0">
                      <a:pos x="246" y="396"/>
                    </a:cxn>
                    <a:cxn ang="0">
                      <a:pos x="14" y="429"/>
                    </a:cxn>
                    <a:cxn ang="0">
                      <a:pos x="25" y="302"/>
                    </a:cxn>
                    <a:cxn ang="0">
                      <a:pos x="57" y="203"/>
                    </a:cxn>
                    <a:cxn ang="0">
                      <a:pos x="104" y="128"/>
                    </a:cxn>
                    <a:cxn ang="0">
                      <a:pos x="161" y="74"/>
                    </a:cxn>
                    <a:cxn ang="0">
                      <a:pos x="223" y="37"/>
                    </a:cxn>
                    <a:cxn ang="0">
                      <a:pos x="286" y="16"/>
                    </a:cxn>
                    <a:cxn ang="0">
                      <a:pos x="345" y="4"/>
                    </a:cxn>
                    <a:cxn ang="0">
                      <a:pos x="395" y="0"/>
                    </a:cxn>
                  </a:cxnLst>
                  <a:rect l="0" t="0" r="r" b="b"/>
                  <a:pathLst>
                    <a:path w="825" h="1212">
                      <a:moveTo>
                        <a:pt x="395" y="0"/>
                      </a:moveTo>
                      <a:lnTo>
                        <a:pt x="408" y="0"/>
                      </a:lnTo>
                      <a:lnTo>
                        <a:pt x="449" y="2"/>
                      </a:lnTo>
                      <a:lnTo>
                        <a:pt x="488" y="6"/>
                      </a:lnTo>
                      <a:lnTo>
                        <a:pt x="526" y="13"/>
                      </a:lnTo>
                      <a:lnTo>
                        <a:pt x="562" y="23"/>
                      </a:lnTo>
                      <a:lnTo>
                        <a:pt x="597" y="35"/>
                      </a:lnTo>
                      <a:lnTo>
                        <a:pt x="630" y="50"/>
                      </a:lnTo>
                      <a:lnTo>
                        <a:pt x="660" y="68"/>
                      </a:lnTo>
                      <a:lnTo>
                        <a:pt x="689" y="88"/>
                      </a:lnTo>
                      <a:lnTo>
                        <a:pt x="716" y="112"/>
                      </a:lnTo>
                      <a:lnTo>
                        <a:pt x="739" y="137"/>
                      </a:lnTo>
                      <a:lnTo>
                        <a:pt x="761" y="165"/>
                      </a:lnTo>
                      <a:lnTo>
                        <a:pt x="779" y="195"/>
                      </a:lnTo>
                      <a:lnTo>
                        <a:pt x="794" y="228"/>
                      </a:lnTo>
                      <a:lnTo>
                        <a:pt x="807" y="263"/>
                      </a:lnTo>
                      <a:lnTo>
                        <a:pt x="816" y="301"/>
                      </a:lnTo>
                      <a:lnTo>
                        <a:pt x="822" y="341"/>
                      </a:lnTo>
                      <a:lnTo>
                        <a:pt x="823" y="383"/>
                      </a:lnTo>
                      <a:lnTo>
                        <a:pt x="822" y="423"/>
                      </a:lnTo>
                      <a:lnTo>
                        <a:pt x="817" y="461"/>
                      </a:lnTo>
                      <a:lnTo>
                        <a:pt x="808" y="496"/>
                      </a:lnTo>
                      <a:lnTo>
                        <a:pt x="798" y="529"/>
                      </a:lnTo>
                      <a:lnTo>
                        <a:pt x="784" y="560"/>
                      </a:lnTo>
                      <a:lnTo>
                        <a:pt x="769" y="589"/>
                      </a:lnTo>
                      <a:lnTo>
                        <a:pt x="751" y="615"/>
                      </a:lnTo>
                      <a:lnTo>
                        <a:pt x="732" y="640"/>
                      </a:lnTo>
                      <a:lnTo>
                        <a:pt x="711" y="664"/>
                      </a:lnTo>
                      <a:lnTo>
                        <a:pt x="689" y="686"/>
                      </a:lnTo>
                      <a:lnTo>
                        <a:pt x="667" y="706"/>
                      </a:lnTo>
                      <a:lnTo>
                        <a:pt x="643" y="725"/>
                      </a:lnTo>
                      <a:lnTo>
                        <a:pt x="595" y="761"/>
                      </a:lnTo>
                      <a:lnTo>
                        <a:pt x="572" y="777"/>
                      </a:lnTo>
                      <a:lnTo>
                        <a:pt x="533" y="804"/>
                      </a:lnTo>
                      <a:lnTo>
                        <a:pt x="498" y="828"/>
                      </a:lnTo>
                      <a:lnTo>
                        <a:pt x="466" y="852"/>
                      </a:lnTo>
                      <a:lnTo>
                        <a:pt x="437" y="872"/>
                      </a:lnTo>
                      <a:lnTo>
                        <a:pt x="410" y="891"/>
                      </a:lnTo>
                      <a:lnTo>
                        <a:pt x="387" y="910"/>
                      </a:lnTo>
                      <a:lnTo>
                        <a:pt x="366" y="927"/>
                      </a:lnTo>
                      <a:lnTo>
                        <a:pt x="348" y="942"/>
                      </a:lnTo>
                      <a:lnTo>
                        <a:pt x="332" y="958"/>
                      </a:lnTo>
                      <a:lnTo>
                        <a:pt x="320" y="972"/>
                      </a:lnTo>
                      <a:lnTo>
                        <a:pt x="309" y="987"/>
                      </a:lnTo>
                      <a:lnTo>
                        <a:pt x="301" y="1000"/>
                      </a:lnTo>
                      <a:lnTo>
                        <a:pt x="825" y="1000"/>
                      </a:lnTo>
                      <a:lnTo>
                        <a:pt x="825" y="1212"/>
                      </a:lnTo>
                      <a:lnTo>
                        <a:pt x="0" y="1212"/>
                      </a:lnTo>
                      <a:lnTo>
                        <a:pt x="3" y="1162"/>
                      </a:lnTo>
                      <a:lnTo>
                        <a:pt x="9" y="1110"/>
                      </a:lnTo>
                      <a:lnTo>
                        <a:pt x="14" y="1084"/>
                      </a:lnTo>
                      <a:lnTo>
                        <a:pt x="21" y="1058"/>
                      </a:lnTo>
                      <a:lnTo>
                        <a:pt x="29" y="1031"/>
                      </a:lnTo>
                      <a:lnTo>
                        <a:pt x="39" y="1004"/>
                      </a:lnTo>
                      <a:lnTo>
                        <a:pt x="52" y="976"/>
                      </a:lnTo>
                      <a:lnTo>
                        <a:pt x="68" y="948"/>
                      </a:lnTo>
                      <a:lnTo>
                        <a:pt x="87" y="919"/>
                      </a:lnTo>
                      <a:lnTo>
                        <a:pt x="108" y="889"/>
                      </a:lnTo>
                      <a:lnTo>
                        <a:pt x="134" y="859"/>
                      </a:lnTo>
                      <a:lnTo>
                        <a:pt x="164" y="828"/>
                      </a:lnTo>
                      <a:lnTo>
                        <a:pt x="199" y="797"/>
                      </a:lnTo>
                      <a:lnTo>
                        <a:pt x="237" y="764"/>
                      </a:lnTo>
                      <a:lnTo>
                        <a:pt x="281" y="731"/>
                      </a:lnTo>
                      <a:lnTo>
                        <a:pt x="322" y="700"/>
                      </a:lnTo>
                      <a:lnTo>
                        <a:pt x="361" y="672"/>
                      </a:lnTo>
                      <a:lnTo>
                        <a:pt x="396" y="646"/>
                      </a:lnTo>
                      <a:lnTo>
                        <a:pt x="428" y="622"/>
                      </a:lnTo>
                      <a:lnTo>
                        <a:pt x="457" y="598"/>
                      </a:lnTo>
                      <a:lnTo>
                        <a:pt x="482" y="577"/>
                      </a:lnTo>
                      <a:lnTo>
                        <a:pt x="504" y="555"/>
                      </a:lnTo>
                      <a:lnTo>
                        <a:pt x="524" y="534"/>
                      </a:lnTo>
                      <a:lnTo>
                        <a:pt x="541" y="514"/>
                      </a:lnTo>
                      <a:lnTo>
                        <a:pt x="555" y="493"/>
                      </a:lnTo>
                      <a:lnTo>
                        <a:pt x="566" y="471"/>
                      </a:lnTo>
                      <a:lnTo>
                        <a:pt x="575" y="448"/>
                      </a:lnTo>
                      <a:lnTo>
                        <a:pt x="581" y="425"/>
                      </a:lnTo>
                      <a:lnTo>
                        <a:pt x="585" y="401"/>
                      </a:lnTo>
                      <a:lnTo>
                        <a:pt x="585" y="374"/>
                      </a:lnTo>
                      <a:lnTo>
                        <a:pt x="585" y="355"/>
                      </a:lnTo>
                      <a:lnTo>
                        <a:pt x="581" y="337"/>
                      </a:lnTo>
                      <a:lnTo>
                        <a:pt x="577" y="318"/>
                      </a:lnTo>
                      <a:lnTo>
                        <a:pt x="570" y="300"/>
                      </a:lnTo>
                      <a:lnTo>
                        <a:pt x="562" y="282"/>
                      </a:lnTo>
                      <a:lnTo>
                        <a:pt x="552" y="266"/>
                      </a:lnTo>
                      <a:lnTo>
                        <a:pt x="539" y="250"/>
                      </a:lnTo>
                      <a:lnTo>
                        <a:pt x="524" y="237"/>
                      </a:lnTo>
                      <a:lnTo>
                        <a:pt x="507" y="225"/>
                      </a:lnTo>
                      <a:lnTo>
                        <a:pt x="488" y="216"/>
                      </a:lnTo>
                      <a:lnTo>
                        <a:pt x="467" y="208"/>
                      </a:lnTo>
                      <a:lnTo>
                        <a:pt x="444" y="204"/>
                      </a:lnTo>
                      <a:lnTo>
                        <a:pt x="418" y="202"/>
                      </a:lnTo>
                      <a:lnTo>
                        <a:pt x="391" y="204"/>
                      </a:lnTo>
                      <a:lnTo>
                        <a:pt x="366" y="208"/>
                      </a:lnTo>
                      <a:lnTo>
                        <a:pt x="344" y="214"/>
                      </a:lnTo>
                      <a:lnTo>
                        <a:pt x="326" y="222"/>
                      </a:lnTo>
                      <a:lnTo>
                        <a:pt x="309" y="233"/>
                      </a:lnTo>
                      <a:lnTo>
                        <a:pt x="295" y="246"/>
                      </a:lnTo>
                      <a:lnTo>
                        <a:pt x="284" y="259"/>
                      </a:lnTo>
                      <a:lnTo>
                        <a:pt x="274" y="274"/>
                      </a:lnTo>
                      <a:lnTo>
                        <a:pt x="266" y="290"/>
                      </a:lnTo>
                      <a:lnTo>
                        <a:pt x="260" y="307"/>
                      </a:lnTo>
                      <a:lnTo>
                        <a:pt x="255" y="325"/>
                      </a:lnTo>
                      <a:lnTo>
                        <a:pt x="252" y="342"/>
                      </a:lnTo>
                      <a:lnTo>
                        <a:pt x="249" y="360"/>
                      </a:lnTo>
                      <a:lnTo>
                        <a:pt x="246" y="396"/>
                      </a:lnTo>
                      <a:lnTo>
                        <a:pt x="245" y="413"/>
                      </a:lnTo>
                      <a:lnTo>
                        <a:pt x="245" y="429"/>
                      </a:lnTo>
                      <a:lnTo>
                        <a:pt x="14" y="429"/>
                      </a:lnTo>
                      <a:lnTo>
                        <a:pt x="15" y="384"/>
                      </a:lnTo>
                      <a:lnTo>
                        <a:pt x="19" y="341"/>
                      </a:lnTo>
                      <a:lnTo>
                        <a:pt x="25" y="302"/>
                      </a:lnTo>
                      <a:lnTo>
                        <a:pt x="34" y="266"/>
                      </a:lnTo>
                      <a:lnTo>
                        <a:pt x="44" y="233"/>
                      </a:lnTo>
                      <a:lnTo>
                        <a:pt x="57" y="203"/>
                      </a:lnTo>
                      <a:lnTo>
                        <a:pt x="71" y="175"/>
                      </a:lnTo>
                      <a:lnTo>
                        <a:pt x="87" y="150"/>
                      </a:lnTo>
                      <a:lnTo>
                        <a:pt x="104" y="128"/>
                      </a:lnTo>
                      <a:lnTo>
                        <a:pt x="122" y="108"/>
                      </a:lnTo>
                      <a:lnTo>
                        <a:pt x="141" y="90"/>
                      </a:lnTo>
                      <a:lnTo>
                        <a:pt x="161" y="74"/>
                      </a:lnTo>
                      <a:lnTo>
                        <a:pt x="181" y="60"/>
                      </a:lnTo>
                      <a:lnTo>
                        <a:pt x="202" y="48"/>
                      </a:lnTo>
                      <a:lnTo>
                        <a:pt x="223" y="37"/>
                      </a:lnTo>
                      <a:lnTo>
                        <a:pt x="244" y="28"/>
                      </a:lnTo>
                      <a:lnTo>
                        <a:pt x="265" y="21"/>
                      </a:lnTo>
                      <a:lnTo>
                        <a:pt x="286" y="16"/>
                      </a:lnTo>
                      <a:lnTo>
                        <a:pt x="306" y="11"/>
                      </a:lnTo>
                      <a:lnTo>
                        <a:pt x="326" y="7"/>
                      </a:lnTo>
                      <a:lnTo>
                        <a:pt x="345" y="4"/>
                      </a:lnTo>
                      <a:lnTo>
                        <a:pt x="363" y="3"/>
                      </a:lnTo>
                      <a:lnTo>
                        <a:pt x="379" y="1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  <a:sp3d prstMaterial="plastic">
                  <a:bevelT w="0" h="25400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D83A18C-74E8-45E3-AB61-12E83675949C}"/>
                  </a:ext>
                </a:extLst>
              </p:cNvPr>
              <p:cNvGrpSpPr/>
              <p:nvPr/>
            </p:nvGrpSpPr>
            <p:grpSpPr>
              <a:xfrm>
                <a:off x="2513012" y="4038600"/>
                <a:ext cx="6629400" cy="1233702"/>
                <a:chOff x="2513012" y="4714768"/>
                <a:chExt cx="6629400" cy="1233702"/>
              </a:xfrm>
              <a:grpFill/>
            </p:grpSpPr>
            <p:sp>
              <p:nvSpPr>
                <p:cNvPr id="27" name="Freeform 11">
                  <a:extLst>
                    <a:ext uri="{FF2B5EF4-FFF2-40B4-BE49-F238E27FC236}">
                      <a16:creationId xmlns:a16="http://schemas.microsoft.com/office/drawing/2014/main" id="{F0000275-60D8-47A7-8DDD-B4EAE70A2C6B}"/>
                    </a:ext>
                  </a:extLst>
                </p:cNvPr>
                <p:cNvSpPr/>
                <p:nvPr/>
              </p:nvSpPr>
              <p:spPr>
                <a:xfrm>
                  <a:off x="2971799" y="4723325"/>
                  <a:ext cx="6170613" cy="1203511"/>
                </a:xfrm>
                <a:custGeom>
                  <a:avLst/>
                  <a:gdLst>
                    <a:gd name="connsiteX0" fmla="*/ 0 w 6170612"/>
                    <a:gd name="connsiteY0" fmla="*/ 0 h 1203511"/>
                    <a:gd name="connsiteX1" fmla="*/ 6170612 w 6170612"/>
                    <a:gd name="connsiteY1" fmla="*/ 0 h 1203511"/>
                    <a:gd name="connsiteX2" fmla="*/ 6170612 w 6170612"/>
                    <a:gd name="connsiteY2" fmla="*/ 1203511 h 1203511"/>
                    <a:gd name="connsiteX3" fmla="*/ 0 w 6170612"/>
                    <a:gd name="connsiteY3" fmla="*/ 1203511 h 1203511"/>
                    <a:gd name="connsiteX4" fmla="*/ 0 w 6170612"/>
                    <a:gd name="connsiteY4" fmla="*/ 0 h 1203511"/>
                    <a:gd name="connsiteX0" fmla="*/ 1 w 6170613"/>
                    <a:gd name="connsiteY0" fmla="*/ 0 h 1203511"/>
                    <a:gd name="connsiteX1" fmla="*/ 6170613 w 6170613"/>
                    <a:gd name="connsiteY1" fmla="*/ 0 h 1203511"/>
                    <a:gd name="connsiteX2" fmla="*/ 6170613 w 6170613"/>
                    <a:gd name="connsiteY2" fmla="*/ 1203511 h 1203511"/>
                    <a:gd name="connsiteX3" fmla="*/ 1 w 6170613"/>
                    <a:gd name="connsiteY3" fmla="*/ 1203511 h 1203511"/>
                    <a:gd name="connsiteX4" fmla="*/ 0 w 6170613"/>
                    <a:gd name="connsiteY4" fmla="*/ 561369 h 1203511"/>
                    <a:gd name="connsiteX5" fmla="*/ 1 w 6170613"/>
                    <a:gd name="connsiteY5" fmla="*/ 0 h 1203511"/>
                    <a:gd name="connsiteX0" fmla="*/ 1 w 6170613"/>
                    <a:gd name="connsiteY0" fmla="*/ 0 h 1203511"/>
                    <a:gd name="connsiteX1" fmla="*/ 6170613 w 6170613"/>
                    <a:gd name="connsiteY1" fmla="*/ 0 h 1203511"/>
                    <a:gd name="connsiteX2" fmla="*/ 6170613 w 6170613"/>
                    <a:gd name="connsiteY2" fmla="*/ 1203511 h 1203511"/>
                    <a:gd name="connsiteX3" fmla="*/ 1 w 6170613"/>
                    <a:gd name="connsiteY3" fmla="*/ 1203511 h 1203511"/>
                    <a:gd name="connsiteX4" fmla="*/ 0 w 6170613"/>
                    <a:gd name="connsiteY4" fmla="*/ 561369 h 1203511"/>
                    <a:gd name="connsiteX5" fmla="*/ 1 w 6170613"/>
                    <a:gd name="connsiteY5" fmla="*/ 0 h 1203511"/>
                    <a:gd name="connsiteX0" fmla="*/ 1028435 w 7199047"/>
                    <a:gd name="connsiteY0" fmla="*/ 0 h 1203511"/>
                    <a:gd name="connsiteX1" fmla="*/ 7199047 w 7199047"/>
                    <a:gd name="connsiteY1" fmla="*/ 0 h 1203511"/>
                    <a:gd name="connsiteX2" fmla="*/ 7199047 w 7199047"/>
                    <a:gd name="connsiteY2" fmla="*/ 1203511 h 1203511"/>
                    <a:gd name="connsiteX3" fmla="*/ 1028435 w 7199047"/>
                    <a:gd name="connsiteY3" fmla="*/ 1203511 h 1203511"/>
                    <a:gd name="connsiteX4" fmla="*/ 1028434 w 7199047"/>
                    <a:gd name="connsiteY4" fmla="*/ 561369 h 1203511"/>
                    <a:gd name="connsiteX5" fmla="*/ 1255447 w 7199047"/>
                    <a:gd name="connsiteY5" fmla="*/ 258810 h 1203511"/>
                    <a:gd name="connsiteX6" fmla="*/ 1028435 w 7199047"/>
                    <a:gd name="connsiteY6" fmla="*/ 0 h 1203511"/>
                    <a:gd name="connsiteX0" fmla="*/ 1028435 w 7199047"/>
                    <a:gd name="connsiteY0" fmla="*/ 0 h 1203511"/>
                    <a:gd name="connsiteX1" fmla="*/ 7199047 w 7199047"/>
                    <a:gd name="connsiteY1" fmla="*/ 0 h 1203511"/>
                    <a:gd name="connsiteX2" fmla="*/ 7199047 w 7199047"/>
                    <a:gd name="connsiteY2" fmla="*/ 1203511 h 1203511"/>
                    <a:gd name="connsiteX3" fmla="*/ 1028435 w 7199047"/>
                    <a:gd name="connsiteY3" fmla="*/ 1203511 h 1203511"/>
                    <a:gd name="connsiteX4" fmla="*/ 1028434 w 7199047"/>
                    <a:gd name="connsiteY4" fmla="*/ 561369 h 1203511"/>
                    <a:gd name="connsiteX5" fmla="*/ 1255447 w 7199047"/>
                    <a:gd name="connsiteY5" fmla="*/ 258810 h 1203511"/>
                    <a:gd name="connsiteX6" fmla="*/ 1028435 w 7199047"/>
                    <a:gd name="connsiteY6" fmla="*/ 0 h 1203511"/>
                    <a:gd name="connsiteX0" fmla="*/ 1 w 6170613"/>
                    <a:gd name="connsiteY0" fmla="*/ 0 h 1203511"/>
                    <a:gd name="connsiteX1" fmla="*/ 6170613 w 6170613"/>
                    <a:gd name="connsiteY1" fmla="*/ 0 h 1203511"/>
                    <a:gd name="connsiteX2" fmla="*/ 6170613 w 6170613"/>
                    <a:gd name="connsiteY2" fmla="*/ 1203511 h 1203511"/>
                    <a:gd name="connsiteX3" fmla="*/ 1 w 6170613"/>
                    <a:gd name="connsiteY3" fmla="*/ 1203511 h 1203511"/>
                    <a:gd name="connsiteX4" fmla="*/ 0 w 6170613"/>
                    <a:gd name="connsiteY4" fmla="*/ 561369 h 1203511"/>
                    <a:gd name="connsiteX5" fmla="*/ 227013 w 6170613"/>
                    <a:gd name="connsiteY5" fmla="*/ 258810 h 1203511"/>
                    <a:gd name="connsiteX6" fmla="*/ 1 w 6170613"/>
                    <a:gd name="connsiteY6" fmla="*/ 0 h 1203511"/>
                    <a:gd name="connsiteX0" fmla="*/ 1 w 6170613"/>
                    <a:gd name="connsiteY0" fmla="*/ 0 h 1203511"/>
                    <a:gd name="connsiteX1" fmla="*/ 6170613 w 6170613"/>
                    <a:gd name="connsiteY1" fmla="*/ 0 h 1203511"/>
                    <a:gd name="connsiteX2" fmla="*/ 6170613 w 6170613"/>
                    <a:gd name="connsiteY2" fmla="*/ 1203511 h 1203511"/>
                    <a:gd name="connsiteX3" fmla="*/ 1 w 6170613"/>
                    <a:gd name="connsiteY3" fmla="*/ 1203511 h 1203511"/>
                    <a:gd name="connsiteX4" fmla="*/ 0 w 6170613"/>
                    <a:gd name="connsiteY4" fmla="*/ 561369 h 1203511"/>
                    <a:gd name="connsiteX5" fmla="*/ 227013 w 6170613"/>
                    <a:gd name="connsiteY5" fmla="*/ 258810 h 1203511"/>
                    <a:gd name="connsiteX6" fmla="*/ 1 w 6170613"/>
                    <a:gd name="connsiteY6" fmla="*/ 0 h 1203511"/>
                    <a:gd name="connsiteX0" fmla="*/ 1 w 6170613"/>
                    <a:gd name="connsiteY0" fmla="*/ 0 h 1203511"/>
                    <a:gd name="connsiteX1" fmla="*/ 6170613 w 6170613"/>
                    <a:gd name="connsiteY1" fmla="*/ 0 h 1203511"/>
                    <a:gd name="connsiteX2" fmla="*/ 6170613 w 6170613"/>
                    <a:gd name="connsiteY2" fmla="*/ 1203511 h 1203511"/>
                    <a:gd name="connsiteX3" fmla="*/ 1 w 6170613"/>
                    <a:gd name="connsiteY3" fmla="*/ 1203511 h 1203511"/>
                    <a:gd name="connsiteX4" fmla="*/ 0 w 6170613"/>
                    <a:gd name="connsiteY4" fmla="*/ 561369 h 1203511"/>
                    <a:gd name="connsiteX5" fmla="*/ 227013 w 6170613"/>
                    <a:gd name="connsiteY5" fmla="*/ 258810 h 1203511"/>
                    <a:gd name="connsiteX6" fmla="*/ 1 w 6170613"/>
                    <a:gd name="connsiteY6" fmla="*/ 0 h 1203511"/>
                    <a:gd name="connsiteX0" fmla="*/ 1 w 6170613"/>
                    <a:gd name="connsiteY0" fmla="*/ 0 h 1203511"/>
                    <a:gd name="connsiteX1" fmla="*/ 6170613 w 6170613"/>
                    <a:gd name="connsiteY1" fmla="*/ 0 h 1203511"/>
                    <a:gd name="connsiteX2" fmla="*/ 6170613 w 6170613"/>
                    <a:gd name="connsiteY2" fmla="*/ 1203511 h 1203511"/>
                    <a:gd name="connsiteX3" fmla="*/ 1 w 6170613"/>
                    <a:gd name="connsiteY3" fmla="*/ 1203511 h 1203511"/>
                    <a:gd name="connsiteX4" fmla="*/ 0 w 6170613"/>
                    <a:gd name="connsiteY4" fmla="*/ 561369 h 1203511"/>
                    <a:gd name="connsiteX5" fmla="*/ 227013 w 6170613"/>
                    <a:gd name="connsiteY5" fmla="*/ 258810 h 1203511"/>
                    <a:gd name="connsiteX6" fmla="*/ 1 w 6170613"/>
                    <a:gd name="connsiteY6" fmla="*/ 0 h 1203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70613" h="1203511">
                      <a:moveTo>
                        <a:pt x="1" y="0"/>
                      </a:moveTo>
                      <a:lnTo>
                        <a:pt x="6170613" y="0"/>
                      </a:lnTo>
                      <a:lnTo>
                        <a:pt x="6170613" y="1203511"/>
                      </a:lnTo>
                      <a:lnTo>
                        <a:pt x="1" y="1203511"/>
                      </a:lnTo>
                      <a:cubicBezTo>
                        <a:pt x="472236" y="976017"/>
                        <a:pt x="250359" y="573710"/>
                        <a:pt x="0" y="561369"/>
                      </a:cubicBezTo>
                      <a:cubicBezTo>
                        <a:pt x="82270" y="536148"/>
                        <a:pt x="262219" y="437536"/>
                        <a:pt x="227013" y="258810"/>
                      </a:cubicBezTo>
                      <a:cubicBezTo>
                        <a:pt x="227013" y="165249"/>
                        <a:pt x="154254" y="78994"/>
                        <a:pt x="1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sp3d prstMaterial="plastic">
                  <a:bevelT w="0" h="254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40080" rIns="1463040" rtlCol="0" anchor="ctr"/>
                <a:lstStyle/>
                <a:p>
                  <a:r>
                    <a:rPr lang="en-US" sz="1600" dirty="0">
                      <a:solidFill>
                        <a:srgbClr val="262626"/>
                      </a:solidFill>
                    </a:rPr>
                    <a:t>Audit number of CCM weeks at each semi-annual evaluation (Road Map for Internal Medicine)</a:t>
                  </a:r>
                  <a:r>
                    <a:rPr lang="en-US" sz="1600" kern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endPara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8" name="Freeform 8">
                  <a:extLst>
                    <a:ext uri="{FF2B5EF4-FFF2-40B4-BE49-F238E27FC236}">
                      <a16:creationId xmlns:a16="http://schemas.microsoft.com/office/drawing/2014/main" id="{71A46169-9430-4C20-BA13-7FCB610C1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012" y="4714768"/>
                  <a:ext cx="824450" cy="1233702"/>
                </a:xfrm>
                <a:custGeom>
                  <a:avLst/>
                  <a:gdLst/>
                  <a:ahLst/>
                  <a:cxnLst>
                    <a:cxn ang="0">
                      <a:pos x="500" y="7"/>
                    </a:cxn>
                    <a:cxn ang="0">
                      <a:pos x="606" y="38"/>
                    </a:cxn>
                    <a:cxn ang="0">
                      <a:pos x="701" y="100"/>
                    </a:cxn>
                    <a:cxn ang="0">
                      <a:pos x="768" y="199"/>
                    </a:cxn>
                    <a:cxn ang="0">
                      <a:pos x="794" y="338"/>
                    </a:cxn>
                    <a:cxn ang="0">
                      <a:pos x="768" y="454"/>
                    </a:cxn>
                    <a:cxn ang="0">
                      <a:pos x="706" y="533"/>
                    </a:cxn>
                    <a:cxn ang="0">
                      <a:pos x="649" y="573"/>
                    </a:cxn>
                    <a:cxn ang="0">
                      <a:pos x="693" y="590"/>
                    </a:cxn>
                    <a:cxn ang="0">
                      <a:pos x="749" y="633"/>
                    </a:cxn>
                    <a:cxn ang="0">
                      <a:pos x="801" y="707"/>
                    </a:cxn>
                    <a:cxn ang="0">
                      <a:pos x="830" y="819"/>
                    </a:cxn>
                    <a:cxn ang="0">
                      <a:pos x="813" y="982"/>
                    </a:cxn>
                    <a:cxn ang="0">
                      <a:pos x="731" y="1121"/>
                    </a:cxn>
                    <a:cxn ang="0">
                      <a:pos x="597" y="1212"/>
                    </a:cxn>
                    <a:cxn ang="0">
                      <a:pos x="420" y="1245"/>
                    </a:cxn>
                    <a:cxn ang="0">
                      <a:pos x="353" y="1242"/>
                    </a:cxn>
                    <a:cxn ang="0">
                      <a:pos x="268" y="1226"/>
                    </a:cxn>
                    <a:cxn ang="0">
                      <a:pos x="178" y="1191"/>
                    </a:cxn>
                    <a:cxn ang="0">
                      <a:pos x="96" y="1128"/>
                    </a:cxn>
                    <a:cxn ang="0">
                      <a:pos x="33" y="1028"/>
                    </a:cxn>
                    <a:cxn ang="0">
                      <a:pos x="2" y="884"/>
                    </a:cxn>
                    <a:cxn ang="0">
                      <a:pos x="231" y="854"/>
                    </a:cxn>
                    <a:cxn ang="0">
                      <a:pos x="243" y="931"/>
                    </a:cxn>
                    <a:cxn ang="0">
                      <a:pos x="275" y="995"/>
                    </a:cxn>
                    <a:cxn ang="0">
                      <a:pos x="336" y="1042"/>
                    </a:cxn>
                    <a:cxn ang="0">
                      <a:pos x="431" y="1052"/>
                    </a:cxn>
                    <a:cxn ang="0">
                      <a:pos x="516" y="1019"/>
                    </a:cxn>
                    <a:cxn ang="0">
                      <a:pos x="572" y="942"/>
                    </a:cxn>
                    <a:cxn ang="0">
                      <a:pos x="585" y="828"/>
                    </a:cxn>
                    <a:cxn ang="0">
                      <a:pos x="554" y="749"/>
                    </a:cxn>
                    <a:cxn ang="0">
                      <a:pos x="492" y="706"/>
                    </a:cxn>
                    <a:cxn ang="0">
                      <a:pos x="415" y="686"/>
                    </a:cxn>
                    <a:cxn ang="0">
                      <a:pos x="335" y="682"/>
                    </a:cxn>
                    <a:cxn ang="0">
                      <a:pos x="396" y="510"/>
                    </a:cxn>
                    <a:cxn ang="0">
                      <a:pos x="459" y="497"/>
                    </a:cxn>
                    <a:cxn ang="0">
                      <a:pos x="516" y="464"/>
                    </a:cxn>
                    <a:cxn ang="0">
                      <a:pos x="551" y="397"/>
                    </a:cxn>
                    <a:cxn ang="0">
                      <a:pos x="554" y="326"/>
                    </a:cxn>
                    <a:cxn ang="0">
                      <a:pos x="541" y="273"/>
                    </a:cxn>
                    <a:cxn ang="0">
                      <a:pos x="502" y="222"/>
                    </a:cxn>
                    <a:cxn ang="0">
                      <a:pos x="430" y="193"/>
                    </a:cxn>
                    <a:cxn ang="0">
                      <a:pos x="336" y="204"/>
                    </a:cxn>
                    <a:cxn ang="0">
                      <a:pos x="279" y="246"/>
                    </a:cxn>
                    <a:cxn ang="0">
                      <a:pos x="251" y="305"/>
                    </a:cxn>
                    <a:cxn ang="0">
                      <a:pos x="242" y="372"/>
                    </a:cxn>
                    <a:cxn ang="0">
                      <a:pos x="26" y="312"/>
                    </a:cxn>
                    <a:cxn ang="0">
                      <a:pos x="69" y="178"/>
                    </a:cxn>
                    <a:cxn ang="0">
                      <a:pos x="156" y="76"/>
                    </a:cxn>
                    <a:cxn ang="0">
                      <a:pos x="290" y="15"/>
                    </a:cxn>
                  </a:cxnLst>
                  <a:rect l="0" t="0" r="r" b="b"/>
                  <a:pathLst>
                    <a:path w="832" h="1245">
                      <a:moveTo>
                        <a:pt x="420" y="0"/>
                      </a:moveTo>
                      <a:lnTo>
                        <a:pt x="446" y="1"/>
                      </a:lnTo>
                      <a:lnTo>
                        <a:pt x="472" y="3"/>
                      </a:lnTo>
                      <a:lnTo>
                        <a:pt x="500" y="7"/>
                      </a:lnTo>
                      <a:lnTo>
                        <a:pt x="526" y="12"/>
                      </a:lnTo>
                      <a:lnTo>
                        <a:pt x="554" y="19"/>
                      </a:lnTo>
                      <a:lnTo>
                        <a:pt x="580" y="28"/>
                      </a:lnTo>
                      <a:lnTo>
                        <a:pt x="606" y="38"/>
                      </a:lnTo>
                      <a:lnTo>
                        <a:pt x="632" y="51"/>
                      </a:lnTo>
                      <a:lnTo>
                        <a:pt x="656" y="66"/>
                      </a:lnTo>
                      <a:lnTo>
                        <a:pt x="679" y="82"/>
                      </a:lnTo>
                      <a:lnTo>
                        <a:pt x="701" y="100"/>
                      </a:lnTo>
                      <a:lnTo>
                        <a:pt x="721" y="122"/>
                      </a:lnTo>
                      <a:lnTo>
                        <a:pt x="739" y="145"/>
                      </a:lnTo>
                      <a:lnTo>
                        <a:pt x="755" y="171"/>
                      </a:lnTo>
                      <a:lnTo>
                        <a:pt x="768" y="199"/>
                      </a:lnTo>
                      <a:lnTo>
                        <a:pt x="780" y="229"/>
                      </a:lnTo>
                      <a:lnTo>
                        <a:pt x="788" y="263"/>
                      </a:lnTo>
                      <a:lnTo>
                        <a:pt x="792" y="300"/>
                      </a:lnTo>
                      <a:lnTo>
                        <a:pt x="794" y="338"/>
                      </a:lnTo>
                      <a:lnTo>
                        <a:pt x="792" y="371"/>
                      </a:lnTo>
                      <a:lnTo>
                        <a:pt x="787" y="401"/>
                      </a:lnTo>
                      <a:lnTo>
                        <a:pt x="779" y="429"/>
                      </a:lnTo>
                      <a:lnTo>
                        <a:pt x="768" y="454"/>
                      </a:lnTo>
                      <a:lnTo>
                        <a:pt x="755" y="477"/>
                      </a:lnTo>
                      <a:lnTo>
                        <a:pt x="739" y="498"/>
                      </a:lnTo>
                      <a:lnTo>
                        <a:pt x="723" y="517"/>
                      </a:lnTo>
                      <a:lnTo>
                        <a:pt x="706" y="533"/>
                      </a:lnTo>
                      <a:lnTo>
                        <a:pt x="687" y="548"/>
                      </a:lnTo>
                      <a:lnTo>
                        <a:pt x="668" y="559"/>
                      </a:lnTo>
                      <a:lnTo>
                        <a:pt x="649" y="569"/>
                      </a:lnTo>
                      <a:lnTo>
                        <a:pt x="649" y="573"/>
                      </a:lnTo>
                      <a:lnTo>
                        <a:pt x="658" y="575"/>
                      </a:lnTo>
                      <a:lnTo>
                        <a:pt x="668" y="579"/>
                      </a:lnTo>
                      <a:lnTo>
                        <a:pt x="680" y="584"/>
                      </a:lnTo>
                      <a:lnTo>
                        <a:pt x="693" y="590"/>
                      </a:lnTo>
                      <a:lnTo>
                        <a:pt x="706" y="598"/>
                      </a:lnTo>
                      <a:lnTo>
                        <a:pt x="720" y="608"/>
                      </a:lnTo>
                      <a:lnTo>
                        <a:pt x="735" y="619"/>
                      </a:lnTo>
                      <a:lnTo>
                        <a:pt x="749" y="633"/>
                      </a:lnTo>
                      <a:lnTo>
                        <a:pt x="764" y="648"/>
                      </a:lnTo>
                      <a:lnTo>
                        <a:pt x="777" y="665"/>
                      </a:lnTo>
                      <a:lnTo>
                        <a:pt x="790" y="685"/>
                      </a:lnTo>
                      <a:lnTo>
                        <a:pt x="801" y="707"/>
                      </a:lnTo>
                      <a:lnTo>
                        <a:pt x="812" y="731"/>
                      </a:lnTo>
                      <a:lnTo>
                        <a:pt x="820" y="757"/>
                      </a:lnTo>
                      <a:lnTo>
                        <a:pt x="826" y="787"/>
                      </a:lnTo>
                      <a:lnTo>
                        <a:pt x="830" y="819"/>
                      </a:lnTo>
                      <a:lnTo>
                        <a:pt x="832" y="854"/>
                      </a:lnTo>
                      <a:lnTo>
                        <a:pt x="829" y="899"/>
                      </a:lnTo>
                      <a:lnTo>
                        <a:pt x="823" y="942"/>
                      </a:lnTo>
                      <a:lnTo>
                        <a:pt x="813" y="982"/>
                      </a:lnTo>
                      <a:lnTo>
                        <a:pt x="797" y="1021"/>
                      </a:lnTo>
                      <a:lnTo>
                        <a:pt x="779" y="1057"/>
                      </a:lnTo>
                      <a:lnTo>
                        <a:pt x="757" y="1090"/>
                      </a:lnTo>
                      <a:lnTo>
                        <a:pt x="731" y="1121"/>
                      </a:lnTo>
                      <a:lnTo>
                        <a:pt x="702" y="1149"/>
                      </a:lnTo>
                      <a:lnTo>
                        <a:pt x="670" y="1173"/>
                      </a:lnTo>
                      <a:lnTo>
                        <a:pt x="635" y="1194"/>
                      </a:lnTo>
                      <a:lnTo>
                        <a:pt x="597" y="1212"/>
                      </a:lnTo>
                      <a:lnTo>
                        <a:pt x="556" y="1226"/>
                      </a:lnTo>
                      <a:lnTo>
                        <a:pt x="513" y="1237"/>
                      </a:lnTo>
                      <a:lnTo>
                        <a:pt x="468" y="1243"/>
                      </a:lnTo>
                      <a:lnTo>
                        <a:pt x="420" y="1245"/>
                      </a:lnTo>
                      <a:lnTo>
                        <a:pt x="406" y="1245"/>
                      </a:lnTo>
                      <a:lnTo>
                        <a:pt x="390" y="1244"/>
                      </a:lnTo>
                      <a:lnTo>
                        <a:pt x="372" y="1243"/>
                      </a:lnTo>
                      <a:lnTo>
                        <a:pt x="353" y="1242"/>
                      </a:lnTo>
                      <a:lnTo>
                        <a:pt x="332" y="1239"/>
                      </a:lnTo>
                      <a:lnTo>
                        <a:pt x="312" y="1236"/>
                      </a:lnTo>
                      <a:lnTo>
                        <a:pt x="290" y="1232"/>
                      </a:lnTo>
                      <a:lnTo>
                        <a:pt x="268" y="1226"/>
                      </a:lnTo>
                      <a:lnTo>
                        <a:pt x="246" y="1220"/>
                      </a:lnTo>
                      <a:lnTo>
                        <a:pt x="223" y="1212"/>
                      </a:lnTo>
                      <a:lnTo>
                        <a:pt x="201" y="1202"/>
                      </a:lnTo>
                      <a:lnTo>
                        <a:pt x="178" y="1191"/>
                      </a:lnTo>
                      <a:lnTo>
                        <a:pt x="156" y="1178"/>
                      </a:lnTo>
                      <a:lnTo>
                        <a:pt x="135" y="1164"/>
                      </a:lnTo>
                      <a:lnTo>
                        <a:pt x="115" y="1147"/>
                      </a:lnTo>
                      <a:lnTo>
                        <a:pt x="96" y="1128"/>
                      </a:lnTo>
                      <a:lnTo>
                        <a:pt x="77" y="1106"/>
                      </a:lnTo>
                      <a:lnTo>
                        <a:pt x="61" y="1083"/>
                      </a:lnTo>
                      <a:lnTo>
                        <a:pt x="46" y="1057"/>
                      </a:lnTo>
                      <a:lnTo>
                        <a:pt x="33" y="1028"/>
                      </a:lnTo>
                      <a:lnTo>
                        <a:pt x="22" y="996"/>
                      </a:lnTo>
                      <a:lnTo>
                        <a:pt x="12" y="963"/>
                      </a:lnTo>
                      <a:lnTo>
                        <a:pt x="6" y="925"/>
                      </a:lnTo>
                      <a:lnTo>
                        <a:pt x="2" y="884"/>
                      </a:lnTo>
                      <a:lnTo>
                        <a:pt x="0" y="841"/>
                      </a:lnTo>
                      <a:lnTo>
                        <a:pt x="233" y="841"/>
                      </a:lnTo>
                      <a:lnTo>
                        <a:pt x="231" y="842"/>
                      </a:lnTo>
                      <a:lnTo>
                        <a:pt x="231" y="854"/>
                      </a:lnTo>
                      <a:lnTo>
                        <a:pt x="232" y="868"/>
                      </a:lnTo>
                      <a:lnTo>
                        <a:pt x="234" y="883"/>
                      </a:lnTo>
                      <a:lnTo>
                        <a:pt x="238" y="915"/>
                      </a:lnTo>
                      <a:lnTo>
                        <a:pt x="243" y="931"/>
                      </a:lnTo>
                      <a:lnTo>
                        <a:pt x="249" y="948"/>
                      </a:lnTo>
                      <a:lnTo>
                        <a:pt x="255" y="964"/>
                      </a:lnTo>
                      <a:lnTo>
                        <a:pt x="264" y="980"/>
                      </a:lnTo>
                      <a:lnTo>
                        <a:pt x="275" y="995"/>
                      </a:lnTo>
                      <a:lnTo>
                        <a:pt x="287" y="1009"/>
                      </a:lnTo>
                      <a:lnTo>
                        <a:pt x="301" y="1021"/>
                      </a:lnTo>
                      <a:lnTo>
                        <a:pt x="317" y="1032"/>
                      </a:lnTo>
                      <a:lnTo>
                        <a:pt x="336" y="1042"/>
                      </a:lnTo>
                      <a:lnTo>
                        <a:pt x="357" y="1048"/>
                      </a:lnTo>
                      <a:lnTo>
                        <a:pt x="381" y="1052"/>
                      </a:lnTo>
                      <a:lnTo>
                        <a:pt x="408" y="1054"/>
                      </a:lnTo>
                      <a:lnTo>
                        <a:pt x="431" y="1052"/>
                      </a:lnTo>
                      <a:lnTo>
                        <a:pt x="455" y="1048"/>
                      </a:lnTo>
                      <a:lnTo>
                        <a:pt x="476" y="1042"/>
                      </a:lnTo>
                      <a:lnTo>
                        <a:pt x="497" y="1032"/>
                      </a:lnTo>
                      <a:lnTo>
                        <a:pt x="516" y="1019"/>
                      </a:lnTo>
                      <a:lnTo>
                        <a:pt x="534" y="1004"/>
                      </a:lnTo>
                      <a:lnTo>
                        <a:pt x="549" y="986"/>
                      </a:lnTo>
                      <a:lnTo>
                        <a:pt x="562" y="966"/>
                      </a:lnTo>
                      <a:lnTo>
                        <a:pt x="572" y="942"/>
                      </a:lnTo>
                      <a:lnTo>
                        <a:pt x="580" y="915"/>
                      </a:lnTo>
                      <a:lnTo>
                        <a:pt x="585" y="886"/>
                      </a:lnTo>
                      <a:lnTo>
                        <a:pt x="587" y="854"/>
                      </a:lnTo>
                      <a:lnTo>
                        <a:pt x="585" y="828"/>
                      </a:lnTo>
                      <a:lnTo>
                        <a:pt x="581" y="804"/>
                      </a:lnTo>
                      <a:lnTo>
                        <a:pt x="575" y="783"/>
                      </a:lnTo>
                      <a:lnTo>
                        <a:pt x="565" y="765"/>
                      </a:lnTo>
                      <a:lnTo>
                        <a:pt x="554" y="749"/>
                      </a:lnTo>
                      <a:lnTo>
                        <a:pt x="541" y="736"/>
                      </a:lnTo>
                      <a:lnTo>
                        <a:pt x="526" y="724"/>
                      </a:lnTo>
                      <a:lnTo>
                        <a:pt x="510" y="714"/>
                      </a:lnTo>
                      <a:lnTo>
                        <a:pt x="492" y="706"/>
                      </a:lnTo>
                      <a:lnTo>
                        <a:pt x="474" y="699"/>
                      </a:lnTo>
                      <a:lnTo>
                        <a:pt x="455" y="694"/>
                      </a:lnTo>
                      <a:lnTo>
                        <a:pt x="435" y="690"/>
                      </a:lnTo>
                      <a:lnTo>
                        <a:pt x="415" y="686"/>
                      </a:lnTo>
                      <a:lnTo>
                        <a:pt x="395" y="684"/>
                      </a:lnTo>
                      <a:lnTo>
                        <a:pt x="374" y="683"/>
                      </a:lnTo>
                      <a:lnTo>
                        <a:pt x="355" y="682"/>
                      </a:lnTo>
                      <a:lnTo>
                        <a:pt x="335" y="682"/>
                      </a:lnTo>
                      <a:lnTo>
                        <a:pt x="316" y="682"/>
                      </a:lnTo>
                      <a:lnTo>
                        <a:pt x="316" y="511"/>
                      </a:lnTo>
                      <a:lnTo>
                        <a:pt x="367" y="511"/>
                      </a:lnTo>
                      <a:lnTo>
                        <a:pt x="396" y="510"/>
                      </a:lnTo>
                      <a:lnTo>
                        <a:pt x="411" y="508"/>
                      </a:lnTo>
                      <a:lnTo>
                        <a:pt x="427" y="506"/>
                      </a:lnTo>
                      <a:lnTo>
                        <a:pt x="443" y="502"/>
                      </a:lnTo>
                      <a:lnTo>
                        <a:pt x="459" y="497"/>
                      </a:lnTo>
                      <a:lnTo>
                        <a:pt x="474" y="492"/>
                      </a:lnTo>
                      <a:lnTo>
                        <a:pt x="489" y="484"/>
                      </a:lnTo>
                      <a:lnTo>
                        <a:pt x="503" y="475"/>
                      </a:lnTo>
                      <a:lnTo>
                        <a:pt x="516" y="464"/>
                      </a:lnTo>
                      <a:lnTo>
                        <a:pt x="527" y="451"/>
                      </a:lnTo>
                      <a:lnTo>
                        <a:pt x="537" y="435"/>
                      </a:lnTo>
                      <a:lnTo>
                        <a:pt x="545" y="417"/>
                      </a:lnTo>
                      <a:lnTo>
                        <a:pt x="551" y="397"/>
                      </a:lnTo>
                      <a:lnTo>
                        <a:pt x="554" y="373"/>
                      </a:lnTo>
                      <a:lnTo>
                        <a:pt x="556" y="347"/>
                      </a:lnTo>
                      <a:lnTo>
                        <a:pt x="556" y="338"/>
                      </a:lnTo>
                      <a:lnTo>
                        <a:pt x="554" y="326"/>
                      </a:lnTo>
                      <a:lnTo>
                        <a:pt x="553" y="314"/>
                      </a:lnTo>
                      <a:lnTo>
                        <a:pt x="550" y="301"/>
                      </a:lnTo>
                      <a:lnTo>
                        <a:pt x="546" y="288"/>
                      </a:lnTo>
                      <a:lnTo>
                        <a:pt x="541" y="273"/>
                      </a:lnTo>
                      <a:lnTo>
                        <a:pt x="534" y="259"/>
                      </a:lnTo>
                      <a:lnTo>
                        <a:pt x="525" y="246"/>
                      </a:lnTo>
                      <a:lnTo>
                        <a:pt x="515" y="234"/>
                      </a:lnTo>
                      <a:lnTo>
                        <a:pt x="502" y="222"/>
                      </a:lnTo>
                      <a:lnTo>
                        <a:pt x="488" y="212"/>
                      </a:lnTo>
                      <a:lnTo>
                        <a:pt x="471" y="204"/>
                      </a:lnTo>
                      <a:lnTo>
                        <a:pt x="451" y="197"/>
                      </a:lnTo>
                      <a:lnTo>
                        <a:pt x="430" y="193"/>
                      </a:lnTo>
                      <a:lnTo>
                        <a:pt x="405" y="192"/>
                      </a:lnTo>
                      <a:lnTo>
                        <a:pt x="379" y="193"/>
                      </a:lnTo>
                      <a:lnTo>
                        <a:pt x="357" y="197"/>
                      </a:lnTo>
                      <a:lnTo>
                        <a:pt x="336" y="204"/>
                      </a:lnTo>
                      <a:lnTo>
                        <a:pt x="319" y="212"/>
                      </a:lnTo>
                      <a:lnTo>
                        <a:pt x="303" y="222"/>
                      </a:lnTo>
                      <a:lnTo>
                        <a:pt x="290" y="234"/>
                      </a:lnTo>
                      <a:lnTo>
                        <a:pt x="279" y="246"/>
                      </a:lnTo>
                      <a:lnTo>
                        <a:pt x="270" y="260"/>
                      </a:lnTo>
                      <a:lnTo>
                        <a:pt x="262" y="275"/>
                      </a:lnTo>
                      <a:lnTo>
                        <a:pt x="256" y="289"/>
                      </a:lnTo>
                      <a:lnTo>
                        <a:pt x="251" y="305"/>
                      </a:lnTo>
                      <a:lnTo>
                        <a:pt x="245" y="334"/>
                      </a:lnTo>
                      <a:lnTo>
                        <a:pt x="243" y="347"/>
                      </a:lnTo>
                      <a:lnTo>
                        <a:pt x="242" y="360"/>
                      </a:lnTo>
                      <a:lnTo>
                        <a:pt x="242" y="372"/>
                      </a:lnTo>
                      <a:lnTo>
                        <a:pt x="242" y="389"/>
                      </a:lnTo>
                      <a:lnTo>
                        <a:pt x="20" y="389"/>
                      </a:lnTo>
                      <a:lnTo>
                        <a:pt x="22" y="350"/>
                      </a:lnTo>
                      <a:lnTo>
                        <a:pt x="26" y="312"/>
                      </a:lnTo>
                      <a:lnTo>
                        <a:pt x="32" y="275"/>
                      </a:lnTo>
                      <a:lnTo>
                        <a:pt x="42" y="242"/>
                      </a:lnTo>
                      <a:lnTo>
                        <a:pt x="54" y="208"/>
                      </a:lnTo>
                      <a:lnTo>
                        <a:pt x="69" y="178"/>
                      </a:lnTo>
                      <a:lnTo>
                        <a:pt x="86" y="149"/>
                      </a:lnTo>
                      <a:lnTo>
                        <a:pt x="107" y="122"/>
                      </a:lnTo>
                      <a:lnTo>
                        <a:pt x="131" y="98"/>
                      </a:lnTo>
                      <a:lnTo>
                        <a:pt x="156" y="76"/>
                      </a:lnTo>
                      <a:lnTo>
                        <a:pt x="185" y="57"/>
                      </a:lnTo>
                      <a:lnTo>
                        <a:pt x="217" y="40"/>
                      </a:lnTo>
                      <a:lnTo>
                        <a:pt x="252" y="26"/>
                      </a:lnTo>
                      <a:lnTo>
                        <a:pt x="290" y="15"/>
                      </a:lnTo>
                      <a:lnTo>
                        <a:pt x="330" y="7"/>
                      </a:lnTo>
                      <a:lnTo>
                        <a:pt x="373" y="2"/>
                      </a:lnTo>
                      <a:lnTo>
                        <a:pt x="42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0">
                  <a:noFill/>
                  <a:prstDash val="solid"/>
                  <a:round/>
                  <a:headEnd/>
                  <a:tailEnd/>
                </a:ln>
                <a:sp3d prstMaterial="plastic">
                  <a:bevelT w="0" h="254000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5072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9b4ea1928_0_884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sp>
        <p:nvSpPr>
          <p:cNvPr id="466" name="Google Shape;466;g109b4ea1928_0_884"/>
          <p:cNvSpPr txBox="1"/>
          <p:nvPr/>
        </p:nvSpPr>
        <p:spPr>
          <a:xfrm>
            <a:off x="2160600" y="548200"/>
            <a:ext cx="5611200" cy="6465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Data-driven Decision-Making</a:t>
            </a:r>
            <a:endParaRPr sz="3000" b="1" dirty="0"/>
          </a:p>
        </p:txBody>
      </p:sp>
      <p:sp>
        <p:nvSpPr>
          <p:cNvPr id="467" name="Google Shape;467;g109b4ea1928_0_884"/>
          <p:cNvSpPr txBox="1"/>
          <p:nvPr/>
        </p:nvSpPr>
        <p:spPr>
          <a:xfrm>
            <a:off x="419225" y="1730625"/>
            <a:ext cx="8416500" cy="4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Benefits: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promotes continuous growth/development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increase knowledge and innovation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enhances communication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provides potential opportunities not visible otherwise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guards against unconscious bias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★"/>
            </a:pPr>
            <a:r>
              <a:rPr lang="en-US" sz="2600" dirty="0"/>
              <a:t>facilitates identifying trends and patterns</a:t>
            </a:r>
            <a:endParaRPr sz="2600" dirty="0"/>
          </a:p>
          <a:p>
            <a:pPr marL="457200" lvl="0" indent="-393700" algn="l" rtl="0">
              <a:spcBef>
                <a:spcPts val="1200"/>
              </a:spcBef>
              <a:spcAft>
                <a:spcPts val="1200"/>
              </a:spcAft>
              <a:buSzPts val="2600"/>
              <a:buChar char="★"/>
            </a:pPr>
            <a:r>
              <a:rPr lang="en-US" sz="2600" dirty="0"/>
              <a:t>facilitates establishing measurable goals</a:t>
            </a:r>
            <a:endParaRPr sz="2600" dirty="0"/>
          </a:p>
        </p:txBody>
      </p:sp>
      <p:pic>
        <p:nvPicPr>
          <p:cNvPr id="5" name="Google Shape;82;p1" descr="Mining tools with solid fill">
            <a:extLst>
              <a:ext uri="{FF2B5EF4-FFF2-40B4-BE49-F238E27FC236}">
                <a16:creationId xmlns:a16="http://schemas.microsoft.com/office/drawing/2014/main" id="{8EC4B9DD-142D-4056-8883-F27F071FBA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0850" y="1433505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1">
            <a:extLst>
              <a:ext uri="{FF2B5EF4-FFF2-40B4-BE49-F238E27FC236}">
                <a16:creationId xmlns:a16="http://schemas.microsoft.com/office/drawing/2014/main" id="{A8FDDC61-00BF-4AFA-9085-EDADFFB9274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10266-963A-46F8-A4D1-42868B8F3A7A}"/>
              </a:ext>
            </a:extLst>
          </p:cNvPr>
          <p:cNvSpPr txBox="1"/>
          <p:nvPr/>
        </p:nvSpPr>
        <p:spPr>
          <a:xfrm>
            <a:off x="6178550" y="149181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Tool: Data-driven Decision-Making Cycle</a:t>
            </a:r>
          </a:p>
        </p:txBody>
      </p:sp>
      <p:pic>
        <p:nvPicPr>
          <p:cNvPr id="8" name="Graphic 7" descr="Dolphin with solid fill">
            <a:extLst>
              <a:ext uri="{FF2B5EF4-FFF2-40B4-BE49-F238E27FC236}">
                <a16:creationId xmlns:a16="http://schemas.microsoft.com/office/drawing/2014/main" id="{35A4FAE8-D83A-4FCE-B34B-D547D2A89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Maximizing Institutional Initiatives for Program Improvement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DBBA4A0-449F-4218-948F-A7A64EDC361A}"/>
              </a:ext>
            </a:extLst>
          </p:cNvPr>
          <p:cNvSpPr txBox="1"/>
          <p:nvPr/>
        </p:nvSpPr>
        <p:spPr>
          <a:xfrm>
            <a:off x="701862" y="4189746"/>
            <a:ext cx="1139437" cy="1585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“seat at the table”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9FF80A-D6FD-49BB-BF11-7755E35D22D4}"/>
              </a:ext>
            </a:extLst>
          </p:cNvPr>
          <p:cNvSpPr/>
          <p:nvPr/>
        </p:nvSpPr>
        <p:spPr>
          <a:xfrm>
            <a:off x="637496" y="3429000"/>
            <a:ext cx="1268168" cy="628814"/>
          </a:xfrm>
          <a:prstGeom prst="roundRect">
            <a:avLst>
              <a:gd name="adj" fmla="val 556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0E331172-77AF-4315-8C57-3FBF11862AE3}"/>
              </a:ext>
            </a:extLst>
          </p:cNvPr>
          <p:cNvSpPr/>
          <p:nvPr/>
        </p:nvSpPr>
        <p:spPr>
          <a:xfrm>
            <a:off x="7238337" y="3429000"/>
            <a:ext cx="1268168" cy="628814"/>
          </a:xfrm>
          <a:prstGeom prst="roundRect">
            <a:avLst>
              <a:gd name="adj" fmla="val 40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A263FC6-73F0-4E1D-8832-A39D54463541}"/>
              </a:ext>
            </a:extLst>
          </p:cNvPr>
          <p:cNvSpPr/>
          <p:nvPr/>
        </p:nvSpPr>
        <p:spPr>
          <a:xfrm>
            <a:off x="5918169" y="3429000"/>
            <a:ext cx="1268168" cy="628814"/>
          </a:xfrm>
          <a:prstGeom prst="roundRect">
            <a:avLst>
              <a:gd name="adj" fmla="val 37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48ABD8B2-16D3-43E9-97FF-28344CFC3CA5}"/>
              </a:ext>
            </a:extLst>
          </p:cNvPr>
          <p:cNvSpPr/>
          <p:nvPr/>
        </p:nvSpPr>
        <p:spPr>
          <a:xfrm>
            <a:off x="4598001" y="3429000"/>
            <a:ext cx="1268168" cy="628814"/>
          </a:xfrm>
          <a:prstGeom prst="roundRect">
            <a:avLst>
              <a:gd name="adj" fmla="val 37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7DCA11D-4D27-4D23-B3B3-1090EFF8C510}"/>
              </a:ext>
            </a:extLst>
          </p:cNvPr>
          <p:cNvSpPr/>
          <p:nvPr/>
        </p:nvSpPr>
        <p:spPr>
          <a:xfrm>
            <a:off x="1957664" y="3429000"/>
            <a:ext cx="1268168" cy="628814"/>
          </a:xfrm>
          <a:prstGeom prst="roundRect">
            <a:avLst>
              <a:gd name="adj" fmla="val 37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3DD31660-A0BF-4B4E-9BB1-BB8D05EDDB0C}"/>
              </a:ext>
            </a:extLst>
          </p:cNvPr>
          <p:cNvSpPr/>
          <p:nvPr/>
        </p:nvSpPr>
        <p:spPr>
          <a:xfrm>
            <a:off x="3277833" y="3429000"/>
            <a:ext cx="1268168" cy="628814"/>
          </a:xfrm>
          <a:prstGeom prst="roundRect">
            <a:avLst>
              <a:gd name="adj" fmla="val 37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F5158BD-1D72-43F3-AEEE-CE36A6DE54C6}"/>
              </a:ext>
            </a:extLst>
          </p:cNvPr>
          <p:cNvSpPr txBox="1"/>
          <p:nvPr/>
        </p:nvSpPr>
        <p:spPr>
          <a:xfrm>
            <a:off x="713884" y="3503551"/>
            <a:ext cx="1115393" cy="479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50" b="1" dirty="0">
                <a:solidFill>
                  <a:schemeClr val="accent1"/>
                </a:solidFill>
                <a:cs typeface="Arial" pitchFamily="34" charset="0"/>
              </a:rPr>
              <a:t>Strategic Planning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705CF2C-1A34-44D5-AC0B-FF19645322C8}"/>
              </a:ext>
            </a:extLst>
          </p:cNvPr>
          <p:cNvSpPr txBox="1"/>
          <p:nvPr/>
        </p:nvSpPr>
        <p:spPr>
          <a:xfrm>
            <a:off x="2028676" y="3503551"/>
            <a:ext cx="1115393" cy="479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50" b="1" dirty="0">
                <a:solidFill>
                  <a:schemeClr val="accent2"/>
                </a:solidFill>
                <a:cs typeface="Arial" pitchFamily="34" charset="0"/>
              </a:rPr>
              <a:t>GME Strategic Planning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1919BAF-175F-4491-93FB-1E066F8869C0}"/>
              </a:ext>
            </a:extLst>
          </p:cNvPr>
          <p:cNvSpPr txBox="1"/>
          <p:nvPr/>
        </p:nvSpPr>
        <p:spPr>
          <a:xfrm>
            <a:off x="3354220" y="3503551"/>
            <a:ext cx="1115393" cy="479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50" b="1" dirty="0">
                <a:solidFill>
                  <a:schemeClr val="accent4"/>
                </a:solidFill>
                <a:cs typeface="Arial" pitchFamily="34" charset="0"/>
              </a:rPr>
              <a:t>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6878D80-A5BB-4133-825E-7CE88FA8D4C0}"/>
              </a:ext>
            </a:extLst>
          </p:cNvPr>
          <p:cNvSpPr txBox="1"/>
          <p:nvPr/>
        </p:nvSpPr>
        <p:spPr>
          <a:xfrm>
            <a:off x="4674388" y="3503551"/>
            <a:ext cx="1115393" cy="479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50" b="1" dirty="0">
                <a:solidFill>
                  <a:schemeClr val="accent5"/>
                </a:solidFill>
                <a:cs typeface="Arial" pitchFamily="34" charset="0"/>
              </a:rPr>
              <a:t>Use Common Language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BCB1BB2-5D26-4E3C-9771-CE50DF97F7A0}"/>
              </a:ext>
            </a:extLst>
          </p:cNvPr>
          <p:cNvSpPr txBox="1"/>
          <p:nvPr/>
        </p:nvSpPr>
        <p:spPr>
          <a:xfrm>
            <a:off x="5994557" y="3503551"/>
            <a:ext cx="1115393" cy="479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CLER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3552CBD-CEDA-4F45-AA6F-BE855EE7C31D}"/>
              </a:ext>
            </a:extLst>
          </p:cNvPr>
          <p:cNvSpPr txBox="1"/>
          <p:nvPr/>
        </p:nvSpPr>
        <p:spPr>
          <a:xfrm>
            <a:off x="7314724" y="3503551"/>
            <a:ext cx="1115393" cy="479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  <a:cs typeface="Arial" pitchFamily="34" charset="0"/>
              </a:rPr>
              <a:t>Adding Value</a:t>
            </a:r>
          </a:p>
        </p:txBody>
      </p:sp>
      <p:sp>
        <p:nvSpPr>
          <p:cNvPr id="122" name="Freeform 40">
            <a:extLst>
              <a:ext uri="{FF2B5EF4-FFF2-40B4-BE49-F238E27FC236}">
                <a16:creationId xmlns:a16="http://schemas.microsoft.com/office/drawing/2014/main" id="{6CAD98FD-A7A6-4C5F-AE36-BFB969A11A94}"/>
              </a:ext>
            </a:extLst>
          </p:cNvPr>
          <p:cNvSpPr>
            <a:spLocks/>
          </p:cNvSpPr>
          <p:nvPr/>
        </p:nvSpPr>
        <p:spPr bwMode="auto">
          <a:xfrm>
            <a:off x="7091917" y="2041338"/>
            <a:ext cx="1270961" cy="1462258"/>
          </a:xfrm>
          <a:custGeom>
            <a:avLst/>
            <a:gdLst>
              <a:gd name="T0" fmla="*/ 1803 w 3601"/>
              <a:gd name="T1" fmla="*/ 0 h 4143"/>
              <a:gd name="T2" fmla="*/ 1963 w 3601"/>
              <a:gd name="T3" fmla="*/ 55 h 4143"/>
              <a:gd name="T4" fmla="*/ 2058 w 3601"/>
              <a:gd name="T5" fmla="*/ 185 h 4143"/>
              <a:gd name="T6" fmla="*/ 2073 w 3601"/>
              <a:gd name="T7" fmla="*/ 540 h 4143"/>
              <a:gd name="T8" fmla="*/ 2930 w 3601"/>
              <a:gd name="T9" fmla="*/ 550 h 4143"/>
              <a:gd name="T10" fmla="*/ 3030 w 3601"/>
              <a:gd name="T11" fmla="*/ 620 h 4143"/>
              <a:gd name="T12" fmla="*/ 3070 w 3601"/>
              <a:gd name="T13" fmla="*/ 736 h 4143"/>
              <a:gd name="T14" fmla="*/ 3335 w 3601"/>
              <a:gd name="T15" fmla="*/ 1536 h 4143"/>
              <a:gd name="T16" fmla="*/ 3490 w 3601"/>
              <a:gd name="T17" fmla="*/ 1586 h 4143"/>
              <a:gd name="T18" fmla="*/ 3591 w 3601"/>
              <a:gd name="T19" fmla="*/ 1716 h 4143"/>
              <a:gd name="T20" fmla="*/ 3601 w 3601"/>
              <a:gd name="T21" fmla="*/ 2342 h 4143"/>
              <a:gd name="T22" fmla="*/ 3550 w 3601"/>
              <a:gd name="T23" fmla="*/ 2497 h 4143"/>
              <a:gd name="T24" fmla="*/ 3420 w 3601"/>
              <a:gd name="T25" fmla="*/ 2592 h 4143"/>
              <a:gd name="T26" fmla="*/ 3070 w 3601"/>
              <a:gd name="T27" fmla="*/ 2607 h 4143"/>
              <a:gd name="T28" fmla="*/ 3060 w 3601"/>
              <a:gd name="T29" fmla="*/ 3468 h 4143"/>
              <a:gd name="T30" fmla="*/ 2985 w 3601"/>
              <a:gd name="T31" fmla="*/ 3568 h 4143"/>
              <a:gd name="T32" fmla="*/ 2869 w 3601"/>
              <a:gd name="T33" fmla="*/ 3603 h 4143"/>
              <a:gd name="T34" fmla="*/ 2073 w 3601"/>
              <a:gd name="T35" fmla="*/ 3873 h 4143"/>
              <a:gd name="T36" fmla="*/ 2018 w 3601"/>
              <a:gd name="T37" fmla="*/ 4033 h 4143"/>
              <a:gd name="T38" fmla="*/ 1888 w 3601"/>
              <a:gd name="T39" fmla="*/ 4128 h 4143"/>
              <a:gd name="T40" fmla="*/ 1267 w 3601"/>
              <a:gd name="T41" fmla="*/ 4143 h 4143"/>
              <a:gd name="T42" fmla="*/ 1107 w 3601"/>
              <a:gd name="T43" fmla="*/ 4088 h 4143"/>
              <a:gd name="T44" fmla="*/ 1012 w 3601"/>
              <a:gd name="T45" fmla="*/ 3958 h 4143"/>
              <a:gd name="T46" fmla="*/ 997 w 3601"/>
              <a:gd name="T47" fmla="*/ 3603 h 4143"/>
              <a:gd name="T48" fmla="*/ 135 w 3601"/>
              <a:gd name="T49" fmla="*/ 3593 h 4143"/>
              <a:gd name="T50" fmla="*/ 40 w 3601"/>
              <a:gd name="T51" fmla="*/ 3523 h 4143"/>
              <a:gd name="T52" fmla="*/ 0 w 3601"/>
              <a:gd name="T53" fmla="*/ 3407 h 4143"/>
              <a:gd name="T54" fmla="*/ 266 w 3601"/>
              <a:gd name="T55" fmla="*/ 2607 h 4143"/>
              <a:gd name="T56" fmla="*/ 426 w 3601"/>
              <a:gd name="T57" fmla="*/ 2557 h 4143"/>
              <a:gd name="T58" fmla="*/ 521 w 3601"/>
              <a:gd name="T59" fmla="*/ 2427 h 4143"/>
              <a:gd name="T60" fmla="*/ 536 w 3601"/>
              <a:gd name="T61" fmla="*/ 1801 h 4143"/>
              <a:gd name="T62" fmla="*/ 481 w 3601"/>
              <a:gd name="T63" fmla="*/ 1646 h 4143"/>
              <a:gd name="T64" fmla="*/ 351 w 3601"/>
              <a:gd name="T65" fmla="*/ 1551 h 4143"/>
              <a:gd name="T66" fmla="*/ 0 w 3601"/>
              <a:gd name="T67" fmla="*/ 1536 h 4143"/>
              <a:gd name="T68" fmla="*/ 10 w 3601"/>
              <a:gd name="T69" fmla="*/ 675 h 4143"/>
              <a:gd name="T70" fmla="*/ 80 w 3601"/>
              <a:gd name="T71" fmla="*/ 575 h 4143"/>
              <a:gd name="T72" fmla="*/ 201 w 3601"/>
              <a:gd name="T73" fmla="*/ 540 h 4143"/>
              <a:gd name="T74" fmla="*/ 997 w 3601"/>
              <a:gd name="T75" fmla="*/ 270 h 4143"/>
              <a:gd name="T76" fmla="*/ 1052 w 3601"/>
              <a:gd name="T77" fmla="*/ 110 h 4143"/>
              <a:gd name="T78" fmla="*/ 1182 w 3601"/>
              <a:gd name="T79" fmla="*/ 15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1" h="4143">
                <a:moveTo>
                  <a:pt x="1267" y="0"/>
                </a:moveTo>
                <a:lnTo>
                  <a:pt x="1803" y="0"/>
                </a:lnTo>
                <a:lnTo>
                  <a:pt x="1888" y="15"/>
                </a:lnTo>
                <a:lnTo>
                  <a:pt x="1963" y="55"/>
                </a:lnTo>
                <a:lnTo>
                  <a:pt x="2018" y="110"/>
                </a:lnTo>
                <a:lnTo>
                  <a:pt x="2058" y="185"/>
                </a:lnTo>
                <a:lnTo>
                  <a:pt x="2073" y="270"/>
                </a:lnTo>
                <a:lnTo>
                  <a:pt x="2073" y="540"/>
                </a:lnTo>
                <a:lnTo>
                  <a:pt x="2869" y="540"/>
                </a:lnTo>
                <a:lnTo>
                  <a:pt x="2930" y="550"/>
                </a:lnTo>
                <a:lnTo>
                  <a:pt x="2985" y="575"/>
                </a:lnTo>
                <a:lnTo>
                  <a:pt x="3030" y="620"/>
                </a:lnTo>
                <a:lnTo>
                  <a:pt x="3060" y="675"/>
                </a:lnTo>
                <a:lnTo>
                  <a:pt x="3070" y="736"/>
                </a:lnTo>
                <a:lnTo>
                  <a:pt x="3070" y="1536"/>
                </a:lnTo>
                <a:lnTo>
                  <a:pt x="3335" y="1536"/>
                </a:lnTo>
                <a:lnTo>
                  <a:pt x="3420" y="1551"/>
                </a:lnTo>
                <a:lnTo>
                  <a:pt x="3490" y="1586"/>
                </a:lnTo>
                <a:lnTo>
                  <a:pt x="3550" y="1646"/>
                </a:lnTo>
                <a:lnTo>
                  <a:pt x="3591" y="1716"/>
                </a:lnTo>
                <a:lnTo>
                  <a:pt x="3601" y="1801"/>
                </a:lnTo>
                <a:lnTo>
                  <a:pt x="3601" y="2342"/>
                </a:lnTo>
                <a:lnTo>
                  <a:pt x="3591" y="2427"/>
                </a:lnTo>
                <a:lnTo>
                  <a:pt x="3550" y="2497"/>
                </a:lnTo>
                <a:lnTo>
                  <a:pt x="3490" y="2557"/>
                </a:lnTo>
                <a:lnTo>
                  <a:pt x="3420" y="2592"/>
                </a:lnTo>
                <a:lnTo>
                  <a:pt x="3335" y="2607"/>
                </a:lnTo>
                <a:lnTo>
                  <a:pt x="3070" y="2607"/>
                </a:lnTo>
                <a:lnTo>
                  <a:pt x="3070" y="3407"/>
                </a:lnTo>
                <a:lnTo>
                  <a:pt x="3060" y="3468"/>
                </a:lnTo>
                <a:lnTo>
                  <a:pt x="3030" y="3523"/>
                </a:lnTo>
                <a:lnTo>
                  <a:pt x="2985" y="3568"/>
                </a:lnTo>
                <a:lnTo>
                  <a:pt x="2930" y="3593"/>
                </a:lnTo>
                <a:lnTo>
                  <a:pt x="2869" y="3603"/>
                </a:lnTo>
                <a:lnTo>
                  <a:pt x="2073" y="3603"/>
                </a:lnTo>
                <a:lnTo>
                  <a:pt x="2073" y="3873"/>
                </a:lnTo>
                <a:lnTo>
                  <a:pt x="2058" y="3958"/>
                </a:lnTo>
                <a:lnTo>
                  <a:pt x="2018" y="4033"/>
                </a:lnTo>
                <a:lnTo>
                  <a:pt x="1963" y="4088"/>
                </a:lnTo>
                <a:lnTo>
                  <a:pt x="1888" y="4128"/>
                </a:lnTo>
                <a:lnTo>
                  <a:pt x="1803" y="4143"/>
                </a:lnTo>
                <a:lnTo>
                  <a:pt x="1267" y="4143"/>
                </a:lnTo>
                <a:lnTo>
                  <a:pt x="1182" y="4128"/>
                </a:lnTo>
                <a:lnTo>
                  <a:pt x="1107" y="4088"/>
                </a:lnTo>
                <a:lnTo>
                  <a:pt x="1052" y="4033"/>
                </a:lnTo>
                <a:lnTo>
                  <a:pt x="1012" y="3958"/>
                </a:lnTo>
                <a:lnTo>
                  <a:pt x="997" y="3873"/>
                </a:lnTo>
                <a:lnTo>
                  <a:pt x="997" y="3603"/>
                </a:lnTo>
                <a:lnTo>
                  <a:pt x="201" y="3603"/>
                </a:lnTo>
                <a:lnTo>
                  <a:pt x="135" y="3593"/>
                </a:lnTo>
                <a:lnTo>
                  <a:pt x="80" y="3568"/>
                </a:lnTo>
                <a:lnTo>
                  <a:pt x="40" y="3523"/>
                </a:lnTo>
                <a:lnTo>
                  <a:pt x="10" y="3468"/>
                </a:lnTo>
                <a:lnTo>
                  <a:pt x="0" y="3407"/>
                </a:lnTo>
                <a:lnTo>
                  <a:pt x="0" y="2607"/>
                </a:lnTo>
                <a:lnTo>
                  <a:pt x="266" y="2607"/>
                </a:lnTo>
                <a:lnTo>
                  <a:pt x="351" y="2592"/>
                </a:lnTo>
                <a:lnTo>
                  <a:pt x="426" y="2557"/>
                </a:lnTo>
                <a:lnTo>
                  <a:pt x="481" y="2497"/>
                </a:lnTo>
                <a:lnTo>
                  <a:pt x="521" y="2427"/>
                </a:lnTo>
                <a:lnTo>
                  <a:pt x="536" y="2342"/>
                </a:lnTo>
                <a:lnTo>
                  <a:pt x="536" y="1801"/>
                </a:lnTo>
                <a:lnTo>
                  <a:pt x="521" y="1716"/>
                </a:lnTo>
                <a:lnTo>
                  <a:pt x="481" y="1646"/>
                </a:lnTo>
                <a:lnTo>
                  <a:pt x="426" y="1586"/>
                </a:lnTo>
                <a:lnTo>
                  <a:pt x="351" y="1551"/>
                </a:lnTo>
                <a:lnTo>
                  <a:pt x="266" y="1536"/>
                </a:lnTo>
                <a:lnTo>
                  <a:pt x="0" y="1536"/>
                </a:lnTo>
                <a:lnTo>
                  <a:pt x="0" y="736"/>
                </a:lnTo>
                <a:lnTo>
                  <a:pt x="10" y="675"/>
                </a:lnTo>
                <a:lnTo>
                  <a:pt x="40" y="620"/>
                </a:lnTo>
                <a:lnTo>
                  <a:pt x="80" y="575"/>
                </a:lnTo>
                <a:lnTo>
                  <a:pt x="135" y="550"/>
                </a:lnTo>
                <a:lnTo>
                  <a:pt x="201" y="540"/>
                </a:lnTo>
                <a:lnTo>
                  <a:pt x="997" y="540"/>
                </a:lnTo>
                <a:lnTo>
                  <a:pt x="997" y="270"/>
                </a:lnTo>
                <a:lnTo>
                  <a:pt x="1012" y="185"/>
                </a:lnTo>
                <a:lnTo>
                  <a:pt x="1052" y="110"/>
                </a:lnTo>
                <a:lnTo>
                  <a:pt x="1107" y="55"/>
                </a:lnTo>
                <a:lnTo>
                  <a:pt x="1182" y="15"/>
                </a:lnTo>
                <a:lnTo>
                  <a:pt x="1267" y="0"/>
                </a:lnTo>
                <a:close/>
              </a:path>
            </a:pathLst>
          </a:custGeom>
          <a:solidFill>
            <a:schemeClr val="tx1">
              <a:alpha val="19000"/>
            </a:schemeClr>
          </a:solidFill>
          <a:ln w="0">
            <a:noFill/>
            <a:prstDash val="solid"/>
            <a:round/>
            <a:headEnd/>
            <a:tailEnd/>
          </a:ln>
          <a:effectLst>
            <a:softEdge rad="279400"/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92" name="Freeform 40">
            <a:extLst>
              <a:ext uri="{FF2B5EF4-FFF2-40B4-BE49-F238E27FC236}">
                <a16:creationId xmlns:a16="http://schemas.microsoft.com/office/drawing/2014/main" id="{B8933672-81AA-4584-947B-4A25C655C492}"/>
              </a:ext>
            </a:extLst>
          </p:cNvPr>
          <p:cNvSpPr>
            <a:spLocks/>
          </p:cNvSpPr>
          <p:nvPr/>
        </p:nvSpPr>
        <p:spPr bwMode="auto">
          <a:xfrm>
            <a:off x="7337261" y="1754311"/>
            <a:ext cx="1270961" cy="1462258"/>
          </a:xfrm>
          <a:custGeom>
            <a:avLst/>
            <a:gdLst>
              <a:gd name="T0" fmla="*/ 1803 w 3601"/>
              <a:gd name="T1" fmla="*/ 0 h 4143"/>
              <a:gd name="T2" fmla="*/ 1963 w 3601"/>
              <a:gd name="T3" fmla="*/ 55 h 4143"/>
              <a:gd name="T4" fmla="*/ 2058 w 3601"/>
              <a:gd name="T5" fmla="*/ 185 h 4143"/>
              <a:gd name="T6" fmla="*/ 2073 w 3601"/>
              <a:gd name="T7" fmla="*/ 540 h 4143"/>
              <a:gd name="T8" fmla="*/ 2930 w 3601"/>
              <a:gd name="T9" fmla="*/ 550 h 4143"/>
              <a:gd name="T10" fmla="*/ 3030 w 3601"/>
              <a:gd name="T11" fmla="*/ 620 h 4143"/>
              <a:gd name="T12" fmla="*/ 3070 w 3601"/>
              <a:gd name="T13" fmla="*/ 736 h 4143"/>
              <a:gd name="T14" fmla="*/ 3335 w 3601"/>
              <a:gd name="T15" fmla="*/ 1536 h 4143"/>
              <a:gd name="T16" fmla="*/ 3490 w 3601"/>
              <a:gd name="T17" fmla="*/ 1586 h 4143"/>
              <a:gd name="T18" fmla="*/ 3591 w 3601"/>
              <a:gd name="T19" fmla="*/ 1716 h 4143"/>
              <a:gd name="T20" fmla="*/ 3601 w 3601"/>
              <a:gd name="T21" fmla="*/ 2342 h 4143"/>
              <a:gd name="T22" fmla="*/ 3550 w 3601"/>
              <a:gd name="T23" fmla="*/ 2497 h 4143"/>
              <a:gd name="T24" fmla="*/ 3420 w 3601"/>
              <a:gd name="T25" fmla="*/ 2592 h 4143"/>
              <a:gd name="T26" fmla="*/ 3070 w 3601"/>
              <a:gd name="T27" fmla="*/ 2607 h 4143"/>
              <a:gd name="T28" fmla="*/ 3060 w 3601"/>
              <a:gd name="T29" fmla="*/ 3468 h 4143"/>
              <a:gd name="T30" fmla="*/ 2985 w 3601"/>
              <a:gd name="T31" fmla="*/ 3568 h 4143"/>
              <a:gd name="T32" fmla="*/ 2869 w 3601"/>
              <a:gd name="T33" fmla="*/ 3603 h 4143"/>
              <a:gd name="T34" fmla="*/ 2073 w 3601"/>
              <a:gd name="T35" fmla="*/ 3873 h 4143"/>
              <a:gd name="T36" fmla="*/ 2018 w 3601"/>
              <a:gd name="T37" fmla="*/ 4033 h 4143"/>
              <a:gd name="T38" fmla="*/ 1888 w 3601"/>
              <a:gd name="T39" fmla="*/ 4128 h 4143"/>
              <a:gd name="T40" fmla="*/ 1267 w 3601"/>
              <a:gd name="T41" fmla="*/ 4143 h 4143"/>
              <a:gd name="T42" fmla="*/ 1107 w 3601"/>
              <a:gd name="T43" fmla="*/ 4088 h 4143"/>
              <a:gd name="T44" fmla="*/ 1012 w 3601"/>
              <a:gd name="T45" fmla="*/ 3958 h 4143"/>
              <a:gd name="T46" fmla="*/ 997 w 3601"/>
              <a:gd name="T47" fmla="*/ 3603 h 4143"/>
              <a:gd name="T48" fmla="*/ 135 w 3601"/>
              <a:gd name="T49" fmla="*/ 3593 h 4143"/>
              <a:gd name="T50" fmla="*/ 40 w 3601"/>
              <a:gd name="T51" fmla="*/ 3523 h 4143"/>
              <a:gd name="T52" fmla="*/ 0 w 3601"/>
              <a:gd name="T53" fmla="*/ 3407 h 4143"/>
              <a:gd name="T54" fmla="*/ 266 w 3601"/>
              <a:gd name="T55" fmla="*/ 2607 h 4143"/>
              <a:gd name="T56" fmla="*/ 426 w 3601"/>
              <a:gd name="T57" fmla="*/ 2557 h 4143"/>
              <a:gd name="T58" fmla="*/ 521 w 3601"/>
              <a:gd name="T59" fmla="*/ 2427 h 4143"/>
              <a:gd name="T60" fmla="*/ 536 w 3601"/>
              <a:gd name="T61" fmla="*/ 1801 h 4143"/>
              <a:gd name="T62" fmla="*/ 481 w 3601"/>
              <a:gd name="T63" fmla="*/ 1646 h 4143"/>
              <a:gd name="T64" fmla="*/ 351 w 3601"/>
              <a:gd name="T65" fmla="*/ 1551 h 4143"/>
              <a:gd name="T66" fmla="*/ 0 w 3601"/>
              <a:gd name="T67" fmla="*/ 1536 h 4143"/>
              <a:gd name="T68" fmla="*/ 10 w 3601"/>
              <a:gd name="T69" fmla="*/ 675 h 4143"/>
              <a:gd name="T70" fmla="*/ 80 w 3601"/>
              <a:gd name="T71" fmla="*/ 575 h 4143"/>
              <a:gd name="T72" fmla="*/ 201 w 3601"/>
              <a:gd name="T73" fmla="*/ 540 h 4143"/>
              <a:gd name="T74" fmla="*/ 997 w 3601"/>
              <a:gd name="T75" fmla="*/ 270 h 4143"/>
              <a:gd name="T76" fmla="*/ 1052 w 3601"/>
              <a:gd name="T77" fmla="*/ 110 h 4143"/>
              <a:gd name="T78" fmla="*/ 1182 w 3601"/>
              <a:gd name="T79" fmla="*/ 15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1" h="4143">
                <a:moveTo>
                  <a:pt x="1267" y="0"/>
                </a:moveTo>
                <a:lnTo>
                  <a:pt x="1803" y="0"/>
                </a:lnTo>
                <a:lnTo>
                  <a:pt x="1888" y="15"/>
                </a:lnTo>
                <a:lnTo>
                  <a:pt x="1963" y="55"/>
                </a:lnTo>
                <a:lnTo>
                  <a:pt x="2018" y="110"/>
                </a:lnTo>
                <a:lnTo>
                  <a:pt x="2058" y="185"/>
                </a:lnTo>
                <a:lnTo>
                  <a:pt x="2073" y="270"/>
                </a:lnTo>
                <a:lnTo>
                  <a:pt x="2073" y="540"/>
                </a:lnTo>
                <a:lnTo>
                  <a:pt x="2869" y="540"/>
                </a:lnTo>
                <a:lnTo>
                  <a:pt x="2930" y="550"/>
                </a:lnTo>
                <a:lnTo>
                  <a:pt x="2985" y="575"/>
                </a:lnTo>
                <a:lnTo>
                  <a:pt x="3030" y="620"/>
                </a:lnTo>
                <a:lnTo>
                  <a:pt x="3060" y="675"/>
                </a:lnTo>
                <a:lnTo>
                  <a:pt x="3070" y="736"/>
                </a:lnTo>
                <a:lnTo>
                  <a:pt x="3070" y="1536"/>
                </a:lnTo>
                <a:lnTo>
                  <a:pt x="3335" y="1536"/>
                </a:lnTo>
                <a:lnTo>
                  <a:pt x="3420" y="1551"/>
                </a:lnTo>
                <a:lnTo>
                  <a:pt x="3490" y="1586"/>
                </a:lnTo>
                <a:lnTo>
                  <a:pt x="3550" y="1646"/>
                </a:lnTo>
                <a:lnTo>
                  <a:pt x="3591" y="1716"/>
                </a:lnTo>
                <a:lnTo>
                  <a:pt x="3601" y="1801"/>
                </a:lnTo>
                <a:lnTo>
                  <a:pt x="3601" y="2342"/>
                </a:lnTo>
                <a:lnTo>
                  <a:pt x="3591" y="2427"/>
                </a:lnTo>
                <a:lnTo>
                  <a:pt x="3550" y="2497"/>
                </a:lnTo>
                <a:lnTo>
                  <a:pt x="3490" y="2557"/>
                </a:lnTo>
                <a:lnTo>
                  <a:pt x="3420" y="2592"/>
                </a:lnTo>
                <a:lnTo>
                  <a:pt x="3335" y="2607"/>
                </a:lnTo>
                <a:lnTo>
                  <a:pt x="3070" y="2607"/>
                </a:lnTo>
                <a:lnTo>
                  <a:pt x="3070" y="3407"/>
                </a:lnTo>
                <a:lnTo>
                  <a:pt x="3060" y="3468"/>
                </a:lnTo>
                <a:lnTo>
                  <a:pt x="3030" y="3523"/>
                </a:lnTo>
                <a:lnTo>
                  <a:pt x="2985" y="3568"/>
                </a:lnTo>
                <a:lnTo>
                  <a:pt x="2930" y="3593"/>
                </a:lnTo>
                <a:lnTo>
                  <a:pt x="2869" y="3603"/>
                </a:lnTo>
                <a:lnTo>
                  <a:pt x="2073" y="3603"/>
                </a:lnTo>
                <a:lnTo>
                  <a:pt x="2073" y="3873"/>
                </a:lnTo>
                <a:lnTo>
                  <a:pt x="2058" y="3958"/>
                </a:lnTo>
                <a:lnTo>
                  <a:pt x="2018" y="4033"/>
                </a:lnTo>
                <a:lnTo>
                  <a:pt x="1963" y="4088"/>
                </a:lnTo>
                <a:lnTo>
                  <a:pt x="1888" y="4128"/>
                </a:lnTo>
                <a:lnTo>
                  <a:pt x="1803" y="4143"/>
                </a:lnTo>
                <a:lnTo>
                  <a:pt x="1267" y="4143"/>
                </a:lnTo>
                <a:lnTo>
                  <a:pt x="1182" y="4128"/>
                </a:lnTo>
                <a:lnTo>
                  <a:pt x="1107" y="4088"/>
                </a:lnTo>
                <a:lnTo>
                  <a:pt x="1052" y="4033"/>
                </a:lnTo>
                <a:lnTo>
                  <a:pt x="1012" y="3958"/>
                </a:lnTo>
                <a:lnTo>
                  <a:pt x="997" y="3873"/>
                </a:lnTo>
                <a:lnTo>
                  <a:pt x="997" y="3603"/>
                </a:lnTo>
                <a:lnTo>
                  <a:pt x="201" y="3603"/>
                </a:lnTo>
                <a:lnTo>
                  <a:pt x="135" y="3593"/>
                </a:lnTo>
                <a:lnTo>
                  <a:pt x="80" y="3568"/>
                </a:lnTo>
                <a:lnTo>
                  <a:pt x="40" y="3523"/>
                </a:lnTo>
                <a:lnTo>
                  <a:pt x="10" y="3468"/>
                </a:lnTo>
                <a:lnTo>
                  <a:pt x="0" y="3407"/>
                </a:lnTo>
                <a:lnTo>
                  <a:pt x="0" y="2607"/>
                </a:lnTo>
                <a:lnTo>
                  <a:pt x="266" y="2607"/>
                </a:lnTo>
                <a:lnTo>
                  <a:pt x="351" y="2592"/>
                </a:lnTo>
                <a:lnTo>
                  <a:pt x="426" y="2557"/>
                </a:lnTo>
                <a:lnTo>
                  <a:pt x="481" y="2497"/>
                </a:lnTo>
                <a:lnTo>
                  <a:pt x="521" y="2427"/>
                </a:lnTo>
                <a:lnTo>
                  <a:pt x="536" y="2342"/>
                </a:lnTo>
                <a:lnTo>
                  <a:pt x="536" y="1801"/>
                </a:lnTo>
                <a:lnTo>
                  <a:pt x="521" y="1716"/>
                </a:lnTo>
                <a:lnTo>
                  <a:pt x="481" y="1646"/>
                </a:lnTo>
                <a:lnTo>
                  <a:pt x="426" y="1586"/>
                </a:lnTo>
                <a:lnTo>
                  <a:pt x="351" y="1551"/>
                </a:lnTo>
                <a:lnTo>
                  <a:pt x="266" y="1536"/>
                </a:lnTo>
                <a:lnTo>
                  <a:pt x="0" y="1536"/>
                </a:lnTo>
                <a:lnTo>
                  <a:pt x="0" y="736"/>
                </a:lnTo>
                <a:lnTo>
                  <a:pt x="10" y="675"/>
                </a:lnTo>
                <a:lnTo>
                  <a:pt x="40" y="620"/>
                </a:lnTo>
                <a:lnTo>
                  <a:pt x="80" y="575"/>
                </a:lnTo>
                <a:lnTo>
                  <a:pt x="135" y="550"/>
                </a:lnTo>
                <a:lnTo>
                  <a:pt x="201" y="540"/>
                </a:lnTo>
                <a:lnTo>
                  <a:pt x="997" y="540"/>
                </a:lnTo>
                <a:lnTo>
                  <a:pt x="997" y="270"/>
                </a:lnTo>
                <a:lnTo>
                  <a:pt x="1012" y="185"/>
                </a:lnTo>
                <a:lnTo>
                  <a:pt x="1052" y="110"/>
                </a:lnTo>
                <a:lnTo>
                  <a:pt x="1107" y="55"/>
                </a:lnTo>
                <a:lnTo>
                  <a:pt x="1182" y="15"/>
                </a:lnTo>
                <a:lnTo>
                  <a:pt x="1267" y="0"/>
                </a:lnTo>
                <a:close/>
              </a:path>
            </a:pathLst>
          </a:custGeom>
          <a:solidFill>
            <a:schemeClr val="tx2"/>
          </a:solidFill>
          <a:ln w="25400">
            <a:solidFill>
              <a:schemeClr val="tx2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>
              <a:solidFill>
                <a:schemeClr val="tx1"/>
              </a:solidFill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A5A2ACB-593F-4AC2-80B5-721351576821}"/>
              </a:ext>
            </a:extLst>
          </p:cNvPr>
          <p:cNvSpPr txBox="1"/>
          <p:nvPr/>
        </p:nvSpPr>
        <p:spPr>
          <a:xfrm>
            <a:off x="2022030" y="4189746"/>
            <a:ext cx="1139437" cy="1585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Have hospital leadership at “your table”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414502F-C744-42A7-9CC8-2EB720A9EB61}"/>
              </a:ext>
            </a:extLst>
          </p:cNvPr>
          <p:cNvSpPr txBox="1"/>
          <p:nvPr/>
        </p:nvSpPr>
        <p:spPr>
          <a:xfrm>
            <a:off x="3342198" y="4189746"/>
            <a:ext cx="1139437" cy="1585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Discuss alignment with institutional initiatives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C98A5C1E-FAE8-453F-8354-EB9DAF9B7278}"/>
              </a:ext>
            </a:extLst>
          </p:cNvPr>
          <p:cNvSpPr txBox="1"/>
          <p:nvPr/>
        </p:nvSpPr>
        <p:spPr>
          <a:xfrm>
            <a:off x="4662366" y="4189746"/>
            <a:ext cx="1139437" cy="1585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Make all trainees, faculty and administrative staff aware of institutional initiatives 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E61404D-8DD9-46B9-9EBB-C5B0D63E860B}"/>
              </a:ext>
            </a:extLst>
          </p:cNvPr>
          <p:cNvSpPr txBox="1"/>
          <p:nvPr/>
        </p:nvSpPr>
        <p:spPr>
          <a:xfrm>
            <a:off x="5963196" y="4189746"/>
            <a:ext cx="1139437" cy="1585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Focus of site visit is alignment of institutional initiatives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D8316D4-39EC-4AFE-8D2A-BA4B34EF79AC}"/>
              </a:ext>
            </a:extLst>
          </p:cNvPr>
          <p:cNvSpPr txBox="1"/>
          <p:nvPr/>
        </p:nvSpPr>
        <p:spPr>
          <a:xfrm>
            <a:off x="7302702" y="4189746"/>
            <a:ext cx="1139437" cy="1585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Implementing institutional initiatives is a way that C-suite will see benefit</a:t>
            </a:r>
          </a:p>
        </p:txBody>
      </p:sp>
      <p:sp>
        <p:nvSpPr>
          <p:cNvPr id="121" name="Freeform 39">
            <a:extLst>
              <a:ext uri="{FF2B5EF4-FFF2-40B4-BE49-F238E27FC236}">
                <a16:creationId xmlns:a16="http://schemas.microsoft.com/office/drawing/2014/main" id="{D1D4B695-E59D-4422-BE3A-DB988B81D2DA}"/>
              </a:ext>
            </a:extLst>
          </p:cNvPr>
          <p:cNvSpPr>
            <a:spLocks/>
          </p:cNvSpPr>
          <p:nvPr/>
        </p:nvSpPr>
        <p:spPr bwMode="auto">
          <a:xfrm>
            <a:off x="5771112" y="2231930"/>
            <a:ext cx="1270608" cy="1081076"/>
          </a:xfrm>
          <a:custGeom>
            <a:avLst/>
            <a:gdLst>
              <a:gd name="T0" fmla="*/ 996 w 3600"/>
              <a:gd name="T1" fmla="*/ 0 h 3063"/>
              <a:gd name="T2" fmla="*/ 1006 w 3600"/>
              <a:gd name="T3" fmla="*/ 351 h 3063"/>
              <a:gd name="T4" fmla="*/ 1107 w 3600"/>
              <a:gd name="T5" fmla="*/ 481 h 3063"/>
              <a:gd name="T6" fmla="*/ 1262 w 3600"/>
              <a:gd name="T7" fmla="*/ 536 h 3063"/>
              <a:gd name="T8" fmla="*/ 1883 w 3600"/>
              <a:gd name="T9" fmla="*/ 521 h 3063"/>
              <a:gd name="T10" fmla="*/ 2018 w 3600"/>
              <a:gd name="T11" fmla="*/ 426 h 3063"/>
              <a:gd name="T12" fmla="*/ 2068 w 3600"/>
              <a:gd name="T13" fmla="*/ 266 h 3063"/>
              <a:gd name="T14" fmla="*/ 2864 w 3600"/>
              <a:gd name="T15" fmla="*/ 0 h 3063"/>
              <a:gd name="T16" fmla="*/ 2984 w 3600"/>
              <a:gd name="T17" fmla="*/ 35 h 3063"/>
              <a:gd name="T18" fmla="*/ 3054 w 3600"/>
              <a:gd name="T19" fmla="*/ 135 h 3063"/>
              <a:gd name="T20" fmla="*/ 3064 w 3600"/>
              <a:gd name="T21" fmla="*/ 996 h 3063"/>
              <a:gd name="T22" fmla="*/ 3415 w 3600"/>
              <a:gd name="T23" fmla="*/ 1011 h 3063"/>
              <a:gd name="T24" fmla="*/ 3550 w 3600"/>
              <a:gd name="T25" fmla="*/ 1106 h 3063"/>
              <a:gd name="T26" fmla="*/ 3600 w 3600"/>
              <a:gd name="T27" fmla="*/ 1261 h 3063"/>
              <a:gd name="T28" fmla="*/ 3585 w 3600"/>
              <a:gd name="T29" fmla="*/ 1887 h 3063"/>
              <a:gd name="T30" fmla="*/ 3490 w 3600"/>
              <a:gd name="T31" fmla="*/ 2017 h 3063"/>
              <a:gd name="T32" fmla="*/ 3330 w 3600"/>
              <a:gd name="T33" fmla="*/ 2067 h 3063"/>
              <a:gd name="T34" fmla="*/ 3064 w 3600"/>
              <a:gd name="T35" fmla="*/ 2867 h 3063"/>
              <a:gd name="T36" fmla="*/ 3029 w 3600"/>
              <a:gd name="T37" fmla="*/ 2983 h 3063"/>
              <a:gd name="T38" fmla="*/ 2929 w 3600"/>
              <a:gd name="T39" fmla="*/ 3053 h 3063"/>
              <a:gd name="T40" fmla="*/ 2068 w 3600"/>
              <a:gd name="T41" fmla="*/ 3063 h 3063"/>
              <a:gd name="T42" fmla="*/ 2053 w 3600"/>
              <a:gd name="T43" fmla="*/ 2712 h 3063"/>
              <a:gd name="T44" fmla="*/ 1958 w 3600"/>
              <a:gd name="T45" fmla="*/ 2582 h 3063"/>
              <a:gd name="T46" fmla="*/ 1803 w 3600"/>
              <a:gd name="T47" fmla="*/ 2527 h 3063"/>
              <a:gd name="T48" fmla="*/ 1177 w 3600"/>
              <a:gd name="T49" fmla="*/ 2542 h 3063"/>
              <a:gd name="T50" fmla="*/ 1047 w 3600"/>
              <a:gd name="T51" fmla="*/ 2637 h 3063"/>
              <a:gd name="T52" fmla="*/ 996 w 3600"/>
              <a:gd name="T53" fmla="*/ 2797 h 3063"/>
              <a:gd name="T54" fmla="*/ 195 w 3600"/>
              <a:gd name="T55" fmla="*/ 3063 h 3063"/>
              <a:gd name="T56" fmla="*/ 80 w 3600"/>
              <a:gd name="T57" fmla="*/ 3028 h 3063"/>
              <a:gd name="T58" fmla="*/ 10 w 3600"/>
              <a:gd name="T59" fmla="*/ 2928 h 3063"/>
              <a:gd name="T60" fmla="*/ 0 w 3600"/>
              <a:gd name="T61" fmla="*/ 2067 h 3063"/>
              <a:gd name="T62" fmla="*/ 351 w 3600"/>
              <a:gd name="T63" fmla="*/ 2052 h 3063"/>
              <a:gd name="T64" fmla="*/ 481 w 3600"/>
              <a:gd name="T65" fmla="*/ 1957 h 3063"/>
              <a:gd name="T66" fmla="*/ 531 w 3600"/>
              <a:gd name="T67" fmla="*/ 1802 h 3063"/>
              <a:gd name="T68" fmla="*/ 521 w 3600"/>
              <a:gd name="T69" fmla="*/ 1176 h 3063"/>
              <a:gd name="T70" fmla="*/ 421 w 3600"/>
              <a:gd name="T71" fmla="*/ 1046 h 3063"/>
              <a:gd name="T72" fmla="*/ 265 w 3600"/>
              <a:gd name="T73" fmla="*/ 996 h 3063"/>
              <a:gd name="T74" fmla="*/ 0 w 3600"/>
              <a:gd name="T75" fmla="*/ 196 h 3063"/>
              <a:gd name="T76" fmla="*/ 35 w 3600"/>
              <a:gd name="T77" fmla="*/ 80 h 3063"/>
              <a:gd name="T78" fmla="*/ 135 w 3600"/>
              <a:gd name="T79" fmla="*/ 1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0" h="3063">
                <a:moveTo>
                  <a:pt x="195" y="0"/>
                </a:moveTo>
                <a:lnTo>
                  <a:pt x="996" y="0"/>
                </a:lnTo>
                <a:lnTo>
                  <a:pt x="996" y="266"/>
                </a:lnTo>
                <a:lnTo>
                  <a:pt x="1006" y="351"/>
                </a:lnTo>
                <a:lnTo>
                  <a:pt x="1047" y="426"/>
                </a:lnTo>
                <a:lnTo>
                  <a:pt x="1107" y="481"/>
                </a:lnTo>
                <a:lnTo>
                  <a:pt x="1177" y="521"/>
                </a:lnTo>
                <a:lnTo>
                  <a:pt x="1262" y="536"/>
                </a:lnTo>
                <a:lnTo>
                  <a:pt x="1803" y="536"/>
                </a:lnTo>
                <a:lnTo>
                  <a:pt x="1883" y="521"/>
                </a:lnTo>
                <a:lnTo>
                  <a:pt x="1958" y="481"/>
                </a:lnTo>
                <a:lnTo>
                  <a:pt x="2018" y="426"/>
                </a:lnTo>
                <a:lnTo>
                  <a:pt x="2053" y="351"/>
                </a:lnTo>
                <a:lnTo>
                  <a:pt x="2068" y="266"/>
                </a:lnTo>
                <a:lnTo>
                  <a:pt x="2068" y="0"/>
                </a:lnTo>
                <a:lnTo>
                  <a:pt x="2864" y="0"/>
                </a:lnTo>
                <a:lnTo>
                  <a:pt x="2929" y="10"/>
                </a:lnTo>
                <a:lnTo>
                  <a:pt x="2984" y="35"/>
                </a:lnTo>
                <a:lnTo>
                  <a:pt x="3029" y="80"/>
                </a:lnTo>
                <a:lnTo>
                  <a:pt x="3054" y="135"/>
                </a:lnTo>
                <a:lnTo>
                  <a:pt x="3064" y="196"/>
                </a:lnTo>
                <a:lnTo>
                  <a:pt x="3064" y="996"/>
                </a:lnTo>
                <a:lnTo>
                  <a:pt x="3330" y="996"/>
                </a:lnTo>
                <a:lnTo>
                  <a:pt x="3415" y="1011"/>
                </a:lnTo>
                <a:lnTo>
                  <a:pt x="3490" y="1046"/>
                </a:lnTo>
                <a:lnTo>
                  <a:pt x="3550" y="1106"/>
                </a:lnTo>
                <a:lnTo>
                  <a:pt x="3585" y="1176"/>
                </a:lnTo>
                <a:lnTo>
                  <a:pt x="3600" y="1261"/>
                </a:lnTo>
                <a:lnTo>
                  <a:pt x="3600" y="1802"/>
                </a:lnTo>
                <a:lnTo>
                  <a:pt x="3585" y="1887"/>
                </a:lnTo>
                <a:lnTo>
                  <a:pt x="3550" y="1957"/>
                </a:lnTo>
                <a:lnTo>
                  <a:pt x="3490" y="2017"/>
                </a:lnTo>
                <a:lnTo>
                  <a:pt x="3415" y="2052"/>
                </a:lnTo>
                <a:lnTo>
                  <a:pt x="3330" y="2067"/>
                </a:lnTo>
                <a:lnTo>
                  <a:pt x="3064" y="2067"/>
                </a:lnTo>
                <a:lnTo>
                  <a:pt x="3064" y="2867"/>
                </a:lnTo>
                <a:lnTo>
                  <a:pt x="3054" y="2928"/>
                </a:lnTo>
                <a:lnTo>
                  <a:pt x="3029" y="2983"/>
                </a:lnTo>
                <a:lnTo>
                  <a:pt x="2984" y="3028"/>
                </a:lnTo>
                <a:lnTo>
                  <a:pt x="2929" y="3053"/>
                </a:lnTo>
                <a:lnTo>
                  <a:pt x="2864" y="3063"/>
                </a:lnTo>
                <a:lnTo>
                  <a:pt x="2068" y="3063"/>
                </a:lnTo>
                <a:lnTo>
                  <a:pt x="2068" y="2797"/>
                </a:lnTo>
                <a:lnTo>
                  <a:pt x="2053" y="2712"/>
                </a:lnTo>
                <a:lnTo>
                  <a:pt x="2018" y="2637"/>
                </a:lnTo>
                <a:lnTo>
                  <a:pt x="1958" y="2582"/>
                </a:lnTo>
                <a:lnTo>
                  <a:pt x="1883" y="2542"/>
                </a:lnTo>
                <a:lnTo>
                  <a:pt x="1803" y="2527"/>
                </a:lnTo>
                <a:lnTo>
                  <a:pt x="1262" y="2527"/>
                </a:lnTo>
                <a:lnTo>
                  <a:pt x="1177" y="2542"/>
                </a:lnTo>
                <a:lnTo>
                  <a:pt x="1107" y="2582"/>
                </a:lnTo>
                <a:lnTo>
                  <a:pt x="1047" y="2637"/>
                </a:lnTo>
                <a:lnTo>
                  <a:pt x="1006" y="2712"/>
                </a:lnTo>
                <a:lnTo>
                  <a:pt x="996" y="2797"/>
                </a:lnTo>
                <a:lnTo>
                  <a:pt x="996" y="3063"/>
                </a:lnTo>
                <a:lnTo>
                  <a:pt x="195" y="3063"/>
                </a:lnTo>
                <a:lnTo>
                  <a:pt x="135" y="3053"/>
                </a:lnTo>
                <a:lnTo>
                  <a:pt x="80" y="3028"/>
                </a:lnTo>
                <a:lnTo>
                  <a:pt x="35" y="2983"/>
                </a:lnTo>
                <a:lnTo>
                  <a:pt x="10" y="2928"/>
                </a:lnTo>
                <a:lnTo>
                  <a:pt x="0" y="2867"/>
                </a:lnTo>
                <a:lnTo>
                  <a:pt x="0" y="2067"/>
                </a:lnTo>
                <a:lnTo>
                  <a:pt x="265" y="2067"/>
                </a:lnTo>
                <a:lnTo>
                  <a:pt x="351" y="2052"/>
                </a:lnTo>
                <a:lnTo>
                  <a:pt x="421" y="2017"/>
                </a:lnTo>
                <a:lnTo>
                  <a:pt x="481" y="1957"/>
                </a:lnTo>
                <a:lnTo>
                  <a:pt x="521" y="1887"/>
                </a:lnTo>
                <a:lnTo>
                  <a:pt x="531" y="1802"/>
                </a:lnTo>
                <a:lnTo>
                  <a:pt x="531" y="1261"/>
                </a:lnTo>
                <a:lnTo>
                  <a:pt x="521" y="1176"/>
                </a:lnTo>
                <a:lnTo>
                  <a:pt x="481" y="1106"/>
                </a:lnTo>
                <a:lnTo>
                  <a:pt x="421" y="1046"/>
                </a:lnTo>
                <a:lnTo>
                  <a:pt x="351" y="1011"/>
                </a:lnTo>
                <a:lnTo>
                  <a:pt x="265" y="996"/>
                </a:lnTo>
                <a:lnTo>
                  <a:pt x="0" y="996"/>
                </a:lnTo>
                <a:lnTo>
                  <a:pt x="0" y="196"/>
                </a:lnTo>
                <a:lnTo>
                  <a:pt x="10" y="135"/>
                </a:lnTo>
                <a:lnTo>
                  <a:pt x="35" y="80"/>
                </a:lnTo>
                <a:lnTo>
                  <a:pt x="80" y="35"/>
                </a:lnTo>
                <a:lnTo>
                  <a:pt x="135" y="10"/>
                </a:lnTo>
                <a:lnTo>
                  <a:pt x="195" y="0"/>
                </a:lnTo>
                <a:close/>
              </a:path>
            </a:pathLst>
          </a:custGeom>
          <a:solidFill>
            <a:schemeClr val="tx1">
              <a:alpha val="19000"/>
            </a:schemeClr>
          </a:solidFill>
          <a:ln w="0">
            <a:noFill/>
            <a:prstDash val="solid"/>
            <a:round/>
            <a:headEnd/>
            <a:tailEnd/>
          </a:ln>
          <a:effectLst>
            <a:softEdge rad="279400"/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91" name="Freeform 39">
            <a:extLst>
              <a:ext uri="{FF2B5EF4-FFF2-40B4-BE49-F238E27FC236}">
                <a16:creationId xmlns:a16="http://schemas.microsoft.com/office/drawing/2014/main" id="{AE3DA12A-9700-4075-BFD4-A6E2042C49E2}"/>
              </a:ext>
            </a:extLst>
          </p:cNvPr>
          <p:cNvSpPr>
            <a:spLocks/>
          </p:cNvSpPr>
          <p:nvPr/>
        </p:nvSpPr>
        <p:spPr bwMode="auto">
          <a:xfrm>
            <a:off x="6016456" y="1944903"/>
            <a:ext cx="1270608" cy="1081076"/>
          </a:xfrm>
          <a:custGeom>
            <a:avLst/>
            <a:gdLst>
              <a:gd name="T0" fmla="*/ 996 w 3600"/>
              <a:gd name="T1" fmla="*/ 0 h 3063"/>
              <a:gd name="T2" fmla="*/ 1006 w 3600"/>
              <a:gd name="T3" fmla="*/ 351 h 3063"/>
              <a:gd name="T4" fmla="*/ 1107 w 3600"/>
              <a:gd name="T5" fmla="*/ 481 h 3063"/>
              <a:gd name="T6" fmla="*/ 1262 w 3600"/>
              <a:gd name="T7" fmla="*/ 536 h 3063"/>
              <a:gd name="T8" fmla="*/ 1883 w 3600"/>
              <a:gd name="T9" fmla="*/ 521 h 3063"/>
              <a:gd name="T10" fmla="*/ 2018 w 3600"/>
              <a:gd name="T11" fmla="*/ 426 h 3063"/>
              <a:gd name="T12" fmla="*/ 2068 w 3600"/>
              <a:gd name="T13" fmla="*/ 266 h 3063"/>
              <a:gd name="T14" fmla="*/ 2864 w 3600"/>
              <a:gd name="T15" fmla="*/ 0 h 3063"/>
              <a:gd name="T16" fmla="*/ 2984 w 3600"/>
              <a:gd name="T17" fmla="*/ 35 h 3063"/>
              <a:gd name="T18" fmla="*/ 3054 w 3600"/>
              <a:gd name="T19" fmla="*/ 135 h 3063"/>
              <a:gd name="T20" fmla="*/ 3064 w 3600"/>
              <a:gd name="T21" fmla="*/ 996 h 3063"/>
              <a:gd name="T22" fmla="*/ 3415 w 3600"/>
              <a:gd name="T23" fmla="*/ 1011 h 3063"/>
              <a:gd name="T24" fmla="*/ 3550 w 3600"/>
              <a:gd name="T25" fmla="*/ 1106 h 3063"/>
              <a:gd name="T26" fmla="*/ 3600 w 3600"/>
              <a:gd name="T27" fmla="*/ 1261 h 3063"/>
              <a:gd name="T28" fmla="*/ 3585 w 3600"/>
              <a:gd name="T29" fmla="*/ 1887 h 3063"/>
              <a:gd name="T30" fmla="*/ 3490 w 3600"/>
              <a:gd name="T31" fmla="*/ 2017 h 3063"/>
              <a:gd name="T32" fmla="*/ 3330 w 3600"/>
              <a:gd name="T33" fmla="*/ 2067 h 3063"/>
              <a:gd name="T34" fmla="*/ 3064 w 3600"/>
              <a:gd name="T35" fmla="*/ 2867 h 3063"/>
              <a:gd name="T36" fmla="*/ 3029 w 3600"/>
              <a:gd name="T37" fmla="*/ 2983 h 3063"/>
              <a:gd name="T38" fmla="*/ 2929 w 3600"/>
              <a:gd name="T39" fmla="*/ 3053 h 3063"/>
              <a:gd name="T40" fmla="*/ 2068 w 3600"/>
              <a:gd name="T41" fmla="*/ 3063 h 3063"/>
              <a:gd name="T42" fmla="*/ 2053 w 3600"/>
              <a:gd name="T43" fmla="*/ 2712 h 3063"/>
              <a:gd name="T44" fmla="*/ 1958 w 3600"/>
              <a:gd name="T45" fmla="*/ 2582 h 3063"/>
              <a:gd name="T46" fmla="*/ 1803 w 3600"/>
              <a:gd name="T47" fmla="*/ 2527 h 3063"/>
              <a:gd name="T48" fmla="*/ 1177 w 3600"/>
              <a:gd name="T49" fmla="*/ 2542 h 3063"/>
              <a:gd name="T50" fmla="*/ 1047 w 3600"/>
              <a:gd name="T51" fmla="*/ 2637 h 3063"/>
              <a:gd name="T52" fmla="*/ 996 w 3600"/>
              <a:gd name="T53" fmla="*/ 2797 h 3063"/>
              <a:gd name="T54" fmla="*/ 195 w 3600"/>
              <a:gd name="T55" fmla="*/ 3063 h 3063"/>
              <a:gd name="T56" fmla="*/ 80 w 3600"/>
              <a:gd name="T57" fmla="*/ 3028 h 3063"/>
              <a:gd name="T58" fmla="*/ 10 w 3600"/>
              <a:gd name="T59" fmla="*/ 2928 h 3063"/>
              <a:gd name="T60" fmla="*/ 0 w 3600"/>
              <a:gd name="T61" fmla="*/ 2067 h 3063"/>
              <a:gd name="T62" fmla="*/ 351 w 3600"/>
              <a:gd name="T63" fmla="*/ 2052 h 3063"/>
              <a:gd name="T64" fmla="*/ 481 w 3600"/>
              <a:gd name="T65" fmla="*/ 1957 h 3063"/>
              <a:gd name="T66" fmla="*/ 531 w 3600"/>
              <a:gd name="T67" fmla="*/ 1802 h 3063"/>
              <a:gd name="T68" fmla="*/ 521 w 3600"/>
              <a:gd name="T69" fmla="*/ 1176 h 3063"/>
              <a:gd name="T70" fmla="*/ 421 w 3600"/>
              <a:gd name="T71" fmla="*/ 1046 h 3063"/>
              <a:gd name="T72" fmla="*/ 265 w 3600"/>
              <a:gd name="T73" fmla="*/ 996 h 3063"/>
              <a:gd name="T74" fmla="*/ 0 w 3600"/>
              <a:gd name="T75" fmla="*/ 196 h 3063"/>
              <a:gd name="T76" fmla="*/ 35 w 3600"/>
              <a:gd name="T77" fmla="*/ 80 h 3063"/>
              <a:gd name="T78" fmla="*/ 135 w 3600"/>
              <a:gd name="T79" fmla="*/ 1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0" h="3063">
                <a:moveTo>
                  <a:pt x="195" y="0"/>
                </a:moveTo>
                <a:lnTo>
                  <a:pt x="996" y="0"/>
                </a:lnTo>
                <a:lnTo>
                  <a:pt x="996" y="266"/>
                </a:lnTo>
                <a:lnTo>
                  <a:pt x="1006" y="351"/>
                </a:lnTo>
                <a:lnTo>
                  <a:pt x="1047" y="426"/>
                </a:lnTo>
                <a:lnTo>
                  <a:pt x="1107" y="481"/>
                </a:lnTo>
                <a:lnTo>
                  <a:pt x="1177" y="521"/>
                </a:lnTo>
                <a:lnTo>
                  <a:pt x="1262" y="536"/>
                </a:lnTo>
                <a:lnTo>
                  <a:pt x="1803" y="536"/>
                </a:lnTo>
                <a:lnTo>
                  <a:pt x="1883" y="521"/>
                </a:lnTo>
                <a:lnTo>
                  <a:pt x="1958" y="481"/>
                </a:lnTo>
                <a:lnTo>
                  <a:pt x="2018" y="426"/>
                </a:lnTo>
                <a:lnTo>
                  <a:pt x="2053" y="351"/>
                </a:lnTo>
                <a:lnTo>
                  <a:pt x="2068" y="266"/>
                </a:lnTo>
                <a:lnTo>
                  <a:pt x="2068" y="0"/>
                </a:lnTo>
                <a:lnTo>
                  <a:pt x="2864" y="0"/>
                </a:lnTo>
                <a:lnTo>
                  <a:pt x="2929" y="10"/>
                </a:lnTo>
                <a:lnTo>
                  <a:pt x="2984" y="35"/>
                </a:lnTo>
                <a:lnTo>
                  <a:pt x="3029" y="80"/>
                </a:lnTo>
                <a:lnTo>
                  <a:pt x="3054" y="135"/>
                </a:lnTo>
                <a:lnTo>
                  <a:pt x="3064" y="196"/>
                </a:lnTo>
                <a:lnTo>
                  <a:pt x="3064" y="996"/>
                </a:lnTo>
                <a:lnTo>
                  <a:pt x="3330" y="996"/>
                </a:lnTo>
                <a:lnTo>
                  <a:pt x="3415" y="1011"/>
                </a:lnTo>
                <a:lnTo>
                  <a:pt x="3490" y="1046"/>
                </a:lnTo>
                <a:lnTo>
                  <a:pt x="3550" y="1106"/>
                </a:lnTo>
                <a:lnTo>
                  <a:pt x="3585" y="1176"/>
                </a:lnTo>
                <a:lnTo>
                  <a:pt x="3600" y="1261"/>
                </a:lnTo>
                <a:lnTo>
                  <a:pt x="3600" y="1802"/>
                </a:lnTo>
                <a:lnTo>
                  <a:pt x="3585" y="1887"/>
                </a:lnTo>
                <a:lnTo>
                  <a:pt x="3550" y="1957"/>
                </a:lnTo>
                <a:lnTo>
                  <a:pt x="3490" y="2017"/>
                </a:lnTo>
                <a:lnTo>
                  <a:pt x="3415" y="2052"/>
                </a:lnTo>
                <a:lnTo>
                  <a:pt x="3330" y="2067"/>
                </a:lnTo>
                <a:lnTo>
                  <a:pt x="3064" y="2067"/>
                </a:lnTo>
                <a:lnTo>
                  <a:pt x="3064" y="2867"/>
                </a:lnTo>
                <a:lnTo>
                  <a:pt x="3054" y="2928"/>
                </a:lnTo>
                <a:lnTo>
                  <a:pt x="3029" y="2983"/>
                </a:lnTo>
                <a:lnTo>
                  <a:pt x="2984" y="3028"/>
                </a:lnTo>
                <a:lnTo>
                  <a:pt x="2929" y="3053"/>
                </a:lnTo>
                <a:lnTo>
                  <a:pt x="2864" y="3063"/>
                </a:lnTo>
                <a:lnTo>
                  <a:pt x="2068" y="3063"/>
                </a:lnTo>
                <a:lnTo>
                  <a:pt x="2068" y="2797"/>
                </a:lnTo>
                <a:lnTo>
                  <a:pt x="2053" y="2712"/>
                </a:lnTo>
                <a:lnTo>
                  <a:pt x="2018" y="2637"/>
                </a:lnTo>
                <a:lnTo>
                  <a:pt x="1958" y="2582"/>
                </a:lnTo>
                <a:lnTo>
                  <a:pt x="1883" y="2542"/>
                </a:lnTo>
                <a:lnTo>
                  <a:pt x="1803" y="2527"/>
                </a:lnTo>
                <a:lnTo>
                  <a:pt x="1262" y="2527"/>
                </a:lnTo>
                <a:lnTo>
                  <a:pt x="1177" y="2542"/>
                </a:lnTo>
                <a:lnTo>
                  <a:pt x="1107" y="2582"/>
                </a:lnTo>
                <a:lnTo>
                  <a:pt x="1047" y="2637"/>
                </a:lnTo>
                <a:lnTo>
                  <a:pt x="1006" y="2712"/>
                </a:lnTo>
                <a:lnTo>
                  <a:pt x="996" y="2797"/>
                </a:lnTo>
                <a:lnTo>
                  <a:pt x="996" y="3063"/>
                </a:lnTo>
                <a:lnTo>
                  <a:pt x="195" y="3063"/>
                </a:lnTo>
                <a:lnTo>
                  <a:pt x="135" y="3053"/>
                </a:lnTo>
                <a:lnTo>
                  <a:pt x="80" y="3028"/>
                </a:lnTo>
                <a:lnTo>
                  <a:pt x="35" y="2983"/>
                </a:lnTo>
                <a:lnTo>
                  <a:pt x="10" y="2928"/>
                </a:lnTo>
                <a:lnTo>
                  <a:pt x="0" y="2867"/>
                </a:lnTo>
                <a:lnTo>
                  <a:pt x="0" y="2067"/>
                </a:lnTo>
                <a:lnTo>
                  <a:pt x="265" y="2067"/>
                </a:lnTo>
                <a:lnTo>
                  <a:pt x="351" y="2052"/>
                </a:lnTo>
                <a:lnTo>
                  <a:pt x="421" y="2017"/>
                </a:lnTo>
                <a:lnTo>
                  <a:pt x="481" y="1957"/>
                </a:lnTo>
                <a:lnTo>
                  <a:pt x="521" y="1887"/>
                </a:lnTo>
                <a:lnTo>
                  <a:pt x="531" y="1802"/>
                </a:lnTo>
                <a:lnTo>
                  <a:pt x="531" y="1261"/>
                </a:lnTo>
                <a:lnTo>
                  <a:pt x="521" y="1176"/>
                </a:lnTo>
                <a:lnTo>
                  <a:pt x="481" y="1106"/>
                </a:lnTo>
                <a:lnTo>
                  <a:pt x="421" y="1046"/>
                </a:lnTo>
                <a:lnTo>
                  <a:pt x="351" y="1011"/>
                </a:lnTo>
                <a:lnTo>
                  <a:pt x="265" y="996"/>
                </a:lnTo>
                <a:lnTo>
                  <a:pt x="0" y="996"/>
                </a:lnTo>
                <a:lnTo>
                  <a:pt x="0" y="196"/>
                </a:lnTo>
                <a:lnTo>
                  <a:pt x="10" y="135"/>
                </a:lnTo>
                <a:lnTo>
                  <a:pt x="35" y="80"/>
                </a:lnTo>
                <a:lnTo>
                  <a:pt x="80" y="35"/>
                </a:lnTo>
                <a:lnTo>
                  <a:pt x="135" y="10"/>
                </a:lnTo>
                <a:lnTo>
                  <a:pt x="195" y="0"/>
                </a:lnTo>
                <a:close/>
              </a:path>
            </a:pathLst>
          </a:custGeom>
          <a:solidFill>
            <a:schemeClr val="accent3"/>
          </a:solidFill>
          <a:ln w="25400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 dirty="0"/>
          </a:p>
        </p:txBody>
      </p:sp>
      <p:sp>
        <p:nvSpPr>
          <p:cNvPr id="120" name="Freeform 41">
            <a:extLst>
              <a:ext uri="{FF2B5EF4-FFF2-40B4-BE49-F238E27FC236}">
                <a16:creationId xmlns:a16="http://schemas.microsoft.com/office/drawing/2014/main" id="{79E72880-25CA-4A26-89BE-0CD263185F6D}"/>
              </a:ext>
            </a:extLst>
          </p:cNvPr>
          <p:cNvSpPr>
            <a:spLocks/>
          </p:cNvSpPr>
          <p:nvPr/>
        </p:nvSpPr>
        <p:spPr bwMode="auto">
          <a:xfrm flipH="1">
            <a:off x="4446617" y="2240295"/>
            <a:ext cx="1274137" cy="1271666"/>
          </a:xfrm>
          <a:custGeom>
            <a:avLst/>
            <a:gdLst>
              <a:gd name="T0" fmla="*/ 1537 w 3610"/>
              <a:gd name="T1" fmla="*/ 0 h 3603"/>
              <a:gd name="T2" fmla="*/ 1552 w 3610"/>
              <a:gd name="T3" fmla="*/ 356 h 3603"/>
              <a:gd name="T4" fmla="*/ 1647 w 3610"/>
              <a:gd name="T5" fmla="*/ 486 h 3603"/>
              <a:gd name="T6" fmla="*/ 1807 w 3610"/>
              <a:gd name="T7" fmla="*/ 536 h 3603"/>
              <a:gd name="T8" fmla="*/ 2428 w 3610"/>
              <a:gd name="T9" fmla="*/ 526 h 3603"/>
              <a:gd name="T10" fmla="*/ 2558 w 3610"/>
              <a:gd name="T11" fmla="*/ 426 h 3603"/>
              <a:gd name="T12" fmla="*/ 2609 w 3610"/>
              <a:gd name="T13" fmla="*/ 270 h 3603"/>
              <a:gd name="T14" fmla="*/ 3410 w 3610"/>
              <a:gd name="T15" fmla="*/ 0 h 3603"/>
              <a:gd name="T16" fmla="*/ 3525 w 3610"/>
              <a:gd name="T17" fmla="*/ 40 h 3603"/>
              <a:gd name="T18" fmla="*/ 3600 w 3610"/>
              <a:gd name="T19" fmla="*/ 135 h 3603"/>
              <a:gd name="T20" fmla="*/ 3610 w 3610"/>
              <a:gd name="T21" fmla="*/ 996 h 3603"/>
              <a:gd name="T22" fmla="*/ 3254 w 3610"/>
              <a:gd name="T23" fmla="*/ 1011 h 3603"/>
              <a:gd name="T24" fmla="*/ 3119 w 3610"/>
              <a:gd name="T25" fmla="*/ 1106 h 3603"/>
              <a:gd name="T26" fmla="*/ 3069 w 3610"/>
              <a:gd name="T27" fmla="*/ 1266 h 3603"/>
              <a:gd name="T28" fmla="*/ 3084 w 3610"/>
              <a:gd name="T29" fmla="*/ 1887 h 3603"/>
              <a:gd name="T30" fmla="*/ 3179 w 3610"/>
              <a:gd name="T31" fmla="*/ 2017 h 3603"/>
              <a:gd name="T32" fmla="*/ 3340 w 3610"/>
              <a:gd name="T33" fmla="*/ 2072 h 3603"/>
              <a:gd name="T34" fmla="*/ 3610 w 3610"/>
              <a:gd name="T35" fmla="*/ 2867 h 3603"/>
              <a:gd name="T36" fmla="*/ 3570 w 3610"/>
              <a:gd name="T37" fmla="*/ 2987 h 3603"/>
              <a:gd name="T38" fmla="*/ 3470 w 3610"/>
              <a:gd name="T39" fmla="*/ 3057 h 3603"/>
              <a:gd name="T40" fmla="*/ 2609 w 3610"/>
              <a:gd name="T41" fmla="*/ 3067 h 3603"/>
              <a:gd name="T42" fmla="*/ 2599 w 3610"/>
              <a:gd name="T43" fmla="*/ 3418 h 3603"/>
              <a:gd name="T44" fmla="*/ 2498 w 3610"/>
              <a:gd name="T45" fmla="*/ 3553 h 3603"/>
              <a:gd name="T46" fmla="*/ 2343 w 3610"/>
              <a:gd name="T47" fmla="*/ 3603 h 3603"/>
              <a:gd name="T48" fmla="*/ 1722 w 3610"/>
              <a:gd name="T49" fmla="*/ 3588 h 3603"/>
              <a:gd name="T50" fmla="*/ 1587 w 3610"/>
              <a:gd name="T51" fmla="*/ 3493 h 3603"/>
              <a:gd name="T52" fmla="*/ 1537 w 3610"/>
              <a:gd name="T53" fmla="*/ 3333 h 3603"/>
              <a:gd name="T54" fmla="*/ 741 w 3610"/>
              <a:gd name="T55" fmla="*/ 3067 h 3603"/>
              <a:gd name="T56" fmla="*/ 621 w 3610"/>
              <a:gd name="T57" fmla="*/ 3027 h 3603"/>
              <a:gd name="T58" fmla="*/ 551 w 3610"/>
              <a:gd name="T59" fmla="*/ 2932 h 3603"/>
              <a:gd name="T60" fmla="*/ 541 w 3610"/>
              <a:gd name="T61" fmla="*/ 2072 h 3603"/>
              <a:gd name="T62" fmla="*/ 185 w 3610"/>
              <a:gd name="T63" fmla="*/ 2057 h 3603"/>
              <a:gd name="T64" fmla="*/ 55 w 3610"/>
              <a:gd name="T65" fmla="*/ 1962 h 3603"/>
              <a:gd name="T66" fmla="*/ 0 w 3610"/>
              <a:gd name="T67" fmla="*/ 1802 h 3603"/>
              <a:gd name="T68" fmla="*/ 15 w 3610"/>
              <a:gd name="T69" fmla="*/ 1181 h 3603"/>
              <a:gd name="T70" fmla="*/ 110 w 3610"/>
              <a:gd name="T71" fmla="*/ 1051 h 3603"/>
              <a:gd name="T72" fmla="*/ 270 w 3610"/>
              <a:gd name="T73" fmla="*/ 996 h 3603"/>
              <a:gd name="T74" fmla="*/ 541 w 3610"/>
              <a:gd name="T75" fmla="*/ 200 h 3603"/>
              <a:gd name="T76" fmla="*/ 581 w 3610"/>
              <a:gd name="T77" fmla="*/ 80 h 3603"/>
              <a:gd name="T78" fmla="*/ 676 w 3610"/>
              <a:gd name="T79" fmla="*/ 10 h 3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10" h="3603">
                <a:moveTo>
                  <a:pt x="741" y="0"/>
                </a:moveTo>
                <a:lnTo>
                  <a:pt x="1537" y="0"/>
                </a:lnTo>
                <a:lnTo>
                  <a:pt x="1537" y="270"/>
                </a:lnTo>
                <a:lnTo>
                  <a:pt x="1552" y="356"/>
                </a:lnTo>
                <a:lnTo>
                  <a:pt x="1587" y="426"/>
                </a:lnTo>
                <a:lnTo>
                  <a:pt x="1647" y="486"/>
                </a:lnTo>
                <a:lnTo>
                  <a:pt x="1722" y="526"/>
                </a:lnTo>
                <a:lnTo>
                  <a:pt x="1807" y="536"/>
                </a:lnTo>
                <a:lnTo>
                  <a:pt x="2343" y="536"/>
                </a:lnTo>
                <a:lnTo>
                  <a:pt x="2428" y="526"/>
                </a:lnTo>
                <a:lnTo>
                  <a:pt x="2498" y="486"/>
                </a:lnTo>
                <a:lnTo>
                  <a:pt x="2558" y="426"/>
                </a:lnTo>
                <a:lnTo>
                  <a:pt x="2599" y="356"/>
                </a:lnTo>
                <a:lnTo>
                  <a:pt x="2609" y="270"/>
                </a:lnTo>
                <a:lnTo>
                  <a:pt x="2609" y="0"/>
                </a:lnTo>
                <a:lnTo>
                  <a:pt x="3410" y="0"/>
                </a:lnTo>
                <a:lnTo>
                  <a:pt x="3470" y="10"/>
                </a:lnTo>
                <a:lnTo>
                  <a:pt x="3525" y="40"/>
                </a:lnTo>
                <a:lnTo>
                  <a:pt x="3570" y="80"/>
                </a:lnTo>
                <a:lnTo>
                  <a:pt x="3600" y="135"/>
                </a:lnTo>
                <a:lnTo>
                  <a:pt x="3610" y="200"/>
                </a:lnTo>
                <a:lnTo>
                  <a:pt x="3610" y="996"/>
                </a:lnTo>
                <a:lnTo>
                  <a:pt x="3340" y="996"/>
                </a:lnTo>
                <a:lnTo>
                  <a:pt x="3254" y="1011"/>
                </a:lnTo>
                <a:lnTo>
                  <a:pt x="3179" y="1051"/>
                </a:lnTo>
                <a:lnTo>
                  <a:pt x="3119" y="1106"/>
                </a:lnTo>
                <a:lnTo>
                  <a:pt x="3084" y="1181"/>
                </a:lnTo>
                <a:lnTo>
                  <a:pt x="3069" y="1266"/>
                </a:lnTo>
                <a:lnTo>
                  <a:pt x="3069" y="1802"/>
                </a:lnTo>
                <a:lnTo>
                  <a:pt x="3084" y="1887"/>
                </a:lnTo>
                <a:lnTo>
                  <a:pt x="3119" y="1962"/>
                </a:lnTo>
                <a:lnTo>
                  <a:pt x="3179" y="2017"/>
                </a:lnTo>
                <a:lnTo>
                  <a:pt x="3254" y="2057"/>
                </a:lnTo>
                <a:lnTo>
                  <a:pt x="3340" y="2072"/>
                </a:lnTo>
                <a:lnTo>
                  <a:pt x="3610" y="2072"/>
                </a:lnTo>
                <a:lnTo>
                  <a:pt x="3610" y="2867"/>
                </a:lnTo>
                <a:lnTo>
                  <a:pt x="3600" y="2932"/>
                </a:lnTo>
                <a:lnTo>
                  <a:pt x="3570" y="2987"/>
                </a:lnTo>
                <a:lnTo>
                  <a:pt x="3525" y="3027"/>
                </a:lnTo>
                <a:lnTo>
                  <a:pt x="3470" y="3057"/>
                </a:lnTo>
                <a:lnTo>
                  <a:pt x="3410" y="3067"/>
                </a:lnTo>
                <a:lnTo>
                  <a:pt x="2609" y="3067"/>
                </a:lnTo>
                <a:lnTo>
                  <a:pt x="2609" y="3333"/>
                </a:lnTo>
                <a:lnTo>
                  <a:pt x="2599" y="3418"/>
                </a:lnTo>
                <a:lnTo>
                  <a:pt x="2558" y="3493"/>
                </a:lnTo>
                <a:lnTo>
                  <a:pt x="2498" y="3553"/>
                </a:lnTo>
                <a:lnTo>
                  <a:pt x="2428" y="3588"/>
                </a:lnTo>
                <a:lnTo>
                  <a:pt x="2343" y="3603"/>
                </a:lnTo>
                <a:lnTo>
                  <a:pt x="1807" y="3603"/>
                </a:lnTo>
                <a:lnTo>
                  <a:pt x="1722" y="3588"/>
                </a:lnTo>
                <a:lnTo>
                  <a:pt x="1647" y="3553"/>
                </a:lnTo>
                <a:lnTo>
                  <a:pt x="1587" y="3493"/>
                </a:lnTo>
                <a:lnTo>
                  <a:pt x="1552" y="3418"/>
                </a:lnTo>
                <a:lnTo>
                  <a:pt x="1537" y="3333"/>
                </a:lnTo>
                <a:lnTo>
                  <a:pt x="1537" y="3067"/>
                </a:lnTo>
                <a:lnTo>
                  <a:pt x="741" y="3067"/>
                </a:lnTo>
                <a:lnTo>
                  <a:pt x="676" y="3057"/>
                </a:lnTo>
                <a:lnTo>
                  <a:pt x="621" y="3027"/>
                </a:lnTo>
                <a:lnTo>
                  <a:pt x="581" y="2987"/>
                </a:lnTo>
                <a:lnTo>
                  <a:pt x="551" y="2932"/>
                </a:lnTo>
                <a:lnTo>
                  <a:pt x="541" y="2867"/>
                </a:lnTo>
                <a:lnTo>
                  <a:pt x="541" y="2072"/>
                </a:lnTo>
                <a:lnTo>
                  <a:pt x="270" y="2072"/>
                </a:lnTo>
                <a:lnTo>
                  <a:pt x="185" y="2057"/>
                </a:lnTo>
                <a:lnTo>
                  <a:pt x="110" y="2017"/>
                </a:lnTo>
                <a:lnTo>
                  <a:pt x="55" y="1962"/>
                </a:lnTo>
                <a:lnTo>
                  <a:pt x="15" y="1887"/>
                </a:lnTo>
                <a:lnTo>
                  <a:pt x="0" y="1802"/>
                </a:lnTo>
                <a:lnTo>
                  <a:pt x="0" y="1266"/>
                </a:lnTo>
                <a:lnTo>
                  <a:pt x="15" y="1181"/>
                </a:lnTo>
                <a:lnTo>
                  <a:pt x="55" y="1106"/>
                </a:lnTo>
                <a:lnTo>
                  <a:pt x="110" y="1051"/>
                </a:lnTo>
                <a:lnTo>
                  <a:pt x="185" y="1011"/>
                </a:lnTo>
                <a:lnTo>
                  <a:pt x="270" y="996"/>
                </a:lnTo>
                <a:lnTo>
                  <a:pt x="541" y="996"/>
                </a:lnTo>
                <a:lnTo>
                  <a:pt x="541" y="200"/>
                </a:lnTo>
                <a:lnTo>
                  <a:pt x="551" y="135"/>
                </a:lnTo>
                <a:lnTo>
                  <a:pt x="581" y="80"/>
                </a:lnTo>
                <a:lnTo>
                  <a:pt x="621" y="40"/>
                </a:lnTo>
                <a:lnTo>
                  <a:pt x="676" y="10"/>
                </a:lnTo>
                <a:lnTo>
                  <a:pt x="741" y="0"/>
                </a:lnTo>
                <a:close/>
              </a:path>
            </a:pathLst>
          </a:custGeom>
          <a:solidFill>
            <a:schemeClr val="tx1">
              <a:alpha val="19000"/>
            </a:schemeClr>
          </a:solidFill>
          <a:ln w="0">
            <a:noFill/>
            <a:prstDash val="solid"/>
            <a:round/>
            <a:headEnd/>
            <a:tailEnd/>
          </a:ln>
          <a:effectLst>
            <a:softEdge rad="279400"/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90" name="Freeform 41">
            <a:extLst>
              <a:ext uri="{FF2B5EF4-FFF2-40B4-BE49-F238E27FC236}">
                <a16:creationId xmlns:a16="http://schemas.microsoft.com/office/drawing/2014/main" id="{2D4D62E8-7DA6-462A-9A1C-936C760FFCFF}"/>
              </a:ext>
            </a:extLst>
          </p:cNvPr>
          <p:cNvSpPr>
            <a:spLocks/>
          </p:cNvSpPr>
          <p:nvPr/>
        </p:nvSpPr>
        <p:spPr bwMode="auto">
          <a:xfrm flipH="1">
            <a:off x="4691961" y="1953268"/>
            <a:ext cx="1274137" cy="1271666"/>
          </a:xfrm>
          <a:custGeom>
            <a:avLst/>
            <a:gdLst>
              <a:gd name="T0" fmla="*/ 1537 w 3610"/>
              <a:gd name="T1" fmla="*/ 0 h 3603"/>
              <a:gd name="T2" fmla="*/ 1552 w 3610"/>
              <a:gd name="T3" fmla="*/ 356 h 3603"/>
              <a:gd name="T4" fmla="*/ 1647 w 3610"/>
              <a:gd name="T5" fmla="*/ 486 h 3603"/>
              <a:gd name="T6" fmla="*/ 1807 w 3610"/>
              <a:gd name="T7" fmla="*/ 536 h 3603"/>
              <a:gd name="T8" fmla="*/ 2428 w 3610"/>
              <a:gd name="T9" fmla="*/ 526 h 3603"/>
              <a:gd name="T10" fmla="*/ 2558 w 3610"/>
              <a:gd name="T11" fmla="*/ 426 h 3603"/>
              <a:gd name="T12" fmla="*/ 2609 w 3610"/>
              <a:gd name="T13" fmla="*/ 270 h 3603"/>
              <a:gd name="T14" fmla="*/ 3410 w 3610"/>
              <a:gd name="T15" fmla="*/ 0 h 3603"/>
              <a:gd name="T16" fmla="*/ 3525 w 3610"/>
              <a:gd name="T17" fmla="*/ 40 h 3603"/>
              <a:gd name="T18" fmla="*/ 3600 w 3610"/>
              <a:gd name="T19" fmla="*/ 135 h 3603"/>
              <a:gd name="T20" fmla="*/ 3610 w 3610"/>
              <a:gd name="T21" fmla="*/ 996 h 3603"/>
              <a:gd name="T22" fmla="*/ 3254 w 3610"/>
              <a:gd name="T23" fmla="*/ 1011 h 3603"/>
              <a:gd name="T24" fmla="*/ 3119 w 3610"/>
              <a:gd name="T25" fmla="*/ 1106 h 3603"/>
              <a:gd name="T26" fmla="*/ 3069 w 3610"/>
              <a:gd name="T27" fmla="*/ 1266 h 3603"/>
              <a:gd name="T28" fmla="*/ 3084 w 3610"/>
              <a:gd name="T29" fmla="*/ 1887 h 3603"/>
              <a:gd name="T30" fmla="*/ 3179 w 3610"/>
              <a:gd name="T31" fmla="*/ 2017 h 3603"/>
              <a:gd name="T32" fmla="*/ 3340 w 3610"/>
              <a:gd name="T33" fmla="*/ 2072 h 3603"/>
              <a:gd name="T34" fmla="*/ 3610 w 3610"/>
              <a:gd name="T35" fmla="*/ 2867 h 3603"/>
              <a:gd name="T36" fmla="*/ 3570 w 3610"/>
              <a:gd name="T37" fmla="*/ 2987 h 3603"/>
              <a:gd name="T38" fmla="*/ 3470 w 3610"/>
              <a:gd name="T39" fmla="*/ 3057 h 3603"/>
              <a:gd name="T40" fmla="*/ 2609 w 3610"/>
              <a:gd name="T41" fmla="*/ 3067 h 3603"/>
              <a:gd name="T42" fmla="*/ 2599 w 3610"/>
              <a:gd name="T43" fmla="*/ 3418 h 3603"/>
              <a:gd name="T44" fmla="*/ 2498 w 3610"/>
              <a:gd name="T45" fmla="*/ 3553 h 3603"/>
              <a:gd name="T46" fmla="*/ 2343 w 3610"/>
              <a:gd name="T47" fmla="*/ 3603 h 3603"/>
              <a:gd name="T48" fmla="*/ 1722 w 3610"/>
              <a:gd name="T49" fmla="*/ 3588 h 3603"/>
              <a:gd name="T50" fmla="*/ 1587 w 3610"/>
              <a:gd name="T51" fmla="*/ 3493 h 3603"/>
              <a:gd name="T52" fmla="*/ 1537 w 3610"/>
              <a:gd name="T53" fmla="*/ 3333 h 3603"/>
              <a:gd name="T54" fmla="*/ 741 w 3610"/>
              <a:gd name="T55" fmla="*/ 3067 h 3603"/>
              <a:gd name="T56" fmla="*/ 621 w 3610"/>
              <a:gd name="T57" fmla="*/ 3027 h 3603"/>
              <a:gd name="T58" fmla="*/ 551 w 3610"/>
              <a:gd name="T59" fmla="*/ 2932 h 3603"/>
              <a:gd name="T60" fmla="*/ 541 w 3610"/>
              <a:gd name="T61" fmla="*/ 2072 h 3603"/>
              <a:gd name="T62" fmla="*/ 185 w 3610"/>
              <a:gd name="T63" fmla="*/ 2057 h 3603"/>
              <a:gd name="T64" fmla="*/ 55 w 3610"/>
              <a:gd name="T65" fmla="*/ 1962 h 3603"/>
              <a:gd name="T66" fmla="*/ 0 w 3610"/>
              <a:gd name="T67" fmla="*/ 1802 h 3603"/>
              <a:gd name="T68" fmla="*/ 15 w 3610"/>
              <a:gd name="T69" fmla="*/ 1181 h 3603"/>
              <a:gd name="T70" fmla="*/ 110 w 3610"/>
              <a:gd name="T71" fmla="*/ 1051 h 3603"/>
              <a:gd name="T72" fmla="*/ 270 w 3610"/>
              <a:gd name="T73" fmla="*/ 996 h 3603"/>
              <a:gd name="T74" fmla="*/ 541 w 3610"/>
              <a:gd name="T75" fmla="*/ 200 h 3603"/>
              <a:gd name="T76" fmla="*/ 581 w 3610"/>
              <a:gd name="T77" fmla="*/ 80 h 3603"/>
              <a:gd name="T78" fmla="*/ 676 w 3610"/>
              <a:gd name="T79" fmla="*/ 10 h 3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10" h="3603">
                <a:moveTo>
                  <a:pt x="741" y="0"/>
                </a:moveTo>
                <a:lnTo>
                  <a:pt x="1537" y="0"/>
                </a:lnTo>
                <a:lnTo>
                  <a:pt x="1537" y="270"/>
                </a:lnTo>
                <a:lnTo>
                  <a:pt x="1552" y="356"/>
                </a:lnTo>
                <a:lnTo>
                  <a:pt x="1587" y="426"/>
                </a:lnTo>
                <a:lnTo>
                  <a:pt x="1647" y="486"/>
                </a:lnTo>
                <a:lnTo>
                  <a:pt x="1722" y="526"/>
                </a:lnTo>
                <a:lnTo>
                  <a:pt x="1807" y="536"/>
                </a:lnTo>
                <a:lnTo>
                  <a:pt x="2343" y="536"/>
                </a:lnTo>
                <a:lnTo>
                  <a:pt x="2428" y="526"/>
                </a:lnTo>
                <a:lnTo>
                  <a:pt x="2498" y="486"/>
                </a:lnTo>
                <a:lnTo>
                  <a:pt x="2558" y="426"/>
                </a:lnTo>
                <a:lnTo>
                  <a:pt x="2599" y="356"/>
                </a:lnTo>
                <a:lnTo>
                  <a:pt x="2609" y="270"/>
                </a:lnTo>
                <a:lnTo>
                  <a:pt x="2609" y="0"/>
                </a:lnTo>
                <a:lnTo>
                  <a:pt x="3410" y="0"/>
                </a:lnTo>
                <a:lnTo>
                  <a:pt x="3470" y="10"/>
                </a:lnTo>
                <a:lnTo>
                  <a:pt x="3525" y="40"/>
                </a:lnTo>
                <a:lnTo>
                  <a:pt x="3570" y="80"/>
                </a:lnTo>
                <a:lnTo>
                  <a:pt x="3600" y="135"/>
                </a:lnTo>
                <a:lnTo>
                  <a:pt x="3610" y="200"/>
                </a:lnTo>
                <a:lnTo>
                  <a:pt x="3610" y="996"/>
                </a:lnTo>
                <a:lnTo>
                  <a:pt x="3340" y="996"/>
                </a:lnTo>
                <a:lnTo>
                  <a:pt x="3254" y="1011"/>
                </a:lnTo>
                <a:lnTo>
                  <a:pt x="3179" y="1051"/>
                </a:lnTo>
                <a:lnTo>
                  <a:pt x="3119" y="1106"/>
                </a:lnTo>
                <a:lnTo>
                  <a:pt x="3084" y="1181"/>
                </a:lnTo>
                <a:lnTo>
                  <a:pt x="3069" y="1266"/>
                </a:lnTo>
                <a:lnTo>
                  <a:pt x="3069" y="1802"/>
                </a:lnTo>
                <a:lnTo>
                  <a:pt x="3084" y="1887"/>
                </a:lnTo>
                <a:lnTo>
                  <a:pt x="3119" y="1962"/>
                </a:lnTo>
                <a:lnTo>
                  <a:pt x="3179" y="2017"/>
                </a:lnTo>
                <a:lnTo>
                  <a:pt x="3254" y="2057"/>
                </a:lnTo>
                <a:lnTo>
                  <a:pt x="3340" y="2072"/>
                </a:lnTo>
                <a:lnTo>
                  <a:pt x="3610" y="2072"/>
                </a:lnTo>
                <a:lnTo>
                  <a:pt x="3610" y="2867"/>
                </a:lnTo>
                <a:lnTo>
                  <a:pt x="3600" y="2932"/>
                </a:lnTo>
                <a:lnTo>
                  <a:pt x="3570" y="2987"/>
                </a:lnTo>
                <a:lnTo>
                  <a:pt x="3525" y="3027"/>
                </a:lnTo>
                <a:lnTo>
                  <a:pt x="3470" y="3057"/>
                </a:lnTo>
                <a:lnTo>
                  <a:pt x="3410" y="3067"/>
                </a:lnTo>
                <a:lnTo>
                  <a:pt x="2609" y="3067"/>
                </a:lnTo>
                <a:lnTo>
                  <a:pt x="2609" y="3333"/>
                </a:lnTo>
                <a:lnTo>
                  <a:pt x="2599" y="3418"/>
                </a:lnTo>
                <a:lnTo>
                  <a:pt x="2558" y="3493"/>
                </a:lnTo>
                <a:lnTo>
                  <a:pt x="2498" y="3553"/>
                </a:lnTo>
                <a:lnTo>
                  <a:pt x="2428" y="3588"/>
                </a:lnTo>
                <a:lnTo>
                  <a:pt x="2343" y="3603"/>
                </a:lnTo>
                <a:lnTo>
                  <a:pt x="1807" y="3603"/>
                </a:lnTo>
                <a:lnTo>
                  <a:pt x="1722" y="3588"/>
                </a:lnTo>
                <a:lnTo>
                  <a:pt x="1647" y="3553"/>
                </a:lnTo>
                <a:lnTo>
                  <a:pt x="1587" y="3493"/>
                </a:lnTo>
                <a:lnTo>
                  <a:pt x="1552" y="3418"/>
                </a:lnTo>
                <a:lnTo>
                  <a:pt x="1537" y="3333"/>
                </a:lnTo>
                <a:lnTo>
                  <a:pt x="1537" y="3067"/>
                </a:lnTo>
                <a:lnTo>
                  <a:pt x="741" y="3067"/>
                </a:lnTo>
                <a:lnTo>
                  <a:pt x="676" y="3057"/>
                </a:lnTo>
                <a:lnTo>
                  <a:pt x="621" y="3027"/>
                </a:lnTo>
                <a:lnTo>
                  <a:pt x="581" y="2987"/>
                </a:lnTo>
                <a:lnTo>
                  <a:pt x="551" y="2932"/>
                </a:lnTo>
                <a:lnTo>
                  <a:pt x="541" y="2867"/>
                </a:lnTo>
                <a:lnTo>
                  <a:pt x="541" y="2072"/>
                </a:lnTo>
                <a:lnTo>
                  <a:pt x="270" y="2072"/>
                </a:lnTo>
                <a:lnTo>
                  <a:pt x="185" y="2057"/>
                </a:lnTo>
                <a:lnTo>
                  <a:pt x="110" y="2017"/>
                </a:lnTo>
                <a:lnTo>
                  <a:pt x="55" y="1962"/>
                </a:lnTo>
                <a:lnTo>
                  <a:pt x="15" y="1887"/>
                </a:lnTo>
                <a:lnTo>
                  <a:pt x="0" y="1802"/>
                </a:lnTo>
                <a:lnTo>
                  <a:pt x="0" y="1266"/>
                </a:lnTo>
                <a:lnTo>
                  <a:pt x="15" y="1181"/>
                </a:lnTo>
                <a:lnTo>
                  <a:pt x="55" y="1106"/>
                </a:lnTo>
                <a:lnTo>
                  <a:pt x="110" y="1051"/>
                </a:lnTo>
                <a:lnTo>
                  <a:pt x="185" y="1011"/>
                </a:lnTo>
                <a:lnTo>
                  <a:pt x="270" y="996"/>
                </a:lnTo>
                <a:lnTo>
                  <a:pt x="541" y="996"/>
                </a:lnTo>
                <a:lnTo>
                  <a:pt x="541" y="200"/>
                </a:lnTo>
                <a:lnTo>
                  <a:pt x="551" y="135"/>
                </a:lnTo>
                <a:lnTo>
                  <a:pt x="581" y="80"/>
                </a:lnTo>
                <a:lnTo>
                  <a:pt x="621" y="40"/>
                </a:lnTo>
                <a:lnTo>
                  <a:pt x="676" y="10"/>
                </a:lnTo>
                <a:lnTo>
                  <a:pt x="741" y="0"/>
                </a:lnTo>
                <a:close/>
              </a:path>
            </a:pathLst>
          </a:custGeom>
          <a:solidFill>
            <a:schemeClr val="accent5"/>
          </a:solidFill>
          <a:ln w="25400">
            <a:solidFill>
              <a:schemeClr val="accent5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119" name="Freeform 39">
            <a:extLst>
              <a:ext uri="{FF2B5EF4-FFF2-40B4-BE49-F238E27FC236}">
                <a16:creationId xmlns:a16="http://schemas.microsoft.com/office/drawing/2014/main" id="{D710AA70-5CD3-4774-A7BF-07AE43EF5F81}"/>
              </a:ext>
            </a:extLst>
          </p:cNvPr>
          <p:cNvSpPr>
            <a:spLocks/>
          </p:cNvSpPr>
          <p:nvPr/>
        </p:nvSpPr>
        <p:spPr bwMode="auto">
          <a:xfrm>
            <a:off x="3125651" y="2231930"/>
            <a:ext cx="1270608" cy="1081076"/>
          </a:xfrm>
          <a:custGeom>
            <a:avLst/>
            <a:gdLst>
              <a:gd name="T0" fmla="*/ 996 w 3600"/>
              <a:gd name="T1" fmla="*/ 0 h 3063"/>
              <a:gd name="T2" fmla="*/ 1006 w 3600"/>
              <a:gd name="T3" fmla="*/ 351 h 3063"/>
              <a:gd name="T4" fmla="*/ 1107 w 3600"/>
              <a:gd name="T5" fmla="*/ 481 h 3063"/>
              <a:gd name="T6" fmla="*/ 1262 w 3600"/>
              <a:gd name="T7" fmla="*/ 536 h 3063"/>
              <a:gd name="T8" fmla="*/ 1883 w 3600"/>
              <a:gd name="T9" fmla="*/ 521 h 3063"/>
              <a:gd name="T10" fmla="*/ 2018 w 3600"/>
              <a:gd name="T11" fmla="*/ 426 h 3063"/>
              <a:gd name="T12" fmla="*/ 2068 w 3600"/>
              <a:gd name="T13" fmla="*/ 266 h 3063"/>
              <a:gd name="T14" fmla="*/ 2864 w 3600"/>
              <a:gd name="T15" fmla="*/ 0 h 3063"/>
              <a:gd name="T16" fmla="*/ 2984 w 3600"/>
              <a:gd name="T17" fmla="*/ 35 h 3063"/>
              <a:gd name="T18" fmla="*/ 3054 w 3600"/>
              <a:gd name="T19" fmla="*/ 135 h 3063"/>
              <a:gd name="T20" fmla="*/ 3064 w 3600"/>
              <a:gd name="T21" fmla="*/ 996 h 3063"/>
              <a:gd name="T22" fmla="*/ 3415 w 3600"/>
              <a:gd name="T23" fmla="*/ 1011 h 3063"/>
              <a:gd name="T24" fmla="*/ 3550 w 3600"/>
              <a:gd name="T25" fmla="*/ 1106 h 3063"/>
              <a:gd name="T26" fmla="*/ 3600 w 3600"/>
              <a:gd name="T27" fmla="*/ 1261 h 3063"/>
              <a:gd name="T28" fmla="*/ 3585 w 3600"/>
              <a:gd name="T29" fmla="*/ 1887 h 3063"/>
              <a:gd name="T30" fmla="*/ 3490 w 3600"/>
              <a:gd name="T31" fmla="*/ 2017 h 3063"/>
              <a:gd name="T32" fmla="*/ 3330 w 3600"/>
              <a:gd name="T33" fmla="*/ 2067 h 3063"/>
              <a:gd name="T34" fmla="*/ 3064 w 3600"/>
              <a:gd name="T35" fmla="*/ 2867 h 3063"/>
              <a:gd name="T36" fmla="*/ 3029 w 3600"/>
              <a:gd name="T37" fmla="*/ 2983 h 3063"/>
              <a:gd name="T38" fmla="*/ 2929 w 3600"/>
              <a:gd name="T39" fmla="*/ 3053 h 3063"/>
              <a:gd name="T40" fmla="*/ 2068 w 3600"/>
              <a:gd name="T41" fmla="*/ 3063 h 3063"/>
              <a:gd name="T42" fmla="*/ 2053 w 3600"/>
              <a:gd name="T43" fmla="*/ 2712 h 3063"/>
              <a:gd name="T44" fmla="*/ 1958 w 3600"/>
              <a:gd name="T45" fmla="*/ 2582 h 3063"/>
              <a:gd name="T46" fmla="*/ 1803 w 3600"/>
              <a:gd name="T47" fmla="*/ 2527 h 3063"/>
              <a:gd name="T48" fmla="*/ 1177 w 3600"/>
              <a:gd name="T49" fmla="*/ 2542 h 3063"/>
              <a:gd name="T50" fmla="*/ 1047 w 3600"/>
              <a:gd name="T51" fmla="*/ 2637 h 3063"/>
              <a:gd name="T52" fmla="*/ 996 w 3600"/>
              <a:gd name="T53" fmla="*/ 2797 h 3063"/>
              <a:gd name="T54" fmla="*/ 195 w 3600"/>
              <a:gd name="T55" fmla="*/ 3063 h 3063"/>
              <a:gd name="T56" fmla="*/ 80 w 3600"/>
              <a:gd name="T57" fmla="*/ 3028 h 3063"/>
              <a:gd name="T58" fmla="*/ 10 w 3600"/>
              <a:gd name="T59" fmla="*/ 2928 h 3063"/>
              <a:gd name="T60" fmla="*/ 0 w 3600"/>
              <a:gd name="T61" fmla="*/ 2067 h 3063"/>
              <a:gd name="T62" fmla="*/ 351 w 3600"/>
              <a:gd name="T63" fmla="*/ 2052 h 3063"/>
              <a:gd name="T64" fmla="*/ 481 w 3600"/>
              <a:gd name="T65" fmla="*/ 1957 h 3063"/>
              <a:gd name="T66" fmla="*/ 531 w 3600"/>
              <a:gd name="T67" fmla="*/ 1802 h 3063"/>
              <a:gd name="T68" fmla="*/ 521 w 3600"/>
              <a:gd name="T69" fmla="*/ 1176 h 3063"/>
              <a:gd name="T70" fmla="*/ 421 w 3600"/>
              <a:gd name="T71" fmla="*/ 1046 h 3063"/>
              <a:gd name="T72" fmla="*/ 265 w 3600"/>
              <a:gd name="T73" fmla="*/ 996 h 3063"/>
              <a:gd name="T74" fmla="*/ 0 w 3600"/>
              <a:gd name="T75" fmla="*/ 196 h 3063"/>
              <a:gd name="T76" fmla="*/ 35 w 3600"/>
              <a:gd name="T77" fmla="*/ 80 h 3063"/>
              <a:gd name="T78" fmla="*/ 135 w 3600"/>
              <a:gd name="T79" fmla="*/ 1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0" h="3063">
                <a:moveTo>
                  <a:pt x="195" y="0"/>
                </a:moveTo>
                <a:lnTo>
                  <a:pt x="996" y="0"/>
                </a:lnTo>
                <a:lnTo>
                  <a:pt x="996" y="266"/>
                </a:lnTo>
                <a:lnTo>
                  <a:pt x="1006" y="351"/>
                </a:lnTo>
                <a:lnTo>
                  <a:pt x="1047" y="426"/>
                </a:lnTo>
                <a:lnTo>
                  <a:pt x="1107" y="481"/>
                </a:lnTo>
                <a:lnTo>
                  <a:pt x="1177" y="521"/>
                </a:lnTo>
                <a:lnTo>
                  <a:pt x="1262" y="536"/>
                </a:lnTo>
                <a:lnTo>
                  <a:pt x="1803" y="536"/>
                </a:lnTo>
                <a:lnTo>
                  <a:pt x="1883" y="521"/>
                </a:lnTo>
                <a:lnTo>
                  <a:pt x="1958" y="481"/>
                </a:lnTo>
                <a:lnTo>
                  <a:pt x="2018" y="426"/>
                </a:lnTo>
                <a:lnTo>
                  <a:pt x="2053" y="351"/>
                </a:lnTo>
                <a:lnTo>
                  <a:pt x="2068" y="266"/>
                </a:lnTo>
                <a:lnTo>
                  <a:pt x="2068" y="0"/>
                </a:lnTo>
                <a:lnTo>
                  <a:pt x="2864" y="0"/>
                </a:lnTo>
                <a:lnTo>
                  <a:pt x="2929" y="10"/>
                </a:lnTo>
                <a:lnTo>
                  <a:pt x="2984" y="35"/>
                </a:lnTo>
                <a:lnTo>
                  <a:pt x="3029" y="80"/>
                </a:lnTo>
                <a:lnTo>
                  <a:pt x="3054" y="135"/>
                </a:lnTo>
                <a:lnTo>
                  <a:pt x="3064" y="196"/>
                </a:lnTo>
                <a:lnTo>
                  <a:pt x="3064" y="996"/>
                </a:lnTo>
                <a:lnTo>
                  <a:pt x="3330" y="996"/>
                </a:lnTo>
                <a:lnTo>
                  <a:pt x="3415" y="1011"/>
                </a:lnTo>
                <a:lnTo>
                  <a:pt x="3490" y="1046"/>
                </a:lnTo>
                <a:lnTo>
                  <a:pt x="3550" y="1106"/>
                </a:lnTo>
                <a:lnTo>
                  <a:pt x="3585" y="1176"/>
                </a:lnTo>
                <a:lnTo>
                  <a:pt x="3600" y="1261"/>
                </a:lnTo>
                <a:lnTo>
                  <a:pt x="3600" y="1802"/>
                </a:lnTo>
                <a:lnTo>
                  <a:pt x="3585" y="1887"/>
                </a:lnTo>
                <a:lnTo>
                  <a:pt x="3550" y="1957"/>
                </a:lnTo>
                <a:lnTo>
                  <a:pt x="3490" y="2017"/>
                </a:lnTo>
                <a:lnTo>
                  <a:pt x="3415" y="2052"/>
                </a:lnTo>
                <a:lnTo>
                  <a:pt x="3330" y="2067"/>
                </a:lnTo>
                <a:lnTo>
                  <a:pt x="3064" y="2067"/>
                </a:lnTo>
                <a:lnTo>
                  <a:pt x="3064" y="2867"/>
                </a:lnTo>
                <a:lnTo>
                  <a:pt x="3054" y="2928"/>
                </a:lnTo>
                <a:lnTo>
                  <a:pt x="3029" y="2983"/>
                </a:lnTo>
                <a:lnTo>
                  <a:pt x="2984" y="3028"/>
                </a:lnTo>
                <a:lnTo>
                  <a:pt x="2929" y="3053"/>
                </a:lnTo>
                <a:lnTo>
                  <a:pt x="2864" y="3063"/>
                </a:lnTo>
                <a:lnTo>
                  <a:pt x="2068" y="3063"/>
                </a:lnTo>
                <a:lnTo>
                  <a:pt x="2068" y="2797"/>
                </a:lnTo>
                <a:lnTo>
                  <a:pt x="2053" y="2712"/>
                </a:lnTo>
                <a:lnTo>
                  <a:pt x="2018" y="2637"/>
                </a:lnTo>
                <a:lnTo>
                  <a:pt x="1958" y="2582"/>
                </a:lnTo>
                <a:lnTo>
                  <a:pt x="1883" y="2542"/>
                </a:lnTo>
                <a:lnTo>
                  <a:pt x="1803" y="2527"/>
                </a:lnTo>
                <a:lnTo>
                  <a:pt x="1262" y="2527"/>
                </a:lnTo>
                <a:lnTo>
                  <a:pt x="1177" y="2542"/>
                </a:lnTo>
                <a:lnTo>
                  <a:pt x="1107" y="2582"/>
                </a:lnTo>
                <a:lnTo>
                  <a:pt x="1047" y="2637"/>
                </a:lnTo>
                <a:lnTo>
                  <a:pt x="1006" y="2712"/>
                </a:lnTo>
                <a:lnTo>
                  <a:pt x="996" y="2797"/>
                </a:lnTo>
                <a:lnTo>
                  <a:pt x="996" y="3063"/>
                </a:lnTo>
                <a:lnTo>
                  <a:pt x="195" y="3063"/>
                </a:lnTo>
                <a:lnTo>
                  <a:pt x="135" y="3053"/>
                </a:lnTo>
                <a:lnTo>
                  <a:pt x="80" y="3028"/>
                </a:lnTo>
                <a:lnTo>
                  <a:pt x="35" y="2983"/>
                </a:lnTo>
                <a:lnTo>
                  <a:pt x="10" y="2928"/>
                </a:lnTo>
                <a:lnTo>
                  <a:pt x="0" y="2867"/>
                </a:lnTo>
                <a:lnTo>
                  <a:pt x="0" y="2067"/>
                </a:lnTo>
                <a:lnTo>
                  <a:pt x="265" y="2067"/>
                </a:lnTo>
                <a:lnTo>
                  <a:pt x="351" y="2052"/>
                </a:lnTo>
                <a:lnTo>
                  <a:pt x="421" y="2017"/>
                </a:lnTo>
                <a:lnTo>
                  <a:pt x="481" y="1957"/>
                </a:lnTo>
                <a:lnTo>
                  <a:pt x="521" y="1887"/>
                </a:lnTo>
                <a:lnTo>
                  <a:pt x="531" y="1802"/>
                </a:lnTo>
                <a:lnTo>
                  <a:pt x="531" y="1261"/>
                </a:lnTo>
                <a:lnTo>
                  <a:pt x="521" y="1176"/>
                </a:lnTo>
                <a:lnTo>
                  <a:pt x="481" y="1106"/>
                </a:lnTo>
                <a:lnTo>
                  <a:pt x="421" y="1046"/>
                </a:lnTo>
                <a:lnTo>
                  <a:pt x="351" y="1011"/>
                </a:lnTo>
                <a:lnTo>
                  <a:pt x="265" y="996"/>
                </a:lnTo>
                <a:lnTo>
                  <a:pt x="0" y="996"/>
                </a:lnTo>
                <a:lnTo>
                  <a:pt x="0" y="196"/>
                </a:lnTo>
                <a:lnTo>
                  <a:pt x="10" y="135"/>
                </a:lnTo>
                <a:lnTo>
                  <a:pt x="35" y="80"/>
                </a:lnTo>
                <a:lnTo>
                  <a:pt x="80" y="35"/>
                </a:lnTo>
                <a:lnTo>
                  <a:pt x="135" y="10"/>
                </a:lnTo>
                <a:lnTo>
                  <a:pt x="195" y="0"/>
                </a:lnTo>
                <a:close/>
              </a:path>
            </a:pathLst>
          </a:custGeom>
          <a:solidFill>
            <a:schemeClr val="tx1">
              <a:alpha val="19000"/>
            </a:schemeClr>
          </a:solidFill>
          <a:ln w="0">
            <a:noFill/>
            <a:prstDash val="solid"/>
            <a:round/>
            <a:headEnd/>
            <a:tailEnd/>
          </a:ln>
          <a:effectLst>
            <a:softEdge rad="279400"/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89" name="Freeform 39">
            <a:extLst>
              <a:ext uri="{FF2B5EF4-FFF2-40B4-BE49-F238E27FC236}">
                <a16:creationId xmlns:a16="http://schemas.microsoft.com/office/drawing/2014/main" id="{CB0AAB69-90DB-4162-B36E-28C34EA03C67}"/>
              </a:ext>
            </a:extLst>
          </p:cNvPr>
          <p:cNvSpPr>
            <a:spLocks/>
          </p:cNvSpPr>
          <p:nvPr/>
        </p:nvSpPr>
        <p:spPr bwMode="auto">
          <a:xfrm>
            <a:off x="3370995" y="1944903"/>
            <a:ext cx="1270608" cy="1081076"/>
          </a:xfrm>
          <a:custGeom>
            <a:avLst/>
            <a:gdLst>
              <a:gd name="T0" fmla="*/ 996 w 3600"/>
              <a:gd name="T1" fmla="*/ 0 h 3063"/>
              <a:gd name="T2" fmla="*/ 1006 w 3600"/>
              <a:gd name="T3" fmla="*/ 351 h 3063"/>
              <a:gd name="T4" fmla="*/ 1107 w 3600"/>
              <a:gd name="T5" fmla="*/ 481 h 3063"/>
              <a:gd name="T6" fmla="*/ 1262 w 3600"/>
              <a:gd name="T7" fmla="*/ 536 h 3063"/>
              <a:gd name="T8" fmla="*/ 1883 w 3600"/>
              <a:gd name="T9" fmla="*/ 521 h 3063"/>
              <a:gd name="T10" fmla="*/ 2018 w 3600"/>
              <a:gd name="T11" fmla="*/ 426 h 3063"/>
              <a:gd name="T12" fmla="*/ 2068 w 3600"/>
              <a:gd name="T13" fmla="*/ 266 h 3063"/>
              <a:gd name="T14" fmla="*/ 2864 w 3600"/>
              <a:gd name="T15" fmla="*/ 0 h 3063"/>
              <a:gd name="T16" fmla="*/ 2984 w 3600"/>
              <a:gd name="T17" fmla="*/ 35 h 3063"/>
              <a:gd name="T18" fmla="*/ 3054 w 3600"/>
              <a:gd name="T19" fmla="*/ 135 h 3063"/>
              <a:gd name="T20" fmla="*/ 3064 w 3600"/>
              <a:gd name="T21" fmla="*/ 996 h 3063"/>
              <a:gd name="T22" fmla="*/ 3415 w 3600"/>
              <a:gd name="T23" fmla="*/ 1011 h 3063"/>
              <a:gd name="T24" fmla="*/ 3550 w 3600"/>
              <a:gd name="T25" fmla="*/ 1106 h 3063"/>
              <a:gd name="T26" fmla="*/ 3600 w 3600"/>
              <a:gd name="T27" fmla="*/ 1261 h 3063"/>
              <a:gd name="T28" fmla="*/ 3585 w 3600"/>
              <a:gd name="T29" fmla="*/ 1887 h 3063"/>
              <a:gd name="T30" fmla="*/ 3490 w 3600"/>
              <a:gd name="T31" fmla="*/ 2017 h 3063"/>
              <a:gd name="T32" fmla="*/ 3330 w 3600"/>
              <a:gd name="T33" fmla="*/ 2067 h 3063"/>
              <a:gd name="T34" fmla="*/ 3064 w 3600"/>
              <a:gd name="T35" fmla="*/ 2867 h 3063"/>
              <a:gd name="T36" fmla="*/ 3029 w 3600"/>
              <a:gd name="T37" fmla="*/ 2983 h 3063"/>
              <a:gd name="T38" fmla="*/ 2929 w 3600"/>
              <a:gd name="T39" fmla="*/ 3053 h 3063"/>
              <a:gd name="T40" fmla="*/ 2068 w 3600"/>
              <a:gd name="T41" fmla="*/ 3063 h 3063"/>
              <a:gd name="T42" fmla="*/ 2053 w 3600"/>
              <a:gd name="T43" fmla="*/ 2712 h 3063"/>
              <a:gd name="T44" fmla="*/ 1958 w 3600"/>
              <a:gd name="T45" fmla="*/ 2582 h 3063"/>
              <a:gd name="T46" fmla="*/ 1803 w 3600"/>
              <a:gd name="T47" fmla="*/ 2527 h 3063"/>
              <a:gd name="T48" fmla="*/ 1177 w 3600"/>
              <a:gd name="T49" fmla="*/ 2542 h 3063"/>
              <a:gd name="T50" fmla="*/ 1047 w 3600"/>
              <a:gd name="T51" fmla="*/ 2637 h 3063"/>
              <a:gd name="T52" fmla="*/ 996 w 3600"/>
              <a:gd name="T53" fmla="*/ 2797 h 3063"/>
              <a:gd name="T54" fmla="*/ 195 w 3600"/>
              <a:gd name="T55" fmla="*/ 3063 h 3063"/>
              <a:gd name="T56" fmla="*/ 80 w 3600"/>
              <a:gd name="T57" fmla="*/ 3028 h 3063"/>
              <a:gd name="T58" fmla="*/ 10 w 3600"/>
              <a:gd name="T59" fmla="*/ 2928 h 3063"/>
              <a:gd name="T60" fmla="*/ 0 w 3600"/>
              <a:gd name="T61" fmla="*/ 2067 h 3063"/>
              <a:gd name="T62" fmla="*/ 351 w 3600"/>
              <a:gd name="T63" fmla="*/ 2052 h 3063"/>
              <a:gd name="T64" fmla="*/ 481 w 3600"/>
              <a:gd name="T65" fmla="*/ 1957 h 3063"/>
              <a:gd name="T66" fmla="*/ 531 w 3600"/>
              <a:gd name="T67" fmla="*/ 1802 h 3063"/>
              <a:gd name="T68" fmla="*/ 521 w 3600"/>
              <a:gd name="T69" fmla="*/ 1176 h 3063"/>
              <a:gd name="T70" fmla="*/ 421 w 3600"/>
              <a:gd name="T71" fmla="*/ 1046 h 3063"/>
              <a:gd name="T72" fmla="*/ 265 w 3600"/>
              <a:gd name="T73" fmla="*/ 996 h 3063"/>
              <a:gd name="T74" fmla="*/ 0 w 3600"/>
              <a:gd name="T75" fmla="*/ 196 h 3063"/>
              <a:gd name="T76" fmla="*/ 35 w 3600"/>
              <a:gd name="T77" fmla="*/ 80 h 3063"/>
              <a:gd name="T78" fmla="*/ 135 w 3600"/>
              <a:gd name="T79" fmla="*/ 1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0" h="3063">
                <a:moveTo>
                  <a:pt x="195" y="0"/>
                </a:moveTo>
                <a:lnTo>
                  <a:pt x="996" y="0"/>
                </a:lnTo>
                <a:lnTo>
                  <a:pt x="996" y="266"/>
                </a:lnTo>
                <a:lnTo>
                  <a:pt x="1006" y="351"/>
                </a:lnTo>
                <a:lnTo>
                  <a:pt x="1047" y="426"/>
                </a:lnTo>
                <a:lnTo>
                  <a:pt x="1107" y="481"/>
                </a:lnTo>
                <a:lnTo>
                  <a:pt x="1177" y="521"/>
                </a:lnTo>
                <a:lnTo>
                  <a:pt x="1262" y="536"/>
                </a:lnTo>
                <a:lnTo>
                  <a:pt x="1803" y="536"/>
                </a:lnTo>
                <a:lnTo>
                  <a:pt x="1883" y="521"/>
                </a:lnTo>
                <a:lnTo>
                  <a:pt x="1958" y="481"/>
                </a:lnTo>
                <a:lnTo>
                  <a:pt x="2018" y="426"/>
                </a:lnTo>
                <a:lnTo>
                  <a:pt x="2053" y="351"/>
                </a:lnTo>
                <a:lnTo>
                  <a:pt x="2068" y="266"/>
                </a:lnTo>
                <a:lnTo>
                  <a:pt x="2068" y="0"/>
                </a:lnTo>
                <a:lnTo>
                  <a:pt x="2864" y="0"/>
                </a:lnTo>
                <a:lnTo>
                  <a:pt x="2929" y="10"/>
                </a:lnTo>
                <a:lnTo>
                  <a:pt x="2984" y="35"/>
                </a:lnTo>
                <a:lnTo>
                  <a:pt x="3029" y="80"/>
                </a:lnTo>
                <a:lnTo>
                  <a:pt x="3054" y="135"/>
                </a:lnTo>
                <a:lnTo>
                  <a:pt x="3064" y="196"/>
                </a:lnTo>
                <a:lnTo>
                  <a:pt x="3064" y="996"/>
                </a:lnTo>
                <a:lnTo>
                  <a:pt x="3330" y="996"/>
                </a:lnTo>
                <a:lnTo>
                  <a:pt x="3415" y="1011"/>
                </a:lnTo>
                <a:lnTo>
                  <a:pt x="3490" y="1046"/>
                </a:lnTo>
                <a:lnTo>
                  <a:pt x="3550" y="1106"/>
                </a:lnTo>
                <a:lnTo>
                  <a:pt x="3585" y="1176"/>
                </a:lnTo>
                <a:lnTo>
                  <a:pt x="3600" y="1261"/>
                </a:lnTo>
                <a:lnTo>
                  <a:pt x="3600" y="1802"/>
                </a:lnTo>
                <a:lnTo>
                  <a:pt x="3585" y="1887"/>
                </a:lnTo>
                <a:lnTo>
                  <a:pt x="3550" y="1957"/>
                </a:lnTo>
                <a:lnTo>
                  <a:pt x="3490" y="2017"/>
                </a:lnTo>
                <a:lnTo>
                  <a:pt x="3415" y="2052"/>
                </a:lnTo>
                <a:lnTo>
                  <a:pt x="3330" y="2067"/>
                </a:lnTo>
                <a:lnTo>
                  <a:pt x="3064" y="2067"/>
                </a:lnTo>
                <a:lnTo>
                  <a:pt x="3064" y="2867"/>
                </a:lnTo>
                <a:lnTo>
                  <a:pt x="3054" y="2928"/>
                </a:lnTo>
                <a:lnTo>
                  <a:pt x="3029" y="2983"/>
                </a:lnTo>
                <a:lnTo>
                  <a:pt x="2984" y="3028"/>
                </a:lnTo>
                <a:lnTo>
                  <a:pt x="2929" y="3053"/>
                </a:lnTo>
                <a:lnTo>
                  <a:pt x="2864" y="3063"/>
                </a:lnTo>
                <a:lnTo>
                  <a:pt x="2068" y="3063"/>
                </a:lnTo>
                <a:lnTo>
                  <a:pt x="2068" y="2797"/>
                </a:lnTo>
                <a:lnTo>
                  <a:pt x="2053" y="2712"/>
                </a:lnTo>
                <a:lnTo>
                  <a:pt x="2018" y="2637"/>
                </a:lnTo>
                <a:lnTo>
                  <a:pt x="1958" y="2582"/>
                </a:lnTo>
                <a:lnTo>
                  <a:pt x="1883" y="2542"/>
                </a:lnTo>
                <a:lnTo>
                  <a:pt x="1803" y="2527"/>
                </a:lnTo>
                <a:lnTo>
                  <a:pt x="1262" y="2527"/>
                </a:lnTo>
                <a:lnTo>
                  <a:pt x="1177" y="2542"/>
                </a:lnTo>
                <a:lnTo>
                  <a:pt x="1107" y="2582"/>
                </a:lnTo>
                <a:lnTo>
                  <a:pt x="1047" y="2637"/>
                </a:lnTo>
                <a:lnTo>
                  <a:pt x="1006" y="2712"/>
                </a:lnTo>
                <a:lnTo>
                  <a:pt x="996" y="2797"/>
                </a:lnTo>
                <a:lnTo>
                  <a:pt x="996" y="3063"/>
                </a:lnTo>
                <a:lnTo>
                  <a:pt x="195" y="3063"/>
                </a:lnTo>
                <a:lnTo>
                  <a:pt x="135" y="3053"/>
                </a:lnTo>
                <a:lnTo>
                  <a:pt x="80" y="3028"/>
                </a:lnTo>
                <a:lnTo>
                  <a:pt x="35" y="2983"/>
                </a:lnTo>
                <a:lnTo>
                  <a:pt x="10" y="2928"/>
                </a:lnTo>
                <a:lnTo>
                  <a:pt x="0" y="2867"/>
                </a:lnTo>
                <a:lnTo>
                  <a:pt x="0" y="2067"/>
                </a:lnTo>
                <a:lnTo>
                  <a:pt x="265" y="2067"/>
                </a:lnTo>
                <a:lnTo>
                  <a:pt x="351" y="2052"/>
                </a:lnTo>
                <a:lnTo>
                  <a:pt x="421" y="2017"/>
                </a:lnTo>
                <a:lnTo>
                  <a:pt x="481" y="1957"/>
                </a:lnTo>
                <a:lnTo>
                  <a:pt x="521" y="1887"/>
                </a:lnTo>
                <a:lnTo>
                  <a:pt x="531" y="1802"/>
                </a:lnTo>
                <a:lnTo>
                  <a:pt x="531" y="1261"/>
                </a:lnTo>
                <a:lnTo>
                  <a:pt x="521" y="1176"/>
                </a:lnTo>
                <a:lnTo>
                  <a:pt x="481" y="1106"/>
                </a:lnTo>
                <a:lnTo>
                  <a:pt x="421" y="1046"/>
                </a:lnTo>
                <a:lnTo>
                  <a:pt x="351" y="1011"/>
                </a:lnTo>
                <a:lnTo>
                  <a:pt x="265" y="996"/>
                </a:lnTo>
                <a:lnTo>
                  <a:pt x="0" y="996"/>
                </a:lnTo>
                <a:lnTo>
                  <a:pt x="0" y="196"/>
                </a:lnTo>
                <a:lnTo>
                  <a:pt x="10" y="135"/>
                </a:lnTo>
                <a:lnTo>
                  <a:pt x="35" y="80"/>
                </a:lnTo>
                <a:lnTo>
                  <a:pt x="80" y="35"/>
                </a:lnTo>
                <a:lnTo>
                  <a:pt x="135" y="10"/>
                </a:lnTo>
                <a:lnTo>
                  <a:pt x="195" y="0"/>
                </a:lnTo>
                <a:close/>
              </a:path>
            </a:pathLst>
          </a:custGeom>
          <a:solidFill>
            <a:schemeClr val="accent4"/>
          </a:solidFill>
          <a:ln w="25400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 dirty="0"/>
          </a:p>
        </p:txBody>
      </p:sp>
      <p:sp>
        <p:nvSpPr>
          <p:cNvPr id="118" name="Freeform 40">
            <a:extLst>
              <a:ext uri="{FF2B5EF4-FFF2-40B4-BE49-F238E27FC236}">
                <a16:creationId xmlns:a16="http://schemas.microsoft.com/office/drawing/2014/main" id="{51307CBF-8266-463F-8910-823518AD7A45}"/>
              </a:ext>
            </a:extLst>
          </p:cNvPr>
          <p:cNvSpPr>
            <a:spLocks/>
          </p:cNvSpPr>
          <p:nvPr/>
        </p:nvSpPr>
        <p:spPr bwMode="auto">
          <a:xfrm>
            <a:off x="1804490" y="2041338"/>
            <a:ext cx="1270961" cy="1462258"/>
          </a:xfrm>
          <a:custGeom>
            <a:avLst/>
            <a:gdLst>
              <a:gd name="T0" fmla="*/ 1803 w 3601"/>
              <a:gd name="T1" fmla="*/ 0 h 4143"/>
              <a:gd name="T2" fmla="*/ 1963 w 3601"/>
              <a:gd name="T3" fmla="*/ 55 h 4143"/>
              <a:gd name="T4" fmla="*/ 2058 w 3601"/>
              <a:gd name="T5" fmla="*/ 185 h 4143"/>
              <a:gd name="T6" fmla="*/ 2073 w 3601"/>
              <a:gd name="T7" fmla="*/ 540 h 4143"/>
              <a:gd name="T8" fmla="*/ 2930 w 3601"/>
              <a:gd name="T9" fmla="*/ 550 h 4143"/>
              <a:gd name="T10" fmla="*/ 3030 w 3601"/>
              <a:gd name="T11" fmla="*/ 620 h 4143"/>
              <a:gd name="T12" fmla="*/ 3070 w 3601"/>
              <a:gd name="T13" fmla="*/ 736 h 4143"/>
              <a:gd name="T14" fmla="*/ 3335 w 3601"/>
              <a:gd name="T15" fmla="*/ 1536 h 4143"/>
              <a:gd name="T16" fmla="*/ 3490 w 3601"/>
              <a:gd name="T17" fmla="*/ 1586 h 4143"/>
              <a:gd name="T18" fmla="*/ 3591 w 3601"/>
              <a:gd name="T19" fmla="*/ 1716 h 4143"/>
              <a:gd name="T20" fmla="*/ 3601 w 3601"/>
              <a:gd name="T21" fmla="*/ 2342 h 4143"/>
              <a:gd name="T22" fmla="*/ 3550 w 3601"/>
              <a:gd name="T23" fmla="*/ 2497 h 4143"/>
              <a:gd name="T24" fmla="*/ 3420 w 3601"/>
              <a:gd name="T25" fmla="*/ 2592 h 4143"/>
              <a:gd name="T26" fmla="*/ 3070 w 3601"/>
              <a:gd name="T27" fmla="*/ 2607 h 4143"/>
              <a:gd name="T28" fmla="*/ 3060 w 3601"/>
              <a:gd name="T29" fmla="*/ 3468 h 4143"/>
              <a:gd name="T30" fmla="*/ 2985 w 3601"/>
              <a:gd name="T31" fmla="*/ 3568 h 4143"/>
              <a:gd name="T32" fmla="*/ 2869 w 3601"/>
              <a:gd name="T33" fmla="*/ 3603 h 4143"/>
              <a:gd name="T34" fmla="*/ 2073 w 3601"/>
              <a:gd name="T35" fmla="*/ 3873 h 4143"/>
              <a:gd name="T36" fmla="*/ 2018 w 3601"/>
              <a:gd name="T37" fmla="*/ 4033 h 4143"/>
              <a:gd name="T38" fmla="*/ 1888 w 3601"/>
              <a:gd name="T39" fmla="*/ 4128 h 4143"/>
              <a:gd name="T40" fmla="*/ 1267 w 3601"/>
              <a:gd name="T41" fmla="*/ 4143 h 4143"/>
              <a:gd name="T42" fmla="*/ 1107 w 3601"/>
              <a:gd name="T43" fmla="*/ 4088 h 4143"/>
              <a:gd name="T44" fmla="*/ 1012 w 3601"/>
              <a:gd name="T45" fmla="*/ 3958 h 4143"/>
              <a:gd name="T46" fmla="*/ 997 w 3601"/>
              <a:gd name="T47" fmla="*/ 3603 h 4143"/>
              <a:gd name="T48" fmla="*/ 135 w 3601"/>
              <a:gd name="T49" fmla="*/ 3593 h 4143"/>
              <a:gd name="T50" fmla="*/ 40 w 3601"/>
              <a:gd name="T51" fmla="*/ 3523 h 4143"/>
              <a:gd name="T52" fmla="*/ 0 w 3601"/>
              <a:gd name="T53" fmla="*/ 3407 h 4143"/>
              <a:gd name="T54" fmla="*/ 266 w 3601"/>
              <a:gd name="T55" fmla="*/ 2607 h 4143"/>
              <a:gd name="T56" fmla="*/ 426 w 3601"/>
              <a:gd name="T57" fmla="*/ 2557 h 4143"/>
              <a:gd name="T58" fmla="*/ 521 w 3601"/>
              <a:gd name="T59" fmla="*/ 2427 h 4143"/>
              <a:gd name="T60" fmla="*/ 536 w 3601"/>
              <a:gd name="T61" fmla="*/ 1801 h 4143"/>
              <a:gd name="T62" fmla="*/ 481 w 3601"/>
              <a:gd name="T63" fmla="*/ 1646 h 4143"/>
              <a:gd name="T64" fmla="*/ 351 w 3601"/>
              <a:gd name="T65" fmla="*/ 1551 h 4143"/>
              <a:gd name="T66" fmla="*/ 0 w 3601"/>
              <a:gd name="T67" fmla="*/ 1536 h 4143"/>
              <a:gd name="T68" fmla="*/ 10 w 3601"/>
              <a:gd name="T69" fmla="*/ 675 h 4143"/>
              <a:gd name="T70" fmla="*/ 80 w 3601"/>
              <a:gd name="T71" fmla="*/ 575 h 4143"/>
              <a:gd name="T72" fmla="*/ 201 w 3601"/>
              <a:gd name="T73" fmla="*/ 540 h 4143"/>
              <a:gd name="T74" fmla="*/ 997 w 3601"/>
              <a:gd name="T75" fmla="*/ 270 h 4143"/>
              <a:gd name="T76" fmla="*/ 1052 w 3601"/>
              <a:gd name="T77" fmla="*/ 110 h 4143"/>
              <a:gd name="T78" fmla="*/ 1182 w 3601"/>
              <a:gd name="T79" fmla="*/ 15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1" h="4143">
                <a:moveTo>
                  <a:pt x="1267" y="0"/>
                </a:moveTo>
                <a:lnTo>
                  <a:pt x="1803" y="0"/>
                </a:lnTo>
                <a:lnTo>
                  <a:pt x="1888" y="15"/>
                </a:lnTo>
                <a:lnTo>
                  <a:pt x="1963" y="55"/>
                </a:lnTo>
                <a:lnTo>
                  <a:pt x="2018" y="110"/>
                </a:lnTo>
                <a:lnTo>
                  <a:pt x="2058" y="185"/>
                </a:lnTo>
                <a:lnTo>
                  <a:pt x="2073" y="270"/>
                </a:lnTo>
                <a:lnTo>
                  <a:pt x="2073" y="540"/>
                </a:lnTo>
                <a:lnTo>
                  <a:pt x="2869" y="540"/>
                </a:lnTo>
                <a:lnTo>
                  <a:pt x="2930" y="550"/>
                </a:lnTo>
                <a:lnTo>
                  <a:pt x="2985" y="575"/>
                </a:lnTo>
                <a:lnTo>
                  <a:pt x="3030" y="620"/>
                </a:lnTo>
                <a:lnTo>
                  <a:pt x="3060" y="675"/>
                </a:lnTo>
                <a:lnTo>
                  <a:pt x="3070" y="736"/>
                </a:lnTo>
                <a:lnTo>
                  <a:pt x="3070" y="1536"/>
                </a:lnTo>
                <a:lnTo>
                  <a:pt x="3335" y="1536"/>
                </a:lnTo>
                <a:lnTo>
                  <a:pt x="3420" y="1551"/>
                </a:lnTo>
                <a:lnTo>
                  <a:pt x="3490" y="1586"/>
                </a:lnTo>
                <a:lnTo>
                  <a:pt x="3550" y="1646"/>
                </a:lnTo>
                <a:lnTo>
                  <a:pt x="3591" y="1716"/>
                </a:lnTo>
                <a:lnTo>
                  <a:pt x="3601" y="1801"/>
                </a:lnTo>
                <a:lnTo>
                  <a:pt x="3601" y="2342"/>
                </a:lnTo>
                <a:lnTo>
                  <a:pt x="3591" y="2427"/>
                </a:lnTo>
                <a:lnTo>
                  <a:pt x="3550" y="2497"/>
                </a:lnTo>
                <a:lnTo>
                  <a:pt x="3490" y="2557"/>
                </a:lnTo>
                <a:lnTo>
                  <a:pt x="3420" y="2592"/>
                </a:lnTo>
                <a:lnTo>
                  <a:pt x="3335" y="2607"/>
                </a:lnTo>
                <a:lnTo>
                  <a:pt x="3070" y="2607"/>
                </a:lnTo>
                <a:lnTo>
                  <a:pt x="3070" y="3407"/>
                </a:lnTo>
                <a:lnTo>
                  <a:pt x="3060" y="3468"/>
                </a:lnTo>
                <a:lnTo>
                  <a:pt x="3030" y="3523"/>
                </a:lnTo>
                <a:lnTo>
                  <a:pt x="2985" y="3568"/>
                </a:lnTo>
                <a:lnTo>
                  <a:pt x="2930" y="3593"/>
                </a:lnTo>
                <a:lnTo>
                  <a:pt x="2869" y="3603"/>
                </a:lnTo>
                <a:lnTo>
                  <a:pt x="2073" y="3603"/>
                </a:lnTo>
                <a:lnTo>
                  <a:pt x="2073" y="3873"/>
                </a:lnTo>
                <a:lnTo>
                  <a:pt x="2058" y="3958"/>
                </a:lnTo>
                <a:lnTo>
                  <a:pt x="2018" y="4033"/>
                </a:lnTo>
                <a:lnTo>
                  <a:pt x="1963" y="4088"/>
                </a:lnTo>
                <a:lnTo>
                  <a:pt x="1888" y="4128"/>
                </a:lnTo>
                <a:lnTo>
                  <a:pt x="1803" y="4143"/>
                </a:lnTo>
                <a:lnTo>
                  <a:pt x="1267" y="4143"/>
                </a:lnTo>
                <a:lnTo>
                  <a:pt x="1182" y="4128"/>
                </a:lnTo>
                <a:lnTo>
                  <a:pt x="1107" y="4088"/>
                </a:lnTo>
                <a:lnTo>
                  <a:pt x="1052" y="4033"/>
                </a:lnTo>
                <a:lnTo>
                  <a:pt x="1012" y="3958"/>
                </a:lnTo>
                <a:lnTo>
                  <a:pt x="997" y="3873"/>
                </a:lnTo>
                <a:lnTo>
                  <a:pt x="997" y="3603"/>
                </a:lnTo>
                <a:lnTo>
                  <a:pt x="201" y="3603"/>
                </a:lnTo>
                <a:lnTo>
                  <a:pt x="135" y="3593"/>
                </a:lnTo>
                <a:lnTo>
                  <a:pt x="80" y="3568"/>
                </a:lnTo>
                <a:lnTo>
                  <a:pt x="40" y="3523"/>
                </a:lnTo>
                <a:lnTo>
                  <a:pt x="10" y="3468"/>
                </a:lnTo>
                <a:lnTo>
                  <a:pt x="0" y="3407"/>
                </a:lnTo>
                <a:lnTo>
                  <a:pt x="0" y="2607"/>
                </a:lnTo>
                <a:lnTo>
                  <a:pt x="266" y="2607"/>
                </a:lnTo>
                <a:lnTo>
                  <a:pt x="351" y="2592"/>
                </a:lnTo>
                <a:lnTo>
                  <a:pt x="426" y="2557"/>
                </a:lnTo>
                <a:lnTo>
                  <a:pt x="481" y="2497"/>
                </a:lnTo>
                <a:lnTo>
                  <a:pt x="521" y="2427"/>
                </a:lnTo>
                <a:lnTo>
                  <a:pt x="536" y="2342"/>
                </a:lnTo>
                <a:lnTo>
                  <a:pt x="536" y="1801"/>
                </a:lnTo>
                <a:lnTo>
                  <a:pt x="521" y="1716"/>
                </a:lnTo>
                <a:lnTo>
                  <a:pt x="481" y="1646"/>
                </a:lnTo>
                <a:lnTo>
                  <a:pt x="426" y="1586"/>
                </a:lnTo>
                <a:lnTo>
                  <a:pt x="351" y="1551"/>
                </a:lnTo>
                <a:lnTo>
                  <a:pt x="266" y="1536"/>
                </a:lnTo>
                <a:lnTo>
                  <a:pt x="0" y="1536"/>
                </a:lnTo>
                <a:lnTo>
                  <a:pt x="0" y="736"/>
                </a:lnTo>
                <a:lnTo>
                  <a:pt x="10" y="675"/>
                </a:lnTo>
                <a:lnTo>
                  <a:pt x="40" y="620"/>
                </a:lnTo>
                <a:lnTo>
                  <a:pt x="80" y="575"/>
                </a:lnTo>
                <a:lnTo>
                  <a:pt x="135" y="550"/>
                </a:lnTo>
                <a:lnTo>
                  <a:pt x="201" y="540"/>
                </a:lnTo>
                <a:lnTo>
                  <a:pt x="997" y="540"/>
                </a:lnTo>
                <a:lnTo>
                  <a:pt x="997" y="270"/>
                </a:lnTo>
                <a:lnTo>
                  <a:pt x="1012" y="185"/>
                </a:lnTo>
                <a:lnTo>
                  <a:pt x="1052" y="110"/>
                </a:lnTo>
                <a:lnTo>
                  <a:pt x="1107" y="55"/>
                </a:lnTo>
                <a:lnTo>
                  <a:pt x="1182" y="15"/>
                </a:lnTo>
                <a:lnTo>
                  <a:pt x="1267" y="0"/>
                </a:lnTo>
                <a:close/>
              </a:path>
            </a:pathLst>
          </a:custGeom>
          <a:solidFill>
            <a:schemeClr val="tx1">
              <a:alpha val="19000"/>
            </a:schemeClr>
          </a:solidFill>
          <a:ln w="0">
            <a:noFill/>
            <a:prstDash val="solid"/>
            <a:round/>
            <a:headEnd/>
            <a:tailEnd/>
          </a:ln>
          <a:effectLst>
            <a:softEdge rad="279400"/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88" name="Freeform 40">
            <a:extLst>
              <a:ext uri="{FF2B5EF4-FFF2-40B4-BE49-F238E27FC236}">
                <a16:creationId xmlns:a16="http://schemas.microsoft.com/office/drawing/2014/main" id="{1671ADA1-B4A2-4529-A9EA-A1BBDF7777F8}"/>
              </a:ext>
            </a:extLst>
          </p:cNvPr>
          <p:cNvSpPr>
            <a:spLocks/>
          </p:cNvSpPr>
          <p:nvPr/>
        </p:nvSpPr>
        <p:spPr bwMode="auto">
          <a:xfrm>
            <a:off x="2049834" y="1754311"/>
            <a:ext cx="1270961" cy="1462258"/>
          </a:xfrm>
          <a:custGeom>
            <a:avLst/>
            <a:gdLst>
              <a:gd name="T0" fmla="*/ 1803 w 3601"/>
              <a:gd name="T1" fmla="*/ 0 h 4143"/>
              <a:gd name="T2" fmla="*/ 1963 w 3601"/>
              <a:gd name="T3" fmla="*/ 55 h 4143"/>
              <a:gd name="T4" fmla="*/ 2058 w 3601"/>
              <a:gd name="T5" fmla="*/ 185 h 4143"/>
              <a:gd name="T6" fmla="*/ 2073 w 3601"/>
              <a:gd name="T7" fmla="*/ 540 h 4143"/>
              <a:gd name="T8" fmla="*/ 2930 w 3601"/>
              <a:gd name="T9" fmla="*/ 550 h 4143"/>
              <a:gd name="T10" fmla="*/ 3030 w 3601"/>
              <a:gd name="T11" fmla="*/ 620 h 4143"/>
              <a:gd name="T12" fmla="*/ 3070 w 3601"/>
              <a:gd name="T13" fmla="*/ 736 h 4143"/>
              <a:gd name="T14" fmla="*/ 3335 w 3601"/>
              <a:gd name="T15" fmla="*/ 1536 h 4143"/>
              <a:gd name="T16" fmla="*/ 3490 w 3601"/>
              <a:gd name="T17" fmla="*/ 1586 h 4143"/>
              <a:gd name="T18" fmla="*/ 3591 w 3601"/>
              <a:gd name="T19" fmla="*/ 1716 h 4143"/>
              <a:gd name="T20" fmla="*/ 3601 w 3601"/>
              <a:gd name="T21" fmla="*/ 2342 h 4143"/>
              <a:gd name="T22" fmla="*/ 3550 w 3601"/>
              <a:gd name="T23" fmla="*/ 2497 h 4143"/>
              <a:gd name="T24" fmla="*/ 3420 w 3601"/>
              <a:gd name="T25" fmla="*/ 2592 h 4143"/>
              <a:gd name="T26" fmla="*/ 3070 w 3601"/>
              <a:gd name="T27" fmla="*/ 2607 h 4143"/>
              <a:gd name="T28" fmla="*/ 3060 w 3601"/>
              <a:gd name="T29" fmla="*/ 3468 h 4143"/>
              <a:gd name="T30" fmla="*/ 2985 w 3601"/>
              <a:gd name="T31" fmla="*/ 3568 h 4143"/>
              <a:gd name="T32" fmla="*/ 2869 w 3601"/>
              <a:gd name="T33" fmla="*/ 3603 h 4143"/>
              <a:gd name="T34" fmla="*/ 2073 w 3601"/>
              <a:gd name="T35" fmla="*/ 3873 h 4143"/>
              <a:gd name="T36" fmla="*/ 2018 w 3601"/>
              <a:gd name="T37" fmla="*/ 4033 h 4143"/>
              <a:gd name="T38" fmla="*/ 1888 w 3601"/>
              <a:gd name="T39" fmla="*/ 4128 h 4143"/>
              <a:gd name="T40" fmla="*/ 1267 w 3601"/>
              <a:gd name="T41" fmla="*/ 4143 h 4143"/>
              <a:gd name="T42" fmla="*/ 1107 w 3601"/>
              <a:gd name="T43" fmla="*/ 4088 h 4143"/>
              <a:gd name="T44" fmla="*/ 1012 w 3601"/>
              <a:gd name="T45" fmla="*/ 3958 h 4143"/>
              <a:gd name="T46" fmla="*/ 997 w 3601"/>
              <a:gd name="T47" fmla="*/ 3603 h 4143"/>
              <a:gd name="T48" fmla="*/ 135 w 3601"/>
              <a:gd name="T49" fmla="*/ 3593 h 4143"/>
              <a:gd name="T50" fmla="*/ 40 w 3601"/>
              <a:gd name="T51" fmla="*/ 3523 h 4143"/>
              <a:gd name="T52" fmla="*/ 0 w 3601"/>
              <a:gd name="T53" fmla="*/ 3407 h 4143"/>
              <a:gd name="T54" fmla="*/ 266 w 3601"/>
              <a:gd name="T55" fmla="*/ 2607 h 4143"/>
              <a:gd name="T56" fmla="*/ 426 w 3601"/>
              <a:gd name="T57" fmla="*/ 2557 h 4143"/>
              <a:gd name="T58" fmla="*/ 521 w 3601"/>
              <a:gd name="T59" fmla="*/ 2427 h 4143"/>
              <a:gd name="T60" fmla="*/ 536 w 3601"/>
              <a:gd name="T61" fmla="*/ 1801 h 4143"/>
              <a:gd name="T62" fmla="*/ 481 w 3601"/>
              <a:gd name="T63" fmla="*/ 1646 h 4143"/>
              <a:gd name="T64" fmla="*/ 351 w 3601"/>
              <a:gd name="T65" fmla="*/ 1551 h 4143"/>
              <a:gd name="T66" fmla="*/ 0 w 3601"/>
              <a:gd name="T67" fmla="*/ 1536 h 4143"/>
              <a:gd name="T68" fmla="*/ 10 w 3601"/>
              <a:gd name="T69" fmla="*/ 675 h 4143"/>
              <a:gd name="T70" fmla="*/ 80 w 3601"/>
              <a:gd name="T71" fmla="*/ 575 h 4143"/>
              <a:gd name="T72" fmla="*/ 201 w 3601"/>
              <a:gd name="T73" fmla="*/ 540 h 4143"/>
              <a:gd name="T74" fmla="*/ 997 w 3601"/>
              <a:gd name="T75" fmla="*/ 270 h 4143"/>
              <a:gd name="T76" fmla="*/ 1052 w 3601"/>
              <a:gd name="T77" fmla="*/ 110 h 4143"/>
              <a:gd name="T78" fmla="*/ 1182 w 3601"/>
              <a:gd name="T79" fmla="*/ 15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01" h="4143">
                <a:moveTo>
                  <a:pt x="1267" y="0"/>
                </a:moveTo>
                <a:lnTo>
                  <a:pt x="1803" y="0"/>
                </a:lnTo>
                <a:lnTo>
                  <a:pt x="1888" y="15"/>
                </a:lnTo>
                <a:lnTo>
                  <a:pt x="1963" y="55"/>
                </a:lnTo>
                <a:lnTo>
                  <a:pt x="2018" y="110"/>
                </a:lnTo>
                <a:lnTo>
                  <a:pt x="2058" y="185"/>
                </a:lnTo>
                <a:lnTo>
                  <a:pt x="2073" y="270"/>
                </a:lnTo>
                <a:lnTo>
                  <a:pt x="2073" y="540"/>
                </a:lnTo>
                <a:lnTo>
                  <a:pt x="2869" y="540"/>
                </a:lnTo>
                <a:lnTo>
                  <a:pt x="2930" y="550"/>
                </a:lnTo>
                <a:lnTo>
                  <a:pt x="2985" y="575"/>
                </a:lnTo>
                <a:lnTo>
                  <a:pt x="3030" y="620"/>
                </a:lnTo>
                <a:lnTo>
                  <a:pt x="3060" y="675"/>
                </a:lnTo>
                <a:lnTo>
                  <a:pt x="3070" y="736"/>
                </a:lnTo>
                <a:lnTo>
                  <a:pt x="3070" y="1536"/>
                </a:lnTo>
                <a:lnTo>
                  <a:pt x="3335" y="1536"/>
                </a:lnTo>
                <a:lnTo>
                  <a:pt x="3420" y="1551"/>
                </a:lnTo>
                <a:lnTo>
                  <a:pt x="3490" y="1586"/>
                </a:lnTo>
                <a:lnTo>
                  <a:pt x="3550" y="1646"/>
                </a:lnTo>
                <a:lnTo>
                  <a:pt x="3591" y="1716"/>
                </a:lnTo>
                <a:lnTo>
                  <a:pt x="3601" y="1801"/>
                </a:lnTo>
                <a:lnTo>
                  <a:pt x="3601" y="2342"/>
                </a:lnTo>
                <a:lnTo>
                  <a:pt x="3591" y="2427"/>
                </a:lnTo>
                <a:lnTo>
                  <a:pt x="3550" y="2497"/>
                </a:lnTo>
                <a:lnTo>
                  <a:pt x="3490" y="2557"/>
                </a:lnTo>
                <a:lnTo>
                  <a:pt x="3420" y="2592"/>
                </a:lnTo>
                <a:lnTo>
                  <a:pt x="3335" y="2607"/>
                </a:lnTo>
                <a:lnTo>
                  <a:pt x="3070" y="2607"/>
                </a:lnTo>
                <a:lnTo>
                  <a:pt x="3070" y="3407"/>
                </a:lnTo>
                <a:lnTo>
                  <a:pt x="3060" y="3468"/>
                </a:lnTo>
                <a:lnTo>
                  <a:pt x="3030" y="3523"/>
                </a:lnTo>
                <a:lnTo>
                  <a:pt x="2985" y="3568"/>
                </a:lnTo>
                <a:lnTo>
                  <a:pt x="2930" y="3593"/>
                </a:lnTo>
                <a:lnTo>
                  <a:pt x="2869" y="3603"/>
                </a:lnTo>
                <a:lnTo>
                  <a:pt x="2073" y="3603"/>
                </a:lnTo>
                <a:lnTo>
                  <a:pt x="2073" y="3873"/>
                </a:lnTo>
                <a:lnTo>
                  <a:pt x="2058" y="3958"/>
                </a:lnTo>
                <a:lnTo>
                  <a:pt x="2018" y="4033"/>
                </a:lnTo>
                <a:lnTo>
                  <a:pt x="1963" y="4088"/>
                </a:lnTo>
                <a:lnTo>
                  <a:pt x="1888" y="4128"/>
                </a:lnTo>
                <a:lnTo>
                  <a:pt x="1803" y="4143"/>
                </a:lnTo>
                <a:lnTo>
                  <a:pt x="1267" y="4143"/>
                </a:lnTo>
                <a:lnTo>
                  <a:pt x="1182" y="4128"/>
                </a:lnTo>
                <a:lnTo>
                  <a:pt x="1107" y="4088"/>
                </a:lnTo>
                <a:lnTo>
                  <a:pt x="1052" y="4033"/>
                </a:lnTo>
                <a:lnTo>
                  <a:pt x="1012" y="3958"/>
                </a:lnTo>
                <a:lnTo>
                  <a:pt x="997" y="3873"/>
                </a:lnTo>
                <a:lnTo>
                  <a:pt x="997" y="3603"/>
                </a:lnTo>
                <a:lnTo>
                  <a:pt x="201" y="3603"/>
                </a:lnTo>
                <a:lnTo>
                  <a:pt x="135" y="3593"/>
                </a:lnTo>
                <a:lnTo>
                  <a:pt x="80" y="3568"/>
                </a:lnTo>
                <a:lnTo>
                  <a:pt x="40" y="3523"/>
                </a:lnTo>
                <a:lnTo>
                  <a:pt x="10" y="3468"/>
                </a:lnTo>
                <a:lnTo>
                  <a:pt x="0" y="3407"/>
                </a:lnTo>
                <a:lnTo>
                  <a:pt x="0" y="2607"/>
                </a:lnTo>
                <a:lnTo>
                  <a:pt x="266" y="2607"/>
                </a:lnTo>
                <a:lnTo>
                  <a:pt x="351" y="2592"/>
                </a:lnTo>
                <a:lnTo>
                  <a:pt x="426" y="2557"/>
                </a:lnTo>
                <a:lnTo>
                  <a:pt x="481" y="2497"/>
                </a:lnTo>
                <a:lnTo>
                  <a:pt x="521" y="2427"/>
                </a:lnTo>
                <a:lnTo>
                  <a:pt x="536" y="2342"/>
                </a:lnTo>
                <a:lnTo>
                  <a:pt x="536" y="1801"/>
                </a:lnTo>
                <a:lnTo>
                  <a:pt x="521" y="1716"/>
                </a:lnTo>
                <a:lnTo>
                  <a:pt x="481" y="1646"/>
                </a:lnTo>
                <a:lnTo>
                  <a:pt x="426" y="1586"/>
                </a:lnTo>
                <a:lnTo>
                  <a:pt x="351" y="1551"/>
                </a:lnTo>
                <a:lnTo>
                  <a:pt x="266" y="1536"/>
                </a:lnTo>
                <a:lnTo>
                  <a:pt x="0" y="1536"/>
                </a:lnTo>
                <a:lnTo>
                  <a:pt x="0" y="736"/>
                </a:lnTo>
                <a:lnTo>
                  <a:pt x="10" y="675"/>
                </a:lnTo>
                <a:lnTo>
                  <a:pt x="40" y="620"/>
                </a:lnTo>
                <a:lnTo>
                  <a:pt x="80" y="575"/>
                </a:lnTo>
                <a:lnTo>
                  <a:pt x="135" y="550"/>
                </a:lnTo>
                <a:lnTo>
                  <a:pt x="201" y="540"/>
                </a:lnTo>
                <a:lnTo>
                  <a:pt x="997" y="540"/>
                </a:lnTo>
                <a:lnTo>
                  <a:pt x="997" y="270"/>
                </a:lnTo>
                <a:lnTo>
                  <a:pt x="1012" y="185"/>
                </a:lnTo>
                <a:lnTo>
                  <a:pt x="1052" y="110"/>
                </a:lnTo>
                <a:lnTo>
                  <a:pt x="1107" y="55"/>
                </a:lnTo>
                <a:lnTo>
                  <a:pt x="1182" y="15"/>
                </a:lnTo>
                <a:lnTo>
                  <a:pt x="1267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2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117" name="Freeform 38">
            <a:extLst>
              <a:ext uri="{FF2B5EF4-FFF2-40B4-BE49-F238E27FC236}">
                <a16:creationId xmlns:a16="http://schemas.microsoft.com/office/drawing/2014/main" id="{29D3DC45-50CD-40DD-96E6-E85A440D6F1E}"/>
              </a:ext>
            </a:extLst>
          </p:cNvPr>
          <p:cNvSpPr>
            <a:spLocks/>
          </p:cNvSpPr>
          <p:nvPr/>
        </p:nvSpPr>
        <p:spPr bwMode="auto">
          <a:xfrm>
            <a:off x="283194" y="2230765"/>
            <a:ext cx="1461552" cy="1081076"/>
          </a:xfrm>
          <a:custGeom>
            <a:avLst/>
            <a:gdLst>
              <a:gd name="T0" fmla="*/ 1537 w 4141"/>
              <a:gd name="T1" fmla="*/ 0 h 3063"/>
              <a:gd name="T2" fmla="*/ 1552 w 4141"/>
              <a:gd name="T3" fmla="*/ 351 h 3063"/>
              <a:gd name="T4" fmla="*/ 1647 w 4141"/>
              <a:gd name="T5" fmla="*/ 481 h 3063"/>
              <a:gd name="T6" fmla="*/ 1803 w 4141"/>
              <a:gd name="T7" fmla="*/ 536 h 3063"/>
              <a:gd name="T8" fmla="*/ 2429 w 4141"/>
              <a:gd name="T9" fmla="*/ 521 h 3063"/>
              <a:gd name="T10" fmla="*/ 2559 w 4141"/>
              <a:gd name="T11" fmla="*/ 426 h 3063"/>
              <a:gd name="T12" fmla="*/ 2609 w 4141"/>
              <a:gd name="T13" fmla="*/ 266 h 3063"/>
              <a:gd name="T14" fmla="*/ 3410 w 4141"/>
              <a:gd name="T15" fmla="*/ 0 h 3063"/>
              <a:gd name="T16" fmla="*/ 3525 w 4141"/>
              <a:gd name="T17" fmla="*/ 35 h 3063"/>
              <a:gd name="T18" fmla="*/ 3595 w 4141"/>
              <a:gd name="T19" fmla="*/ 135 h 3063"/>
              <a:gd name="T20" fmla="*/ 3605 w 4141"/>
              <a:gd name="T21" fmla="*/ 996 h 3063"/>
              <a:gd name="T22" fmla="*/ 3956 w 4141"/>
              <a:gd name="T23" fmla="*/ 1011 h 3063"/>
              <a:gd name="T24" fmla="*/ 4091 w 4141"/>
              <a:gd name="T25" fmla="*/ 1106 h 3063"/>
              <a:gd name="T26" fmla="*/ 4141 w 4141"/>
              <a:gd name="T27" fmla="*/ 1261 h 3063"/>
              <a:gd name="T28" fmla="*/ 4126 w 4141"/>
              <a:gd name="T29" fmla="*/ 1887 h 3063"/>
              <a:gd name="T30" fmla="*/ 4031 w 4141"/>
              <a:gd name="T31" fmla="*/ 2017 h 3063"/>
              <a:gd name="T32" fmla="*/ 3871 w 4141"/>
              <a:gd name="T33" fmla="*/ 2067 h 3063"/>
              <a:gd name="T34" fmla="*/ 3605 w 4141"/>
              <a:gd name="T35" fmla="*/ 2867 h 3063"/>
              <a:gd name="T36" fmla="*/ 3570 w 4141"/>
              <a:gd name="T37" fmla="*/ 2983 h 3063"/>
              <a:gd name="T38" fmla="*/ 3470 w 4141"/>
              <a:gd name="T39" fmla="*/ 3053 h 3063"/>
              <a:gd name="T40" fmla="*/ 2609 w 4141"/>
              <a:gd name="T41" fmla="*/ 3063 h 3063"/>
              <a:gd name="T42" fmla="*/ 2594 w 4141"/>
              <a:gd name="T43" fmla="*/ 2712 h 3063"/>
              <a:gd name="T44" fmla="*/ 2499 w 4141"/>
              <a:gd name="T45" fmla="*/ 2582 h 3063"/>
              <a:gd name="T46" fmla="*/ 2343 w 4141"/>
              <a:gd name="T47" fmla="*/ 2527 h 3063"/>
              <a:gd name="T48" fmla="*/ 1717 w 4141"/>
              <a:gd name="T49" fmla="*/ 2542 h 3063"/>
              <a:gd name="T50" fmla="*/ 1587 w 4141"/>
              <a:gd name="T51" fmla="*/ 2637 h 3063"/>
              <a:gd name="T52" fmla="*/ 1537 w 4141"/>
              <a:gd name="T53" fmla="*/ 2797 h 3063"/>
              <a:gd name="T54" fmla="*/ 736 w 4141"/>
              <a:gd name="T55" fmla="*/ 3063 h 3063"/>
              <a:gd name="T56" fmla="*/ 621 w 4141"/>
              <a:gd name="T57" fmla="*/ 3028 h 3063"/>
              <a:gd name="T58" fmla="*/ 551 w 4141"/>
              <a:gd name="T59" fmla="*/ 2928 h 3063"/>
              <a:gd name="T60" fmla="*/ 541 w 4141"/>
              <a:gd name="T61" fmla="*/ 2067 h 3063"/>
              <a:gd name="T62" fmla="*/ 185 w 4141"/>
              <a:gd name="T63" fmla="*/ 2052 h 3063"/>
              <a:gd name="T64" fmla="*/ 50 w 4141"/>
              <a:gd name="T65" fmla="*/ 1957 h 3063"/>
              <a:gd name="T66" fmla="*/ 0 w 4141"/>
              <a:gd name="T67" fmla="*/ 1802 h 3063"/>
              <a:gd name="T68" fmla="*/ 15 w 4141"/>
              <a:gd name="T69" fmla="*/ 1176 h 3063"/>
              <a:gd name="T70" fmla="*/ 110 w 4141"/>
              <a:gd name="T71" fmla="*/ 1046 h 3063"/>
              <a:gd name="T72" fmla="*/ 270 w 4141"/>
              <a:gd name="T73" fmla="*/ 996 h 3063"/>
              <a:gd name="T74" fmla="*/ 541 w 4141"/>
              <a:gd name="T75" fmla="*/ 196 h 3063"/>
              <a:gd name="T76" fmla="*/ 576 w 4141"/>
              <a:gd name="T77" fmla="*/ 80 h 3063"/>
              <a:gd name="T78" fmla="*/ 676 w 4141"/>
              <a:gd name="T79" fmla="*/ 1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141" h="3063">
                <a:moveTo>
                  <a:pt x="736" y="0"/>
                </a:moveTo>
                <a:lnTo>
                  <a:pt x="1537" y="0"/>
                </a:lnTo>
                <a:lnTo>
                  <a:pt x="1537" y="266"/>
                </a:lnTo>
                <a:lnTo>
                  <a:pt x="1552" y="351"/>
                </a:lnTo>
                <a:lnTo>
                  <a:pt x="1587" y="426"/>
                </a:lnTo>
                <a:lnTo>
                  <a:pt x="1647" y="481"/>
                </a:lnTo>
                <a:lnTo>
                  <a:pt x="1717" y="521"/>
                </a:lnTo>
                <a:lnTo>
                  <a:pt x="1803" y="536"/>
                </a:lnTo>
                <a:lnTo>
                  <a:pt x="2343" y="536"/>
                </a:lnTo>
                <a:lnTo>
                  <a:pt x="2429" y="521"/>
                </a:lnTo>
                <a:lnTo>
                  <a:pt x="2499" y="481"/>
                </a:lnTo>
                <a:lnTo>
                  <a:pt x="2559" y="426"/>
                </a:lnTo>
                <a:lnTo>
                  <a:pt x="2594" y="351"/>
                </a:lnTo>
                <a:lnTo>
                  <a:pt x="2609" y="266"/>
                </a:lnTo>
                <a:lnTo>
                  <a:pt x="2609" y="0"/>
                </a:lnTo>
                <a:lnTo>
                  <a:pt x="3410" y="0"/>
                </a:lnTo>
                <a:lnTo>
                  <a:pt x="3470" y="10"/>
                </a:lnTo>
                <a:lnTo>
                  <a:pt x="3525" y="35"/>
                </a:lnTo>
                <a:lnTo>
                  <a:pt x="3570" y="80"/>
                </a:lnTo>
                <a:lnTo>
                  <a:pt x="3595" y="135"/>
                </a:lnTo>
                <a:lnTo>
                  <a:pt x="3605" y="196"/>
                </a:lnTo>
                <a:lnTo>
                  <a:pt x="3605" y="996"/>
                </a:lnTo>
                <a:lnTo>
                  <a:pt x="3871" y="996"/>
                </a:lnTo>
                <a:lnTo>
                  <a:pt x="3956" y="1011"/>
                </a:lnTo>
                <a:lnTo>
                  <a:pt x="4031" y="1046"/>
                </a:lnTo>
                <a:lnTo>
                  <a:pt x="4091" y="1106"/>
                </a:lnTo>
                <a:lnTo>
                  <a:pt x="4126" y="1176"/>
                </a:lnTo>
                <a:lnTo>
                  <a:pt x="4141" y="1261"/>
                </a:lnTo>
                <a:lnTo>
                  <a:pt x="4141" y="1802"/>
                </a:lnTo>
                <a:lnTo>
                  <a:pt x="4126" y="1887"/>
                </a:lnTo>
                <a:lnTo>
                  <a:pt x="4091" y="1957"/>
                </a:lnTo>
                <a:lnTo>
                  <a:pt x="4031" y="2017"/>
                </a:lnTo>
                <a:lnTo>
                  <a:pt x="3956" y="2052"/>
                </a:lnTo>
                <a:lnTo>
                  <a:pt x="3871" y="2067"/>
                </a:lnTo>
                <a:lnTo>
                  <a:pt x="3605" y="2067"/>
                </a:lnTo>
                <a:lnTo>
                  <a:pt x="3605" y="2867"/>
                </a:lnTo>
                <a:lnTo>
                  <a:pt x="3595" y="2928"/>
                </a:lnTo>
                <a:lnTo>
                  <a:pt x="3570" y="2983"/>
                </a:lnTo>
                <a:lnTo>
                  <a:pt x="3525" y="3028"/>
                </a:lnTo>
                <a:lnTo>
                  <a:pt x="3470" y="3053"/>
                </a:lnTo>
                <a:lnTo>
                  <a:pt x="3410" y="3063"/>
                </a:lnTo>
                <a:lnTo>
                  <a:pt x="2609" y="3063"/>
                </a:lnTo>
                <a:lnTo>
                  <a:pt x="2609" y="2797"/>
                </a:lnTo>
                <a:lnTo>
                  <a:pt x="2594" y="2712"/>
                </a:lnTo>
                <a:lnTo>
                  <a:pt x="2559" y="2637"/>
                </a:lnTo>
                <a:lnTo>
                  <a:pt x="2499" y="2582"/>
                </a:lnTo>
                <a:lnTo>
                  <a:pt x="2429" y="2542"/>
                </a:lnTo>
                <a:lnTo>
                  <a:pt x="2343" y="2527"/>
                </a:lnTo>
                <a:lnTo>
                  <a:pt x="1803" y="2527"/>
                </a:lnTo>
                <a:lnTo>
                  <a:pt x="1717" y="2542"/>
                </a:lnTo>
                <a:lnTo>
                  <a:pt x="1647" y="2582"/>
                </a:lnTo>
                <a:lnTo>
                  <a:pt x="1587" y="2637"/>
                </a:lnTo>
                <a:lnTo>
                  <a:pt x="1552" y="2712"/>
                </a:lnTo>
                <a:lnTo>
                  <a:pt x="1537" y="2797"/>
                </a:lnTo>
                <a:lnTo>
                  <a:pt x="1537" y="3063"/>
                </a:lnTo>
                <a:lnTo>
                  <a:pt x="736" y="3063"/>
                </a:lnTo>
                <a:lnTo>
                  <a:pt x="676" y="3053"/>
                </a:lnTo>
                <a:lnTo>
                  <a:pt x="621" y="3028"/>
                </a:lnTo>
                <a:lnTo>
                  <a:pt x="576" y="2983"/>
                </a:lnTo>
                <a:lnTo>
                  <a:pt x="551" y="2928"/>
                </a:lnTo>
                <a:lnTo>
                  <a:pt x="541" y="2867"/>
                </a:lnTo>
                <a:lnTo>
                  <a:pt x="541" y="2067"/>
                </a:lnTo>
                <a:lnTo>
                  <a:pt x="270" y="2067"/>
                </a:lnTo>
                <a:lnTo>
                  <a:pt x="185" y="2052"/>
                </a:lnTo>
                <a:lnTo>
                  <a:pt x="110" y="2017"/>
                </a:lnTo>
                <a:lnTo>
                  <a:pt x="50" y="1957"/>
                </a:lnTo>
                <a:lnTo>
                  <a:pt x="15" y="1887"/>
                </a:lnTo>
                <a:lnTo>
                  <a:pt x="0" y="1802"/>
                </a:lnTo>
                <a:lnTo>
                  <a:pt x="0" y="1261"/>
                </a:lnTo>
                <a:lnTo>
                  <a:pt x="15" y="1176"/>
                </a:lnTo>
                <a:lnTo>
                  <a:pt x="50" y="1106"/>
                </a:lnTo>
                <a:lnTo>
                  <a:pt x="110" y="1046"/>
                </a:lnTo>
                <a:lnTo>
                  <a:pt x="185" y="1011"/>
                </a:lnTo>
                <a:lnTo>
                  <a:pt x="270" y="996"/>
                </a:lnTo>
                <a:lnTo>
                  <a:pt x="541" y="996"/>
                </a:lnTo>
                <a:lnTo>
                  <a:pt x="541" y="196"/>
                </a:lnTo>
                <a:lnTo>
                  <a:pt x="551" y="135"/>
                </a:lnTo>
                <a:lnTo>
                  <a:pt x="576" y="80"/>
                </a:lnTo>
                <a:lnTo>
                  <a:pt x="621" y="35"/>
                </a:lnTo>
                <a:lnTo>
                  <a:pt x="676" y="10"/>
                </a:lnTo>
                <a:lnTo>
                  <a:pt x="736" y="0"/>
                </a:lnTo>
                <a:close/>
              </a:path>
            </a:pathLst>
          </a:custGeom>
          <a:solidFill>
            <a:schemeClr val="tx1">
              <a:alpha val="19000"/>
            </a:schemeClr>
          </a:solidFill>
          <a:ln w="0">
            <a:noFill/>
            <a:prstDash val="solid"/>
            <a:round/>
            <a:headEnd/>
            <a:tailEnd/>
          </a:ln>
          <a:effectLst>
            <a:softEdge rad="279400"/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87" name="Freeform 38">
            <a:extLst>
              <a:ext uri="{FF2B5EF4-FFF2-40B4-BE49-F238E27FC236}">
                <a16:creationId xmlns:a16="http://schemas.microsoft.com/office/drawing/2014/main" id="{025B9628-358A-4F95-A606-0A843C6D2C13}"/>
              </a:ext>
            </a:extLst>
          </p:cNvPr>
          <p:cNvSpPr>
            <a:spLocks/>
          </p:cNvSpPr>
          <p:nvPr/>
        </p:nvSpPr>
        <p:spPr bwMode="auto">
          <a:xfrm>
            <a:off x="528538" y="1943738"/>
            <a:ext cx="1461552" cy="1081076"/>
          </a:xfrm>
          <a:custGeom>
            <a:avLst/>
            <a:gdLst>
              <a:gd name="T0" fmla="*/ 1537 w 4141"/>
              <a:gd name="T1" fmla="*/ 0 h 3063"/>
              <a:gd name="T2" fmla="*/ 1552 w 4141"/>
              <a:gd name="T3" fmla="*/ 351 h 3063"/>
              <a:gd name="T4" fmla="*/ 1647 w 4141"/>
              <a:gd name="T5" fmla="*/ 481 h 3063"/>
              <a:gd name="T6" fmla="*/ 1803 w 4141"/>
              <a:gd name="T7" fmla="*/ 536 h 3063"/>
              <a:gd name="T8" fmla="*/ 2429 w 4141"/>
              <a:gd name="T9" fmla="*/ 521 h 3063"/>
              <a:gd name="T10" fmla="*/ 2559 w 4141"/>
              <a:gd name="T11" fmla="*/ 426 h 3063"/>
              <a:gd name="T12" fmla="*/ 2609 w 4141"/>
              <a:gd name="T13" fmla="*/ 266 h 3063"/>
              <a:gd name="T14" fmla="*/ 3410 w 4141"/>
              <a:gd name="T15" fmla="*/ 0 h 3063"/>
              <a:gd name="T16" fmla="*/ 3525 w 4141"/>
              <a:gd name="T17" fmla="*/ 35 h 3063"/>
              <a:gd name="T18" fmla="*/ 3595 w 4141"/>
              <a:gd name="T19" fmla="*/ 135 h 3063"/>
              <a:gd name="T20" fmla="*/ 3605 w 4141"/>
              <a:gd name="T21" fmla="*/ 996 h 3063"/>
              <a:gd name="T22" fmla="*/ 3956 w 4141"/>
              <a:gd name="T23" fmla="*/ 1011 h 3063"/>
              <a:gd name="T24" fmla="*/ 4091 w 4141"/>
              <a:gd name="T25" fmla="*/ 1106 h 3063"/>
              <a:gd name="T26" fmla="*/ 4141 w 4141"/>
              <a:gd name="T27" fmla="*/ 1261 h 3063"/>
              <a:gd name="T28" fmla="*/ 4126 w 4141"/>
              <a:gd name="T29" fmla="*/ 1887 h 3063"/>
              <a:gd name="T30" fmla="*/ 4031 w 4141"/>
              <a:gd name="T31" fmla="*/ 2017 h 3063"/>
              <a:gd name="T32" fmla="*/ 3871 w 4141"/>
              <a:gd name="T33" fmla="*/ 2067 h 3063"/>
              <a:gd name="T34" fmla="*/ 3605 w 4141"/>
              <a:gd name="T35" fmla="*/ 2867 h 3063"/>
              <a:gd name="T36" fmla="*/ 3570 w 4141"/>
              <a:gd name="T37" fmla="*/ 2983 h 3063"/>
              <a:gd name="T38" fmla="*/ 3470 w 4141"/>
              <a:gd name="T39" fmla="*/ 3053 h 3063"/>
              <a:gd name="T40" fmla="*/ 2609 w 4141"/>
              <a:gd name="T41" fmla="*/ 3063 h 3063"/>
              <a:gd name="T42" fmla="*/ 2594 w 4141"/>
              <a:gd name="T43" fmla="*/ 2712 h 3063"/>
              <a:gd name="T44" fmla="*/ 2499 w 4141"/>
              <a:gd name="T45" fmla="*/ 2582 h 3063"/>
              <a:gd name="T46" fmla="*/ 2343 w 4141"/>
              <a:gd name="T47" fmla="*/ 2527 h 3063"/>
              <a:gd name="T48" fmla="*/ 1717 w 4141"/>
              <a:gd name="T49" fmla="*/ 2542 h 3063"/>
              <a:gd name="T50" fmla="*/ 1587 w 4141"/>
              <a:gd name="T51" fmla="*/ 2637 h 3063"/>
              <a:gd name="T52" fmla="*/ 1537 w 4141"/>
              <a:gd name="T53" fmla="*/ 2797 h 3063"/>
              <a:gd name="T54" fmla="*/ 736 w 4141"/>
              <a:gd name="T55" fmla="*/ 3063 h 3063"/>
              <a:gd name="T56" fmla="*/ 621 w 4141"/>
              <a:gd name="T57" fmla="*/ 3028 h 3063"/>
              <a:gd name="T58" fmla="*/ 551 w 4141"/>
              <a:gd name="T59" fmla="*/ 2928 h 3063"/>
              <a:gd name="T60" fmla="*/ 541 w 4141"/>
              <a:gd name="T61" fmla="*/ 2067 h 3063"/>
              <a:gd name="T62" fmla="*/ 185 w 4141"/>
              <a:gd name="T63" fmla="*/ 2052 h 3063"/>
              <a:gd name="T64" fmla="*/ 50 w 4141"/>
              <a:gd name="T65" fmla="*/ 1957 h 3063"/>
              <a:gd name="T66" fmla="*/ 0 w 4141"/>
              <a:gd name="T67" fmla="*/ 1802 h 3063"/>
              <a:gd name="T68" fmla="*/ 15 w 4141"/>
              <a:gd name="T69" fmla="*/ 1176 h 3063"/>
              <a:gd name="T70" fmla="*/ 110 w 4141"/>
              <a:gd name="T71" fmla="*/ 1046 h 3063"/>
              <a:gd name="T72" fmla="*/ 270 w 4141"/>
              <a:gd name="T73" fmla="*/ 996 h 3063"/>
              <a:gd name="T74" fmla="*/ 541 w 4141"/>
              <a:gd name="T75" fmla="*/ 196 h 3063"/>
              <a:gd name="T76" fmla="*/ 576 w 4141"/>
              <a:gd name="T77" fmla="*/ 80 h 3063"/>
              <a:gd name="T78" fmla="*/ 676 w 4141"/>
              <a:gd name="T79" fmla="*/ 1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141" h="3063">
                <a:moveTo>
                  <a:pt x="736" y="0"/>
                </a:moveTo>
                <a:lnTo>
                  <a:pt x="1537" y="0"/>
                </a:lnTo>
                <a:lnTo>
                  <a:pt x="1537" y="266"/>
                </a:lnTo>
                <a:lnTo>
                  <a:pt x="1552" y="351"/>
                </a:lnTo>
                <a:lnTo>
                  <a:pt x="1587" y="426"/>
                </a:lnTo>
                <a:lnTo>
                  <a:pt x="1647" y="481"/>
                </a:lnTo>
                <a:lnTo>
                  <a:pt x="1717" y="521"/>
                </a:lnTo>
                <a:lnTo>
                  <a:pt x="1803" y="536"/>
                </a:lnTo>
                <a:lnTo>
                  <a:pt x="2343" y="536"/>
                </a:lnTo>
                <a:lnTo>
                  <a:pt x="2429" y="521"/>
                </a:lnTo>
                <a:lnTo>
                  <a:pt x="2499" y="481"/>
                </a:lnTo>
                <a:lnTo>
                  <a:pt x="2559" y="426"/>
                </a:lnTo>
                <a:lnTo>
                  <a:pt x="2594" y="351"/>
                </a:lnTo>
                <a:lnTo>
                  <a:pt x="2609" y="266"/>
                </a:lnTo>
                <a:lnTo>
                  <a:pt x="2609" y="0"/>
                </a:lnTo>
                <a:lnTo>
                  <a:pt x="3410" y="0"/>
                </a:lnTo>
                <a:lnTo>
                  <a:pt x="3470" y="10"/>
                </a:lnTo>
                <a:lnTo>
                  <a:pt x="3525" y="35"/>
                </a:lnTo>
                <a:lnTo>
                  <a:pt x="3570" y="80"/>
                </a:lnTo>
                <a:lnTo>
                  <a:pt x="3595" y="135"/>
                </a:lnTo>
                <a:lnTo>
                  <a:pt x="3605" y="196"/>
                </a:lnTo>
                <a:lnTo>
                  <a:pt x="3605" y="996"/>
                </a:lnTo>
                <a:lnTo>
                  <a:pt x="3871" y="996"/>
                </a:lnTo>
                <a:lnTo>
                  <a:pt x="3956" y="1011"/>
                </a:lnTo>
                <a:lnTo>
                  <a:pt x="4031" y="1046"/>
                </a:lnTo>
                <a:lnTo>
                  <a:pt x="4091" y="1106"/>
                </a:lnTo>
                <a:lnTo>
                  <a:pt x="4126" y="1176"/>
                </a:lnTo>
                <a:lnTo>
                  <a:pt x="4141" y="1261"/>
                </a:lnTo>
                <a:lnTo>
                  <a:pt x="4141" y="1802"/>
                </a:lnTo>
                <a:lnTo>
                  <a:pt x="4126" y="1887"/>
                </a:lnTo>
                <a:lnTo>
                  <a:pt x="4091" y="1957"/>
                </a:lnTo>
                <a:lnTo>
                  <a:pt x="4031" y="2017"/>
                </a:lnTo>
                <a:lnTo>
                  <a:pt x="3956" y="2052"/>
                </a:lnTo>
                <a:lnTo>
                  <a:pt x="3871" y="2067"/>
                </a:lnTo>
                <a:lnTo>
                  <a:pt x="3605" y="2067"/>
                </a:lnTo>
                <a:lnTo>
                  <a:pt x="3605" y="2867"/>
                </a:lnTo>
                <a:lnTo>
                  <a:pt x="3595" y="2928"/>
                </a:lnTo>
                <a:lnTo>
                  <a:pt x="3570" y="2983"/>
                </a:lnTo>
                <a:lnTo>
                  <a:pt x="3525" y="3028"/>
                </a:lnTo>
                <a:lnTo>
                  <a:pt x="3470" y="3053"/>
                </a:lnTo>
                <a:lnTo>
                  <a:pt x="3410" y="3063"/>
                </a:lnTo>
                <a:lnTo>
                  <a:pt x="2609" y="3063"/>
                </a:lnTo>
                <a:lnTo>
                  <a:pt x="2609" y="2797"/>
                </a:lnTo>
                <a:lnTo>
                  <a:pt x="2594" y="2712"/>
                </a:lnTo>
                <a:lnTo>
                  <a:pt x="2559" y="2637"/>
                </a:lnTo>
                <a:lnTo>
                  <a:pt x="2499" y="2582"/>
                </a:lnTo>
                <a:lnTo>
                  <a:pt x="2429" y="2542"/>
                </a:lnTo>
                <a:lnTo>
                  <a:pt x="2343" y="2527"/>
                </a:lnTo>
                <a:lnTo>
                  <a:pt x="1803" y="2527"/>
                </a:lnTo>
                <a:lnTo>
                  <a:pt x="1717" y="2542"/>
                </a:lnTo>
                <a:lnTo>
                  <a:pt x="1647" y="2582"/>
                </a:lnTo>
                <a:lnTo>
                  <a:pt x="1587" y="2637"/>
                </a:lnTo>
                <a:lnTo>
                  <a:pt x="1552" y="2712"/>
                </a:lnTo>
                <a:lnTo>
                  <a:pt x="1537" y="2797"/>
                </a:lnTo>
                <a:lnTo>
                  <a:pt x="1537" y="3063"/>
                </a:lnTo>
                <a:lnTo>
                  <a:pt x="736" y="3063"/>
                </a:lnTo>
                <a:lnTo>
                  <a:pt x="676" y="3053"/>
                </a:lnTo>
                <a:lnTo>
                  <a:pt x="621" y="3028"/>
                </a:lnTo>
                <a:lnTo>
                  <a:pt x="576" y="2983"/>
                </a:lnTo>
                <a:lnTo>
                  <a:pt x="551" y="2928"/>
                </a:lnTo>
                <a:lnTo>
                  <a:pt x="541" y="2867"/>
                </a:lnTo>
                <a:lnTo>
                  <a:pt x="541" y="2067"/>
                </a:lnTo>
                <a:lnTo>
                  <a:pt x="270" y="2067"/>
                </a:lnTo>
                <a:lnTo>
                  <a:pt x="185" y="2052"/>
                </a:lnTo>
                <a:lnTo>
                  <a:pt x="110" y="2017"/>
                </a:lnTo>
                <a:lnTo>
                  <a:pt x="50" y="1957"/>
                </a:lnTo>
                <a:lnTo>
                  <a:pt x="15" y="1887"/>
                </a:lnTo>
                <a:lnTo>
                  <a:pt x="0" y="1802"/>
                </a:lnTo>
                <a:lnTo>
                  <a:pt x="0" y="1261"/>
                </a:lnTo>
                <a:lnTo>
                  <a:pt x="15" y="1176"/>
                </a:lnTo>
                <a:lnTo>
                  <a:pt x="50" y="1106"/>
                </a:lnTo>
                <a:lnTo>
                  <a:pt x="110" y="1046"/>
                </a:lnTo>
                <a:lnTo>
                  <a:pt x="185" y="1011"/>
                </a:lnTo>
                <a:lnTo>
                  <a:pt x="270" y="996"/>
                </a:lnTo>
                <a:lnTo>
                  <a:pt x="541" y="996"/>
                </a:lnTo>
                <a:lnTo>
                  <a:pt x="541" y="196"/>
                </a:lnTo>
                <a:lnTo>
                  <a:pt x="551" y="135"/>
                </a:lnTo>
                <a:lnTo>
                  <a:pt x="576" y="80"/>
                </a:lnTo>
                <a:lnTo>
                  <a:pt x="621" y="35"/>
                </a:lnTo>
                <a:lnTo>
                  <a:pt x="676" y="10"/>
                </a:lnTo>
                <a:lnTo>
                  <a:pt x="736" y="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pic>
        <p:nvPicPr>
          <p:cNvPr id="33" name="Graphic 32" descr="Dolphin with solid fill">
            <a:extLst>
              <a:ext uri="{FF2B5EF4-FFF2-40B4-BE49-F238E27FC236}">
                <a16:creationId xmlns:a16="http://schemas.microsoft.com/office/drawing/2014/main" id="{298974A6-4BE9-4E67-90B0-F63CD06F4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  <p:sp>
        <p:nvSpPr>
          <p:cNvPr id="34" name="Google Shape;79;p1">
            <a:extLst>
              <a:ext uri="{FF2B5EF4-FFF2-40B4-BE49-F238E27FC236}">
                <a16:creationId xmlns:a16="http://schemas.microsoft.com/office/drawing/2014/main" id="{257D6A6E-EAF5-4E8A-92E2-1160283C6C5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4536F-E306-4108-AB7E-FB1A16C9CA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C8EB9-7E96-4EE2-BB81-E0D36F37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Continuous Program Improvement</a:t>
            </a:r>
          </a:p>
          <a:p>
            <a:pPr lvl="1"/>
            <a:r>
              <a:rPr lang="en-US" dirty="0"/>
              <a:t>Resident/Fellow voice</a:t>
            </a:r>
          </a:p>
          <a:p>
            <a:pPr lvl="1"/>
            <a:r>
              <a:rPr lang="en-US" dirty="0"/>
              <a:t>Rotation Evaluations</a:t>
            </a:r>
          </a:p>
          <a:p>
            <a:pPr lvl="1"/>
            <a:r>
              <a:rPr lang="en-US" dirty="0"/>
              <a:t>Program Evaluations</a:t>
            </a:r>
          </a:p>
          <a:p>
            <a:pPr lvl="1"/>
            <a:r>
              <a:rPr lang="en-US" dirty="0"/>
              <a:t>Work hour concerns</a:t>
            </a:r>
          </a:p>
          <a:p>
            <a:pPr lvl="1"/>
            <a:r>
              <a:rPr lang="en-US" dirty="0"/>
              <a:t>Evaluation Compliance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2E119-4E69-4B85-8B72-B0FF04F8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PEC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6BF8F-0CF2-4DD1-9580-599B2EB2E4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38DD9-7EDF-4B34-B4CA-8B1C5D014E07}"/>
              </a:ext>
            </a:extLst>
          </p:cNvPr>
          <p:cNvSpPr txBox="1"/>
          <p:nvPr/>
        </p:nvSpPr>
        <p:spPr>
          <a:xfrm>
            <a:off x="6096000" y="48577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Tool: PEC Responsibilities - 2022</a:t>
            </a:r>
          </a:p>
        </p:txBody>
      </p:sp>
      <p:pic>
        <p:nvPicPr>
          <p:cNvPr id="6" name="Google Shape;82;p1" descr="Mining tools with solid fill">
            <a:extLst>
              <a:ext uri="{FF2B5EF4-FFF2-40B4-BE49-F238E27FC236}">
                <a16:creationId xmlns:a16="http://schemas.microsoft.com/office/drawing/2014/main" id="{9B9E33A7-B8F8-40AD-A50B-DFB16B6101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1600" y="4662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1">
            <a:extLst>
              <a:ext uri="{FF2B5EF4-FFF2-40B4-BE49-F238E27FC236}">
                <a16:creationId xmlns:a16="http://schemas.microsoft.com/office/drawing/2014/main" id="{EEA7023A-576B-4D04-B9AC-9A914BFBAED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pic>
        <p:nvPicPr>
          <p:cNvPr id="8" name="Google Shape;176;p5" descr="../../../Volumes/douglas-1/New%20Clip%20art/group_session_800_">
            <a:extLst>
              <a:ext uri="{FF2B5EF4-FFF2-40B4-BE49-F238E27FC236}">
                <a16:creationId xmlns:a16="http://schemas.microsoft.com/office/drawing/2014/main" id="{8C28D95C-0312-49CE-964A-3C5B227497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1272" y="138516"/>
            <a:ext cx="2790755" cy="1765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43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51F9B-D669-492F-B053-30AA07BA5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How do you ensure quality?</a:t>
            </a:r>
          </a:p>
          <a:p>
            <a:r>
              <a:rPr lang="en-US" sz="1800" dirty="0"/>
              <a:t>How do you validate that quality annually?</a:t>
            </a:r>
          </a:p>
          <a:p>
            <a:r>
              <a:rPr lang="en-US" sz="1800" dirty="0"/>
              <a:t>How do you know when there are issues with a particular rotation in a timely manner?</a:t>
            </a:r>
          </a:p>
          <a:p>
            <a:r>
              <a:rPr lang="en-US" sz="1800" dirty="0"/>
              <a:t>How can you compare all your rotations across a program?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5C51B-DBA1-4D5F-9636-421B1A0C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94" y="544916"/>
            <a:ext cx="6526006" cy="1325563"/>
          </a:xfrm>
        </p:spPr>
        <p:txBody>
          <a:bodyPr>
            <a:normAutofit/>
          </a:bodyPr>
          <a:lstStyle/>
          <a:p>
            <a:r>
              <a:rPr lang="en-US" sz="2800" dirty="0"/>
              <a:t>Rotation = Core Educational Unit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2D219-79FC-4DF0-AA7B-73B80E81A9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CF4AA-72AF-49E0-9CD0-1E013711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3675779"/>
            <a:ext cx="7563906" cy="1752845"/>
          </a:xfrm>
          <a:prstGeom prst="rect">
            <a:avLst/>
          </a:prstGeom>
        </p:spPr>
      </p:pic>
      <p:sp>
        <p:nvSpPr>
          <p:cNvPr id="7" name="Google Shape;79;p1">
            <a:extLst>
              <a:ext uri="{FF2B5EF4-FFF2-40B4-BE49-F238E27FC236}">
                <a16:creationId xmlns:a16="http://schemas.microsoft.com/office/drawing/2014/main" id="{3E508080-0697-4809-BCB7-6D4BCEF3EED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617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Rotation/Service Presentations at PEC</a:t>
            </a:r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>
            <a:off x="2962892" y="2254462"/>
            <a:ext cx="4842189" cy="3462101"/>
            <a:chOff x="157801" y="1326"/>
            <a:chExt cx="4578902" cy="3308583"/>
          </a:xfrm>
        </p:grpSpPr>
        <p:sp>
          <p:nvSpPr>
            <p:cNvPr id="158" name="Google Shape;158;p5"/>
            <p:cNvSpPr/>
            <p:nvPr/>
          </p:nvSpPr>
          <p:spPr>
            <a:xfrm>
              <a:off x="2911367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2911367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921" y="20569"/>
                  </a:moveTo>
                  <a:lnTo>
                    <a:pt x="100921" y="20569"/>
                  </a:lnTo>
                  <a:cubicBezTo>
                    <a:pt x="107114" y="26987"/>
                    <a:pt x="111707" y="34773"/>
                    <a:pt x="114331" y="43295"/>
                  </a:cubicBezTo>
                  <a:lnTo>
                    <a:pt x="117400" y="42583"/>
                  </a:lnTo>
                  <a:lnTo>
                    <a:pt x="113065" y="47689"/>
                  </a:lnTo>
                  <a:lnTo>
                    <a:pt x="106635" y="45080"/>
                  </a:lnTo>
                  <a:lnTo>
                    <a:pt x="109703" y="44368"/>
                  </a:lnTo>
                  <a:lnTo>
                    <a:pt x="109703" y="44368"/>
                  </a:lnTo>
                  <a:cubicBezTo>
                    <a:pt x="107279" y="36684"/>
                    <a:pt x="103100" y="29667"/>
                    <a:pt x="97496" y="2387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3273786" y="1317448"/>
              <a:ext cx="1462917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3273786" y="1317448"/>
              <a:ext cx="1462917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72" y="72846"/>
                  </a:moveTo>
                  <a:cubicBezTo>
                    <a:pt x="113352" y="81543"/>
                    <a:pt x="109309" y="89641"/>
                    <a:pt x="103573" y="96484"/>
                  </a:cubicBezTo>
                  <a:lnTo>
                    <a:pt x="105854" y="98682"/>
                  </a:lnTo>
                  <a:lnTo>
                    <a:pt x="99209" y="97781"/>
                  </a:lnTo>
                  <a:lnTo>
                    <a:pt x="97860" y="90979"/>
                  </a:lnTo>
                  <a:lnTo>
                    <a:pt x="100141" y="93177"/>
                  </a:lnTo>
                  <a:cubicBezTo>
                    <a:pt x="105294" y="86962"/>
                    <a:pt x="108929" y="79635"/>
                    <a:pt x="110759" y="71776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2911367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2911367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543" y="114646"/>
                  </a:moveTo>
                  <a:cubicBezTo>
                    <a:pt x="66661" y="117169"/>
                    <a:pt x="57298" y="117492"/>
                    <a:pt x="48263" y="115586"/>
                  </a:cubicBezTo>
                  <a:lnTo>
                    <a:pt x="47393" y="118645"/>
                  </a:lnTo>
                  <a:lnTo>
                    <a:pt x="45111" y="112347"/>
                  </a:lnTo>
                  <a:lnTo>
                    <a:pt x="50445" y="107917"/>
                  </a:lnTo>
                  <a:lnTo>
                    <a:pt x="49575" y="110975"/>
                  </a:lnTo>
                  <a:lnTo>
                    <a:pt x="49575" y="110975"/>
                  </a:lnTo>
                  <a:cubicBezTo>
                    <a:pt x="57751" y="112642"/>
                    <a:pt x="66208" y="112324"/>
                    <a:pt x="74235" y="110048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99952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1399952" y="2626371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COLLECT DATA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9079" y="99431"/>
                  </a:moveTo>
                  <a:lnTo>
                    <a:pt x="19079" y="99431"/>
                  </a:lnTo>
                  <a:cubicBezTo>
                    <a:pt x="12886" y="93013"/>
                    <a:pt x="8293" y="85227"/>
                    <a:pt x="5669" y="76705"/>
                  </a:cubicBezTo>
                  <a:lnTo>
                    <a:pt x="2600" y="77417"/>
                  </a:lnTo>
                  <a:lnTo>
                    <a:pt x="6935" y="72311"/>
                  </a:lnTo>
                  <a:lnTo>
                    <a:pt x="13365" y="74920"/>
                  </a:lnTo>
                  <a:lnTo>
                    <a:pt x="10297" y="75632"/>
                  </a:lnTo>
                  <a:cubicBezTo>
                    <a:pt x="12721" y="83316"/>
                    <a:pt x="16900" y="90333"/>
                    <a:pt x="22504" y="9613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7801" y="1317448"/>
              <a:ext cx="1649228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157801" y="1317448"/>
              <a:ext cx="1649228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PEC PRESENTATION BY ROTATION DIRECTOR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628" y="47154"/>
                  </a:moveTo>
                  <a:lnTo>
                    <a:pt x="4628" y="47154"/>
                  </a:lnTo>
                  <a:cubicBezTo>
                    <a:pt x="6648" y="38457"/>
                    <a:pt x="10691" y="30359"/>
                    <a:pt x="16427" y="23516"/>
                  </a:cubicBezTo>
                  <a:lnTo>
                    <a:pt x="14146" y="21318"/>
                  </a:lnTo>
                  <a:lnTo>
                    <a:pt x="20791" y="22219"/>
                  </a:lnTo>
                  <a:lnTo>
                    <a:pt x="22140" y="29021"/>
                  </a:lnTo>
                  <a:lnTo>
                    <a:pt x="19859" y="26823"/>
                  </a:lnTo>
                  <a:lnTo>
                    <a:pt x="19859" y="26823"/>
                  </a:lnTo>
                  <a:cubicBezTo>
                    <a:pt x="14706" y="33038"/>
                    <a:pt x="11071" y="40365"/>
                    <a:pt x="9241" y="48224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399952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1399952" y="8524"/>
              <a:ext cx="676340" cy="67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mic Sans MS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ACT</a:t>
              </a:r>
              <a:endParaRPr sz="1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839538" y="1326"/>
              <a:ext cx="3308583" cy="3308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457" y="5354"/>
                  </a:moveTo>
                  <a:lnTo>
                    <a:pt x="44457" y="5354"/>
                  </a:lnTo>
                  <a:cubicBezTo>
                    <a:pt x="53339" y="2831"/>
                    <a:pt x="62702" y="2508"/>
                    <a:pt x="71737" y="4414"/>
                  </a:cubicBezTo>
                  <a:lnTo>
                    <a:pt x="72607" y="1355"/>
                  </a:lnTo>
                  <a:lnTo>
                    <a:pt x="74889" y="7653"/>
                  </a:lnTo>
                  <a:lnTo>
                    <a:pt x="69555" y="12083"/>
                  </a:lnTo>
                  <a:lnTo>
                    <a:pt x="70425" y="9025"/>
                  </a:lnTo>
                  <a:lnTo>
                    <a:pt x="70425" y="9025"/>
                  </a:lnTo>
                  <a:cubicBezTo>
                    <a:pt x="62249" y="7358"/>
                    <a:pt x="53792" y="7676"/>
                    <a:pt x="45765" y="9952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659C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" name="Google Shape;176;p5" descr="../../../Volumes/douglas-1/New%20Clip%20art/group_session_800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482" y="1718292"/>
            <a:ext cx="2790755" cy="176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BEE3C-0FD0-4547-ADFE-C1A78CB973FA}"/>
              </a:ext>
            </a:extLst>
          </p:cNvPr>
          <p:cNvSpPr txBox="1"/>
          <p:nvPr/>
        </p:nvSpPr>
        <p:spPr>
          <a:xfrm>
            <a:off x="1961344" y="5336183"/>
            <a:ext cx="1996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Service Agenda sample</a:t>
            </a:r>
          </a:p>
          <a:p>
            <a:endParaRPr lang="en-US" dirty="0"/>
          </a:p>
        </p:txBody>
      </p:sp>
      <p:pic>
        <p:nvPicPr>
          <p:cNvPr id="26" name="Google Shape;82;p1" descr="Mining tools with solid fill">
            <a:extLst>
              <a:ext uri="{FF2B5EF4-FFF2-40B4-BE49-F238E27FC236}">
                <a16:creationId xmlns:a16="http://schemas.microsoft.com/office/drawing/2014/main" id="{05EB7A9D-8483-4D93-9036-DEE4361768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250" y="5215531"/>
            <a:ext cx="751094" cy="738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F31353-A899-4750-9265-52DD2BB0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27250"/>
            <a:ext cx="7886700" cy="4049713"/>
          </a:xfrm>
        </p:spPr>
        <p:txBody>
          <a:bodyPr/>
          <a:lstStyle/>
          <a:p>
            <a:r>
              <a:rPr lang="en-US" dirty="0"/>
              <a:t>Change is a constant in GME</a:t>
            </a:r>
          </a:p>
          <a:p>
            <a:r>
              <a:rPr lang="en-US" dirty="0"/>
              <a:t>It’s necessary to have a process for dealing with change</a:t>
            </a:r>
          </a:p>
          <a:p>
            <a:r>
              <a:rPr lang="en-US" dirty="0"/>
              <a:t>Maximize the PEC role for program improvement</a:t>
            </a:r>
          </a:p>
          <a:p>
            <a:r>
              <a:rPr lang="en-US" dirty="0"/>
              <a:t>Build relationship(s) before the change is needed</a:t>
            </a:r>
          </a:p>
        </p:txBody>
      </p:sp>
      <p:sp>
        <p:nvSpPr>
          <p:cNvPr id="622" name="Google Shape;622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dirty="0"/>
              <a:t>Closing</a:t>
            </a:r>
            <a:endParaRPr dirty="0"/>
          </a:p>
        </p:txBody>
      </p:sp>
      <p:sp>
        <p:nvSpPr>
          <p:cNvPr id="623" name="Google Shape;623;p2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624" name="Google Shape;624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25" name="Google Shape;625;p24"/>
          <p:cNvSpPr/>
          <p:nvPr/>
        </p:nvSpPr>
        <p:spPr>
          <a:xfrm flipH="1">
            <a:off x="6266844" y="171835"/>
            <a:ext cx="2439612" cy="2124717"/>
          </a:xfrm>
          <a:custGeom>
            <a:avLst/>
            <a:gdLst/>
            <a:ahLst/>
            <a:cxnLst/>
            <a:rect l="l" t="t" r="r" b="b"/>
            <a:pathLst>
              <a:path w="2182" h="1869" extrusionOk="0">
                <a:moveTo>
                  <a:pt x="1267" y="1761"/>
                </a:moveTo>
                <a:lnTo>
                  <a:pt x="1214" y="1805"/>
                </a:lnTo>
                <a:lnTo>
                  <a:pt x="1245" y="1838"/>
                </a:lnTo>
                <a:lnTo>
                  <a:pt x="1246" y="1841"/>
                </a:lnTo>
                <a:lnTo>
                  <a:pt x="1289" y="1781"/>
                </a:lnTo>
                <a:lnTo>
                  <a:pt x="1267" y="1761"/>
                </a:lnTo>
                <a:close/>
                <a:moveTo>
                  <a:pt x="1236" y="1721"/>
                </a:moveTo>
                <a:lnTo>
                  <a:pt x="1210" y="1741"/>
                </a:lnTo>
                <a:lnTo>
                  <a:pt x="1182" y="1759"/>
                </a:lnTo>
                <a:lnTo>
                  <a:pt x="1195" y="1779"/>
                </a:lnTo>
                <a:lnTo>
                  <a:pt x="1209" y="1799"/>
                </a:lnTo>
                <a:lnTo>
                  <a:pt x="1263" y="1755"/>
                </a:lnTo>
                <a:lnTo>
                  <a:pt x="1248" y="1739"/>
                </a:lnTo>
                <a:lnTo>
                  <a:pt x="1236" y="1721"/>
                </a:lnTo>
                <a:close/>
                <a:moveTo>
                  <a:pt x="640" y="1695"/>
                </a:moveTo>
                <a:lnTo>
                  <a:pt x="604" y="1700"/>
                </a:lnTo>
                <a:lnTo>
                  <a:pt x="567" y="1699"/>
                </a:lnTo>
                <a:lnTo>
                  <a:pt x="622" y="1719"/>
                </a:lnTo>
                <a:lnTo>
                  <a:pt x="679" y="1732"/>
                </a:lnTo>
                <a:lnTo>
                  <a:pt x="658" y="1714"/>
                </a:lnTo>
                <a:lnTo>
                  <a:pt x="640" y="1695"/>
                </a:lnTo>
                <a:close/>
                <a:moveTo>
                  <a:pt x="713" y="1670"/>
                </a:moveTo>
                <a:lnTo>
                  <a:pt x="681" y="1684"/>
                </a:lnTo>
                <a:lnTo>
                  <a:pt x="648" y="1694"/>
                </a:lnTo>
                <a:lnTo>
                  <a:pt x="673" y="1715"/>
                </a:lnTo>
                <a:lnTo>
                  <a:pt x="699" y="1735"/>
                </a:lnTo>
                <a:lnTo>
                  <a:pt x="734" y="1738"/>
                </a:lnTo>
                <a:lnTo>
                  <a:pt x="771" y="1738"/>
                </a:lnTo>
                <a:lnTo>
                  <a:pt x="740" y="1706"/>
                </a:lnTo>
                <a:lnTo>
                  <a:pt x="713" y="1670"/>
                </a:lnTo>
                <a:close/>
                <a:moveTo>
                  <a:pt x="1207" y="1651"/>
                </a:moveTo>
                <a:lnTo>
                  <a:pt x="1196" y="1660"/>
                </a:lnTo>
                <a:lnTo>
                  <a:pt x="1175" y="1676"/>
                </a:lnTo>
                <a:lnTo>
                  <a:pt x="1155" y="1694"/>
                </a:lnTo>
                <a:lnTo>
                  <a:pt x="1166" y="1725"/>
                </a:lnTo>
                <a:lnTo>
                  <a:pt x="1179" y="1753"/>
                </a:lnTo>
                <a:lnTo>
                  <a:pt x="1231" y="1712"/>
                </a:lnTo>
                <a:lnTo>
                  <a:pt x="1216" y="1682"/>
                </a:lnTo>
                <a:lnTo>
                  <a:pt x="1207" y="1651"/>
                </a:lnTo>
                <a:close/>
                <a:moveTo>
                  <a:pt x="774" y="1628"/>
                </a:moveTo>
                <a:lnTo>
                  <a:pt x="748" y="1649"/>
                </a:lnTo>
                <a:lnTo>
                  <a:pt x="720" y="1667"/>
                </a:lnTo>
                <a:lnTo>
                  <a:pt x="751" y="1703"/>
                </a:lnTo>
                <a:lnTo>
                  <a:pt x="783" y="1737"/>
                </a:lnTo>
                <a:lnTo>
                  <a:pt x="820" y="1731"/>
                </a:lnTo>
                <a:lnTo>
                  <a:pt x="858" y="1721"/>
                </a:lnTo>
                <a:lnTo>
                  <a:pt x="816" y="1675"/>
                </a:lnTo>
                <a:lnTo>
                  <a:pt x="774" y="1628"/>
                </a:lnTo>
                <a:close/>
                <a:moveTo>
                  <a:pt x="1196" y="1604"/>
                </a:moveTo>
                <a:lnTo>
                  <a:pt x="1169" y="1618"/>
                </a:lnTo>
                <a:lnTo>
                  <a:pt x="1143" y="1631"/>
                </a:lnTo>
                <a:lnTo>
                  <a:pt x="1147" y="1658"/>
                </a:lnTo>
                <a:lnTo>
                  <a:pt x="1153" y="1686"/>
                </a:lnTo>
                <a:lnTo>
                  <a:pt x="1176" y="1661"/>
                </a:lnTo>
                <a:lnTo>
                  <a:pt x="1203" y="1638"/>
                </a:lnTo>
                <a:lnTo>
                  <a:pt x="1201" y="1605"/>
                </a:lnTo>
                <a:lnTo>
                  <a:pt x="1196" y="1604"/>
                </a:lnTo>
                <a:close/>
                <a:moveTo>
                  <a:pt x="1560" y="1543"/>
                </a:moveTo>
                <a:lnTo>
                  <a:pt x="1526" y="1567"/>
                </a:lnTo>
                <a:lnTo>
                  <a:pt x="1489" y="1589"/>
                </a:lnTo>
                <a:lnTo>
                  <a:pt x="1446" y="1605"/>
                </a:lnTo>
                <a:lnTo>
                  <a:pt x="1497" y="1597"/>
                </a:lnTo>
                <a:lnTo>
                  <a:pt x="1546" y="1583"/>
                </a:lnTo>
                <a:lnTo>
                  <a:pt x="1593" y="1565"/>
                </a:lnTo>
                <a:lnTo>
                  <a:pt x="1576" y="1554"/>
                </a:lnTo>
                <a:lnTo>
                  <a:pt x="1560" y="1543"/>
                </a:lnTo>
                <a:close/>
                <a:moveTo>
                  <a:pt x="836" y="1541"/>
                </a:moveTo>
                <a:lnTo>
                  <a:pt x="820" y="1571"/>
                </a:lnTo>
                <a:lnTo>
                  <a:pt x="801" y="1598"/>
                </a:lnTo>
                <a:lnTo>
                  <a:pt x="779" y="1623"/>
                </a:lnTo>
                <a:lnTo>
                  <a:pt x="824" y="1670"/>
                </a:lnTo>
                <a:lnTo>
                  <a:pt x="866" y="1718"/>
                </a:lnTo>
                <a:lnTo>
                  <a:pt x="889" y="1709"/>
                </a:lnTo>
                <a:lnTo>
                  <a:pt x="893" y="1708"/>
                </a:lnTo>
                <a:lnTo>
                  <a:pt x="896" y="1708"/>
                </a:lnTo>
                <a:lnTo>
                  <a:pt x="900" y="1709"/>
                </a:lnTo>
                <a:lnTo>
                  <a:pt x="879" y="1680"/>
                </a:lnTo>
                <a:lnTo>
                  <a:pt x="863" y="1649"/>
                </a:lnTo>
                <a:lnTo>
                  <a:pt x="850" y="1615"/>
                </a:lnTo>
                <a:lnTo>
                  <a:pt x="840" y="1579"/>
                </a:lnTo>
                <a:lnTo>
                  <a:pt x="836" y="1541"/>
                </a:lnTo>
                <a:close/>
                <a:moveTo>
                  <a:pt x="1605" y="1498"/>
                </a:moveTo>
                <a:lnTo>
                  <a:pt x="1588" y="1518"/>
                </a:lnTo>
                <a:lnTo>
                  <a:pt x="1567" y="1537"/>
                </a:lnTo>
                <a:lnTo>
                  <a:pt x="1588" y="1547"/>
                </a:lnTo>
                <a:lnTo>
                  <a:pt x="1608" y="1558"/>
                </a:lnTo>
                <a:lnTo>
                  <a:pt x="1636" y="1541"/>
                </a:lnTo>
                <a:lnTo>
                  <a:pt x="1662" y="1522"/>
                </a:lnTo>
                <a:lnTo>
                  <a:pt x="1633" y="1512"/>
                </a:lnTo>
                <a:lnTo>
                  <a:pt x="1605" y="1498"/>
                </a:lnTo>
                <a:close/>
                <a:moveTo>
                  <a:pt x="207" y="1450"/>
                </a:moveTo>
                <a:lnTo>
                  <a:pt x="239" y="1499"/>
                </a:lnTo>
                <a:lnTo>
                  <a:pt x="270" y="1548"/>
                </a:lnTo>
                <a:lnTo>
                  <a:pt x="305" y="1558"/>
                </a:lnTo>
                <a:lnTo>
                  <a:pt x="342" y="1564"/>
                </a:lnTo>
                <a:lnTo>
                  <a:pt x="314" y="1527"/>
                </a:lnTo>
                <a:lnTo>
                  <a:pt x="288" y="1490"/>
                </a:lnTo>
                <a:lnTo>
                  <a:pt x="262" y="1454"/>
                </a:lnTo>
                <a:lnTo>
                  <a:pt x="234" y="1455"/>
                </a:lnTo>
                <a:lnTo>
                  <a:pt x="207" y="1450"/>
                </a:lnTo>
                <a:close/>
                <a:moveTo>
                  <a:pt x="319" y="1437"/>
                </a:moveTo>
                <a:lnTo>
                  <a:pt x="296" y="1448"/>
                </a:lnTo>
                <a:lnTo>
                  <a:pt x="271" y="1453"/>
                </a:lnTo>
                <a:lnTo>
                  <a:pt x="300" y="1488"/>
                </a:lnTo>
                <a:lnTo>
                  <a:pt x="327" y="1524"/>
                </a:lnTo>
                <a:lnTo>
                  <a:pt x="352" y="1561"/>
                </a:lnTo>
                <a:lnTo>
                  <a:pt x="352" y="1563"/>
                </a:lnTo>
                <a:lnTo>
                  <a:pt x="352" y="1564"/>
                </a:lnTo>
                <a:lnTo>
                  <a:pt x="362" y="1565"/>
                </a:lnTo>
                <a:lnTo>
                  <a:pt x="342" y="1525"/>
                </a:lnTo>
                <a:lnTo>
                  <a:pt x="327" y="1482"/>
                </a:lnTo>
                <a:lnTo>
                  <a:pt x="319" y="1437"/>
                </a:lnTo>
                <a:close/>
                <a:moveTo>
                  <a:pt x="1649" y="1425"/>
                </a:moveTo>
                <a:lnTo>
                  <a:pt x="1633" y="1459"/>
                </a:lnTo>
                <a:lnTo>
                  <a:pt x="1612" y="1489"/>
                </a:lnTo>
                <a:lnTo>
                  <a:pt x="1642" y="1502"/>
                </a:lnTo>
                <a:lnTo>
                  <a:pt x="1672" y="1514"/>
                </a:lnTo>
                <a:lnTo>
                  <a:pt x="1695" y="1492"/>
                </a:lnTo>
                <a:lnTo>
                  <a:pt x="1714" y="1466"/>
                </a:lnTo>
                <a:lnTo>
                  <a:pt x="1681" y="1446"/>
                </a:lnTo>
                <a:lnTo>
                  <a:pt x="1649" y="1425"/>
                </a:lnTo>
                <a:close/>
                <a:moveTo>
                  <a:pt x="138" y="1421"/>
                </a:moveTo>
                <a:lnTo>
                  <a:pt x="169" y="1463"/>
                </a:lnTo>
                <a:lnTo>
                  <a:pt x="196" y="1507"/>
                </a:lnTo>
                <a:lnTo>
                  <a:pt x="196" y="1509"/>
                </a:lnTo>
                <a:lnTo>
                  <a:pt x="196" y="1511"/>
                </a:lnTo>
                <a:lnTo>
                  <a:pt x="195" y="1512"/>
                </a:lnTo>
                <a:lnTo>
                  <a:pt x="225" y="1530"/>
                </a:lnTo>
                <a:lnTo>
                  <a:pt x="255" y="1544"/>
                </a:lnTo>
                <a:lnTo>
                  <a:pt x="226" y="1496"/>
                </a:lnTo>
                <a:lnTo>
                  <a:pt x="199" y="1448"/>
                </a:lnTo>
                <a:lnTo>
                  <a:pt x="168" y="1437"/>
                </a:lnTo>
                <a:lnTo>
                  <a:pt x="138" y="1421"/>
                </a:lnTo>
                <a:close/>
                <a:moveTo>
                  <a:pt x="43" y="1327"/>
                </a:moveTo>
                <a:lnTo>
                  <a:pt x="52" y="1343"/>
                </a:lnTo>
                <a:lnTo>
                  <a:pt x="60" y="1357"/>
                </a:lnTo>
                <a:lnTo>
                  <a:pt x="67" y="1369"/>
                </a:lnTo>
                <a:lnTo>
                  <a:pt x="73" y="1378"/>
                </a:lnTo>
                <a:lnTo>
                  <a:pt x="93" y="1409"/>
                </a:lnTo>
                <a:lnTo>
                  <a:pt x="115" y="1438"/>
                </a:lnTo>
                <a:lnTo>
                  <a:pt x="138" y="1466"/>
                </a:lnTo>
                <a:lnTo>
                  <a:pt x="163" y="1488"/>
                </a:lnTo>
                <a:lnTo>
                  <a:pt x="188" y="1507"/>
                </a:lnTo>
                <a:lnTo>
                  <a:pt x="156" y="1461"/>
                </a:lnTo>
                <a:lnTo>
                  <a:pt x="125" y="1412"/>
                </a:lnTo>
                <a:lnTo>
                  <a:pt x="95" y="1388"/>
                </a:lnTo>
                <a:lnTo>
                  <a:pt x="66" y="1359"/>
                </a:lnTo>
                <a:lnTo>
                  <a:pt x="43" y="1327"/>
                </a:lnTo>
                <a:close/>
                <a:moveTo>
                  <a:pt x="1656" y="1297"/>
                </a:moveTo>
                <a:lnTo>
                  <a:pt x="1663" y="1327"/>
                </a:lnTo>
                <a:lnTo>
                  <a:pt x="1664" y="1357"/>
                </a:lnTo>
                <a:lnTo>
                  <a:pt x="1661" y="1388"/>
                </a:lnTo>
                <a:lnTo>
                  <a:pt x="1653" y="1417"/>
                </a:lnTo>
                <a:lnTo>
                  <a:pt x="1687" y="1436"/>
                </a:lnTo>
                <a:lnTo>
                  <a:pt x="1720" y="1457"/>
                </a:lnTo>
                <a:lnTo>
                  <a:pt x="1735" y="1429"/>
                </a:lnTo>
                <a:lnTo>
                  <a:pt x="1746" y="1397"/>
                </a:lnTo>
                <a:lnTo>
                  <a:pt x="1754" y="1362"/>
                </a:lnTo>
                <a:lnTo>
                  <a:pt x="1705" y="1331"/>
                </a:lnTo>
                <a:lnTo>
                  <a:pt x="1656" y="1297"/>
                </a:lnTo>
                <a:close/>
                <a:moveTo>
                  <a:pt x="1742" y="1267"/>
                </a:moveTo>
                <a:lnTo>
                  <a:pt x="1698" y="1275"/>
                </a:lnTo>
                <a:lnTo>
                  <a:pt x="1650" y="1279"/>
                </a:lnTo>
                <a:lnTo>
                  <a:pt x="1650" y="1280"/>
                </a:lnTo>
                <a:lnTo>
                  <a:pt x="1703" y="1314"/>
                </a:lnTo>
                <a:lnTo>
                  <a:pt x="1755" y="1350"/>
                </a:lnTo>
                <a:lnTo>
                  <a:pt x="1757" y="1333"/>
                </a:lnTo>
                <a:lnTo>
                  <a:pt x="1759" y="1327"/>
                </a:lnTo>
                <a:lnTo>
                  <a:pt x="1763" y="1324"/>
                </a:lnTo>
                <a:lnTo>
                  <a:pt x="1768" y="1324"/>
                </a:lnTo>
                <a:lnTo>
                  <a:pt x="1773" y="1325"/>
                </a:lnTo>
                <a:lnTo>
                  <a:pt x="1777" y="1330"/>
                </a:lnTo>
                <a:lnTo>
                  <a:pt x="1777" y="1331"/>
                </a:lnTo>
                <a:lnTo>
                  <a:pt x="1826" y="1320"/>
                </a:lnTo>
                <a:lnTo>
                  <a:pt x="1784" y="1294"/>
                </a:lnTo>
                <a:lnTo>
                  <a:pt x="1742" y="1267"/>
                </a:lnTo>
                <a:close/>
                <a:moveTo>
                  <a:pt x="1854" y="1213"/>
                </a:moveTo>
                <a:lnTo>
                  <a:pt x="1822" y="1233"/>
                </a:lnTo>
                <a:lnTo>
                  <a:pt x="1789" y="1250"/>
                </a:lnTo>
                <a:lnTo>
                  <a:pt x="1753" y="1263"/>
                </a:lnTo>
                <a:lnTo>
                  <a:pt x="1839" y="1315"/>
                </a:lnTo>
                <a:lnTo>
                  <a:pt x="1876" y="1302"/>
                </a:lnTo>
                <a:lnTo>
                  <a:pt x="1911" y="1285"/>
                </a:lnTo>
                <a:lnTo>
                  <a:pt x="1945" y="1263"/>
                </a:lnTo>
                <a:lnTo>
                  <a:pt x="1897" y="1241"/>
                </a:lnTo>
                <a:lnTo>
                  <a:pt x="1854" y="1213"/>
                </a:lnTo>
                <a:close/>
                <a:moveTo>
                  <a:pt x="1916" y="1158"/>
                </a:moveTo>
                <a:lnTo>
                  <a:pt x="1890" y="1184"/>
                </a:lnTo>
                <a:lnTo>
                  <a:pt x="1862" y="1208"/>
                </a:lnTo>
                <a:lnTo>
                  <a:pt x="1907" y="1234"/>
                </a:lnTo>
                <a:lnTo>
                  <a:pt x="1953" y="1257"/>
                </a:lnTo>
                <a:lnTo>
                  <a:pt x="1979" y="1237"/>
                </a:lnTo>
                <a:lnTo>
                  <a:pt x="2004" y="1216"/>
                </a:lnTo>
                <a:lnTo>
                  <a:pt x="2004" y="1216"/>
                </a:lnTo>
                <a:lnTo>
                  <a:pt x="1973" y="1200"/>
                </a:lnTo>
                <a:lnTo>
                  <a:pt x="1943" y="1181"/>
                </a:lnTo>
                <a:lnTo>
                  <a:pt x="1916" y="1158"/>
                </a:lnTo>
                <a:close/>
                <a:moveTo>
                  <a:pt x="1973" y="1086"/>
                </a:moveTo>
                <a:lnTo>
                  <a:pt x="1949" y="1119"/>
                </a:lnTo>
                <a:lnTo>
                  <a:pt x="1923" y="1150"/>
                </a:lnTo>
                <a:lnTo>
                  <a:pt x="1965" y="1181"/>
                </a:lnTo>
                <a:lnTo>
                  <a:pt x="2008" y="1207"/>
                </a:lnTo>
                <a:lnTo>
                  <a:pt x="2010" y="1208"/>
                </a:lnTo>
                <a:lnTo>
                  <a:pt x="2011" y="1209"/>
                </a:lnTo>
                <a:lnTo>
                  <a:pt x="2039" y="1178"/>
                </a:lnTo>
                <a:lnTo>
                  <a:pt x="2065" y="1144"/>
                </a:lnTo>
                <a:lnTo>
                  <a:pt x="2019" y="1116"/>
                </a:lnTo>
                <a:lnTo>
                  <a:pt x="1973" y="1086"/>
                </a:lnTo>
                <a:close/>
                <a:moveTo>
                  <a:pt x="2032" y="971"/>
                </a:moveTo>
                <a:lnTo>
                  <a:pt x="2008" y="1027"/>
                </a:lnTo>
                <a:lnTo>
                  <a:pt x="1979" y="1079"/>
                </a:lnTo>
                <a:lnTo>
                  <a:pt x="2025" y="1107"/>
                </a:lnTo>
                <a:lnTo>
                  <a:pt x="2070" y="1136"/>
                </a:lnTo>
                <a:lnTo>
                  <a:pt x="2091" y="1103"/>
                </a:lnTo>
                <a:lnTo>
                  <a:pt x="2108" y="1068"/>
                </a:lnTo>
                <a:lnTo>
                  <a:pt x="2123" y="1032"/>
                </a:lnTo>
                <a:lnTo>
                  <a:pt x="2091" y="1015"/>
                </a:lnTo>
                <a:lnTo>
                  <a:pt x="2060" y="994"/>
                </a:lnTo>
                <a:lnTo>
                  <a:pt x="2032" y="971"/>
                </a:lnTo>
                <a:close/>
                <a:moveTo>
                  <a:pt x="2057" y="885"/>
                </a:moveTo>
                <a:lnTo>
                  <a:pt x="2047" y="924"/>
                </a:lnTo>
                <a:lnTo>
                  <a:pt x="2036" y="964"/>
                </a:lnTo>
                <a:lnTo>
                  <a:pt x="2065" y="984"/>
                </a:lnTo>
                <a:lnTo>
                  <a:pt x="2096" y="1004"/>
                </a:lnTo>
                <a:lnTo>
                  <a:pt x="2127" y="1022"/>
                </a:lnTo>
                <a:lnTo>
                  <a:pt x="2137" y="985"/>
                </a:lnTo>
                <a:lnTo>
                  <a:pt x="2144" y="948"/>
                </a:lnTo>
                <a:lnTo>
                  <a:pt x="2101" y="917"/>
                </a:lnTo>
                <a:lnTo>
                  <a:pt x="2057" y="885"/>
                </a:lnTo>
                <a:close/>
                <a:moveTo>
                  <a:pt x="2066" y="777"/>
                </a:moveTo>
                <a:lnTo>
                  <a:pt x="2065" y="826"/>
                </a:lnTo>
                <a:lnTo>
                  <a:pt x="2059" y="874"/>
                </a:lnTo>
                <a:lnTo>
                  <a:pt x="2103" y="905"/>
                </a:lnTo>
                <a:lnTo>
                  <a:pt x="2147" y="936"/>
                </a:lnTo>
                <a:lnTo>
                  <a:pt x="2150" y="900"/>
                </a:lnTo>
                <a:lnTo>
                  <a:pt x="2150" y="865"/>
                </a:lnTo>
                <a:lnTo>
                  <a:pt x="2147" y="829"/>
                </a:lnTo>
                <a:lnTo>
                  <a:pt x="2107" y="804"/>
                </a:lnTo>
                <a:lnTo>
                  <a:pt x="2066" y="777"/>
                </a:lnTo>
                <a:close/>
                <a:moveTo>
                  <a:pt x="1999" y="576"/>
                </a:moveTo>
                <a:lnTo>
                  <a:pt x="2020" y="606"/>
                </a:lnTo>
                <a:lnTo>
                  <a:pt x="2038" y="639"/>
                </a:lnTo>
                <a:lnTo>
                  <a:pt x="2052" y="676"/>
                </a:lnTo>
                <a:lnTo>
                  <a:pt x="2062" y="716"/>
                </a:lnTo>
                <a:lnTo>
                  <a:pt x="2065" y="742"/>
                </a:lnTo>
                <a:lnTo>
                  <a:pt x="2066" y="768"/>
                </a:lnTo>
                <a:lnTo>
                  <a:pt x="2105" y="793"/>
                </a:lnTo>
                <a:lnTo>
                  <a:pt x="2144" y="817"/>
                </a:lnTo>
                <a:lnTo>
                  <a:pt x="2136" y="777"/>
                </a:lnTo>
                <a:lnTo>
                  <a:pt x="2122" y="739"/>
                </a:lnTo>
                <a:lnTo>
                  <a:pt x="2105" y="703"/>
                </a:lnTo>
                <a:lnTo>
                  <a:pt x="2060" y="670"/>
                </a:lnTo>
                <a:lnTo>
                  <a:pt x="2059" y="668"/>
                </a:lnTo>
                <a:lnTo>
                  <a:pt x="2059" y="666"/>
                </a:lnTo>
                <a:lnTo>
                  <a:pt x="2060" y="665"/>
                </a:lnTo>
                <a:lnTo>
                  <a:pt x="2062" y="664"/>
                </a:lnTo>
                <a:lnTo>
                  <a:pt x="2064" y="665"/>
                </a:lnTo>
                <a:lnTo>
                  <a:pt x="2096" y="686"/>
                </a:lnTo>
                <a:lnTo>
                  <a:pt x="2069" y="646"/>
                </a:lnTo>
                <a:lnTo>
                  <a:pt x="2036" y="609"/>
                </a:lnTo>
                <a:lnTo>
                  <a:pt x="1999" y="576"/>
                </a:lnTo>
                <a:close/>
                <a:moveTo>
                  <a:pt x="1597" y="401"/>
                </a:moveTo>
                <a:lnTo>
                  <a:pt x="1533" y="418"/>
                </a:lnTo>
                <a:lnTo>
                  <a:pt x="1471" y="438"/>
                </a:lnTo>
                <a:lnTo>
                  <a:pt x="1466" y="466"/>
                </a:lnTo>
                <a:lnTo>
                  <a:pt x="1458" y="493"/>
                </a:lnTo>
                <a:lnTo>
                  <a:pt x="1505" y="474"/>
                </a:lnTo>
                <a:lnTo>
                  <a:pt x="1554" y="460"/>
                </a:lnTo>
                <a:lnTo>
                  <a:pt x="1607" y="451"/>
                </a:lnTo>
                <a:lnTo>
                  <a:pt x="1604" y="447"/>
                </a:lnTo>
                <a:lnTo>
                  <a:pt x="1603" y="445"/>
                </a:lnTo>
                <a:lnTo>
                  <a:pt x="1602" y="441"/>
                </a:lnTo>
                <a:lnTo>
                  <a:pt x="1597" y="401"/>
                </a:lnTo>
                <a:close/>
                <a:moveTo>
                  <a:pt x="1576" y="312"/>
                </a:moveTo>
                <a:lnTo>
                  <a:pt x="1525" y="330"/>
                </a:lnTo>
                <a:lnTo>
                  <a:pt x="1474" y="350"/>
                </a:lnTo>
                <a:lnTo>
                  <a:pt x="1475" y="388"/>
                </a:lnTo>
                <a:lnTo>
                  <a:pt x="1473" y="427"/>
                </a:lnTo>
                <a:lnTo>
                  <a:pt x="1512" y="409"/>
                </a:lnTo>
                <a:lnTo>
                  <a:pt x="1553" y="395"/>
                </a:lnTo>
                <a:lnTo>
                  <a:pt x="1595" y="388"/>
                </a:lnTo>
                <a:lnTo>
                  <a:pt x="1586" y="350"/>
                </a:lnTo>
                <a:lnTo>
                  <a:pt x="1576" y="312"/>
                </a:lnTo>
                <a:close/>
                <a:moveTo>
                  <a:pt x="1526" y="218"/>
                </a:moveTo>
                <a:lnTo>
                  <a:pt x="1489" y="237"/>
                </a:lnTo>
                <a:lnTo>
                  <a:pt x="1450" y="252"/>
                </a:lnTo>
                <a:lnTo>
                  <a:pt x="1465" y="296"/>
                </a:lnTo>
                <a:lnTo>
                  <a:pt x="1473" y="341"/>
                </a:lnTo>
                <a:lnTo>
                  <a:pt x="1505" y="325"/>
                </a:lnTo>
                <a:lnTo>
                  <a:pt x="1538" y="311"/>
                </a:lnTo>
                <a:lnTo>
                  <a:pt x="1572" y="302"/>
                </a:lnTo>
                <a:lnTo>
                  <a:pt x="1552" y="259"/>
                </a:lnTo>
                <a:lnTo>
                  <a:pt x="1526" y="218"/>
                </a:lnTo>
                <a:close/>
                <a:moveTo>
                  <a:pt x="1469" y="157"/>
                </a:moveTo>
                <a:lnTo>
                  <a:pt x="1439" y="165"/>
                </a:lnTo>
                <a:lnTo>
                  <a:pt x="1410" y="174"/>
                </a:lnTo>
                <a:lnTo>
                  <a:pt x="1430" y="208"/>
                </a:lnTo>
                <a:lnTo>
                  <a:pt x="1447" y="243"/>
                </a:lnTo>
                <a:lnTo>
                  <a:pt x="1482" y="225"/>
                </a:lnTo>
                <a:lnTo>
                  <a:pt x="1519" y="209"/>
                </a:lnTo>
                <a:lnTo>
                  <a:pt x="1497" y="182"/>
                </a:lnTo>
                <a:lnTo>
                  <a:pt x="1469" y="157"/>
                </a:lnTo>
                <a:close/>
                <a:moveTo>
                  <a:pt x="1397" y="109"/>
                </a:moveTo>
                <a:lnTo>
                  <a:pt x="1363" y="117"/>
                </a:lnTo>
                <a:lnTo>
                  <a:pt x="1385" y="141"/>
                </a:lnTo>
                <a:lnTo>
                  <a:pt x="1406" y="167"/>
                </a:lnTo>
                <a:lnTo>
                  <a:pt x="1432" y="156"/>
                </a:lnTo>
                <a:lnTo>
                  <a:pt x="1460" y="150"/>
                </a:lnTo>
                <a:lnTo>
                  <a:pt x="1429" y="128"/>
                </a:lnTo>
                <a:lnTo>
                  <a:pt x="1397" y="109"/>
                </a:lnTo>
                <a:close/>
                <a:moveTo>
                  <a:pt x="1304" y="69"/>
                </a:moveTo>
                <a:lnTo>
                  <a:pt x="1332" y="89"/>
                </a:lnTo>
                <a:lnTo>
                  <a:pt x="1358" y="113"/>
                </a:lnTo>
                <a:lnTo>
                  <a:pt x="1359" y="111"/>
                </a:lnTo>
                <a:lnTo>
                  <a:pt x="1385" y="103"/>
                </a:lnTo>
                <a:lnTo>
                  <a:pt x="1345" y="84"/>
                </a:lnTo>
                <a:lnTo>
                  <a:pt x="1304" y="69"/>
                </a:lnTo>
                <a:close/>
                <a:moveTo>
                  <a:pt x="1047" y="32"/>
                </a:moveTo>
                <a:lnTo>
                  <a:pt x="998" y="36"/>
                </a:lnTo>
                <a:lnTo>
                  <a:pt x="950" y="44"/>
                </a:lnTo>
                <a:lnTo>
                  <a:pt x="904" y="57"/>
                </a:lnTo>
                <a:lnTo>
                  <a:pt x="861" y="76"/>
                </a:lnTo>
                <a:lnTo>
                  <a:pt x="819" y="98"/>
                </a:lnTo>
                <a:lnTo>
                  <a:pt x="781" y="126"/>
                </a:lnTo>
                <a:lnTo>
                  <a:pt x="747" y="157"/>
                </a:lnTo>
                <a:lnTo>
                  <a:pt x="716" y="193"/>
                </a:lnTo>
                <a:lnTo>
                  <a:pt x="689" y="233"/>
                </a:lnTo>
                <a:lnTo>
                  <a:pt x="668" y="276"/>
                </a:lnTo>
                <a:lnTo>
                  <a:pt x="651" y="323"/>
                </a:lnTo>
                <a:lnTo>
                  <a:pt x="641" y="374"/>
                </a:lnTo>
                <a:lnTo>
                  <a:pt x="638" y="380"/>
                </a:lnTo>
                <a:lnTo>
                  <a:pt x="634" y="383"/>
                </a:lnTo>
                <a:lnTo>
                  <a:pt x="628" y="385"/>
                </a:lnTo>
                <a:lnTo>
                  <a:pt x="621" y="383"/>
                </a:lnTo>
                <a:lnTo>
                  <a:pt x="616" y="380"/>
                </a:lnTo>
                <a:lnTo>
                  <a:pt x="575" y="353"/>
                </a:lnTo>
                <a:lnTo>
                  <a:pt x="534" y="334"/>
                </a:lnTo>
                <a:lnTo>
                  <a:pt x="494" y="322"/>
                </a:lnTo>
                <a:lnTo>
                  <a:pt x="455" y="318"/>
                </a:lnTo>
                <a:lnTo>
                  <a:pt x="417" y="321"/>
                </a:lnTo>
                <a:lnTo>
                  <a:pt x="381" y="330"/>
                </a:lnTo>
                <a:lnTo>
                  <a:pt x="345" y="344"/>
                </a:lnTo>
                <a:lnTo>
                  <a:pt x="312" y="364"/>
                </a:lnTo>
                <a:lnTo>
                  <a:pt x="280" y="389"/>
                </a:lnTo>
                <a:lnTo>
                  <a:pt x="252" y="418"/>
                </a:lnTo>
                <a:lnTo>
                  <a:pt x="226" y="450"/>
                </a:lnTo>
                <a:lnTo>
                  <a:pt x="202" y="485"/>
                </a:lnTo>
                <a:lnTo>
                  <a:pt x="182" y="523"/>
                </a:lnTo>
                <a:lnTo>
                  <a:pt x="165" y="562"/>
                </a:lnTo>
                <a:lnTo>
                  <a:pt x="152" y="603"/>
                </a:lnTo>
                <a:lnTo>
                  <a:pt x="143" y="646"/>
                </a:lnTo>
                <a:lnTo>
                  <a:pt x="138" y="689"/>
                </a:lnTo>
                <a:lnTo>
                  <a:pt x="137" y="732"/>
                </a:lnTo>
                <a:lnTo>
                  <a:pt x="141" y="774"/>
                </a:lnTo>
                <a:lnTo>
                  <a:pt x="150" y="815"/>
                </a:lnTo>
                <a:lnTo>
                  <a:pt x="163" y="854"/>
                </a:lnTo>
                <a:lnTo>
                  <a:pt x="183" y="891"/>
                </a:lnTo>
                <a:lnTo>
                  <a:pt x="208" y="925"/>
                </a:lnTo>
                <a:lnTo>
                  <a:pt x="212" y="933"/>
                </a:lnTo>
                <a:lnTo>
                  <a:pt x="209" y="940"/>
                </a:lnTo>
                <a:lnTo>
                  <a:pt x="202" y="946"/>
                </a:lnTo>
                <a:lnTo>
                  <a:pt x="164" y="963"/>
                </a:lnTo>
                <a:lnTo>
                  <a:pt x="129" y="985"/>
                </a:lnTo>
                <a:lnTo>
                  <a:pt x="98" y="1013"/>
                </a:lnTo>
                <a:lnTo>
                  <a:pt x="73" y="1045"/>
                </a:lnTo>
                <a:lnTo>
                  <a:pt x="52" y="1079"/>
                </a:lnTo>
                <a:lnTo>
                  <a:pt x="38" y="1117"/>
                </a:lnTo>
                <a:lnTo>
                  <a:pt x="31" y="1157"/>
                </a:lnTo>
                <a:lnTo>
                  <a:pt x="30" y="1198"/>
                </a:lnTo>
                <a:lnTo>
                  <a:pt x="37" y="1241"/>
                </a:lnTo>
                <a:lnTo>
                  <a:pt x="45" y="1266"/>
                </a:lnTo>
                <a:lnTo>
                  <a:pt x="57" y="1292"/>
                </a:lnTo>
                <a:lnTo>
                  <a:pt x="72" y="1317"/>
                </a:lnTo>
                <a:lnTo>
                  <a:pt x="91" y="1341"/>
                </a:lnTo>
                <a:lnTo>
                  <a:pt x="112" y="1364"/>
                </a:lnTo>
                <a:lnTo>
                  <a:pt x="135" y="1383"/>
                </a:lnTo>
                <a:lnTo>
                  <a:pt x="160" y="1401"/>
                </a:lnTo>
                <a:lnTo>
                  <a:pt x="187" y="1414"/>
                </a:lnTo>
                <a:lnTo>
                  <a:pt x="214" y="1423"/>
                </a:lnTo>
                <a:lnTo>
                  <a:pt x="241" y="1427"/>
                </a:lnTo>
                <a:lnTo>
                  <a:pt x="270" y="1425"/>
                </a:lnTo>
                <a:lnTo>
                  <a:pt x="297" y="1418"/>
                </a:lnTo>
                <a:lnTo>
                  <a:pt x="324" y="1404"/>
                </a:lnTo>
                <a:lnTo>
                  <a:pt x="331" y="1402"/>
                </a:lnTo>
                <a:lnTo>
                  <a:pt x="337" y="1404"/>
                </a:lnTo>
                <a:lnTo>
                  <a:pt x="342" y="1409"/>
                </a:lnTo>
                <a:lnTo>
                  <a:pt x="344" y="1416"/>
                </a:lnTo>
                <a:lnTo>
                  <a:pt x="348" y="1453"/>
                </a:lnTo>
                <a:lnTo>
                  <a:pt x="356" y="1488"/>
                </a:lnTo>
                <a:lnTo>
                  <a:pt x="368" y="1521"/>
                </a:lnTo>
                <a:lnTo>
                  <a:pt x="385" y="1553"/>
                </a:lnTo>
                <a:lnTo>
                  <a:pt x="405" y="1582"/>
                </a:lnTo>
                <a:lnTo>
                  <a:pt x="430" y="1606"/>
                </a:lnTo>
                <a:lnTo>
                  <a:pt x="459" y="1628"/>
                </a:lnTo>
                <a:lnTo>
                  <a:pt x="491" y="1645"/>
                </a:lnTo>
                <a:lnTo>
                  <a:pt x="525" y="1657"/>
                </a:lnTo>
                <a:lnTo>
                  <a:pt x="562" y="1663"/>
                </a:lnTo>
                <a:lnTo>
                  <a:pt x="602" y="1663"/>
                </a:lnTo>
                <a:lnTo>
                  <a:pt x="641" y="1657"/>
                </a:lnTo>
                <a:lnTo>
                  <a:pt x="677" y="1644"/>
                </a:lnTo>
                <a:lnTo>
                  <a:pt x="712" y="1628"/>
                </a:lnTo>
                <a:lnTo>
                  <a:pt x="744" y="1605"/>
                </a:lnTo>
                <a:lnTo>
                  <a:pt x="773" y="1578"/>
                </a:lnTo>
                <a:lnTo>
                  <a:pt x="799" y="1548"/>
                </a:lnTo>
                <a:lnTo>
                  <a:pt x="820" y="1515"/>
                </a:lnTo>
                <a:lnTo>
                  <a:pt x="823" y="1512"/>
                </a:lnTo>
                <a:lnTo>
                  <a:pt x="826" y="1511"/>
                </a:lnTo>
                <a:lnTo>
                  <a:pt x="830" y="1509"/>
                </a:lnTo>
                <a:lnTo>
                  <a:pt x="832" y="1509"/>
                </a:lnTo>
                <a:lnTo>
                  <a:pt x="836" y="1511"/>
                </a:lnTo>
                <a:lnTo>
                  <a:pt x="839" y="1512"/>
                </a:lnTo>
                <a:lnTo>
                  <a:pt x="842" y="1511"/>
                </a:lnTo>
                <a:lnTo>
                  <a:pt x="845" y="1509"/>
                </a:lnTo>
                <a:lnTo>
                  <a:pt x="848" y="1511"/>
                </a:lnTo>
                <a:lnTo>
                  <a:pt x="851" y="1512"/>
                </a:lnTo>
                <a:lnTo>
                  <a:pt x="853" y="1513"/>
                </a:lnTo>
                <a:lnTo>
                  <a:pt x="855" y="1517"/>
                </a:lnTo>
                <a:lnTo>
                  <a:pt x="868" y="1567"/>
                </a:lnTo>
                <a:lnTo>
                  <a:pt x="885" y="1615"/>
                </a:lnTo>
                <a:lnTo>
                  <a:pt x="909" y="1658"/>
                </a:lnTo>
                <a:lnTo>
                  <a:pt x="937" y="1696"/>
                </a:lnTo>
                <a:lnTo>
                  <a:pt x="969" y="1731"/>
                </a:lnTo>
                <a:lnTo>
                  <a:pt x="1006" y="1760"/>
                </a:lnTo>
                <a:lnTo>
                  <a:pt x="1046" y="1785"/>
                </a:lnTo>
                <a:lnTo>
                  <a:pt x="1090" y="1805"/>
                </a:lnTo>
                <a:lnTo>
                  <a:pt x="1137" y="1819"/>
                </a:lnTo>
                <a:lnTo>
                  <a:pt x="1187" y="1829"/>
                </a:lnTo>
                <a:lnTo>
                  <a:pt x="1160" y="1792"/>
                </a:lnTo>
                <a:lnTo>
                  <a:pt x="1137" y="1751"/>
                </a:lnTo>
                <a:lnTo>
                  <a:pt x="1121" y="1708"/>
                </a:lnTo>
                <a:lnTo>
                  <a:pt x="1110" y="1663"/>
                </a:lnTo>
                <a:lnTo>
                  <a:pt x="1105" y="1617"/>
                </a:lnTo>
                <a:lnTo>
                  <a:pt x="1108" y="1570"/>
                </a:lnTo>
                <a:lnTo>
                  <a:pt x="1111" y="1563"/>
                </a:lnTo>
                <a:lnTo>
                  <a:pt x="1116" y="1557"/>
                </a:lnTo>
                <a:lnTo>
                  <a:pt x="1123" y="1554"/>
                </a:lnTo>
                <a:lnTo>
                  <a:pt x="1130" y="1554"/>
                </a:lnTo>
                <a:lnTo>
                  <a:pt x="1136" y="1557"/>
                </a:lnTo>
                <a:lnTo>
                  <a:pt x="1141" y="1561"/>
                </a:lnTo>
                <a:lnTo>
                  <a:pt x="1142" y="1570"/>
                </a:lnTo>
                <a:lnTo>
                  <a:pt x="1141" y="1596"/>
                </a:lnTo>
                <a:lnTo>
                  <a:pt x="1142" y="1622"/>
                </a:lnTo>
                <a:lnTo>
                  <a:pt x="1162" y="1609"/>
                </a:lnTo>
                <a:lnTo>
                  <a:pt x="1182" y="1598"/>
                </a:lnTo>
                <a:lnTo>
                  <a:pt x="1166" y="1589"/>
                </a:lnTo>
                <a:lnTo>
                  <a:pt x="1153" y="1577"/>
                </a:lnTo>
                <a:lnTo>
                  <a:pt x="1142" y="1563"/>
                </a:lnTo>
                <a:lnTo>
                  <a:pt x="1137" y="1546"/>
                </a:lnTo>
                <a:lnTo>
                  <a:pt x="1137" y="1544"/>
                </a:lnTo>
                <a:lnTo>
                  <a:pt x="1138" y="1541"/>
                </a:lnTo>
                <a:lnTo>
                  <a:pt x="1140" y="1539"/>
                </a:lnTo>
                <a:lnTo>
                  <a:pt x="1142" y="1538"/>
                </a:lnTo>
                <a:lnTo>
                  <a:pt x="1144" y="1538"/>
                </a:lnTo>
                <a:lnTo>
                  <a:pt x="1147" y="1539"/>
                </a:lnTo>
                <a:lnTo>
                  <a:pt x="1149" y="1541"/>
                </a:lnTo>
                <a:lnTo>
                  <a:pt x="1160" y="1554"/>
                </a:lnTo>
                <a:lnTo>
                  <a:pt x="1175" y="1565"/>
                </a:lnTo>
                <a:lnTo>
                  <a:pt x="1193" y="1574"/>
                </a:lnTo>
                <a:lnTo>
                  <a:pt x="1214" y="1580"/>
                </a:lnTo>
                <a:lnTo>
                  <a:pt x="1236" y="1585"/>
                </a:lnTo>
                <a:lnTo>
                  <a:pt x="1260" y="1589"/>
                </a:lnTo>
                <a:lnTo>
                  <a:pt x="1281" y="1590"/>
                </a:lnTo>
                <a:lnTo>
                  <a:pt x="1300" y="1591"/>
                </a:lnTo>
                <a:lnTo>
                  <a:pt x="1317" y="1591"/>
                </a:lnTo>
                <a:lnTo>
                  <a:pt x="1367" y="1587"/>
                </a:lnTo>
                <a:lnTo>
                  <a:pt x="1415" y="1577"/>
                </a:lnTo>
                <a:lnTo>
                  <a:pt x="1461" y="1559"/>
                </a:lnTo>
                <a:lnTo>
                  <a:pt x="1488" y="1546"/>
                </a:lnTo>
                <a:lnTo>
                  <a:pt x="1514" y="1530"/>
                </a:lnTo>
                <a:lnTo>
                  <a:pt x="1539" y="1509"/>
                </a:lnTo>
                <a:lnTo>
                  <a:pt x="1562" y="1488"/>
                </a:lnTo>
                <a:lnTo>
                  <a:pt x="1583" y="1464"/>
                </a:lnTo>
                <a:lnTo>
                  <a:pt x="1599" y="1440"/>
                </a:lnTo>
                <a:lnTo>
                  <a:pt x="1612" y="1412"/>
                </a:lnTo>
                <a:lnTo>
                  <a:pt x="1622" y="1384"/>
                </a:lnTo>
                <a:lnTo>
                  <a:pt x="1625" y="1356"/>
                </a:lnTo>
                <a:lnTo>
                  <a:pt x="1623" y="1326"/>
                </a:lnTo>
                <a:lnTo>
                  <a:pt x="1615" y="1297"/>
                </a:lnTo>
                <a:lnTo>
                  <a:pt x="1599" y="1266"/>
                </a:lnTo>
                <a:lnTo>
                  <a:pt x="1596" y="1259"/>
                </a:lnTo>
                <a:lnTo>
                  <a:pt x="1597" y="1250"/>
                </a:lnTo>
                <a:lnTo>
                  <a:pt x="1602" y="1243"/>
                </a:lnTo>
                <a:lnTo>
                  <a:pt x="1608" y="1237"/>
                </a:lnTo>
                <a:lnTo>
                  <a:pt x="1616" y="1236"/>
                </a:lnTo>
                <a:lnTo>
                  <a:pt x="1660" y="1239"/>
                </a:lnTo>
                <a:lnTo>
                  <a:pt x="1702" y="1235"/>
                </a:lnTo>
                <a:lnTo>
                  <a:pt x="1742" y="1224"/>
                </a:lnTo>
                <a:lnTo>
                  <a:pt x="1781" y="1209"/>
                </a:lnTo>
                <a:lnTo>
                  <a:pt x="1818" y="1189"/>
                </a:lnTo>
                <a:lnTo>
                  <a:pt x="1851" y="1164"/>
                </a:lnTo>
                <a:lnTo>
                  <a:pt x="1883" y="1134"/>
                </a:lnTo>
                <a:lnTo>
                  <a:pt x="1911" y="1103"/>
                </a:lnTo>
                <a:lnTo>
                  <a:pt x="1937" y="1067"/>
                </a:lnTo>
                <a:lnTo>
                  <a:pt x="1961" y="1029"/>
                </a:lnTo>
                <a:lnTo>
                  <a:pt x="1980" y="990"/>
                </a:lnTo>
                <a:lnTo>
                  <a:pt x="1997" y="949"/>
                </a:lnTo>
                <a:lnTo>
                  <a:pt x="2010" y="906"/>
                </a:lnTo>
                <a:lnTo>
                  <a:pt x="2019" y="864"/>
                </a:lnTo>
                <a:lnTo>
                  <a:pt x="2024" y="821"/>
                </a:lnTo>
                <a:lnTo>
                  <a:pt x="2026" y="780"/>
                </a:lnTo>
                <a:lnTo>
                  <a:pt x="2023" y="738"/>
                </a:lnTo>
                <a:lnTo>
                  <a:pt x="2014" y="698"/>
                </a:lnTo>
                <a:lnTo>
                  <a:pt x="2003" y="660"/>
                </a:lnTo>
                <a:lnTo>
                  <a:pt x="1985" y="627"/>
                </a:lnTo>
                <a:lnTo>
                  <a:pt x="1964" y="596"/>
                </a:lnTo>
                <a:lnTo>
                  <a:pt x="1939" y="570"/>
                </a:lnTo>
                <a:lnTo>
                  <a:pt x="1910" y="549"/>
                </a:lnTo>
                <a:lnTo>
                  <a:pt x="1877" y="530"/>
                </a:lnTo>
                <a:lnTo>
                  <a:pt x="1843" y="516"/>
                </a:lnTo>
                <a:lnTo>
                  <a:pt x="1804" y="505"/>
                </a:lnTo>
                <a:lnTo>
                  <a:pt x="1764" y="499"/>
                </a:lnTo>
                <a:lnTo>
                  <a:pt x="1718" y="495"/>
                </a:lnTo>
                <a:lnTo>
                  <a:pt x="1670" y="493"/>
                </a:lnTo>
                <a:lnTo>
                  <a:pt x="1623" y="495"/>
                </a:lnTo>
                <a:lnTo>
                  <a:pt x="1577" y="500"/>
                </a:lnTo>
                <a:lnTo>
                  <a:pt x="1532" y="511"/>
                </a:lnTo>
                <a:lnTo>
                  <a:pt x="1488" y="525"/>
                </a:lnTo>
                <a:lnTo>
                  <a:pt x="1446" y="547"/>
                </a:lnTo>
                <a:lnTo>
                  <a:pt x="1435" y="550"/>
                </a:lnTo>
                <a:lnTo>
                  <a:pt x="1426" y="548"/>
                </a:lnTo>
                <a:lnTo>
                  <a:pt x="1420" y="541"/>
                </a:lnTo>
                <a:lnTo>
                  <a:pt x="1415" y="532"/>
                </a:lnTo>
                <a:lnTo>
                  <a:pt x="1415" y="523"/>
                </a:lnTo>
                <a:lnTo>
                  <a:pt x="1413" y="519"/>
                </a:lnTo>
                <a:lnTo>
                  <a:pt x="1413" y="515"/>
                </a:lnTo>
                <a:lnTo>
                  <a:pt x="1414" y="510"/>
                </a:lnTo>
                <a:lnTo>
                  <a:pt x="1424" y="465"/>
                </a:lnTo>
                <a:lnTo>
                  <a:pt x="1432" y="421"/>
                </a:lnTo>
                <a:lnTo>
                  <a:pt x="1432" y="376"/>
                </a:lnTo>
                <a:lnTo>
                  <a:pt x="1428" y="334"/>
                </a:lnTo>
                <a:lnTo>
                  <a:pt x="1419" y="292"/>
                </a:lnTo>
                <a:lnTo>
                  <a:pt x="1406" y="252"/>
                </a:lnTo>
                <a:lnTo>
                  <a:pt x="1387" y="214"/>
                </a:lnTo>
                <a:lnTo>
                  <a:pt x="1364" y="180"/>
                </a:lnTo>
                <a:lnTo>
                  <a:pt x="1338" y="147"/>
                </a:lnTo>
                <a:lnTo>
                  <a:pt x="1307" y="118"/>
                </a:lnTo>
                <a:lnTo>
                  <a:pt x="1272" y="92"/>
                </a:lnTo>
                <a:lnTo>
                  <a:pt x="1234" y="71"/>
                </a:lnTo>
                <a:lnTo>
                  <a:pt x="1193" y="55"/>
                </a:lnTo>
                <a:lnTo>
                  <a:pt x="1147" y="42"/>
                </a:lnTo>
                <a:lnTo>
                  <a:pt x="1097" y="34"/>
                </a:lnTo>
                <a:lnTo>
                  <a:pt x="1047" y="32"/>
                </a:lnTo>
                <a:close/>
                <a:moveTo>
                  <a:pt x="1075" y="0"/>
                </a:moveTo>
                <a:lnTo>
                  <a:pt x="1123" y="4"/>
                </a:lnTo>
                <a:lnTo>
                  <a:pt x="1171" y="12"/>
                </a:lnTo>
                <a:lnTo>
                  <a:pt x="1212" y="23"/>
                </a:lnTo>
                <a:lnTo>
                  <a:pt x="1258" y="30"/>
                </a:lnTo>
                <a:lnTo>
                  <a:pt x="1304" y="39"/>
                </a:lnTo>
                <a:lnTo>
                  <a:pt x="1349" y="52"/>
                </a:lnTo>
                <a:lnTo>
                  <a:pt x="1393" y="69"/>
                </a:lnTo>
                <a:lnTo>
                  <a:pt x="1434" y="89"/>
                </a:lnTo>
                <a:lnTo>
                  <a:pt x="1439" y="88"/>
                </a:lnTo>
                <a:lnTo>
                  <a:pt x="1441" y="88"/>
                </a:lnTo>
                <a:lnTo>
                  <a:pt x="1442" y="89"/>
                </a:lnTo>
                <a:lnTo>
                  <a:pt x="1443" y="90"/>
                </a:lnTo>
                <a:lnTo>
                  <a:pt x="1443" y="92"/>
                </a:lnTo>
                <a:lnTo>
                  <a:pt x="1443" y="94"/>
                </a:lnTo>
                <a:lnTo>
                  <a:pt x="1475" y="115"/>
                </a:lnTo>
                <a:lnTo>
                  <a:pt x="1507" y="140"/>
                </a:lnTo>
                <a:lnTo>
                  <a:pt x="1538" y="169"/>
                </a:lnTo>
                <a:lnTo>
                  <a:pt x="1565" y="202"/>
                </a:lnTo>
                <a:lnTo>
                  <a:pt x="1590" y="239"/>
                </a:lnTo>
                <a:lnTo>
                  <a:pt x="1610" y="278"/>
                </a:lnTo>
                <a:lnTo>
                  <a:pt x="1627" y="318"/>
                </a:lnTo>
                <a:lnTo>
                  <a:pt x="1636" y="361"/>
                </a:lnTo>
                <a:lnTo>
                  <a:pt x="1640" y="403"/>
                </a:lnTo>
                <a:lnTo>
                  <a:pt x="1635" y="446"/>
                </a:lnTo>
                <a:lnTo>
                  <a:pt x="1635" y="446"/>
                </a:lnTo>
                <a:lnTo>
                  <a:pt x="1635" y="447"/>
                </a:lnTo>
                <a:lnTo>
                  <a:pt x="1683" y="445"/>
                </a:lnTo>
                <a:lnTo>
                  <a:pt x="1733" y="447"/>
                </a:lnTo>
                <a:lnTo>
                  <a:pt x="1781" y="454"/>
                </a:lnTo>
                <a:lnTo>
                  <a:pt x="1828" y="466"/>
                </a:lnTo>
                <a:lnTo>
                  <a:pt x="1872" y="482"/>
                </a:lnTo>
                <a:lnTo>
                  <a:pt x="1919" y="495"/>
                </a:lnTo>
                <a:lnTo>
                  <a:pt x="1962" y="513"/>
                </a:lnTo>
                <a:lnTo>
                  <a:pt x="2003" y="538"/>
                </a:lnTo>
                <a:lnTo>
                  <a:pt x="2039" y="568"/>
                </a:lnTo>
                <a:lnTo>
                  <a:pt x="2072" y="601"/>
                </a:lnTo>
                <a:lnTo>
                  <a:pt x="2102" y="639"/>
                </a:lnTo>
                <a:lnTo>
                  <a:pt x="2127" y="680"/>
                </a:lnTo>
                <a:lnTo>
                  <a:pt x="2148" y="723"/>
                </a:lnTo>
                <a:lnTo>
                  <a:pt x="2153" y="726"/>
                </a:lnTo>
                <a:lnTo>
                  <a:pt x="2154" y="729"/>
                </a:lnTo>
                <a:lnTo>
                  <a:pt x="2154" y="730"/>
                </a:lnTo>
                <a:lnTo>
                  <a:pt x="2154" y="732"/>
                </a:lnTo>
                <a:lnTo>
                  <a:pt x="2151" y="733"/>
                </a:lnTo>
                <a:lnTo>
                  <a:pt x="2167" y="781"/>
                </a:lnTo>
                <a:lnTo>
                  <a:pt x="2177" y="828"/>
                </a:lnTo>
                <a:lnTo>
                  <a:pt x="2182" y="878"/>
                </a:lnTo>
                <a:lnTo>
                  <a:pt x="2181" y="926"/>
                </a:lnTo>
                <a:lnTo>
                  <a:pt x="2173" y="980"/>
                </a:lnTo>
                <a:lnTo>
                  <a:pt x="2160" y="1032"/>
                </a:lnTo>
                <a:lnTo>
                  <a:pt x="2141" y="1081"/>
                </a:lnTo>
                <a:lnTo>
                  <a:pt x="2116" y="1129"/>
                </a:lnTo>
                <a:lnTo>
                  <a:pt x="2088" y="1174"/>
                </a:lnTo>
                <a:lnTo>
                  <a:pt x="2053" y="1216"/>
                </a:lnTo>
                <a:lnTo>
                  <a:pt x="2031" y="1241"/>
                </a:lnTo>
                <a:lnTo>
                  <a:pt x="2006" y="1265"/>
                </a:lnTo>
                <a:lnTo>
                  <a:pt x="1978" y="1288"/>
                </a:lnTo>
                <a:lnTo>
                  <a:pt x="1948" y="1310"/>
                </a:lnTo>
                <a:lnTo>
                  <a:pt x="1917" y="1327"/>
                </a:lnTo>
                <a:lnTo>
                  <a:pt x="1885" y="1341"/>
                </a:lnTo>
                <a:lnTo>
                  <a:pt x="1851" y="1351"/>
                </a:lnTo>
                <a:lnTo>
                  <a:pt x="1818" y="1354"/>
                </a:lnTo>
                <a:lnTo>
                  <a:pt x="1784" y="1351"/>
                </a:lnTo>
                <a:lnTo>
                  <a:pt x="1787" y="1383"/>
                </a:lnTo>
                <a:lnTo>
                  <a:pt x="1784" y="1412"/>
                </a:lnTo>
                <a:lnTo>
                  <a:pt x="1773" y="1442"/>
                </a:lnTo>
                <a:lnTo>
                  <a:pt x="1758" y="1469"/>
                </a:lnTo>
                <a:lnTo>
                  <a:pt x="1739" y="1495"/>
                </a:lnTo>
                <a:lnTo>
                  <a:pt x="1715" y="1519"/>
                </a:lnTo>
                <a:lnTo>
                  <a:pt x="1690" y="1540"/>
                </a:lnTo>
                <a:lnTo>
                  <a:pt x="1664" y="1559"/>
                </a:lnTo>
                <a:lnTo>
                  <a:pt x="1638" y="1574"/>
                </a:lnTo>
                <a:lnTo>
                  <a:pt x="1586" y="1600"/>
                </a:lnTo>
                <a:lnTo>
                  <a:pt x="1534" y="1619"/>
                </a:lnTo>
                <a:lnTo>
                  <a:pt x="1481" y="1630"/>
                </a:lnTo>
                <a:lnTo>
                  <a:pt x="1428" y="1635"/>
                </a:lnTo>
                <a:lnTo>
                  <a:pt x="1372" y="1634"/>
                </a:lnTo>
                <a:lnTo>
                  <a:pt x="1318" y="1625"/>
                </a:lnTo>
                <a:lnTo>
                  <a:pt x="1276" y="1622"/>
                </a:lnTo>
                <a:lnTo>
                  <a:pt x="1252" y="1618"/>
                </a:lnTo>
                <a:lnTo>
                  <a:pt x="1225" y="1612"/>
                </a:lnTo>
                <a:lnTo>
                  <a:pt x="1229" y="1625"/>
                </a:lnTo>
                <a:lnTo>
                  <a:pt x="1232" y="1627"/>
                </a:lnTo>
                <a:lnTo>
                  <a:pt x="1233" y="1628"/>
                </a:lnTo>
                <a:lnTo>
                  <a:pt x="1234" y="1630"/>
                </a:lnTo>
                <a:lnTo>
                  <a:pt x="1233" y="1632"/>
                </a:lnTo>
                <a:lnTo>
                  <a:pt x="1232" y="1632"/>
                </a:lnTo>
                <a:lnTo>
                  <a:pt x="1248" y="1670"/>
                </a:lnTo>
                <a:lnTo>
                  <a:pt x="1268" y="1705"/>
                </a:lnTo>
                <a:lnTo>
                  <a:pt x="1292" y="1738"/>
                </a:lnTo>
                <a:lnTo>
                  <a:pt x="1322" y="1768"/>
                </a:lnTo>
                <a:lnTo>
                  <a:pt x="1325" y="1776"/>
                </a:lnTo>
                <a:lnTo>
                  <a:pt x="1325" y="1784"/>
                </a:lnTo>
                <a:lnTo>
                  <a:pt x="1322" y="1791"/>
                </a:lnTo>
                <a:lnTo>
                  <a:pt x="1287" y="1829"/>
                </a:lnTo>
                <a:lnTo>
                  <a:pt x="1253" y="1865"/>
                </a:lnTo>
                <a:lnTo>
                  <a:pt x="1250" y="1867"/>
                </a:lnTo>
                <a:lnTo>
                  <a:pt x="1247" y="1868"/>
                </a:lnTo>
                <a:lnTo>
                  <a:pt x="1245" y="1868"/>
                </a:lnTo>
                <a:lnTo>
                  <a:pt x="1241" y="1867"/>
                </a:lnTo>
                <a:lnTo>
                  <a:pt x="1238" y="1868"/>
                </a:lnTo>
                <a:lnTo>
                  <a:pt x="1233" y="1869"/>
                </a:lnTo>
                <a:lnTo>
                  <a:pt x="1187" y="1864"/>
                </a:lnTo>
                <a:lnTo>
                  <a:pt x="1141" y="1856"/>
                </a:lnTo>
                <a:lnTo>
                  <a:pt x="1096" y="1843"/>
                </a:lnTo>
                <a:lnTo>
                  <a:pt x="1052" y="1826"/>
                </a:lnTo>
                <a:lnTo>
                  <a:pt x="1011" y="1805"/>
                </a:lnTo>
                <a:lnTo>
                  <a:pt x="973" y="1780"/>
                </a:lnTo>
                <a:lnTo>
                  <a:pt x="937" y="1751"/>
                </a:lnTo>
                <a:lnTo>
                  <a:pt x="907" y="1719"/>
                </a:lnTo>
                <a:lnTo>
                  <a:pt x="907" y="1721"/>
                </a:lnTo>
                <a:lnTo>
                  <a:pt x="906" y="1725"/>
                </a:lnTo>
                <a:lnTo>
                  <a:pt x="904" y="1727"/>
                </a:lnTo>
                <a:lnTo>
                  <a:pt x="901" y="1729"/>
                </a:lnTo>
                <a:lnTo>
                  <a:pt x="870" y="1745"/>
                </a:lnTo>
                <a:lnTo>
                  <a:pt x="838" y="1755"/>
                </a:lnTo>
                <a:lnTo>
                  <a:pt x="805" y="1763"/>
                </a:lnTo>
                <a:lnTo>
                  <a:pt x="803" y="1764"/>
                </a:lnTo>
                <a:lnTo>
                  <a:pt x="801" y="1764"/>
                </a:lnTo>
                <a:lnTo>
                  <a:pt x="752" y="1767"/>
                </a:lnTo>
                <a:lnTo>
                  <a:pt x="702" y="1764"/>
                </a:lnTo>
                <a:lnTo>
                  <a:pt x="651" y="1754"/>
                </a:lnTo>
                <a:lnTo>
                  <a:pt x="603" y="1739"/>
                </a:lnTo>
                <a:lnTo>
                  <a:pt x="556" y="1719"/>
                </a:lnTo>
                <a:lnTo>
                  <a:pt x="511" y="1695"/>
                </a:lnTo>
                <a:lnTo>
                  <a:pt x="468" y="1668"/>
                </a:lnTo>
                <a:lnTo>
                  <a:pt x="434" y="1647"/>
                </a:lnTo>
                <a:lnTo>
                  <a:pt x="403" y="1619"/>
                </a:lnTo>
                <a:lnTo>
                  <a:pt x="377" y="1589"/>
                </a:lnTo>
                <a:lnTo>
                  <a:pt x="374" y="1590"/>
                </a:lnTo>
                <a:lnTo>
                  <a:pt x="370" y="1591"/>
                </a:lnTo>
                <a:lnTo>
                  <a:pt x="325" y="1590"/>
                </a:lnTo>
                <a:lnTo>
                  <a:pt x="281" y="1582"/>
                </a:lnTo>
                <a:lnTo>
                  <a:pt x="239" y="1567"/>
                </a:lnTo>
                <a:lnTo>
                  <a:pt x="199" y="1547"/>
                </a:lnTo>
                <a:lnTo>
                  <a:pt x="162" y="1521"/>
                </a:lnTo>
                <a:lnTo>
                  <a:pt x="129" y="1492"/>
                </a:lnTo>
                <a:lnTo>
                  <a:pt x="99" y="1457"/>
                </a:lnTo>
                <a:lnTo>
                  <a:pt x="91" y="1448"/>
                </a:lnTo>
                <a:lnTo>
                  <a:pt x="82" y="1435"/>
                </a:lnTo>
                <a:lnTo>
                  <a:pt x="70" y="1417"/>
                </a:lnTo>
                <a:lnTo>
                  <a:pt x="57" y="1398"/>
                </a:lnTo>
                <a:lnTo>
                  <a:pt x="45" y="1378"/>
                </a:lnTo>
                <a:lnTo>
                  <a:pt x="33" y="1357"/>
                </a:lnTo>
                <a:lnTo>
                  <a:pt x="22" y="1336"/>
                </a:lnTo>
                <a:lnTo>
                  <a:pt x="15" y="1315"/>
                </a:lnTo>
                <a:lnTo>
                  <a:pt x="9" y="1297"/>
                </a:lnTo>
                <a:lnTo>
                  <a:pt x="9" y="1280"/>
                </a:lnTo>
                <a:lnTo>
                  <a:pt x="13" y="1266"/>
                </a:lnTo>
                <a:lnTo>
                  <a:pt x="2" y="1224"/>
                </a:lnTo>
                <a:lnTo>
                  <a:pt x="0" y="1183"/>
                </a:lnTo>
                <a:lnTo>
                  <a:pt x="4" y="1142"/>
                </a:lnTo>
                <a:lnTo>
                  <a:pt x="14" y="1103"/>
                </a:lnTo>
                <a:lnTo>
                  <a:pt x="31" y="1066"/>
                </a:lnTo>
                <a:lnTo>
                  <a:pt x="52" y="1032"/>
                </a:lnTo>
                <a:lnTo>
                  <a:pt x="78" y="1000"/>
                </a:lnTo>
                <a:lnTo>
                  <a:pt x="109" y="972"/>
                </a:lnTo>
                <a:lnTo>
                  <a:pt x="142" y="949"/>
                </a:lnTo>
                <a:lnTo>
                  <a:pt x="180" y="930"/>
                </a:lnTo>
                <a:lnTo>
                  <a:pt x="155" y="892"/>
                </a:lnTo>
                <a:lnTo>
                  <a:pt x="136" y="852"/>
                </a:lnTo>
                <a:lnTo>
                  <a:pt x="122" y="810"/>
                </a:lnTo>
                <a:lnTo>
                  <a:pt x="113" y="768"/>
                </a:lnTo>
                <a:lnTo>
                  <a:pt x="111" y="723"/>
                </a:lnTo>
                <a:lnTo>
                  <a:pt x="112" y="679"/>
                </a:lnTo>
                <a:lnTo>
                  <a:pt x="118" y="634"/>
                </a:lnTo>
                <a:lnTo>
                  <a:pt x="129" y="590"/>
                </a:lnTo>
                <a:lnTo>
                  <a:pt x="143" y="548"/>
                </a:lnTo>
                <a:lnTo>
                  <a:pt x="161" y="508"/>
                </a:lnTo>
                <a:lnTo>
                  <a:pt x="182" y="469"/>
                </a:lnTo>
                <a:lnTo>
                  <a:pt x="207" y="432"/>
                </a:lnTo>
                <a:lnTo>
                  <a:pt x="234" y="399"/>
                </a:lnTo>
                <a:lnTo>
                  <a:pt x="265" y="369"/>
                </a:lnTo>
                <a:lnTo>
                  <a:pt x="298" y="343"/>
                </a:lnTo>
                <a:lnTo>
                  <a:pt x="332" y="322"/>
                </a:lnTo>
                <a:lnTo>
                  <a:pt x="369" y="306"/>
                </a:lnTo>
                <a:lnTo>
                  <a:pt x="408" y="296"/>
                </a:lnTo>
                <a:lnTo>
                  <a:pt x="448" y="291"/>
                </a:lnTo>
                <a:lnTo>
                  <a:pt x="488" y="293"/>
                </a:lnTo>
                <a:lnTo>
                  <a:pt x="531" y="303"/>
                </a:lnTo>
                <a:lnTo>
                  <a:pt x="573" y="320"/>
                </a:lnTo>
                <a:lnTo>
                  <a:pt x="616" y="344"/>
                </a:lnTo>
                <a:lnTo>
                  <a:pt x="628" y="296"/>
                </a:lnTo>
                <a:lnTo>
                  <a:pt x="647" y="251"/>
                </a:lnTo>
                <a:lnTo>
                  <a:pt x="669" y="208"/>
                </a:lnTo>
                <a:lnTo>
                  <a:pt x="696" y="170"/>
                </a:lnTo>
                <a:lnTo>
                  <a:pt x="728" y="135"/>
                </a:lnTo>
                <a:lnTo>
                  <a:pt x="762" y="104"/>
                </a:lnTo>
                <a:lnTo>
                  <a:pt x="801" y="77"/>
                </a:lnTo>
                <a:lnTo>
                  <a:pt x="842" y="53"/>
                </a:lnTo>
                <a:lnTo>
                  <a:pt x="885" y="34"/>
                </a:lnTo>
                <a:lnTo>
                  <a:pt x="930" y="19"/>
                </a:lnTo>
                <a:lnTo>
                  <a:pt x="978" y="8"/>
                </a:lnTo>
                <a:lnTo>
                  <a:pt x="1026" y="3"/>
                </a:lnTo>
                <a:lnTo>
                  <a:pt x="10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 descr="Dolphin with solid fill">
            <a:extLst>
              <a:ext uri="{FF2B5EF4-FFF2-40B4-BE49-F238E27FC236}">
                <a16:creationId xmlns:a16="http://schemas.microsoft.com/office/drawing/2014/main" id="{2A013733-F798-4C2E-8FBB-F1A1A4CF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41D761-FEC8-40BC-9C4B-A64DCBA8B3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to the Next Stage: Program Improvement II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1CF93DE-4857-4EA2-92AD-DCAFDD3200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Carmela Meyer, MBA, EdD – GME Consultant</a:t>
            </a:r>
          </a:p>
          <a:p>
            <a:r>
              <a:rPr lang="en-US" dirty="0"/>
              <a:t>Heather Peters, MEd, PhD – GME Consultant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5A1040-B7CE-4D21-A14E-5AD3E2B75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6" name="Google Shape;79;p1">
            <a:extLst>
              <a:ext uri="{FF2B5EF4-FFF2-40B4-BE49-F238E27FC236}">
                <a16:creationId xmlns:a16="http://schemas.microsoft.com/office/drawing/2014/main" id="{76F1CCB4-87DD-4C2F-8BAE-0982CC2D9A5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783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90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000" dirty="0"/>
              <a:t>Program Improvement  -  Part I</a:t>
            </a:r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5 Ways to Leverage your PEC in 2022</a:t>
            </a:r>
            <a:endParaRPr sz="1000" b="0" dirty="0"/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SMART Goal Samples</a:t>
            </a:r>
            <a:endParaRPr sz="1000" b="0" dirty="0"/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Sample APE Timetable for the PEC</a:t>
            </a:r>
            <a:endParaRPr sz="1000" b="0" dirty="0"/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Sample PEC Slide Sets</a:t>
            </a:r>
            <a:endParaRPr sz="1000" b="0" dirty="0"/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>
                <a:latin typeface="Arial"/>
                <a:ea typeface="Arial"/>
                <a:cs typeface="Arial"/>
                <a:sym typeface="Arial"/>
              </a:rPr>
              <a:t>SMART Goal Samples</a:t>
            </a:r>
            <a:endParaRPr lang="en-US" sz="1000" b="0" dirty="0"/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Program Director’s Guide to the Common Program Requirements (ACGME.org) </a:t>
            </a:r>
            <a:r>
              <a:rPr lang="en-US" sz="1000" b="0" u="sng" dirty="0">
                <a:solidFill>
                  <a:schemeClr val="hlink"/>
                </a:solidFill>
                <a:hlinkClick r:id="rId3"/>
              </a:rPr>
              <a:t>The Program Directors’ Guide to the Common Program Requirements (Residency) E-Book - E-Book | Accreditation Council for Graduate Medical Education (acgme.org)</a:t>
            </a:r>
            <a:endParaRPr sz="1000" b="0" dirty="0"/>
          </a:p>
          <a:p>
            <a:pPr marL="190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Program Improvement  -  Part II</a:t>
            </a:r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GME Data-Driven Decision-Making</a:t>
            </a:r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>
                <a:latin typeface="Arial"/>
                <a:ea typeface="Arial"/>
                <a:cs typeface="Arial"/>
                <a:sym typeface="Arial"/>
              </a:rPr>
              <a:t>PEC Responsibilities – 2022</a:t>
            </a:r>
          </a:p>
          <a:p>
            <a:pPr marL="685800" lvl="1" indent="-209550"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en-US" sz="1000" b="0" dirty="0"/>
              <a:t>Sample Agenda – Service/Rotation Meeting</a:t>
            </a:r>
            <a:endParaRPr lang="en-US" sz="1000" b="0" dirty="0">
              <a:latin typeface="Arial"/>
              <a:ea typeface="Arial"/>
              <a:cs typeface="Arial"/>
              <a:sym typeface="Arial"/>
            </a:endParaRPr>
          </a:p>
          <a:p>
            <a:pPr marL="228600" indent="-209550">
              <a:buSzPts val="1700"/>
            </a:pPr>
            <a:endParaRPr lang="en-US" sz="1800" dirty="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endParaRPr lang="en-US" sz="17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b="1" dirty="0"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A2354-8193-484D-8DEC-C5A638129FC4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>
            <a:normAutofit fontScale="40000" lnSpcReduction="20000"/>
          </a:bodyPr>
          <a:lstStyle/>
          <a:p>
            <a:pPr marL="228600" lvl="0" indent="-2095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Caniano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, D, Martinez, S.,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Nace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, C., &amp; Hogan, S. (2021). Reasons for data-prompted site visits:  Field staff findings and review committee decisions. J. Grad Med Educ 13(3), 447-454. Doi: 10.4300/JGME-D-21-00435.1</a:t>
            </a:r>
            <a:endParaRPr lang="en-US" sz="2800" dirty="0"/>
          </a:p>
          <a:p>
            <a:pPr marL="228600" lvl="0" indent="-2095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Accreditation Council for Graduate Medical Education. (202</a:t>
            </a:r>
            <a:r>
              <a:rPr lang="en-US" sz="2800" dirty="0"/>
              <a:t>2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). ACGME institutional requirements.  Available at acgme.org.</a:t>
            </a:r>
          </a:p>
          <a:p>
            <a:pPr marL="228600" indent="-209550">
              <a:lnSpc>
                <a:spcPct val="120000"/>
              </a:lnSpc>
              <a:buSzPts val="1700"/>
            </a:pPr>
            <a:r>
              <a:rPr lang="en-US" sz="2800" dirty="0" err="1"/>
              <a:t>Calzon</a:t>
            </a:r>
            <a:r>
              <a:rPr lang="en-US" sz="2800" dirty="0"/>
              <a:t>, </a:t>
            </a:r>
            <a:r>
              <a:rPr lang="en-US" sz="2800" dirty="0" err="1"/>
              <a:t>Bernardita</a:t>
            </a:r>
            <a:r>
              <a:rPr lang="en-US" sz="2800" dirty="0"/>
              <a:t>. (November 24, 2021) </a:t>
            </a:r>
            <a:r>
              <a:rPr lang="en-US" sz="2800" dirty="0" err="1"/>
              <a:t>Datapine</a:t>
            </a:r>
            <a:r>
              <a:rPr lang="en-US" sz="2800" dirty="0"/>
              <a:t>. </a:t>
            </a:r>
            <a:r>
              <a:rPr lang="en-US" sz="2800" i="1" dirty="0"/>
              <a:t>A Complete Guide to Data Driven Decision-making. </a:t>
            </a:r>
            <a:r>
              <a:rPr lang="en-US" sz="2800" dirty="0">
                <a:hlinkClick r:id="rId4"/>
              </a:rPr>
              <a:t>https://www.datapine.com/blog/data-driven-decision-making-in-businesses/#importance</a:t>
            </a:r>
            <a:endParaRPr lang="en-US" sz="2800" dirty="0"/>
          </a:p>
          <a:p>
            <a:pPr marL="228600" indent="-209550">
              <a:lnSpc>
                <a:spcPct val="120000"/>
              </a:lnSpc>
              <a:buSzPts val="1700"/>
            </a:pPr>
            <a:r>
              <a:rPr lang="en-US" sz="2800" dirty="0"/>
              <a:t>World Health Organization. (September 2019). Health Topics, </a:t>
            </a:r>
            <a:r>
              <a:rPr lang="en-US" sz="2800" i="1" dirty="0"/>
              <a:t>Patient Safety.</a:t>
            </a:r>
            <a:r>
              <a:rPr lang="en-US" sz="2800" dirty="0"/>
              <a:t> https://www.who.int/news-room/fact-sheets/detail/patient-safety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dirty="0"/>
              <a:t> Resources</a:t>
            </a:r>
            <a:endParaRPr dirty="0"/>
          </a:p>
        </p:txBody>
      </p:sp>
      <p:sp>
        <p:nvSpPr>
          <p:cNvPr id="615" name="Google Shape;615;p2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sp>
        <p:nvSpPr>
          <p:cNvPr id="616" name="Google Shape;616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617" name="Google Shape;617;p23" descr="Mining tools with solid fill"/>
          <p:cNvPicPr preferRelativeResize="0"/>
          <p:nvPr/>
        </p:nvPicPr>
        <p:blipFill rotWithShape="1">
          <a:blip r:embed="rId5">
            <a:alphaModFix/>
          </a:blip>
          <a:srcRect r="-4898" b="-4898"/>
          <a:stretch/>
        </p:blipFill>
        <p:spPr>
          <a:xfrm>
            <a:off x="6115050" y="567494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 descr="Dolphin with solid fill">
            <a:extLst>
              <a:ext uri="{FF2B5EF4-FFF2-40B4-BE49-F238E27FC236}">
                <a16:creationId xmlns:a16="http://schemas.microsoft.com/office/drawing/2014/main" id="{F0977FE7-6BE5-4FFC-AB5F-BD343E51B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1759" y="220871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Latest On-Demand Webinars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 today to learn how our Educational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Passports can save you time &amp; money!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724-864-7320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www.PartnersInMedEd.com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42852" y="220871"/>
            <a:ext cx="5060092" cy="43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Upcoming Live Webinar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        </a:t>
            </a: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Ask Partners – Spring Freebie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Tuesday, April 12,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ADS 2022: Part I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April 28,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The ABCs of GMEC: Part II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Thursday, May 19,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Here We Grow Again – And With Our Community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Tuesday, May 24</a:t>
            </a:r>
            <a:r>
              <a:rPr lang="en-US" altLang="en-US" sz="1400" b="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ACGME Complaint Letter: Now What?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June 9,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JEDI Warriors in GME: Guardians of Justice, Equity, Diversity, and Inclusion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June 23, 2022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D68910-38FE-C240-95D4-C063CA8D3DE6}" type="slidenum"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FB48B9B-7E89-264A-A803-E6C70EA0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96" y="4312703"/>
            <a:ext cx="5022581" cy="10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Faculty Development Series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C34D67E-6A64-9842-B68B-F6E1EFE5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96" y="5003730"/>
            <a:ext cx="4846104" cy="12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15 Minutes to Effective Feedback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</a:b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Toolbox for Teaching Millennials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Taking Supervision to the Next Level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18BD8-A5B9-3741-B6AD-A994C0913D2D}"/>
              </a:ext>
            </a:extLst>
          </p:cNvPr>
          <p:cNvSpPr txBox="1"/>
          <p:nvPr/>
        </p:nvSpPr>
        <p:spPr>
          <a:xfrm>
            <a:off x="5638800" y="725880"/>
            <a:ext cx="3505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Moral Injury in Healthcare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Streamlining Your Special Review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Getting to the Next Stage - Program Improvement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Digging for Data IV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Back to Basics – GME for New Coordinators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Leveraging RMS Technology for the Medicare Cost Report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Meet the Experts – Fall Freebie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 Successful Coordinator? You Must Be C-C-Crazy!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Planning and Tracking Scholarly Activity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GME Financing: The Basics, the Strategies, and the Upcoming Changes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Role of Coaching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1C1B05A-8258-2A47-BB75-5DA517CF0AB6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800" b="0" i="0" u="none" strike="noStrike" kern="1200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r>
              <a:rPr lang="en-US" dirty="0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2BAC2-4600-4528-8015-7D2D7D5691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2BF277-F4CC-4466-BDE4-85B0CDD569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785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46300"/>
            <a:ext cx="7677150" cy="422679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en-US" sz="2000" b="1" dirty="0"/>
              <a:t>    </a:t>
            </a:r>
            <a:r>
              <a:rPr lang="en-US" sz="2000" dirty="0"/>
              <a:t>Partners in Medical Education, Inc. provides comprehensive consulting services to the GME community.  </a:t>
            </a:r>
          </a:p>
          <a:p>
            <a:pPr algn="ctr">
              <a:lnSpc>
                <a:spcPct val="80000"/>
              </a:lnSpc>
              <a:buNone/>
              <a:defRPr/>
            </a:pPr>
            <a:br>
              <a:rPr lang="en-US" sz="2000" dirty="0"/>
            </a:br>
            <a:br>
              <a:rPr lang="en-US" sz="2000" dirty="0"/>
            </a:br>
            <a:r>
              <a:rPr lang="en-US" sz="2400" b="1" dirty="0"/>
              <a:t>Partners in Medical Education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/>
              <a:t>724-864-7320  | 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info@PartnersInMedEd.com</a:t>
            </a:r>
            <a:endParaRPr lang="en-US" sz="20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 Carmela Meyer, MBA, Ed.D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>
                <a:hlinkClick r:id="rId4"/>
              </a:rPr>
              <a:t>Carmela@partnersinmeded.com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Heather Peters, M.Ed., </a:t>
            </a:r>
            <a:r>
              <a:rPr lang="en-US" sz="1800" dirty="0" err="1"/>
              <a:t>Ph.D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>
                <a:hlinkClick r:id="rId5"/>
              </a:rPr>
              <a:t>Heather@partnersinmeded.com</a:t>
            </a:r>
            <a:endParaRPr lang="en-US" sz="1800" dirty="0"/>
          </a:p>
          <a:p>
            <a:pPr algn="ctr">
              <a:lnSpc>
                <a:spcPct val="80000"/>
              </a:lnSpc>
              <a:buNone/>
              <a:defRPr/>
            </a:pPr>
            <a:endParaRPr lang="en-US" sz="18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/>
              <a:t>www.PartnersInMedEd.com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55C2FF-984A-46AD-8081-CF7F69C090D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600E6-BB34-46A5-9F7E-3903372F53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4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D3DD89-1226-8741-BD3E-C14DD0C7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Introducing Your Presenters…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8450E-D3B2-974D-AE41-005ECC29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22" y="1442322"/>
            <a:ext cx="1862455" cy="226047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1A81013-E007-4A11-A90C-72036D20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03026" y="1435369"/>
            <a:ext cx="1758066" cy="22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9CB449-F17D-49F0-A32E-A42EF0AA1E66}"/>
              </a:ext>
            </a:extLst>
          </p:cNvPr>
          <p:cNvSpPr txBox="1"/>
          <p:nvPr/>
        </p:nvSpPr>
        <p:spPr>
          <a:xfrm>
            <a:off x="1844270" y="3742105"/>
            <a:ext cx="2369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Heather Peters, </a:t>
            </a:r>
            <a:r>
              <a:rPr lang="en-US" sz="1400" dirty="0" err="1">
                <a:solidFill>
                  <a:srgbClr val="00B050"/>
                </a:solidFill>
                <a:latin typeface="+mn-lt"/>
              </a:rPr>
              <a:t>M.Ed</a:t>
            </a:r>
            <a:r>
              <a:rPr lang="en-US" sz="1400" dirty="0">
                <a:solidFill>
                  <a:srgbClr val="00B050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rgbClr val="00B050"/>
                </a:solidFill>
                <a:latin typeface="+mn-lt"/>
              </a:rPr>
              <a:t>Ph.D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4933E-A1BA-41BE-A8ED-F7D23F3C36AF}"/>
              </a:ext>
            </a:extLst>
          </p:cNvPr>
          <p:cNvSpPr txBox="1"/>
          <p:nvPr/>
        </p:nvSpPr>
        <p:spPr>
          <a:xfrm>
            <a:off x="5252347" y="3742105"/>
            <a:ext cx="2279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Carmela Meyer, 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MBA, Ed.D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FD957-4F7C-4716-87C4-14D4D09937F2}"/>
              </a:ext>
            </a:extLst>
          </p:cNvPr>
          <p:cNvSpPr txBox="1"/>
          <p:nvPr/>
        </p:nvSpPr>
        <p:spPr>
          <a:xfrm>
            <a:off x="4803730" y="4474120"/>
            <a:ext cx="3915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 years of experience in medical education.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Presented at national and regional conferences on subjects such as GME finance, CQI, and organizational development.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Taught quality improvement models in MBA, MSM and MSOD programs.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76169E-64EB-4668-8078-78187D8416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8AC13-B764-4CCE-B30E-74C09194A3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2E613-7CC4-433E-802E-547F1C8EDA46}"/>
              </a:ext>
            </a:extLst>
          </p:cNvPr>
          <p:cNvSpPr txBox="1"/>
          <p:nvPr/>
        </p:nvSpPr>
        <p:spPr>
          <a:xfrm>
            <a:off x="887781" y="4520286"/>
            <a:ext cx="39159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 years of educational program design experience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Developed webinars and presentations on the Program Evaluation Committee (PEC)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Provided support to programs with accreditation concerns in the area of continuous improvement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body" idx="1"/>
          </p:nvPr>
        </p:nvSpPr>
        <p:spPr>
          <a:xfrm>
            <a:off x="483525" y="1628150"/>
            <a:ext cx="8219700" cy="4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REVIEW data-driven decision-making process with an actual GME situation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000" dirty="0"/>
              <a:t>DISCUSS how to leverage stakeholders support to further continuous program improvement (CPI)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000" dirty="0"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000" dirty="0"/>
              <a:t>ANALYZE current institutional initiatives to maximize their impact on continuous program improvement (CPI)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000" dirty="0"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000" dirty="0"/>
              <a:t>REVISIT the role of the Program Evaluation Committee (PEC) and delve into how to resolve “thorny issues” in GME programs</a:t>
            </a:r>
            <a:endParaRPr sz="2000" dirty="0"/>
          </a:p>
        </p:txBody>
      </p:sp>
      <p:sp>
        <p:nvSpPr>
          <p:cNvPr id="78" name="Google Shape;78;p1"/>
          <p:cNvSpPr txBox="1"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sp>
        <p:nvSpPr>
          <p:cNvPr id="80" name="Google Shape;80;p1"/>
          <p:cNvSpPr txBox="1">
            <a:spLocks noGrp="1"/>
          </p:cNvSpPr>
          <p:nvPr>
            <p:ph type="sldNum" idx="12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81" name="Google Shape;81;p1" descr="Bullsey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572" y="4800555"/>
            <a:ext cx="2057401" cy="19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 descr="Mining tool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150" y="516528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/>
          <p:nvPr/>
        </p:nvSpPr>
        <p:spPr>
          <a:xfrm>
            <a:off x="1397925" y="5316907"/>
            <a:ext cx="68082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Data-driven Decision-Making in GME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PEC Responsibilities – 2022 Update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Rotation/Service Discussion – sample agenda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77AEA6CB-543F-4F57-B3AB-0E130105F4CF}"/>
              </a:ext>
            </a:extLst>
          </p:cNvPr>
          <p:cNvGrpSpPr/>
          <p:nvPr/>
        </p:nvGrpSpPr>
        <p:grpSpPr>
          <a:xfrm>
            <a:off x="-68551" y="4348757"/>
            <a:ext cx="2881572" cy="869869"/>
            <a:chOff x="1064203" y="2065116"/>
            <a:chExt cx="3841096" cy="115952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1847E62-8AEF-4A07-9D93-AF2E799EC288}"/>
                </a:ext>
              </a:extLst>
            </p:cNvPr>
            <p:cNvSpPr/>
            <p:nvPr/>
          </p:nvSpPr>
          <p:spPr>
            <a:xfrm>
              <a:off x="1064203" y="2219491"/>
              <a:ext cx="3841096" cy="1005148"/>
            </a:xfrm>
            <a:custGeom>
              <a:avLst/>
              <a:gdLst>
                <a:gd name="connsiteX0" fmla="*/ 228570 w 2728414"/>
                <a:gd name="connsiteY0" fmla="*/ 0 h 711081"/>
                <a:gd name="connsiteX1" fmla="*/ 2728414 w 2728414"/>
                <a:gd name="connsiteY1" fmla="*/ 0 h 711081"/>
                <a:gd name="connsiteX2" fmla="*/ 2499844 w 2728414"/>
                <a:gd name="connsiteY2" fmla="*/ 711081 h 711081"/>
                <a:gd name="connsiteX3" fmla="*/ 0 w 2728414"/>
                <a:gd name="connsiteY3" fmla="*/ 711081 h 711081"/>
                <a:gd name="connsiteX4" fmla="*/ 228570 w 2728414"/>
                <a:gd name="connsiteY4" fmla="*/ 0 h 7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8414" h="711081">
                  <a:moveTo>
                    <a:pt x="228570" y="0"/>
                  </a:moveTo>
                  <a:lnTo>
                    <a:pt x="2728414" y="0"/>
                  </a:lnTo>
                  <a:lnTo>
                    <a:pt x="2499844" y="711081"/>
                  </a:lnTo>
                  <a:lnTo>
                    <a:pt x="0" y="711081"/>
                  </a:lnTo>
                  <a:lnTo>
                    <a:pt x="228570" y="0"/>
                  </a:lnTo>
                  <a:close/>
                </a:path>
              </a:pathLst>
            </a:custGeom>
            <a:solidFill>
              <a:schemeClr val="tx1">
                <a:alpha val="51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1050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19F6865-42E7-439D-9DEF-36DED18AC10D}"/>
                </a:ext>
              </a:extLst>
            </p:cNvPr>
            <p:cNvGrpSpPr/>
            <p:nvPr/>
          </p:nvGrpSpPr>
          <p:grpSpPr>
            <a:xfrm>
              <a:off x="1402938" y="2065116"/>
              <a:ext cx="3439087" cy="711081"/>
              <a:chOff x="7733524" y="1691691"/>
              <a:chExt cx="3439087" cy="71108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D6DDBE1-3E83-4BE3-BD7F-6FAC6AAC4DA1}"/>
                  </a:ext>
                </a:extLst>
              </p:cNvPr>
              <p:cNvSpPr/>
              <p:nvPr/>
            </p:nvSpPr>
            <p:spPr>
              <a:xfrm>
                <a:off x="8444197" y="1691691"/>
                <a:ext cx="2728414" cy="711081"/>
              </a:xfrm>
              <a:custGeom>
                <a:avLst/>
                <a:gdLst>
                  <a:gd name="connsiteX0" fmla="*/ 228570 w 2728414"/>
                  <a:gd name="connsiteY0" fmla="*/ 0 h 711081"/>
                  <a:gd name="connsiteX1" fmla="*/ 2728414 w 2728414"/>
                  <a:gd name="connsiteY1" fmla="*/ 0 h 711081"/>
                  <a:gd name="connsiteX2" fmla="*/ 2499844 w 2728414"/>
                  <a:gd name="connsiteY2" fmla="*/ 711081 h 711081"/>
                  <a:gd name="connsiteX3" fmla="*/ 0 w 2728414"/>
                  <a:gd name="connsiteY3" fmla="*/ 711081 h 711081"/>
                  <a:gd name="connsiteX4" fmla="*/ 228570 w 2728414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414" h="711081">
                    <a:moveTo>
                      <a:pt x="228570" y="0"/>
                    </a:moveTo>
                    <a:lnTo>
                      <a:pt x="2728414" y="0"/>
                    </a:lnTo>
                    <a:lnTo>
                      <a:pt x="2499844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02A8CE4-40D9-4F0E-816E-6A8B76FCDF55}"/>
                  </a:ext>
                </a:extLst>
              </p:cNvPr>
              <p:cNvSpPr/>
              <p:nvPr/>
            </p:nvSpPr>
            <p:spPr>
              <a:xfrm>
                <a:off x="7733524" y="1691691"/>
                <a:ext cx="977343" cy="711081"/>
              </a:xfrm>
              <a:custGeom>
                <a:avLst/>
                <a:gdLst>
                  <a:gd name="connsiteX0" fmla="*/ 228570 w 977343"/>
                  <a:gd name="connsiteY0" fmla="*/ 0 h 711081"/>
                  <a:gd name="connsiteX1" fmla="*/ 977343 w 977343"/>
                  <a:gd name="connsiteY1" fmla="*/ 0 h 711081"/>
                  <a:gd name="connsiteX2" fmla="*/ 748773 w 977343"/>
                  <a:gd name="connsiteY2" fmla="*/ 711081 h 711081"/>
                  <a:gd name="connsiteX3" fmla="*/ 0 w 977343"/>
                  <a:gd name="connsiteY3" fmla="*/ 711081 h 711081"/>
                  <a:gd name="connsiteX4" fmla="*/ 228570 w 977343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43" h="711081">
                    <a:moveTo>
                      <a:pt x="228570" y="0"/>
                    </a:moveTo>
                    <a:lnTo>
                      <a:pt x="977343" y="0"/>
                    </a:lnTo>
                    <a:lnTo>
                      <a:pt x="748773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TEMPLATE FOR CHANGE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12788C-C67D-4031-B5C3-21E955D5EC92}"/>
              </a:ext>
            </a:extLst>
          </p:cNvPr>
          <p:cNvGrpSpPr/>
          <p:nvPr/>
        </p:nvGrpSpPr>
        <p:grpSpPr>
          <a:xfrm>
            <a:off x="-3402" y="1700358"/>
            <a:ext cx="6033944" cy="4301062"/>
            <a:chOff x="6350" y="1096236"/>
            <a:chExt cx="7743826" cy="5761764"/>
          </a:xfrm>
          <a:solidFill>
            <a:schemeClr val="accent6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128831-2B92-47E9-A84D-FEF200835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7288" y="1692275"/>
              <a:ext cx="3270250" cy="3267075"/>
            </a:xfrm>
            <a:custGeom>
              <a:avLst/>
              <a:gdLst>
                <a:gd name="T0" fmla="*/ 617 w 698"/>
                <a:gd name="T1" fmla="*/ 0 h 697"/>
                <a:gd name="T2" fmla="*/ 698 w 698"/>
                <a:gd name="T3" fmla="*/ 692 h 697"/>
                <a:gd name="T4" fmla="*/ 430 w 698"/>
                <a:gd name="T5" fmla="*/ 697 h 697"/>
                <a:gd name="T6" fmla="*/ 56 w 698"/>
                <a:gd name="T7" fmla="*/ 548 h 697"/>
                <a:gd name="T8" fmla="*/ 0 w 698"/>
                <a:gd name="T9" fmla="*/ 472 h 697"/>
                <a:gd name="T10" fmla="*/ 207 w 698"/>
                <a:gd name="T11" fmla="*/ 406 h 697"/>
                <a:gd name="T12" fmla="*/ 279 w 698"/>
                <a:gd name="T13" fmla="*/ 376 h 697"/>
                <a:gd name="T14" fmla="*/ 207 w 698"/>
                <a:gd name="T15" fmla="*/ 326 h 697"/>
                <a:gd name="T16" fmla="*/ 209 w 698"/>
                <a:gd name="T17" fmla="*/ 287 h 697"/>
                <a:gd name="T18" fmla="*/ 284 w 698"/>
                <a:gd name="T19" fmla="*/ 255 h 697"/>
                <a:gd name="T20" fmla="*/ 503 w 698"/>
                <a:gd name="T21" fmla="*/ 190 h 697"/>
                <a:gd name="T22" fmla="*/ 582 w 698"/>
                <a:gd name="T23" fmla="*/ 0 h 697"/>
                <a:gd name="T24" fmla="*/ 617 w 698"/>
                <a:gd name="T25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8" h="697">
                  <a:moveTo>
                    <a:pt x="617" y="0"/>
                  </a:moveTo>
                  <a:cubicBezTo>
                    <a:pt x="698" y="692"/>
                    <a:pt x="698" y="692"/>
                    <a:pt x="698" y="692"/>
                  </a:cubicBezTo>
                  <a:cubicBezTo>
                    <a:pt x="430" y="697"/>
                    <a:pt x="430" y="697"/>
                    <a:pt x="430" y="697"/>
                  </a:cubicBezTo>
                  <a:cubicBezTo>
                    <a:pt x="56" y="548"/>
                    <a:pt x="56" y="548"/>
                    <a:pt x="56" y="548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207" y="406"/>
                    <a:pt x="207" y="406"/>
                    <a:pt x="207" y="406"/>
                  </a:cubicBezTo>
                  <a:cubicBezTo>
                    <a:pt x="279" y="376"/>
                    <a:pt x="279" y="376"/>
                    <a:pt x="279" y="376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09" y="287"/>
                    <a:pt x="209" y="287"/>
                    <a:pt x="209" y="287"/>
                  </a:cubicBezTo>
                  <a:cubicBezTo>
                    <a:pt x="284" y="255"/>
                    <a:pt x="284" y="255"/>
                    <a:pt x="284" y="255"/>
                  </a:cubicBezTo>
                  <a:cubicBezTo>
                    <a:pt x="284" y="255"/>
                    <a:pt x="462" y="225"/>
                    <a:pt x="503" y="190"/>
                  </a:cubicBezTo>
                  <a:cubicBezTo>
                    <a:pt x="544" y="155"/>
                    <a:pt x="582" y="0"/>
                    <a:pt x="582" y="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7687567-5FD9-4EF2-91D6-FC234A289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3036888"/>
              <a:ext cx="1460500" cy="938213"/>
            </a:xfrm>
            <a:custGeom>
              <a:avLst/>
              <a:gdLst>
                <a:gd name="T0" fmla="*/ 135 w 920"/>
                <a:gd name="T1" fmla="*/ 0 h 591"/>
                <a:gd name="T2" fmla="*/ 510 w 920"/>
                <a:gd name="T3" fmla="*/ 6 h 591"/>
                <a:gd name="T4" fmla="*/ 920 w 920"/>
                <a:gd name="T5" fmla="*/ 207 h 591"/>
                <a:gd name="T6" fmla="*/ 920 w 920"/>
                <a:gd name="T7" fmla="*/ 293 h 591"/>
                <a:gd name="T8" fmla="*/ 684 w 920"/>
                <a:gd name="T9" fmla="*/ 402 h 591"/>
                <a:gd name="T10" fmla="*/ 0 w 920"/>
                <a:gd name="T11" fmla="*/ 591 h 591"/>
                <a:gd name="T12" fmla="*/ 135 w 920"/>
                <a:gd name="T1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0" h="591">
                  <a:moveTo>
                    <a:pt x="135" y="0"/>
                  </a:moveTo>
                  <a:lnTo>
                    <a:pt x="510" y="6"/>
                  </a:lnTo>
                  <a:lnTo>
                    <a:pt x="920" y="207"/>
                  </a:lnTo>
                  <a:lnTo>
                    <a:pt x="920" y="293"/>
                  </a:lnTo>
                  <a:lnTo>
                    <a:pt x="684" y="402"/>
                  </a:lnTo>
                  <a:lnTo>
                    <a:pt x="0" y="5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C857E06-32AF-423A-A3C1-AF4EC9F37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0" y="3365500"/>
              <a:ext cx="2435225" cy="1411288"/>
            </a:xfrm>
            <a:custGeom>
              <a:avLst/>
              <a:gdLst>
                <a:gd name="T0" fmla="*/ 1157 w 1534"/>
                <a:gd name="T1" fmla="*/ 0 h 889"/>
                <a:gd name="T2" fmla="*/ 1387 w 1534"/>
                <a:gd name="T3" fmla="*/ 0 h 889"/>
                <a:gd name="T4" fmla="*/ 1534 w 1534"/>
                <a:gd name="T5" fmla="*/ 889 h 889"/>
                <a:gd name="T6" fmla="*/ 342 w 1534"/>
                <a:gd name="T7" fmla="*/ 602 h 889"/>
                <a:gd name="T8" fmla="*/ 0 w 1534"/>
                <a:gd name="T9" fmla="*/ 396 h 889"/>
                <a:gd name="T10" fmla="*/ 552 w 1534"/>
                <a:gd name="T11" fmla="*/ 177 h 889"/>
                <a:gd name="T12" fmla="*/ 1157 w 1534"/>
                <a:gd name="T13" fmla="*/ 0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4" h="889">
                  <a:moveTo>
                    <a:pt x="1157" y="0"/>
                  </a:moveTo>
                  <a:lnTo>
                    <a:pt x="1387" y="0"/>
                  </a:lnTo>
                  <a:lnTo>
                    <a:pt x="1534" y="889"/>
                  </a:lnTo>
                  <a:lnTo>
                    <a:pt x="342" y="602"/>
                  </a:lnTo>
                  <a:lnTo>
                    <a:pt x="0" y="396"/>
                  </a:lnTo>
                  <a:lnTo>
                    <a:pt x="552" y="177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0396402-F69A-4316-91E4-5F9F0ADC8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863" y="4035425"/>
              <a:ext cx="3524250" cy="2212975"/>
            </a:xfrm>
            <a:custGeom>
              <a:avLst/>
              <a:gdLst>
                <a:gd name="T0" fmla="*/ 779 w 2220"/>
                <a:gd name="T1" fmla="*/ 0 h 1394"/>
                <a:gd name="T2" fmla="*/ 319 w 2220"/>
                <a:gd name="T3" fmla="*/ 0 h 1394"/>
                <a:gd name="T4" fmla="*/ 0 w 2220"/>
                <a:gd name="T5" fmla="*/ 1394 h 1394"/>
                <a:gd name="T6" fmla="*/ 1517 w 2220"/>
                <a:gd name="T7" fmla="*/ 1341 h 1394"/>
                <a:gd name="T8" fmla="*/ 2220 w 2220"/>
                <a:gd name="T9" fmla="*/ 384 h 1394"/>
                <a:gd name="T10" fmla="*/ 779 w 2220"/>
                <a:gd name="T11" fmla="*/ 0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0" h="1394">
                  <a:moveTo>
                    <a:pt x="779" y="0"/>
                  </a:moveTo>
                  <a:lnTo>
                    <a:pt x="319" y="0"/>
                  </a:lnTo>
                  <a:lnTo>
                    <a:pt x="0" y="1394"/>
                  </a:lnTo>
                  <a:lnTo>
                    <a:pt x="1517" y="1341"/>
                  </a:lnTo>
                  <a:lnTo>
                    <a:pt x="2220" y="384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42368F1-0BF8-45D5-A160-96A4FCE41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5302250"/>
              <a:ext cx="1668463" cy="1555750"/>
            </a:xfrm>
            <a:custGeom>
              <a:avLst/>
              <a:gdLst>
                <a:gd name="T0" fmla="*/ 1051 w 1051"/>
                <a:gd name="T1" fmla="*/ 980 h 980"/>
                <a:gd name="T2" fmla="*/ 903 w 1051"/>
                <a:gd name="T3" fmla="*/ 0 h 980"/>
                <a:gd name="T4" fmla="*/ 142 w 1051"/>
                <a:gd name="T5" fmla="*/ 460 h 980"/>
                <a:gd name="T6" fmla="*/ 0 w 1051"/>
                <a:gd name="T7" fmla="*/ 980 h 980"/>
                <a:gd name="T8" fmla="*/ 1051 w 1051"/>
                <a:gd name="T9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1" h="980">
                  <a:moveTo>
                    <a:pt x="1051" y="980"/>
                  </a:moveTo>
                  <a:lnTo>
                    <a:pt x="903" y="0"/>
                  </a:lnTo>
                  <a:lnTo>
                    <a:pt x="142" y="460"/>
                  </a:lnTo>
                  <a:lnTo>
                    <a:pt x="0" y="980"/>
                  </a:lnTo>
                  <a:lnTo>
                    <a:pt x="1051" y="98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B6BDC03-F3D6-4032-B888-77F774006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" y="1096236"/>
              <a:ext cx="7508356" cy="5761764"/>
            </a:xfrm>
            <a:custGeom>
              <a:avLst/>
              <a:gdLst>
                <a:gd name="T0" fmla="*/ 0 w 1630"/>
                <a:gd name="T1" fmla="*/ 1140 h 1230"/>
                <a:gd name="T2" fmla="*/ 775 w 1630"/>
                <a:gd name="T3" fmla="*/ 964 h 1230"/>
                <a:gd name="T4" fmla="*/ 1097 w 1630"/>
                <a:gd name="T5" fmla="*/ 846 h 1230"/>
                <a:gd name="T6" fmla="*/ 996 w 1630"/>
                <a:gd name="T7" fmla="*/ 758 h 1230"/>
                <a:gd name="T8" fmla="*/ 735 w 1630"/>
                <a:gd name="T9" fmla="*/ 707 h 1230"/>
                <a:gd name="T10" fmla="*/ 632 w 1630"/>
                <a:gd name="T11" fmla="*/ 620 h 1230"/>
                <a:gd name="T12" fmla="*/ 798 w 1630"/>
                <a:gd name="T13" fmla="*/ 534 h 1230"/>
                <a:gd name="T14" fmla="*/ 1004 w 1630"/>
                <a:gd name="T15" fmla="*/ 499 h 1230"/>
                <a:gd name="T16" fmla="*/ 959 w 1630"/>
                <a:gd name="T17" fmla="*/ 477 h 1230"/>
                <a:gd name="T18" fmla="*/ 789 w 1630"/>
                <a:gd name="T19" fmla="*/ 415 h 1230"/>
                <a:gd name="T20" fmla="*/ 991 w 1630"/>
                <a:gd name="T21" fmla="*/ 376 h 1230"/>
                <a:gd name="T22" fmla="*/ 1199 w 1630"/>
                <a:gd name="T23" fmla="*/ 338 h 1230"/>
                <a:gd name="T24" fmla="*/ 1317 w 1630"/>
                <a:gd name="T25" fmla="*/ 258 h 1230"/>
                <a:gd name="T26" fmla="*/ 1340 w 1630"/>
                <a:gd name="T27" fmla="*/ 136 h 1230"/>
                <a:gd name="T28" fmla="*/ 1279 w 1630"/>
                <a:gd name="T29" fmla="*/ 136 h 1230"/>
                <a:gd name="T30" fmla="*/ 1364 w 1630"/>
                <a:gd name="T31" fmla="*/ 0 h 1230"/>
                <a:gd name="T32" fmla="*/ 1459 w 1630"/>
                <a:gd name="T33" fmla="*/ 135 h 1230"/>
                <a:gd name="T34" fmla="*/ 1395 w 1630"/>
                <a:gd name="T35" fmla="*/ 136 h 1230"/>
                <a:gd name="T36" fmla="*/ 1373 w 1630"/>
                <a:gd name="T37" fmla="*/ 271 h 1230"/>
                <a:gd name="T38" fmla="*/ 1183 w 1630"/>
                <a:gd name="T39" fmla="*/ 396 h 1230"/>
                <a:gd name="T40" fmla="*/ 1045 w 1630"/>
                <a:gd name="T41" fmla="*/ 432 h 1230"/>
                <a:gd name="T42" fmla="*/ 1243 w 1630"/>
                <a:gd name="T43" fmla="*/ 458 h 1230"/>
                <a:gd name="T44" fmla="*/ 1134 w 1630"/>
                <a:gd name="T45" fmla="*/ 557 h 1230"/>
                <a:gd name="T46" fmla="*/ 899 w 1630"/>
                <a:gd name="T47" fmla="*/ 611 h 1230"/>
                <a:gd name="T48" fmla="*/ 965 w 1630"/>
                <a:gd name="T49" fmla="*/ 638 h 1230"/>
                <a:gd name="T50" fmla="*/ 1343 w 1630"/>
                <a:gd name="T51" fmla="*/ 695 h 1230"/>
                <a:gd name="T52" fmla="*/ 1599 w 1630"/>
                <a:gd name="T53" fmla="*/ 922 h 1230"/>
                <a:gd name="T54" fmla="*/ 1345 w 1630"/>
                <a:gd name="T55" fmla="*/ 1230 h 1230"/>
                <a:gd name="T56" fmla="*/ 0 w 1630"/>
                <a:gd name="T57" fmla="*/ 1230 h 1230"/>
                <a:gd name="T58" fmla="*/ 0 w 1630"/>
                <a:gd name="T59" fmla="*/ 1140 h 1230"/>
                <a:gd name="connsiteX0" fmla="*/ 0 w 9833"/>
                <a:gd name="connsiteY0" fmla="*/ 9261 h 9993"/>
                <a:gd name="connsiteX1" fmla="*/ 4755 w 9833"/>
                <a:gd name="connsiteY1" fmla="*/ 7830 h 9993"/>
                <a:gd name="connsiteX2" fmla="*/ 6730 w 9833"/>
                <a:gd name="connsiteY2" fmla="*/ 6871 h 9993"/>
                <a:gd name="connsiteX3" fmla="*/ 6110 w 9833"/>
                <a:gd name="connsiteY3" fmla="*/ 6156 h 9993"/>
                <a:gd name="connsiteX4" fmla="*/ 4509 w 9833"/>
                <a:gd name="connsiteY4" fmla="*/ 5741 h 9993"/>
                <a:gd name="connsiteX5" fmla="*/ 3877 w 9833"/>
                <a:gd name="connsiteY5" fmla="*/ 5034 h 9993"/>
                <a:gd name="connsiteX6" fmla="*/ 4896 w 9833"/>
                <a:gd name="connsiteY6" fmla="*/ 4334 h 9993"/>
                <a:gd name="connsiteX7" fmla="*/ 6160 w 9833"/>
                <a:gd name="connsiteY7" fmla="*/ 4050 h 9993"/>
                <a:gd name="connsiteX8" fmla="*/ 5883 w 9833"/>
                <a:gd name="connsiteY8" fmla="*/ 3871 h 9993"/>
                <a:gd name="connsiteX9" fmla="*/ 4840 w 9833"/>
                <a:gd name="connsiteY9" fmla="*/ 3367 h 9993"/>
                <a:gd name="connsiteX10" fmla="*/ 6080 w 9833"/>
                <a:gd name="connsiteY10" fmla="*/ 3050 h 9993"/>
                <a:gd name="connsiteX11" fmla="*/ 7356 w 9833"/>
                <a:gd name="connsiteY11" fmla="*/ 2741 h 9993"/>
                <a:gd name="connsiteX12" fmla="*/ 8080 w 9833"/>
                <a:gd name="connsiteY12" fmla="*/ 2091 h 9993"/>
                <a:gd name="connsiteX13" fmla="*/ 8221 w 9833"/>
                <a:gd name="connsiteY13" fmla="*/ 1099 h 9993"/>
                <a:gd name="connsiteX14" fmla="*/ 7847 w 9833"/>
                <a:gd name="connsiteY14" fmla="*/ 1099 h 9993"/>
                <a:gd name="connsiteX15" fmla="*/ 8400 w 9833"/>
                <a:gd name="connsiteY15" fmla="*/ 0 h 9993"/>
                <a:gd name="connsiteX16" fmla="*/ 8951 w 9833"/>
                <a:gd name="connsiteY16" fmla="*/ 1091 h 9993"/>
                <a:gd name="connsiteX17" fmla="*/ 8558 w 9833"/>
                <a:gd name="connsiteY17" fmla="*/ 1099 h 9993"/>
                <a:gd name="connsiteX18" fmla="*/ 8423 w 9833"/>
                <a:gd name="connsiteY18" fmla="*/ 2196 h 9993"/>
                <a:gd name="connsiteX19" fmla="*/ 7258 w 9833"/>
                <a:gd name="connsiteY19" fmla="*/ 3213 h 9993"/>
                <a:gd name="connsiteX20" fmla="*/ 6411 w 9833"/>
                <a:gd name="connsiteY20" fmla="*/ 3505 h 9993"/>
                <a:gd name="connsiteX21" fmla="*/ 7626 w 9833"/>
                <a:gd name="connsiteY21" fmla="*/ 3717 h 9993"/>
                <a:gd name="connsiteX22" fmla="*/ 6957 w 9833"/>
                <a:gd name="connsiteY22" fmla="*/ 4521 h 9993"/>
                <a:gd name="connsiteX23" fmla="*/ 5515 w 9833"/>
                <a:gd name="connsiteY23" fmla="*/ 4960 h 9993"/>
                <a:gd name="connsiteX24" fmla="*/ 5920 w 9833"/>
                <a:gd name="connsiteY24" fmla="*/ 5180 h 9993"/>
                <a:gd name="connsiteX25" fmla="*/ 8239 w 9833"/>
                <a:gd name="connsiteY25" fmla="*/ 5643 h 9993"/>
                <a:gd name="connsiteX26" fmla="*/ 9810 w 9833"/>
                <a:gd name="connsiteY26" fmla="*/ 7489 h 9993"/>
                <a:gd name="connsiteX27" fmla="*/ 8252 w 9833"/>
                <a:gd name="connsiteY27" fmla="*/ 9993 h 9993"/>
                <a:gd name="connsiteX28" fmla="*/ 0 w 9833"/>
                <a:gd name="connsiteY28" fmla="*/ 9993 h 9993"/>
                <a:gd name="connsiteX29" fmla="*/ 0 w 9833"/>
                <a:gd name="connsiteY29" fmla="*/ 9261 h 9993"/>
                <a:gd name="connsiteX0" fmla="*/ 0 w 10000"/>
                <a:gd name="connsiteY0" fmla="*/ 9267 h 10000"/>
                <a:gd name="connsiteX1" fmla="*/ 4836 w 10000"/>
                <a:gd name="connsiteY1" fmla="*/ 7835 h 10000"/>
                <a:gd name="connsiteX2" fmla="*/ 6844 w 10000"/>
                <a:gd name="connsiteY2" fmla="*/ 6876 h 10000"/>
                <a:gd name="connsiteX3" fmla="*/ 6214 w 10000"/>
                <a:gd name="connsiteY3" fmla="*/ 6160 h 10000"/>
                <a:gd name="connsiteX4" fmla="*/ 4586 w 10000"/>
                <a:gd name="connsiteY4" fmla="*/ 5745 h 10000"/>
                <a:gd name="connsiteX5" fmla="*/ 3943 w 10000"/>
                <a:gd name="connsiteY5" fmla="*/ 5038 h 10000"/>
                <a:gd name="connsiteX6" fmla="*/ 4979 w 10000"/>
                <a:gd name="connsiteY6" fmla="*/ 4337 h 10000"/>
                <a:gd name="connsiteX7" fmla="*/ 6265 w 10000"/>
                <a:gd name="connsiteY7" fmla="*/ 4053 h 10000"/>
                <a:gd name="connsiteX8" fmla="*/ 5983 w 10000"/>
                <a:gd name="connsiteY8" fmla="*/ 3874 h 10000"/>
                <a:gd name="connsiteX9" fmla="*/ 4922 w 10000"/>
                <a:gd name="connsiteY9" fmla="*/ 3369 h 10000"/>
                <a:gd name="connsiteX10" fmla="*/ 6183 w 10000"/>
                <a:gd name="connsiteY10" fmla="*/ 3052 h 10000"/>
                <a:gd name="connsiteX11" fmla="*/ 7481 w 10000"/>
                <a:gd name="connsiteY11" fmla="*/ 2743 h 10000"/>
                <a:gd name="connsiteX12" fmla="*/ 8217 w 10000"/>
                <a:gd name="connsiteY12" fmla="*/ 2092 h 10000"/>
                <a:gd name="connsiteX13" fmla="*/ 8361 w 10000"/>
                <a:gd name="connsiteY13" fmla="*/ 1100 h 10000"/>
                <a:gd name="connsiteX14" fmla="*/ 7980 w 10000"/>
                <a:gd name="connsiteY14" fmla="*/ 1100 h 10000"/>
                <a:gd name="connsiteX15" fmla="*/ 8543 w 10000"/>
                <a:gd name="connsiteY15" fmla="*/ 0 h 10000"/>
                <a:gd name="connsiteX16" fmla="*/ 9103 w 10000"/>
                <a:gd name="connsiteY16" fmla="*/ 1092 h 10000"/>
                <a:gd name="connsiteX17" fmla="*/ 8703 w 10000"/>
                <a:gd name="connsiteY17" fmla="*/ 1100 h 10000"/>
                <a:gd name="connsiteX18" fmla="*/ 8566 w 10000"/>
                <a:gd name="connsiteY18" fmla="*/ 2198 h 10000"/>
                <a:gd name="connsiteX19" fmla="*/ 7381 w 10000"/>
                <a:gd name="connsiteY19" fmla="*/ 3215 h 10000"/>
                <a:gd name="connsiteX20" fmla="*/ 6520 w 10000"/>
                <a:gd name="connsiteY20" fmla="*/ 3507 h 10000"/>
                <a:gd name="connsiteX21" fmla="*/ 7756 w 10000"/>
                <a:gd name="connsiteY21" fmla="*/ 3720 h 10000"/>
                <a:gd name="connsiteX22" fmla="*/ 7075 w 10000"/>
                <a:gd name="connsiteY22" fmla="*/ 4524 h 10000"/>
                <a:gd name="connsiteX23" fmla="*/ 5609 w 10000"/>
                <a:gd name="connsiteY23" fmla="*/ 4963 h 10000"/>
                <a:gd name="connsiteX24" fmla="*/ 6021 w 10000"/>
                <a:gd name="connsiteY24" fmla="*/ 5184 h 10000"/>
                <a:gd name="connsiteX25" fmla="*/ 8379 w 10000"/>
                <a:gd name="connsiteY25" fmla="*/ 5647 h 10000"/>
                <a:gd name="connsiteX26" fmla="*/ 9977 w 10000"/>
                <a:gd name="connsiteY26" fmla="*/ 7494 h 10000"/>
                <a:gd name="connsiteX27" fmla="*/ 8392 w 10000"/>
                <a:gd name="connsiteY27" fmla="*/ 10000 h 10000"/>
                <a:gd name="connsiteX28" fmla="*/ 0 w 10000"/>
                <a:gd name="connsiteY28" fmla="*/ 10000 h 10000"/>
                <a:gd name="connsiteX29" fmla="*/ 0 w 10000"/>
                <a:gd name="connsiteY29" fmla="*/ 9267 h 10000"/>
                <a:gd name="connsiteX0" fmla="*/ 0 w 10000"/>
                <a:gd name="connsiteY0" fmla="*/ 9267 h 10000"/>
                <a:gd name="connsiteX1" fmla="*/ 4836 w 10000"/>
                <a:gd name="connsiteY1" fmla="*/ 7835 h 10000"/>
                <a:gd name="connsiteX2" fmla="*/ 6844 w 10000"/>
                <a:gd name="connsiteY2" fmla="*/ 6876 h 10000"/>
                <a:gd name="connsiteX3" fmla="*/ 6214 w 10000"/>
                <a:gd name="connsiteY3" fmla="*/ 6160 h 10000"/>
                <a:gd name="connsiteX4" fmla="*/ 4586 w 10000"/>
                <a:gd name="connsiteY4" fmla="*/ 5745 h 10000"/>
                <a:gd name="connsiteX5" fmla="*/ 3943 w 10000"/>
                <a:gd name="connsiteY5" fmla="*/ 5038 h 10000"/>
                <a:gd name="connsiteX6" fmla="*/ 4979 w 10000"/>
                <a:gd name="connsiteY6" fmla="*/ 4337 h 10000"/>
                <a:gd name="connsiteX7" fmla="*/ 6265 w 10000"/>
                <a:gd name="connsiteY7" fmla="*/ 4053 h 10000"/>
                <a:gd name="connsiteX8" fmla="*/ 5983 w 10000"/>
                <a:gd name="connsiteY8" fmla="*/ 3874 h 10000"/>
                <a:gd name="connsiteX9" fmla="*/ 4922 w 10000"/>
                <a:gd name="connsiteY9" fmla="*/ 3369 h 10000"/>
                <a:gd name="connsiteX10" fmla="*/ 6183 w 10000"/>
                <a:gd name="connsiteY10" fmla="*/ 3052 h 10000"/>
                <a:gd name="connsiteX11" fmla="*/ 7481 w 10000"/>
                <a:gd name="connsiteY11" fmla="*/ 2743 h 10000"/>
                <a:gd name="connsiteX12" fmla="*/ 8217 w 10000"/>
                <a:gd name="connsiteY12" fmla="*/ 2092 h 10000"/>
                <a:gd name="connsiteX13" fmla="*/ 8361 w 10000"/>
                <a:gd name="connsiteY13" fmla="*/ 1100 h 10000"/>
                <a:gd name="connsiteX14" fmla="*/ 7980 w 10000"/>
                <a:gd name="connsiteY14" fmla="*/ 1100 h 10000"/>
                <a:gd name="connsiteX15" fmla="*/ 8543 w 10000"/>
                <a:gd name="connsiteY15" fmla="*/ 0 h 10000"/>
                <a:gd name="connsiteX16" fmla="*/ 9103 w 10000"/>
                <a:gd name="connsiteY16" fmla="*/ 1092 h 10000"/>
                <a:gd name="connsiteX17" fmla="*/ 8703 w 10000"/>
                <a:gd name="connsiteY17" fmla="*/ 1100 h 10000"/>
                <a:gd name="connsiteX18" fmla="*/ 8566 w 10000"/>
                <a:gd name="connsiteY18" fmla="*/ 2198 h 10000"/>
                <a:gd name="connsiteX19" fmla="*/ 7381 w 10000"/>
                <a:gd name="connsiteY19" fmla="*/ 3215 h 10000"/>
                <a:gd name="connsiteX20" fmla="*/ 6520 w 10000"/>
                <a:gd name="connsiteY20" fmla="*/ 3507 h 10000"/>
                <a:gd name="connsiteX21" fmla="*/ 7756 w 10000"/>
                <a:gd name="connsiteY21" fmla="*/ 3720 h 10000"/>
                <a:gd name="connsiteX22" fmla="*/ 7075 w 10000"/>
                <a:gd name="connsiteY22" fmla="*/ 4524 h 10000"/>
                <a:gd name="connsiteX23" fmla="*/ 5609 w 10000"/>
                <a:gd name="connsiteY23" fmla="*/ 4963 h 10000"/>
                <a:gd name="connsiteX24" fmla="*/ 6021 w 10000"/>
                <a:gd name="connsiteY24" fmla="*/ 5184 h 10000"/>
                <a:gd name="connsiteX25" fmla="*/ 8379 w 10000"/>
                <a:gd name="connsiteY25" fmla="*/ 5647 h 10000"/>
                <a:gd name="connsiteX26" fmla="*/ 9977 w 10000"/>
                <a:gd name="connsiteY26" fmla="*/ 7494 h 10000"/>
                <a:gd name="connsiteX27" fmla="*/ 8392 w 10000"/>
                <a:gd name="connsiteY27" fmla="*/ 10000 h 10000"/>
                <a:gd name="connsiteX28" fmla="*/ 0 w 10000"/>
                <a:gd name="connsiteY28" fmla="*/ 10000 h 10000"/>
                <a:gd name="connsiteX29" fmla="*/ 0 w 10000"/>
                <a:gd name="connsiteY29" fmla="*/ 9267 h 10000"/>
                <a:gd name="connsiteX0" fmla="*/ 0 w 10000"/>
                <a:gd name="connsiteY0" fmla="*/ 9267 h 10000"/>
                <a:gd name="connsiteX1" fmla="*/ 4836 w 10000"/>
                <a:gd name="connsiteY1" fmla="*/ 7835 h 10000"/>
                <a:gd name="connsiteX2" fmla="*/ 6844 w 10000"/>
                <a:gd name="connsiteY2" fmla="*/ 6876 h 10000"/>
                <a:gd name="connsiteX3" fmla="*/ 6214 w 10000"/>
                <a:gd name="connsiteY3" fmla="*/ 6160 h 10000"/>
                <a:gd name="connsiteX4" fmla="*/ 4586 w 10000"/>
                <a:gd name="connsiteY4" fmla="*/ 5745 h 10000"/>
                <a:gd name="connsiteX5" fmla="*/ 3943 w 10000"/>
                <a:gd name="connsiteY5" fmla="*/ 5038 h 10000"/>
                <a:gd name="connsiteX6" fmla="*/ 4979 w 10000"/>
                <a:gd name="connsiteY6" fmla="*/ 4337 h 10000"/>
                <a:gd name="connsiteX7" fmla="*/ 6265 w 10000"/>
                <a:gd name="connsiteY7" fmla="*/ 4053 h 10000"/>
                <a:gd name="connsiteX8" fmla="*/ 5983 w 10000"/>
                <a:gd name="connsiteY8" fmla="*/ 3874 h 10000"/>
                <a:gd name="connsiteX9" fmla="*/ 4922 w 10000"/>
                <a:gd name="connsiteY9" fmla="*/ 3369 h 10000"/>
                <a:gd name="connsiteX10" fmla="*/ 6183 w 10000"/>
                <a:gd name="connsiteY10" fmla="*/ 3052 h 10000"/>
                <a:gd name="connsiteX11" fmla="*/ 7481 w 10000"/>
                <a:gd name="connsiteY11" fmla="*/ 2743 h 10000"/>
                <a:gd name="connsiteX12" fmla="*/ 8217 w 10000"/>
                <a:gd name="connsiteY12" fmla="*/ 2092 h 10000"/>
                <a:gd name="connsiteX13" fmla="*/ 8361 w 10000"/>
                <a:gd name="connsiteY13" fmla="*/ 1100 h 10000"/>
                <a:gd name="connsiteX14" fmla="*/ 7980 w 10000"/>
                <a:gd name="connsiteY14" fmla="*/ 1100 h 10000"/>
                <a:gd name="connsiteX15" fmla="*/ 8543 w 10000"/>
                <a:gd name="connsiteY15" fmla="*/ 0 h 10000"/>
                <a:gd name="connsiteX16" fmla="*/ 9103 w 10000"/>
                <a:gd name="connsiteY16" fmla="*/ 1092 h 10000"/>
                <a:gd name="connsiteX17" fmla="*/ 8703 w 10000"/>
                <a:gd name="connsiteY17" fmla="*/ 1100 h 10000"/>
                <a:gd name="connsiteX18" fmla="*/ 8566 w 10000"/>
                <a:gd name="connsiteY18" fmla="*/ 2198 h 10000"/>
                <a:gd name="connsiteX19" fmla="*/ 7381 w 10000"/>
                <a:gd name="connsiteY19" fmla="*/ 3215 h 10000"/>
                <a:gd name="connsiteX20" fmla="*/ 6520 w 10000"/>
                <a:gd name="connsiteY20" fmla="*/ 3507 h 10000"/>
                <a:gd name="connsiteX21" fmla="*/ 7756 w 10000"/>
                <a:gd name="connsiteY21" fmla="*/ 3720 h 10000"/>
                <a:gd name="connsiteX22" fmla="*/ 7075 w 10000"/>
                <a:gd name="connsiteY22" fmla="*/ 4524 h 10000"/>
                <a:gd name="connsiteX23" fmla="*/ 5609 w 10000"/>
                <a:gd name="connsiteY23" fmla="*/ 4963 h 10000"/>
                <a:gd name="connsiteX24" fmla="*/ 6021 w 10000"/>
                <a:gd name="connsiteY24" fmla="*/ 5184 h 10000"/>
                <a:gd name="connsiteX25" fmla="*/ 8379 w 10000"/>
                <a:gd name="connsiteY25" fmla="*/ 5647 h 10000"/>
                <a:gd name="connsiteX26" fmla="*/ 9977 w 10000"/>
                <a:gd name="connsiteY26" fmla="*/ 7494 h 10000"/>
                <a:gd name="connsiteX27" fmla="*/ 8392 w 10000"/>
                <a:gd name="connsiteY27" fmla="*/ 10000 h 10000"/>
                <a:gd name="connsiteX28" fmla="*/ 0 w 10000"/>
                <a:gd name="connsiteY28" fmla="*/ 10000 h 10000"/>
                <a:gd name="connsiteX29" fmla="*/ 0 w 10000"/>
                <a:gd name="connsiteY29" fmla="*/ 9267 h 10000"/>
                <a:gd name="connsiteX0" fmla="*/ 0 w 10000"/>
                <a:gd name="connsiteY0" fmla="*/ 9267 h 10000"/>
                <a:gd name="connsiteX1" fmla="*/ 4836 w 10000"/>
                <a:gd name="connsiteY1" fmla="*/ 7835 h 10000"/>
                <a:gd name="connsiteX2" fmla="*/ 6844 w 10000"/>
                <a:gd name="connsiteY2" fmla="*/ 6876 h 10000"/>
                <a:gd name="connsiteX3" fmla="*/ 6214 w 10000"/>
                <a:gd name="connsiteY3" fmla="*/ 6160 h 10000"/>
                <a:gd name="connsiteX4" fmla="*/ 4586 w 10000"/>
                <a:gd name="connsiteY4" fmla="*/ 5745 h 10000"/>
                <a:gd name="connsiteX5" fmla="*/ 3943 w 10000"/>
                <a:gd name="connsiteY5" fmla="*/ 5038 h 10000"/>
                <a:gd name="connsiteX6" fmla="*/ 4979 w 10000"/>
                <a:gd name="connsiteY6" fmla="*/ 4337 h 10000"/>
                <a:gd name="connsiteX7" fmla="*/ 6265 w 10000"/>
                <a:gd name="connsiteY7" fmla="*/ 4053 h 10000"/>
                <a:gd name="connsiteX8" fmla="*/ 5983 w 10000"/>
                <a:gd name="connsiteY8" fmla="*/ 3874 h 10000"/>
                <a:gd name="connsiteX9" fmla="*/ 4922 w 10000"/>
                <a:gd name="connsiteY9" fmla="*/ 3369 h 10000"/>
                <a:gd name="connsiteX10" fmla="*/ 6183 w 10000"/>
                <a:gd name="connsiteY10" fmla="*/ 3052 h 10000"/>
                <a:gd name="connsiteX11" fmla="*/ 7481 w 10000"/>
                <a:gd name="connsiteY11" fmla="*/ 2743 h 10000"/>
                <a:gd name="connsiteX12" fmla="*/ 8217 w 10000"/>
                <a:gd name="connsiteY12" fmla="*/ 2092 h 10000"/>
                <a:gd name="connsiteX13" fmla="*/ 8361 w 10000"/>
                <a:gd name="connsiteY13" fmla="*/ 1100 h 10000"/>
                <a:gd name="connsiteX14" fmla="*/ 7980 w 10000"/>
                <a:gd name="connsiteY14" fmla="*/ 1100 h 10000"/>
                <a:gd name="connsiteX15" fmla="*/ 8543 w 10000"/>
                <a:gd name="connsiteY15" fmla="*/ 0 h 10000"/>
                <a:gd name="connsiteX16" fmla="*/ 9103 w 10000"/>
                <a:gd name="connsiteY16" fmla="*/ 1092 h 10000"/>
                <a:gd name="connsiteX17" fmla="*/ 8703 w 10000"/>
                <a:gd name="connsiteY17" fmla="*/ 1100 h 10000"/>
                <a:gd name="connsiteX18" fmla="*/ 8566 w 10000"/>
                <a:gd name="connsiteY18" fmla="*/ 2198 h 10000"/>
                <a:gd name="connsiteX19" fmla="*/ 7381 w 10000"/>
                <a:gd name="connsiteY19" fmla="*/ 3215 h 10000"/>
                <a:gd name="connsiteX20" fmla="*/ 6520 w 10000"/>
                <a:gd name="connsiteY20" fmla="*/ 3507 h 10000"/>
                <a:gd name="connsiteX21" fmla="*/ 7756 w 10000"/>
                <a:gd name="connsiteY21" fmla="*/ 3720 h 10000"/>
                <a:gd name="connsiteX22" fmla="*/ 7075 w 10000"/>
                <a:gd name="connsiteY22" fmla="*/ 4524 h 10000"/>
                <a:gd name="connsiteX23" fmla="*/ 5609 w 10000"/>
                <a:gd name="connsiteY23" fmla="*/ 4963 h 10000"/>
                <a:gd name="connsiteX24" fmla="*/ 6021 w 10000"/>
                <a:gd name="connsiteY24" fmla="*/ 5184 h 10000"/>
                <a:gd name="connsiteX25" fmla="*/ 8379 w 10000"/>
                <a:gd name="connsiteY25" fmla="*/ 5647 h 10000"/>
                <a:gd name="connsiteX26" fmla="*/ 9977 w 10000"/>
                <a:gd name="connsiteY26" fmla="*/ 7494 h 10000"/>
                <a:gd name="connsiteX27" fmla="*/ 8392 w 10000"/>
                <a:gd name="connsiteY27" fmla="*/ 10000 h 10000"/>
                <a:gd name="connsiteX28" fmla="*/ 0 w 10000"/>
                <a:gd name="connsiteY28" fmla="*/ 10000 h 10000"/>
                <a:gd name="connsiteX29" fmla="*/ 0 w 10000"/>
                <a:gd name="connsiteY29" fmla="*/ 926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00" h="10000">
                  <a:moveTo>
                    <a:pt x="0" y="9267"/>
                  </a:moveTo>
                  <a:cubicBezTo>
                    <a:pt x="0" y="9267"/>
                    <a:pt x="3949" y="8145"/>
                    <a:pt x="4836" y="7835"/>
                  </a:cubicBezTo>
                  <a:cubicBezTo>
                    <a:pt x="5722" y="7526"/>
                    <a:pt x="6508" y="7161"/>
                    <a:pt x="6844" y="6876"/>
                  </a:cubicBezTo>
                  <a:cubicBezTo>
                    <a:pt x="7181" y="6591"/>
                    <a:pt x="6844" y="6273"/>
                    <a:pt x="6214" y="6160"/>
                  </a:cubicBezTo>
                  <a:cubicBezTo>
                    <a:pt x="5584" y="6046"/>
                    <a:pt x="4997" y="5867"/>
                    <a:pt x="4586" y="5745"/>
                  </a:cubicBezTo>
                  <a:cubicBezTo>
                    <a:pt x="4174" y="5623"/>
                    <a:pt x="3893" y="5363"/>
                    <a:pt x="3943" y="5038"/>
                  </a:cubicBezTo>
                  <a:cubicBezTo>
                    <a:pt x="3993" y="4711"/>
                    <a:pt x="4324" y="4459"/>
                    <a:pt x="4979" y="4337"/>
                  </a:cubicBezTo>
                  <a:cubicBezTo>
                    <a:pt x="5634" y="4216"/>
                    <a:pt x="6114" y="4094"/>
                    <a:pt x="6265" y="4053"/>
                  </a:cubicBezTo>
                  <a:cubicBezTo>
                    <a:pt x="6414" y="4012"/>
                    <a:pt x="6401" y="3931"/>
                    <a:pt x="5983" y="3874"/>
                  </a:cubicBezTo>
                  <a:cubicBezTo>
                    <a:pt x="5565" y="3809"/>
                    <a:pt x="4929" y="3606"/>
                    <a:pt x="4922" y="3369"/>
                  </a:cubicBezTo>
                  <a:cubicBezTo>
                    <a:pt x="4916" y="3125"/>
                    <a:pt x="5734" y="3093"/>
                    <a:pt x="6183" y="3052"/>
                  </a:cubicBezTo>
                  <a:cubicBezTo>
                    <a:pt x="6632" y="3003"/>
                    <a:pt x="7206" y="2865"/>
                    <a:pt x="7481" y="2743"/>
                  </a:cubicBezTo>
                  <a:cubicBezTo>
                    <a:pt x="7762" y="2629"/>
                    <a:pt x="8124" y="2320"/>
                    <a:pt x="8217" y="2092"/>
                  </a:cubicBezTo>
                  <a:cubicBezTo>
                    <a:pt x="8305" y="1864"/>
                    <a:pt x="8379" y="1457"/>
                    <a:pt x="8361" y="1100"/>
                  </a:cubicBezTo>
                  <a:lnTo>
                    <a:pt x="7980" y="1100"/>
                  </a:lnTo>
                  <a:lnTo>
                    <a:pt x="8543" y="0"/>
                  </a:lnTo>
                  <a:lnTo>
                    <a:pt x="9103" y="1092"/>
                  </a:lnTo>
                  <a:lnTo>
                    <a:pt x="8703" y="1100"/>
                  </a:lnTo>
                  <a:cubicBezTo>
                    <a:pt x="8703" y="1100"/>
                    <a:pt x="8717" y="1840"/>
                    <a:pt x="8566" y="2198"/>
                  </a:cubicBezTo>
                  <a:cubicBezTo>
                    <a:pt x="8423" y="2564"/>
                    <a:pt x="8092" y="3019"/>
                    <a:pt x="7381" y="3215"/>
                  </a:cubicBezTo>
                  <a:cubicBezTo>
                    <a:pt x="6701" y="3402"/>
                    <a:pt x="6333" y="3442"/>
                    <a:pt x="6520" y="3507"/>
                  </a:cubicBezTo>
                  <a:cubicBezTo>
                    <a:pt x="6713" y="3564"/>
                    <a:pt x="7469" y="3564"/>
                    <a:pt x="7756" y="3720"/>
                  </a:cubicBezTo>
                  <a:cubicBezTo>
                    <a:pt x="8092" y="3898"/>
                    <a:pt x="7961" y="4256"/>
                    <a:pt x="7075" y="4524"/>
                  </a:cubicBezTo>
                  <a:cubicBezTo>
                    <a:pt x="6189" y="4801"/>
                    <a:pt x="5790" y="4817"/>
                    <a:pt x="5609" y="4963"/>
                  </a:cubicBezTo>
                  <a:cubicBezTo>
                    <a:pt x="5422" y="5103"/>
                    <a:pt x="5722" y="5160"/>
                    <a:pt x="6021" y="5184"/>
                  </a:cubicBezTo>
                  <a:cubicBezTo>
                    <a:pt x="6321" y="5208"/>
                    <a:pt x="7612" y="5338"/>
                    <a:pt x="8379" y="5647"/>
                  </a:cubicBezTo>
                  <a:cubicBezTo>
                    <a:pt x="9147" y="5948"/>
                    <a:pt x="10170" y="6632"/>
                    <a:pt x="9977" y="7494"/>
                  </a:cubicBezTo>
                  <a:cubicBezTo>
                    <a:pt x="9776" y="8365"/>
                    <a:pt x="9028" y="9398"/>
                    <a:pt x="8392" y="10000"/>
                  </a:cubicBezTo>
                  <a:lnTo>
                    <a:pt x="0" y="10000"/>
                  </a:lnTo>
                  <a:lnTo>
                    <a:pt x="0" y="9267"/>
                  </a:lnTo>
                  <a:close/>
                </a:path>
              </a:pathLst>
            </a:custGeom>
            <a:gradFill flip="none" rotWithShape="1">
              <a:gsLst>
                <a:gs pos="99000">
                  <a:schemeClr val="accent6"/>
                </a:gs>
                <a:gs pos="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CEE746-1AA3-4EA4-BA42-88EDBB9DDF53}"/>
              </a:ext>
            </a:extLst>
          </p:cNvPr>
          <p:cNvGrpSpPr/>
          <p:nvPr/>
        </p:nvGrpSpPr>
        <p:grpSpPr>
          <a:xfrm>
            <a:off x="728937" y="2334875"/>
            <a:ext cx="2881572" cy="869869"/>
            <a:chOff x="1064203" y="2065116"/>
            <a:chExt cx="3841096" cy="115952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9082EF-226E-412C-A987-FBB3689DA133}"/>
                </a:ext>
              </a:extLst>
            </p:cNvPr>
            <p:cNvSpPr/>
            <p:nvPr/>
          </p:nvSpPr>
          <p:spPr>
            <a:xfrm>
              <a:off x="1064203" y="2219491"/>
              <a:ext cx="3841096" cy="1005148"/>
            </a:xfrm>
            <a:custGeom>
              <a:avLst/>
              <a:gdLst>
                <a:gd name="connsiteX0" fmla="*/ 228570 w 2728414"/>
                <a:gd name="connsiteY0" fmla="*/ 0 h 711081"/>
                <a:gd name="connsiteX1" fmla="*/ 2728414 w 2728414"/>
                <a:gd name="connsiteY1" fmla="*/ 0 h 711081"/>
                <a:gd name="connsiteX2" fmla="*/ 2499844 w 2728414"/>
                <a:gd name="connsiteY2" fmla="*/ 711081 h 711081"/>
                <a:gd name="connsiteX3" fmla="*/ 0 w 2728414"/>
                <a:gd name="connsiteY3" fmla="*/ 711081 h 711081"/>
                <a:gd name="connsiteX4" fmla="*/ 228570 w 2728414"/>
                <a:gd name="connsiteY4" fmla="*/ 0 h 7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8414" h="711081">
                  <a:moveTo>
                    <a:pt x="228570" y="0"/>
                  </a:moveTo>
                  <a:lnTo>
                    <a:pt x="2728414" y="0"/>
                  </a:lnTo>
                  <a:lnTo>
                    <a:pt x="2499844" y="711081"/>
                  </a:lnTo>
                  <a:lnTo>
                    <a:pt x="0" y="711081"/>
                  </a:lnTo>
                  <a:lnTo>
                    <a:pt x="228570" y="0"/>
                  </a:lnTo>
                  <a:close/>
                </a:path>
              </a:pathLst>
            </a:custGeom>
            <a:solidFill>
              <a:schemeClr val="tx1">
                <a:alpha val="51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105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F4930B-724A-43E8-990A-A29708AB198E}"/>
                </a:ext>
              </a:extLst>
            </p:cNvPr>
            <p:cNvGrpSpPr/>
            <p:nvPr/>
          </p:nvGrpSpPr>
          <p:grpSpPr>
            <a:xfrm>
              <a:off x="1402938" y="2065116"/>
              <a:ext cx="3439087" cy="711081"/>
              <a:chOff x="7733524" y="1691691"/>
              <a:chExt cx="3439087" cy="711081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5DF8864-0A8E-4E25-B74B-0FAE038DB29F}"/>
                  </a:ext>
                </a:extLst>
              </p:cNvPr>
              <p:cNvSpPr/>
              <p:nvPr/>
            </p:nvSpPr>
            <p:spPr>
              <a:xfrm>
                <a:off x="8444197" y="1691691"/>
                <a:ext cx="2728414" cy="711081"/>
              </a:xfrm>
              <a:custGeom>
                <a:avLst/>
                <a:gdLst>
                  <a:gd name="connsiteX0" fmla="*/ 228570 w 2728414"/>
                  <a:gd name="connsiteY0" fmla="*/ 0 h 711081"/>
                  <a:gd name="connsiteX1" fmla="*/ 2728414 w 2728414"/>
                  <a:gd name="connsiteY1" fmla="*/ 0 h 711081"/>
                  <a:gd name="connsiteX2" fmla="*/ 2499844 w 2728414"/>
                  <a:gd name="connsiteY2" fmla="*/ 711081 h 711081"/>
                  <a:gd name="connsiteX3" fmla="*/ 0 w 2728414"/>
                  <a:gd name="connsiteY3" fmla="*/ 711081 h 711081"/>
                  <a:gd name="connsiteX4" fmla="*/ 228570 w 2728414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414" h="711081">
                    <a:moveTo>
                      <a:pt x="228570" y="0"/>
                    </a:moveTo>
                    <a:lnTo>
                      <a:pt x="2728414" y="0"/>
                    </a:lnTo>
                    <a:lnTo>
                      <a:pt x="2499844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8CF13C-D2BD-4B82-995A-7EF491573058}"/>
                  </a:ext>
                </a:extLst>
              </p:cNvPr>
              <p:cNvSpPr/>
              <p:nvPr/>
            </p:nvSpPr>
            <p:spPr>
              <a:xfrm>
                <a:off x="7733524" y="1691691"/>
                <a:ext cx="977343" cy="711081"/>
              </a:xfrm>
              <a:custGeom>
                <a:avLst/>
                <a:gdLst>
                  <a:gd name="connsiteX0" fmla="*/ 228570 w 977343"/>
                  <a:gd name="connsiteY0" fmla="*/ 0 h 711081"/>
                  <a:gd name="connsiteX1" fmla="*/ 977343 w 977343"/>
                  <a:gd name="connsiteY1" fmla="*/ 0 h 711081"/>
                  <a:gd name="connsiteX2" fmla="*/ 748773 w 977343"/>
                  <a:gd name="connsiteY2" fmla="*/ 711081 h 711081"/>
                  <a:gd name="connsiteX3" fmla="*/ 0 w 977343"/>
                  <a:gd name="connsiteY3" fmla="*/ 711081 h 711081"/>
                  <a:gd name="connsiteX4" fmla="*/ 228570 w 977343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43" h="711081">
                    <a:moveTo>
                      <a:pt x="228570" y="0"/>
                    </a:moveTo>
                    <a:lnTo>
                      <a:pt x="977343" y="0"/>
                    </a:lnTo>
                    <a:lnTo>
                      <a:pt x="748773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9344E1-F632-4E12-AC30-07B4AE69B043}"/>
              </a:ext>
            </a:extLst>
          </p:cNvPr>
          <p:cNvGrpSpPr/>
          <p:nvPr/>
        </p:nvGrpSpPr>
        <p:grpSpPr>
          <a:xfrm>
            <a:off x="5114498" y="2062831"/>
            <a:ext cx="2881572" cy="869869"/>
            <a:chOff x="1064203" y="2065116"/>
            <a:chExt cx="3841096" cy="115952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FBCBD-5602-4976-B8EB-C5FD5E293A1E}"/>
                </a:ext>
              </a:extLst>
            </p:cNvPr>
            <p:cNvSpPr/>
            <p:nvPr/>
          </p:nvSpPr>
          <p:spPr>
            <a:xfrm>
              <a:off x="1064203" y="2219491"/>
              <a:ext cx="3841096" cy="1005148"/>
            </a:xfrm>
            <a:custGeom>
              <a:avLst/>
              <a:gdLst>
                <a:gd name="connsiteX0" fmla="*/ 228570 w 2728414"/>
                <a:gd name="connsiteY0" fmla="*/ 0 h 711081"/>
                <a:gd name="connsiteX1" fmla="*/ 2728414 w 2728414"/>
                <a:gd name="connsiteY1" fmla="*/ 0 h 711081"/>
                <a:gd name="connsiteX2" fmla="*/ 2499844 w 2728414"/>
                <a:gd name="connsiteY2" fmla="*/ 711081 h 711081"/>
                <a:gd name="connsiteX3" fmla="*/ 0 w 2728414"/>
                <a:gd name="connsiteY3" fmla="*/ 711081 h 711081"/>
                <a:gd name="connsiteX4" fmla="*/ 228570 w 2728414"/>
                <a:gd name="connsiteY4" fmla="*/ 0 h 7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8414" h="711081">
                  <a:moveTo>
                    <a:pt x="228570" y="0"/>
                  </a:moveTo>
                  <a:lnTo>
                    <a:pt x="2728414" y="0"/>
                  </a:lnTo>
                  <a:lnTo>
                    <a:pt x="2499844" y="711081"/>
                  </a:lnTo>
                  <a:lnTo>
                    <a:pt x="0" y="711081"/>
                  </a:lnTo>
                  <a:lnTo>
                    <a:pt x="228570" y="0"/>
                  </a:lnTo>
                  <a:close/>
                </a:path>
              </a:pathLst>
            </a:custGeom>
            <a:solidFill>
              <a:schemeClr val="tx1">
                <a:alpha val="51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105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BC64276-95FA-447F-9D4C-26278F18C4E5}"/>
                </a:ext>
              </a:extLst>
            </p:cNvPr>
            <p:cNvGrpSpPr/>
            <p:nvPr/>
          </p:nvGrpSpPr>
          <p:grpSpPr>
            <a:xfrm>
              <a:off x="1402938" y="2065116"/>
              <a:ext cx="3439087" cy="711081"/>
              <a:chOff x="7733524" y="1691691"/>
              <a:chExt cx="3439087" cy="71108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A5365CD-4A71-4C2B-A1DA-F8CCFCC242CF}"/>
                  </a:ext>
                </a:extLst>
              </p:cNvPr>
              <p:cNvSpPr/>
              <p:nvPr/>
            </p:nvSpPr>
            <p:spPr>
              <a:xfrm>
                <a:off x="8444197" y="1691691"/>
                <a:ext cx="2728414" cy="711081"/>
              </a:xfrm>
              <a:custGeom>
                <a:avLst/>
                <a:gdLst>
                  <a:gd name="connsiteX0" fmla="*/ 228570 w 2728414"/>
                  <a:gd name="connsiteY0" fmla="*/ 0 h 711081"/>
                  <a:gd name="connsiteX1" fmla="*/ 2728414 w 2728414"/>
                  <a:gd name="connsiteY1" fmla="*/ 0 h 711081"/>
                  <a:gd name="connsiteX2" fmla="*/ 2499844 w 2728414"/>
                  <a:gd name="connsiteY2" fmla="*/ 711081 h 711081"/>
                  <a:gd name="connsiteX3" fmla="*/ 0 w 2728414"/>
                  <a:gd name="connsiteY3" fmla="*/ 711081 h 711081"/>
                  <a:gd name="connsiteX4" fmla="*/ 228570 w 2728414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414" h="711081">
                    <a:moveTo>
                      <a:pt x="228570" y="0"/>
                    </a:moveTo>
                    <a:lnTo>
                      <a:pt x="2728414" y="0"/>
                    </a:lnTo>
                    <a:lnTo>
                      <a:pt x="2499844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368C855-0AC7-4A24-8111-8ABBBC98FA03}"/>
                  </a:ext>
                </a:extLst>
              </p:cNvPr>
              <p:cNvSpPr/>
              <p:nvPr/>
            </p:nvSpPr>
            <p:spPr>
              <a:xfrm>
                <a:off x="7733524" y="1691691"/>
                <a:ext cx="977343" cy="711081"/>
              </a:xfrm>
              <a:custGeom>
                <a:avLst/>
                <a:gdLst>
                  <a:gd name="connsiteX0" fmla="*/ 228570 w 977343"/>
                  <a:gd name="connsiteY0" fmla="*/ 0 h 711081"/>
                  <a:gd name="connsiteX1" fmla="*/ 977343 w 977343"/>
                  <a:gd name="connsiteY1" fmla="*/ 0 h 711081"/>
                  <a:gd name="connsiteX2" fmla="*/ 748773 w 977343"/>
                  <a:gd name="connsiteY2" fmla="*/ 711081 h 711081"/>
                  <a:gd name="connsiteX3" fmla="*/ 0 w 977343"/>
                  <a:gd name="connsiteY3" fmla="*/ 711081 h 711081"/>
                  <a:gd name="connsiteX4" fmla="*/ 228570 w 977343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43" h="711081">
                    <a:moveTo>
                      <a:pt x="228570" y="0"/>
                    </a:moveTo>
                    <a:lnTo>
                      <a:pt x="977343" y="0"/>
                    </a:lnTo>
                    <a:lnTo>
                      <a:pt x="748773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B31BB6-21E3-4535-A351-63733BD22765}"/>
              </a:ext>
            </a:extLst>
          </p:cNvPr>
          <p:cNvGrpSpPr/>
          <p:nvPr/>
        </p:nvGrpSpPr>
        <p:grpSpPr>
          <a:xfrm>
            <a:off x="5333442" y="3444316"/>
            <a:ext cx="2881572" cy="869869"/>
            <a:chOff x="1064203" y="2065116"/>
            <a:chExt cx="3841096" cy="115952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F688722-3369-4698-B3CB-8DA27595044B}"/>
                </a:ext>
              </a:extLst>
            </p:cNvPr>
            <p:cNvSpPr/>
            <p:nvPr/>
          </p:nvSpPr>
          <p:spPr>
            <a:xfrm>
              <a:off x="1064203" y="2219491"/>
              <a:ext cx="3841096" cy="1005148"/>
            </a:xfrm>
            <a:custGeom>
              <a:avLst/>
              <a:gdLst>
                <a:gd name="connsiteX0" fmla="*/ 228570 w 2728414"/>
                <a:gd name="connsiteY0" fmla="*/ 0 h 711081"/>
                <a:gd name="connsiteX1" fmla="*/ 2728414 w 2728414"/>
                <a:gd name="connsiteY1" fmla="*/ 0 h 711081"/>
                <a:gd name="connsiteX2" fmla="*/ 2499844 w 2728414"/>
                <a:gd name="connsiteY2" fmla="*/ 711081 h 711081"/>
                <a:gd name="connsiteX3" fmla="*/ 0 w 2728414"/>
                <a:gd name="connsiteY3" fmla="*/ 711081 h 711081"/>
                <a:gd name="connsiteX4" fmla="*/ 228570 w 2728414"/>
                <a:gd name="connsiteY4" fmla="*/ 0 h 7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8414" h="711081">
                  <a:moveTo>
                    <a:pt x="228570" y="0"/>
                  </a:moveTo>
                  <a:lnTo>
                    <a:pt x="2728414" y="0"/>
                  </a:lnTo>
                  <a:lnTo>
                    <a:pt x="2499844" y="711081"/>
                  </a:lnTo>
                  <a:lnTo>
                    <a:pt x="0" y="711081"/>
                  </a:lnTo>
                  <a:lnTo>
                    <a:pt x="228570" y="0"/>
                  </a:lnTo>
                  <a:close/>
                </a:path>
              </a:pathLst>
            </a:custGeom>
            <a:solidFill>
              <a:schemeClr val="tx1">
                <a:alpha val="51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105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E3CC57D-964A-4C1C-9DF7-EC4F558C2A64}"/>
                </a:ext>
              </a:extLst>
            </p:cNvPr>
            <p:cNvGrpSpPr/>
            <p:nvPr/>
          </p:nvGrpSpPr>
          <p:grpSpPr>
            <a:xfrm>
              <a:off x="1402938" y="2065116"/>
              <a:ext cx="3439087" cy="711081"/>
              <a:chOff x="7733524" y="1691691"/>
              <a:chExt cx="3439087" cy="711081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D52837E-F6C4-4683-A921-425214A987BE}"/>
                  </a:ext>
                </a:extLst>
              </p:cNvPr>
              <p:cNvSpPr/>
              <p:nvPr/>
            </p:nvSpPr>
            <p:spPr>
              <a:xfrm>
                <a:off x="8444197" y="1691691"/>
                <a:ext cx="2728414" cy="711081"/>
              </a:xfrm>
              <a:custGeom>
                <a:avLst/>
                <a:gdLst>
                  <a:gd name="connsiteX0" fmla="*/ 228570 w 2728414"/>
                  <a:gd name="connsiteY0" fmla="*/ 0 h 711081"/>
                  <a:gd name="connsiteX1" fmla="*/ 2728414 w 2728414"/>
                  <a:gd name="connsiteY1" fmla="*/ 0 h 711081"/>
                  <a:gd name="connsiteX2" fmla="*/ 2499844 w 2728414"/>
                  <a:gd name="connsiteY2" fmla="*/ 711081 h 711081"/>
                  <a:gd name="connsiteX3" fmla="*/ 0 w 2728414"/>
                  <a:gd name="connsiteY3" fmla="*/ 711081 h 711081"/>
                  <a:gd name="connsiteX4" fmla="*/ 228570 w 2728414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414" h="711081">
                    <a:moveTo>
                      <a:pt x="228570" y="0"/>
                    </a:moveTo>
                    <a:lnTo>
                      <a:pt x="2728414" y="0"/>
                    </a:lnTo>
                    <a:lnTo>
                      <a:pt x="2499844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69110E5-5E69-4307-891A-8246C2E5AB4A}"/>
                  </a:ext>
                </a:extLst>
              </p:cNvPr>
              <p:cNvSpPr/>
              <p:nvPr/>
            </p:nvSpPr>
            <p:spPr>
              <a:xfrm>
                <a:off x="7733524" y="1691691"/>
                <a:ext cx="977343" cy="711081"/>
              </a:xfrm>
              <a:custGeom>
                <a:avLst/>
                <a:gdLst>
                  <a:gd name="connsiteX0" fmla="*/ 228570 w 977343"/>
                  <a:gd name="connsiteY0" fmla="*/ 0 h 711081"/>
                  <a:gd name="connsiteX1" fmla="*/ 977343 w 977343"/>
                  <a:gd name="connsiteY1" fmla="*/ 0 h 711081"/>
                  <a:gd name="connsiteX2" fmla="*/ 748773 w 977343"/>
                  <a:gd name="connsiteY2" fmla="*/ 711081 h 711081"/>
                  <a:gd name="connsiteX3" fmla="*/ 0 w 977343"/>
                  <a:gd name="connsiteY3" fmla="*/ 711081 h 711081"/>
                  <a:gd name="connsiteX4" fmla="*/ 228570 w 977343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43" h="711081">
                    <a:moveTo>
                      <a:pt x="228570" y="0"/>
                    </a:moveTo>
                    <a:lnTo>
                      <a:pt x="977343" y="0"/>
                    </a:lnTo>
                    <a:lnTo>
                      <a:pt x="748773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6903095-C054-4CE2-BFE0-B46C6EECF947}"/>
              </a:ext>
            </a:extLst>
          </p:cNvPr>
          <p:cNvGrpSpPr/>
          <p:nvPr/>
        </p:nvGrpSpPr>
        <p:grpSpPr>
          <a:xfrm>
            <a:off x="5797971" y="4825801"/>
            <a:ext cx="2881572" cy="869869"/>
            <a:chOff x="1064203" y="2065116"/>
            <a:chExt cx="3841096" cy="1159523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AC3A0F9-E1A3-4C69-8FC5-51D9D0BD9368}"/>
                </a:ext>
              </a:extLst>
            </p:cNvPr>
            <p:cNvSpPr/>
            <p:nvPr/>
          </p:nvSpPr>
          <p:spPr>
            <a:xfrm>
              <a:off x="1064203" y="2219491"/>
              <a:ext cx="3841096" cy="1005148"/>
            </a:xfrm>
            <a:custGeom>
              <a:avLst/>
              <a:gdLst>
                <a:gd name="connsiteX0" fmla="*/ 228570 w 2728414"/>
                <a:gd name="connsiteY0" fmla="*/ 0 h 711081"/>
                <a:gd name="connsiteX1" fmla="*/ 2728414 w 2728414"/>
                <a:gd name="connsiteY1" fmla="*/ 0 h 711081"/>
                <a:gd name="connsiteX2" fmla="*/ 2499844 w 2728414"/>
                <a:gd name="connsiteY2" fmla="*/ 711081 h 711081"/>
                <a:gd name="connsiteX3" fmla="*/ 0 w 2728414"/>
                <a:gd name="connsiteY3" fmla="*/ 711081 h 711081"/>
                <a:gd name="connsiteX4" fmla="*/ 228570 w 2728414"/>
                <a:gd name="connsiteY4" fmla="*/ 0 h 7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8414" h="711081">
                  <a:moveTo>
                    <a:pt x="228570" y="0"/>
                  </a:moveTo>
                  <a:lnTo>
                    <a:pt x="2728414" y="0"/>
                  </a:lnTo>
                  <a:lnTo>
                    <a:pt x="2499844" y="711081"/>
                  </a:lnTo>
                  <a:lnTo>
                    <a:pt x="0" y="711081"/>
                  </a:lnTo>
                  <a:lnTo>
                    <a:pt x="228570" y="0"/>
                  </a:lnTo>
                  <a:close/>
                </a:path>
              </a:pathLst>
            </a:custGeom>
            <a:solidFill>
              <a:schemeClr val="tx1">
                <a:alpha val="51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105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0A6C1B-6669-4046-A453-8EFCA0B08552}"/>
                </a:ext>
              </a:extLst>
            </p:cNvPr>
            <p:cNvGrpSpPr/>
            <p:nvPr/>
          </p:nvGrpSpPr>
          <p:grpSpPr>
            <a:xfrm>
              <a:off x="1402938" y="2065116"/>
              <a:ext cx="3439087" cy="711081"/>
              <a:chOff x="7733524" y="1691691"/>
              <a:chExt cx="3439087" cy="711081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C89FD58-B534-4746-A9DD-A8965351D683}"/>
                  </a:ext>
                </a:extLst>
              </p:cNvPr>
              <p:cNvSpPr/>
              <p:nvPr/>
            </p:nvSpPr>
            <p:spPr>
              <a:xfrm>
                <a:off x="8444197" y="1691691"/>
                <a:ext cx="2728414" cy="711081"/>
              </a:xfrm>
              <a:custGeom>
                <a:avLst/>
                <a:gdLst>
                  <a:gd name="connsiteX0" fmla="*/ 228570 w 2728414"/>
                  <a:gd name="connsiteY0" fmla="*/ 0 h 711081"/>
                  <a:gd name="connsiteX1" fmla="*/ 2728414 w 2728414"/>
                  <a:gd name="connsiteY1" fmla="*/ 0 h 711081"/>
                  <a:gd name="connsiteX2" fmla="*/ 2499844 w 2728414"/>
                  <a:gd name="connsiteY2" fmla="*/ 711081 h 711081"/>
                  <a:gd name="connsiteX3" fmla="*/ 0 w 2728414"/>
                  <a:gd name="connsiteY3" fmla="*/ 711081 h 711081"/>
                  <a:gd name="connsiteX4" fmla="*/ 228570 w 2728414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8414" h="711081">
                    <a:moveTo>
                      <a:pt x="228570" y="0"/>
                    </a:moveTo>
                    <a:lnTo>
                      <a:pt x="2728414" y="0"/>
                    </a:lnTo>
                    <a:lnTo>
                      <a:pt x="2499844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9BC46A6-32B0-4F2E-A0E7-FC96BE006556}"/>
                  </a:ext>
                </a:extLst>
              </p:cNvPr>
              <p:cNvSpPr/>
              <p:nvPr/>
            </p:nvSpPr>
            <p:spPr>
              <a:xfrm>
                <a:off x="7733524" y="1691691"/>
                <a:ext cx="977343" cy="711081"/>
              </a:xfrm>
              <a:custGeom>
                <a:avLst/>
                <a:gdLst>
                  <a:gd name="connsiteX0" fmla="*/ 228570 w 977343"/>
                  <a:gd name="connsiteY0" fmla="*/ 0 h 711081"/>
                  <a:gd name="connsiteX1" fmla="*/ 977343 w 977343"/>
                  <a:gd name="connsiteY1" fmla="*/ 0 h 711081"/>
                  <a:gd name="connsiteX2" fmla="*/ 748773 w 977343"/>
                  <a:gd name="connsiteY2" fmla="*/ 711081 h 711081"/>
                  <a:gd name="connsiteX3" fmla="*/ 0 w 977343"/>
                  <a:gd name="connsiteY3" fmla="*/ 711081 h 711081"/>
                  <a:gd name="connsiteX4" fmla="*/ 228570 w 977343"/>
                  <a:gd name="connsiteY4" fmla="*/ 0 h 71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43" h="711081">
                    <a:moveTo>
                      <a:pt x="228570" y="0"/>
                    </a:moveTo>
                    <a:lnTo>
                      <a:pt x="977343" y="0"/>
                    </a:lnTo>
                    <a:lnTo>
                      <a:pt x="748773" y="711081"/>
                    </a:lnTo>
                    <a:lnTo>
                      <a:pt x="0" y="711081"/>
                    </a:lnTo>
                    <a:lnTo>
                      <a:pt x="2285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 sz="1050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F840CE4-875D-47D4-8F5F-6C78D17943E4}"/>
              </a:ext>
            </a:extLst>
          </p:cNvPr>
          <p:cNvSpPr txBox="1"/>
          <p:nvPr/>
        </p:nvSpPr>
        <p:spPr>
          <a:xfrm>
            <a:off x="5533664" y="2156386"/>
            <a:ext cx="403100" cy="34633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IN" sz="105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5AB0582-A268-4676-A12A-E2968C2F974C}"/>
              </a:ext>
            </a:extLst>
          </p:cNvPr>
          <p:cNvSpPr txBox="1"/>
          <p:nvPr/>
        </p:nvSpPr>
        <p:spPr>
          <a:xfrm>
            <a:off x="1141824" y="2424469"/>
            <a:ext cx="403100" cy="34633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IN" sz="105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0AE016-B179-4727-8762-4577F85EF266}"/>
              </a:ext>
            </a:extLst>
          </p:cNvPr>
          <p:cNvSpPr txBox="1"/>
          <p:nvPr/>
        </p:nvSpPr>
        <p:spPr>
          <a:xfrm>
            <a:off x="5746554" y="3528343"/>
            <a:ext cx="403100" cy="34633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IN" sz="105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D53960-536D-4382-AD69-42FDCE5F5914}"/>
              </a:ext>
            </a:extLst>
          </p:cNvPr>
          <p:cNvSpPr txBox="1"/>
          <p:nvPr/>
        </p:nvSpPr>
        <p:spPr>
          <a:xfrm>
            <a:off x="349489" y="4442982"/>
            <a:ext cx="403100" cy="34633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IN" sz="105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48C6505-303B-494E-B611-833DA835C6FF}"/>
              </a:ext>
            </a:extLst>
          </p:cNvPr>
          <p:cNvSpPr txBox="1"/>
          <p:nvPr/>
        </p:nvSpPr>
        <p:spPr>
          <a:xfrm>
            <a:off x="6219642" y="4916070"/>
            <a:ext cx="403100" cy="34633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IN" sz="105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10F9B8-EA77-443C-811D-70A1553CE41F}"/>
              </a:ext>
            </a:extLst>
          </p:cNvPr>
          <p:cNvSpPr txBox="1"/>
          <p:nvPr/>
        </p:nvSpPr>
        <p:spPr>
          <a:xfrm>
            <a:off x="1861855" y="2401446"/>
            <a:ext cx="1265705" cy="40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 Light" charset="0"/>
                <a:cs typeface="Segoe UI" panose="020B0502040204020203" pitchFamily="34" charset="0"/>
              </a:rPr>
              <a:t>IMPROVE:</a:t>
            </a:r>
          </a:p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050" b="1" dirty="0">
                <a:solidFill>
                  <a:srgbClr val="262626"/>
                </a:solidFill>
              </a:rPr>
              <a:t>Select a solution to trial</a:t>
            </a:r>
          </a:p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Char char="•"/>
            </a:pPr>
            <a:r>
              <a:rPr lang="en-US" sz="1050" b="1" dirty="0">
                <a:solidFill>
                  <a:srgbClr val="262626"/>
                </a:solidFill>
              </a:rPr>
              <a:t>Measure Improvement</a:t>
            </a:r>
          </a:p>
          <a:p>
            <a:endParaRPr lang="en-US" sz="1050" b="1" dirty="0">
              <a:solidFill>
                <a:schemeClr val="tx1">
                  <a:lumMod val="65000"/>
                  <a:lumOff val="35000"/>
                </a:schemeClr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9D7DA26-98CD-4EFF-B20C-920AD964B8F6}"/>
              </a:ext>
            </a:extLst>
          </p:cNvPr>
          <p:cNvSpPr txBox="1"/>
          <p:nvPr/>
        </p:nvSpPr>
        <p:spPr>
          <a:xfrm>
            <a:off x="6245811" y="2133363"/>
            <a:ext cx="1265705" cy="40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 Light" charset="0"/>
                <a:cs typeface="Segoe UI" panose="020B0502040204020203" pitchFamily="34" charset="0"/>
              </a:rPr>
              <a:t>CONTROL:</a:t>
            </a:r>
          </a:p>
          <a:p>
            <a:r>
              <a:rPr lang="en-US" sz="1050" b="1" dirty="0">
                <a:solidFill>
                  <a:srgbClr val="262626"/>
                </a:solidFill>
              </a:rPr>
              <a:t>Continue to monitor the change and continue to review data (measure) for a period of time after completion of project</a:t>
            </a:r>
            <a:endParaRPr lang="en-US" sz="1050" dirty="0"/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4391300-69F7-4FA2-85DE-802C7FB90596}"/>
              </a:ext>
            </a:extLst>
          </p:cNvPr>
          <p:cNvSpPr txBox="1"/>
          <p:nvPr/>
        </p:nvSpPr>
        <p:spPr>
          <a:xfrm>
            <a:off x="1082043" y="4415328"/>
            <a:ext cx="916187" cy="40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 Light" charset="0"/>
                <a:cs typeface="Segoe UI" panose="020B0502040204020203" pitchFamily="34" charset="0"/>
              </a:rPr>
              <a:t>MEASURE:</a:t>
            </a:r>
          </a:p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Arial"/>
              <a:buChar char="•"/>
            </a:pPr>
            <a:r>
              <a:rPr lang="en-US" sz="1050" b="1" dirty="0">
                <a:solidFill>
                  <a:srgbClr val="262626"/>
                </a:solidFill>
              </a:rPr>
              <a:t>Map out current process or review current data</a:t>
            </a:r>
          </a:p>
          <a:p>
            <a:pPr marL="88130" marR="0" lvl="0" indent="-85725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Char char="•"/>
            </a:pPr>
            <a:r>
              <a:rPr lang="en-US" sz="1050" b="1" dirty="0">
                <a:solidFill>
                  <a:srgbClr val="262626"/>
                </a:solidFill>
              </a:rPr>
              <a:t>Ensure your data is reliable</a:t>
            </a:r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820E4D-B42D-4275-99ED-AC6081ED9365}"/>
              </a:ext>
            </a:extLst>
          </p:cNvPr>
          <p:cNvSpPr txBox="1"/>
          <p:nvPr/>
        </p:nvSpPr>
        <p:spPr>
          <a:xfrm>
            <a:off x="6435047" y="3513206"/>
            <a:ext cx="1513555" cy="40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 Light" charset="0"/>
                <a:cs typeface="Segoe UI" panose="020B0502040204020203" pitchFamily="34" charset="0"/>
              </a:rPr>
              <a:t>ANALYZE:</a:t>
            </a:r>
          </a:p>
          <a:p>
            <a:r>
              <a:rPr lang="en-US" sz="1050" b="1" dirty="0">
                <a:solidFill>
                  <a:srgbClr val="262626"/>
                </a:solidFill>
              </a:rPr>
              <a:t>Identify the cause(s)  of the problem</a:t>
            </a:r>
            <a:endParaRPr lang="en-US" sz="1050" dirty="0"/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ea typeface="Calibri Light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9BE31C-972E-47D3-BF66-5A2AB8684B03}"/>
              </a:ext>
            </a:extLst>
          </p:cNvPr>
          <p:cNvSpPr txBox="1"/>
          <p:nvPr/>
        </p:nvSpPr>
        <p:spPr>
          <a:xfrm>
            <a:off x="6923163" y="4896301"/>
            <a:ext cx="1265705" cy="40030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 Light" charset="0"/>
                <a:cs typeface="Segoe UI" panose="020B0502040204020203" pitchFamily="34" charset="0"/>
              </a:rPr>
              <a:t>DEFINE: </a:t>
            </a:r>
            <a:r>
              <a:rPr lang="en-US" sz="1050" b="1" dirty="0">
                <a:solidFill>
                  <a:srgbClr val="262626"/>
                </a:solidFill>
              </a:rPr>
              <a:t>Define the problem by developing a “Problem Statement”</a:t>
            </a:r>
            <a:endParaRPr lang="en-US" sz="1050" dirty="0"/>
          </a:p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EBBB9C2-778F-43A1-A33A-192F60062D79}"/>
              </a:ext>
            </a:extLst>
          </p:cNvPr>
          <p:cNvSpPr/>
          <p:nvPr/>
        </p:nvSpPr>
        <p:spPr>
          <a:xfrm>
            <a:off x="2424580" y="2062957"/>
            <a:ext cx="2578334" cy="3950291"/>
          </a:xfrm>
          <a:custGeom>
            <a:avLst/>
            <a:gdLst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1513490 w 3436883"/>
              <a:gd name="connsiteY3" fmla="*/ 2680138 h 5265683"/>
              <a:gd name="connsiteX4" fmla="*/ 520262 w 3436883"/>
              <a:gd name="connsiteY4" fmla="*/ 2333296 h 5265683"/>
              <a:gd name="connsiteX5" fmla="*/ 2002221 w 3436883"/>
              <a:gd name="connsiteY5" fmla="*/ 1954924 h 5265683"/>
              <a:gd name="connsiteX6" fmla="*/ 2301766 w 3436883"/>
              <a:gd name="connsiteY6" fmla="*/ 1749972 h 5265683"/>
              <a:gd name="connsiteX7" fmla="*/ 1560786 w 3436883"/>
              <a:gd name="connsiteY7" fmla="*/ 1592317 h 5265683"/>
              <a:gd name="connsiteX8" fmla="*/ 1245476 w 3436883"/>
              <a:gd name="connsiteY8" fmla="*/ 1403131 h 5265683"/>
              <a:gd name="connsiteX9" fmla="*/ 2585545 w 3436883"/>
              <a:gd name="connsiteY9" fmla="*/ 1198179 h 5265683"/>
              <a:gd name="connsiteX10" fmla="*/ 3294993 w 3436883"/>
              <a:gd name="connsiteY10" fmla="*/ 756745 h 5265683"/>
              <a:gd name="connsiteX11" fmla="*/ 3436883 w 3436883"/>
              <a:gd name="connsiteY11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1513490 w 3436883"/>
              <a:gd name="connsiteY3" fmla="*/ 2680138 h 5265683"/>
              <a:gd name="connsiteX4" fmla="*/ 520262 w 3436883"/>
              <a:gd name="connsiteY4" fmla="*/ 2333296 h 5265683"/>
              <a:gd name="connsiteX5" fmla="*/ 2002221 w 3436883"/>
              <a:gd name="connsiteY5" fmla="*/ 1954924 h 5265683"/>
              <a:gd name="connsiteX6" fmla="*/ 2301766 w 3436883"/>
              <a:gd name="connsiteY6" fmla="*/ 1749972 h 5265683"/>
              <a:gd name="connsiteX7" fmla="*/ 1560786 w 3436883"/>
              <a:gd name="connsiteY7" fmla="*/ 1592317 h 5265683"/>
              <a:gd name="connsiteX8" fmla="*/ 1245476 w 3436883"/>
              <a:gd name="connsiteY8" fmla="*/ 1403131 h 5265683"/>
              <a:gd name="connsiteX9" fmla="*/ 2585545 w 3436883"/>
              <a:gd name="connsiteY9" fmla="*/ 1198179 h 5265683"/>
              <a:gd name="connsiteX10" fmla="*/ 3294993 w 3436883"/>
              <a:gd name="connsiteY10" fmla="*/ 756745 h 5265683"/>
              <a:gd name="connsiteX11" fmla="*/ 3436883 w 3436883"/>
              <a:gd name="connsiteY11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520262 w 3436883"/>
              <a:gd name="connsiteY3" fmla="*/ 2333296 h 5265683"/>
              <a:gd name="connsiteX4" fmla="*/ 2002221 w 3436883"/>
              <a:gd name="connsiteY4" fmla="*/ 1954924 h 5265683"/>
              <a:gd name="connsiteX5" fmla="*/ 2301766 w 3436883"/>
              <a:gd name="connsiteY5" fmla="*/ 1749972 h 5265683"/>
              <a:gd name="connsiteX6" fmla="*/ 1560786 w 3436883"/>
              <a:gd name="connsiteY6" fmla="*/ 1592317 h 5265683"/>
              <a:gd name="connsiteX7" fmla="*/ 1245476 w 3436883"/>
              <a:gd name="connsiteY7" fmla="*/ 1403131 h 5265683"/>
              <a:gd name="connsiteX8" fmla="*/ 2585545 w 3436883"/>
              <a:gd name="connsiteY8" fmla="*/ 1198179 h 5265683"/>
              <a:gd name="connsiteX9" fmla="*/ 3294993 w 3436883"/>
              <a:gd name="connsiteY9" fmla="*/ 756745 h 5265683"/>
              <a:gd name="connsiteX10" fmla="*/ 3436883 w 3436883"/>
              <a:gd name="connsiteY10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002221 w 3436883"/>
              <a:gd name="connsiteY4" fmla="*/ 1954924 h 5265683"/>
              <a:gd name="connsiteX5" fmla="*/ 2301766 w 3436883"/>
              <a:gd name="connsiteY5" fmla="*/ 1749972 h 5265683"/>
              <a:gd name="connsiteX6" fmla="*/ 1560786 w 3436883"/>
              <a:gd name="connsiteY6" fmla="*/ 1592317 h 5265683"/>
              <a:gd name="connsiteX7" fmla="*/ 1245476 w 3436883"/>
              <a:gd name="connsiteY7" fmla="*/ 1403131 h 5265683"/>
              <a:gd name="connsiteX8" fmla="*/ 2585545 w 3436883"/>
              <a:gd name="connsiteY8" fmla="*/ 1198179 h 5265683"/>
              <a:gd name="connsiteX9" fmla="*/ 3294993 w 3436883"/>
              <a:gd name="connsiteY9" fmla="*/ 756745 h 5265683"/>
              <a:gd name="connsiteX10" fmla="*/ 3436883 w 3436883"/>
              <a:gd name="connsiteY10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002221 w 3436883"/>
              <a:gd name="connsiteY4" fmla="*/ 1954924 h 5265683"/>
              <a:gd name="connsiteX5" fmla="*/ 2301766 w 3436883"/>
              <a:gd name="connsiteY5" fmla="*/ 1749972 h 5265683"/>
              <a:gd name="connsiteX6" fmla="*/ 1560786 w 3436883"/>
              <a:gd name="connsiteY6" fmla="*/ 1592317 h 5265683"/>
              <a:gd name="connsiteX7" fmla="*/ 1245476 w 3436883"/>
              <a:gd name="connsiteY7" fmla="*/ 1403131 h 5265683"/>
              <a:gd name="connsiteX8" fmla="*/ 2585545 w 3436883"/>
              <a:gd name="connsiteY8" fmla="*/ 1198179 h 5265683"/>
              <a:gd name="connsiteX9" fmla="*/ 3294993 w 3436883"/>
              <a:gd name="connsiteY9" fmla="*/ 756745 h 5265683"/>
              <a:gd name="connsiteX10" fmla="*/ 3436883 w 3436883"/>
              <a:gd name="connsiteY10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002221 w 3436883"/>
              <a:gd name="connsiteY4" fmla="*/ 1954924 h 5265683"/>
              <a:gd name="connsiteX5" fmla="*/ 1560786 w 3436883"/>
              <a:gd name="connsiteY5" fmla="*/ 1592317 h 5265683"/>
              <a:gd name="connsiteX6" fmla="*/ 1245476 w 3436883"/>
              <a:gd name="connsiteY6" fmla="*/ 1403131 h 5265683"/>
              <a:gd name="connsiteX7" fmla="*/ 2585545 w 3436883"/>
              <a:gd name="connsiteY7" fmla="*/ 1198179 h 5265683"/>
              <a:gd name="connsiteX8" fmla="*/ 3294993 w 3436883"/>
              <a:gd name="connsiteY8" fmla="*/ 756745 h 5265683"/>
              <a:gd name="connsiteX9" fmla="*/ 3436883 w 3436883"/>
              <a:gd name="connsiteY9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002221 w 3436883"/>
              <a:gd name="connsiteY4" fmla="*/ 1954924 h 5265683"/>
              <a:gd name="connsiteX5" fmla="*/ 1245476 w 3436883"/>
              <a:gd name="connsiteY5" fmla="*/ 1403131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283575 w 3436883"/>
              <a:gd name="connsiteY4" fmla="*/ 1845509 h 5265683"/>
              <a:gd name="connsiteX5" fmla="*/ 1245476 w 3436883"/>
              <a:gd name="connsiteY5" fmla="*/ 1403131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283575 w 3436883"/>
              <a:gd name="connsiteY4" fmla="*/ 1845509 h 5265683"/>
              <a:gd name="connsiteX5" fmla="*/ 1245476 w 3436883"/>
              <a:gd name="connsiteY5" fmla="*/ 1403131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283575 w 3436883"/>
              <a:gd name="connsiteY4" fmla="*/ 1845509 h 5265683"/>
              <a:gd name="connsiteX5" fmla="*/ 1081353 w 3436883"/>
              <a:gd name="connsiteY5" fmla="*/ 1434392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283575 w 3436883"/>
              <a:gd name="connsiteY4" fmla="*/ 1845509 h 5265683"/>
              <a:gd name="connsiteX5" fmla="*/ 1081353 w 3436883"/>
              <a:gd name="connsiteY5" fmla="*/ 1434392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283575 w 3436883"/>
              <a:gd name="connsiteY4" fmla="*/ 1845509 h 5265683"/>
              <a:gd name="connsiteX5" fmla="*/ 1081353 w 3436883"/>
              <a:gd name="connsiteY5" fmla="*/ 1434392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  <a:gd name="connsiteX0" fmla="*/ 0 w 3436883"/>
              <a:gd name="connsiteY0" fmla="*/ 5265683 h 5265683"/>
              <a:gd name="connsiteX1" fmla="*/ 2443655 w 3436883"/>
              <a:gd name="connsiteY1" fmla="*/ 4288220 h 5265683"/>
              <a:gd name="connsiteX2" fmla="*/ 3247697 w 3436883"/>
              <a:gd name="connsiteY2" fmla="*/ 3231931 h 5265683"/>
              <a:gd name="connsiteX3" fmla="*/ 434293 w 3436883"/>
              <a:gd name="connsiteY3" fmla="*/ 2427080 h 5265683"/>
              <a:gd name="connsiteX4" fmla="*/ 2283575 w 3436883"/>
              <a:gd name="connsiteY4" fmla="*/ 1845509 h 5265683"/>
              <a:gd name="connsiteX5" fmla="*/ 1081353 w 3436883"/>
              <a:gd name="connsiteY5" fmla="*/ 1434392 h 5265683"/>
              <a:gd name="connsiteX6" fmla="*/ 2585545 w 3436883"/>
              <a:gd name="connsiteY6" fmla="*/ 1198179 h 5265683"/>
              <a:gd name="connsiteX7" fmla="*/ 3294993 w 3436883"/>
              <a:gd name="connsiteY7" fmla="*/ 756745 h 5265683"/>
              <a:gd name="connsiteX8" fmla="*/ 3436883 w 3436883"/>
              <a:gd name="connsiteY8" fmla="*/ 0 h 526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6883" h="5265683">
                <a:moveTo>
                  <a:pt x="0" y="5265683"/>
                </a:moveTo>
                <a:cubicBezTo>
                  <a:pt x="951186" y="4946431"/>
                  <a:pt x="1792957" y="4650625"/>
                  <a:pt x="2443655" y="4288220"/>
                </a:cubicBezTo>
                <a:cubicBezTo>
                  <a:pt x="3094353" y="3925815"/>
                  <a:pt x="3582591" y="3542121"/>
                  <a:pt x="3247697" y="3231931"/>
                </a:cubicBezTo>
                <a:cubicBezTo>
                  <a:pt x="2912803" y="2921741"/>
                  <a:pt x="790365" y="2791012"/>
                  <a:pt x="434293" y="2427080"/>
                </a:cubicBezTo>
                <a:cubicBezTo>
                  <a:pt x="78221" y="2063148"/>
                  <a:pt x="2175732" y="2010957"/>
                  <a:pt x="2283575" y="1845509"/>
                </a:cubicBezTo>
                <a:cubicBezTo>
                  <a:pt x="2696218" y="1617537"/>
                  <a:pt x="749671" y="1565726"/>
                  <a:pt x="1081353" y="1434392"/>
                </a:cubicBezTo>
                <a:cubicBezTo>
                  <a:pt x="1413035" y="1303058"/>
                  <a:pt x="2216605" y="1311120"/>
                  <a:pt x="2585545" y="1198179"/>
                </a:cubicBezTo>
                <a:cubicBezTo>
                  <a:pt x="2954485" y="1085238"/>
                  <a:pt x="3153103" y="956441"/>
                  <a:pt x="3294993" y="756745"/>
                </a:cubicBezTo>
                <a:cubicBezTo>
                  <a:pt x="3436883" y="557049"/>
                  <a:pt x="3436883" y="278524"/>
                  <a:pt x="3436883" y="0"/>
                </a:cubicBezTo>
              </a:path>
            </a:pathLst>
          </a:custGeom>
          <a:noFill/>
          <a:ln w="635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9F510B0-823B-4AFB-8BA1-CF2D25B00500}"/>
              </a:ext>
            </a:extLst>
          </p:cNvPr>
          <p:cNvSpPr/>
          <p:nvPr/>
        </p:nvSpPr>
        <p:spPr>
          <a:xfrm>
            <a:off x="4911292" y="1950744"/>
            <a:ext cx="183243" cy="183243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642FE0B-FA56-4969-8103-DB20D4137DD1}"/>
              </a:ext>
            </a:extLst>
          </p:cNvPr>
          <p:cNvSpPr/>
          <p:nvPr/>
        </p:nvSpPr>
        <p:spPr>
          <a:xfrm>
            <a:off x="4472266" y="2792212"/>
            <a:ext cx="183243" cy="183243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0C45EC5-C65A-494C-81B6-BDEA3DFF80C0}"/>
              </a:ext>
            </a:extLst>
          </p:cNvPr>
          <p:cNvSpPr/>
          <p:nvPr/>
        </p:nvSpPr>
        <p:spPr>
          <a:xfrm>
            <a:off x="4051532" y="3313555"/>
            <a:ext cx="183243" cy="183243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5BA532A-5398-4F81-AF36-B10C4DFA4675}"/>
              </a:ext>
            </a:extLst>
          </p:cNvPr>
          <p:cNvSpPr/>
          <p:nvPr/>
        </p:nvSpPr>
        <p:spPr>
          <a:xfrm>
            <a:off x="3585067" y="4090998"/>
            <a:ext cx="183243" cy="183243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7927053-572B-46B0-AF3E-C940EE76B9FE}"/>
              </a:ext>
            </a:extLst>
          </p:cNvPr>
          <p:cNvSpPr/>
          <p:nvPr/>
        </p:nvSpPr>
        <p:spPr>
          <a:xfrm>
            <a:off x="4746657" y="4776976"/>
            <a:ext cx="183243" cy="183243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54" name="Google Shape;79;p1">
            <a:extLst>
              <a:ext uri="{FF2B5EF4-FFF2-40B4-BE49-F238E27FC236}">
                <a16:creationId xmlns:a16="http://schemas.microsoft.com/office/drawing/2014/main" id="{F875D7F5-9680-425F-9F19-DA67BBA9203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92556-1543-405E-B1D3-EFDBA0A1AF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3C7A9-95CF-4859-9ADE-19A5DFB32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Background: </a:t>
            </a:r>
            <a:r>
              <a:rPr lang="en-US" dirty="0"/>
              <a:t>Internal Medicine on “Continued Accreditation with Warning” for ICU supervision concerns</a:t>
            </a:r>
          </a:p>
          <a:p>
            <a:r>
              <a:rPr lang="en-US" b="1" dirty="0"/>
              <a:t>Situation: </a:t>
            </a:r>
            <a:r>
              <a:rPr lang="en-US" dirty="0"/>
              <a:t>Residents have noted that they are completing more weeks of Critical Care Medicine than allowed by requirements (24 weeks/6 blocks)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DF58C-90BC-4875-8585-D4E3381D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307639-8EC4-49D4-B8AB-F0BE6032C0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5" name="Google Shape;79;p1">
            <a:extLst>
              <a:ext uri="{FF2B5EF4-FFF2-40B4-BE49-F238E27FC236}">
                <a16:creationId xmlns:a16="http://schemas.microsoft.com/office/drawing/2014/main" id="{C08F6373-7851-4206-B8AA-D354E049D80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  <p:pic>
        <p:nvPicPr>
          <p:cNvPr id="7" name="Graphic 6" descr="Upward trend with solid fill">
            <a:extLst>
              <a:ext uri="{FF2B5EF4-FFF2-40B4-BE49-F238E27FC236}">
                <a16:creationId xmlns:a16="http://schemas.microsoft.com/office/drawing/2014/main" id="{AC7C64A7-B1BE-4CAD-AD4E-5ADE97681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0849" y="385662"/>
            <a:ext cx="1343025" cy="1343025"/>
          </a:xfrm>
          <a:prstGeom prst="rect">
            <a:avLst/>
          </a:prstGeom>
        </p:spPr>
      </p:pic>
      <p:pic>
        <p:nvPicPr>
          <p:cNvPr id="8" name="Graphic 7" descr="Dolphin with solid fill">
            <a:extLst>
              <a:ext uri="{FF2B5EF4-FFF2-40B4-BE49-F238E27FC236}">
                <a16:creationId xmlns:a16="http://schemas.microsoft.com/office/drawing/2014/main" id="{76F1C5EE-0CF6-4083-84C7-BC0667871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1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A85189-2EE3-4EB3-882D-215FA4A01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262626"/>
                </a:solidFill>
              </a:rPr>
              <a:t>Define the problem by developing a “Problem Statement”</a:t>
            </a:r>
          </a:p>
          <a:p>
            <a:endParaRPr lang="en-US" sz="2800" b="1" dirty="0">
              <a:solidFill>
                <a:srgbClr val="262626"/>
              </a:solidFill>
            </a:endParaRPr>
          </a:p>
          <a:p>
            <a:pPr marL="63500" indent="0">
              <a:buNone/>
            </a:pPr>
            <a:r>
              <a:rPr lang="en-US" sz="2800" dirty="0">
                <a:solidFill>
                  <a:srgbClr val="262626"/>
                </a:solidFill>
              </a:rPr>
              <a:t>The residents believe they have maximized the number of weeks allowed for critical care medicine because their night float in years 2 and 3 have been majority ICU patient care (&lt;75%)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F632A-F8C3-4060-A581-A5373A66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02469-D71C-4272-A159-8EF18C71B4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grpSp>
        <p:nvGrpSpPr>
          <p:cNvPr id="4" name="Google Shape;111;p4">
            <a:extLst>
              <a:ext uri="{FF2B5EF4-FFF2-40B4-BE49-F238E27FC236}">
                <a16:creationId xmlns:a16="http://schemas.microsoft.com/office/drawing/2014/main" id="{982C9186-A6AC-496F-A493-A35C0C819CD5}"/>
              </a:ext>
            </a:extLst>
          </p:cNvPr>
          <p:cNvGrpSpPr/>
          <p:nvPr/>
        </p:nvGrpSpPr>
        <p:grpSpPr>
          <a:xfrm>
            <a:off x="7486650" y="514017"/>
            <a:ext cx="1216854" cy="1207675"/>
            <a:chOff x="983752" y="1909482"/>
            <a:chExt cx="1622039" cy="1609804"/>
          </a:xfrm>
        </p:grpSpPr>
        <p:grpSp>
          <p:nvGrpSpPr>
            <p:cNvPr id="5" name="Google Shape;112;p4">
              <a:extLst>
                <a:ext uri="{FF2B5EF4-FFF2-40B4-BE49-F238E27FC236}">
                  <a16:creationId xmlns:a16="http://schemas.microsoft.com/office/drawing/2014/main" id="{6375DC22-434A-4365-BE2A-2E6FCDB3EC74}"/>
                </a:ext>
              </a:extLst>
            </p:cNvPr>
            <p:cNvGrpSpPr/>
            <p:nvPr/>
          </p:nvGrpSpPr>
          <p:grpSpPr>
            <a:xfrm>
              <a:off x="983752" y="1909482"/>
              <a:ext cx="1622039" cy="1609804"/>
              <a:chOff x="583810" y="4269631"/>
              <a:chExt cx="2162156" cy="2127325"/>
            </a:xfrm>
          </p:grpSpPr>
          <p:sp>
            <p:nvSpPr>
              <p:cNvPr id="7" name="Google Shape;113;p4">
                <a:extLst>
                  <a:ext uri="{FF2B5EF4-FFF2-40B4-BE49-F238E27FC236}">
                    <a16:creationId xmlns:a16="http://schemas.microsoft.com/office/drawing/2014/main" id="{154397B8-609E-4E30-8920-7F34FDF5072E}"/>
                  </a:ext>
                </a:extLst>
              </p:cNvPr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14;p4">
                <a:extLst>
                  <a:ext uri="{FF2B5EF4-FFF2-40B4-BE49-F238E27FC236}">
                    <a16:creationId xmlns:a16="http://schemas.microsoft.com/office/drawing/2014/main" id="{C3AF0156-A8AE-4A3A-9587-B25AAC5417F0}"/>
                  </a:ext>
                </a:extLst>
              </p:cNvPr>
              <p:cNvSpPr/>
              <p:nvPr/>
            </p:nvSpPr>
            <p:spPr>
              <a:xfrm>
                <a:off x="657793" y="4269631"/>
                <a:ext cx="1943486" cy="19434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15;p4">
                <a:extLst>
                  <a:ext uri="{FF2B5EF4-FFF2-40B4-BE49-F238E27FC236}">
                    <a16:creationId xmlns:a16="http://schemas.microsoft.com/office/drawing/2014/main" id="{CB598DAA-0767-40E9-B59B-5721AED9B429}"/>
                  </a:ext>
                </a:extLst>
              </p:cNvPr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16;p4">
                <a:extLst>
                  <a:ext uri="{FF2B5EF4-FFF2-40B4-BE49-F238E27FC236}">
                    <a16:creationId xmlns:a16="http://schemas.microsoft.com/office/drawing/2014/main" id="{98145C2A-618E-4F6B-BBF8-6E789962CC50}"/>
                  </a:ext>
                </a:extLst>
              </p:cNvPr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117;p4">
              <a:extLst>
                <a:ext uri="{FF2B5EF4-FFF2-40B4-BE49-F238E27FC236}">
                  <a16:creationId xmlns:a16="http://schemas.microsoft.com/office/drawing/2014/main" id="{36FE7CCE-3738-4142-985F-77491B65BD20}"/>
                </a:ext>
              </a:extLst>
            </p:cNvPr>
            <p:cNvSpPr/>
            <p:nvPr/>
          </p:nvSpPr>
          <p:spPr>
            <a:xfrm>
              <a:off x="1038318" y="1913965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endParaRPr dirty="0"/>
            </a:p>
          </p:txBody>
        </p:sp>
      </p:grpSp>
      <p:sp>
        <p:nvSpPr>
          <p:cNvPr id="12" name="Google Shape;79;p1">
            <a:extLst>
              <a:ext uri="{FF2B5EF4-FFF2-40B4-BE49-F238E27FC236}">
                <a16:creationId xmlns:a16="http://schemas.microsoft.com/office/drawing/2014/main" id="{5FD632A9-9205-4AE3-B1AB-32D832AED55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Presented by Partners in Medical Education, Inc. 2022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761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042EB-1D30-4F18-A7AD-B334882E7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2286319"/>
          </a:xfrm>
        </p:spPr>
        <p:txBody>
          <a:bodyPr>
            <a:normAutofit fontScale="70000" lnSpcReduction="20000"/>
          </a:bodyPr>
          <a:lstStyle/>
          <a:p>
            <a:pPr marL="459605" indent="-457200">
              <a:lnSpc>
                <a:spcPct val="120000"/>
              </a:lnSpc>
              <a:spcBef>
                <a:spcPts val="0"/>
              </a:spcBef>
              <a:buClr>
                <a:srgbClr val="262626"/>
              </a:buClr>
              <a:buSzPts val="1350"/>
            </a:pPr>
            <a:r>
              <a:rPr lang="en-US" sz="2800" b="1" dirty="0">
                <a:solidFill>
                  <a:srgbClr val="262626"/>
                </a:solidFill>
              </a:rPr>
              <a:t>Map out current process or review current data</a:t>
            </a:r>
          </a:p>
          <a:p>
            <a:pPr marL="459605" indent="-457200">
              <a:lnSpc>
                <a:spcPct val="120000"/>
              </a:lnSpc>
              <a:spcBef>
                <a:spcPts val="0"/>
              </a:spcBef>
              <a:buClr>
                <a:srgbClr val="262626"/>
              </a:buClr>
              <a:buSzPts val="1350"/>
            </a:pPr>
            <a:r>
              <a:rPr lang="en-US" sz="2800" b="1" dirty="0">
                <a:solidFill>
                  <a:srgbClr val="262626"/>
                </a:solidFill>
              </a:rPr>
              <a:t>Ensure your data is reliable</a:t>
            </a:r>
          </a:p>
          <a:p>
            <a:pPr marL="459605" indent="-457200">
              <a:lnSpc>
                <a:spcPct val="120000"/>
              </a:lnSpc>
              <a:spcBef>
                <a:spcPts val="0"/>
              </a:spcBef>
              <a:buClr>
                <a:srgbClr val="262626"/>
              </a:buClr>
              <a:buSzPts val="1350"/>
            </a:pPr>
            <a:endParaRPr lang="en-US" sz="2800" b="1" dirty="0">
              <a:solidFill>
                <a:srgbClr val="262626"/>
              </a:solidFill>
            </a:endParaRPr>
          </a:p>
          <a:p>
            <a:pPr marL="2405" indent="0">
              <a:lnSpc>
                <a:spcPct val="120000"/>
              </a:lnSpc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300" dirty="0">
                <a:solidFill>
                  <a:srgbClr val="262626"/>
                </a:solidFill>
              </a:rPr>
              <a:t>Current process: PGY-2s and PGY-3s are assigned “night float.” The residents are stationed in the ICU. The residents are required to provide care to ICU patients. </a:t>
            </a:r>
          </a:p>
          <a:p>
            <a:pPr marL="2405" indent="0">
              <a:lnSpc>
                <a:spcPct val="120000"/>
              </a:lnSpc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300" dirty="0">
              <a:solidFill>
                <a:srgbClr val="262626"/>
              </a:solidFill>
            </a:endParaRPr>
          </a:p>
          <a:p>
            <a:pPr marL="2405" indent="0">
              <a:lnSpc>
                <a:spcPct val="120000"/>
              </a:lnSpc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r>
              <a:rPr lang="en-US" sz="2300" dirty="0">
                <a:solidFill>
                  <a:srgbClr val="262626"/>
                </a:solidFill>
              </a:rPr>
              <a:t>Data Sampling: 2 weeks of night float data. Each morning they were asked the percentage of ICU and wards patients.</a:t>
            </a: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  <a:highlight>
                <a:srgbClr val="FFFF00"/>
              </a:highlight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pPr marL="2405" indent="0">
              <a:spcBef>
                <a:spcPts val="0"/>
              </a:spcBef>
              <a:buClr>
                <a:srgbClr val="262626"/>
              </a:buClr>
              <a:buSzPts val="1350"/>
              <a:buNone/>
            </a:pP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15E1B-103A-41AF-82BA-63A024CE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107EEA-05B1-442E-A080-85264287BF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grpSp>
        <p:nvGrpSpPr>
          <p:cNvPr id="10" name="Google Shape;118;p4">
            <a:extLst>
              <a:ext uri="{FF2B5EF4-FFF2-40B4-BE49-F238E27FC236}">
                <a16:creationId xmlns:a16="http://schemas.microsoft.com/office/drawing/2014/main" id="{F2E6A87B-6473-4BDE-9C30-B37113C9B1F0}"/>
              </a:ext>
            </a:extLst>
          </p:cNvPr>
          <p:cNvGrpSpPr/>
          <p:nvPr/>
        </p:nvGrpSpPr>
        <p:grpSpPr>
          <a:xfrm>
            <a:off x="7624028" y="387912"/>
            <a:ext cx="1216854" cy="1207675"/>
            <a:chOff x="3116038" y="3890682"/>
            <a:chExt cx="1622039" cy="1609804"/>
          </a:xfrm>
        </p:grpSpPr>
        <p:grpSp>
          <p:nvGrpSpPr>
            <p:cNvPr id="11" name="Google Shape;119;p4">
              <a:extLst>
                <a:ext uri="{FF2B5EF4-FFF2-40B4-BE49-F238E27FC236}">
                  <a16:creationId xmlns:a16="http://schemas.microsoft.com/office/drawing/2014/main" id="{A01D9DC3-13A8-4E34-BBB0-2F8CE9B9FE73}"/>
                </a:ext>
              </a:extLst>
            </p:cNvPr>
            <p:cNvGrpSpPr/>
            <p:nvPr/>
          </p:nvGrpSpPr>
          <p:grpSpPr>
            <a:xfrm>
              <a:off x="3116038" y="3890682"/>
              <a:ext cx="1622039" cy="1609804"/>
              <a:chOff x="583810" y="4269631"/>
              <a:chExt cx="2162156" cy="2127325"/>
            </a:xfrm>
          </p:grpSpPr>
          <p:sp>
            <p:nvSpPr>
              <p:cNvPr id="13" name="Google Shape;120;p4">
                <a:extLst>
                  <a:ext uri="{FF2B5EF4-FFF2-40B4-BE49-F238E27FC236}">
                    <a16:creationId xmlns:a16="http://schemas.microsoft.com/office/drawing/2014/main" id="{B52A4F4A-E6F2-4DCC-A1A5-74F523938C08}"/>
                  </a:ext>
                </a:extLst>
              </p:cNvPr>
              <p:cNvSpPr/>
              <p:nvPr/>
            </p:nvSpPr>
            <p:spPr>
              <a:xfrm>
                <a:off x="583810" y="6072206"/>
                <a:ext cx="2162156" cy="324750"/>
              </a:xfrm>
              <a:prstGeom prst="ellipse">
                <a:avLst/>
              </a:prstGeom>
              <a:gradFill>
                <a:gsLst>
                  <a:gs pos="0">
                    <a:srgbClr val="222A35">
                      <a:alpha val="58823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21;p4">
                <a:extLst>
                  <a:ext uri="{FF2B5EF4-FFF2-40B4-BE49-F238E27FC236}">
                    <a16:creationId xmlns:a16="http://schemas.microsoft.com/office/drawing/2014/main" id="{D4D80ABC-BD73-48E9-AA06-7D18AE58C48F}"/>
                  </a:ext>
                </a:extLst>
              </p:cNvPr>
              <p:cNvSpPr/>
              <p:nvPr/>
            </p:nvSpPr>
            <p:spPr>
              <a:xfrm>
                <a:off x="657794" y="4269631"/>
                <a:ext cx="1943486" cy="19434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22;p4">
                <a:extLst>
                  <a:ext uri="{FF2B5EF4-FFF2-40B4-BE49-F238E27FC236}">
                    <a16:creationId xmlns:a16="http://schemas.microsoft.com/office/drawing/2014/main" id="{74C8C31F-84E5-48FB-8979-287687AC07BB}"/>
                  </a:ext>
                </a:extLst>
              </p:cNvPr>
              <p:cNvSpPr/>
              <p:nvPr/>
            </p:nvSpPr>
            <p:spPr>
              <a:xfrm>
                <a:off x="779916" y="4322861"/>
                <a:ext cx="1713902" cy="17139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DDEAF6">
                      <a:alpha val="0"/>
                    </a:srgbClr>
                  </a:gs>
                  <a:gs pos="100000">
                    <a:srgbClr val="DDEAF6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3;p4">
                <a:extLst>
                  <a:ext uri="{FF2B5EF4-FFF2-40B4-BE49-F238E27FC236}">
                    <a16:creationId xmlns:a16="http://schemas.microsoft.com/office/drawing/2014/main" id="{478971FF-A684-48D1-B83A-9924420B28FA}"/>
                  </a:ext>
                </a:extLst>
              </p:cNvPr>
              <p:cNvSpPr/>
              <p:nvPr/>
            </p:nvSpPr>
            <p:spPr>
              <a:xfrm>
                <a:off x="648830" y="4277012"/>
                <a:ext cx="1943486" cy="1943484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1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124;p4">
              <a:extLst>
                <a:ext uri="{FF2B5EF4-FFF2-40B4-BE49-F238E27FC236}">
                  <a16:creationId xmlns:a16="http://schemas.microsoft.com/office/drawing/2014/main" id="{D554D8A8-3A79-48FA-A449-410460D29236}"/>
                </a:ext>
              </a:extLst>
            </p:cNvPr>
            <p:cNvSpPr/>
            <p:nvPr/>
          </p:nvSpPr>
          <p:spPr>
            <a:xfrm>
              <a:off x="3163880" y="3900750"/>
              <a:ext cx="1457994" cy="147068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Measure</a:t>
              </a:r>
              <a:endParaRPr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9BD11B8-C0C0-422A-A2E0-1609E2D1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279" y="3957923"/>
            <a:ext cx="4496427" cy="2286319"/>
          </a:xfrm>
          <a:prstGeom prst="rect">
            <a:avLst/>
          </a:prstGeom>
        </p:spPr>
      </p:pic>
      <p:sp>
        <p:nvSpPr>
          <p:cNvPr id="17" name="Google Shape;79;p1">
            <a:extLst>
              <a:ext uri="{FF2B5EF4-FFF2-40B4-BE49-F238E27FC236}">
                <a16:creationId xmlns:a16="http://schemas.microsoft.com/office/drawing/2014/main" id="{9C0FA86B-C0FB-4993-8906-6C19A22E830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pic>
        <p:nvPicPr>
          <p:cNvPr id="18" name="Graphic 17" descr="Dolphin with solid fill">
            <a:extLst>
              <a:ext uri="{FF2B5EF4-FFF2-40B4-BE49-F238E27FC236}">
                <a16:creationId xmlns:a16="http://schemas.microsoft.com/office/drawing/2014/main" id="{CCA386FD-E416-4A4C-BBB5-63D06665E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0E19-8817-49DD-978F-9C32CE0A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405" indent="0">
              <a:spcBef>
                <a:spcPts val="0"/>
              </a:spcBef>
            </a:pPr>
            <a:r>
              <a:rPr lang="en-US" sz="2400" b="0" dirty="0">
                <a:solidFill>
                  <a:srgbClr val="262626"/>
                </a:solidFill>
              </a:rPr>
              <a:t>Verification of Data: Survey Monkey Survey</a:t>
            </a:r>
            <a:endParaRPr lang="en-US" sz="24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544CA-7743-4D65-BD2B-302F4D2DA5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CA0C-0A82-4691-8D3F-FA7675DE3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700315"/>
            <a:ext cx="6905624" cy="3811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A24D8-F49B-48DF-BEA5-7326DD452DE3}"/>
              </a:ext>
            </a:extLst>
          </p:cNvPr>
          <p:cNvSpPr txBox="1"/>
          <p:nvPr/>
        </p:nvSpPr>
        <p:spPr>
          <a:xfrm>
            <a:off x="2190750" y="5772150"/>
            <a:ext cx="611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New information: </a:t>
            </a:r>
            <a:r>
              <a:rPr lang="en-US" sz="1400" b="0" dirty="0">
                <a:solidFill>
                  <a:srgbClr val="FF0000"/>
                </a:solidFill>
              </a:rPr>
              <a:t>PGY-1s are responsible for wards patients.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Google Shape;79;p1">
            <a:extLst>
              <a:ext uri="{FF2B5EF4-FFF2-40B4-BE49-F238E27FC236}">
                <a16:creationId xmlns:a16="http://schemas.microsoft.com/office/drawing/2014/main" id="{75C6DADF-96BD-45D9-83F2-F50B250B148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Presented by Partners in Medical Education, Inc. 2022</a:t>
            </a:r>
            <a:endParaRPr dirty="0"/>
          </a:p>
        </p:txBody>
      </p:sp>
      <p:pic>
        <p:nvPicPr>
          <p:cNvPr id="10" name="Graphic 9" descr="Comment Important with solid fill">
            <a:extLst>
              <a:ext uri="{FF2B5EF4-FFF2-40B4-BE49-F238E27FC236}">
                <a16:creationId xmlns:a16="http://schemas.microsoft.com/office/drawing/2014/main" id="{873C0E78-8CF9-4DA0-AF71-F3A44A91F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2144" y="5054292"/>
            <a:ext cx="914400" cy="914400"/>
          </a:xfrm>
          <a:prstGeom prst="rect">
            <a:avLst/>
          </a:prstGeom>
        </p:spPr>
      </p:pic>
      <p:pic>
        <p:nvPicPr>
          <p:cNvPr id="9" name="Graphic 8" descr="Dolphin with solid fill">
            <a:extLst>
              <a:ext uri="{FF2B5EF4-FFF2-40B4-BE49-F238E27FC236}">
                <a16:creationId xmlns:a16="http://schemas.microsoft.com/office/drawing/2014/main" id="{BABC1423-B088-4FF8-A66E-DC9688FF2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650" y="63410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1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1843</Words>
  <Application>Microsoft Office PowerPoint</Application>
  <PresentationFormat>On-screen Show (4:3)</PresentationFormat>
  <Paragraphs>350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Noto Sans Symbols</vt:lpstr>
      <vt:lpstr>Wingdings</vt:lpstr>
      <vt:lpstr>Arial</vt:lpstr>
      <vt:lpstr>Comic Sans MS</vt:lpstr>
      <vt:lpstr>PME-2016</vt:lpstr>
      <vt:lpstr>Please Note…</vt:lpstr>
      <vt:lpstr>Getting to the Next Stage: Program Improvement II</vt:lpstr>
      <vt:lpstr>Introducing Your Presenters…</vt:lpstr>
      <vt:lpstr>LEARNING OBJECTIVES</vt:lpstr>
      <vt:lpstr>TEMPLATE FOR CHANGE</vt:lpstr>
      <vt:lpstr>Case Discussion</vt:lpstr>
      <vt:lpstr>Define</vt:lpstr>
      <vt:lpstr>Measure</vt:lpstr>
      <vt:lpstr>Verification of Data: Survey Monkey Survey</vt:lpstr>
      <vt:lpstr>Analyze</vt:lpstr>
      <vt:lpstr>Improve</vt:lpstr>
      <vt:lpstr>Leveraging Stakeholders in a Community-based Institution (CBI)</vt:lpstr>
      <vt:lpstr>Control</vt:lpstr>
      <vt:lpstr>PowerPoint Presentation</vt:lpstr>
      <vt:lpstr>Maximizing Institutional Initiatives for Program Improvement</vt:lpstr>
      <vt:lpstr>Role of the PEC</vt:lpstr>
      <vt:lpstr>Rotation = Core Educational Unit</vt:lpstr>
      <vt:lpstr>Rotation/Service Presentations at PEC</vt:lpstr>
      <vt:lpstr>Closing</vt:lpstr>
      <vt:lpstr>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OBJECTIVES</dc:title>
  <dc:creator>Microsoft Office User</dc:creator>
  <cp:lastModifiedBy>BJ Schwartz</cp:lastModifiedBy>
  <cp:revision>5</cp:revision>
  <dcterms:created xsi:type="dcterms:W3CDTF">2016-03-20T11:36:31Z</dcterms:created>
  <dcterms:modified xsi:type="dcterms:W3CDTF">2022-03-17T16:39:57Z</dcterms:modified>
</cp:coreProperties>
</file>