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4"/>
    <p:sldMasterId id="2147486412" r:id="rId5"/>
    <p:sldMasterId id="2147486423" r:id="rId6"/>
    <p:sldMasterId id="2147486420" r:id="rId7"/>
    <p:sldMasterId id="2147486426" r:id="rId8"/>
  </p:sldMasterIdLst>
  <p:notesMasterIdLst>
    <p:notesMasterId r:id="rId32"/>
  </p:notesMasterIdLst>
  <p:sldIdLst>
    <p:sldId id="398" r:id="rId9"/>
    <p:sldId id="256" r:id="rId10"/>
    <p:sldId id="325" r:id="rId11"/>
    <p:sldId id="309" r:id="rId12"/>
    <p:sldId id="339" r:id="rId13"/>
    <p:sldId id="326" r:id="rId14"/>
    <p:sldId id="353" r:id="rId15"/>
    <p:sldId id="354" r:id="rId16"/>
    <p:sldId id="357" r:id="rId17"/>
    <p:sldId id="358" r:id="rId18"/>
    <p:sldId id="360" r:id="rId19"/>
    <p:sldId id="350" r:id="rId20"/>
    <p:sldId id="359" r:id="rId21"/>
    <p:sldId id="356" r:id="rId22"/>
    <p:sldId id="342" r:id="rId23"/>
    <p:sldId id="340" r:id="rId24"/>
    <p:sldId id="355" r:id="rId25"/>
    <p:sldId id="343" r:id="rId26"/>
    <p:sldId id="361" r:id="rId27"/>
    <p:sldId id="351" r:id="rId28"/>
    <p:sldId id="335" r:id="rId29"/>
    <p:sldId id="400" r:id="rId30"/>
    <p:sldId id="329" r:id="rId31"/>
  </p:sldIdLst>
  <p:sldSz cx="9144000" cy="6858000" type="screen4x3"/>
  <p:notesSz cx="9388475" cy="7102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E75A33C4-7D20-4DBC-B4B6-5F73AD5E09E7}">
          <p14:sldIdLst>
            <p14:sldId id="398"/>
            <p14:sldId id="256"/>
            <p14:sldId id="325"/>
          </p14:sldIdLst>
        </p14:section>
        <p14:section name="Program Building Blocks - Heather" id="{646E11CF-788B-469C-A6F8-1ED68EF1A452}">
          <p14:sldIdLst>
            <p14:sldId id="309"/>
          </p14:sldIdLst>
        </p14:section>
        <p14:section name="Curriculum" id="{AF2266AB-CEE3-4A5A-9D9C-E59D09C4A944}">
          <p14:sldIdLst>
            <p14:sldId id="339"/>
          </p14:sldIdLst>
        </p14:section>
        <p14:section name="Block Diagram - Carmela" id="{EBDE5C09-35CB-41AC-9FA0-CF7FF82D676B}">
          <p14:sldIdLst>
            <p14:sldId id="326"/>
            <p14:sldId id="353"/>
            <p14:sldId id="354"/>
          </p14:sldIdLst>
        </p14:section>
        <p14:section name="G&amp;Os" id="{244D000E-E059-49E6-96D7-F28915AEC873}">
          <p14:sldIdLst>
            <p14:sldId id="357"/>
            <p14:sldId id="358"/>
            <p14:sldId id="360"/>
            <p14:sldId id="350"/>
            <p14:sldId id="359"/>
            <p14:sldId id="356"/>
          </p14:sldIdLst>
        </p14:section>
        <p14:section name="CLE" id="{38CDA508-BFEB-4320-A345-CE43763DAD24}">
          <p14:sldIdLst>
            <p14:sldId id="342"/>
          </p14:sldIdLst>
        </p14:section>
        <p14:section name="Didactics - Carmela" id="{6621F40F-BC0D-403E-A6E6-4922B53B511E}">
          <p14:sldIdLst>
            <p14:sldId id="340"/>
            <p14:sldId id="355"/>
          </p14:sldIdLst>
        </p14:section>
        <p14:section name="Scholarly Activity" id="{C232C9B2-E716-45A5-AD9C-374EFCBB127A}">
          <p14:sldIdLst>
            <p14:sldId id="343"/>
          </p14:sldIdLst>
        </p14:section>
        <p14:section name="Next Time" id="{2610BC11-E2A5-4A92-BF21-442C553CD6A1}">
          <p14:sldIdLst>
            <p14:sldId id="361"/>
          </p14:sldIdLst>
        </p14:section>
        <p14:section name="References" id="{CD5C867A-7EDA-4F85-BFF6-E2F76AA27335}">
          <p14:sldIdLst>
            <p14:sldId id="351"/>
            <p14:sldId id="335"/>
            <p14:sldId id="400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71D8E-E1EA-410C-A80E-16D3B7E04E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B55268-2EC7-4060-84FB-0F8CA8F246B4}" type="pres">
      <dgm:prSet presAssocID="{F5871D8E-E1EA-410C-A80E-16D3B7E04EC5}" presName="diagram" presStyleCnt="0">
        <dgm:presLayoutVars>
          <dgm:dir/>
          <dgm:resizeHandles val="exact"/>
        </dgm:presLayoutVars>
      </dgm:prSet>
      <dgm:spPr/>
    </dgm:pt>
  </dgm:ptLst>
  <dgm:cxnLst>
    <dgm:cxn modelId="{FED36BD3-FE5D-4B13-A773-94F10BEA88B8}" type="presOf" srcId="{F5871D8E-E1EA-410C-A80E-16D3B7E04EC5}" destId="{4BB55268-2EC7-4060-84FB-0F8CA8F246B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4D512C-B791-4356-BFB7-29AA8654524D}" type="doc">
      <dgm:prSet loTypeId="urn:microsoft.com/office/officeart/2005/8/layout/arrow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F10C3E-0A46-4C71-B2C7-1B62813DDCDE}">
      <dgm:prSet phldrT="[Text]"/>
      <dgm:spPr/>
      <dgm:t>
        <a:bodyPr/>
        <a:lstStyle/>
        <a:p>
          <a:r>
            <a:rPr lang="en-US"/>
            <a:t>Novice</a:t>
          </a:r>
        </a:p>
      </dgm:t>
    </dgm:pt>
    <dgm:pt modelId="{5C19AA9D-CE3D-4A62-BDEC-53E1E215DC1D}" type="parTrans" cxnId="{7F74B4EC-DD38-4D46-B232-3A5105DA4CAB}">
      <dgm:prSet/>
      <dgm:spPr/>
      <dgm:t>
        <a:bodyPr/>
        <a:lstStyle/>
        <a:p>
          <a:endParaRPr lang="en-US"/>
        </a:p>
      </dgm:t>
    </dgm:pt>
    <dgm:pt modelId="{BF9057AC-3D65-48C6-9F9F-FE9D74693845}" type="sibTrans" cxnId="{7F74B4EC-DD38-4D46-B232-3A5105DA4CAB}">
      <dgm:prSet/>
      <dgm:spPr/>
      <dgm:t>
        <a:bodyPr/>
        <a:lstStyle/>
        <a:p>
          <a:endParaRPr lang="en-US"/>
        </a:p>
      </dgm:t>
    </dgm:pt>
    <dgm:pt modelId="{D9AEA755-0564-4614-85F5-3058D4CCC080}">
      <dgm:prSet phldrT="[Text]"/>
      <dgm:spPr/>
      <dgm:t>
        <a:bodyPr/>
        <a:lstStyle/>
        <a:p>
          <a:r>
            <a:rPr lang="en-US"/>
            <a:t> Advanced Beginner</a:t>
          </a:r>
        </a:p>
      </dgm:t>
    </dgm:pt>
    <dgm:pt modelId="{8E1C8EBE-2077-41BE-BCEC-969DCC0D4199}" type="parTrans" cxnId="{031DEE5C-CB1B-4851-A10B-3203E15BA396}">
      <dgm:prSet/>
      <dgm:spPr/>
      <dgm:t>
        <a:bodyPr/>
        <a:lstStyle/>
        <a:p>
          <a:endParaRPr lang="en-US"/>
        </a:p>
      </dgm:t>
    </dgm:pt>
    <dgm:pt modelId="{01F48E89-D3EB-48D7-9641-DCBE90B79786}" type="sibTrans" cxnId="{031DEE5C-CB1B-4851-A10B-3203E15BA396}">
      <dgm:prSet/>
      <dgm:spPr/>
      <dgm:t>
        <a:bodyPr/>
        <a:lstStyle/>
        <a:p>
          <a:endParaRPr lang="en-US"/>
        </a:p>
      </dgm:t>
    </dgm:pt>
    <dgm:pt modelId="{30F88560-BE56-4DD8-A8D5-F46C3AF722D1}">
      <dgm:prSet phldrT="[Text]"/>
      <dgm:spPr/>
      <dgm:t>
        <a:bodyPr/>
        <a:lstStyle/>
        <a:p>
          <a:r>
            <a:rPr lang="en-US"/>
            <a:t>Competent</a:t>
          </a:r>
        </a:p>
      </dgm:t>
    </dgm:pt>
    <dgm:pt modelId="{4589C0C3-6A2F-40C0-B849-84AA076C82C7}" type="parTrans" cxnId="{8FB9A302-9537-4A7B-A11D-AC18F1C712D2}">
      <dgm:prSet/>
      <dgm:spPr/>
      <dgm:t>
        <a:bodyPr/>
        <a:lstStyle/>
        <a:p>
          <a:endParaRPr lang="en-US"/>
        </a:p>
      </dgm:t>
    </dgm:pt>
    <dgm:pt modelId="{EB1C6027-6E57-40AA-9B29-FD56B23FADF8}" type="sibTrans" cxnId="{8FB9A302-9537-4A7B-A11D-AC18F1C712D2}">
      <dgm:prSet/>
      <dgm:spPr/>
      <dgm:t>
        <a:bodyPr/>
        <a:lstStyle/>
        <a:p>
          <a:endParaRPr lang="en-US"/>
        </a:p>
      </dgm:t>
    </dgm:pt>
    <dgm:pt modelId="{059DD433-CB19-4CDD-B97C-387655EDD417}">
      <dgm:prSet/>
      <dgm:spPr/>
      <dgm:t>
        <a:bodyPr/>
        <a:lstStyle/>
        <a:p>
          <a:r>
            <a:rPr lang="en-US"/>
            <a:t>Proficient</a:t>
          </a:r>
        </a:p>
      </dgm:t>
    </dgm:pt>
    <dgm:pt modelId="{279AF012-6E07-4C3E-90B0-29B1BFF30353}" type="parTrans" cxnId="{3D6ADC24-31C8-4873-94EC-71719F7CDD69}">
      <dgm:prSet/>
      <dgm:spPr/>
      <dgm:t>
        <a:bodyPr/>
        <a:lstStyle/>
        <a:p>
          <a:endParaRPr lang="en-US"/>
        </a:p>
      </dgm:t>
    </dgm:pt>
    <dgm:pt modelId="{5F72AC69-2F34-4AC5-B7A3-5AAAF2EBA01E}" type="sibTrans" cxnId="{3D6ADC24-31C8-4873-94EC-71719F7CDD69}">
      <dgm:prSet/>
      <dgm:spPr/>
      <dgm:t>
        <a:bodyPr/>
        <a:lstStyle/>
        <a:p>
          <a:endParaRPr lang="en-US"/>
        </a:p>
      </dgm:t>
    </dgm:pt>
    <dgm:pt modelId="{B8BB6CB1-CA5A-4C7F-A597-8F93C7D96095}">
      <dgm:prSet/>
      <dgm:spPr/>
      <dgm:t>
        <a:bodyPr/>
        <a:lstStyle/>
        <a:p>
          <a:endParaRPr lang="en-US"/>
        </a:p>
      </dgm:t>
    </dgm:pt>
    <dgm:pt modelId="{DFAD7013-F720-49BF-B20D-45A4496A8A7E}" type="parTrans" cxnId="{26A0D1FD-FFAD-46E3-96D2-FF09DE84B4C9}">
      <dgm:prSet/>
      <dgm:spPr/>
      <dgm:t>
        <a:bodyPr/>
        <a:lstStyle/>
        <a:p>
          <a:endParaRPr lang="en-US"/>
        </a:p>
      </dgm:t>
    </dgm:pt>
    <dgm:pt modelId="{C75965B1-C70C-4794-829C-C17324762078}" type="sibTrans" cxnId="{26A0D1FD-FFAD-46E3-96D2-FF09DE84B4C9}">
      <dgm:prSet/>
      <dgm:spPr/>
      <dgm:t>
        <a:bodyPr/>
        <a:lstStyle/>
        <a:p>
          <a:endParaRPr lang="en-US"/>
        </a:p>
      </dgm:t>
    </dgm:pt>
    <dgm:pt modelId="{6E0966BA-F73A-40D6-B9B9-C7C9C05E865B}">
      <dgm:prSet/>
      <dgm:spPr/>
      <dgm:t>
        <a:bodyPr/>
        <a:lstStyle/>
        <a:p>
          <a:r>
            <a:rPr lang="en-US"/>
            <a:t>Expert</a:t>
          </a:r>
        </a:p>
      </dgm:t>
    </dgm:pt>
    <dgm:pt modelId="{5313D993-8F45-48B0-94AA-1770FB24362C}" type="parTrans" cxnId="{19B7D6B1-F169-43A8-8C83-4E8F0A44ED74}">
      <dgm:prSet/>
      <dgm:spPr/>
      <dgm:t>
        <a:bodyPr/>
        <a:lstStyle/>
        <a:p>
          <a:endParaRPr lang="en-US"/>
        </a:p>
      </dgm:t>
    </dgm:pt>
    <dgm:pt modelId="{05581228-8FF0-408D-9D82-4FD2209FB580}" type="sibTrans" cxnId="{19B7D6B1-F169-43A8-8C83-4E8F0A44ED74}">
      <dgm:prSet/>
      <dgm:spPr/>
      <dgm:t>
        <a:bodyPr/>
        <a:lstStyle/>
        <a:p>
          <a:endParaRPr lang="en-US"/>
        </a:p>
      </dgm:t>
    </dgm:pt>
    <dgm:pt modelId="{4E79316B-E38C-403E-A785-474709A2661D}" type="pres">
      <dgm:prSet presAssocID="{574D512C-B791-4356-BFB7-29AA8654524D}" presName="arrowDiagram" presStyleCnt="0">
        <dgm:presLayoutVars>
          <dgm:chMax val="5"/>
          <dgm:dir/>
          <dgm:resizeHandles val="exact"/>
        </dgm:presLayoutVars>
      </dgm:prSet>
      <dgm:spPr/>
    </dgm:pt>
    <dgm:pt modelId="{B1B550D5-BF0E-426E-97B1-575ED5444DF0}" type="pres">
      <dgm:prSet presAssocID="{574D512C-B791-4356-BFB7-29AA8654524D}" presName="arrow" presStyleLbl="bgShp" presStyleIdx="0" presStyleCnt="1" custLinFactNeighborX="-221"/>
      <dgm:spPr/>
    </dgm:pt>
    <dgm:pt modelId="{74E3C5CD-82B2-4D44-ABDD-6EBE8C17CB47}" type="pres">
      <dgm:prSet presAssocID="{574D512C-B791-4356-BFB7-29AA8654524D}" presName="arrowDiagram5" presStyleCnt="0"/>
      <dgm:spPr/>
    </dgm:pt>
    <dgm:pt modelId="{BB13ACD1-CA23-4A34-A9BB-DFDD6A6A60F1}" type="pres">
      <dgm:prSet presAssocID="{6CF10C3E-0A46-4C71-B2C7-1B62813DDCDE}" presName="bullet5a" presStyleLbl="node1" presStyleIdx="0" presStyleCnt="5"/>
      <dgm:spPr/>
    </dgm:pt>
    <dgm:pt modelId="{A1638B87-9A60-4996-9E28-7481FFC90638}" type="pres">
      <dgm:prSet presAssocID="{6CF10C3E-0A46-4C71-B2C7-1B62813DDCDE}" presName="textBox5a" presStyleLbl="revTx" presStyleIdx="0" presStyleCnt="5">
        <dgm:presLayoutVars>
          <dgm:bulletEnabled val="1"/>
        </dgm:presLayoutVars>
      </dgm:prSet>
      <dgm:spPr/>
    </dgm:pt>
    <dgm:pt modelId="{100DC60C-4ABC-4B99-B55D-1E62852331A3}" type="pres">
      <dgm:prSet presAssocID="{D9AEA755-0564-4614-85F5-3058D4CCC080}" presName="bullet5b" presStyleLbl="node1" presStyleIdx="1" presStyleCnt="5"/>
      <dgm:spPr/>
    </dgm:pt>
    <dgm:pt modelId="{AC8F1971-CFD6-4CAA-AB5C-71801508B34C}" type="pres">
      <dgm:prSet presAssocID="{D9AEA755-0564-4614-85F5-3058D4CCC080}" presName="textBox5b" presStyleLbl="revTx" presStyleIdx="1" presStyleCnt="5" custLinFactNeighborX="0" custLinFactNeighborY="-12610">
        <dgm:presLayoutVars>
          <dgm:bulletEnabled val="1"/>
        </dgm:presLayoutVars>
      </dgm:prSet>
      <dgm:spPr/>
    </dgm:pt>
    <dgm:pt modelId="{94575290-020C-46D6-B9A1-A9E36311A8CD}" type="pres">
      <dgm:prSet presAssocID="{30F88560-BE56-4DD8-A8D5-F46C3AF722D1}" presName="bullet5c" presStyleLbl="node1" presStyleIdx="2" presStyleCnt="5"/>
      <dgm:spPr/>
    </dgm:pt>
    <dgm:pt modelId="{EDF415F4-9D14-4642-B40D-E8C04F378983}" type="pres">
      <dgm:prSet presAssocID="{30F88560-BE56-4DD8-A8D5-F46C3AF722D1}" presName="textBox5c" presStyleLbl="revTx" presStyleIdx="2" presStyleCnt="5" custLinFactNeighborX="1801" custLinFactNeighborY="0">
        <dgm:presLayoutVars>
          <dgm:bulletEnabled val="1"/>
        </dgm:presLayoutVars>
      </dgm:prSet>
      <dgm:spPr/>
    </dgm:pt>
    <dgm:pt modelId="{1FBC9FF0-D540-4DE3-BEE1-656FDC3A7506}" type="pres">
      <dgm:prSet presAssocID="{059DD433-CB19-4CDD-B97C-387655EDD417}" presName="bullet5d" presStyleLbl="node1" presStyleIdx="3" presStyleCnt="5"/>
      <dgm:spPr/>
    </dgm:pt>
    <dgm:pt modelId="{68E663E9-7A19-4F00-8164-3BC311AC46B8}" type="pres">
      <dgm:prSet presAssocID="{059DD433-CB19-4CDD-B97C-387655EDD417}" presName="textBox5d" presStyleLbl="revTx" presStyleIdx="3" presStyleCnt="5">
        <dgm:presLayoutVars>
          <dgm:bulletEnabled val="1"/>
        </dgm:presLayoutVars>
      </dgm:prSet>
      <dgm:spPr/>
    </dgm:pt>
    <dgm:pt modelId="{1DBD0476-72BD-404B-874F-A27F85D06D30}" type="pres">
      <dgm:prSet presAssocID="{6E0966BA-F73A-40D6-B9B9-C7C9C05E865B}" presName="bullet5e" presStyleLbl="node1" presStyleIdx="4" presStyleCnt="5"/>
      <dgm:spPr/>
    </dgm:pt>
    <dgm:pt modelId="{C05D690D-C0CE-4D2D-86D3-741F77BE523D}" type="pres">
      <dgm:prSet presAssocID="{6E0966BA-F73A-40D6-B9B9-C7C9C05E865B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8FB9A302-9537-4A7B-A11D-AC18F1C712D2}" srcId="{574D512C-B791-4356-BFB7-29AA8654524D}" destId="{30F88560-BE56-4DD8-A8D5-F46C3AF722D1}" srcOrd="2" destOrd="0" parTransId="{4589C0C3-6A2F-40C0-B849-84AA076C82C7}" sibTransId="{EB1C6027-6E57-40AA-9B29-FD56B23FADF8}"/>
    <dgm:cxn modelId="{3D6ADC24-31C8-4873-94EC-71719F7CDD69}" srcId="{574D512C-B791-4356-BFB7-29AA8654524D}" destId="{059DD433-CB19-4CDD-B97C-387655EDD417}" srcOrd="3" destOrd="0" parTransId="{279AF012-6E07-4C3E-90B0-29B1BFF30353}" sibTransId="{5F72AC69-2F34-4AC5-B7A3-5AAAF2EBA01E}"/>
    <dgm:cxn modelId="{C8B3182D-E6B1-4195-B5AD-C62A31C4E0C1}" type="presOf" srcId="{D9AEA755-0564-4614-85F5-3058D4CCC080}" destId="{AC8F1971-CFD6-4CAA-AB5C-71801508B34C}" srcOrd="0" destOrd="0" presId="urn:microsoft.com/office/officeart/2005/8/layout/arrow2"/>
    <dgm:cxn modelId="{3B713B2D-7170-4CB0-BEBA-614E5141EFBA}" type="presOf" srcId="{574D512C-B791-4356-BFB7-29AA8654524D}" destId="{4E79316B-E38C-403E-A785-474709A2661D}" srcOrd="0" destOrd="0" presId="urn:microsoft.com/office/officeart/2005/8/layout/arrow2"/>
    <dgm:cxn modelId="{031DEE5C-CB1B-4851-A10B-3203E15BA396}" srcId="{574D512C-B791-4356-BFB7-29AA8654524D}" destId="{D9AEA755-0564-4614-85F5-3058D4CCC080}" srcOrd="1" destOrd="0" parTransId="{8E1C8EBE-2077-41BE-BCEC-969DCC0D4199}" sibTransId="{01F48E89-D3EB-48D7-9641-DCBE90B79786}"/>
    <dgm:cxn modelId="{97294589-9241-46FB-8855-835212A83096}" type="presOf" srcId="{059DD433-CB19-4CDD-B97C-387655EDD417}" destId="{68E663E9-7A19-4F00-8164-3BC311AC46B8}" srcOrd="0" destOrd="0" presId="urn:microsoft.com/office/officeart/2005/8/layout/arrow2"/>
    <dgm:cxn modelId="{19B7D6B1-F169-43A8-8C83-4E8F0A44ED74}" srcId="{574D512C-B791-4356-BFB7-29AA8654524D}" destId="{6E0966BA-F73A-40D6-B9B9-C7C9C05E865B}" srcOrd="4" destOrd="0" parTransId="{5313D993-8F45-48B0-94AA-1770FB24362C}" sibTransId="{05581228-8FF0-408D-9D82-4FD2209FB580}"/>
    <dgm:cxn modelId="{786523CD-B513-47AC-B9CC-65FFC6E404E3}" type="presOf" srcId="{30F88560-BE56-4DD8-A8D5-F46C3AF722D1}" destId="{EDF415F4-9D14-4642-B40D-E8C04F378983}" srcOrd="0" destOrd="0" presId="urn:microsoft.com/office/officeart/2005/8/layout/arrow2"/>
    <dgm:cxn modelId="{17D451D6-54CB-4AA1-9A94-178339E6A2E3}" type="presOf" srcId="{6CF10C3E-0A46-4C71-B2C7-1B62813DDCDE}" destId="{A1638B87-9A60-4996-9E28-7481FFC90638}" srcOrd="0" destOrd="0" presId="urn:microsoft.com/office/officeart/2005/8/layout/arrow2"/>
    <dgm:cxn modelId="{5C8407E9-0C5D-4AB0-B10F-3D26EFE50AD6}" type="presOf" srcId="{6E0966BA-F73A-40D6-B9B9-C7C9C05E865B}" destId="{C05D690D-C0CE-4D2D-86D3-741F77BE523D}" srcOrd="0" destOrd="0" presId="urn:microsoft.com/office/officeart/2005/8/layout/arrow2"/>
    <dgm:cxn modelId="{7F74B4EC-DD38-4D46-B232-3A5105DA4CAB}" srcId="{574D512C-B791-4356-BFB7-29AA8654524D}" destId="{6CF10C3E-0A46-4C71-B2C7-1B62813DDCDE}" srcOrd="0" destOrd="0" parTransId="{5C19AA9D-CE3D-4A62-BDEC-53E1E215DC1D}" sibTransId="{BF9057AC-3D65-48C6-9F9F-FE9D74693845}"/>
    <dgm:cxn modelId="{26A0D1FD-FFAD-46E3-96D2-FF09DE84B4C9}" srcId="{574D512C-B791-4356-BFB7-29AA8654524D}" destId="{B8BB6CB1-CA5A-4C7F-A597-8F93C7D96095}" srcOrd="5" destOrd="0" parTransId="{DFAD7013-F720-49BF-B20D-45A4496A8A7E}" sibTransId="{C75965B1-C70C-4794-829C-C17324762078}"/>
    <dgm:cxn modelId="{14FCAF47-8B89-4F3B-9479-A5DDBDD4B890}" type="presParOf" srcId="{4E79316B-E38C-403E-A785-474709A2661D}" destId="{B1B550D5-BF0E-426E-97B1-575ED5444DF0}" srcOrd="0" destOrd="0" presId="urn:microsoft.com/office/officeart/2005/8/layout/arrow2"/>
    <dgm:cxn modelId="{52F9AA7B-F1A0-4582-815E-6EBE31BCDABF}" type="presParOf" srcId="{4E79316B-E38C-403E-A785-474709A2661D}" destId="{74E3C5CD-82B2-4D44-ABDD-6EBE8C17CB47}" srcOrd="1" destOrd="0" presId="urn:microsoft.com/office/officeart/2005/8/layout/arrow2"/>
    <dgm:cxn modelId="{FE978D18-643F-47A8-A447-1C48132A74EA}" type="presParOf" srcId="{74E3C5CD-82B2-4D44-ABDD-6EBE8C17CB47}" destId="{BB13ACD1-CA23-4A34-A9BB-DFDD6A6A60F1}" srcOrd="0" destOrd="0" presId="urn:microsoft.com/office/officeart/2005/8/layout/arrow2"/>
    <dgm:cxn modelId="{B7BD1433-FA2B-4BD1-BD4D-C0F66042DB41}" type="presParOf" srcId="{74E3C5CD-82B2-4D44-ABDD-6EBE8C17CB47}" destId="{A1638B87-9A60-4996-9E28-7481FFC90638}" srcOrd="1" destOrd="0" presId="urn:microsoft.com/office/officeart/2005/8/layout/arrow2"/>
    <dgm:cxn modelId="{B72DF3BF-6D23-4FDF-A333-8347E10FCCBB}" type="presParOf" srcId="{74E3C5CD-82B2-4D44-ABDD-6EBE8C17CB47}" destId="{100DC60C-4ABC-4B99-B55D-1E62852331A3}" srcOrd="2" destOrd="0" presId="urn:microsoft.com/office/officeart/2005/8/layout/arrow2"/>
    <dgm:cxn modelId="{6292E146-1543-46D6-A46C-C395DCE676DD}" type="presParOf" srcId="{74E3C5CD-82B2-4D44-ABDD-6EBE8C17CB47}" destId="{AC8F1971-CFD6-4CAA-AB5C-71801508B34C}" srcOrd="3" destOrd="0" presId="urn:microsoft.com/office/officeart/2005/8/layout/arrow2"/>
    <dgm:cxn modelId="{D6417CEC-9921-465E-A469-811DAB4A46E5}" type="presParOf" srcId="{74E3C5CD-82B2-4D44-ABDD-6EBE8C17CB47}" destId="{94575290-020C-46D6-B9A1-A9E36311A8CD}" srcOrd="4" destOrd="0" presId="urn:microsoft.com/office/officeart/2005/8/layout/arrow2"/>
    <dgm:cxn modelId="{84BD6FB0-C462-447B-B024-A7B2A61B9394}" type="presParOf" srcId="{74E3C5CD-82B2-4D44-ABDD-6EBE8C17CB47}" destId="{EDF415F4-9D14-4642-B40D-E8C04F378983}" srcOrd="5" destOrd="0" presId="urn:microsoft.com/office/officeart/2005/8/layout/arrow2"/>
    <dgm:cxn modelId="{6C5657DF-2B7E-4564-8271-262F13224B94}" type="presParOf" srcId="{74E3C5CD-82B2-4D44-ABDD-6EBE8C17CB47}" destId="{1FBC9FF0-D540-4DE3-BEE1-656FDC3A7506}" srcOrd="6" destOrd="0" presId="urn:microsoft.com/office/officeart/2005/8/layout/arrow2"/>
    <dgm:cxn modelId="{60A375CA-2762-403F-98A3-26E0D10F89AD}" type="presParOf" srcId="{74E3C5CD-82B2-4D44-ABDD-6EBE8C17CB47}" destId="{68E663E9-7A19-4F00-8164-3BC311AC46B8}" srcOrd="7" destOrd="0" presId="urn:microsoft.com/office/officeart/2005/8/layout/arrow2"/>
    <dgm:cxn modelId="{37B870F9-5B4A-49DB-9E4E-D9E26FF16566}" type="presParOf" srcId="{74E3C5CD-82B2-4D44-ABDD-6EBE8C17CB47}" destId="{1DBD0476-72BD-404B-874F-A27F85D06D30}" srcOrd="8" destOrd="0" presId="urn:microsoft.com/office/officeart/2005/8/layout/arrow2"/>
    <dgm:cxn modelId="{8E615C47-B50F-436C-A56E-462C9CE647D0}" type="presParOf" srcId="{74E3C5CD-82B2-4D44-ABDD-6EBE8C17CB47}" destId="{C05D690D-C0CE-4D2D-86D3-741F77BE523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AD5BD5-35C1-4693-981E-6E403B70F7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A4649B-D9DB-4CAB-91A9-AE497EC06FDE}">
      <dgm:prSet phldrT="[Text]" custT="1"/>
      <dgm:spPr/>
      <dgm:t>
        <a:bodyPr/>
        <a:lstStyle/>
        <a:p>
          <a:r>
            <a:rPr lang="en-US" sz="2000" b="1" dirty="0"/>
            <a:t>Supervision: </a:t>
          </a:r>
          <a:r>
            <a:rPr lang="en-US" sz="2000" b="0" dirty="0"/>
            <a:t>Consider the different environments in your supervision policy</a:t>
          </a:r>
          <a:endParaRPr lang="en-US" sz="2000" b="1" dirty="0"/>
        </a:p>
      </dgm:t>
    </dgm:pt>
    <dgm:pt modelId="{A553DF97-AA3C-491D-98BF-92A03BB3BFD7}" type="parTrans" cxnId="{36512AC9-1685-43A3-935B-8ED07F8909BA}">
      <dgm:prSet/>
      <dgm:spPr/>
      <dgm:t>
        <a:bodyPr/>
        <a:lstStyle/>
        <a:p>
          <a:endParaRPr lang="en-US"/>
        </a:p>
      </dgm:t>
    </dgm:pt>
    <dgm:pt modelId="{078EE25B-D86D-433E-98D7-D4AE69F31021}" type="sibTrans" cxnId="{36512AC9-1685-43A3-935B-8ED07F8909BA}">
      <dgm:prSet/>
      <dgm:spPr/>
      <dgm:t>
        <a:bodyPr/>
        <a:lstStyle/>
        <a:p>
          <a:endParaRPr lang="en-US"/>
        </a:p>
      </dgm:t>
    </dgm:pt>
    <dgm:pt modelId="{CD70FCB7-9D33-410F-B683-DE0AE0EE2BDE}">
      <dgm:prSet custT="1"/>
      <dgm:spPr/>
      <dgm:t>
        <a:bodyPr/>
        <a:lstStyle/>
        <a:p>
          <a:r>
            <a:rPr lang="en-US" sz="2000" b="1" dirty="0"/>
            <a:t>Procedural competence: </a:t>
          </a:r>
          <a:r>
            <a:rPr lang="en-US" sz="2000" b="0" dirty="0"/>
            <a:t>How will track and manage this data?</a:t>
          </a:r>
          <a:endParaRPr lang="en-US" sz="2000" b="1" dirty="0"/>
        </a:p>
      </dgm:t>
    </dgm:pt>
    <dgm:pt modelId="{675AFE63-7CBD-427B-9578-8742C806ED93}" type="parTrans" cxnId="{824213E5-FE5C-4559-BE7C-A8C9E37E686A}">
      <dgm:prSet/>
      <dgm:spPr/>
      <dgm:t>
        <a:bodyPr/>
        <a:lstStyle/>
        <a:p>
          <a:endParaRPr lang="en-US"/>
        </a:p>
      </dgm:t>
    </dgm:pt>
    <dgm:pt modelId="{670D9397-9D0D-4ED5-8415-3E95CA2444F5}" type="sibTrans" cxnId="{824213E5-FE5C-4559-BE7C-A8C9E37E686A}">
      <dgm:prSet/>
      <dgm:spPr/>
      <dgm:t>
        <a:bodyPr/>
        <a:lstStyle/>
        <a:p>
          <a:endParaRPr lang="en-US"/>
        </a:p>
      </dgm:t>
    </dgm:pt>
    <dgm:pt modelId="{F854D2B9-3F0E-454C-8479-B668918517F8}">
      <dgm:prSet phldrT="[Text]" custT="1"/>
      <dgm:spPr/>
      <dgm:t>
        <a:bodyPr/>
        <a:lstStyle/>
        <a:p>
          <a:r>
            <a:rPr lang="en-US" sz="2000" b="1"/>
            <a:t>Promotion </a:t>
          </a:r>
          <a:r>
            <a:rPr lang="en-US" sz="2000" b="1" dirty="0"/>
            <a:t>criteria: </a:t>
          </a:r>
          <a:r>
            <a:rPr lang="en-US" sz="2000" b="0" dirty="0"/>
            <a:t>Progressive responsibility for patient management happens </a:t>
          </a:r>
          <a:r>
            <a:rPr lang="en-US" sz="2000" b="0"/>
            <a:t>in situ</a:t>
          </a:r>
          <a:endParaRPr lang="en-US" sz="2000" b="1" dirty="0"/>
        </a:p>
      </dgm:t>
    </dgm:pt>
    <dgm:pt modelId="{0AE9CC05-22AC-47B6-ABBE-3D2F0865F38D}" type="parTrans" cxnId="{D16B0580-2A96-4192-83D2-7373E27C257E}">
      <dgm:prSet/>
      <dgm:spPr/>
      <dgm:t>
        <a:bodyPr/>
        <a:lstStyle/>
        <a:p>
          <a:endParaRPr lang="en-US"/>
        </a:p>
      </dgm:t>
    </dgm:pt>
    <dgm:pt modelId="{FB9F5BC8-F96C-414D-8091-81C72B2F1D96}" type="sibTrans" cxnId="{D16B0580-2A96-4192-83D2-7373E27C257E}">
      <dgm:prSet/>
      <dgm:spPr/>
      <dgm:t>
        <a:bodyPr/>
        <a:lstStyle/>
        <a:p>
          <a:endParaRPr lang="en-US"/>
        </a:p>
      </dgm:t>
    </dgm:pt>
    <dgm:pt modelId="{0A7A9155-6CE5-4724-B410-39BF0228ED21}" type="pres">
      <dgm:prSet presAssocID="{78AD5BD5-35C1-4693-981E-6E403B70F7E0}" presName="linear" presStyleCnt="0">
        <dgm:presLayoutVars>
          <dgm:dir/>
          <dgm:animLvl val="lvl"/>
          <dgm:resizeHandles val="exact"/>
        </dgm:presLayoutVars>
      </dgm:prSet>
      <dgm:spPr/>
    </dgm:pt>
    <dgm:pt modelId="{ED010ACF-5C80-4FEE-943D-DAD1458C93E2}" type="pres">
      <dgm:prSet presAssocID="{19A4649B-D9DB-4CAB-91A9-AE497EC06FDE}" presName="parentLin" presStyleCnt="0"/>
      <dgm:spPr/>
    </dgm:pt>
    <dgm:pt modelId="{0C168F06-279E-4BAA-ADAA-4D47918D307E}" type="pres">
      <dgm:prSet presAssocID="{19A4649B-D9DB-4CAB-91A9-AE497EC06FDE}" presName="parentLeftMargin" presStyleLbl="node1" presStyleIdx="0" presStyleCnt="3"/>
      <dgm:spPr/>
    </dgm:pt>
    <dgm:pt modelId="{B0AF0A71-B5D0-4650-945D-4A940846EF34}" type="pres">
      <dgm:prSet presAssocID="{19A4649B-D9DB-4CAB-91A9-AE497EC06FD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58A714D-FD0C-4360-931F-AF2F023F23C6}" type="pres">
      <dgm:prSet presAssocID="{19A4649B-D9DB-4CAB-91A9-AE497EC06FDE}" presName="negativeSpace" presStyleCnt="0"/>
      <dgm:spPr/>
    </dgm:pt>
    <dgm:pt modelId="{9A62F97B-E6F1-4001-92FC-0C21E9F8C826}" type="pres">
      <dgm:prSet presAssocID="{19A4649B-D9DB-4CAB-91A9-AE497EC06FDE}" presName="childText" presStyleLbl="conFgAcc1" presStyleIdx="0" presStyleCnt="3">
        <dgm:presLayoutVars>
          <dgm:bulletEnabled val="1"/>
        </dgm:presLayoutVars>
      </dgm:prSet>
      <dgm:spPr/>
    </dgm:pt>
    <dgm:pt modelId="{D9C8A0C6-CA65-42B5-8DBE-08A64D8EA901}" type="pres">
      <dgm:prSet presAssocID="{078EE25B-D86D-433E-98D7-D4AE69F31021}" presName="spaceBetweenRectangles" presStyleCnt="0"/>
      <dgm:spPr/>
    </dgm:pt>
    <dgm:pt modelId="{470EFCB4-BAB9-4E7D-BCA3-C4DCC9E4903E}" type="pres">
      <dgm:prSet presAssocID="{F854D2B9-3F0E-454C-8479-B668918517F8}" presName="parentLin" presStyleCnt="0"/>
      <dgm:spPr/>
    </dgm:pt>
    <dgm:pt modelId="{B03F039B-1B6F-4B84-ACC0-2AA2D8A3ADF3}" type="pres">
      <dgm:prSet presAssocID="{F854D2B9-3F0E-454C-8479-B668918517F8}" presName="parentLeftMargin" presStyleLbl="node1" presStyleIdx="0" presStyleCnt="3"/>
      <dgm:spPr/>
    </dgm:pt>
    <dgm:pt modelId="{C42F5AE3-7202-4857-88A0-E42AB4147D6C}" type="pres">
      <dgm:prSet presAssocID="{F854D2B9-3F0E-454C-8479-B668918517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CBDD5A-EE69-4845-9CC8-E86004FCE65A}" type="pres">
      <dgm:prSet presAssocID="{F854D2B9-3F0E-454C-8479-B668918517F8}" presName="negativeSpace" presStyleCnt="0"/>
      <dgm:spPr/>
    </dgm:pt>
    <dgm:pt modelId="{7BE2A1AC-5933-4140-934A-856766790C9F}" type="pres">
      <dgm:prSet presAssocID="{F854D2B9-3F0E-454C-8479-B668918517F8}" presName="childText" presStyleLbl="conFgAcc1" presStyleIdx="1" presStyleCnt="3">
        <dgm:presLayoutVars>
          <dgm:bulletEnabled val="1"/>
        </dgm:presLayoutVars>
      </dgm:prSet>
      <dgm:spPr/>
    </dgm:pt>
    <dgm:pt modelId="{35DB37FC-B34F-4B89-94BB-92BA898540CD}" type="pres">
      <dgm:prSet presAssocID="{FB9F5BC8-F96C-414D-8091-81C72B2F1D96}" presName="spaceBetweenRectangles" presStyleCnt="0"/>
      <dgm:spPr/>
    </dgm:pt>
    <dgm:pt modelId="{F7A5D1DF-2E19-439B-9B1E-26FAB50EF3A3}" type="pres">
      <dgm:prSet presAssocID="{CD70FCB7-9D33-410F-B683-DE0AE0EE2BDE}" presName="parentLin" presStyleCnt="0"/>
      <dgm:spPr/>
    </dgm:pt>
    <dgm:pt modelId="{ABFA67C2-1A18-48BA-9353-C7BC5928701A}" type="pres">
      <dgm:prSet presAssocID="{CD70FCB7-9D33-410F-B683-DE0AE0EE2BDE}" presName="parentLeftMargin" presStyleLbl="node1" presStyleIdx="1" presStyleCnt="3"/>
      <dgm:spPr/>
    </dgm:pt>
    <dgm:pt modelId="{5F749CD5-884D-44CD-8C45-F8010F754F27}" type="pres">
      <dgm:prSet presAssocID="{CD70FCB7-9D33-410F-B683-DE0AE0EE2BD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CE72881-D8A8-49F5-A0BF-0ED30D41050E}" type="pres">
      <dgm:prSet presAssocID="{CD70FCB7-9D33-410F-B683-DE0AE0EE2BDE}" presName="negativeSpace" presStyleCnt="0"/>
      <dgm:spPr/>
    </dgm:pt>
    <dgm:pt modelId="{BEED694F-5965-41DA-A56B-2A3C8B8B858F}" type="pres">
      <dgm:prSet presAssocID="{CD70FCB7-9D33-410F-B683-DE0AE0EE2BD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63AEC65-CA09-4973-A512-A8C5BA6BAC2F}" type="presOf" srcId="{19A4649B-D9DB-4CAB-91A9-AE497EC06FDE}" destId="{0C168F06-279E-4BAA-ADAA-4D47918D307E}" srcOrd="0" destOrd="0" presId="urn:microsoft.com/office/officeart/2005/8/layout/list1"/>
    <dgm:cxn modelId="{DC7F0D49-ACBC-427E-8754-21FDC40D5530}" type="presOf" srcId="{19A4649B-D9DB-4CAB-91A9-AE497EC06FDE}" destId="{B0AF0A71-B5D0-4650-945D-4A940846EF34}" srcOrd="1" destOrd="0" presId="urn:microsoft.com/office/officeart/2005/8/layout/list1"/>
    <dgm:cxn modelId="{82D04E70-EFF9-4594-A195-8DDD3AA112C9}" type="presOf" srcId="{78AD5BD5-35C1-4693-981E-6E403B70F7E0}" destId="{0A7A9155-6CE5-4724-B410-39BF0228ED21}" srcOrd="0" destOrd="0" presId="urn:microsoft.com/office/officeart/2005/8/layout/list1"/>
    <dgm:cxn modelId="{D16B0580-2A96-4192-83D2-7373E27C257E}" srcId="{78AD5BD5-35C1-4693-981E-6E403B70F7E0}" destId="{F854D2B9-3F0E-454C-8479-B668918517F8}" srcOrd="1" destOrd="0" parTransId="{0AE9CC05-22AC-47B6-ABBE-3D2F0865F38D}" sibTransId="{FB9F5BC8-F96C-414D-8091-81C72B2F1D96}"/>
    <dgm:cxn modelId="{AD9E9294-E13F-4D36-9A45-848E82A87E22}" type="presOf" srcId="{F854D2B9-3F0E-454C-8479-B668918517F8}" destId="{B03F039B-1B6F-4B84-ACC0-2AA2D8A3ADF3}" srcOrd="0" destOrd="0" presId="urn:microsoft.com/office/officeart/2005/8/layout/list1"/>
    <dgm:cxn modelId="{D5FF3497-1028-4004-BCBC-E56EDEB012FA}" type="presOf" srcId="{CD70FCB7-9D33-410F-B683-DE0AE0EE2BDE}" destId="{ABFA67C2-1A18-48BA-9353-C7BC5928701A}" srcOrd="0" destOrd="0" presId="urn:microsoft.com/office/officeart/2005/8/layout/list1"/>
    <dgm:cxn modelId="{36512AC9-1685-43A3-935B-8ED07F8909BA}" srcId="{78AD5BD5-35C1-4693-981E-6E403B70F7E0}" destId="{19A4649B-D9DB-4CAB-91A9-AE497EC06FDE}" srcOrd="0" destOrd="0" parTransId="{A553DF97-AA3C-491D-98BF-92A03BB3BFD7}" sibTransId="{078EE25B-D86D-433E-98D7-D4AE69F31021}"/>
    <dgm:cxn modelId="{7FEAE1CE-E38F-482E-A53B-3047C586AD49}" type="presOf" srcId="{CD70FCB7-9D33-410F-B683-DE0AE0EE2BDE}" destId="{5F749CD5-884D-44CD-8C45-F8010F754F27}" srcOrd="1" destOrd="0" presId="urn:microsoft.com/office/officeart/2005/8/layout/list1"/>
    <dgm:cxn modelId="{C1E2E9D0-CA73-45F2-BF0A-44403B18DEBE}" type="presOf" srcId="{F854D2B9-3F0E-454C-8479-B668918517F8}" destId="{C42F5AE3-7202-4857-88A0-E42AB4147D6C}" srcOrd="1" destOrd="0" presId="urn:microsoft.com/office/officeart/2005/8/layout/list1"/>
    <dgm:cxn modelId="{824213E5-FE5C-4559-BE7C-A8C9E37E686A}" srcId="{78AD5BD5-35C1-4693-981E-6E403B70F7E0}" destId="{CD70FCB7-9D33-410F-B683-DE0AE0EE2BDE}" srcOrd="2" destOrd="0" parTransId="{675AFE63-7CBD-427B-9578-8742C806ED93}" sibTransId="{670D9397-9D0D-4ED5-8415-3E95CA2444F5}"/>
    <dgm:cxn modelId="{DDE8F84E-C4D7-4A08-90C7-55E0C7D31815}" type="presParOf" srcId="{0A7A9155-6CE5-4724-B410-39BF0228ED21}" destId="{ED010ACF-5C80-4FEE-943D-DAD1458C93E2}" srcOrd="0" destOrd="0" presId="urn:microsoft.com/office/officeart/2005/8/layout/list1"/>
    <dgm:cxn modelId="{04381076-3A11-4BD3-AB42-B21B42731093}" type="presParOf" srcId="{ED010ACF-5C80-4FEE-943D-DAD1458C93E2}" destId="{0C168F06-279E-4BAA-ADAA-4D47918D307E}" srcOrd="0" destOrd="0" presId="urn:microsoft.com/office/officeart/2005/8/layout/list1"/>
    <dgm:cxn modelId="{BC5ADBC4-276B-4FCE-A02E-70012EE3459B}" type="presParOf" srcId="{ED010ACF-5C80-4FEE-943D-DAD1458C93E2}" destId="{B0AF0A71-B5D0-4650-945D-4A940846EF34}" srcOrd="1" destOrd="0" presId="urn:microsoft.com/office/officeart/2005/8/layout/list1"/>
    <dgm:cxn modelId="{2BB0791F-141F-4125-B2B8-86B377E8954F}" type="presParOf" srcId="{0A7A9155-6CE5-4724-B410-39BF0228ED21}" destId="{258A714D-FD0C-4360-931F-AF2F023F23C6}" srcOrd="1" destOrd="0" presId="urn:microsoft.com/office/officeart/2005/8/layout/list1"/>
    <dgm:cxn modelId="{E5D41482-BE5A-4C28-8244-D6B1177146C1}" type="presParOf" srcId="{0A7A9155-6CE5-4724-B410-39BF0228ED21}" destId="{9A62F97B-E6F1-4001-92FC-0C21E9F8C826}" srcOrd="2" destOrd="0" presId="urn:microsoft.com/office/officeart/2005/8/layout/list1"/>
    <dgm:cxn modelId="{17AE6C5E-69E0-4E44-A3F8-51183DC69CFB}" type="presParOf" srcId="{0A7A9155-6CE5-4724-B410-39BF0228ED21}" destId="{D9C8A0C6-CA65-42B5-8DBE-08A64D8EA901}" srcOrd="3" destOrd="0" presId="urn:microsoft.com/office/officeart/2005/8/layout/list1"/>
    <dgm:cxn modelId="{8FC67E03-8E93-44C5-8BFB-8DC1BCB5705C}" type="presParOf" srcId="{0A7A9155-6CE5-4724-B410-39BF0228ED21}" destId="{470EFCB4-BAB9-4E7D-BCA3-C4DCC9E4903E}" srcOrd="4" destOrd="0" presId="urn:microsoft.com/office/officeart/2005/8/layout/list1"/>
    <dgm:cxn modelId="{3EDD02E7-3C5E-4AB0-9D22-84652C548744}" type="presParOf" srcId="{470EFCB4-BAB9-4E7D-BCA3-C4DCC9E4903E}" destId="{B03F039B-1B6F-4B84-ACC0-2AA2D8A3ADF3}" srcOrd="0" destOrd="0" presId="urn:microsoft.com/office/officeart/2005/8/layout/list1"/>
    <dgm:cxn modelId="{20DCDFF1-671B-400C-B594-5B3FC136B961}" type="presParOf" srcId="{470EFCB4-BAB9-4E7D-BCA3-C4DCC9E4903E}" destId="{C42F5AE3-7202-4857-88A0-E42AB4147D6C}" srcOrd="1" destOrd="0" presId="urn:microsoft.com/office/officeart/2005/8/layout/list1"/>
    <dgm:cxn modelId="{9ED89945-AAA5-45FA-A106-0CF197DCA295}" type="presParOf" srcId="{0A7A9155-6CE5-4724-B410-39BF0228ED21}" destId="{68CBDD5A-EE69-4845-9CC8-E86004FCE65A}" srcOrd="5" destOrd="0" presId="urn:microsoft.com/office/officeart/2005/8/layout/list1"/>
    <dgm:cxn modelId="{7291C617-7F7B-4A17-8AF6-24DB3D65DCA2}" type="presParOf" srcId="{0A7A9155-6CE5-4724-B410-39BF0228ED21}" destId="{7BE2A1AC-5933-4140-934A-856766790C9F}" srcOrd="6" destOrd="0" presId="urn:microsoft.com/office/officeart/2005/8/layout/list1"/>
    <dgm:cxn modelId="{74B9B989-F87E-4BBC-B424-9D7FDDF1BA6A}" type="presParOf" srcId="{0A7A9155-6CE5-4724-B410-39BF0228ED21}" destId="{35DB37FC-B34F-4B89-94BB-92BA898540CD}" srcOrd="7" destOrd="0" presId="urn:microsoft.com/office/officeart/2005/8/layout/list1"/>
    <dgm:cxn modelId="{6F776285-3B97-48FC-B64A-73DAEADE16EC}" type="presParOf" srcId="{0A7A9155-6CE5-4724-B410-39BF0228ED21}" destId="{F7A5D1DF-2E19-439B-9B1E-26FAB50EF3A3}" srcOrd="8" destOrd="0" presId="urn:microsoft.com/office/officeart/2005/8/layout/list1"/>
    <dgm:cxn modelId="{A88BF81A-D295-4EFA-9504-43010F9D3083}" type="presParOf" srcId="{F7A5D1DF-2E19-439B-9B1E-26FAB50EF3A3}" destId="{ABFA67C2-1A18-48BA-9353-C7BC5928701A}" srcOrd="0" destOrd="0" presId="urn:microsoft.com/office/officeart/2005/8/layout/list1"/>
    <dgm:cxn modelId="{706C878E-9F83-4522-BE96-42BA720795C0}" type="presParOf" srcId="{F7A5D1DF-2E19-439B-9B1E-26FAB50EF3A3}" destId="{5F749CD5-884D-44CD-8C45-F8010F754F27}" srcOrd="1" destOrd="0" presId="urn:microsoft.com/office/officeart/2005/8/layout/list1"/>
    <dgm:cxn modelId="{8654EC7E-1422-4BC0-8F85-4BFAB84FAD6F}" type="presParOf" srcId="{0A7A9155-6CE5-4724-B410-39BF0228ED21}" destId="{8CE72881-D8A8-49F5-A0BF-0ED30D41050E}" srcOrd="9" destOrd="0" presId="urn:microsoft.com/office/officeart/2005/8/layout/list1"/>
    <dgm:cxn modelId="{6DFBBB54-69AE-474E-9C70-CCD051A88AD8}" type="presParOf" srcId="{0A7A9155-6CE5-4724-B410-39BF0228ED21}" destId="{BEED694F-5965-41DA-A56B-2A3C8B8B85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550D5-BF0E-426E-97B1-575ED5444DF0}">
      <dsp:nvSpPr>
        <dsp:cNvPr id="0" name=""/>
        <dsp:cNvSpPr/>
      </dsp:nvSpPr>
      <dsp:spPr>
        <a:xfrm>
          <a:off x="48012" y="0"/>
          <a:ext cx="7852353" cy="4907721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3ACD1-CA23-4A34-A9BB-DFDD6A6A60F1}">
      <dsp:nvSpPr>
        <dsp:cNvPr id="0" name=""/>
        <dsp:cNvSpPr/>
      </dsp:nvSpPr>
      <dsp:spPr>
        <a:xfrm>
          <a:off x="838823" y="3649381"/>
          <a:ext cx="180604" cy="18060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38B87-9A60-4996-9E28-7481FFC90638}">
      <dsp:nvSpPr>
        <dsp:cNvPr id="0" name=""/>
        <dsp:cNvSpPr/>
      </dsp:nvSpPr>
      <dsp:spPr>
        <a:xfrm>
          <a:off x="929125" y="3739683"/>
          <a:ext cx="1028658" cy="1168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98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Novice</a:t>
          </a:r>
        </a:p>
      </dsp:txBody>
      <dsp:txXfrm>
        <a:off x="929125" y="3739683"/>
        <a:ext cx="1028658" cy="1168037"/>
      </dsp:txXfrm>
    </dsp:sp>
    <dsp:sp modelId="{100DC60C-4ABC-4B99-B55D-1E62852331A3}">
      <dsp:nvSpPr>
        <dsp:cNvPr id="0" name=""/>
        <dsp:cNvSpPr/>
      </dsp:nvSpPr>
      <dsp:spPr>
        <a:xfrm>
          <a:off x="1816441" y="2710043"/>
          <a:ext cx="282684" cy="28268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F1971-CFD6-4CAA-AB5C-71801508B34C}">
      <dsp:nvSpPr>
        <dsp:cNvPr id="0" name=""/>
        <dsp:cNvSpPr/>
      </dsp:nvSpPr>
      <dsp:spPr>
        <a:xfrm>
          <a:off x="1957783" y="2592082"/>
          <a:ext cx="1303490" cy="205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 Advanced Beginner</a:t>
          </a:r>
        </a:p>
      </dsp:txBody>
      <dsp:txXfrm>
        <a:off x="1957783" y="2592082"/>
        <a:ext cx="1303490" cy="2056335"/>
      </dsp:txXfrm>
    </dsp:sp>
    <dsp:sp modelId="{94575290-020C-46D6-B9A1-A9E36311A8CD}">
      <dsp:nvSpPr>
        <dsp:cNvPr id="0" name=""/>
        <dsp:cNvSpPr/>
      </dsp:nvSpPr>
      <dsp:spPr>
        <a:xfrm>
          <a:off x="3072818" y="1961125"/>
          <a:ext cx="376912" cy="3769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415F4-9D14-4642-B40D-E8C04F378983}">
      <dsp:nvSpPr>
        <dsp:cNvPr id="0" name=""/>
        <dsp:cNvSpPr/>
      </dsp:nvSpPr>
      <dsp:spPr>
        <a:xfrm>
          <a:off x="3288568" y="2149581"/>
          <a:ext cx="1515504" cy="275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18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Competent</a:t>
          </a:r>
        </a:p>
      </dsp:txBody>
      <dsp:txXfrm>
        <a:off x="3288568" y="2149581"/>
        <a:ext cx="1515504" cy="2758139"/>
      </dsp:txXfrm>
    </dsp:sp>
    <dsp:sp modelId="{1FBC9FF0-D540-4DE3-BEE1-656FDC3A7506}">
      <dsp:nvSpPr>
        <dsp:cNvPr id="0" name=""/>
        <dsp:cNvSpPr/>
      </dsp:nvSpPr>
      <dsp:spPr>
        <a:xfrm>
          <a:off x="4533355" y="1376124"/>
          <a:ext cx="486845" cy="48684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663E9-7A19-4F00-8164-3BC311AC46B8}">
      <dsp:nvSpPr>
        <dsp:cNvPr id="0" name=""/>
        <dsp:cNvSpPr/>
      </dsp:nvSpPr>
      <dsp:spPr>
        <a:xfrm>
          <a:off x="4776778" y="1619547"/>
          <a:ext cx="1570470" cy="3288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97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Proficient</a:t>
          </a:r>
        </a:p>
      </dsp:txBody>
      <dsp:txXfrm>
        <a:off x="4776778" y="1619547"/>
        <a:ext cx="1570470" cy="3288173"/>
      </dsp:txXfrm>
    </dsp:sp>
    <dsp:sp modelId="{1DBD0476-72BD-404B-874F-A27F85D06D30}">
      <dsp:nvSpPr>
        <dsp:cNvPr id="0" name=""/>
        <dsp:cNvSpPr/>
      </dsp:nvSpPr>
      <dsp:spPr>
        <a:xfrm>
          <a:off x="6037081" y="985470"/>
          <a:ext cx="620335" cy="62033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D690D-C0CE-4D2D-86D3-741F77BE523D}">
      <dsp:nvSpPr>
        <dsp:cNvPr id="0" name=""/>
        <dsp:cNvSpPr/>
      </dsp:nvSpPr>
      <dsp:spPr>
        <a:xfrm>
          <a:off x="6347249" y="1295638"/>
          <a:ext cx="1570470" cy="3612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70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Expert</a:t>
          </a:r>
        </a:p>
      </dsp:txBody>
      <dsp:txXfrm>
        <a:off x="6347249" y="1295638"/>
        <a:ext cx="1570470" cy="3612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2F97B-E6F1-4001-92FC-0C21E9F8C826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F0A71-B5D0-4650-945D-4A940846EF34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Supervision: </a:t>
          </a:r>
          <a:r>
            <a:rPr lang="en-US" sz="2000" b="0" kern="1200" dirty="0"/>
            <a:t>Consider the different environments in your supervision policy</a:t>
          </a:r>
          <a:endParaRPr lang="en-US" sz="2000" b="1" kern="1200" dirty="0"/>
        </a:p>
      </dsp:txBody>
      <dsp:txXfrm>
        <a:off x="349472" y="51131"/>
        <a:ext cx="4177856" cy="825776"/>
      </dsp:txXfrm>
    </dsp:sp>
    <dsp:sp modelId="{7BE2A1AC-5933-4140-934A-856766790C9F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F5AE3-7202-4857-88A0-E42AB4147D6C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Promotion </a:t>
          </a:r>
          <a:r>
            <a:rPr lang="en-US" sz="2000" b="1" kern="1200" dirty="0"/>
            <a:t>criteria: </a:t>
          </a:r>
          <a:r>
            <a:rPr lang="en-US" sz="2000" b="0" kern="1200" dirty="0"/>
            <a:t>Progressive responsibility for patient management happens </a:t>
          </a:r>
          <a:r>
            <a:rPr lang="en-US" sz="2000" b="0" kern="1200"/>
            <a:t>in situ</a:t>
          </a:r>
          <a:endParaRPr lang="en-US" sz="2000" b="1" kern="1200" dirty="0"/>
        </a:p>
      </dsp:txBody>
      <dsp:txXfrm>
        <a:off x="349472" y="1457291"/>
        <a:ext cx="4177856" cy="825776"/>
      </dsp:txXfrm>
    </dsp:sp>
    <dsp:sp modelId="{BEED694F-5965-41DA-A56B-2A3C8B8B858F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49CD5-884D-44CD-8C45-F8010F754F27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Procedural competence: </a:t>
          </a:r>
          <a:r>
            <a:rPr lang="en-US" sz="2000" b="0" kern="1200" dirty="0"/>
            <a:t>How will track and manage this data?</a:t>
          </a:r>
          <a:endParaRPr lang="en-US" sz="2000" b="1" kern="1200" dirty="0"/>
        </a:p>
      </dsp:txBody>
      <dsp:txXfrm>
        <a:off x="349472" y="286345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317160" y="0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745897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317160" y="6745897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974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6A5DE-6A7B-4F14-AE64-C421AC68C0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To begin with, let’s identify all the parts of the milestone system.</a:t>
            </a:r>
            <a:endParaRPr/>
          </a:p>
        </p:txBody>
      </p:sp>
      <p:sp>
        <p:nvSpPr>
          <p:cNvPr id="215" name="Google Shape;215;p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33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1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48" r:id="rId2"/>
    <p:sldLayoutId id="2147483649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4" r:id="rId1"/>
    <p:sldLayoutId id="2147486419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Presented by Partners in Medical Education, Inc. 2022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6424" r:id="rId1"/>
  </p:sldLayoutIdLst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7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4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8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Heather@PartnersInMedEd.com" TargetMode="External"/><Relationship Id="rId5" Type="http://schemas.openxmlformats.org/officeDocument/2006/relationships/hyperlink" Target="mailto:Carmela@PartnersInMedEd.com" TargetMode="External"/><Relationship Id="rId4" Type="http://schemas.openxmlformats.org/officeDocument/2006/relationships/hyperlink" Target="mailto:info@PartnersInMedEd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diagramData" Target="../diagrams/data1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sv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image" Target="../media/image22.sv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Schwartz, if you have any questions or concerns during this time.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Please Note…</a:t>
            </a:r>
            <a:endParaRPr lang="en-US" dirty="0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37D80-498C-4D0C-9874-AC473935BB4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47756" y="6428971"/>
            <a:ext cx="3727151" cy="365125"/>
          </a:xfrm>
        </p:spPr>
        <p:txBody>
          <a:bodyPr/>
          <a:lstStyle/>
          <a:p>
            <a:r>
              <a:rPr lang="en-US" sz="800"/>
              <a:t>Presented by Partners in Medical Education, Inc. 2022</a:t>
            </a:r>
            <a:endParaRPr lang="en-US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00F13-25B6-477A-B313-5D512FEF73B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9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Purpose of Milestones</a:t>
            </a:r>
            <a:endParaRPr dirty="0"/>
          </a:p>
        </p:txBody>
      </p:sp>
      <p:grpSp>
        <p:nvGrpSpPr>
          <p:cNvPr id="107" name="Google Shape;107;p17"/>
          <p:cNvGrpSpPr/>
          <p:nvPr/>
        </p:nvGrpSpPr>
        <p:grpSpPr>
          <a:xfrm>
            <a:off x="720463" y="1901100"/>
            <a:ext cx="1494742" cy="3711155"/>
            <a:chOff x="1118210" y="283725"/>
            <a:chExt cx="2090840" cy="4076400"/>
          </a:xfrm>
        </p:grpSpPr>
        <p:sp>
          <p:nvSpPr>
            <p:cNvPr id="108" name="Google Shape;108;p1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1118210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sz="4000" b="0" i="0" u="none" strike="noStrike" cap="none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7"/>
          <p:cNvGrpSpPr/>
          <p:nvPr/>
        </p:nvGrpSpPr>
        <p:grpSpPr>
          <a:xfrm>
            <a:off x="2243100" y="1901100"/>
            <a:ext cx="1494742" cy="3711155"/>
            <a:chOff x="1118210" y="283725"/>
            <a:chExt cx="2090840" cy="4076400"/>
          </a:xfrm>
        </p:grpSpPr>
        <p:sp>
          <p:nvSpPr>
            <p:cNvPr id="113" name="Google Shape;113;p1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1118210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 sz="4000" b="0" i="0" u="none" strike="noStrike" cap="none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17"/>
          <p:cNvGrpSpPr/>
          <p:nvPr/>
        </p:nvGrpSpPr>
        <p:grpSpPr>
          <a:xfrm>
            <a:off x="3765738" y="1901100"/>
            <a:ext cx="1494742" cy="3711155"/>
            <a:chOff x="1118210" y="283725"/>
            <a:chExt cx="2090840" cy="4076400"/>
          </a:xfrm>
        </p:grpSpPr>
        <p:sp>
          <p:nvSpPr>
            <p:cNvPr id="118" name="Google Shape;118;p1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1118210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 sz="4000" b="0" i="0" u="none" strike="noStrike" cap="none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17"/>
          <p:cNvGrpSpPr/>
          <p:nvPr/>
        </p:nvGrpSpPr>
        <p:grpSpPr>
          <a:xfrm>
            <a:off x="5288375" y="1901100"/>
            <a:ext cx="1494742" cy="3711155"/>
            <a:chOff x="1118210" y="283725"/>
            <a:chExt cx="2090840" cy="4076400"/>
          </a:xfrm>
        </p:grpSpPr>
        <p:sp>
          <p:nvSpPr>
            <p:cNvPr id="123" name="Google Shape;123;p1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1118210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D</a:t>
              </a:r>
              <a:endParaRPr sz="4000" b="0" i="0" u="none" strike="noStrike" cap="none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17"/>
          <p:cNvGrpSpPr/>
          <p:nvPr/>
        </p:nvGrpSpPr>
        <p:grpSpPr>
          <a:xfrm>
            <a:off x="6811013" y="1901100"/>
            <a:ext cx="1494742" cy="3711155"/>
            <a:chOff x="1118210" y="283725"/>
            <a:chExt cx="2090840" cy="4076400"/>
          </a:xfrm>
        </p:grpSpPr>
        <p:sp>
          <p:nvSpPr>
            <p:cNvPr id="128" name="Google Shape;128;p1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1118210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1" i="0" u="none" strike="noStrike" cap="none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E</a:t>
              </a:r>
              <a:endParaRPr sz="4000" b="0" i="0" u="none" strike="noStrike" cap="none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31" name="Google Shape;131;p17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17"/>
          <p:cNvSpPr txBox="1"/>
          <p:nvPr/>
        </p:nvSpPr>
        <p:spPr>
          <a:xfrm>
            <a:off x="1014450" y="4366350"/>
            <a:ext cx="1139100" cy="12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836700" y="2766150"/>
            <a:ext cx="1204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Articulate shared understanding of expectations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2388375" y="2871300"/>
            <a:ext cx="1204200" cy="1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a trajectory --  beginner to  exceptional resident or practitioner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3893601" y="2766150"/>
            <a:ext cx="123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Organized under six domains of clinical competency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5416238" y="2871300"/>
            <a:ext cx="123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 a subset of all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sub-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competencies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6938863" y="2766150"/>
            <a:ext cx="123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aspirational goals of excellence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237300" y="5941175"/>
            <a:ext cx="83886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7727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Yangmour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N. Coordinator Role in Assessment and Milestones. ACGME. July 2018.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7" descr="../../../Volumes/douglas-1/New%20Clip%20art/group_opposite_directions_800_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776" y="4544367"/>
            <a:ext cx="1451534" cy="108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 descr="http://3.bp.blogspot.com/-Zwcc7vFEFH4/T0THHF2P9lI/AAAAAAAAILY/pAoLQOhTUJ8/s1600/teamwork_pie_chart_400_cl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472" y="4435111"/>
            <a:ext cx="1072055" cy="1341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 descr="/Volumes/douglas-1/New Clip art/arrow_figure_jump_800_clr_1337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59108" y="4435111"/>
            <a:ext cx="809066" cy="129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 descr="../../../Volumes/douglas-1/New%20Clip%20art/helping_hand_on_edge_800_c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23619" y="4375658"/>
            <a:ext cx="1327796" cy="120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/Volumes/douglas-1/New Clip art/check_off_with_pencil_800_clr_7226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6004" y="4560730"/>
            <a:ext cx="1162699" cy="10180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9;p11">
            <a:extLst>
              <a:ext uri="{FF2B5EF4-FFF2-40B4-BE49-F238E27FC236}">
                <a16:creationId xmlns:a16="http://schemas.microsoft.com/office/drawing/2014/main" id="{1241A849-2965-8D56-B846-4D7F1D344A03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45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400"/>
            </a:pPr>
            <a:r>
              <a:rPr lang="en-US" sz="800" dirty="0">
                <a:solidFill>
                  <a:schemeClr val="dk1"/>
                </a:solidFill>
              </a:rPr>
              <a:t>Presented by Partners in Medical Education, Inc. 2022</a:t>
            </a:r>
          </a:p>
        </p:txBody>
      </p:sp>
      <p:grpSp>
        <p:nvGrpSpPr>
          <p:cNvPr id="3" name="Graphic 83">
            <a:extLst>
              <a:ext uri="{FF2B5EF4-FFF2-40B4-BE49-F238E27FC236}">
                <a16:creationId xmlns:a16="http://schemas.microsoft.com/office/drawing/2014/main" id="{D295BA1C-5D3C-F55B-0F6F-9C9D87109749}"/>
              </a:ext>
            </a:extLst>
          </p:cNvPr>
          <p:cNvGrpSpPr/>
          <p:nvPr/>
        </p:nvGrpSpPr>
        <p:grpSpPr>
          <a:xfrm>
            <a:off x="7363276" y="977993"/>
            <a:ext cx="1262825" cy="1316458"/>
            <a:chOff x="3966910" y="4895560"/>
            <a:chExt cx="514859" cy="5172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B5C22B2-6237-64E5-42CC-8F4FCD6D3BF8}"/>
                </a:ext>
              </a:extLst>
            </p:cNvPr>
            <p:cNvSpPr/>
            <p:nvPr/>
          </p:nvSpPr>
          <p:spPr>
            <a:xfrm>
              <a:off x="3966910" y="4947772"/>
              <a:ext cx="465024" cy="465022"/>
            </a:xfrm>
            <a:custGeom>
              <a:avLst/>
              <a:gdLst>
                <a:gd name="connsiteX0" fmla="*/ 232512 w 465024"/>
                <a:gd name="connsiteY0" fmla="*/ 465023 h 465022"/>
                <a:gd name="connsiteX1" fmla="*/ 465024 w 465024"/>
                <a:gd name="connsiteY1" fmla="*/ 232511 h 465022"/>
                <a:gd name="connsiteX2" fmla="*/ 437832 w 465024"/>
                <a:gd name="connsiteY2" fmla="*/ 123257 h 465022"/>
                <a:gd name="connsiteX3" fmla="*/ 432079 w 465024"/>
                <a:gd name="connsiteY3" fmla="*/ 123637 h 465022"/>
                <a:gd name="connsiteX4" fmla="*/ 428714 w 465024"/>
                <a:gd name="connsiteY4" fmla="*/ 123529 h 465022"/>
                <a:gd name="connsiteX5" fmla="*/ 399134 w 465024"/>
                <a:gd name="connsiteY5" fmla="*/ 121249 h 465022"/>
                <a:gd name="connsiteX6" fmla="*/ 377858 w 465024"/>
                <a:gd name="connsiteY6" fmla="*/ 142525 h 465022"/>
                <a:gd name="connsiteX7" fmla="*/ 403476 w 465024"/>
                <a:gd name="connsiteY7" fmla="*/ 232511 h 465022"/>
                <a:gd name="connsiteX8" fmla="*/ 232566 w 465024"/>
                <a:gd name="connsiteY8" fmla="*/ 403421 h 465022"/>
                <a:gd name="connsiteX9" fmla="*/ 61601 w 465024"/>
                <a:gd name="connsiteY9" fmla="*/ 232511 h 465022"/>
                <a:gd name="connsiteX10" fmla="*/ 232512 w 465024"/>
                <a:gd name="connsiteY10" fmla="*/ 61601 h 465022"/>
                <a:gd name="connsiteX11" fmla="*/ 322498 w 465024"/>
                <a:gd name="connsiteY11" fmla="*/ 87219 h 465022"/>
                <a:gd name="connsiteX12" fmla="*/ 341765 w 465024"/>
                <a:gd name="connsiteY12" fmla="*/ 67952 h 465022"/>
                <a:gd name="connsiteX13" fmla="*/ 339161 w 465024"/>
                <a:gd name="connsiteY13" fmla="*/ 34030 h 465022"/>
                <a:gd name="connsiteX14" fmla="*/ 339269 w 465024"/>
                <a:gd name="connsiteY14" fmla="*/ 25943 h 465022"/>
                <a:gd name="connsiteX15" fmla="*/ 232457 w 465024"/>
                <a:gd name="connsiteY15" fmla="*/ 0 h 465022"/>
                <a:gd name="connsiteX16" fmla="*/ 0 w 465024"/>
                <a:gd name="connsiteY16" fmla="*/ 232511 h 465022"/>
                <a:gd name="connsiteX17" fmla="*/ 232512 w 465024"/>
                <a:gd name="connsiteY17" fmla="*/ 465023 h 46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5024" h="465022">
                  <a:moveTo>
                    <a:pt x="232512" y="465023"/>
                  </a:moveTo>
                  <a:cubicBezTo>
                    <a:pt x="360925" y="465023"/>
                    <a:pt x="465024" y="360924"/>
                    <a:pt x="465024" y="232511"/>
                  </a:cubicBezTo>
                  <a:cubicBezTo>
                    <a:pt x="465024" y="193000"/>
                    <a:pt x="455199" y="155822"/>
                    <a:pt x="437832" y="123257"/>
                  </a:cubicBezTo>
                  <a:cubicBezTo>
                    <a:pt x="435932" y="123529"/>
                    <a:pt x="433978" y="123637"/>
                    <a:pt x="432079" y="123637"/>
                  </a:cubicBezTo>
                  <a:cubicBezTo>
                    <a:pt x="430993" y="123637"/>
                    <a:pt x="429853" y="123583"/>
                    <a:pt x="428714" y="123529"/>
                  </a:cubicBezTo>
                  <a:lnTo>
                    <a:pt x="399134" y="121249"/>
                  </a:lnTo>
                  <a:lnTo>
                    <a:pt x="377858" y="142525"/>
                  </a:lnTo>
                  <a:cubicBezTo>
                    <a:pt x="394086" y="168685"/>
                    <a:pt x="403476" y="199513"/>
                    <a:pt x="403476" y="232511"/>
                  </a:cubicBezTo>
                  <a:cubicBezTo>
                    <a:pt x="403476" y="326894"/>
                    <a:pt x="326950" y="403421"/>
                    <a:pt x="232566" y="403421"/>
                  </a:cubicBezTo>
                  <a:cubicBezTo>
                    <a:pt x="138183" y="403421"/>
                    <a:pt x="61601" y="326894"/>
                    <a:pt x="61601" y="232511"/>
                  </a:cubicBezTo>
                  <a:cubicBezTo>
                    <a:pt x="61601" y="138128"/>
                    <a:pt x="138128" y="61601"/>
                    <a:pt x="232512" y="61601"/>
                  </a:cubicBezTo>
                  <a:cubicBezTo>
                    <a:pt x="265565" y="61601"/>
                    <a:pt x="296393" y="70991"/>
                    <a:pt x="322498" y="87219"/>
                  </a:cubicBezTo>
                  <a:lnTo>
                    <a:pt x="341765" y="67952"/>
                  </a:lnTo>
                  <a:lnTo>
                    <a:pt x="339161" y="34030"/>
                  </a:lnTo>
                  <a:cubicBezTo>
                    <a:pt x="338944" y="31316"/>
                    <a:pt x="338997" y="28603"/>
                    <a:pt x="339269" y="25943"/>
                  </a:cubicBezTo>
                  <a:cubicBezTo>
                    <a:pt x="307301" y="9389"/>
                    <a:pt x="270992" y="0"/>
                    <a:pt x="232457" y="0"/>
                  </a:cubicBezTo>
                  <a:cubicBezTo>
                    <a:pt x="104098" y="0"/>
                    <a:pt x="0" y="104098"/>
                    <a:pt x="0" y="232511"/>
                  </a:cubicBezTo>
                  <a:cubicBezTo>
                    <a:pt x="0" y="360924"/>
                    <a:pt x="104099" y="465023"/>
                    <a:pt x="232512" y="4650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ED61B9A-9073-A2BF-A157-3A1A28030B22}"/>
                </a:ext>
              </a:extLst>
            </p:cNvPr>
            <p:cNvSpPr/>
            <p:nvPr/>
          </p:nvSpPr>
          <p:spPr>
            <a:xfrm>
              <a:off x="4084957" y="5065764"/>
              <a:ext cx="228929" cy="228983"/>
            </a:xfrm>
            <a:custGeom>
              <a:avLst/>
              <a:gdLst>
                <a:gd name="connsiteX0" fmla="*/ 114465 w 228929"/>
                <a:gd name="connsiteY0" fmla="*/ 54437 h 228983"/>
                <a:gd name="connsiteX1" fmla="*/ 119024 w 228929"/>
                <a:gd name="connsiteY1" fmla="*/ 54600 h 228983"/>
                <a:gd name="connsiteX2" fmla="*/ 161955 w 228929"/>
                <a:gd name="connsiteY2" fmla="*/ 11669 h 228983"/>
                <a:gd name="connsiteX3" fmla="*/ 162877 w 228929"/>
                <a:gd name="connsiteY3" fmla="*/ 10746 h 228983"/>
                <a:gd name="connsiteX4" fmla="*/ 114465 w 228929"/>
                <a:gd name="connsiteY4" fmla="*/ 0 h 228983"/>
                <a:gd name="connsiteX5" fmla="*/ 0 w 228929"/>
                <a:gd name="connsiteY5" fmla="*/ 114465 h 228983"/>
                <a:gd name="connsiteX6" fmla="*/ 114465 w 228929"/>
                <a:gd name="connsiteY6" fmla="*/ 228984 h 228983"/>
                <a:gd name="connsiteX7" fmla="*/ 228930 w 228929"/>
                <a:gd name="connsiteY7" fmla="*/ 114519 h 228983"/>
                <a:gd name="connsiteX8" fmla="*/ 218183 w 228929"/>
                <a:gd name="connsiteY8" fmla="*/ 66106 h 228983"/>
                <a:gd name="connsiteX9" fmla="*/ 217261 w 228929"/>
                <a:gd name="connsiteY9" fmla="*/ 67029 h 228983"/>
                <a:gd name="connsiteX10" fmla="*/ 174329 w 228929"/>
                <a:gd name="connsiteY10" fmla="*/ 109959 h 228983"/>
                <a:gd name="connsiteX11" fmla="*/ 174492 w 228929"/>
                <a:gd name="connsiteY11" fmla="*/ 114518 h 228983"/>
                <a:gd name="connsiteX12" fmla="*/ 114410 w 228929"/>
                <a:gd name="connsiteY12" fmla="*/ 174601 h 228983"/>
                <a:gd name="connsiteX13" fmla="*/ 54382 w 228929"/>
                <a:gd name="connsiteY13" fmla="*/ 114518 h 228983"/>
                <a:gd name="connsiteX14" fmla="*/ 114465 w 228929"/>
                <a:gd name="connsiteY14" fmla="*/ 54437 h 22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929" h="228983">
                  <a:moveTo>
                    <a:pt x="114465" y="54437"/>
                  </a:moveTo>
                  <a:cubicBezTo>
                    <a:pt x="115985" y="54437"/>
                    <a:pt x="117505" y="54492"/>
                    <a:pt x="119024" y="54600"/>
                  </a:cubicBezTo>
                  <a:lnTo>
                    <a:pt x="161955" y="11669"/>
                  </a:lnTo>
                  <a:lnTo>
                    <a:pt x="162877" y="10746"/>
                  </a:lnTo>
                  <a:cubicBezTo>
                    <a:pt x="148169" y="3853"/>
                    <a:pt x="131779" y="0"/>
                    <a:pt x="114465" y="0"/>
                  </a:cubicBezTo>
                  <a:cubicBezTo>
                    <a:pt x="51235" y="0"/>
                    <a:pt x="0" y="51235"/>
                    <a:pt x="0" y="114465"/>
                  </a:cubicBezTo>
                  <a:cubicBezTo>
                    <a:pt x="0" y="177694"/>
                    <a:pt x="51235" y="228984"/>
                    <a:pt x="114465" y="228984"/>
                  </a:cubicBezTo>
                  <a:cubicBezTo>
                    <a:pt x="177694" y="228984"/>
                    <a:pt x="228930" y="177749"/>
                    <a:pt x="228930" y="114519"/>
                  </a:cubicBezTo>
                  <a:cubicBezTo>
                    <a:pt x="228930" y="97205"/>
                    <a:pt x="225075" y="80815"/>
                    <a:pt x="218183" y="66106"/>
                  </a:cubicBezTo>
                  <a:lnTo>
                    <a:pt x="217261" y="67029"/>
                  </a:lnTo>
                  <a:lnTo>
                    <a:pt x="174329" y="109959"/>
                  </a:lnTo>
                  <a:cubicBezTo>
                    <a:pt x="174438" y="111480"/>
                    <a:pt x="174492" y="113000"/>
                    <a:pt x="174492" y="114518"/>
                  </a:cubicBezTo>
                  <a:cubicBezTo>
                    <a:pt x="174492" y="147680"/>
                    <a:pt x="147626" y="174601"/>
                    <a:pt x="114410" y="174601"/>
                  </a:cubicBezTo>
                  <a:cubicBezTo>
                    <a:pt x="81194" y="174601"/>
                    <a:pt x="54382" y="147680"/>
                    <a:pt x="54382" y="114518"/>
                  </a:cubicBezTo>
                  <a:cubicBezTo>
                    <a:pt x="54383" y="81357"/>
                    <a:pt x="81304" y="54437"/>
                    <a:pt x="114465" y="544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FC5CC40-68A3-0D06-693E-EF41AA9F5A3D}"/>
                </a:ext>
              </a:extLst>
            </p:cNvPr>
            <p:cNvSpPr/>
            <p:nvPr/>
          </p:nvSpPr>
          <p:spPr>
            <a:xfrm>
              <a:off x="4200081" y="4895560"/>
              <a:ext cx="281687" cy="283475"/>
            </a:xfrm>
            <a:custGeom>
              <a:avLst/>
              <a:gdLst>
                <a:gd name="connsiteX0" fmla="*/ 238962 w 281687"/>
                <a:gd name="connsiteY0" fmla="*/ 77395 h 283475"/>
                <a:gd name="connsiteX1" fmla="*/ 252748 w 281687"/>
                <a:gd name="connsiteY1" fmla="*/ 63610 h 283475"/>
                <a:gd name="connsiteX2" fmla="*/ 252748 w 281687"/>
                <a:gd name="connsiteY2" fmla="*/ 40869 h 283475"/>
                <a:gd name="connsiteX3" fmla="*/ 243195 w 281687"/>
                <a:gd name="connsiteY3" fmla="*/ 31262 h 283475"/>
                <a:gd name="connsiteX4" fmla="*/ 231852 w 281687"/>
                <a:gd name="connsiteY4" fmla="*/ 26540 h 283475"/>
                <a:gd name="connsiteX5" fmla="*/ 220509 w 281687"/>
                <a:gd name="connsiteY5" fmla="*/ 31262 h 283475"/>
                <a:gd name="connsiteX6" fmla="*/ 204715 w 281687"/>
                <a:gd name="connsiteY6" fmla="*/ 47056 h 283475"/>
                <a:gd name="connsiteX7" fmla="*/ 201459 w 281687"/>
                <a:gd name="connsiteY7" fmla="*/ 4993 h 283475"/>
                <a:gd name="connsiteX8" fmla="*/ 196031 w 281687"/>
                <a:gd name="connsiteY8" fmla="*/ 0 h 283475"/>
                <a:gd name="connsiteX9" fmla="*/ 192232 w 281687"/>
                <a:gd name="connsiteY9" fmla="*/ 1574 h 283475"/>
                <a:gd name="connsiteX10" fmla="*/ 130088 w 281687"/>
                <a:gd name="connsiteY10" fmla="*/ 63718 h 283475"/>
                <a:gd name="connsiteX11" fmla="*/ 122218 w 281687"/>
                <a:gd name="connsiteY11" fmla="*/ 84994 h 283475"/>
                <a:gd name="connsiteX12" fmla="*/ 122380 w 281687"/>
                <a:gd name="connsiteY12" fmla="*/ 87436 h 283475"/>
                <a:gd name="connsiteX13" fmla="*/ 125365 w 281687"/>
                <a:gd name="connsiteY13" fmla="*/ 126351 h 283475"/>
                <a:gd name="connsiteX14" fmla="*/ 102896 w 281687"/>
                <a:gd name="connsiteY14" fmla="*/ 148820 h 283475"/>
                <a:gd name="connsiteX15" fmla="*/ 62461 w 281687"/>
                <a:gd name="connsiteY15" fmla="*/ 189255 h 283475"/>
                <a:gd name="connsiteX16" fmla="*/ 61539 w 281687"/>
                <a:gd name="connsiteY16" fmla="*/ 190177 h 283475"/>
                <a:gd name="connsiteX17" fmla="*/ 22407 w 281687"/>
                <a:gd name="connsiteY17" fmla="*/ 229310 h 283475"/>
                <a:gd name="connsiteX18" fmla="*/ 5040 w 281687"/>
                <a:gd name="connsiteY18" fmla="*/ 246678 h 283475"/>
                <a:gd name="connsiteX19" fmla="*/ 1132 w 281687"/>
                <a:gd name="connsiteY19" fmla="*/ 255198 h 283475"/>
                <a:gd name="connsiteX20" fmla="*/ 46 w 281687"/>
                <a:gd name="connsiteY20" fmla="*/ 268822 h 283475"/>
                <a:gd name="connsiteX21" fmla="*/ 13561 w 281687"/>
                <a:gd name="connsiteY21" fmla="*/ 283476 h 283475"/>
                <a:gd name="connsiteX22" fmla="*/ 14266 w 281687"/>
                <a:gd name="connsiteY22" fmla="*/ 283476 h 283475"/>
                <a:gd name="connsiteX23" fmla="*/ 28649 w 281687"/>
                <a:gd name="connsiteY23" fmla="*/ 282770 h 283475"/>
                <a:gd name="connsiteX24" fmla="*/ 37550 w 281687"/>
                <a:gd name="connsiteY24" fmla="*/ 278807 h 283475"/>
                <a:gd name="connsiteX25" fmla="*/ 54755 w 281687"/>
                <a:gd name="connsiteY25" fmla="*/ 261603 h 283475"/>
                <a:gd name="connsiteX26" fmla="*/ 93887 w 281687"/>
                <a:gd name="connsiteY26" fmla="*/ 222471 h 283475"/>
                <a:gd name="connsiteX27" fmla="*/ 94810 w 281687"/>
                <a:gd name="connsiteY27" fmla="*/ 221548 h 283475"/>
                <a:gd name="connsiteX28" fmla="*/ 135244 w 281687"/>
                <a:gd name="connsiteY28" fmla="*/ 181114 h 283475"/>
                <a:gd name="connsiteX29" fmla="*/ 159668 w 281687"/>
                <a:gd name="connsiteY29" fmla="*/ 156690 h 283475"/>
                <a:gd name="connsiteX30" fmla="*/ 195162 w 281687"/>
                <a:gd name="connsiteY30" fmla="*/ 159404 h 283475"/>
                <a:gd name="connsiteX31" fmla="*/ 196736 w 281687"/>
                <a:gd name="connsiteY31" fmla="*/ 159512 h 283475"/>
                <a:gd name="connsiteX32" fmla="*/ 198799 w 281687"/>
                <a:gd name="connsiteY32" fmla="*/ 159567 h 283475"/>
                <a:gd name="connsiteX33" fmla="*/ 218012 w 281687"/>
                <a:gd name="connsiteY33" fmla="*/ 151643 h 283475"/>
                <a:gd name="connsiteX34" fmla="*/ 280102 w 281687"/>
                <a:gd name="connsiteY34" fmla="*/ 89553 h 283475"/>
                <a:gd name="connsiteX35" fmla="*/ 276683 w 281687"/>
                <a:gd name="connsiteY35" fmla="*/ 80326 h 283475"/>
                <a:gd name="connsiteX36" fmla="*/ 238962 w 281687"/>
                <a:gd name="connsiteY36" fmla="*/ 77395 h 2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1687" h="283475">
                  <a:moveTo>
                    <a:pt x="238962" y="77395"/>
                  </a:moveTo>
                  <a:lnTo>
                    <a:pt x="252748" y="63610"/>
                  </a:lnTo>
                  <a:cubicBezTo>
                    <a:pt x="259044" y="57314"/>
                    <a:pt x="259044" y="47164"/>
                    <a:pt x="252748" y="40869"/>
                  </a:cubicBezTo>
                  <a:lnTo>
                    <a:pt x="243195" y="31262"/>
                  </a:lnTo>
                  <a:cubicBezTo>
                    <a:pt x="240047" y="28114"/>
                    <a:pt x="235923" y="26540"/>
                    <a:pt x="231852" y="26540"/>
                  </a:cubicBezTo>
                  <a:cubicBezTo>
                    <a:pt x="227782" y="26540"/>
                    <a:pt x="223602" y="28114"/>
                    <a:pt x="220509" y="31262"/>
                  </a:cubicBezTo>
                  <a:lnTo>
                    <a:pt x="204715" y="47056"/>
                  </a:lnTo>
                  <a:lnTo>
                    <a:pt x="201459" y="4993"/>
                  </a:lnTo>
                  <a:cubicBezTo>
                    <a:pt x="201242" y="1900"/>
                    <a:pt x="198690" y="0"/>
                    <a:pt x="196031" y="0"/>
                  </a:cubicBezTo>
                  <a:cubicBezTo>
                    <a:pt x="194674" y="0"/>
                    <a:pt x="193318" y="488"/>
                    <a:pt x="192232" y="1574"/>
                  </a:cubicBezTo>
                  <a:lnTo>
                    <a:pt x="130088" y="63718"/>
                  </a:lnTo>
                  <a:cubicBezTo>
                    <a:pt x="124497" y="69308"/>
                    <a:pt x="121620" y="77070"/>
                    <a:pt x="122218" y="84994"/>
                  </a:cubicBezTo>
                  <a:lnTo>
                    <a:pt x="122380" y="87436"/>
                  </a:lnTo>
                  <a:lnTo>
                    <a:pt x="125365" y="126351"/>
                  </a:lnTo>
                  <a:lnTo>
                    <a:pt x="102896" y="148820"/>
                  </a:lnTo>
                  <a:lnTo>
                    <a:pt x="62461" y="189255"/>
                  </a:lnTo>
                  <a:lnTo>
                    <a:pt x="61539" y="190177"/>
                  </a:lnTo>
                  <a:lnTo>
                    <a:pt x="22407" y="229310"/>
                  </a:lnTo>
                  <a:lnTo>
                    <a:pt x="5040" y="246678"/>
                  </a:lnTo>
                  <a:cubicBezTo>
                    <a:pt x="2760" y="248957"/>
                    <a:pt x="1349" y="251997"/>
                    <a:pt x="1132" y="255198"/>
                  </a:cubicBezTo>
                  <a:lnTo>
                    <a:pt x="46" y="268822"/>
                  </a:lnTo>
                  <a:cubicBezTo>
                    <a:pt x="-605" y="276746"/>
                    <a:pt x="5691" y="283476"/>
                    <a:pt x="13561" y="283476"/>
                  </a:cubicBezTo>
                  <a:cubicBezTo>
                    <a:pt x="13777" y="283476"/>
                    <a:pt x="13995" y="283476"/>
                    <a:pt x="14266" y="283476"/>
                  </a:cubicBezTo>
                  <a:lnTo>
                    <a:pt x="28649" y="282770"/>
                  </a:lnTo>
                  <a:cubicBezTo>
                    <a:pt x="32013" y="282606"/>
                    <a:pt x="35216" y="281196"/>
                    <a:pt x="37550" y="278807"/>
                  </a:cubicBezTo>
                  <a:lnTo>
                    <a:pt x="54755" y="261603"/>
                  </a:lnTo>
                  <a:lnTo>
                    <a:pt x="93887" y="222471"/>
                  </a:lnTo>
                  <a:lnTo>
                    <a:pt x="94810" y="221548"/>
                  </a:lnTo>
                  <a:lnTo>
                    <a:pt x="135244" y="181114"/>
                  </a:lnTo>
                  <a:lnTo>
                    <a:pt x="159668" y="156690"/>
                  </a:lnTo>
                  <a:lnTo>
                    <a:pt x="195162" y="159404"/>
                  </a:lnTo>
                  <a:lnTo>
                    <a:pt x="196736" y="159512"/>
                  </a:lnTo>
                  <a:cubicBezTo>
                    <a:pt x="197442" y="159567"/>
                    <a:pt x="198147" y="159567"/>
                    <a:pt x="198799" y="159567"/>
                  </a:cubicBezTo>
                  <a:cubicBezTo>
                    <a:pt x="205963" y="159567"/>
                    <a:pt x="212856" y="156744"/>
                    <a:pt x="218012" y="151643"/>
                  </a:cubicBezTo>
                  <a:lnTo>
                    <a:pt x="280102" y="89553"/>
                  </a:lnTo>
                  <a:cubicBezTo>
                    <a:pt x="283358" y="86296"/>
                    <a:pt x="281296" y="80652"/>
                    <a:pt x="276683" y="80326"/>
                  </a:cubicBezTo>
                  <a:lnTo>
                    <a:pt x="238962" y="773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B28C6BE-9188-E631-7678-DF80AE68E935}"/>
              </a:ext>
            </a:extLst>
          </p:cNvPr>
          <p:cNvSpPr txBox="1"/>
          <p:nvPr/>
        </p:nvSpPr>
        <p:spPr>
          <a:xfrm>
            <a:off x="7933571" y="6457645"/>
            <a:ext cx="864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1496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21"/>
          <p:cNvGraphicFramePr/>
          <p:nvPr>
            <p:extLst>
              <p:ext uri="{D42A27DB-BD31-4B8C-83A1-F6EECF244321}">
                <p14:modId xmlns:p14="http://schemas.microsoft.com/office/powerpoint/2010/main" val="1759602237"/>
              </p:ext>
            </p:extLst>
          </p:nvPr>
        </p:nvGraphicFramePr>
        <p:xfrm>
          <a:off x="573206" y="1524000"/>
          <a:ext cx="8229600" cy="4925864"/>
        </p:xfrm>
        <a:graphic>
          <a:graphicData uri="http://schemas.openxmlformats.org/drawingml/2006/table">
            <a:tbl>
              <a:tblPr firstRow="1" bandRow="1" bandCol="1">
                <a:noFill/>
              </a:tblPr>
              <a:tblGrid>
                <a:gridCol w="164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9975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PC1.   History (Appropriate for age and impairment)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Level 1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Level 2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Level 3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Level 4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Level 5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Acquires a general medical history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Acquires a basic </a:t>
                      </a:r>
                      <a:r>
                        <a:rPr lang="en-US" sz="1400" u="none" strike="noStrike" cap="none" dirty="0" err="1"/>
                        <a:t>physiatric</a:t>
                      </a:r>
                      <a:r>
                        <a:rPr lang="en-US" sz="1400" u="none" strike="noStrike" cap="none" dirty="0"/>
                        <a:t> history including medical, functional, and psychosocial elements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Acquires a comprehensive </a:t>
                      </a:r>
                      <a:r>
                        <a:rPr lang="en-US" sz="1400" u="none" strike="noStrike" cap="none" dirty="0" err="1"/>
                        <a:t>physiatric</a:t>
                      </a:r>
                      <a:r>
                        <a:rPr lang="en-US" sz="1400" u="none" strike="noStrike" cap="none" dirty="0"/>
                        <a:t> history integrating medical, functional, and psychosocial elements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Seeks and obtains data from secondary sources when needed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Efficiently acquires and presents a relevant history in a prioritized and hypothesis driven fashion across a wide spectrum of pages and impairments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Elicits subtleties and information that may not be readily volunteered by the patient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Gathers and synthesizes information in a highly efficient manner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Rapidly focuses on presenting problem, and elicits key information in a prioritized fashion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Models the gathering of subtle and difficult information from the patient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8" name="Google Shape;218;p21"/>
          <p:cNvSpPr/>
          <p:nvPr/>
        </p:nvSpPr>
        <p:spPr>
          <a:xfrm>
            <a:off x="838200" y="1943100"/>
            <a:ext cx="2514600" cy="647700"/>
          </a:xfrm>
          <a:prstGeom prst="wedgeEllipseCallout">
            <a:avLst>
              <a:gd name="adj1" fmla="val -50351"/>
              <a:gd name="adj2" fmla="val -71578"/>
            </a:avLst>
          </a:prstGeom>
          <a:solidFill>
            <a:schemeClr val="accent1"/>
          </a:solidFill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General Competency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1"/>
          <p:cNvSpPr/>
          <p:nvPr/>
        </p:nvSpPr>
        <p:spPr>
          <a:xfrm>
            <a:off x="2895600" y="468005"/>
            <a:ext cx="2514600" cy="647700"/>
          </a:xfrm>
          <a:prstGeom prst="wedgeEllipseCallout">
            <a:avLst>
              <a:gd name="adj1" fmla="val -34402"/>
              <a:gd name="adj2" fmla="val 106750"/>
            </a:avLst>
          </a:prstGeom>
          <a:solidFill>
            <a:schemeClr val="accent1"/>
          </a:solidFill>
          <a:ln w="571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Sub-competency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5791200" y="2362200"/>
            <a:ext cx="3200400" cy="979795"/>
          </a:xfrm>
          <a:prstGeom prst="wedgeEllipseCallout">
            <a:avLst>
              <a:gd name="adj1" fmla="val -23714"/>
              <a:gd name="adj2" fmla="val -71649"/>
            </a:avLst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Developmental Progression or Set of Milestones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2667000" y="5410200"/>
            <a:ext cx="2514600" cy="647700"/>
          </a:xfrm>
          <a:prstGeom prst="wedgeEllipseCallout">
            <a:avLst>
              <a:gd name="adj1" fmla="val 59492"/>
              <a:gd name="adj2" fmla="val -93426"/>
            </a:avLst>
          </a:prstGeom>
          <a:solidFill>
            <a:schemeClr val="accent1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Milestone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609600" y="1524000"/>
            <a:ext cx="457200" cy="304800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1"/>
          <p:cNvSpPr/>
          <p:nvPr/>
        </p:nvSpPr>
        <p:spPr>
          <a:xfrm>
            <a:off x="1143000" y="1524000"/>
            <a:ext cx="4648200" cy="3048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5486400" y="4343400"/>
            <a:ext cx="1676400" cy="16002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5943600" y="1828800"/>
            <a:ext cx="762000" cy="2286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9;p11">
            <a:extLst>
              <a:ext uri="{FF2B5EF4-FFF2-40B4-BE49-F238E27FC236}">
                <a16:creationId xmlns:a16="http://schemas.microsoft.com/office/drawing/2014/main" id="{627342BC-A9F7-48EB-21B9-C2F2341A566B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400"/>
            </a:pPr>
            <a:r>
              <a:rPr lang="en-US" sz="800">
                <a:solidFill>
                  <a:schemeClr val="dk1"/>
                </a:solidFill>
              </a:rPr>
              <a:t>Presented by Partners in Medical Education, Inc. 2022</a:t>
            </a:r>
          </a:p>
        </p:txBody>
      </p:sp>
      <p:grpSp>
        <p:nvGrpSpPr>
          <p:cNvPr id="3" name="Graphic 83">
            <a:extLst>
              <a:ext uri="{FF2B5EF4-FFF2-40B4-BE49-F238E27FC236}">
                <a16:creationId xmlns:a16="http://schemas.microsoft.com/office/drawing/2014/main" id="{4E7FDAE5-5150-4FDC-B06F-EBB4CC6A5327}"/>
              </a:ext>
            </a:extLst>
          </p:cNvPr>
          <p:cNvGrpSpPr/>
          <p:nvPr/>
        </p:nvGrpSpPr>
        <p:grpSpPr>
          <a:xfrm>
            <a:off x="7539981" y="359942"/>
            <a:ext cx="1262825" cy="1316458"/>
            <a:chOff x="3966910" y="4895560"/>
            <a:chExt cx="514859" cy="5172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A1FEB1B-1839-410F-0C97-5B79A09DF6A9}"/>
                </a:ext>
              </a:extLst>
            </p:cNvPr>
            <p:cNvSpPr/>
            <p:nvPr/>
          </p:nvSpPr>
          <p:spPr>
            <a:xfrm>
              <a:off x="3966910" y="4947772"/>
              <a:ext cx="465024" cy="465022"/>
            </a:xfrm>
            <a:custGeom>
              <a:avLst/>
              <a:gdLst>
                <a:gd name="connsiteX0" fmla="*/ 232512 w 465024"/>
                <a:gd name="connsiteY0" fmla="*/ 465023 h 465022"/>
                <a:gd name="connsiteX1" fmla="*/ 465024 w 465024"/>
                <a:gd name="connsiteY1" fmla="*/ 232511 h 465022"/>
                <a:gd name="connsiteX2" fmla="*/ 437832 w 465024"/>
                <a:gd name="connsiteY2" fmla="*/ 123257 h 465022"/>
                <a:gd name="connsiteX3" fmla="*/ 432079 w 465024"/>
                <a:gd name="connsiteY3" fmla="*/ 123637 h 465022"/>
                <a:gd name="connsiteX4" fmla="*/ 428714 w 465024"/>
                <a:gd name="connsiteY4" fmla="*/ 123529 h 465022"/>
                <a:gd name="connsiteX5" fmla="*/ 399134 w 465024"/>
                <a:gd name="connsiteY5" fmla="*/ 121249 h 465022"/>
                <a:gd name="connsiteX6" fmla="*/ 377858 w 465024"/>
                <a:gd name="connsiteY6" fmla="*/ 142525 h 465022"/>
                <a:gd name="connsiteX7" fmla="*/ 403476 w 465024"/>
                <a:gd name="connsiteY7" fmla="*/ 232511 h 465022"/>
                <a:gd name="connsiteX8" fmla="*/ 232566 w 465024"/>
                <a:gd name="connsiteY8" fmla="*/ 403421 h 465022"/>
                <a:gd name="connsiteX9" fmla="*/ 61601 w 465024"/>
                <a:gd name="connsiteY9" fmla="*/ 232511 h 465022"/>
                <a:gd name="connsiteX10" fmla="*/ 232512 w 465024"/>
                <a:gd name="connsiteY10" fmla="*/ 61601 h 465022"/>
                <a:gd name="connsiteX11" fmla="*/ 322498 w 465024"/>
                <a:gd name="connsiteY11" fmla="*/ 87219 h 465022"/>
                <a:gd name="connsiteX12" fmla="*/ 341765 w 465024"/>
                <a:gd name="connsiteY12" fmla="*/ 67952 h 465022"/>
                <a:gd name="connsiteX13" fmla="*/ 339161 w 465024"/>
                <a:gd name="connsiteY13" fmla="*/ 34030 h 465022"/>
                <a:gd name="connsiteX14" fmla="*/ 339269 w 465024"/>
                <a:gd name="connsiteY14" fmla="*/ 25943 h 465022"/>
                <a:gd name="connsiteX15" fmla="*/ 232457 w 465024"/>
                <a:gd name="connsiteY15" fmla="*/ 0 h 465022"/>
                <a:gd name="connsiteX16" fmla="*/ 0 w 465024"/>
                <a:gd name="connsiteY16" fmla="*/ 232511 h 465022"/>
                <a:gd name="connsiteX17" fmla="*/ 232512 w 465024"/>
                <a:gd name="connsiteY17" fmla="*/ 465023 h 46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5024" h="465022">
                  <a:moveTo>
                    <a:pt x="232512" y="465023"/>
                  </a:moveTo>
                  <a:cubicBezTo>
                    <a:pt x="360925" y="465023"/>
                    <a:pt x="465024" y="360924"/>
                    <a:pt x="465024" y="232511"/>
                  </a:cubicBezTo>
                  <a:cubicBezTo>
                    <a:pt x="465024" y="193000"/>
                    <a:pt x="455199" y="155822"/>
                    <a:pt x="437832" y="123257"/>
                  </a:cubicBezTo>
                  <a:cubicBezTo>
                    <a:pt x="435932" y="123529"/>
                    <a:pt x="433978" y="123637"/>
                    <a:pt x="432079" y="123637"/>
                  </a:cubicBezTo>
                  <a:cubicBezTo>
                    <a:pt x="430993" y="123637"/>
                    <a:pt x="429853" y="123583"/>
                    <a:pt x="428714" y="123529"/>
                  </a:cubicBezTo>
                  <a:lnTo>
                    <a:pt x="399134" y="121249"/>
                  </a:lnTo>
                  <a:lnTo>
                    <a:pt x="377858" y="142525"/>
                  </a:lnTo>
                  <a:cubicBezTo>
                    <a:pt x="394086" y="168685"/>
                    <a:pt x="403476" y="199513"/>
                    <a:pt x="403476" y="232511"/>
                  </a:cubicBezTo>
                  <a:cubicBezTo>
                    <a:pt x="403476" y="326894"/>
                    <a:pt x="326950" y="403421"/>
                    <a:pt x="232566" y="403421"/>
                  </a:cubicBezTo>
                  <a:cubicBezTo>
                    <a:pt x="138183" y="403421"/>
                    <a:pt x="61601" y="326894"/>
                    <a:pt x="61601" y="232511"/>
                  </a:cubicBezTo>
                  <a:cubicBezTo>
                    <a:pt x="61601" y="138128"/>
                    <a:pt x="138128" y="61601"/>
                    <a:pt x="232512" y="61601"/>
                  </a:cubicBezTo>
                  <a:cubicBezTo>
                    <a:pt x="265565" y="61601"/>
                    <a:pt x="296393" y="70991"/>
                    <a:pt x="322498" y="87219"/>
                  </a:cubicBezTo>
                  <a:lnTo>
                    <a:pt x="341765" y="67952"/>
                  </a:lnTo>
                  <a:lnTo>
                    <a:pt x="339161" y="34030"/>
                  </a:lnTo>
                  <a:cubicBezTo>
                    <a:pt x="338944" y="31316"/>
                    <a:pt x="338997" y="28603"/>
                    <a:pt x="339269" y="25943"/>
                  </a:cubicBezTo>
                  <a:cubicBezTo>
                    <a:pt x="307301" y="9389"/>
                    <a:pt x="270992" y="0"/>
                    <a:pt x="232457" y="0"/>
                  </a:cubicBezTo>
                  <a:cubicBezTo>
                    <a:pt x="104098" y="0"/>
                    <a:pt x="0" y="104098"/>
                    <a:pt x="0" y="232511"/>
                  </a:cubicBezTo>
                  <a:cubicBezTo>
                    <a:pt x="0" y="360924"/>
                    <a:pt x="104099" y="465023"/>
                    <a:pt x="232512" y="4650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FC20B9B-A217-DB39-0FBF-BCAC8C114CC7}"/>
                </a:ext>
              </a:extLst>
            </p:cNvPr>
            <p:cNvSpPr/>
            <p:nvPr/>
          </p:nvSpPr>
          <p:spPr>
            <a:xfrm>
              <a:off x="4084957" y="5065764"/>
              <a:ext cx="228929" cy="228983"/>
            </a:xfrm>
            <a:custGeom>
              <a:avLst/>
              <a:gdLst>
                <a:gd name="connsiteX0" fmla="*/ 114465 w 228929"/>
                <a:gd name="connsiteY0" fmla="*/ 54437 h 228983"/>
                <a:gd name="connsiteX1" fmla="*/ 119024 w 228929"/>
                <a:gd name="connsiteY1" fmla="*/ 54600 h 228983"/>
                <a:gd name="connsiteX2" fmla="*/ 161955 w 228929"/>
                <a:gd name="connsiteY2" fmla="*/ 11669 h 228983"/>
                <a:gd name="connsiteX3" fmla="*/ 162877 w 228929"/>
                <a:gd name="connsiteY3" fmla="*/ 10746 h 228983"/>
                <a:gd name="connsiteX4" fmla="*/ 114465 w 228929"/>
                <a:gd name="connsiteY4" fmla="*/ 0 h 228983"/>
                <a:gd name="connsiteX5" fmla="*/ 0 w 228929"/>
                <a:gd name="connsiteY5" fmla="*/ 114465 h 228983"/>
                <a:gd name="connsiteX6" fmla="*/ 114465 w 228929"/>
                <a:gd name="connsiteY6" fmla="*/ 228984 h 228983"/>
                <a:gd name="connsiteX7" fmla="*/ 228930 w 228929"/>
                <a:gd name="connsiteY7" fmla="*/ 114519 h 228983"/>
                <a:gd name="connsiteX8" fmla="*/ 218183 w 228929"/>
                <a:gd name="connsiteY8" fmla="*/ 66106 h 228983"/>
                <a:gd name="connsiteX9" fmla="*/ 217261 w 228929"/>
                <a:gd name="connsiteY9" fmla="*/ 67029 h 228983"/>
                <a:gd name="connsiteX10" fmla="*/ 174329 w 228929"/>
                <a:gd name="connsiteY10" fmla="*/ 109959 h 228983"/>
                <a:gd name="connsiteX11" fmla="*/ 174492 w 228929"/>
                <a:gd name="connsiteY11" fmla="*/ 114518 h 228983"/>
                <a:gd name="connsiteX12" fmla="*/ 114410 w 228929"/>
                <a:gd name="connsiteY12" fmla="*/ 174601 h 228983"/>
                <a:gd name="connsiteX13" fmla="*/ 54382 w 228929"/>
                <a:gd name="connsiteY13" fmla="*/ 114518 h 228983"/>
                <a:gd name="connsiteX14" fmla="*/ 114465 w 228929"/>
                <a:gd name="connsiteY14" fmla="*/ 54437 h 22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929" h="228983">
                  <a:moveTo>
                    <a:pt x="114465" y="54437"/>
                  </a:moveTo>
                  <a:cubicBezTo>
                    <a:pt x="115985" y="54437"/>
                    <a:pt x="117505" y="54492"/>
                    <a:pt x="119024" y="54600"/>
                  </a:cubicBezTo>
                  <a:lnTo>
                    <a:pt x="161955" y="11669"/>
                  </a:lnTo>
                  <a:lnTo>
                    <a:pt x="162877" y="10746"/>
                  </a:lnTo>
                  <a:cubicBezTo>
                    <a:pt x="148169" y="3853"/>
                    <a:pt x="131779" y="0"/>
                    <a:pt x="114465" y="0"/>
                  </a:cubicBezTo>
                  <a:cubicBezTo>
                    <a:pt x="51235" y="0"/>
                    <a:pt x="0" y="51235"/>
                    <a:pt x="0" y="114465"/>
                  </a:cubicBezTo>
                  <a:cubicBezTo>
                    <a:pt x="0" y="177694"/>
                    <a:pt x="51235" y="228984"/>
                    <a:pt x="114465" y="228984"/>
                  </a:cubicBezTo>
                  <a:cubicBezTo>
                    <a:pt x="177694" y="228984"/>
                    <a:pt x="228930" y="177749"/>
                    <a:pt x="228930" y="114519"/>
                  </a:cubicBezTo>
                  <a:cubicBezTo>
                    <a:pt x="228930" y="97205"/>
                    <a:pt x="225075" y="80815"/>
                    <a:pt x="218183" y="66106"/>
                  </a:cubicBezTo>
                  <a:lnTo>
                    <a:pt x="217261" y="67029"/>
                  </a:lnTo>
                  <a:lnTo>
                    <a:pt x="174329" y="109959"/>
                  </a:lnTo>
                  <a:cubicBezTo>
                    <a:pt x="174438" y="111480"/>
                    <a:pt x="174492" y="113000"/>
                    <a:pt x="174492" y="114518"/>
                  </a:cubicBezTo>
                  <a:cubicBezTo>
                    <a:pt x="174492" y="147680"/>
                    <a:pt x="147626" y="174601"/>
                    <a:pt x="114410" y="174601"/>
                  </a:cubicBezTo>
                  <a:cubicBezTo>
                    <a:pt x="81194" y="174601"/>
                    <a:pt x="54382" y="147680"/>
                    <a:pt x="54382" y="114518"/>
                  </a:cubicBezTo>
                  <a:cubicBezTo>
                    <a:pt x="54383" y="81357"/>
                    <a:pt x="81304" y="54437"/>
                    <a:pt x="114465" y="544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7636562-262B-CF04-8E50-6B8A79285C16}"/>
                </a:ext>
              </a:extLst>
            </p:cNvPr>
            <p:cNvSpPr/>
            <p:nvPr/>
          </p:nvSpPr>
          <p:spPr>
            <a:xfrm>
              <a:off x="4200081" y="4895560"/>
              <a:ext cx="281687" cy="283475"/>
            </a:xfrm>
            <a:custGeom>
              <a:avLst/>
              <a:gdLst>
                <a:gd name="connsiteX0" fmla="*/ 238962 w 281687"/>
                <a:gd name="connsiteY0" fmla="*/ 77395 h 283475"/>
                <a:gd name="connsiteX1" fmla="*/ 252748 w 281687"/>
                <a:gd name="connsiteY1" fmla="*/ 63610 h 283475"/>
                <a:gd name="connsiteX2" fmla="*/ 252748 w 281687"/>
                <a:gd name="connsiteY2" fmla="*/ 40869 h 283475"/>
                <a:gd name="connsiteX3" fmla="*/ 243195 w 281687"/>
                <a:gd name="connsiteY3" fmla="*/ 31262 h 283475"/>
                <a:gd name="connsiteX4" fmla="*/ 231852 w 281687"/>
                <a:gd name="connsiteY4" fmla="*/ 26540 h 283475"/>
                <a:gd name="connsiteX5" fmla="*/ 220509 w 281687"/>
                <a:gd name="connsiteY5" fmla="*/ 31262 h 283475"/>
                <a:gd name="connsiteX6" fmla="*/ 204715 w 281687"/>
                <a:gd name="connsiteY6" fmla="*/ 47056 h 283475"/>
                <a:gd name="connsiteX7" fmla="*/ 201459 w 281687"/>
                <a:gd name="connsiteY7" fmla="*/ 4993 h 283475"/>
                <a:gd name="connsiteX8" fmla="*/ 196031 w 281687"/>
                <a:gd name="connsiteY8" fmla="*/ 0 h 283475"/>
                <a:gd name="connsiteX9" fmla="*/ 192232 w 281687"/>
                <a:gd name="connsiteY9" fmla="*/ 1574 h 283475"/>
                <a:gd name="connsiteX10" fmla="*/ 130088 w 281687"/>
                <a:gd name="connsiteY10" fmla="*/ 63718 h 283475"/>
                <a:gd name="connsiteX11" fmla="*/ 122218 w 281687"/>
                <a:gd name="connsiteY11" fmla="*/ 84994 h 283475"/>
                <a:gd name="connsiteX12" fmla="*/ 122380 w 281687"/>
                <a:gd name="connsiteY12" fmla="*/ 87436 h 283475"/>
                <a:gd name="connsiteX13" fmla="*/ 125365 w 281687"/>
                <a:gd name="connsiteY13" fmla="*/ 126351 h 283475"/>
                <a:gd name="connsiteX14" fmla="*/ 102896 w 281687"/>
                <a:gd name="connsiteY14" fmla="*/ 148820 h 283475"/>
                <a:gd name="connsiteX15" fmla="*/ 62461 w 281687"/>
                <a:gd name="connsiteY15" fmla="*/ 189255 h 283475"/>
                <a:gd name="connsiteX16" fmla="*/ 61539 w 281687"/>
                <a:gd name="connsiteY16" fmla="*/ 190177 h 283475"/>
                <a:gd name="connsiteX17" fmla="*/ 22407 w 281687"/>
                <a:gd name="connsiteY17" fmla="*/ 229310 h 283475"/>
                <a:gd name="connsiteX18" fmla="*/ 5040 w 281687"/>
                <a:gd name="connsiteY18" fmla="*/ 246678 h 283475"/>
                <a:gd name="connsiteX19" fmla="*/ 1132 w 281687"/>
                <a:gd name="connsiteY19" fmla="*/ 255198 h 283475"/>
                <a:gd name="connsiteX20" fmla="*/ 46 w 281687"/>
                <a:gd name="connsiteY20" fmla="*/ 268822 h 283475"/>
                <a:gd name="connsiteX21" fmla="*/ 13561 w 281687"/>
                <a:gd name="connsiteY21" fmla="*/ 283476 h 283475"/>
                <a:gd name="connsiteX22" fmla="*/ 14266 w 281687"/>
                <a:gd name="connsiteY22" fmla="*/ 283476 h 283475"/>
                <a:gd name="connsiteX23" fmla="*/ 28649 w 281687"/>
                <a:gd name="connsiteY23" fmla="*/ 282770 h 283475"/>
                <a:gd name="connsiteX24" fmla="*/ 37550 w 281687"/>
                <a:gd name="connsiteY24" fmla="*/ 278807 h 283475"/>
                <a:gd name="connsiteX25" fmla="*/ 54755 w 281687"/>
                <a:gd name="connsiteY25" fmla="*/ 261603 h 283475"/>
                <a:gd name="connsiteX26" fmla="*/ 93887 w 281687"/>
                <a:gd name="connsiteY26" fmla="*/ 222471 h 283475"/>
                <a:gd name="connsiteX27" fmla="*/ 94810 w 281687"/>
                <a:gd name="connsiteY27" fmla="*/ 221548 h 283475"/>
                <a:gd name="connsiteX28" fmla="*/ 135244 w 281687"/>
                <a:gd name="connsiteY28" fmla="*/ 181114 h 283475"/>
                <a:gd name="connsiteX29" fmla="*/ 159668 w 281687"/>
                <a:gd name="connsiteY29" fmla="*/ 156690 h 283475"/>
                <a:gd name="connsiteX30" fmla="*/ 195162 w 281687"/>
                <a:gd name="connsiteY30" fmla="*/ 159404 h 283475"/>
                <a:gd name="connsiteX31" fmla="*/ 196736 w 281687"/>
                <a:gd name="connsiteY31" fmla="*/ 159512 h 283475"/>
                <a:gd name="connsiteX32" fmla="*/ 198799 w 281687"/>
                <a:gd name="connsiteY32" fmla="*/ 159567 h 283475"/>
                <a:gd name="connsiteX33" fmla="*/ 218012 w 281687"/>
                <a:gd name="connsiteY33" fmla="*/ 151643 h 283475"/>
                <a:gd name="connsiteX34" fmla="*/ 280102 w 281687"/>
                <a:gd name="connsiteY34" fmla="*/ 89553 h 283475"/>
                <a:gd name="connsiteX35" fmla="*/ 276683 w 281687"/>
                <a:gd name="connsiteY35" fmla="*/ 80326 h 283475"/>
                <a:gd name="connsiteX36" fmla="*/ 238962 w 281687"/>
                <a:gd name="connsiteY36" fmla="*/ 77395 h 2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1687" h="283475">
                  <a:moveTo>
                    <a:pt x="238962" y="77395"/>
                  </a:moveTo>
                  <a:lnTo>
                    <a:pt x="252748" y="63610"/>
                  </a:lnTo>
                  <a:cubicBezTo>
                    <a:pt x="259044" y="57314"/>
                    <a:pt x="259044" y="47164"/>
                    <a:pt x="252748" y="40869"/>
                  </a:cubicBezTo>
                  <a:lnTo>
                    <a:pt x="243195" y="31262"/>
                  </a:lnTo>
                  <a:cubicBezTo>
                    <a:pt x="240047" y="28114"/>
                    <a:pt x="235923" y="26540"/>
                    <a:pt x="231852" y="26540"/>
                  </a:cubicBezTo>
                  <a:cubicBezTo>
                    <a:pt x="227782" y="26540"/>
                    <a:pt x="223602" y="28114"/>
                    <a:pt x="220509" y="31262"/>
                  </a:cubicBezTo>
                  <a:lnTo>
                    <a:pt x="204715" y="47056"/>
                  </a:lnTo>
                  <a:lnTo>
                    <a:pt x="201459" y="4993"/>
                  </a:lnTo>
                  <a:cubicBezTo>
                    <a:pt x="201242" y="1900"/>
                    <a:pt x="198690" y="0"/>
                    <a:pt x="196031" y="0"/>
                  </a:cubicBezTo>
                  <a:cubicBezTo>
                    <a:pt x="194674" y="0"/>
                    <a:pt x="193318" y="488"/>
                    <a:pt x="192232" y="1574"/>
                  </a:cubicBezTo>
                  <a:lnTo>
                    <a:pt x="130088" y="63718"/>
                  </a:lnTo>
                  <a:cubicBezTo>
                    <a:pt x="124497" y="69308"/>
                    <a:pt x="121620" y="77070"/>
                    <a:pt x="122218" y="84994"/>
                  </a:cubicBezTo>
                  <a:lnTo>
                    <a:pt x="122380" y="87436"/>
                  </a:lnTo>
                  <a:lnTo>
                    <a:pt x="125365" y="126351"/>
                  </a:lnTo>
                  <a:lnTo>
                    <a:pt x="102896" y="148820"/>
                  </a:lnTo>
                  <a:lnTo>
                    <a:pt x="62461" y="189255"/>
                  </a:lnTo>
                  <a:lnTo>
                    <a:pt x="61539" y="190177"/>
                  </a:lnTo>
                  <a:lnTo>
                    <a:pt x="22407" y="229310"/>
                  </a:lnTo>
                  <a:lnTo>
                    <a:pt x="5040" y="246678"/>
                  </a:lnTo>
                  <a:cubicBezTo>
                    <a:pt x="2760" y="248957"/>
                    <a:pt x="1349" y="251997"/>
                    <a:pt x="1132" y="255198"/>
                  </a:cubicBezTo>
                  <a:lnTo>
                    <a:pt x="46" y="268822"/>
                  </a:lnTo>
                  <a:cubicBezTo>
                    <a:pt x="-605" y="276746"/>
                    <a:pt x="5691" y="283476"/>
                    <a:pt x="13561" y="283476"/>
                  </a:cubicBezTo>
                  <a:cubicBezTo>
                    <a:pt x="13777" y="283476"/>
                    <a:pt x="13995" y="283476"/>
                    <a:pt x="14266" y="283476"/>
                  </a:cubicBezTo>
                  <a:lnTo>
                    <a:pt x="28649" y="282770"/>
                  </a:lnTo>
                  <a:cubicBezTo>
                    <a:pt x="32013" y="282606"/>
                    <a:pt x="35216" y="281196"/>
                    <a:pt x="37550" y="278807"/>
                  </a:cubicBezTo>
                  <a:lnTo>
                    <a:pt x="54755" y="261603"/>
                  </a:lnTo>
                  <a:lnTo>
                    <a:pt x="93887" y="222471"/>
                  </a:lnTo>
                  <a:lnTo>
                    <a:pt x="94810" y="221548"/>
                  </a:lnTo>
                  <a:lnTo>
                    <a:pt x="135244" y="181114"/>
                  </a:lnTo>
                  <a:lnTo>
                    <a:pt x="159668" y="156690"/>
                  </a:lnTo>
                  <a:lnTo>
                    <a:pt x="195162" y="159404"/>
                  </a:lnTo>
                  <a:lnTo>
                    <a:pt x="196736" y="159512"/>
                  </a:lnTo>
                  <a:cubicBezTo>
                    <a:pt x="197442" y="159567"/>
                    <a:pt x="198147" y="159567"/>
                    <a:pt x="198799" y="159567"/>
                  </a:cubicBezTo>
                  <a:cubicBezTo>
                    <a:pt x="205963" y="159567"/>
                    <a:pt x="212856" y="156744"/>
                    <a:pt x="218012" y="151643"/>
                  </a:cubicBezTo>
                  <a:lnTo>
                    <a:pt x="280102" y="89553"/>
                  </a:lnTo>
                  <a:cubicBezTo>
                    <a:pt x="283358" y="86296"/>
                    <a:pt x="281296" y="80652"/>
                    <a:pt x="276683" y="80326"/>
                  </a:cubicBezTo>
                  <a:lnTo>
                    <a:pt x="238962" y="773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0FCC554-844F-0466-9A2C-0A343EFB5661}"/>
              </a:ext>
            </a:extLst>
          </p:cNvPr>
          <p:cNvSpPr txBox="1"/>
          <p:nvPr/>
        </p:nvSpPr>
        <p:spPr>
          <a:xfrm>
            <a:off x="8037304" y="6498058"/>
            <a:ext cx="643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07722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571" y="229868"/>
            <a:ext cx="6526006" cy="1325563"/>
          </a:xfrm>
        </p:spPr>
        <p:txBody>
          <a:bodyPr/>
          <a:lstStyle/>
          <a:p>
            <a:r>
              <a:rPr lang="en-US"/>
              <a:t>Dreyfus &amp; Dreyfus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28649" y="1269242"/>
          <a:ext cx="7983087" cy="4907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3774" y="587938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Dreyfus, S.E. (2004).  The five-stage model of adult skill acquisition.  </a:t>
            </a:r>
            <a:r>
              <a:rPr lang="en-US" sz="1200" b="0" i="1" dirty="0">
                <a:latin typeface="+mn-lt"/>
              </a:rPr>
              <a:t>Bulletin of Science, Technology &amp; Society, 24</a:t>
            </a:r>
            <a:r>
              <a:rPr lang="en-US" sz="1200" b="0" dirty="0">
                <a:latin typeface="+mn-lt"/>
              </a:rPr>
              <a:t>(3), 177-181, </a:t>
            </a:r>
            <a:r>
              <a:rPr lang="en-US" sz="1200" b="0" dirty="0" err="1">
                <a:latin typeface="+mn-lt"/>
              </a:rPr>
              <a:t>doi</a:t>
            </a:r>
            <a:r>
              <a:rPr lang="en-US" sz="1200" b="0" dirty="0">
                <a:latin typeface="+mn-lt"/>
              </a:rPr>
              <a:t>: 10.1177/0270467604264992</a:t>
            </a:r>
          </a:p>
        </p:txBody>
      </p:sp>
      <p:pic>
        <p:nvPicPr>
          <p:cNvPr id="20" name="Graphic 19" descr="Dolphin with solid fill">
            <a:extLst>
              <a:ext uri="{FF2B5EF4-FFF2-40B4-BE49-F238E27FC236}">
                <a16:creationId xmlns:a16="http://schemas.microsoft.com/office/drawing/2014/main" id="{1C50DA22-1D9B-9DFA-1E30-3E8E828BC9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15350" y="6341055"/>
            <a:ext cx="457200" cy="457200"/>
          </a:xfrm>
          <a:prstGeom prst="rect">
            <a:avLst/>
          </a:prstGeom>
        </p:spPr>
      </p:pic>
      <p:sp>
        <p:nvSpPr>
          <p:cNvPr id="4" name="Google Shape;69;p11">
            <a:extLst>
              <a:ext uri="{FF2B5EF4-FFF2-40B4-BE49-F238E27FC236}">
                <a16:creationId xmlns:a16="http://schemas.microsoft.com/office/drawing/2014/main" id="{79411A54-F044-E436-529D-106FBB383B4C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400"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</a:rPr>
              <a:t>Presented by Partners in Medical Education, Inc. 2022</a:t>
            </a:r>
          </a:p>
        </p:txBody>
      </p:sp>
      <p:grpSp>
        <p:nvGrpSpPr>
          <p:cNvPr id="6" name="Graphic 83">
            <a:extLst>
              <a:ext uri="{FF2B5EF4-FFF2-40B4-BE49-F238E27FC236}">
                <a16:creationId xmlns:a16="http://schemas.microsoft.com/office/drawing/2014/main" id="{B1FCA1C6-28F7-C7C8-7668-CCFC62285E58}"/>
              </a:ext>
            </a:extLst>
          </p:cNvPr>
          <p:cNvGrpSpPr/>
          <p:nvPr/>
        </p:nvGrpSpPr>
        <p:grpSpPr>
          <a:xfrm>
            <a:off x="7486650" y="137791"/>
            <a:ext cx="1262825" cy="1316458"/>
            <a:chOff x="3966910" y="4895560"/>
            <a:chExt cx="514859" cy="5172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496A83-5DD7-BBCC-E51D-C63A7F963F78}"/>
                </a:ext>
              </a:extLst>
            </p:cNvPr>
            <p:cNvSpPr/>
            <p:nvPr/>
          </p:nvSpPr>
          <p:spPr>
            <a:xfrm>
              <a:off x="3966910" y="4947772"/>
              <a:ext cx="465024" cy="465022"/>
            </a:xfrm>
            <a:custGeom>
              <a:avLst/>
              <a:gdLst>
                <a:gd name="connsiteX0" fmla="*/ 232512 w 465024"/>
                <a:gd name="connsiteY0" fmla="*/ 465023 h 465022"/>
                <a:gd name="connsiteX1" fmla="*/ 465024 w 465024"/>
                <a:gd name="connsiteY1" fmla="*/ 232511 h 465022"/>
                <a:gd name="connsiteX2" fmla="*/ 437832 w 465024"/>
                <a:gd name="connsiteY2" fmla="*/ 123257 h 465022"/>
                <a:gd name="connsiteX3" fmla="*/ 432079 w 465024"/>
                <a:gd name="connsiteY3" fmla="*/ 123637 h 465022"/>
                <a:gd name="connsiteX4" fmla="*/ 428714 w 465024"/>
                <a:gd name="connsiteY4" fmla="*/ 123529 h 465022"/>
                <a:gd name="connsiteX5" fmla="*/ 399134 w 465024"/>
                <a:gd name="connsiteY5" fmla="*/ 121249 h 465022"/>
                <a:gd name="connsiteX6" fmla="*/ 377858 w 465024"/>
                <a:gd name="connsiteY6" fmla="*/ 142525 h 465022"/>
                <a:gd name="connsiteX7" fmla="*/ 403476 w 465024"/>
                <a:gd name="connsiteY7" fmla="*/ 232511 h 465022"/>
                <a:gd name="connsiteX8" fmla="*/ 232566 w 465024"/>
                <a:gd name="connsiteY8" fmla="*/ 403421 h 465022"/>
                <a:gd name="connsiteX9" fmla="*/ 61601 w 465024"/>
                <a:gd name="connsiteY9" fmla="*/ 232511 h 465022"/>
                <a:gd name="connsiteX10" fmla="*/ 232512 w 465024"/>
                <a:gd name="connsiteY10" fmla="*/ 61601 h 465022"/>
                <a:gd name="connsiteX11" fmla="*/ 322498 w 465024"/>
                <a:gd name="connsiteY11" fmla="*/ 87219 h 465022"/>
                <a:gd name="connsiteX12" fmla="*/ 341765 w 465024"/>
                <a:gd name="connsiteY12" fmla="*/ 67952 h 465022"/>
                <a:gd name="connsiteX13" fmla="*/ 339161 w 465024"/>
                <a:gd name="connsiteY13" fmla="*/ 34030 h 465022"/>
                <a:gd name="connsiteX14" fmla="*/ 339269 w 465024"/>
                <a:gd name="connsiteY14" fmla="*/ 25943 h 465022"/>
                <a:gd name="connsiteX15" fmla="*/ 232457 w 465024"/>
                <a:gd name="connsiteY15" fmla="*/ 0 h 465022"/>
                <a:gd name="connsiteX16" fmla="*/ 0 w 465024"/>
                <a:gd name="connsiteY16" fmla="*/ 232511 h 465022"/>
                <a:gd name="connsiteX17" fmla="*/ 232512 w 465024"/>
                <a:gd name="connsiteY17" fmla="*/ 465023 h 46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5024" h="465022">
                  <a:moveTo>
                    <a:pt x="232512" y="465023"/>
                  </a:moveTo>
                  <a:cubicBezTo>
                    <a:pt x="360925" y="465023"/>
                    <a:pt x="465024" y="360924"/>
                    <a:pt x="465024" y="232511"/>
                  </a:cubicBezTo>
                  <a:cubicBezTo>
                    <a:pt x="465024" y="193000"/>
                    <a:pt x="455199" y="155822"/>
                    <a:pt x="437832" y="123257"/>
                  </a:cubicBezTo>
                  <a:cubicBezTo>
                    <a:pt x="435932" y="123529"/>
                    <a:pt x="433978" y="123637"/>
                    <a:pt x="432079" y="123637"/>
                  </a:cubicBezTo>
                  <a:cubicBezTo>
                    <a:pt x="430993" y="123637"/>
                    <a:pt x="429853" y="123583"/>
                    <a:pt x="428714" y="123529"/>
                  </a:cubicBezTo>
                  <a:lnTo>
                    <a:pt x="399134" y="121249"/>
                  </a:lnTo>
                  <a:lnTo>
                    <a:pt x="377858" y="142525"/>
                  </a:lnTo>
                  <a:cubicBezTo>
                    <a:pt x="394086" y="168685"/>
                    <a:pt x="403476" y="199513"/>
                    <a:pt x="403476" y="232511"/>
                  </a:cubicBezTo>
                  <a:cubicBezTo>
                    <a:pt x="403476" y="326894"/>
                    <a:pt x="326950" y="403421"/>
                    <a:pt x="232566" y="403421"/>
                  </a:cubicBezTo>
                  <a:cubicBezTo>
                    <a:pt x="138183" y="403421"/>
                    <a:pt x="61601" y="326894"/>
                    <a:pt x="61601" y="232511"/>
                  </a:cubicBezTo>
                  <a:cubicBezTo>
                    <a:pt x="61601" y="138128"/>
                    <a:pt x="138128" y="61601"/>
                    <a:pt x="232512" y="61601"/>
                  </a:cubicBezTo>
                  <a:cubicBezTo>
                    <a:pt x="265565" y="61601"/>
                    <a:pt x="296393" y="70991"/>
                    <a:pt x="322498" y="87219"/>
                  </a:cubicBezTo>
                  <a:lnTo>
                    <a:pt x="341765" y="67952"/>
                  </a:lnTo>
                  <a:lnTo>
                    <a:pt x="339161" y="34030"/>
                  </a:lnTo>
                  <a:cubicBezTo>
                    <a:pt x="338944" y="31316"/>
                    <a:pt x="338997" y="28603"/>
                    <a:pt x="339269" y="25943"/>
                  </a:cubicBezTo>
                  <a:cubicBezTo>
                    <a:pt x="307301" y="9389"/>
                    <a:pt x="270992" y="0"/>
                    <a:pt x="232457" y="0"/>
                  </a:cubicBezTo>
                  <a:cubicBezTo>
                    <a:pt x="104098" y="0"/>
                    <a:pt x="0" y="104098"/>
                    <a:pt x="0" y="232511"/>
                  </a:cubicBezTo>
                  <a:cubicBezTo>
                    <a:pt x="0" y="360924"/>
                    <a:pt x="104099" y="465023"/>
                    <a:pt x="232512" y="4650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572A33C-7890-53A0-D32B-846A6303711E}"/>
                </a:ext>
              </a:extLst>
            </p:cNvPr>
            <p:cNvSpPr/>
            <p:nvPr/>
          </p:nvSpPr>
          <p:spPr>
            <a:xfrm>
              <a:off x="4084957" y="5065764"/>
              <a:ext cx="228929" cy="228983"/>
            </a:xfrm>
            <a:custGeom>
              <a:avLst/>
              <a:gdLst>
                <a:gd name="connsiteX0" fmla="*/ 114465 w 228929"/>
                <a:gd name="connsiteY0" fmla="*/ 54437 h 228983"/>
                <a:gd name="connsiteX1" fmla="*/ 119024 w 228929"/>
                <a:gd name="connsiteY1" fmla="*/ 54600 h 228983"/>
                <a:gd name="connsiteX2" fmla="*/ 161955 w 228929"/>
                <a:gd name="connsiteY2" fmla="*/ 11669 h 228983"/>
                <a:gd name="connsiteX3" fmla="*/ 162877 w 228929"/>
                <a:gd name="connsiteY3" fmla="*/ 10746 h 228983"/>
                <a:gd name="connsiteX4" fmla="*/ 114465 w 228929"/>
                <a:gd name="connsiteY4" fmla="*/ 0 h 228983"/>
                <a:gd name="connsiteX5" fmla="*/ 0 w 228929"/>
                <a:gd name="connsiteY5" fmla="*/ 114465 h 228983"/>
                <a:gd name="connsiteX6" fmla="*/ 114465 w 228929"/>
                <a:gd name="connsiteY6" fmla="*/ 228984 h 228983"/>
                <a:gd name="connsiteX7" fmla="*/ 228930 w 228929"/>
                <a:gd name="connsiteY7" fmla="*/ 114519 h 228983"/>
                <a:gd name="connsiteX8" fmla="*/ 218183 w 228929"/>
                <a:gd name="connsiteY8" fmla="*/ 66106 h 228983"/>
                <a:gd name="connsiteX9" fmla="*/ 217261 w 228929"/>
                <a:gd name="connsiteY9" fmla="*/ 67029 h 228983"/>
                <a:gd name="connsiteX10" fmla="*/ 174329 w 228929"/>
                <a:gd name="connsiteY10" fmla="*/ 109959 h 228983"/>
                <a:gd name="connsiteX11" fmla="*/ 174492 w 228929"/>
                <a:gd name="connsiteY11" fmla="*/ 114518 h 228983"/>
                <a:gd name="connsiteX12" fmla="*/ 114410 w 228929"/>
                <a:gd name="connsiteY12" fmla="*/ 174601 h 228983"/>
                <a:gd name="connsiteX13" fmla="*/ 54382 w 228929"/>
                <a:gd name="connsiteY13" fmla="*/ 114518 h 228983"/>
                <a:gd name="connsiteX14" fmla="*/ 114465 w 228929"/>
                <a:gd name="connsiteY14" fmla="*/ 54437 h 22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929" h="228983">
                  <a:moveTo>
                    <a:pt x="114465" y="54437"/>
                  </a:moveTo>
                  <a:cubicBezTo>
                    <a:pt x="115985" y="54437"/>
                    <a:pt x="117505" y="54492"/>
                    <a:pt x="119024" y="54600"/>
                  </a:cubicBezTo>
                  <a:lnTo>
                    <a:pt x="161955" y="11669"/>
                  </a:lnTo>
                  <a:lnTo>
                    <a:pt x="162877" y="10746"/>
                  </a:lnTo>
                  <a:cubicBezTo>
                    <a:pt x="148169" y="3853"/>
                    <a:pt x="131779" y="0"/>
                    <a:pt x="114465" y="0"/>
                  </a:cubicBezTo>
                  <a:cubicBezTo>
                    <a:pt x="51235" y="0"/>
                    <a:pt x="0" y="51235"/>
                    <a:pt x="0" y="114465"/>
                  </a:cubicBezTo>
                  <a:cubicBezTo>
                    <a:pt x="0" y="177694"/>
                    <a:pt x="51235" y="228984"/>
                    <a:pt x="114465" y="228984"/>
                  </a:cubicBezTo>
                  <a:cubicBezTo>
                    <a:pt x="177694" y="228984"/>
                    <a:pt x="228930" y="177749"/>
                    <a:pt x="228930" y="114519"/>
                  </a:cubicBezTo>
                  <a:cubicBezTo>
                    <a:pt x="228930" y="97205"/>
                    <a:pt x="225075" y="80815"/>
                    <a:pt x="218183" y="66106"/>
                  </a:cubicBezTo>
                  <a:lnTo>
                    <a:pt x="217261" y="67029"/>
                  </a:lnTo>
                  <a:lnTo>
                    <a:pt x="174329" y="109959"/>
                  </a:lnTo>
                  <a:cubicBezTo>
                    <a:pt x="174438" y="111480"/>
                    <a:pt x="174492" y="113000"/>
                    <a:pt x="174492" y="114518"/>
                  </a:cubicBezTo>
                  <a:cubicBezTo>
                    <a:pt x="174492" y="147680"/>
                    <a:pt x="147626" y="174601"/>
                    <a:pt x="114410" y="174601"/>
                  </a:cubicBezTo>
                  <a:cubicBezTo>
                    <a:pt x="81194" y="174601"/>
                    <a:pt x="54382" y="147680"/>
                    <a:pt x="54382" y="114518"/>
                  </a:cubicBezTo>
                  <a:cubicBezTo>
                    <a:pt x="54383" y="81357"/>
                    <a:pt x="81304" y="54437"/>
                    <a:pt x="114465" y="544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10F86BF-0C75-50E9-DF01-531E1E0A16E6}"/>
                </a:ext>
              </a:extLst>
            </p:cNvPr>
            <p:cNvSpPr/>
            <p:nvPr/>
          </p:nvSpPr>
          <p:spPr>
            <a:xfrm>
              <a:off x="4200081" y="4895560"/>
              <a:ext cx="281687" cy="283475"/>
            </a:xfrm>
            <a:custGeom>
              <a:avLst/>
              <a:gdLst>
                <a:gd name="connsiteX0" fmla="*/ 238962 w 281687"/>
                <a:gd name="connsiteY0" fmla="*/ 77395 h 283475"/>
                <a:gd name="connsiteX1" fmla="*/ 252748 w 281687"/>
                <a:gd name="connsiteY1" fmla="*/ 63610 h 283475"/>
                <a:gd name="connsiteX2" fmla="*/ 252748 w 281687"/>
                <a:gd name="connsiteY2" fmla="*/ 40869 h 283475"/>
                <a:gd name="connsiteX3" fmla="*/ 243195 w 281687"/>
                <a:gd name="connsiteY3" fmla="*/ 31262 h 283475"/>
                <a:gd name="connsiteX4" fmla="*/ 231852 w 281687"/>
                <a:gd name="connsiteY4" fmla="*/ 26540 h 283475"/>
                <a:gd name="connsiteX5" fmla="*/ 220509 w 281687"/>
                <a:gd name="connsiteY5" fmla="*/ 31262 h 283475"/>
                <a:gd name="connsiteX6" fmla="*/ 204715 w 281687"/>
                <a:gd name="connsiteY6" fmla="*/ 47056 h 283475"/>
                <a:gd name="connsiteX7" fmla="*/ 201459 w 281687"/>
                <a:gd name="connsiteY7" fmla="*/ 4993 h 283475"/>
                <a:gd name="connsiteX8" fmla="*/ 196031 w 281687"/>
                <a:gd name="connsiteY8" fmla="*/ 0 h 283475"/>
                <a:gd name="connsiteX9" fmla="*/ 192232 w 281687"/>
                <a:gd name="connsiteY9" fmla="*/ 1574 h 283475"/>
                <a:gd name="connsiteX10" fmla="*/ 130088 w 281687"/>
                <a:gd name="connsiteY10" fmla="*/ 63718 h 283475"/>
                <a:gd name="connsiteX11" fmla="*/ 122218 w 281687"/>
                <a:gd name="connsiteY11" fmla="*/ 84994 h 283475"/>
                <a:gd name="connsiteX12" fmla="*/ 122380 w 281687"/>
                <a:gd name="connsiteY12" fmla="*/ 87436 h 283475"/>
                <a:gd name="connsiteX13" fmla="*/ 125365 w 281687"/>
                <a:gd name="connsiteY13" fmla="*/ 126351 h 283475"/>
                <a:gd name="connsiteX14" fmla="*/ 102896 w 281687"/>
                <a:gd name="connsiteY14" fmla="*/ 148820 h 283475"/>
                <a:gd name="connsiteX15" fmla="*/ 62461 w 281687"/>
                <a:gd name="connsiteY15" fmla="*/ 189255 h 283475"/>
                <a:gd name="connsiteX16" fmla="*/ 61539 w 281687"/>
                <a:gd name="connsiteY16" fmla="*/ 190177 h 283475"/>
                <a:gd name="connsiteX17" fmla="*/ 22407 w 281687"/>
                <a:gd name="connsiteY17" fmla="*/ 229310 h 283475"/>
                <a:gd name="connsiteX18" fmla="*/ 5040 w 281687"/>
                <a:gd name="connsiteY18" fmla="*/ 246678 h 283475"/>
                <a:gd name="connsiteX19" fmla="*/ 1132 w 281687"/>
                <a:gd name="connsiteY19" fmla="*/ 255198 h 283475"/>
                <a:gd name="connsiteX20" fmla="*/ 46 w 281687"/>
                <a:gd name="connsiteY20" fmla="*/ 268822 h 283475"/>
                <a:gd name="connsiteX21" fmla="*/ 13561 w 281687"/>
                <a:gd name="connsiteY21" fmla="*/ 283476 h 283475"/>
                <a:gd name="connsiteX22" fmla="*/ 14266 w 281687"/>
                <a:gd name="connsiteY22" fmla="*/ 283476 h 283475"/>
                <a:gd name="connsiteX23" fmla="*/ 28649 w 281687"/>
                <a:gd name="connsiteY23" fmla="*/ 282770 h 283475"/>
                <a:gd name="connsiteX24" fmla="*/ 37550 w 281687"/>
                <a:gd name="connsiteY24" fmla="*/ 278807 h 283475"/>
                <a:gd name="connsiteX25" fmla="*/ 54755 w 281687"/>
                <a:gd name="connsiteY25" fmla="*/ 261603 h 283475"/>
                <a:gd name="connsiteX26" fmla="*/ 93887 w 281687"/>
                <a:gd name="connsiteY26" fmla="*/ 222471 h 283475"/>
                <a:gd name="connsiteX27" fmla="*/ 94810 w 281687"/>
                <a:gd name="connsiteY27" fmla="*/ 221548 h 283475"/>
                <a:gd name="connsiteX28" fmla="*/ 135244 w 281687"/>
                <a:gd name="connsiteY28" fmla="*/ 181114 h 283475"/>
                <a:gd name="connsiteX29" fmla="*/ 159668 w 281687"/>
                <a:gd name="connsiteY29" fmla="*/ 156690 h 283475"/>
                <a:gd name="connsiteX30" fmla="*/ 195162 w 281687"/>
                <a:gd name="connsiteY30" fmla="*/ 159404 h 283475"/>
                <a:gd name="connsiteX31" fmla="*/ 196736 w 281687"/>
                <a:gd name="connsiteY31" fmla="*/ 159512 h 283475"/>
                <a:gd name="connsiteX32" fmla="*/ 198799 w 281687"/>
                <a:gd name="connsiteY32" fmla="*/ 159567 h 283475"/>
                <a:gd name="connsiteX33" fmla="*/ 218012 w 281687"/>
                <a:gd name="connsiteY33" fmla="*/ 151643 h 283475"/>
                <a:gd name="connsiteX34" fmla="*/ 280102 w 281687"/>
                <a:gd name="connsiteY34" fmla="*/ 89553 h 283475"/>
                <a:gd name="connsiteX35" fmla="*/ 276683 w 281687"/>
                <a:gd name="connsiteY35" fmla="*/ 80326 h 283475"/>
                <a:gd name="connsiteX36" fmla="*/ 238962 w 281687"/>
                <a:gd name="connsiteY36" fmla="*/ 77395 h 2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1687" h="283475">
                  <a:moveTo>
                    <a:pt x="238962" y="77395"/>
                  </a:moveTo>
                  <a:lnTo>
                    <a:pt x="252748" y="63610"/>
                  </a:lnTo>
                  <a:cubicBezTo>
                    <a:pt x="259044" y="57314"/>
                    <a:pt x="259044" y="47164"/>
                    <a:pt x="252748" y="40869"/>
                  </a:cubicBezTo>
                  <a:lnTo>
                    <a:pt x="243195" y="31262"/>
                  </a:lnTo>
                  <a:cubicBezTo>
                    <a:pt x="240047" y="28114"/>
                    <a:pt x="235923" y="26540"/>
                    <a:pt x="231852" y="26540"/>
                  </a:cubicBezTo>
                  <a:cubicBezTo>
                    <a:pt x="227782" y="26540"/>
                    <a:pt x="223602" y="28114"/>
                    <a:pt x="220509" y="31262"/>
                  </a:cubicBezTo>
                  <a:lnTo>
                    <a:pt x="204715" y="47056"/>
                  </a:lnTo>
                  <a:lnTo>
                    <a:pt x="201459" y="4993"/>
                  </a:lnTo>
                  <a:cubicBezTo>
                    <a:pt x="201242" y="1900"/>
                    <a:pt x="198690" y="0"/>
                    <a:pt x="196031" y="0"/>
                  </a:cubicBezTo>
                  <a:cubicBezTo>
                    <a:pt x="194674" y="0"/>
                    <a:pt x="193318" y="488"/>
                    <a:pt x="192232" y="1574"/>
                  </a:cubicBezTo>
                  <a:lnTo>
                    <a:pt x="130088" y="63718"/>
                  </a:lnTo>
                  <a:cubicBezTo>
                    <a:pt x="124497" y="69308"/>
                    <a:pt x="121620" y="77070"/>
                    <a:pt x="122218" y="84994"/>
                  </a:cubicBezTo>
                  <a:lnTo>
                    <a:pt x="122380" y="87436"/>
                  </a:lnTo>
                  <a:lnTo>
                    <a:pt x="125365" y="126351"/>
                  </a:lnTo>
                  <a:lnTo>
                    <a:pt x="102896" y="148820"/>
                  </a:lnTo>
                  <a:lnTo>
                    <a:pt x="62461" y="189255"/>
                  </a:lnTo>
                  <a:lnTo>
                    <a:pt x="61539" y="190177"/>
                  </a:lnTo>
                  <a:lnTo>
                    <a:pt x="22407" y="229310"/>
                  </a:lnTo>
                  <a:lnTo>
                    <a:pt x="5040" y="246678"/>
                  </a:lnTo>
                  <a:cubicBezTo>
                    <a:pt x="2760" y="248957"/>
                    <a:pt x="1349" y="251997"/>
                    <a:pt x="1132" y="255198"/>
                  </a:cubicBezTo>
                  <a:lnTo>
                    <a:pt x="46" y="268822"/>
                  </a:lnTo>
                  <a:cubicBezTo>
                    <a:pt x="-605" y="276746"/>
                    <a:pt x="5691" y="283476"/>
                    <a:pt x="13561" y="283476"/>
                  </a:cubicBezTo>
                  <a:cubicBezTo>
                    <a:pt x="13777" y="283476"/>
                    <a:pt x="13995" y="283476"/>
                    <a:pt x="14266" y="283476"/>
                  </a:cubicBezTo>
                  <a:lnTo>
                    <a:pt x="28649" y="282770"/>
                  </a:lnTo>
                  <a:cubicBezTo>
                    <a:pt x="32013" y="282606"/>
                    <a:pt x="35216" y="281196"/>
                    <a:pt x="37550" y="278807"/>
                  </a:cubicBezTo>
                  <a:lnTo>
                    <a:pt x="54755" y="261603"/>
                  </a:lnTo>
                  <a:lnTo>
                    <a:pt x="93887" y="222471"/>
                  </a:lnTo>
                  <a:lnTo>
                    <a:pt x="94810" y="221548"/>
                  </a:lnTo>
                  <a:lnTo>
                    <a:pt x="135244" y="181114"/>
                  </a:lnTo>
                  <a:lnTo>
                    <a:pt x="159668" y="156690"/>
                  </a:lnTo>
                  <a:lnTo>
                    <a:pt x="195162" y="159404"/>
                  </a:lnTo>
                  <a:lnTo>
                    <a:pt x="196736" y="159512"/>
                  </a:lnTo>
                  <a:cubicBezTo>
                    <a:pt x="197442" y="159567"/>
                    <a:pt x="198147" y="159567"/>
                    <a:pt x="198799" y="159567"/>
                  </a:cubicBezTo>
                  <a:cubicBezTo>
                    <a:pt x="205963" y="159567"/>
                    <a:pt x="212856" y="156744"/>
                    <a:pt x="218012" y="151643"/>
                  </a:cubicBezTo>
                  <a:lnTo>
                    <a:pt x="280102" y="89553"/>
                  </a:lnTo>
                  <a:cubicBezTo>
                    <a:pt x="283358" y="86296"/>
                    <a:pt x="281296" y="80652"/>
                    <a:pt x="276683" y="80326"/>
                  </a:cubicBezTo>
                  <a:lnTo>
                    <a:pt x="238962" y="773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50166C9-4E56-E8AA-28CA-1BBA13B3EB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</p:spTree>
    <p:extLst>
      <p:ext uri="{BB962C8B-B14F-4D97-AF65-F5344CB8AC3E}">
        <p14:creationId xmlns:p14="http://schemas.microsoft.com/office/powerpoint/2010/main" val="149552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Dreyfus &amp; Dreyfus Development Model</a:t>
            </a:r>
            <a:endParaRPr/>
          </a:p>
        </p:txBody>
      </p:sp>
      <p:cxnSp>
        <p:nvCxnSpPr>
          <p:cNvPr id="173" name="Google Shape;173;p19"/>
          <p:cNvCxnSpPr/>
          <p:nvPr/>
        </p:nvCxnSpPr>
        <p:spPr>
          <a:xfrm>
            <a:off x="1340745" y="1993300"/>
            <a:ext cx="35700" cy="2586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19"/>
          <p:cNvCxnSpPr/>
          <p:nvPr/>
        </p:nvCxnSpPr>
        <p:spPr>
          <a:xfrm>
            <a:off x="1360050" y="4579900"/>
            <a:ext cx="64065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p19"/>
          <p:cNvSpPr txBox="1"/>
          <p:nvPr/>
        </p:nvSpPr>
        <p:spPr>
          <a:xfrm>
            <a:off x="1459400" y="4698525"/>
            <a:ext cx="64065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reality, this is how a resident grows and improves during residency…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2960450" y="3515075"/>
            <a:ext cx="391500" cy="391500"/>
          </a:xfrm>
          <a:prstGeom prst="flowChartConnector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3860350" y="3123575"/>
            <a:ext cx="391500" cy="391500"/>
          </a:xfrm>
          <a:prstGeom prst="flowChartConnector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2380850" y="4091288"/>
            <a:ext cx="10086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3243250" y="3777663"/>
            <a:ext cx="10086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Advanced Beginner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4277034" y="3445478"/>
            <a:ext cx="10698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5031175" y="2924088"/>
            <a:ext cx="10086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Proficient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5950850" y="2620178"/>
            <a:ext cx="10086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Expert/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19"/>
          <p:cNvCxnSpPr/>
          <p:nvPr/>
        </p:nvCxnSpPr>
        <p:spPr>
          <a:xfrm rot="10800000" flipH="1">
            <a:off x="1400075" y="4057875"/>
            <a:ext cx="830700" cy="498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6" name="Google Shape;186;p19"/>
          <p:cNvCxnSpPr/>
          <p:nvPr/>
        </p:nvCxnSpPr>
        <p:spPr>
          <a:xfrm rot="10800000" flipH="1">
            <a:off x="2266225" y="3407425"/>
            <a:ext cx="703200" cy="626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189;p19"/>
          <p:cNvCxnSpPr>
            <a:cxnSpLocks/>
          </p:cNvCxnSpPr>
          <p:nvPr/>
        </p:nvCxnSpPr>
        <p:spPr>
          <a:xfrm rot="10800000" flipH="1">
            <a:off x="4970991" y="2632469"/>
            <a:ext cx="1742700" cy="165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7" name="Google Shape;187;p19"/>
          <p:cNvCxnSpPr/>
          <p:nvPr/>
        </p:nvCxnSpPr>
        <p:spPr>
          <a:xfrm>
            <a:off x="2954500" y="3405338"/>
            <a:ext cx="1186500" cy="344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8" name="Google Shape;188;p19"/>
          <p:cNvCxnSpPr>
            <a:endCxn id="178" idx="3"/>
          </p:cNvCxnSpPr>
          <p:nvPr/>
        </p:nvCxnSpPr>
        <p:spPr>
          <a:xfrm rot="10800000" flipH="1">
            <a:off x="4117109" y="3005016"/>
            <a:ext cx="724200" cy="744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0" name="Google Shape;190;p19"/>
          <p:cNvSpPr/>
          <p:nvPr/>
        </p:nvSpPr>
        <p:spPr>
          <a:xfrm>
            <a:off x="1989350" y="3939200"/>
            <a:ext cx="391500" cy="3915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69;p11">
            <a:extLst>
              <a:ext uri="{FF2B5EF4-FFF2-40B4-BE49-F238E27FC236}">
                <a16:creationId xmlns:a16="http://schemas.microsoft.com/office/drawing/2014/main" id="{A8D275E0-2A5C-ACE7-CBD5-56A50F5BBAF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400"/>
            </a:pPr>
            <a:r>
              <a:rPr lang="en-US" sz="8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Presented by Partners in Medical Education, Inc. 2022</a:t>
            </a:r>
          </a:p>
        </p:txBody>
      </p:sp>
      <p:grpSp>
        <p:nvGrpSpPr>
          <p:cNvPr id="2" name="Graphic 83">
            <a:extLst>
              <a:ext uri="{FF2B5EF4-FFF2-40B4-BE49-F238E27FC236}">
                <a16:creationId xmlns:a16="http://schemas.microsoft.com/office/drawing/2014/main" id="{3A59C737-807A-C975-0181-C24642D5633A}"/>
              </a:ext>
            </a:extLst>
          </p:cNvPr>
          <p:cNvGrpSpPr/>
          <p:nvPr/>
        </p:nvGrpSpPr>
        <p:grpSpPr>
          <a:xfrm>
            <a:off x="7252419" y="429835"/>
            <a:ext cx="1262825" cy="1316458"/>
            <a:chOff x="3966910" y="4895560"/>
            <a:chExt cx="514859" cy="5172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D1F7A20-86B9-1ADA-DBD4-B36140A56AC0}"/>
                </a:ext>
              </a:extLst>
            </p:cNvPr>
            <p:cNvSpPr/>
            <p:nvPr/>
          </p:nvSpPr>
          <p:spPr>
            <a:xfrm>
              <a:off x="3966910" y="4947772"/>
              <a:ext cx="465024" cy="465022"/>
            </a:xfrm>
            <a:custGeom>
              <a:avLst/>
              <a:gdLst>
                <a:gd name="connsiteX0" fmla="*/ 232512 w 465024"/>
                <a:gd name="connsiteY0" fmla="*/ 465023 h 465022"/>
                <a:gd name="connsiteX1" fmla="*/ 465024 w 465024"/>
                <a:gd name="connsiteY1" fmla="*/ 232511 h 465022"/>
                <a:gd name="connsiteX2" fmla="*/ 437832 w 465024"/>
                <a:gd name="connsiteY2" fmla="*/ 123257 h 465022"/>
                <a:gd name="connsiteX3" fmla="*/ 432079 w 465024"/>
                <a:gd name="connsiteY3" fmla="*/ 123637 h 465022"/>
                <a:gd name="connsiteX4" fmla="*/ 428714 w 465024"/>
                <a:gd name="connsiteY4" fmla="*/ 123529 h 465022"/>
                <a:gd name="connsiteX5" fmla="*/ 399134 w 465024"/>
                <a:gd name="connsiteY5" fmla="*/ 121249 h 465022"/>
                <a:gd name="connsiteX6" fmla="*/ 377858 w 465024"/>
                <a:gd name="connsiteY6" fmla="*/ 142525 h 465022"/>
                <a:gd name="connsiteX7" fmla="*/ 403476 w 465024"/>
                <a:gd name="connsiteY7" fmla="*/ 232511 h 465022"/>
                <a:gd name="connsiteX8" fmla="*/ 232566 w 465024"/>
                <a:gd name="connsiteY8" fmla="*/ 403421 h 465022"/>
                <a:gd name="connsiteX9" fmla="*/ 61601 w 465024"/>
                <a:gd name="connsiteY9" fmla="*/ 232511 h 465022"/>
                <a:gd name="connsiteX10" fmla="*/ 232512 w 465024"/>
                <a:gd name="connsiteY10" fmla="*/ 61601 h 465022"/>
                <a:gd name="connsiteX11" fmla="*/ 322498 w 465024"/>
                <a:gd name="connsiteY11" fmla="*/ 87219 h 465022"/>
                <a:gd name="connsiteX12" fmla="*/ 341765 w 465024"/>
                <a:gd name="connsiteY12" fmla="*/ 67952 h 465022"/>
                <a:gd name="connsiteX13" fmla="*/ 339161 w 465024"/>
                <a:gd name="connsiteY13" fmla="*/ 34030 h 465022"/>
                <a:gd name="connsiteX14" fmla="*/ 339269 w 465024"/>
                <a:gd name="connsiteY14" fmla="*/ 25943 h 465022"/>
                <a:gd name="connsiteX15" fmla="*/ 232457 w 465024"/>
                <a:gd name="connsiteY15" fmla="*/ 0 h 465022"/>
                <a:gd name="connsiteX16" fmla="*/ 0 w 465024"/>
                <a:gd name="connsiteY16" fmla="*/ 232511 h 465022"/>
                <a:gd name="connsiteX17" fmla="*/ 232512 w 465024"/>
                <a:gd name="connsiteY17" fmla="*/ 465023 h 46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5024" h="465022">
                  <a:moveTo>
                    <a:pt x="232512" y="465023"/>
                  </a:moveTo>
                  <a:cubicBezTo>
                    <a:pt x="360925" y="465023"/>
                    <a:pt x="465024" y="360924"/>
                    <a:pt x="465024" y="232511"/>
                  </a:cubicBezTo>
                  <a:cubicBezTo>
                    <a:pt x="465024" y="193000"/>
                    <a:pt x="455199" y="155822"/>
                    <a:pt x="437832" y="123257"/>
                  </a:cubicBezTo>
                  <a:cubicBezTo>
                    <a:pt x="435932" y="123529"/>
                    <a:pt x="433978" y="123637"/>
                    <a:pt x="432079" y="123637"/>
                  </a:cubicBezTo>
                  <a:cubicBezTo>
                    <a:pt x="430993" y="123637"/>
                    <a:pt x="429853" y="123583"/>
                    <a:pt x="428714" y="123529"/>
                  </a:cubicBezTo>
                  <a:lnTo>
                    <a:pt x="399134" y="121249"/>
                  </a:lnTo>
                  <a:lnTo>
                    <a:pt x="377858" y="142525"/>
                  </a:lnTo>
                  <a:cubicBezTo>
                    <a:pt x="394086" y="168685"/>
                    <a:pt x="403476" y="199513"/>
                    <a:pt x="403476" y="232511"/>
                  </a:cubicBezTo>
                  <a:cubicBezTo>
                    <a:pt x="403476" y="326894"/>
                    <a:pt x="326950" y="403421"/>
                    <a:pt x="232566" y="403421"/>
                  </a:cubicBezTo>
                  <a:cubicBezTo>
                    <a:pt x="138183" y="403421"/>
                    <a:pt x="61601" y="326894"/>
                    <a:pt x="61601" y="232511"/>
                  </a:cubicBezTo>
                  <a:cubicBezTo>
                    <a:pt x="61601" y="138128"/>
                    <a:pt x="138128" y="61601"/>
                    <a:pt x="232512" y="61601"/>
                  </a:cubicBezTo>
                  <a:cubicBezTo>
                    <a:pt x="265565" y="61601"/>
                    <a:pt x="296393" y="70991"/>
                    <a:pt x="322498" y="87219"/>
                  </a:cubicBezTo>
                  <a:lnTo>
                    <a:pt x="341765" y="67952"/>
                  </a:lnTo>
                  <a:lnTo>
                    <a:pt x="339161" y="34030"/>
                  </a:lnTo>
                  <a:cubicBezTo>
                    <a:pt x="338944" y="31316"/>
                    <a:pt x="338997" y="28603"/>
                    <a:pt x="339269" y="25943"/>
                  </a:cubicBezTo>
                  <a:cubicBezTo>
                    <a:pt x="307301" y="9389"/>
                    <a:pt x="270992" y="0"/>
                    <a:pt x="232457" y="0"/>
                  </a:cubicBezTo>
                  <a:cubicBezTo>
                    <a:pt x="104098" y="0"/>
                    <a:pt x="0" y="104098"/>
                    <a:pt x="0" y="232511"/>
                  </a:cubicBezTo>
                  <a:cubicBezTo>
                    <a:pt x="0" y="360924"/>
                    <a:pt x="104099" y="465023"/>
                    <a:pt x="232512" y="4650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4BEB4DD-92E4-8DB0-B5E9-D91AB304F241}"/>
                </a:ext>
              </a:extLst>
            </p:cNvPr>
            <p:cNvSpPr/>
            <p:nvPr/>
          </p:nvSpPr>
          <p:spPr>
            <a:xfrm>
              <a:off x="4084957" y="5065764"/>
              <a:ext cx="228929" cy="228983"/>
            </a:xfrm>
            <a:custGeom>
              <a:avLst/>
              <a:gdLst>
                <a:gd name="connsiteX0" fmla="*/ 114465 w 228929"/>
                <a:gd name="connsiteY0" fmla="*/ 54437 h 228983"/>
                <a:gd name="connsiteX1" fmla="*/ 119024 w 228929"/>
                <a:gd name="connsiteY1" fmla="*/ 54600 h 228983"/>
                <a:gd name="connsiteX2" fmla="*/ 161955 w 228929"/>
                <a:gd name="connsiteY2" fmla="*/ 11669 h 228983"/>
                <a:gd name="connsiteX3" fmla="*/ 162877 w 228929"/>
                <a:gd name="connsiteY3" fmla="*/ 10746 h 228983"/>
                <a:gd name="connsiteX4" fmla="*/ 114465 w 228929"/>
                <a:gd name="connsiteY4" fmla="*/ 0 h 228983"/>
                <a:gd name="connsiteX5" fmla="*/ 0 w 228929"/>
                <a:gd name="connsiteY5" fmla="*/ 114465 h 228983"/>
                <a:gd name="connsiteX6" fmla="*/ 114465 w 228929"/>
                <a:gd name="connsiteY6" fmla="*/ 228984 h 228983"/>
                <a:gd name="connsiteX7" fmla="*/ 228930 w 228929"/>
                <a:gd name="connsiteY7" fmla="*/ 114519 h 228983"/>
                <a:gd name="connsiteX8" fmla="*/ 218183 w 228929"/>
                <a:gd name="connsiteY8" fmla="*/ 66106 h 228983"/>
                <a:gd name="connsiteX9" fmla="*/ 217261 w 228929"/>
                <a:gd name="connsiteY9" fmla="*/ 67029 h 228983"/>
                <a:gd name="connsiteX10" fmla="*/ 174329 w 228929"/>
                <a:gd name="connsiteY10" fmla="*/ 109959 h 228983"/>
                <a:gd name="connsiteX11" fmla="*/ 174492 w 228929"/>
                <a:gd name="connsiteY11" fmla="*/ 114518 h 228983"/>
                <a:gd name="connsiteX12" fmla="*/ 114410 w 228929"/>
                <a:gd name="connsiteY12" fmla="*/ 174601 h 228983"/>
                <a:gd name="connsiteX13" fmla="*/ 54382 w 228929"/>
                <a:gd name="connsiteY13" fmla="*/ 114518 h 228983"/>
                <a:gd name="connsiteX14" fmla="*/ 114465 w 228929"/>
                <a:gd name="connsiteY14" fmla="*/ 54437 h 22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929" h="228983">
                  <a:moveTo>
                    <a:pt x="114465" y="54437"/>
                  </a:moveTo>
                  <a:cubicBezTo>
                    <a:pt x="115985" y="54437"/>
                    <a:pt x="117505" y="54492"/>
                    <a:pt x="119024" y="54600"/>
                  </a:cubicBezTo>
                  <a:lnTo>
                    <a:pt x="161955" y="11669"/>
                  </a:lnTo>
                  <a:lnTo>
                    <a:pt x="162877" y="10746"/>
                  </a:lnTo>
                  <a:cubicBezTo>
                    <a:pt x="148169" y="3853"/>
                    <a:pt x="131779" y="0"/>
                    <a:pt x="114465" y="0"/>
                  </a:cubicBezTo>
                  <a:cubicBezTo>
                    <a:pt x="51235" y="0"/>
                    <a:pt x="0" y="51235"/>
                    <a:pt x="0" y="114465"/>
                  </a:cubicBezTo>
                  <a:cubicBezTo>
                    <a:pt x="0" y="177694"/>
                    <a:pt x="51235" y="228984"/>
                    <a:pt x="114465" y="228984"/>
                  </a:cubicBezTo>
                  <a:cubicBezTo>
                    <a:pt x="177694" y="228984"/>
                    <a:pt x="228930" y="177749"/>
                    <a:pt x="228930" y="114519"/>
                  </a:cubicBezTo>
                  <a:cubicBezTo>
                    <a:pt x="228930" y="97205"/>
                    <a:pt x="225075" y="80815"/>
                    <a:pt x="218183" y="66106"/>
                  </a:cubicBezTo>
                  <a:lnTo>
                    <a:pt x="217261" y="67029"/>
                  </a:lnTo>
                  <a:lnTo>
                    <a:pt x="174329" y="109959"/>
                  </a:lnTo>
                  <a:cubicBezTo>
                    <a:pt x="174438" y="111480"/>
                    <a:pt x="174492" y="113000"/>
                    <a:pt x="174492" y="114518"/>
                  </a:cubicBezTo>
                  <a:cubicBezTo>
                    <a:pt x="174492" y="147680"/>
                    <a:pt x="147626" y="174601"/>
                    <a:pt x="114410" y="174601"/>
                  </a:cubicBezTo>
                  <a:cubicBezTo>
                    <a:pt x="81194" y="174601"/>
                    <a:pt x="54382" y="147680"/>
                    <a:pt x="54382" y="114518"/>
                  </a:cubicBezTo>
                  <a:cubicBezTo>
                    <a:pt x="54383" y="81357"/>
                    <a:pt x="81304" y="54437"/>
                    <a:pt x="114465" y="544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7472A8A-7D40-6B24-84CB-686770E6FF73}"/>
                </a:ext>
              </a:extLst>
            </p:cNvPr>
            <p:cNvSpPr/>
            <p:nvPr/>
          </p:nvSpPr>
          <p:spPr>
            <a:xfrm>
              <a:off x="4200081" y="4895560"/>
              <a:ext cx="281687" cy="283475"/>
            </a:xfrm>
            <a:custGeom>
              <a:avLst/>
              <a:gdLst>
                <a:gd name="connsiteX0" fmla="*/ 238962 w 281687"/>
                <a:gd name="connsiteY0" fmla="*/ 77395 h 283475"/>
                <a:gd name="connsiteX1" fmla="*/ 252748 w 281687"/>
                <a:gd name="connsiteY1" fmla="*/ 63610 h 283475"/>
                <a:gd name="connsiteX2" fmla="*/ 252748 w 281687"/>
                <a:gd name="connsiteY2" fmla="*/ 40869 h 283475"/>
                <a:gd name="connsiteX3" fmla="*/ 243195 w 281687"/>
                <a:gd name="connsiteY3" fmla="*/ 31262 h 283475"/>
                <a:gd name="connsiteX4" fmla="*/ 231852 w 281687"/>
                <a:gd name="connsiteY4" fmla="*/ 26540 h 283475"/>
                <a:gd name="connsiteX5" fmla="*/ 220509 w 281687"/>
                <a:gd name="connsiteY5" fmla="*/ 31262 h 283475"/>
                <a:gd name="connsiteX6" fmla="*/ 204715 w 281687"/>
                <a:gd name="connsiteY6" fmla="*/ 47056 h 283475"/>
                <a:gd name="connsiteX7" fmla="*/ 201459 w 281687"/>
                <a:gd name="connsiteY7" fmla="*/ 4993 h 283475"/>
                <a:gd name="connsiteX8" fmla="*/ 196031 w 281687"/>
                <a:gd name="connsiteY8" fmla="*/ 0 h 283475"/>
                <a:gd name="connsiteX9" fmla="*/ 192232 w 281687"/>
                <a:gd name="connsiteY9" fmla="*/ 1574 h 283475"/>
                <a:gd name="connsiteX10" fmla="*/ 130088 w 281687"/>
                <a:gd name="connsiteY10" fmla="*/ 63718 h 283475"/>
                <a:gd name="connsiteX11" fmla="*/ 122218 w 281687"/>
                <a:gd name="connsiteY11" fmla="*/ 84994 h 283475"/>
                <a:gd name="connsiteX12" fmla="*/ 122380 w 281687"/>
                <a:gd name="connsiteY12" fmla="*/ 87436 h 283475"/>
                <a:gd name="connsiteX13" fmla="*/ 125365 w 281687"/>
                <a:gd name="connsiteY13" fmla="*/ 126351 h 283475"/>
                <a:gd name="connsiteX14" fmla="*/ 102896 w 281687"/>
                <a:gd name="connsiteY14" fmla="*/ 148820 h 283475"/>
                <a:gd name="connsiteX15" fmla="*/ 62461 w 281687"/>
                <a:gd name="connsiteY15" fmla="*/ 189255 h 283475"/>
                <a:gd name="connsiteX16" fmla="*/ 61539 w 281687"/>
                <a:gd name="connsiteY16" fmla="*/ 190177 h 283475"/>
                <a:gd name="connsiteX17" fmla="*/ 22407 w 281687"/>
                <a:gd name="connsiteY17" fmla="*/ 229310 h 283475"/>
                <a:gd name="connsiteX18" fmla="*/ 5040 w 281687"/>
                <a:gd name="connsiteY18" fmla="*/ 246678 h 283475"/>
                <a:gd name="connsiteX19" fmla="*/ 1132 w 281687"/>
                <a:gd name="connsiteY19" fmla="*/ 255198 h 283475"/>
                <a:gd name="connsiteX20" fmla="*/ 46 w 281687"/>
                <a:gd name="connsiteY20" fmla="*/ 268822 h 283475"/>
                <a:gd name="connsiteX21" fmla="*/ 13561 w 281687"/>
                <a:gd name="connsiteY21" fmla="*/ 283476 h 283475"/>
                <a:gd name="connsiteX22" fmla="*/ 14266 w 281687"/>
                <a:gd name="connsiteY22" fmla="*/ 283476 h 283475"/>
                <a:gd name="connsiteX23" fmla="*/ 28649 w 281687"/>
                <a:gd name="connsiteY23" fmla="*/ 282770 h 283475"/>
                <a:gd name="connsiteX24" fmla="*/ 37550 w 281687"/>
                <a:gd name="connsiteY24" fmla="*/ 278807 h 283475"/>
                <a:gd name="connsiteX25" fmla="*/ 54755 w 281687"/>
                <a:gd name="connsiteY25" fmla="*/ 261603 h 283475"/>
                <a:gd name="connsiteX26" fmla="*/ 93887 w 281687"/>
                <a:gd name="connsiteY26" fmla="*/ 222471 h 283475"/>
                <a:gd name="connsiteX27" fmla="*/ 94810 w 281687"/>
                <a:gd name="connsiteY27" fmla="*/ 221548 h 283475"/>
                <a:gd name="connsiteX28" fmla="*/ 135244 w 281687"/>
                <a:gd name="connsiteY28" fmla="*/ 181114 h 283475"/>
                <a:gd name="connsiteX29" fmla="*/ 159668 w 281687"/>
                <a:gd name="connsiteY29" fmla="*/ 156690 h 283475"/>
                <a:gd name="connsiteX30" fmla="*/ 195162 w 281687"/>
                <a:gd name="connsiteY30" fmla="*/ 159404 h 283475"/>
                <a:gd name="connsiteX31" fmla="*/ 196736 w 281687"/>
                <a:gd name="connsiteY31" fmla="*/ 159512 h 283475"/>
                <a:gd name="connsiteX32" fmla="*/ 198799 w 281687"/>
                <a:gd name="connsiteY32" fmla="*/ 159567 h 283475"/>
                <a:gd name="connsiteX33" fmla="*/ 218012 w 281687"/>
                <a:gd name="connsiteY33" fmla="*/ 151643 h 283475"/>
                <a:gd name="connsiteX34" fmla="*/ 280102 w 281687"/>
                <a:gd name="connsiteY34" fmla="*/ 89553 h 283475"/>
                <a:gd name="connsiteX35" fmla="*/ 276683 w 281687"/>
                <a:gd name="connsiteY35" fmla="*/ 80326 h 283475"/>
                <a:gd name="connsiteX36" fmla="*/ 238962 w 281687"/>
                <a:gd name="connsiteY36" fmla="*/ 77395 h 2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1687" h="283475">
                  <a:moveTo>
                    <a:pt x="238962" y="77395"/>
                  </a:moveTo>
                  <a:lnTo>
                    <a:pt x="252748" y="63610"/>
                  </a:lnTo>
                  <a:cubicBezTo>
                    <a:pt x="259044" y="57314"/>
                    <a:pt x="259044" y="47164"/>
                    <a:pt x="252748" y="40869"/>
                  </a:cubicBezTo>
                  <a:lnTo>
                    <a:pt x="243195" y="31262"/>
                  </a:lnTo>
                  <a:cubicBezTo>
                    <a:pt x="240047" y="28114"/>
                    <a:pt x="235923" y="26540"/>
                    <a:pt x="231852" y="26540"/>
                  </a:cubicBezTo>
                  <a:cubicBezTo>
                    <a:pt x="227782" y="26540"/>
                    <a:pt x="223602" y="28114"/>
                    <a:pt x="220509" y="31262"/>
                  </a:cubicBezTo>
                  <a:lnTo>
                    <a:pt x="204715" y="47056"/>
                  </a:lnTo>
                  <a:lnTo>
                    <a:pt x="201459" y="4993"/>
                  </a:lnTo>
                  <a:cubicBezTo>
                    <a:pt x="201242" y="1900"/>
                    <a:pt x="198690" y="0"/>
                    <a:pt x="196031" y="0"/>
                  </a:cubicBezTo>
                  <a:cubicBezTo>
                    <a:pt x="194674" y="0"/>
                    <a:pt x="193318" y="488"/>
                    <a:pt x="192232" y="1574"/>
                  </a:cubicBezTo>
                  <a:lnTo>
                    <a:pt x="130088" y="63718"/>
                  </a:lnTo>
                  <a:cubicBezTo>
                    <a:pt x="124497" y="69308"/>
                    <a:pt x="121620" y="77070"/>
                    <a:pt x="122218" y="84994"/>
                  </a:cubicBezTo>
                  <a:lnTo>
                    <a:pt x="122380" y="87436"/>
                  </a:lnTo>
                  <a:lnTo>
                    <a:pt x="125365" y="126351"/>
                  </a:lnTo>
                  <a:lnTo>
                    <a:pt x="102896" y="148820"/>
                  </a:lnTo>
                  <a:lnTo>
                    <a:pt x="62461" y="189255"/>
                  </a:lnTo>
                  <a:lnTo>
                    <a:pt x="61539" y="190177"/>
                  </a:lnTo>
                  <a:lnTo>
                    <a:pt x="22407" y="229310"/>
                  </a:lnTo>
                  <a:lnTo>
                    <a:pt x="5040" y="246678"/>
                  </a:lnTo>
                  <a:cubicBezTo>
                    <a:pt x="2760" y="248957"/>
                    <a:pt x="1349" y="251997"/>
                    <a:pt x="1132" y="255198"/>
                  </a:cubicBezTo>
                  <a:lnTo>
                    <a:pt x="46" y="268822"/>
                  </a:lnTo>
                  <a:cubicBezTo>
                    <a:pt x="-605" y="276746"/>
                    <a:pt x="5691" y="283476"/>
                    <a:pt x="13561" y="283476"/>
                  </a:cubicBezTo>
                  <a:cubicBezTo>
                    <a:pt x="13777" y="283476"/>
                    <a:pt x="13995" y="283476"/>
                    <a:pt x="14266" y="283476"/>
                  </a:cubicBezTo>
                  <a:lnTo>
                    <a:pt x="28649" y="282770"/>
                  </a:lnTo>
                  <a:cubicBezTo>
                    <a:pt x="32013" y="282606"/>
                    <a:pt x="35216" y="281196"/>
                    <a:pt x="37550" y="278807"/>
                  </a:cubicBezTo>
                  <a:lnTo>
                    <a:pt x="54755" y="261603"/>
                  </a:lnTo>
                  <a:lnTo>
                    <a:pt x="93887" y="222471"/>
                  </a:lnTo>
                  <a:lnTo>
                    <a:pt x="94810" y="221548"/>
                  </a:lnTo>
                  <a:lnTo>
                    <a:pt x="135244" y="181114"/>
                  </a:lnTo>
                  <a:lnTo>
                    <a:pt x="159668" y="156690"/>
                  </a:lnTo>
                  <a:lnTo>
                    <a:pt x="195162" y="159404"/>
                  </a:lnTo>
                  <a:lnTo>
                    <a:pt x="196736" y="159512"/>
                  </a:lnTo>
                  <a:cubicBezTo>
                    <a:pt x="197442" y="159567"/>
                    <a:pt x="198147" y="159567"/>
                    <a:pt x="198799" y="159567"/>
                  </a:cubicBezTo>
                  <a:cubicBezTo>
                    <a:pt x="205963" y="159567"/>
                    <a:pt x="212856" y="156744"/>
                    <a:pt x="218012" y="151643"/>
                  </a:cubicBezTo>
                  <a:lnTo>
                    <a:pt x="280102" y="89553"/>
                  </a:lnTo>
                  <a:cubicBezTo>
                    <a:pt x="283358" y="86296"/>
                    <a:pt x="281296" y="80652"/>
                    <a:pt x="276683" y="80326"/>
                  </a:cubicBezTo>
                  <a:lnTo>
                    <a:pt x="238962" y="773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8" name="Google Shape;178;p19"/>
          <p:cNvSpPr/>
          <p:nvPr/>
        </p:nvSpPr>
        <p:spPr>
          <a:xfrm>
            <a:off x="4783975" y="2670850"/>
            <a:ext cx="391500" cy="391500"/>
          </a:xfrm>
          <a:prstGeom prst="flowChartConnector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6039775" y="2344362"/>
            <a:ext cx="391500" cy="391500"/>
          </a:xfrm>
          <a:prstGeom prst="flowChartConnector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912FE-F0C8-2220-5CFF-D93844E82E67}"/>
              </a:ext>
            </a:extLst>
          </p:cNvPr>
          <p:cNvSpPr txBox="1"/>
          <p:nvPr/>
        </p:nvSpPr>
        <p:spPr>
          <a:xfrm>
            <a:off x="8393011" y="649047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6956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3415CD-43A4-F9BC-0261-3489CE4F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 to Align with Rotation Goals &amp; Objectives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7842B-6949-DA28-39C7-31A92AB51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79" y="1786278"/>
            <a:ext cx="7689471" cy="4297364"/>
          </a:xfrm>
          <a:prstGeom prst="rect">
            <a:avLst/>
          </a:prstGeom>
        </p:spPr>
      </p:pic>
      <p:sp>
        <p:nvSpPr>
          <p:cNvPr id="6" name="Google Shape;69;p11">
            <a:extLst>
              <a:ext uri="{FF2B5EF4-FFF2-40B4-BE49-F238E27FC236}">
                <a16:creationId xmlns:a16="http://schemas.microsoft.com/office/drawing/2014/main" id="{0700C0B0-3875-23B0-E577-731E730D1711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400"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</a:rPr>
              <a:t>Presented by Partners in Medical Education, Inc. 2022</a:t>
            </a:r>
          </a:p>
        </p:txBody>
      </p:sp>
      <p:grpSp>
        <p:nvGrpSpPr>
          <p:cNvPr id="2" name="Graphic 83">
            <a:extLst>
              <a:ext uri="{FF2B5EF4-FFF2-40B4-BE49-F238E27FC236}">
                <a16:creationId xmlns:a16="http://schemas.microsoft.com/office/drawing/2014/main" id="{A8CB3180-3A75-60D6-1A87-03C7A4B6B2FB}"/>
              </a:ext>
            </a:extLst>
          </p:cNvPr>
          <p:cNvGrpSpPr/>
          <p:nvPr/>
        </p:nvGrpSpPr>
        <p:grpSpPr>
          <a:xfrm>
            <a:off x="7686708" y="1265577"/>
            <a:ext cx="1262825" cy="1316458"/>
            <a:chOff x="3966910" y="4895560"/>
            <a:chExt cx="514859" cy="5172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F573988-44DB-F09E-7CB7-9984E670BB64}"/>
                </a:ext>
              </a:extLst>
            </p:cNvPr>
            <p:cNvSpPr/>
            <p:nvPr/>
          </p:nvSpPr>
          <p:spPr>
            <a:xfrm>
              <a:off x="3966910" y="4947772"/>
              <a:ext cx="465024" cy="465022"/>
            </a:xfrm>
            <a:custGeom>
              <a:avLst/>
              <a:gdLst>
                <a:gd name="connsiteX0" fmla="*/ 232512 w 465024"/>
                <a:gd name="connsiteY0" fmla="*/ 465023 h 465022"/>
                <a:gd name="connsiteX1" fmla="*/ 465024 w 465024"/>
                <a:gd name="connsiteY1" fmla="*/ 232511 h 465022"/>
                <a:gd name="connsiteX2" fmla="*/ 437832 w 465024"/>
                <a:gd name="connsiteY2" fmla="*/ 123257 h 465022"/>
                <a:gd name="connsiteX3" fmla="*/ 432079 w 465024"/>
                <a:gd name="connsiteY3" fmla="*/ 123637 h 465022"/>
                <a:gd name="connsiteX4" fmla="*/ 428714 w 465024"/>
                <a:gd name="connsiteY4" fmla="*/ 123529 h 465022"/>
                <a:gd name="connsiteX5" fmla="*/ 399134 w 465024"/>
                <a:gd name="connsiteY5" fmla="*/ 121249 h 465022"/>
                <a:gd name="connsiteX6" fmla="*/ 377858 w 465024"/>
                <a:gd name="connsiteY6" fmla="*/ 142525 h 465022"/>
                <a:gd name="connsiteX7" fmla="*/ 403476 w 465024"/>
                <a:gd name="connsiteY7" fmla="*/ 232511 h 465022"/>
                <a:gd name="connsiteX8" fmla="*/ 232566 w 465024"/>
                <a:gd name="connsiteY8" fmla="*/ 403421 h 465022"/>
                <a:gd name="connsiteX9" fmla="*/ 61601 w 465024"/>
                <a:gd name="connsiteY9" fmla="*/ 232511 h 465022"/>
                <a:gd name="connsiteX10" fmla="*/ 232512 w 465024"/>
                <a:gd name="connsiteY10" fmla="*/ 61601 h 465022"/>
                <a:gd name="connsiteX11" fmla="*/ 322498 w 465024"/>
                <a:gd name="connsiteY11" fmla="*/ 87219 h 465022"/>
                <a:gd name="connsiteX12" fmla="*/ 341765 w 465024"/>
                <a:gd name="connsiteY12" fmla="*/ 67952 h 465022"/>
                <a:gd name="connsiteX13" fmla="*/ 339161 w 465024"/>
                <a:gd name="connsiteY13" fmla="*/ 34030 h 465022"/>
                <a:gd name="connsiteX14" fmla="*/ 339269 w 465024"/>
                <a:gd name="connsiteY14" fmla="*/ 25943 h 465022"/>
                <a:gd name="connsiteX15" fmla="*/ 232457 w 465024"/>
                <a:gd name="connsiteY15" fmla="*/ 0 h 465022"/>
                <a:gd name="connsiteX16" fmla="*/ 0 w 465024"/>
                <a:gd name="connsiteY16" fmla="*/ 232511 h 465022"/>
                <a:gd name="connsiteX17" fmla="*/ 232512 w 465024"/>
                <a:gd name="connsiteY17" fmla="*/ 465023 h 46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5024" h="465022">
                  <a:moveTo>
                    <a:pt x="232512" y="465023"/>
                  </a:moveTo>
                  <a:cubicBezTo>
                    <a:pt x="360925" y="465023"/>
                    <a:pt x="465024" y="360924"/>
                    <a:pt x="465024" y="232511"/>
                  </a:cubicBezTo>
                  <a:cubicBezTo>
                    <a:pt x="465024" y="193000"/>
                    <a:pt x="455199" y="155822"/>
                    <a:pt x="437832" y="123257"/>
                  </a:cubicBezTo>
                  <a:cubicBezTo>
                    <a:pt x="435932" y="123529"/>
                    <a:pt x="433978" y="123637"/>
                    <a:pt x="432079" y="123637"/>
                  </a:cubicBezTo>
                  <a:cubicBezTo>
                    <a:pt x="430993" y="123637"/>
                    <a:pt x="429853" y="123583"/>
                    <a:pt x="428714" y="123529"/>
                  </a:cubicBezTo>
                  <a:lnTo>
                    <a:pt x="399134" y="121249"/>
                  </a:lnTo>
                  <a:lnTo>
                    <a:pt x="377858" y="142525"/>
                  </a:lnTo>
                  <a:cubicBezTo>
                    <a:pt x="394086" y="168685"/>
                    <a:pt x="403476" y="199513"/>
                    <a:pt x="403476" y="232511"/>
                  </a:cubicBezTo>
                  <a:cubicBezTo>
                    <a:pt x="403476" y="326894"/>
                    <a:pt x="326950" y="403421"/>
                    <a:pt x="232566" y="403421"/>
                  </a:cubicBezTo>
                  <a:cubicBezTo>
                    <a:pt x="138183" y="403421"/>
                    <a:pt x="61601" y="326894"/>
                    <a:pt x="61601" y="232511"/>
                  </a:cubicBezTo>
                  <a:cubicBezTo>
                    <a:pt x="61601" y="138128"/>
                    <a:pt x="138128" y="61601"/>
                    <a:pt x="232512" y="61601"/>
                  </a:cubicBezTo>
                  <a:cubicBezTo>
                    <a:pt x="265565" y="61601"/>
                    <a:pt x="296393" y="70991"/>
                    <a:pt x="322498" y="87219"/>
                  </a:cubicBezTo>
                  <a:lnTo>
                    <a:pt x="341765" y="67952"/>
                  </a:lnTo>
                  <a:lnTo>
                    <a:pt x="339161" y="34030"/>
                  </a:lnTo>
                  <a:cubicBezTo>
                    <a:pt x="338944" y="31316"/>
                    <a:pt x="338997" y="28603"/>
                    <a:pt x="339269" y="25943"/>
                  </a:cubicBezTo>
                  <a:cubicBezTo>
                    <a:pt x="307301" y="9389"/>
                    <a:pt x="270992" y="0"/>
                    <a:pt x="232457" y="0"/>
                  </a:cubicBezTo>
                  <a:cubicBezTo>
                    <a:pt x="104098" y="0"/>
                    <a:pt x="0" y="104098"/>
                    <a:pt x="0" y="232511"/>
                  </a:cubicBezTo>
                  <a:cubicBezTo>
                    <a:pt x="0" y="360924"/>
                    <a:pt x="104099" y="465023"/>
                    <a:pt x="232512" y="4650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4DD0C36-B307-17A9-523A-6689E5E988E9}"/>
                </a:ext>
              </a:extLst>
            </p:cNvPr>
            <p:cNvSpPr/>
            <p:nvPr/>
          </p:nvSpPr>
          <p:spPr>
            <a:xfrm>
              <a:off x="4084957" y="5065764"/>
              <a:ext cx="228929" cy="228983"/>
            </a:xfrm>
            <a:custGeom>
              <a:avLst/>
              <a:gdLst>
                <a:gd name="connsiteX0" fmla="*/ 114465 w 228929"/>
                <a:gd name="connsiteY0" fmla="*/ 54437 h 228983"/>
                <a:gd name="connsiteX1" fmla="*/ 119024 w 228929"/>
                <a:gd name="connsiteY1" fmla="*/ 54600 h 228983"/>
                <a:gd name="connsiteX2" fmla="*/ 161955 w 228929"/>
                <a:gd name="connsiteY2" fmla="*/ 11669 h 228983"/>
                <a:gd name="connsiteX3" fmla="*/ 162877 w 228929"/>
                <a:gd name="connsiteY3" fmla="*/ 10746 h 228983"/>
                <a:gd name="connsiteX4" fmla="*/ 114465 w 228929"/>
                <a:gd name="connsiteY4" fmla="*/ 0 h 228983"/>
                <a:gd name="connsiteX5" fmla="*/ 0 w 228929"/>
                <a:gd name="connsiteY5" fmla="*/ 114465 h 228983"/>
                <a:gd name="connsiteX6" fmla="*/ 114465 w 228929"/>
                <a:gd name="connsiteY6" fmla="*/ 228984 h 228983"/>
                <a:gd name="connsiteX7" fmla="*/ 228930 w 228929"/>
                <a:gd name="connsiteY7" fmla="*/ 114519 h 228983"/>
                <a:gd name="connsiteX8" fmla="*/ 218183 w 228929"/>
                <a:gd name="connsiteY8" fmla="*/ 66106 h 228983"/>
                <a:gd name="connsiteX9" fmla="*/ 217261 w 228929"/>
                <a:gd name="connsiteY9" fmla="*/ 67029 h 228983"/>
                <a:gd name="connsiteX10" fmla="*/ 174329 w 228929"/>
                <a:gd name="connsiteY10" fmla="*/ 109959 h 228983"/>
                <a:gd name="connsiteX11" fmla="*/ 174492 w 228929"/>
                <a:gd name="connsiteY11" fmla="*/ 114518 h 228983"/>
                <a:gd name="connsiteX12" fmla="*/ 114410 w 228929"/>
                <a:gd name="connsiteY12" fmla="*/ 174601 h 228983"/>
                <a:gd name="connsiteX13" fmla="*/ 54382 w 228929"/>
                <a:gd name="connsiteY13" fmla="*/ 114518 h 228983"/>
                <a:gd name="connsiteX14" fmla="*/ 114465 w 228929"/>
                <a:gd name="connsiteY14" fmla="*/ 54437 h 22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929" h="228983">
                  <a:moveTo>
                    <a:pt x="114465" y="54437"/>
                  </a:moveTo>
                  <a:cubicBezTo>
                    <a:pt x="115985" y="54437"/>
                    <a:pt x="117505" y="54492"/>
                    <a:pt x="119024" y="54600"/>
                  </a:cubicBezTo>
                  <a:lnTo>
                    <a:pt x="161955" y="11669"/>
                  </a:lnTo>
                  <a:lnTo>
                    <a:pt x="162877" y="10746"/>
                  </a:lnTo>
                  <a:cubicBezTo>
                    <a:pt x="148169" y="3853"/>
                    <a:pt x="131779" y="0"/>
                    <a:pt x="114465" y="0"/>
                  </a:cubicBezTo>
                  <a:cubicBezTo>
                    <a:pt x="51235" y="0"/>
                    <a:pt x="0" y="51235"/>
                    <a:pt x="0" y="114465"/>
                  </a:cubicBezTo>
                  <a:cubicBezTo>
                    <a:pt x="0" y="177694"/>
                    <a:pt x="51235" y="228984"/>
                    <a:pt x="114465" y="228984"/>
                  </a:cubicBezTo>
                  <a:cubicBezTo>
                    <a:pt x="177694" y="228984"/>
                    <a:pt x="228930" y="177749"/>
                    <a:pt x="228930" y="114519"/>
                  </a:cubicBezTo>
                  <a:cubicBezTo>
                    <a:pt x="228930" y="97205"/>
                    <a:pt x="225075" y="80815"/>
                    <a:pt x="218183" y="66106"/>
                  </a:cubicBezTo>
                  <a:lnTo>
                    <a:pt x="217261" y="67029"/>
                  </a:lnTo>
                  <a:lnTo>
                    <a:pt x="174329" y="109959"/>
                  </a:lnTo>
                  <a:cubicBezTo>
                    <a:pt x="174438" y="111480"/>
                    <a:pt x="174492" y="113000"/>
                    <a:pt x="174492" y="114518"/>
                  </a:cubicBezTo>
                  <a:cubicBezTo>
                    <a:pt x="174492" y="147680"/>
                    <a:pt x="147626" y="174601"/>
                    <a:pt x="114410" y="174601"/>
                  </a:cubicBezTo>
                  <a:cubicBezTo>
                    <a:pt x="81194" y="174601"/>
                    <a:pt x="54382" y="147680"/>
                    <a:pt x="54382" y="114518"/>
                  </a:cubicBezTo>
                  <a:cubicBezTo>
                    <a:pt x="54383" y="81357"/>
                    <a:pt x="81304" y="54437"/>
                    <a:pt x="114465" y="544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6BDF1F-0E61-5ACD-5DA4-D42E27F54974}"/>
                </a:ext>
              </a:extLst>
            </p:cNvPr>
            <p:cNvSpPr/>
            <p:nvPr/>
          </p:nvSpPr>
          <p:spPr>
            <a:xfrm>
              <a:off x="4200081" y="4895560"/>
              <a:ext cx="281687" cy="283475"/>
            </a:xfrm>
            <a:custGeom>
              <a:avLst/>
              <a:gdLst>
                <a:gd name="connsiteX0" fmla="*/ 238962 w 281687"/>
                <a:gd name="connsiteY0" fmla="*/ 77395 h 283475"/>
                <a:gd name="connsiteX1" fmla="*/ 252748 w 281687"/>
                <a:gd name="connsiteY1" fmla="*/ 63610 h 283475"/>
                <a:gd name="connsiteX2" fmla="*/ 252748 w 281687"/>
                <a:gd name="connsiteY2" fmla="*/ 40869 h 283475"/>
                <a:gd name="connsiteX3" fmla="*/ 243195 w 281687"/>
                <a:gd name="connsiteY3" fmla="*/ 31262 h 283475"/>
                <a:gd name="connsiteX4" fmla="*/ 231852 w 281687"/>
                <a:gd name="connsiteY4" fmla="*/ 26540 h 283475"/>
                <a:gd name="connsiteX5" fmla="*/ 220509 w 281687"/>
                <a:gd name="connsiteY5" fmla="*/ 31262 h 283475"/>
                <a:gd name="connsiteX6" fmla="*/ 204715 w 281687"/>
                <a:gd name="connsiteY6" fmla="*/ 47056 h 283475"/>
                <a:gd name="connsiteX7" fmla="*/ 201459 w 281687"/>
                <a:gd name="connsiteY7" fmla="*/ 4993 h 283475"/>
                <a:gd name="connsiteX8" fmla="*/ 196031 w 281687"/>
                <a:gd name="connsiteY8" fmla="*/ 0 h 283475"/>
                <a:gd name="connsiteX9" fmla="*/ 192232 w 281687"/>
                <a:gd name="connsiteY9" fmla="*/ 1574 h 283475"/>
                <a:gd name="connsiteX10" fmla="*/ 130088 w 281687"/>
                <a:gd name="connsiteY10" fmla="*/ 63718 h 283475"/>
                <a:gd name="connsiteX11" fmla="*/ 122218 w 281687"/>
                <a:gd name="connsiteY11" fmla="*/ 84994 h 283475"/>
                <a:gd name="connsiteX12" fmla="*/ 122380 w 281687"/>
                <a:gd name="connsiteY12" fmla="*/ 87436 h 283475"/>
                <a:gd name="connsiteX13" fmla="*/ 125365 w 281687"/>
                <a:gd name="connsiteY13" fmla="*/ 126351 h 283475"/>
                <a:gd name="connsiteX14" fmla="*/ 102896 w 281687"/>
                <a:gd name="connsiteY14" fmla="*/ 148820 h 283475"/>
                <a:gd name="connsiteX15" fmla="*/ 62461 w 281687"/>
                <a:gd name="connsiteY15" fmla="*/ 189255 h 283475"/>
                <a:gd name="connsiteX16" fmla="*/ 61539 w 281687"/>
                <a:gd name="connsiteY16" fmla="*/ 190177 h 283475"/>
                <a:gd name="connsiteX17" fmla="*/ 22407 w 281687"/>
                <a:gd name="connsiteY17" fmla="*/ 229310 h 283475"/>
                <a:gd name="connsiteX18" fmla="*/ 5040 w 281687"/>
                <a:gd name="connsiteY18" fmla="*/ 246678 h 283475"/>
                <a:gd name="connsiteX19" fmla="*/ 1132 w 281687"/>
                <a:gd name="connsiteY19" fmla="*/ 255198 h 283475"/>
                <a:gd name="connsiteX20" fmla="*/ 46 w 281687"/>
                <a:gd name="connsiteY20" fmla="*/ 268822 h 283475"/>
                <a:gd name="connsiteX21" fmla="*/ 13561 w 281687"/>
                <a:gd name="connsiteY21" fmla="*/ 283476 h 283475"/>
                <a:gd name="connsiteX22" fmla="*/ 14266 w 281687"/>
                <a:gd name="connsiteY22" fmla="*/ 283476 h 283475"/>
                <a:gd name="connsiteX23" fmla="*/ 28649 w 281687"/>
                <a:gd name="connsiteY23" fmla="*/ 282770 h 283475"/>
                <a:gd name="connsiteX24" fmla="*/ 37550 w 281687"/>
                <a:gd name="connsiteY24" fmla="*/ 278807 h 283475"/>
                <a:gd name="connsiteX25" fmla="*/ 54755 w 281687"/>
                <a:gd name="connsiteY25" fmla="*/ 261603 h 283475"/>
                <a:gd name="connsiteX26" fmla="*/ 93887 w 281687"/>
                <a:gd name="connsiteY26" fmla="*/ 222471 h 283475"/>
                <a:gd name="connsiteX27" fmla="*/ 94810 w 281687"/>
                <a:gd name="connsiteY27" fmla="*/ 221548 h 283475"/>
                <a:gd name="connsiteX28" fmla="*/ 135244 w 281687"/>
                <a:gd name="connsiteY28" fmla="*/ 181114 h 283475"/>
                <a:gd name="connsiteX29" fmla="*/ 159668 w 281687"/>
                <a:gd name="connsiteY29" fmla="*/ 156690 h 283475"/>
                <a:gd name="connsiteX30" fmla="*/ 195162 w 281687"/>
                <a:gd name="connsiteY30" fmla="*/ 159404 h 283475"/>
                <a:gd name="connsiteX31" fmla="*/ 196736 w 281687"/>
                <a:gd name="connsiteY31" fmla="*/ 159512 h 283475"/>
                <a:gd name="connsiteX32" fmla="*/ 198799 w 281687"/>
                <a:gd name="connsiteY32" fmla="*/ 159567 h 283475"/>
                <a:gd name="connsiteX33" fmla="*/ 218012 w 281687"/>
                <a:gd name="connsiteY33" fmla="*/ 151643 h 283475"/>
                <a:gd name="connsiteX34" fmla="*/ 280102 w 281687"/>
                <a:gd name="connsiteY34" fmla="*/ 89553 h 283475"/>
                <a:gd name="connsiteX35" fmla="*/ 276683 w 281687"/>
                <a:gd name="connsiteY35" fmla="*/ 80326 h 283475"/>
                <a:gd name="connsiteX36" fmla="*/ 238962 w 281687"/>
                <a:gd name="connsiteY36" fmla="*/ 77395 h 2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1687" h="283475">
                  <a:moveTo>
                    <a:pt x="238962" y="77395"/>
                  </a:moveTo>
                  <a:lnTo>
                    <a:pt x="252748" y="63610"/>
                  </a:lnTo>
                  <a:cubicBezTo>
                    <a:pt x="259044" y="57314"/>
                    <a:pt x="259044" y="47164"/>
                    <a:pt x="252748" y="40869"/>
                  </a:cubicBezTo>
                  <a:lnTo>
                    <a:pt x="243195" y="31262"/>
                  </a:lnTo>
                  <a:cubicBezTo>
                    <a:pt x="240047" y="28114"/>
                    <a:pt x="235923" y="26540"/>
                    <a:pt x="231852" y="26540"/>
                  </a:cubicBezTo>
                  <a:cubicBezTo>
                    <a:pt x="227782" y="26540"/>
                    <a:pt x="223602" y="28114"/>
                    <a:pt x="220509" y="31262"/>
                  </a:cubicBezTo>
                  <a:lnTo>
                    <a:pt x="204715" y="47056"/>
                  </a:lnTo>
                  <a:lnTo>
                    <a:pt x="201459" y="4993"/>
                  </a:lnTo>
                  <a:cubicBezTo>
                    <a:pt x="201242" y="1900"/>
                    <a:pt x="198690" y="0"/>
                    <a:pt x="196031" y="0"/>
                  </a:cubicBezTo>
                  <a:cubicBezTo>
                    <a:pt x="194674" y="0"/>
                    <a:pt x="193318" y="488"/>
                    <a:pt x="192232" y="1574"/>
                  </a:cubicBezTo>
                  <a:lnTo>
                    <a:pt x="130088" y="63718"/>
                  </a:lnTo>
                  <a:cubicBezTo>
                    <a:pt x="124497" y="69308"/>
                    <a:pt x="121620" y="77070"/>
                    <a:pt x="122218" y="84994"/>
                  </a:cubicBezTo>
                  <a:lnTo>
                    <a:pt x="122380" y="87436"/>
                  </a:lnTo>
                  <a:lnTo>
                    <a:pt x="125365" y="126351"/>
                  </a:lnTo>
                  <a:lnTo>
                    <a:pt x="102896" y="148820"/>
                  </a:lnTo>
                  <a:lnTo>
                    <a:pt x="62461" y="189255"/>
                  </a:lnTo>
                  <a:lnTo>
                    <a:pt x="61539" y="190177"/>
                  </a:lnTo>
                  <a:lnTo>
                    <a:pt x="22407" y="229310"/>
                  </a:lnTo>
                  <a:lnTo>
                    <a:pt x="5040" y="246678"/>
                  </a:lnTo>
                  <a:cubicBezTo>
                    <a:pt x="2760" y="248957"/>
                    <a:pt x="1349" y="251997"/>
                    <a:pt x="1132" y="255198"/>
                  </a:cubicBezTo>
                  <a:lnTo>
                    <a:pt x="46" y="268822"/>
                  </a:lnTo>
                  <a:cubicBezTo>
                    <a:pt x="-605" y="276746"/>
                    <a:pt x="5691" y="283476"/>
                    <a:pt x="13561" y="283476"/>
                  </a:cubicBezTo>
                  <a:cubicBezTo>
                    <a:pt x="13777" y="283476"/>
                    <a:pt x="13995" y="283476"/>
                    <a:pt x="14266" y="283476"/>
                  </a:cubicBezTo>
                  <a:lnTo>
                    <a:pt x="28649" y="282770"/>
                  </a:lnTo>
                  <a:cubicBezTo>
                    <a:pt x="32013" y="282606"/>
                    <a:pt x="35216" y="281196"/>
                    <a:pt x="37550" y="278807"/>
                  </a:cubicBezTo>
                  <a:lnTo>
                    <a:pt x="54755" y="261603"/>
                  </a:lnTo>
                  <a:lnTo>
                    <a:pt x="93887" y="222471"/>
                  </a:lnTo>
                  <a:lnTo>
                    <a:pt x="94810" y="221548"/>
                  </a:lnTo>
                  <a:lnTo>
                    <a:pt x="135244" y="181114"/>
                  </a:lnTo>
                  <a:lnTo>
                    <a:pt x="159668" y="156690"/>
                  </a:lnTo>
                  <a:lnTo>
                    <a:pt x="195162" y="159404"/>
                  </a:lnTo>
                  <a:lnTo>
                    <a:pt x="196736" y="159512"/>
                  </a:lnTo>
                  <a:cubicBezTo>
                    <a:pt x="197442" y="159567"/>
                    <a:pt x="198147" y="159567"/>
                    <a:pt x="198799" y="159567"/>
                  </a:cubicBezTo>
                  <a:cubicBezTo>
                    <a:pt x="205963" y="159567"/>
                    <a:pt x="212856" y="156744"/>
                    <a:pt x="218012" y="151643"/>
                  </a:cubicBezTo>
                  <a:lnTo>
                    <a:pt x="280102" y="89553"/>
                  </a:lnTo>
                  <a:cubicBezTo>
                    <a:pt x="283358" y="86296"/>
                    <a:pt x="281296" y="80652"/>
                    <a:pt x="276683" y="80326"/>
                  </a:cubicBezTo>
                  <a:lnTo>
                    <a:pt x="238962" y="773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9493A00-0AC3-7C77-7478-74E1BA1559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7DC4515-236D-7AD3-DF61-D6CE676488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74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5BF9345-27B9-8393-21C4-5781A77E7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704388"/>
              </p:ext>
            </p:extLst>
          </p:nvPr>
        </p:nvGraphicFramePr>
        <p:xfrm>
          <a:off x="347439" y="19153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02232" y="878698"/>
            <a:ext cx="30162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Rotations (CLE)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phic 2" descr="Key with solid fill">
            <a:extLst>
              <a:ext uri="{FF2B5EF4-FFF2-40B4-BE49-F238E27FC236}">
                <a16:creationId xmlns:a16="http://schemas.microsoft.com/office/drawing/2014/main" id="{62887D6C-E2FE-5D1B-7E8E-4DB35B7029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53157" y="3421027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E977C8-025D-F432-7331-B45F9698B29D}"/>
              </a:ext>
            </a:extLst>
          </p:cNvPr>
          <p:cNvSpPr txBox="1"/>
          <p:nvPr/>
        </p:nvSpPr>
        <p:spPr>
          <a:xfrm>
            <a:off x="6753157" y="4135845"/>
            <a:ext cx="17894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Key Point: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Rotations are the core element of graduate medical education</a:t>
            </a:r>
          </a:p>
        </p:txBody>
      </p:sp>
      <p:sp>
        <p:nvSpPr>
          <p:cNvPr id="5" name="Google Shape;69;p11">
            <a:extLst>
              <a:ext uri="{FF2B5EF4-FFF2-40B4-BE49-F238E27FC236}">
                <a16:creationId xmlns:a16="http://schemas.microsoft.com/office/drawing/2014/main" id="{BB61710B-5D3E-0552-EBE1-88BEE777F8D9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400"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</a:rPr>
              <a:t>Presented by Partners in Medical Education, Inc. 2022</a:t>
            </a:r>
          </a:p>
        </p:txBody>
      </p:sp>
      <p:pic>
        <p:nvPicPr>
          <p:cNvPr id="8" name="Graphic 7" descr="Nerve with solid fill">
            <a:extLst>
              <a:ext uri="{FF2B5EF4-FFF2-40B4-BE49-F238E27FC236}">
                <a16:creationId xmlns:a16="http://schemas.microsoft.com/office/drawing/2014/main" id="{D87A4D9B-A0C9-8AD0-F5F0-15777DB6DB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7471" y="257174"/>
            <a:ext cx="1488365" cy="148836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242C07-6BC1-3056-F6DD-ED9D1CF885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65E5C-8B60-F900-008D-D7C4E1E7A4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70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2725461" y="1008605"/>
            <a:ext cx="6217736" cy="46585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b="1" dirty="0">
              <a:latin typeface="+mj-lt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+mj-lt"/>
              </a:rPr>
              <a:t>Elements to keep in mind regarding your didactics program:</a:t>
            </a:r>
            <a:endParaRPr lang="en-US" dirty="0"/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1800" b="0" dirty="0">
                <a:latin typeface="+mj-lt"/>
              </a:rPr>
              <a:t>The requirement is not very explicit</a:t>
            </a: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quality of didactics is something that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should be asked about on your program’s annual evaluation of both trainees and faculty</a:t>
            </a:r>
            <a:endParaRPr lang="en-US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1800" b="0" baseline="0" dirty="0">
                <a:latin typeface="+mj-lt"/>
              </a:rPr>
              <a:t>It</a:t>
            </a:r>
            <a:r>
              <a:rPr lang="en-US" sz="1800" b="0" dirty="0">
                <a:latin typeface="+mj-lt"/>
              </a:rPr>
              <a:t> must be “protected time”</a:t>
            </a: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Focus on adult learning principles – case-based discussion</a:t>
            </a:r>
          </a:p>
        </p:txBody>
      </p:sp>
      <p:sp>
        <p:nvSpPr>
          <p:cNvPr id="19" name="5-Point Star 3">
            <a:extLst>
              <a:ext uri="{FF2B5EF4-FFF2-40B4-BE49-F238E27FC236}">
                <a16:creationId xmlns:a16="http://schemas.microsoft.com/office/drawing/2014/main" id="{F4D1DA75-A258-A7E0-E26A-97D85848087D}"/>
              </a:ext>
            </a:extLst>
          </p:cNvPr>
          <p:cNvSpPr/>
          <p:nvPr/>
        </p:nvSpPr>
        <p:spPr>
          <a:xfrm rot="3221651">
            <a:off x="1047283" y="1809360"/>
            <a:ext cx="2671728" cy="2828804"/>
          </a:xfrm>
          <a:prstGeom prst="star5">
            <a:avLst>
              <a:gd name="adj" fmla="val 17882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2801" y="2691538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Didactics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367" y="5520750"/>
            <a:ext cx="3893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</a:rPr>
              <a:t>IV.A.3. </a:t>
            </a:r>
          </a:p>
          <a:p>
            <a:r>
              <a:rPr lang="en-US" sz="1800" b="0" dirty="0">
                <a:latin typeface="Calibri" panose="020F0502020204030204" pitchFamily="34" charset="0"/>
              </a:rPr>
              <a:t>Regularly scheduled didactic sessions</a:t>
            </a:r>
          </a:p>
        </p:txBody>
      </p:sp>
      <p:pic>
        <p:nvPicPr>
          <p:cNvPr id="3" name="Graphic 2" descr="Dolphin with solid fill">
            <a:extLst>
              <a:ext uri="{FF2B5EF4-FFF2-40B4-BE49-F238E27FC236}">
                <a16:creationId xmlns:a16="http://schemas.microsoft.com/office/drawing/2014/main" id="{F0AF6870-AF58-021D-0A11-82A79082C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5350" y="6341055"/>
            <a:ext cx="457200" cy="457200"/>
          </a:xfrm>
          <a:prstGeom prst="rect">
            <a:avLst/>
          </a:prstGeom>
        </p:spPr>
      </p:pic>
      <p:sp>
        <p:nvSpPr>
          <p:cNvPr id="2" name="Google Shape;69;p11">
            <a:extLst>
              <a:ext uri="{FF2B5EF4-FFF2-40B4-BE49-F238E27FC236}">
                <a16:creationId xmlns:a16="http://schemas.microsoft.com/office/drawing/2014/main" id="{CDD703ED-DAE6-C720-3C99-DF2230F5CB51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400"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</a:rPr>
              <a:t>Presented by Partners in Medical Education, Inc. 2022</a:t>
            </a:r>
          </a:p>
        </p:txBody>
      </p:sp>
      <p:grpSp>
        <p:nvGrpSpPr>
          <p:cNvPr id="7" name="Graphic 77">
            <a:extLst>
              <a:ext uri="{FF2B5EF4-FFF2-40B4-BE49-F238E27FC236}">
                <a16:creationId xmlns:a16="http://schemas.microsoft.com/office/drawing/2014/main" id="{82C124FB-0AE0-A4A0-E899-926BBD26160B}"/>
              </a:ext>
            </a:extLst>
          </p:cNvPr>
          <p:cNvGrpSpPr/>
          <p:nvPr/>
        </p:nvGrpSpPr>
        <p:grpSpPr>
          <a:xfrm>
            <a:off x="2290725" y="3261546"/>
            <a:ext cx="587025" cy="517172"/>
            <a:chOff x="5231880" y="2995314"/>
            <a:chExt cx="587025" cy="51717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800D77-5F18-151F-04D3-72D4A0F747A5}"/>
                </a:ext>
              </a:extLst>
            </p:cNvPr>
            <p:cNvSpPr/>
            <p:nvPr/>
          </p:nvSpPr>
          <p:spPr>
            <a:xfrm>
              <a:off x="5254021" y="2995314"/>
              <a:ext cx="145579" cy="145579"/>
            </a:xfrm>
            <a:custGeom>
              <a:avLst/>
              <a:gdLst>
                <a:gd name="connsiteX0" fmla="*/ 145580 w 145579"/>
                <a:gd name="connsiteY0" fmla="*/ 72790 h 145579"/>
                <a:gd name="connsiteX1" fmla="*/ 72790 w 145579"/>
                <a:gd name="connsiteY1" fmla="*/ 145580 h 145579"/>
                <a:gd name="connsiteX2" fmla="*/ 0 w 145579"/>
                <a:gd name="connsiteY2" fmla="*/ 72790 h 145579"/>
                <a:gd name="connsiteX3" fmla="*/ 72790 w 145579"/>
                <a:gd name="connsiteY3" fmla="*/ 0 h 145579"/>
                <a:gd name="connsiteX4" fmla="*/ 145580 w 145579"/>
                <a:gd name="connsiteY4" fmla="*/ 72790 h 1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9" h="145579">
                  <a:moveTo>
                    <a:pt x="145580" y="72790"/>
                  </a:moveTo>
                  <a:cubicBezTo>
                    <a:pt x="145580" y="112990"/>
                    <a:pt x="112990" y="145580"/>
                    <a:pt x="72790" y="145580"/>
                  </a:cubicBezTo>
                  <a:cubicBezTo>
                    <a:pt x="32589" y="145580"/>
                    <a:pt x="0" y="112990"/>
                    <a:pt x="0" y="72790"/>
                  </a:cubicBezTo>
                  <a:cubicBezTo>
                    <a:pt x="0" y="32589"/>
                    <a:pt x="32589" y="0"/>
                    <a:pt x="72790" y="0"/>
                  </a:cubicBezTo>
                  <a:cubicBezTo>
                    <a:pt x="112990" y="0"/>
                    <a:pt x="145580" y="32589"/>
                    <a:pt x="145580" y="727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A153679-5E9D-2C17-7820-76B69A943E2A}"/>
                </a:ext>
              </a:extLst>
            </p:cNvPr>
            <p:cNvSpPr/>
            <p:nvPr/>
          </p:nvSpPr>
          <p:spPr>
            <a:xfrm>
              <a:off x="5231880" y="3068122"/>
              <a:ext cx="587025" cy="444364"/>
            </a:xfrm>
            <a:custGeom>
              <a:avLst/>
              <a:gdLst>
                <a:gd name="connsiteX0" fmla="*/ 579513 w 587025"/>
                <a:gd name="connsiteY0" fmla="*/ 19920 h 444364"/>
                <a:gd name="connsiteX1" fmla="*/ 403545 w 587025"/>
                <a:gd name="connsiteY1" fmla="*/ 19920 h 444364"/>
                <a:gd name="connsiteX2" fmla="*/ 403545 w 587025"/>
                <a:gd name="connsiteY2" fmla="*/ 0 h 444364"/>
                <a:gd name="connsiteX3" fmla="*/ 356870 w 587025"/>
                <a:gd name="connsiteY3" fmla="*/ 0 h 444364"/>
                <a:gd name="connsiteX4" fmla="*/ 356870 w 587025"/>
                <a:gd name="connsiteY4" fmla="*/ 19920 h 444364"/>
                <a:gd name="connsiteX5" fmla="*/ 189732 w 587025"/>
                <a:gd name="connsiteY5" fmla="*/ 19920 h 444364"/>
                <a:gd name="connsiteX6" fmla="*/ 177851 w 587025"/>
                <a:gd name="connsiteY6" fmla="*/ 19920 h 444364"/>
                <a:gd name="connsiteX7" fmla="*/ 177851 w 587025"/>
                <a:gd name="connsiteY7" fmla="*/ 43926 h 444364"/>
                <a:gd name="connsiteX8" fmla="*/ 189732 w 587025"/>
                <a:gd name="connsiteY8" fmla="*/ 43926 h 444364"/>
                <a:gd name="connsiteX9" fmla="*/ 189732 w 587025"/>
                <a:gd name="connsiteY9" fmla="*/ 96758 h 444364"/>
                <a:gd name="connsiteX10" fmla="*/ 162393 w 587025"/>
                <a:gd name="connsiteY10" fmla="*/ 83729 h 444364"/>
                <a:gd name="connsiteX11" fmla="*/ 121423 w 587025"/>
                <a:gd name="connsiteY11" fmla="*/ 83729 h 444364"/>
                <a:gd name="connsiteX12" fmla="*/ 93670 w 587025"/>
                <a:gd name="connsiteY12" fmla="*/ 115906 h 444364"/>
                <a:gd name="connsiteX13" fmla="*/ 66821 w 587025"/>
                <a:gd name="connsiteY13" fmla="*/ 83729 h 444364"/>
                <a:gd name="connsiteX14" fmla="*/ 7833 w 587025"/>
                <a:gd name="connsiteY14" fmla="*/ 94687 h 444364"/>
                <a:gd name="connsiteX15" fmla="*/ 4067 w 587025"/>
                <a:gd name="connsiteY15" fmla="*/ 225524 h 444364"/>
                <a:gd name="connsiteX16" fmla="*/ 29071 w 587025"/>
                <a:gd name="connsiteY16" fmla="*/ 225524 h 444364"/>
                <a:gd name="connsiteX17" fmla="*/ 30426 w 587025"/>
                <a:gd name="connsiteY17" fmla="*/ 252693 h 444364"/>
                <a:gd name="connsiteX18" fmla="*/ 34230 w 587025"/>
                <a:gd name="connsiteY18" fmla="*/ 252693 h 444364"/>
                <a:gd name="connsiteX19" fmla="*/ 34230 w 587025"/>
                <a:gd name="connsiteY19" fmla="*/ 269243 h 444364"/>
                <a:gd name="connsiteX20" fmla="*/ 34230 w 587025"/>
                <a:gd name="connsiteY20" fmla="*/ 281463 h 444364"/>
                <a:gd name="connsiteX21" fmla="*/ 34230 w 587025"/>
                <a:gd name="connsiteY21" fmla="*/ 411076 h 444364"/>
                <a:gd name="connsiteX22" fmla="*/ 29203 w 587025"/>
                <a:gd name="connsiteY22" fmla="*/ 411076 h 444364"/>
                <a:gd name="connsiteX23" fmla="*/ 0 w 587025"/>
                <a:gd name="connsiteY23" fmla="*/ 417440 h 444364"/>
                <a:gd name="connsiteX24" fmla="*/ 0 w 587025"/>
                <a:gd name="connsiteY24" fmla="*/ 444364 h 444364"/>
                <a:gd name="connsiteX25" fmla="*/ 24872 w 587025"/>
                <a:gd name="connsiteY25" fmla="*/ 444364 h 444364"/>
                <a:gd name="connsiteX26" fmla="*/ 53905 w 587025"/>
                <a:gd name="connsiteY26" fmla="*/ 439638 h 444364"/>
                <a:gd name="connsiteX27" fmla="*/ 54169 w 587025"/>
                <a:gd name="connsiteY27" fmla="*/ 444364 h 444364"/>
                <a:gd name="connsiteX28" fmla="*/ 86327 w 587025"/>
                <a:gd name="connsiteY28" fmla="*/ 444364 h 444364"/>
                <a:gd name="connsiteX29" fmla="*/ 86327 w 587025"/>
                <a:gd name="connsiteY29" fmla="*/ 414371 h 444364"/>
                <a:gd name="connsiteX30" fmla="*/ 86327 w 587025"/>
                <a:gd name="connsiteY30" fmla="*/ 411114 h 444364"/>
                <a:gd name="connsiteX31" fmla="*/ 86327 w 587025"/>
                <a:gd name="connsiteY31" fmla="*/ 281519 h 444364"/>
                <a:gd name="connsiteX32" fmla="*/ 104647 w 587025"/>
                <a:gd name="connsiteY32" fmla="*/ 281519 h 444364"/>
                <a:gd name="connsiteX33" fmla="*/ 104647 w 587025"/>
                <a:gd name="connsiteY33" fmla="*/ 411114 h 444364"/>
                <a:gd name="connsiteX34" fmla="*/ 104647 w 587025"/>
                <a:gd name="connsiteY34" fmla="*/ 414371 h 444364"/>
                <a:gd name="connsiteX35" fmla="*/ 104647 w 587025"/>
                <a:gd name="connsiteY35" fmla="*/ 444364 h 444364"/>
                <a:gd name="connsiteX36" fmla="*/ 136806 w 587025"/>
                <a:gd name="connsiteY36" fmla="*/ 444364 h 444364"/>
                <a:gd name="connsiteX37" fmla="*/ 137069 w 587025"/>
                <a:gd name="connsiteY37" fmla="*/ 439638 h 444364"/>
                <a:gd name="connsiteX38" fmla="*/ 166102 w 587025"/>
                <a:gd name="connsiteY38" fmla="*/ 444364 h 444364"/>
                <a:gd name="connsiteX39" fmla="*/ 190974 w 587025"/>
                <a:gd name="connsiteY39" fmla="*/ 444364 h 444364"/>
                <a:gd name="connsiteX40" fmla="*/ 190974 w 587025"/>
                <a:gd name="connsiteY40" fmla="*/ 417440 h 444364"/>
                <a:gd name="connsiteX41" fmla="*/ 161734 w 587025"/>
                <a:gd name="connsiteY41" fmla="*/ 411114 h 444364"/>
                <a:gd name="connsiteX42" fmla="*/ 156745 w 587025"/>
                <a:gd name="connsiteY42" fmla="*/ 411114 h 444364"/>
                <a:gd name="connsiteX43" fmla="*/ 156745 w 587025"/>
                <a:gd name="connsiteY43" fmla="*/ 281519 h 444364"/>
                <a:gd name="connsiteX44" fmla="*/ 156745 w 587025"/>
                <a:gd name="connsiteY44" fmla="*/ 269281 h 444364"/>
                <a:gd name="connsiteX45" fmla="*/ 156745 w 587025"/>
                <a:gd name="connsiteY45" fmla="*/ 252731 h 444364"/>
                <a:gd name="connsiteX46" fmla="*/ 161358 w 587025"/>
                <a:gd name="connsiteY46" fmla="*/ 252731 h 444364"/>
                <a:gd name="connsiteX47" fmla="*/ 167307 w 587025"/>
                <a:gd name="connsiteY47" fmla="*/ 132230 h 444364"/>
                <a:gd name="connsiteX48" fmla="*/ 189732 w 587025"/>
                <a:gd name="connsiteY48" fmla="*/ 142379 h 444364"/>
                <a:gd name="connsiteX49" fmla="*/ 189732 w 587025"/>
                <a:gd name="connsiteY49" fmla="*/ 280860 h 444364"/>
                <a:gd name="connsiteX50" fmla="*/ 361746 w 587025"/>
                <a:gd name="connsiteY50" fmla="*/ 280860 h 444364"/>
                <a:gd name="connsiteX51" fmla="*/ 361746 w 587025"/>
                <a:gd name="connsiteY51" fmla="*/ 324975 h 444364"/>
                <a:gd name="connsiteX52" fmla="*/ 266814 w 587025"/>
                <a:gd name="connsiteY52" fmla="*/ 432069 h 444364"/>
                <a:gd name="connsiteX53" fmla="*/ 300931 w 587025"/>
                <a:gd name="connsiteY53" fmla="*/ 432069 h 444364"/>
                <a:gd name="connsiteX54" fmla="*/ 365022 w 587025"/>
                <a:gd name="connsiteY54" fmla="*/ 359694 h 444364"/>
                <a:gd name="connsiteX55" fmla="*/ 365022 w 587025"/>
                <a:gd name="connsiteY55" fmla="*/ 432069 h 444364"/>
                <a:gd name="connsiteX56" fmla="*/ 384622 w 587025"/>
                <a:gd name="connsiteY56" fmla="*/ 432069 h 444364"/>
                <a:gd name="connsiteX57" fmla="*/ 384622 w 587025"/>
                <a:gd name="connsiteY57" fmla="*/ 359769 h 444364"/>
                <a:gd name="connsiteX58" fmla="*/ 448619 w 587025"/>
                <a:gd name="connsiteY58" fmla="*/ 432069 h 444364"/>
                <a:gd name="connsiteX59" fmla="*/ 483282 w 587025"/>
                <a:gd name="connsiteY59" fmla="*/ 432069 h 444364"/>
                <a:gd name="connsiteX60" fmla="*/ 387823 w 587025"/>
                <a:gd name="connsiteY60" fmla="*/ 324975 h 444364"/>
                <a:gd name="connsiteX61" fmla="*/ 387823 w 587025"/>
                <a:gd name="connsiteY61" fmla="*/ 280860 h 444364"/>
                <a:gd name="connsiteX62" fmla="*/ 579532 w 587025"/>
                <a:gd name="connsiteY62" fmla="*/ 280860 h 444364"/>
                <a:gd name="connsiteX63" fmla="*/ 579532 w 587025"/>
                <a:gd name="connsiteY63" fmla="*/ 43945 h 444364"/>
                <a:gd name="connsiteX64" fmla="*/ 587025 w 587025"/>
                <a:gd name="connsiteY64" fmla="*/ 43945 h 444364"/>
                <a:gd name="connsiteX65" fmla="*/ 587025 w 587025"/>
                <a:gd name="connsiteY65" fmla="*/ 19920 h 444364"/>
                <a:gd name="connsiteX66" fmla="*/ 579513 w 587025"/>
                <a:gd name="connsiteY66" fmla="*/ 19920 h 444364"/>
                <a:gd name="connsiteX67" fmla="*/ 562718 w 587025"/>
                <a:gd name="connsiteY67" fmla="*/ 263181 h 444364"/>
                <a:gd name="connsiteX68" fmla="*/ 387786 w 587025"/>
                <a:gd name="connsiteY68" fmla="*/ 263181 h 444364"/>
                <a:gd name="connsiteX69" fmla="*/ 361746 w 587025"/>
                <a:gd name="connsiteY69" fmla="*/ 263181 h 444364"/>
                <a:gd name="connsiteX70" fmla="*/ 206545 w 587025"/>
                <a:gd name="connsiteY70" fmla="*/ 263181 h 444364"/>
                <a:gd name="connsiteX71" fmla="*/ 206545 w 587025"/>
                <a:gd name="connsiteY71" fmla="*/ 149967 h 444364"/>
                <a:gd name="connsiteX72" fmla="*/ 276530 w 587025"/>
                <a:gd name="connsiteY72" fmla="*/ 181636 h 444364"/>
                <a:gd name="connsiteX73" fmla="*/ 276266 w 587025"/>
                <a:gd name="connsiteY73" fmla="*/ 138011 h 444364"/>
                <a:gd name="connsiteX74" fmla="*/ 206545 w 587025"/>
                <a:gd name="connsiteY74" fmla="*/ 104779 h 444364"/>
                <a:gd name="connsiteX75" fmla="*/ 206545 w 587025"/>
                <a:gd name="connsiteY75" fmla="*/ 43945 h 444364"/>
                <a:gd name="connsiteX76" fmla="*/ 562718 w 587025"/>
                <a:gd name="connsiteY76" fmla="*/ 43945 h 444364"/>
                <a:gd name="connsiteX77" fmla="*/ 562718 w 587025"/>
                <a:gd name="connsiteY77" fmla="*/ 263181 h 44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87025" h="444364">
                  <a:moveTo>
                    <a:pt x="579513" y="19920"/>
                  </a:moveTo>
                  <a:lnTo>
                    <a:pt x="403545" y="19920"/>
                  </a:lnTo>
                  <a:lnTo>
                    <a:pt x="403545" y="0"/>
                  </a:lnTo>
                  <a:lnTo>
                    <a:pt x="356870" y="0"/>
                  </a:lnTo>
                  <a:lnTo>
                    <a:pt x="356870" y="19920"/>
                  </a:lnTo>
                  <a:lnTo>
                    <a:pt x="189732" y="19920"/>
                  </a:lnTo>
                  <a:lnTo>
                    <a:pt x="177851" y="19920"/>
                  </a:lnTo>
                  <a:lnTo>
                    <a:pt x="177851" y="43926"/>
                  </a:lnTo>
                  <a:lnTo>
                    <a:pt x="189732" y="43926"/>
                  </a:lnTo>
                  <a:lnTo>
                    <a:pt x="189732" y="96758"/>
                  </a:lnTo>
                  <a:lnTo>
                    <a:pt x="162393" y="83729"/>
                  </a:lnTo>
                  <a:lnTo>
                    <a:pt x="121423" y="83729"/>
                  </a:lnTo>
                  <a:lnTo>
                    <a:pt x="93670" y="115906"/>
                  </a:lnTo>
                  <a:lnTo>
                    <a:pt x="66821" y="83729"/>
                  </a:lnTo>
                  <a:lnTo>
                    <a:pt x="7833" y="94687"/>
                  </a:lnTo>
                  <a:lnTo>
                    <a:pt x="4067" y="225524"/>
                  </a:lnTo>
                  <a:lnTo>
                    <a:pt x="29071" y="225524"/>
                  </a:lnTo>
                  <a:lnTo>
                    <a:pt x="30426" y="252693"/>
                  </a:lnTo>
                  <a:lnTo>
                    <a:pt x="34230" y="252693"/>
                  </a:lnTo>
                  <a:lnTo>
                    <a:pt x="34230" y="269243"/>
                  </a:lnTo>
                  <a:lnTo>
                    <a:pt x="34230" y="281463"/>
                  </a:lnTo>
                  <a:lnTo>
                    <a:pt x="34230" y="411076"/>
                  </a:lnTo>
                  <a:lnTo>
                    <a:pt x="29203" y="411076"/>
                  </a:lnTo>
                  <a:lnTo>
                    <a:pt x="0" y="417440"/>
                  </a:lnTo>
                  <a:lnTo>
                    <a:pt x="0" y="444364"/>
                  </a:lnTo>
                  <a:lnTo>
                    <a:pt x="24872" y="444364"/>
                  </a:lnTo>
                  <a:lnTo>
                    <a:pt x="53905" y="439638"/>
                  </a:lnTo>
                  <a:lnTo>
                    <a:pt x="54169" y="444364"/>
                  </a:lnTo>
                  <a:lnTo>
                    <a:pt x="86327" y="444364"/>
                  </a:lnTo>
                  <a:lnTo>
                    <a:pt x="86327" y="414371"/>
                  </a:lnTo>
                  <a:lnTo>
                    <a:pt x="86327" y="411114"/>
                  </a:lnTo>
                  <a:lnTo>
                    <a:pt x="86327" y="281519"/>
                  </a:lnTo>
                  <a:lnTo>
                    <a:pt x="104647" y="281519"/>
                  </a:lnTo>
                  <a:lnTo>
                    <a:pt x="104647" y="411114"/>
                  </a:lnTo>
                  <a:lnTo>
                    <a:pt x="104647" y="414371"/>
                  </a:lnTo>
                  <a:lnTo>
                    <a:pt x="104647" y="444364"/>
                  </a:lnTo>
                  <a:lnTo>
                    <a:pt x="136806" y="444364"/>
                  </a:lnTo>
                  <a:lnTo>
                    <a:pt x="137069" y="439638"/>
                  </a:lnTo>
                  <a:lnTo>
                    <a:pt x="166102" y="444364"/>
                  </a:lnTo>
                  <a:lnTo>
                    <a:pt x="190974" y="444364"/>
                  </a:lnTo>
                  <a:lnTo>
                    <a:pt x="190974" y="417440"/>
                  </a:lnTo>
                  <a:lnTo>
                    <a:pt x="161734" y="411114"/>
                  </a:lnTo>
                  <a:lnTo>
                    <a:pt x="156745" y="411114"/>
                  </a:lnTo>
                  <a:lnTo>
                    <a:pt x="156745" y="281519"/>
                  </a:lnTo>
                  <a:lnTo>
                    <a:pt x="156745" y="269281"/>
                  </a:lnTo>
                  <a:lnTo>
                    <a:pt x="156745" y="252731"/>
                  </a:lnTo>
                  <a:lnTo>
                    <a:pt x="161358" y="252731"/>
                  </a:lnTo>
                  <a:lnTo>
                    <a:pt x="167307" y="132230"/>
                  </a:lnTo>
                  <a:lnTo>
                    <a:pt x="189732" y="142379"/>
                  </a:lnTo>
                  <a:lnTo>
                    <a:pt x="189732" y="280860"/>
                  </a:lnTo>
                  <a:lnTo>
                    <a:pt x="361746" y="280860"/>
                  </a:lnTo>
                  <a:lnTo>
                    <a:pt x="361746" y="324975"/>
                  </a:lnTo>
                  <a:lnTo>
                    <a:pt x="266814" y="432069"/>
                  </a:lnTo>
                  <a:lnTo>
                    <a:pt x="300931" y="432069"/>
                  </a:lnTo>
                  <a:lnTo>
                    <a:pt x="365022" y="359694"/>
                  </a:lnTo>
                  <a:lnTo>
                    <a:pt x="365022" y="432069"/>
                  </a:lnTo>
                  <a:lnTo>
                    <a:pt x="384622" y="432069"/>
                  </a:lnTo>
                  <a:lnTo>
                    <a:pt x="384622" y="359769"/>
                  </a:lnTo>
                  <a:lnTo>
                    <a:pt x="448619" y="432069"/>
                  </a:lnTo>
                  <a:lnTo>
                    <a:pt x="483282" y="432069"/>
                  </a:lnTo>
                  <a:lnTo>
                    <a:pt x="387823" y="324975"/>
                  </a:lnTo>
                  <a:lnTo>
                    <a:pt x="387823" y="280860"/>
                  </a:lnTo>
                  <a:lnTo>
                    <a:pt x="579532" y="280860"/>
                  </a:lnTo>
                  <a:lnTo>
                    <a:pt x="579532" y="43945"/>
                  </a:lnTo>
                  <a:lnTo>
                    <a:pt x="587025" y="43945"/>
                  </a:lnTo>
                  <a:lnTo>
                    <a:pt x="587025" y="19920"/>
                  </a:lnTo>
                  <a:lnTo>
                    <a:pt x="579513" y="19920"/>
                  </a:lnTo>
                  <a:close/>
                  <a:moveTo>
                    <a:pt x="562718" y="263181"/>
                  </a:moveTo>
                  <a:lnTo>
                    <a:pt x="387786" y="263181"/>
                  </a:lnTo>
                  <a:lnTo>
                    <a:pt x="361746" y="263181"/>
                  </a:lnTo>
                  <a:lnTo>
                    <a:pt x="206545" y="263181"/>
                  </a:lnTo>
                  <a:lnTo>
                    <a:pt x="206545" y="149967"/>
                  </a:lnTo>
                  <a:lnTo>
                    <a:pt x="276530" y="181636"/>
                  </a:lnTo>
                  <a:lnTo>
                    <a:pt x="276266" y="138011"/>
                  </a:lnTo>
                  <a:lnTo>
                    <a:pt x="206545" y="104779"/>
                  </a:lnTo>
                  <a:lnTo>
                    <a:pt x="206545" y="43945"/>
                  </a:lnTo>
                  <a:lnTo>
                    <a:pt x="562718" y="43945"/>
                  </a:lnTo>
                  <a:lnTo>
                    <a:pt x="562718" y="26318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CEC98ED-C95F-1945-B143-66AEA0B762BD}"/>
                </a:ext>
              </a:extLst>
            </p:cNvPr>
            <p:cNvSpPr/>
            <p:nvPr/>
          </p:nvSpPr>
          <p:spPr>
            <a:xfrm>
              <a:off x="5528009" y="3140272"/>
              <a:ext cx="145410" cy="173539"/>
            </a:xfrm>
            <a:custGeom>
              <a:avLst/>
              <a:gdLst>
                <a:gd name="connsiteX0" fmla="*/ 86836 w 145410"/>
                <a:gd name="connsiteY0" fmla="*/ 173539 h 173539"/>
                <a:gd name="connsiteX1" fmla="*/ 145410 w 145410"/>
                <a:gd name="connsiteY1" fmla="*/ 150701 h 173539"/>
                <a:gd name="connsiteX2" fmla="*/ 109429 w 145410"/>
                <a:gd name="connsiteY2" fmla="*/ 113346 h 173539"/>
                <a:gd name="connsiteX3" fmla="*/ 86836 w 145410"/>
                <a:gd name="connsiteY3" fmla="*/ 121668 h 173539"/>
                <a:gd name="connsiteX4" fmla="*/ 51872 w 145410"/>
                <a:gd name="connsiteY4" fmla="*/ 86723 h 173539"/>
                <a:gd name="connsiteX5" fmla="*/ 83898 w 145410"/>
                <a:gd name="connsiteY5" fmla="*/ 51909 h 173539"/>
                <a:gd name="connsiteX6" fmla="*/ 83898 w 145410"/>
                <a:gd name="connsiteY6" fmla="*/ 0 h 173539"/>
                <a:gd name="connsiteX7" fmla="*/ 0 w 145410"/>
                <a:gd name="connsiteY7" fmla="*/ 86723 h 173539"/>
                <a:gd name="connsiteX8" fmla="*/ 86836 w 145410"/>
                <a:gd name="connsiteY8" fmla="*/ 173539 h 17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10" h="173539">
                  <a:moveTo>
                    <a:pt x="86836" y="173539"/>
                  </a:moveTo>
                  <a:cubicBezTo>
                    <a:pt x="109392" y="173539"/>
                    <a:pt x="129952" y="164879"/>
                    <a:pt x="145410" y="150701"/>
                  </a:cubicBezTo>
                  <a:lnTo>
                    <a:pt x="109429" y="113346"/>
                  </a:lnTo>
                  <a:cubicBezTo>
                    <a:pt x="103348" y="118523"/>
                    <a:pt x="95459" y="121668"/>
                    <a:pt x="86836" y="121668"/>
                  </a:cubicBezTo>
                  <a:cubicBezTo>
                    <a:pt x="67574" y="121668"/>
                    <a:pt x="51872" y="106003"/>
                    <a:pt x="51872" y="86723"/>
                  </a:cubicBezTo>
                  <a:cubicBezTo>
                    <a:pt x="51872" y="68422"/>
                    <a:pt x="65993" y="53416"/>
                    <a:pt x="83898" y="51909"/>
                  </a:cubicBezTo>
                  <a:lnTo>
                    <a:pt x="83898" y="0"/>
                  </a:lnTo>
                  <a:cubicBezTo>
                    <a:pt x="37374" y="1544"/>
                    <a:pt x="0" y="39840"/>
                    <a:pt x="0" y="86723"/>
                  </a:cubicBezTo>
                  <a:cubicBezTo>
                    <a:pt x="0" y="134603"/>
                    <a:pt x="38956" y="173539"/>
                    <a:pt x="86836" y="1735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D82AB1-15C4-70F4-C7DB-C7EC553FF787}"/>
                </a:ext>
              </a:extLst>
            </p:cNvPr>
            <p:cNvSpPr/>
            <p:nvPr/>
          </p:nvSpPr>
          <p:spPr>
            <a:xfrm>
              <a:off x="5648717" y="3232775"/>
              <a:ext cx="64110" cy="60928"/>
            </a:xfrm>
            <a:custGeom>
              <a:avLst/>
              <a:gdLst>
                <a:gd name="connsiteX0" fmla="*/ 0 w 64110"/>
                <a:gd name="connsiteY0" fmla="*/ 23535 h 60928"/>
                <a:gd name="connsiteX1" fmla="*/ 35962 w 64110"/>
                <a:gd name="connsiteY1" fmla="*/ 60928 h 60928"/>
                <a:gd name="connsiteX2" fmla="*/ 64110 w 64110"/>
                <a:gd name="connsiteY2" fmla="*/ 0 h 60928"/>
                <a:gd name="connsiteX3" fmla="*/ 12163 w 64110"/>
                <a:gd name="connsiteY3" fmla="*/ 207 h 60928"/>
                <a:gd name="connsiteX4" fmla="*/ 0 w 64110"/>
                <a:gd name="connsiteY4" fmla="*/ 23535 h 6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10" h="60928">
                  <a:moveTo>
                    <a:pt x="0" y="23535"/>
                  </a:moveTo>
                  <a:lnTo>
                    <a:pt x="35962" y="60928"/>
                  </a:lnTo>
                  <a:cubicBezTo>
                    <a:pt x="52587" y="45658"/>
                    <a:pt x="63263" y="24081"/>
                    <a:pt x="64110" y="0"/>
                  </a:cubicBezTo>
                  <a:lnTo>
                    <a:pt x="12163" y="207"/>
                  </a:lnTo>
                  <a:cubicBezTo>
                    <a:pt x="11278" y="9546"/>
                    <a:pt x="6722" y="17793"/>
                    <a:pt x="0" y="235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1F323D8-6F78-F82B-6B19-202DD51D6134}"/>
                </a:ext>
              </a:extLst>
            </p:cNvPr>
            <p:cNvSpPr/>
            <p:nvPr/>
          </p:nvSpPr>
          <p:spPr>
            <a:xfrm>
              <a:off x="5617180" y="3136958"/>
              <a:ext cx="89716" cy="90092"/>
            </a:xfrm>
            <a:custGeom>
              <a:avLst/>
              <a:gdLst>
                <a:gd name="connsiteX0" fmla="*/ 37863 w 89716"/>
                <a:gd name="connsiteY0" fmla="*/ 86798 h 90092"/>
                <a:gd name="connsiteX1" fmla="*/ 37713 w 89716"/>
                <a:gd name="connsiteY1" fmla="*/ 90093 h 90092"/>
                <a:gd name="connsiteX2" fmla="*/ 89641 w 89716"/>
                <a:gd name="connsiteY2" fmla="*/ 89905 h 90092"/>
                <a:gd name="connsiteX3" fmla="*/ 89716 w 89716"/>
                <a:gd name="connsiteY3" fmla="*/ 86798 h 90092"/>
                <a:gd name="connsiteX4" fmla="*/ 2918 w 89716"/>
                <a:gd name="connsiteY4" fmla="*/ 0 h 90092"/>
                <a:gd name="connsiteX5" fmla="*/ 0 w 89716"/>
                <a:gd name="connsiteY5" fmla="*/ 94 h 90092"/>
                <a:gd name="connsiteX6" fmla="*/ 0 w 89716"/>
                <a:gd name="connsiteY6" fmla="*/ 52022 h 90092"/>
                <a:gd name="connsiteX7" fmla="*/ 2918 w 89716"/>
                <a:gd name="connsiteY7" fmla="*/ 51853 h 90092"/>
                <a:gd name="connsiteX8" fmla="*/ 37863 w 89716"/>
                <a:gd name="connsiteY8" fmla="*/ 86798 h 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16" h="90092">
                  <a:moveTo>
                    <a:pt x="37863" y="86798"/>
                  </a:moveTo>
                  <a:cubicBezTo>
                    <a:pt x="37863" y="87928"/>
                    <a:pt x="37788" y="88982"/>
                    <a:pt x="37713" y="90093"/>
                  </a:cubicBezTo>
                  <a:lnTo>
                    <a:pt x="89641" y="89905"/>
                  </a:lnTo>
                  <a:cubicBezTo>
                    <a:pt x="89679" y="88850"/>
                    <a:pt x="89716" y="87852"/>
                    <a:pt x="89716" y="86798"/>
                  </a:cubicBezTo>
                  <a:cubicBezTo>
                    <a:pt x="89716" y="38937"/>
                    <a:pt x="50798" y="0"/>
                    <a:pt x="2918" y="0"/>
                  </a:cubicBezTo>
                  <a:cubicBezTo>
                    <a:pt x="1939" y="0"/>
                    <a:pt x="979" y="38"/>
                    <a:pt x="0" y="94"/>
                  </a:cubicBezTo>
                  <a:lnTo>
                    <a:pt x="0" y="52022"/>
                  </a:lnTo>
                  <a:cubicBezTo>
                    <a:pt x="960" y="51928"/>
                    <a:pt x="1958" y="51853"/>
                    <a:pt x="2918" y="51853"/>
                  </a:cubicBezTo>
                  <a:cubicBezTo>
                    <a:pt x="22198" y="51834"/>
                    <a:pt x="37863" y="67518"/>
                    <a:pt x="37863" y="8679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626955C-91EF-40FC-DA80-00BEE6E16B40}"/>
                </a:ext>
              </a:extLst>
            </p:cNvPr>
            <p:cNvSpPr/>
            <p:nvPr/>
          </p:nvSpPr>
          <p:spPr>
            <a:xfrm>
              <a:off x="5735101" y="3234808"/>
              <a:ext cx="43549" cy="10600"/>
            </a:xfrm>
            <a:custGeom>
              <a:avLst/>
              <a:gdLst>
                <a:gd name="connsiteX0" fmla="*/ 0 w 43549"/>
                <a:gd name="connsiteY0" fmla="*/ 0 h 10600"/>
                <a:gd name="connsiteX1" fmla="*/ 43550 w 43549"/>
                <a:gd name="connsiteY1" fmla="*/ 0 h 10600"/>
                <a:gd name="connsiteX2" fmla="*/ 43550 w 43549"/>
                <a:gd name="connsiteY2" fmla="*/ 10600 h 10600"/>
                <a:gd name="connsiteX3" fmla="*/ 0 w 43549"/>
                <a:gd name="connsiteY3" fmla="*/ 10600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" h="10600">
                  <a:moveTo>
                    <a:pt x="0" y="0"/>
                  </a:moveTo>
                  <a:lnTo>
                    <a:pt x="43550" y="0"/>
                  </a:lnTo>
                  <a:lnTo>
                    <a:pt x="43550" y="10600"/>
                  </a:lnTo>
                  <a:lnTo>
                    <a:pt x="0" y="10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757EB3E-65D0-AED9-C2F9-D44E5195CB47}"/>
                </a:ext>
              </a:extLst>
            </p:cNvPr>
            <p:cNvSpPr/>
            <p:nvPr/>
          </p:nvSpPr>
          <p:spPr>
            <a:xfrm>
              <a:off x="5735101" y="3252658"/>
              <a:ext cx="43549" cy="10581"/>
            </a:xfrm>
            <a:custGeom>
              <a:avLst/>
              <a:gdLst>
                <a:gd name="connsiteX0" fmla="*/ 0 w 43549"/>
                <a:gd name="connsiteY0" fmla="*/ 0 h 10581"/>
                <a:gd name="connsiteX1" fmla="*/ 43550 w 43549"/>
                <a:gd name="connsiteY1" fmla="*/ 0 h 10581"/>
                <a:gd name="connsiteX2" fmla="*/ 43550 w 43549"/>
                <a:gd name="connsiteY2" fmla="*/ 10581 h 10581"/>
                <a:gd name="connsiteX3" fmla="*/ 0 w 43549"/>
                <a:gd name="connsiteY3" fmla="*/ 10581 h 1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" h="10581">
                  <a:moveTo>
                    <a:pt x="0" y="0"/>
                  </a:moveTo>
                  <a:lnTo>
                    <a:pt x="43550" y="0"/>
                  </a:lnTo>
                  <a:lnTo>
                    <a:pt x="43550" y="10581"/>
                  </a:lnTo>
                  <a:lnTo>
                    <a:pt x="0" y="1058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45989D-475E-28A6-E841-3E695DBE8AA6}"/>
                </a:ext>
              </a:extLst>
            </p:cNvPr>
            <p:cNvSpPr/>
            <p:nvPr/>
          </p:nvSpPr>
          <p:spPr>
            <a:xfrm>
              <a:off x="5735101" y="3271090"/>
              <a:ext cx="43549" cy="10600"/>
            </a:xfrm>
            <a:custGeom>
              <a:avLst/>
              <a:gdLst>
                <a:gd name="connsiteX0" fmla="*/ 0 w 43549"/>
                <a:gd name="connsiteY0" fmla="*/ 0 h 10600"/>
                <a:gd name="connsiteX1" fmla="*/ 43550 w 43549"/>
                <a:gd name="connsiteY1" fmla="*/ 0 h 10600"/>
                <a:gd name="connsiteX2" fmla="*/ 43550 w 43549"/>
                <a:gd name="connsiteY2" fmla="*/ 10600 h 10600"/>
                <a:gd name="connsiteX3" fmla="*/ 0 w 43549"/>
                <a:gd name="connsiteY3" fmla="*/ 10600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" h="10600">
                  <a:moveTo>
                    <a:pt x="0" y="0"/>
                  </a:moveTo>
                  <a:lnTo>
                    <a:pt x="43550" y="0"/>
                  </a:lnTo>
                  <a:lnTo>
                    <a:pt x="43550" y="10600"/>
                  </a:lnTo>
                  <a:lnTo>
                    <a:pt x="0" y="10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D8CB9E1-BCBB-2FF2-3E4B-B00E77DA936D}"/>
                </a:ext>
              </a:extLst>
            </p:cNvPr>
            <p:cNvSpPr/>
            <p:nvPr/>
          </p:nvSpPr>
          <p:spPr>
            <a:xfrm>
              <a:off x="5735101" y="3289919"/>
              <a:ext cx="43549" cy="10600"/>
            </a:xfrm>
            <a:custGeom>
              <a:avLst/>
              <a:gdLst>
                <a:gd name="connsiteX0" fmla="*/ 0 w 43549"/>
                <a:gd name="connsiteY0" fmla="*/ 0 h 10600"/>
                <a:gd name="connsiteX1" fmla="*/ 43550 w 43549"/>
                <a:gd name="connsiteY1" fmla="*/ 0 h 10600"/>
                <a:gd name="connsiteX2" fmla="*/ 43550 w 43549"/>
                <a:gd name="connsiteY2" fmla="*/ 10600 h 10600"/>
                <a:gd name="connsiteX3" fmla="*/ 0 w 43549"/>
                <a:gd name="connsiteY3" fmla="*/ 10600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" h="10600">
                  <a:moveTo>
                    <a:pt x="0" y="0"/>
                  </a:moveTo>
                  <a:lnTo>
                    <a:pt x="43550" y="0"/>
                  </a:lnTo>
                  <a:lnTo>
                    <a:pt x="43550" y="10600"/>
                  </a:lnTo>
                  <a:lnTo>
                    <a:pt x="0" y="10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1D9AFB-511E-9B89-2F75-AF352890A801}"/>
                </a:ext>
              </a:extLst>
            </p:cNvPr>
            <p:cNvSpPr/>
            <p:nvPr/>
          </p:nvSpPr>
          <p:spPr>
            <a:xfrm>
              <a:off x="5735101" y="3308521"/>
              <a:ext cx="43549" cy="10600"/>
            </a:xfrm>
            <a:custGeom>
              <a:avLst/>
              <a:gdLst>
                <a:gd name="connsiteX0" fmla="*/ 0 w 43549"/>
                <a:gd name="connsiteY0" fmla="*/ 0 h 10600"/>
                <a:gd name="connsiteX1" fmla="*/ 43550 w 43549"/>
                <a:gd name="connsiteY1" fmla="*/ 0 h 10600"/>
                <a:gd name="connsiteX2" fmla="*/ 43550 w 43549"/>
                <a:gd name="connsiteY2" fmla="*/ 10600 h 10600"/>
                <a:gd name="connsiteX3" fmla="*/ 0 w 43549"/>
                <a:gd name="connsiteY3" fmla="*/ 10600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" h="10600">
                  <a:moveTo>
                    <a:pt x="0" y="0"/>
                  </a:moveTo>
                  <a:lnTo>
                    <a:pt x="43550" y="0"/>
                  </a:lnTo>
                  <a:lnTo>
                    <a:pt x="43550" y="10600"/>
                  </a:lnTo>
                  <a:lnTo>
                    <a:pt x="0" y="10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3D667-6FEE-714B-9ECB-B8E1F56449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F385BF7-1CF4-5696-2DE4-2B2400A91F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52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EFFA58-6938-BED0-3FE1-32CF408B6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03BC95-B8A5-87EA-815C-1E3BF0D3E26E}"/>
              </a:ext>
            </a:extLst>
          </p:cNvPr>
          <p:cNvSpPr txBox="1"/>
          <p:nvPr/>
        </p:nvSpPr>
        <p:spPr>
          <a:xfrm>
            <a:off x="1026270" y="2687672"/>
            <a:ext cx="176508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One Model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8B05ABE-7257-A9B0-04D0-29415EFED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037" y="-87740"/>
            <a:ext cx="5153071" cy="6307157"/>
          </a:xfrm>
          <a:prstGeom prst="rect">
            <a:avLst/>
          </a:prstGeom>
        </p:spPr>
      </p:pic>
      <p:pic>
        <p:nvPicPr>
          <p:cNvPr id="7" name="Graphic 6" descr="Dolphin with solid fill">
            <a:extLst>
              <a:ext uri="{FF2B5EF4-FFF2-40B4-BE49-F238E27FC236}">
                <a16:creationId xmlns:a16="http://schemas.microsoft.com/office/drawing/2014/main" id="{5CC64C18-93EB-2DA2-EFB3-36C14C3E8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5350" y="6341055"/>
            <a:ext cx="457200" cy="457200"/>
          </a:xfrm>
          <a:prstGeom prst="rect">
            <a:avLst/>
          </a:prstGeom>
        </p:spPr>
      </p:pic>
      <p:sp>
        <p:nvSpPr>
          <p:cNvPr id="2" name="Google Shape;69;p11">
            <a:extLst>
              <a:ext uri="{FF2B5EF4-FFF2-40B4-BE49-F238E27FC236}">
                <a16:creationId xmlns:a16="http://schemas.microsoft.com/office/drawing/2014/main" id="{9B609A60-478F-55E1-B9B8-EB869C70CC42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400"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</a:rPr>
              <a:t>Presented by Partners in Medical Education, Inc. 2022</a:t>
            </a:r>
          </a:p>
        </p:txBody>
      </p:sp>
      <p:grpSp>
        <p:nvGrpSpPr>
          <p:cNvPr id="6" name="Graphic 77">
            <a:extLst>
              <a:ext uri="{FF2B5EF4-FFF2-40B4-BE49-F238E27FC236}">
                <a16:creationId xmlns:a16="http://schemas.microsoft.com/office/drawing/2014/main" id="{8AEC0D80-E2C8-D604-CE61-D4BE39E52FB9}"/>
              </a:ext>
            </a:extLst>
          </p:cNvPr>
          <p:cNvGrpSpPr/>
          <p:nvPr/>
        </p:nvGrpSpPr>
        <p:grpSpPr>
          <a:xfrm>
            <a:off x="655106" y="3873459"/>
            <a:ext cx="986882" cy="934515"/>
            <a:chOff x="5231880" y="2995314"/>
            <a:chExt cx="587025" cy="51717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9B4D4F6-A788-C366-6405-BFEDDDA352C4}"/>
                </a:ext>
              </a:extLst>
            </p:cNvPr>
            <p:cNvSpPr/>
            <p:nvPr/>
          </p:nvSpPr>
          <p:spPr>
            <a:xfrm>
              <a:off x="5254021" y="2995314"/>
              <a:ext cx="145579" cy="145579"/>
            </a:xfrm>
            <a:custGeom>
              <a:avLst/>
              <a:gdLst>
                <a:gd name="connsiteX0" fmla="*/ 145580 w 145579"/>
                <a:gd name="connsiteY0" fmla="*/ 72790 h 145579"/>
                <a:gd name="connsiteX1" fmla="*/ 72790 w 145579"/>
                <a:gd name="connsiteY1" fmla="*/ 145580 h 145579"/>
                <a:gd name="connsiteX2" fmla="*/ 0 w 145579"/>
                <a:gd name="connsiteY2" fmla="*/ 72790 h 145579"/>
                <a:gd name="connsiteX3" fmla="*/ 72790 w 145579"/>
                <a:gd name="connsiteY3" fmla="*/ 0 h 145579"/>
                <a:gd name="connsiteX4" fmla="*/ 145580 w 145579"/>
                <a:gd name="connsiteY4" fmla="*/ 72790 h 1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9" h="145579">
                  <a:moveTo>
                    <a:pt x="145580" y="72790"/>
                  </a:moveTo>
                  <a:cubicBezTo>
                    <a:pt x="145580" y="112990"/>
                    <a:pt x="112990" y="145580"/>
                    <a:pt x="72790" y="145580"/>
                  </a:cubicBezTo>
                  <a:cubicBezTo>
                    <a:pt x="32589" y="145580"/>
                    <a:pt x="0" y="112990"/>
                    <a:pt x="0" y="72790"/>
                  </a:cubicBezTo>
                  <a:cubicBezTo>
                    <a:pt x="0" y="32589"/>
                    <a:pt x="32589" y="0"/>
                    <a:pt x="72790" y="0"/>
                  </a:cubicBezTo>
                  <a:cubicBezTo>
                    <a:pt x="112990" y="0"/>
                    <a:pt x="145580" y="32589"/>
                    <a:pt x="145580" y="727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1AF9367-F2D7-779A-4E11-92395C5419B1}"/>
                </a:ext>
              </a:extLst>
            </p:cNvPr>
            <p:cNvSpPr/>
            <p:nvPr/>
          </p:nvSpPr>
          <p:spPr>
            <a:xfrm>
              <a:off x="5231880" y="3068122"/>
              <a:ext cx="587025" cy="444364"/>
            </a:xfrm>
            <a:custGeom>
              <a:avLst/>
              <a:gdLst>
                <a:gd name="connsiteX0" fmla="*/ 579513 w 587025"/>
                <a:gd name="connsiteY0" fmla="*/ 19920 h 444364"/>
                <a:gd name="connsiteX1" fmla="*/ 403545 w 587025"/>
                <a:gd name="connsiteY1" fmla="*/ 19920 h 444364"/>
                <a:gd name="connsiteX2" fmla="*/ 403545 w 587025"/>
                <a:gd name="connsiteY2" fmla="*/ 0 h 444364"/>
                <a:gd name="connsiteX3" fmla="*/ 356870 w 587025"/>
                <a:gd name="connsiteY3" fmla="*/ 0 h 444364"/>
                <a:gd name="connsiteX4" fmla="*/ 356870 w 587025"/>
                <a:gd name="connsiteY4" fmla="*/ 19920 h 444364"/>
                <a:gd name="connsiteX5" fmla="*/ 189732 w 587025"/>
                <a:gd name="connsiteY5" fmla="*/ 19920 h 444364"/>
                <a:gd name="connsiteX6" fmla="*/ 177851 w 587025"/>
                <a:gd name="connsiteY6" fmla="*/ 19920 h 444364"/>
                <a:gd name="connsiteX7" fmla="*/ 177851 w 587025"/>
                <a:gd name="connsiteY7" fmla="*/ 43926 h 444364"/>
                <a:gd name="connsiteX8" fmla="*/ 189732 w 587025"/>
                <a:gd name="connsiteY8" fmla="*/ 43926 h 444364"/>
                <a:gd name="connsiteX9" fmla="*/ 189732 w 587025"/>
                <a:gd name="connsiteY9" fmla="*/ 96758 h 444364"/>
                <a:gd name="connsiteX10" fmla="*/ 162393 w 587025"/>
                <a:gd name="connsiteY10" fmla="*/ 83729 h 444364"/>
                <a:gd name="connsiteX11" fmla="*/ 121423 w 587025"/>
                <a:gd name="connsiteY11" fmla="*/ 83729 h 444364"/>
                <a:gd name="connsiteX12" fmla="*/ 93670 w 587025"/>
                <a:gd name="connsiteY12" fmla="*/ 115906 h 444364"/>
                <a:gd name="connsiteX13" fmla="*/ 66821 w 587025"/>
                <a:gd name="connsiteY13" fmla="*/ 83729 h 444364"/>
                <a:gd name="connsiteX14" fmla="*/ 7833 w 587025"/>
                <a:gd name="connsiteY14" fmla="*/ 94687 h 444364"/>
                <a:gd name="connsiteX15" fmla="*/ 4067 w 587025"/>
                <a:gd name="connsiteY15" fmla="*/ 225524 h 444364"/>
                <a:gd name="connsiteX16" fmla="*/ 29071 w 587025"/>
                <a:gd name="connsiteY16" fmla="*/ 225524 h 444364"/>
                <a:gd name="connsiteX17" fmla="*/ 30426 w 587025"/>
                <a:gd name="connsiteY17" fmla="*/ 252693 h 444364"/>
                <a:gd name="connsiteX18" fmla="*/ 34230 w 587025"/>
                <a:gd name="connsiteY18" fmla="*/ 252693 h 444364"/>
                <a:gd name="connsiteX19" fmla="*/ 34230 w 587025"/>
                <a:gd name="connsiteY19" fmla="*/ 269243 h 444364"/>
                <a:gd name="connsiteX20" fmla="*/ 34230 w 587025"/>
                <a:gd name="connsiteY20" fmla="*/ 281463 h 444364"/>
                <a:gd name="connsiteX21" fmla="*/ 34230 w 587025"/>
                <a:gd name="connsiteY21" fmla="*/ 411076 h 444364"/>
                <a:gd name="connsiteX22" fmla="*/ 29203 w 587025"/>
                <a:gd name="connsiteY22" fmla="*/ 411076 h 444364"/>
                <a:gd name="connsiteX23" fmla="*/ 0 w 587025"/>
                <a:gd name="connsiteY23" fmla="*/ 417440 h 444364"/>
                <a:gd name="connsiteX24" fmla="*/ 0 w 587025"/>
                <a:gd name="connsiteY24" fmla="*/ 444364 h 444364"/>
                <a:gd name="connsiteX25" fmla="*/ 24872 w 587025"/>
                <a:gd name="connsiteY25" fmla="*/ 444364 h 444364"/>
                <a:gd name="connsiteX26" fmla="*/ 53905 w 587025"/>
                <a:gd name="connsiteY26" fmla="*/ 439638 h 444364"/>
                <a:gd name="connsiteX27" fmla="*/ 54169 w 587025"/>
                <a:gd name="connsiteY27" fmla="*/ 444364 h 444364"/>
                <a:gd name="connsiteX28" fmla="*/ 86327 w 587025"/>
                <a:gd name="connsiteY28" fmla="*/ 444364 h 444364"/>
                <a:gd name="connsiteX29" fmla="*/ 86327 w 587025"/>
                <a:gd name="connsiteY29" fmla="*/ 414371 h 444364"/>
                <a:gd name="connsiteX30" fmla="*/ 86327 w 587025"/>
                <a:gd name="connsiteY30" fmla="*/ 411114 h 444364"/>
                <a:gd name="connsiteX31" fmla="*/ 86327 w 587025"/>
                <a:gd name="connsiteY31" fmla="*/ 281519 h 444364"/>
                <a:gd name="connsiteX32" fmla="*/ 104647 w 587025"/>
                <a:gd name="connsiteY32" fmla="*/ 281519 h 444364"/>
                <a:gd name="connsiteX33" fmla="*/ 104647 w 587025"/>
                <a:gd name="connsiteY33" fmla="*/ 411114 h 444364"/>
                <a:gd name="connsiteX34" fmla="*/ 104647 w 587025"/>
                <a:gd name="connsiteY34" fmla="*/ 414371 h 444364"/>
                <a:gd name="connsiteX35" fmla="*/ 104647 w 587025"/>
                <a:gd name="connsiteY35" fmla="*/ 444364 h 444364"/>
                <a:gd name="connsiteX36" fmla="*/ 136806 w 587025"/>
                <a:gd name="connsiteY36" fmla="*/ 444364 h 444364"/>
                <a:gd name="connsiteX37" fmla="*/ 137069 w 587025"/>
                <a:gd name="connsiteY37" fmla="*/ 439638 h 444364"/>
                <a:gd name="connsiteX38" fmla="*/ 166102 w 587025"/>
                <a:gd name="connsiteY38" fmla="*/ 444364 h 444364"/>
                <a:gd name="connsiteX39" fmla="*/ 190974 w 587025"/>
                <a:gd name="connsiteY39" fmla="*/ 444364 h 444364"/>
                <a:gd name="connsiteX40" fmla="*/ 190974 w 587025"/>
                <a:gd name="connsiteY40" fmla="*/ 417440 h 444364"/>
                <a:gd name="connsiteX41" fmla="*/ 161734 w 587025"/>
                <a:gd name="connsiteY41" fmla="*/ 411114 h 444364"/>
                <a:gd name="connsiteX42" fmla="*/ 156745 w 587025"/>
                <a:gd name="connsiteY42" fmla="*/ 411114 h 444364"/>
                <a:gd name="connsiteX43" fmla="*/ 156745 w 587025"/>
                <a:gd name="connsiteY43" fmla="*/ 281519 h 444364"/>
                <a:gd name="connsiteX44" fmla="*/ 156745 w 587025"/>
                <a:gd name="connsiteY44" fmla="*/ 269281 h 444364"/>
                <a:gd name="connsiteX45" fmla="*/ 156745 w 587025"/>
                <a:gd name="connsiteY45" fmla="*/ 252731 h 444364"/>
                <a:gd name="connsiteX46" fmla="*/ 161358 w 587025"/>
                <a:gd name="connsiteY46" fmla="*/ 252731 h 444364"/>
                <a:gd name="connsiteX47" fmla="*/ 167307 w 587025"/>
                <a:gd name="connsiteY47" fmla="*/ 132230 h 444364"/>
                <a:gd name="connsiteX48" fmla="*/ 189732 w 587025"/>
                <a:gd name="connsiteY48" fmla="*/ 142379 h 444364"/>
                <a:gd name="connsiteX49" fmla="*/ 189732 w 587025"/>
                <a:gd name="connsiteY49" fmla="*/ 280860 h 444364"/>
                <a:gd name="connsiteX50" fmla="*/ 361746 w 587025"/>
                <a:gd name="connsiteY50" fmla="*/ 280860 h 444364"/>
                <a:gd name="connsiteX51" fmla="*/ 361746 w 587025"/>
                <a:gd name="connsiteY51" fmla="*/ 324975 h 444364"/>
                <a:gd name="connsiteX52" fmla="*/ 266814 w 587025"/>
                <a:gd name="connsiteY52" fmla="*/ 432069 h 444364"/>
                <a:gd name="connsiteX53" fmla="*/ 300931 w 587025"/>
                <a:gd name="connsiteY53" fmla="*/ 432069 h 444364"/>
                <a:gd name="connsiteX54" fmla="*/ 365022 w 587025"/>
                <a:gd name="connsiteY54" fmla="*/ 359694 h 444364"/>
                <a:gd name="connsiteX55" fmla="*/ 365022 w 587025"/>
                <a:gd name="connsiteY55" fmla="*/ 432069 h 444364"/>
                <a:gd name="connsiteX56" fmla="*/ 384622 w 587025"/>
                <a:gd name="connsiteY56" fmla="*/ 432069 h 444364"/>
                <a:gd name="connsiteX57" fmla="*/ 384622 w 587025"/>
                <a:gd name="connsiteY57" fmla="*/ 359769 h 444364"/>
                <a:gd name="connsiteX58" fmla="*/ 448619 w 587025"/>
                <a:gd name="connsiteY58" fmla="*/ 432069 h 444364"/>
                <a:gd name="connsiteX59" fmla="*/ 483282 w 587025"/>
                <a:gd name="connsiteY59" fmla="*/ 432069 h 444364"/>
                <a:gd name="connsiteX60" fmla="*/ 387823 w 587025"/>
                <a:gd name="connsiteY60" fmla="*/ 324975 h 444364"/>
                <a:gd name="connsiteX61" fmla="*/ 387823 w 587025"/>
                <a:gd name="connsiteY61" fmla="*/ 280860 h 444364"/>
                <a:gd name="connsiteX62" fmla="*/ 579532 w 587025"/>
                <a:gd name="connsiteY62" fmla="*/ 280860 h 444364"/>
                <a:gd name="connsiteX63" fmla="*/ 579532 w 587025"/>
                <a:gd name="connsiteY63" fmla="*/ 43945 h 444364"/>
                <a:gd name="connsiteX64" fmla="*/ 587025 w 587025"/>
                <a:gd name="connsiteY64" fmla="*/ 43945 h 444364"/>
                <a:gd name="connsiteX65" fmla="*/ 587025 w 587025"/>
                <a:gd name="connsiteY65" fmla="*/ 19920 h 444364"/>
                <a:gd name="connsiteX66" fmla="*/ 579513 w 587025"/>
                <a:gd name="connsiteY66" fmla="*/ 19920 h 444364"/>
                <a:gd name="connsiteX67" fmla="*/ 562718 w 587025"/>
                <a:gd name="connsiteY67" fmla="*/ 263181 h 444364"/>
                <a:gd name="connsiteX68" fmla="*/ 387786 w 587025"/>
                <a:gd name="connsiteY68" fmla="*/ 263181 h 444364"/>
                <a:gd name="connsiteX69" fmla="*/ 361746 w 587025"/>
                <a:gd name="connsiteY69" fmla="*/ 263181 h 444364"/>
                <a:gd name="connsiteX70" fmla="*/ 206545 w 587025"/>
                <a:gd name="connsiteY70" fmla="*/ 263181 h 444364"/>
                <a:gd name="connsiteX71" fmla="*/ 206545 w 587025"/>
                <a:gd name="connsiteY71" fmla="*/ 149967 h 444364"/>
                <a:gd name="connsiteX72" fmla="*/ 276530 w 587025"/>
                <a:gd name="connsiteY72" fmla="*/ 181636 h 444364"/>
                <a:gd name="connsiteX73" fmla="*/ 276266 w 587025"/>
                <a:gd name="connsiteY73" fmla="*/ 138011 h 444364"/>
                <a:gd name="connsiteX74" fmla="*/ 206545 w 587025"/>
                <a:gd name="connsiteY74" fmla="*/ 104779 h 444364"/>
                <a:gd name="connsiteX75" fmla="*/ 206545 w 587025"/>
                <a:gd name="connsiteY75" fmla="*/ 43945 h 444364"/>
                <a:gd name="connsiteX76" fmla="*/ 562718 w 587025"/>
                <a:gd name="connsiteY76" fmla="*/ 43945 h 444364"/>
                <a:gd name="connsiteX77" fmla="*/ 562718 w 587025"/>
                <a:gd name="connsiteY77" fmla="*/ 263181 h 44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87025" h="444364">
                  <a:moveTo>
                    <a:pt x="579513" y="19920"/>
                  </a:moveTo>
                  <a:lnTo>
                    <a:pt x="403545" y="19920"/>
                  </a:lnTo>
                  <a:lnTo>
                    <a:pt x="403545" y="0"/>
                  </a:lnTo>
                  <a:lnTo>
                    <a:pt x="356870" y="0"/>
                  </a:lnTo>
                  <a:lnTo>
                    <a:pt x="356870" y="19920"/>
                  </a:lnTo>
                  <a:lnTo>
                    <a:pt x="189732" y="19920"/>
                  </a:lnTo>
                  <a:lnTo>
                    <a:pt x="177851" y="19920"/>
                  </a:lnTo>
                  <a:lnTo>
                    <a:pt x="177851" y="43926"/>
                  </a:lnTo>
                  <a:lnTo>
                    <a:pt x="189732" y="43926"/>
                  </a:lnTo>
                  <a:lnTo>
                    <a:pt x="189732" y="96758"/>
                  </a:lnTo>
                  <a:lnTo>
                    <a:pt x="162393" y="83729"/>
                  </a:lnTo>
                  <a:lnTo>
                    <a:pt x="121423" y="83729"/>
                  </a:lnTo>
                  <a:lnTo>
                    <a:pt x="93670" y="115906"/>
                  </a:lnTo>
                  <a:lnTo>
                    <a:pt x="66821" y="83729"/>
                  </a:lnTo>
                  <a:lnTo>
                    <a:pt x="7833" y="94687"/>
                  </a:lnTo>
                  <a:lnTo>
                    <a:pt x="4067" y="225524"/>
                  </a:lnTo>
                  <a:lnTo>
                    <a:pt x="29071" y="225524"/>
                  </a:lnTo>
                  <a:lnTo>
                    <a:pt x="30426" y="252693"/>
                  </a:lnTo>
                  <a:lnTo>
                    <a:pt x="34230" y="252693"/>
                  </a:lnTo>
                  <a:lnTo>
                    <a:pt x="34230" y="269243"/>
                  </a:lnTo>
                  <a:lnTo>
                    <a:pt x="34230" y="281463"/>
                  </a:lnTo>
                  <a:lnTo>
                    <a:pt x="34230" y="411076"/>
                  </a:lnTo>
                  <a:lnTo>
                    <a:pt x="29203" y="411076"/>
                  </a:lnTo>
                  <a:lnTo>
                    <a:pt x="0" y="417440"/>
                  </a:lnTo>
                  <a:lnTo>
                    <a:pt x="0" y="444364"/>
                  </a:lnTo>
                  <a:lnTo>
                    <a:pt x="24872" y="444364"/>
                  </a:lnTo>
                  <a:lnTo>
                    <a:pt x="53905" y="439638"/>
                  </a:lnTo>
                  <a:lnTo>
                    <a:pt x="54169" y="444364"/>
                  </a:lnTo>
                  <a:lnTo>
                    <a:pt x="86327" y="444364"/>
                  </a:lnTo>
                  <a:lnTo>
                    <a:pt x="86327" y="414371"/>
                  </a:lnTo>
                  <a:lnTo>
                    <a:pt x="86327" y="411114"/>
                  </a:lnTo>
                  <a:lnTo>
                    <a:pt x="86327" y="281519"/>
                  </a:lnTo>
                  <a:lnTo>
                    <a:pt x="104647" y="281519"/>
                  </a:lnTo>
                  <a:lnTo>
                    <a:pt x="104647" y="411114"/>
                  </a:lnTo>
                  <a:lnTo>
                    <a:pt x="104647" y="414371"/>
                  </a:lnTo>
                  <a:lnTo>
                    <a:pt x="104647" y="444364"/>
                  </a:lnTo>
                  <a:lnTo>
                    <a:pt x="136806" y="444364"/>
                  </a:lnTo>
                  <a:lnTo>
                    <a:pt x="137069" y="439638"/>
                  </a:lnTo>
                  <a:lnTo>
                    <a:pt x="166102" y="444364"/>
                  </a:lnTo>
                  <a:lnTo>
                    <a:pt x="190974" y="444364"/>
                  </a:lnTo>
                  <a:lnTo>
                    <a:pt x="190974" y="417440"/>
                  </a:lnTo>
                  <a:lnTo>
                    <a:pt x="161734" y="411114"/>
                  </a:lnTo>
                  <a:lnTo>
                    <a:pt x="156745" y="411114"/>
                  </a:lnTo>
                  <a:lnTo>
                    <a:pt x="156745" y="281519"/>
                  </a:lnTo>
                  <a:lnTo>
                    <a:pt x="156745" y="269281"/>
                  </a:lnTo>
                  <a:lnTo>
                    <a:pt x="156745" y="252731"/>
                  </a:lnTo>
                  <a:lnTo>
                    <a:pt x="161358" y="252731"/>
                  </a:lnTo>
                  <a:lnTo>
                    <a:pt x="167307" y="132230"/>
                  </a:lnTo>
                  <a:lnTo>
                    <a:pt x="189732" y="142379"/>
                  </a:lnTo>
                  <a:lnTo>
                    <a:pt x="189732" y="280860"/>
                  </a:lnTo>
                  <a:lnTo>
                    <a:pt x="361746" y="280860"/>
                  </a:lnTo>
                  <a:lnTo>
                    <a:pt x="361746" y="324975"/>
                  </a:lnTo>
                  <a:lnTo>
                    <a:pt x="266814" y="432069"/>
                  </a:lnTo>
                  <a:lnTo>
                    <a:pt x="300931" y="432069"/>
                  </a:lnTo>
                  <a:lnTo>
                    <a:pt x="365022" y="359694"/>
                  </a:lnTo>
                  <a:lnTo>
                    <a:pt x="365022" y="432069"/>
                  </a:lnTo>
                  <a:lnTo>
                    <a:pt x="384622" y="432069"/>
                  </a:lnTo>
                  <a:lnTo>
                    <a:pt x="384622" y="359769"/>
                  </a:lnTo>
                  <a:lnTo>
                    <a:pt x="448619" y="432069"/>
                  </a:lnTo>
                  <a:lnTo>
                    <a:pt x="483282" y="432069"/>
                  </a:lnTo>
                  <a:lnTo>
                    <a:pt x="387823" y="324975"/>
                  </a:lnTo>
                  <a:lnTo>
                    <a:pt x="387823" y="280860"/>
                  </a:lnTo>
                  <a:lnTo>
                    <a:pt x="579532" y="280860"/>
                  </a:lnTo>
                  <a:lnTo>
                    <a:pt x="579532" y="43945"/>
                  </a:lnTo>
                  <a:lnTo>
                    <a:pt x="587025" y="43945"/>
                  </a:lnTo>
                  <a:lnTo>
                    <a:pt x="587025" y="19920"/>
                  </a:lnTo>
                  <a:lnTo>
                    <a:pt x="579513" y="19920"/>
                  </a:lnTo>
                  <a:close/>
                  <a:moveTo>
                    <a:pt x="562718" y="263181"/>
                  </a:moveTo>
                  <a:lnTo>
                    <a:pt x="387786" y="263181"/>
                  </a:lnTo>
                  <a:lnTo>
                    <a:pt x="361746" y="263181"/>
                  </a:lnTo>
                  <a:lnTo>
                    <a:pt x="206545" y="263181"/>
                  </a:lnTo>
                  <a:lnTo>
                    <a:pt x="206545" y="149967"/>
                  </a:lnTo>
                  <a:lnTo>
                    <a:pt x="276530" y="181636"/>
                  </a:lnTo>
                  <a:lnTo>
                    <a:pt x="276266" y="138011"/>
                  </a:lnTo>
                  <a:lnTo>
                    <a:pt x="206545" y="104779"/>
                  </a:lnTo>
                  <a:lnTo>
                    <a:pt x="206545" y="43945"/>
                  </a:lnTo>
                  <a:lnTo>
                    <a:pt x="562718" y="43945"/>
                  </a:lnTo>
                  <a:lnTo>
                    <a:pt x="562718" y="26318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4FE832B-1DAE-F629-5A4B-093851B05038}"/>
                </a:ext>
              </a:extLst>
            </p:cNvPr>
            <p:cNvSpPr/>
            <p:nvPr/>
          </p:nvSpPr>
          <p:spPr>
            <a:xfrm>
              <a:off x="5528009" y="3140272"/>
              <a:ext cx="145410" cy="173539"/>
            </a:xfrm>
            <a:custGeom>
              <a:avLst/>
              <a:gdLst>
                <a:gd name="connsiteX0" fmla="*/ 86836 w 145410"/>
                <a:gd name="connsiteY0" fmla="*/ 173539 h 173539"/>
                <a:gd name="connsiteX1" fmla="*/ 145410 w 145410"/>
                <a:gd name="connsiteY1" fmla="*/ 150701 h 173539"/>
                <a:gd name="connsiteX2" fmla="*/ 109429 w 145410"/>
                <a:gd name="connsiteY2" fmla="*/ 113346 h 173539"/>
                <a:gd name="connsiteX3" fmla="*/ 86836 w 145410"/>
                <a:gd name="connsiteY3" fmla="*/ 121668 h 173539"/>
                <a:gd name="connsiteX4" fmla="*/ 51872 w 145410"/>
                <a:gd name="connsiteY4" fmla="*/ 86723 h 173539"/>
                <a:gd name="connsiteX5" fmla="*/ 83898 w 145410"/>
                <a:gd name="connsiteY5" fmla="*/ 51909 h 173539"/>
                <a:gd name="connsiteX6" fmla="*/ 83898 w 145410"/>
                <a:gd name="connsiteY6" fmla="*/ 0 h 173539"/>
                <a:gd name="connsiteX7" fmla="*/ 0 w 145410"/>
                <a:gd name="connsiteY7" fmla="*/ 86723 h 173539"/>
                <a:gd name="connsiteX8" fmla="*/ 86836 w 145410"/>
                <a:gd name="connsiteY8" fmla="*/ 173539 h 17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10" h="173539">
                  <a:moveTo>
                    <a:pt x="86836" y="173539"/>
                  </a:moveTo>
                  <a:cubicBezTo>
                    <a:pt x="109392" y="173539"/>
                    <a:pt x="129952" y="164879"/>
                    <a:pt x="145410" y="150701"/>
                  </a:cubicBezTo>
                  <a:lnTo>
                    <a:pt x="109429" y="113346"/>
                  </a:lnTo>
                  <a:cubicBezTo>
                    <a:pt x="103348" y="118523"/>
                    <a:pt x="95459" y="121668"/>
                    <a:pt x="86836" y="121668"/>
                  </a:cubicBezTo>
                  <a:cubicBezTo>
                    <a:pt x="67574" y="121668"/>
                    <a:pt x="51872" y="106003"/>
                    <a:pt x="51872" y="86723"/>
                  </a:cubicBezTo>
                  <a:cubicBezTo>
                    <a:pt x="51872" y="68422"/>
                    <a:pt x="65993" y="53416"/>
                    <a:pt x="83898" y="51909"/>
                  </a:cubicBezTo>
                  <a:lnTo>
                    <a:pt x="83898" y="0"/>
                  </a:lnTo>
                  <a:cubicBezTo>
                    <a:pt x="37374" y="1544"/>
                    <a:pt x="0" y="39840"/>
                    <a:pt x="0" y="86723"/>
                  </a:cubicBezTo>
                  <a:cubicBezTo>
                    <a:pt x="0" y="134603"/>
                    <a:pt x="38956" y="173539"/>
                    <a:pt x="86836" y="1735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EDB86A5-121F-20A9-FF18-8CF54D5A03DD}"/>
                </a:ext>
              </a:extLst>
            </p:cNvPr>
            <p:cNvSpPr/>
            <p:nvPr/>
          </p:nvSpPr>
          <p:spPr>
            <a:xfrm>
              <a:off x="5648717" y="3232775"/>
              <a:ext cx="64110" cy="60928"/>
            </a:xfrm>
            <a:custGeom>
              <a:avLst/>
              <a:gdLst>
                <a:gd name="connsiteX0" fmla="*/ 0 w 64110"/>
                <a:gd name="connsiteY0" fmla="*/ 23535 h 60928"/>
                <a:gd name="connsiteX1" fmla="*/ 35962 w 64110"/>
                <a:gd name="connsiteY1" fmla="*/ 60928 h 60928"/>
                <a:gd name="connsiteX2" fmla="*/ 64110 w 64110"/>
                <a:gd name="connsiteY2" fmla="*/ 0 h 60928"/>
                <a:gd name="connsiteX3" fmla="*/ 12163 w 64110"/>
                <a:gd name="connsiteY3" fmla="*/ 207 h 60928"/>
                <a:gd name="connsiteX4" fmla="*/ 0 w 64110"/>
                <a:gd name="connsiteY4" fmla="*/ 23535 h 6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10" h="60928">
                  <a:moveTo>
                    <a:pt x="0" y="23535"/>
                  </a:moveTo>
                  <a:lnTo>
                    <a:pt x="35962" y="60928"/>
                  </a:lnTo>
                  <a:cubicBezTo>
                    <a:pt x="52587" y="45658"/>
                    <a:pt x="63263" y="24081"/>
                    <a:pt x="64110" y="0"/>
                  </a:cubicBezTo>
                  <a:lnTo>
                    <a:pt x="12163" y="207"/>
                  </a:lnTo>
                  <a:cubicBezTo>
                    <a:pt x="11278" y="9546"/>
                    <a:pt x="6722" y="17793"/>
                    <a:pt x="0" y="235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C8C09DD-AE16-E178-0805-B12158275F49}"/>
                </a:ext>
              </a:extLst>
            </p:cNvPr>
            <p:cNvSpPr/>
            <p:nvPr/>
          </p:nvSpPr>
          <p:spPr>
            <a:xfrm>
              <a:off x="5617180" y="3136958"/>
              <a:ext cx="89716" cy="90092"/>
            </a:xfrm>
            <a:custGeom>
              <a:avLst/>
              <a:gdLst>
                <a:gd name="connsiteX0" fmla="*/ 37863 w 89716"/>
                <a:gd name="connsiteY0" fmla="*/ 86798 h 90092"/>
                <a:gd name="connsiteX1" fmla="*/ 37713 w 89716"/>
                <a:gd name="connsiteY1" fmla="*/ 90093 h 90092"/>
                <a:gd name="connsiteX2" fmla="*/ 89641 w 89716"/>
                <a:gd name="connsiteY2" fmla="*/ 89905 h 90092"/>
                <a:gd name="connsiteX3" fmla="*/ 89716 w 89716"/>
                <a:gd name="connsiteY3" fmla="*/ 86798 h 90092"/>
                <a:gd name="connsiteX4" fmla="*/ 2918 w 89716"/>
                <a:gd name="connsiteY4" fmla="*/ 0 h 90092"/>
                <a:gd name="connsiteX5" fmla="*/ 0 w 89716"/>
                <a:gd name="connsiteY5" fmla="*/ 94 h 90092"/>
                <a:gd name="connsiteX6" fmla="*/ 0 w 89716"/>
                <a:gd name="connsiteY6" fmla="*/ 52022 h 90092"/>
                <a:gd name="connsiteX7" fmla="*/ 2918 w 89716"/>
                <a:gd name="connsiteY7" fmla="*/ 51853 h 90092"/>
                <a:gd name="connsiteX8" fmla="*/ 37863 w 89716"/>
                <a:gd name="connsiteY8" fmla="*/ 86798 h 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16" h="90092">
                  <a:moveTo>
                    <a:pt x="37863" y="86798"/>
                  </a:moveTo>
                  <a:cubicBezTo>
                    <a:pt x="37863" y="87928"/>
                    <a:pt x="37788" y="88982"/>
                    <a:pt x="37713" y="90093"/>
                  </a:cubicBezTo>
                  <a:lnTo>
                    <a:pt x="89641" y="89905"/>
                  </a:lnTo>
                  <a:cubicBezTo>
                    <a:pt x="89679" y="88850"/>
                    <a:pt x="89716" y="87852"/>
                    <a:pt x="89716" y="86798"/>
                  </a:cubicBezTo>
                  <a:cubicBezTo>
                    <a:pt x="89716" y="38937"/>
                    <a:pt x="50798" y="0"/>
                    <a:pt x="2918" y="0"/>
                  </a:cubicBezTo>
                  <a:cubicBezTo>
                    <a:pt x="1939" y="0"/>
                    <a:pt x="979" y="38"/>
                    <a:pt x="0" y="94"/>
                  </a:cubicBezTo>
                  <a:lnTo>
                    <a:pt x="0" y="52022"/>
                  </a:lnTo>
                  <a:cubicBezTo>
                    <a:pt x="960" y="51928"/>
                    <a:pt x="1958" y="51853"/>
                    <a:pt x="2918" y="51853"/>
                  </a:cubicBezTo>
                  <a:cubicBezTo>
                    <a:pt x="22198" y="51834"/>
                    <a:pt x="37863" y="67518"/>
                    <a:pt x="37863" y="8679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9D1FAF-F493-53CA-2712-C4C9F4DF5AE7}"/>
                </a:ext>
              </a:extLst>
            </p:cNvPr>
            <p:cNvSpPr/>
            <p:nvPr/>
          </p:nvSpPr>
          <p:spPr>
            <a:xfrm>
              <a:off x="5735101" y="3234808"/>
              <a:ext cx="43549" cy="10600"/>
            </a:xfrm>
            <a:custGeom>
              <a:avLst/>
              <a:gdLst>
                <a:gd name="connsiteX0" fmla="*/ 0 w 43549"/>
                <a:gd name="connsiteY0" fmla="*/ 0 h 10600"/>
                <a:gd name="connsiteX1" fmla="*/ 43550 w 43549"/>
                <a:gd name="connsiteY1" fmla="*/ 0 h 10600"/>
                <a:gd name="connsiteX2" fmla="*/ 43550 w 43549"/>
                <a:gd name="connsiteY2" fmla="*/ 10600 h 10600"/>
                <a:gd name="connsiteX3" fmla="*/ 0 w 43549"/>
                <a:gd name="connsiteY3" fmla="*/ 10600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" h="10600">
                  <a:moveTo>
                    <a:pt x="0" y="0"/>
                  </a:moveTo>
                  <a:lnTo>
                    <a:pt x="43550" y="0"/>
                  </a:lnTo>
                  <a:lnTo>
                    <a:pt x="43550" y="10600"/>
                  </a:lnTo>
                  <a:lnTo>
                    <a:pt x="0" y="10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1D03DA9-96CA-005B-8EF1-D2F92A4C4784}"/>
                </a:ext>
              </a:extLst>
            </p:cNvPr>
            <p:cNvSpPr/>
            <p:nvPr/>
          </p:nvSpPr>
          <p:spPr>
            <a:xfrm>
              <a:off x="5735101" y="3252658"/>
              <a:ext cx="43549" cy="10581"/>
            </a:xfrm>
            <a:custGeom>
              <a:avLst/>
              <a:gdLst>
                <a:gd name="connsiteX0" fmla="*/ 0 w 43549"/>
                <a:gd name="connsiteY0" fmla="*/ 0 h 10581"/>
                <a:gd name="connsiteX1" fmla="*/ 43550 w 43549"/>
                <a:gd name="connsiteY1" fmla="*/ 0 h 10581"/>
                <a:gd name="connsiteX2" fmla="*/ 43550 w 43549"/>
                <a:gd name="connsiteY2" fmla="*/ 10581 h 10581"/>
                <a:gd name="connsiteX3" fmla="*/ 0 w 43549"/>
                <a:gd name="connsiteY3" fmla="*/ 10581 h 1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" h="10581">
                  <a:moveTo>
                    <a:pt x="0" y="0"/>
                  </a:moveTo>
                  <a:lnTo>
                    <a:pt x="43550" y="0"/>
                  </a:lnTo>
                  <a:lnTo>
                    <a:pt x="43550" y="10581"/>
                  </a:lnTo>
                  <a:lnTo>
                    <a:pt x="0" y="1058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18EFD5-6C25-1024-6A9A-960598E765F0}"/>
                </a:ext>
              </a:extLst>
            </p:cNvPr>
            <p:cNvSpPr/>
            <p:nvPr/>
          </p:nvSpPr>
          <p:spPr>
            <a:xfrm>
              <a:off x="5735101" y="3271090"/>
              <a:ext cx="43549" cy="10600"/>
            </a:xfrm>
            <a:custGeom>
              <a:avLst/>
              <a:gdLst>
                <a:gd name="connsiteX0" fmla="*/ 0 w 43549"/>
                <a:gd name="connsiteY0" fmla="*/ 0 h 10600"/>
                <a:gd name="connsiteX1" fmla="*/ 43550 w 43549"/>
                <a:gd name="connsiteY1" fmla="*/ 0 h 10600"/>
                <a:gd name="connsiteX2" fmla="*/ 43550 w 43549"/>
                <a:gd name="connsiteY2" fmla="*/ 10600 h 10600"/>
                <a:gd name="connsiteX3" fmla="*/ 0 w 43549"/>
                <a:gd name="connsiteY3" fmla="*/ 10600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" h="10600">
                  <a:moveTo>
                    <a:pt x="0" y="0"/>
                  </a:moveTo>
                  <a:lnTo>
                    <a:pt x="43550" y="0"/>
                  </a:lnTo>
                  <a:lnTo>
                    <a:pt x="43550" y="10600"/>
                  </a:lnTo>
                  <a:lnTo>
                    <a:pt x="0" y="10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A7B564-37A0-2041-EC59-6243CF7F75D9}"/>
                </a:ext>
              </a:extLst>
            </p:cNvPr>
            <p:cNvSpPr/>
            <p:nvPr/>
          </p:nvSpPr>
          <p:spPr>
            <a:xfrm>
              <a:off x="5735101" y="3289919"/>
              <a:ext cx="43549" cy="10600"/>
            </a:xfrm>
            <a:custGeom>
              <a:avLst/>
              <a:gdLst>
                <a:gd name="connsiteX0" fmla="*/ 0 w 43549"/>
                <a:gd name="connsiteY0" fmla="*/ 0 h 10600"/>
                <a:gd name="connsiteX1" fmla="*/ 43550 w 43549"/>
                <a:gd name="connsiteY1" fmla="*/ 0 h 10600"/>
                <a:gd name="connsiteX2" fmla="*/ 43550 w 43549"/>
                <a:gd name="connsiteY2" fmla="*/ 10600 h 10600"/>
                <a:gd name="connsiteX3" fmla="*/ 0 w 43549"/>
                <a:gd name="connsiteY3" fmla="*/ 10600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" h="10600">
                  <a:moveTo>
                    <a:pt x="0" y="0"/>
                  </a:moveTo>
                  <a:lnTo>
                    <a:pt x="43550" y="0"/>
                  </a:lnTo>
                  <a:lnTo>
                    <a:pt x="43550" y="10600"/>
                  </a:lnTo>
                  <a:lnTo>
                    <a:pt x="0" y="10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D309BA6-7D6E-934D-AE96-CEE94A6D03D3}"/>
                </a:ext>
              </a:extLst>
            </p:cNvPr>
            <p:cNvSpPr/>
            <p:nvPr/>
          </p:nvSpPr>
          <p:spPr>
            <a:xfrm>
              <a:off x="5735101" y="3308521"/>
              <a:ext cx="43549" cy="10600"/>
            </a:xfrm>
            <a:custGeom>
              <a:avLst/>
              <a:gdLst>
                <a:gd name="connsiteX0" fmla="*/ 0 w 43549"/>
                <a:gd name="connsiteY0" fmla="*/ 0 h 10600"/>
                <a:gd name="connsiteX1" fmla="*/ 43550 w 43549"/>
                <a:gd name="connsiteY1" fmla="*/ 0 h 10600"/>
                <a:gd name="connsiteX2" fmla="*/ 43550 w 43549"/>
                <a:gd name="connsiteY2" fmla="*/ 10600 h 10600"/>
                <a:gd name="connsiteX3" fmla="*/ 0 w 43549"/>
                <a:gd name="connsiteY3" fmla="*/ 10600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" h="10600">
                  <a:moveTo>
                    <a:pt x="0" y="0"/>
                  </a:moveTo>
                  <a:lnTo>
                    <a:pt x="43550" y="0"/>
                  </a:lnTo>
                  <a:lnTo>
                    <a:pt x="43550" y="10600"/>
                  </a:lnTo>
                  <a:lnTo>
                    <a:pt x="0" y="10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C548697-34A6-104E-750F-90E0DF4BAF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</p:spTree>
    <p:extLst>
      <p:ext uri="{BB962C8B-B14F-4D97-AF65-F5344CB8AC3E}">
        <p14:creationId xmlns:p14="http://schemas.microsoft.com/office/powerpoint/2010/main" val="724037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 rot="3221651">
            <a:off x="875214" y="135439"/>
            <a:ext cx="2671728" cy="2828804"/>
          </a:xfrm>
          <a:prstGeom prst="star5">
            <a:avLst>
              <a:gd name="adj" fmla="val 17882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4474" y="890689"/>
            <a:ext cx="205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Scholarly</a:t>
            </a:r>
            <a:r>
              <a:rPr lang="en-US" altLang="en-US" sz="3200" b="1" dirty="0">
                <a:latin typeface="Calibri" panose="020F0502020204030204" pitchFamily="34" charset="0"/>
                <a:cs typeface="Arial" pitchFamily="34" charset="0"/>
              </a:rPr>
              <a:t> Activity</a:t>
            </a:r>
            <a:endParaRPr lang="en-US" altLang="en-US" sz="3200" b="1" dirty="0">
              <a:latin typeface="Calibri" panose="020F0502020204030204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Google Shape;69;p11">
            <a:extLst>
              <a:ext uri="{FF2B5EF4-FFF2-40B4-BE49-F238E27FC236}">
                <a16:creationId xmlns:a16="http://schemas.microsoft.com/office/drawing/2014/main" id="{BFD2F9DD-7FBB-376C-5E98-662A671B4C83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400"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</a:rPr>
              <a:t>Presented by Partners in Medical Education, Inc. 2022</a:t>
            </a:r>
          </a:p>
        </p:txBody>
      </p:sp>
      <p:pic>
        <p:nvPicPr>
          <p:cNvPr id="9" name="Graphic 8" descr="Key with solid fill">
            <a:extLst>
              <a:ext uri="{FF2B5EF4-FFF2-40B4-BE49-F238E27FC236}">
                <a16:creationId xmlns:a16="http://schemas.microsoft.com/office/drawing/2014/main" id="{031862F2-52DC-3540-47B1-3B21A7F58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6777" y="184503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7DB4A7-3248-1F20-5A47-657B2D89350A}"/>
              </a:ext>
            </a:extLst>
          </p:cNvPr>
          <p:cNvSpPr txBox="1"/>
          <p:nvPr/>
        </p:nvSpPr>
        <p:spPr>
          <a:xfrm>
            <a:off x="6743278" y="2583225"/>
            <a:ext cx="212541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Key Points: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Proxy for quality in the eyes of the ACGME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 common citation is for “lack of scholarly activity”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This responsibility is shared by the sponsoring institution as research needs an infrastructure – often you see multiple programs receive the same citation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D67DC89-8501-4CED-8018-CC8D45020AD8}"/>
              </a:ext>
            </a:extLst>
          </p:cNvPr>
          <p:cNvSpPr/>
          <p:nvPr/>
        </p:nvSpPr>
        <p:spPr>
          <a:xfrm>
            <a:off x="3655597" y="84439"/>
            <a:ext cx="4008176" cy="2458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>
                <a:latin typeface="Calibri" panose="020F0502020204030204" pitchFamily="34" charset="0"/>
              </a:rPr>
              <a:t>IV.B.1. The curriculum must advance residents’ knowledge of the basic principles of research, including how research in conducted, evaluated, explained to patients, and applied to patient care.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DC66463-182E-5CDF-FA22-8E2284B33E4A}"/>
              </a:ext>
            </a:extLst>
          </p:cNvPr>
          <p:cNvSpPr/>
          <p:nvPr/>
        </p:nvSpPr>
        <p:spPr>
          <a:xfrm>
            <a:off x="2287959" y="1920168"/>
            <a:ext cx="4008176" cy="2458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>
                <a:latin typeface="Calibri" panose="020F0502020204030204" pitchFamily="34" charset="0"/>
              </a:rPr>
              <a:t>IV.B.2. Residents should participate in scholarly activity.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86C80DD-D4CF-447C-0CAA-CD9917E7B095}"/>
              </a:ext>
            </a:extLst>
          </p:cNvPr>
          <p:cNvSpPr/>
          <p:nvPr/>
        </p:nvSpPr>
        <p:spPr>
          <a:xfrm>
            <a:off x="837110" y="3755340"/>
            <a:ext cx="4008176" cy="2458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>
                <a:latin typeface="Calibri" panose="020F0502020204030204" pitchFamily="34" charset="0"/>
              </a:rPr>
              <a:t>IV.B.3. The sponsoring institution and program should allocate adequate educational resources to facilitate resident involvement in scholarly activities.</a:t>
            </a:r>
          </a:p>
        </p:txBody>
      </p:sp>
      <p:pic>
        <p:nvPicPr>
          <p:cNvPr id="7" name="Graphic 6" descr="Research with solid fill">
            <a:extLst>
              <a:ext uri="{FF2B5EF4-FFF2-40B4-BE49-F238E27FC236}">
                <a16:creationId xmlns:a16="http://schemas.microsoft.com/office/drawing/2014/main" id="{06048C1E-8FDD-33B7-8E1D-5663E201F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8573" y="1869001"/>
            <a:ext cx="914400" cy="914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E578F-E43D-0883-7B1B-6777FA6B14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04206-78A6-D890-5CC3-56B3236C70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8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9;p11">
            <a:extLst>
              <a:ext uri="{FF2B5EF4-FFF2-40B4-BE49-F238E27FC236}">
                <a16:creationId xmlns:a16="http://schemas.microsoft.com/office/drawing/2014/main" id="{BFD2F9DD-7FBB-376C-5E98-662A671B4C83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400"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</a:rPr>
              <a:t>Presented by Partners in Medical Education, Inc.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CFBAF-511D-8871-0538-41E1D96E1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54" y="1516715"/>
            <a:ext cx="6709965" cy="4743829"/>
          </a:xfrm>
          <a:prstGeom prst="rect">
            <a:avLst/>
          </a:prstGeom>
        </p:spPr>
      </p:pic>
      <p:pic>
        <p:nvPicPr>
          <p:cNvPr id="9" name="Google Shape;168;p21" descr="../../../Volumes/douglas-1/New%20Clip%20art/electronic_medical_record_800_">
            <a:extLst>
              <a:ext uri="{FF2B5EF4-FFF2-40B4-BE49-F238E27FC236}">
                <a16:creationId xmlns:a16="http://schemas.microsoft.com/office/drawing/2014/main" id="{45E51195-0427-23BB-BAD1-FD87AE6D61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957" y="4884379"/>
            <a:ext cx="2233493" cy="17626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65;p21">
            <a:extLst>
              <a:ext uri="{FF2B5EF4-FFF2-40B4-BE49-F238E27FC236}">
                <a16:creationId xmlns:a16="http://schemas.microsoft.com/office/drawing/2014/main" id="{82FABA7D-1D8E-771B-9757-AD754EFD5A68}"/>
              </a:ext>
            </a:extLst>
          </p:cNvPr>
          <p:cNvSpPr txBox="1">
            <a:spLocks/>
          </p:cNvSpPr>
          <p:nvPr/>
        </p:nvSpPr>
        <p:spPr>
          <a:xfrm>
            <a:off x="1909144" y="436250"/>
            <a:ext cx="7234856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buClrTx/>
              <a:buFontTx/>
            </a:pPr>
            <a:r>
              <a:rPr lang="en-US"/>
              <a:t>NEXT TIME</a:t>
            </a:r>
            <a:br>
              <a:rPr lang="en-US"/>
            </a:br>
            <a:r>
              <a:rPr lang="en-US" sz="2400" b="0"/>
              <a:t>PROGRAM STRUCTURE TO EFFECTIVELY IMPLEMENT AND MONITOR CURRICULUM</a:t>
            </a:r>
            <a:endParaRPr lang="en-US" b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9EB2B-96AD-30A3-A9C0-1AE73908A3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0B81C-3367-003C-90D7-4324E16BA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36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Heather Peters, M.Ed, Ph.D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Carmela Meyer, MBA, Ed.D</a:t>
            </a:r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3600"/>
              <a:t>GME Program Design Part I</a:t>
            </a:r>
            <a:endParaRPr b="0">
              <a:solidFill>
                <a:srgbClr val="00B050"/>
              </a:solidFill>
            </a:endParaRPr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43EB2D5B-555D-4CEF-9177-A4DD37946C3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639349" y="6478771"/>
            <a:ext cx="2921471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r>
              <a:rPr lang="en-US"/>
              <a:t>Presented by Partners in Medical Education, Inc. 2022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343A51-B542-BAF7-C452-27A849ECE0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21"/>
    </mc:Choice>
    <mc:Fallback xmlns="">
      <p:transition spd="slow" advTm="2432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69" y="1738313"/>
            <a:ext cx="3492662" cy="4438650"/>
          </a:xfrm>
        </p:spPr>
      </p:pic>
      <p:sp>
        <p:nvSpPr>
          <p:cNvPr id="6" name="Google Shape;69;p11">
            <a:extLst>
              <a:ext uri="{FF2B5EF4-FFF2-40B4-BE49-F238E27FC236}">
                <a16:creationId xmlns:a16="http://schemas.microsoft.com/office/drawing/2014/main" id="{C20912FA-178F-8CF8-D312-ECCAC23EA168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400"/>
            </a:pPr>
            <a:r>
              <a:rPr lang="en-US" sz="80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Presented by Partners in Medical Education, Inc. 2022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94C953-E301-040C-FD2D-CC2110EEE9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</p:spTree>
    <p:extLst>
      <p:ext uri="{BB962C8B-B14F-4D97-AF65-F5344CB8AC3E}">
        <p14:creationId xmlns:p14="http://schemas.microsoft.com/office/powerpoint/2010/main" val="3494080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12D4C8-6364-6F57-638E-8A7A6EF7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86AA042-E53B-36C3-28B0-7AF6D906CF5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28650" y="1738313"/>
            <a:ext cx="7886700" cy="292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800" b="0" dirty="0">
                <a:latin typeface="+mn-lt"/>
              </a:rPr>
              <a:t>Dreyfus, S.E. (2004).  The five-stage model of adult skill acquisition.  </a:t>
            </a:r>
            <a:r>
              <a:rPr lang="en-US" sz="1800" b="0" i="1" dirty="0">
                <a:latin typeface="+mn-lt"/>
              </a:rPr>
              <a:t>Bulletin of Science, Technology &amp; Society, 24</a:t>
            </a:r>
            <a:r>
              <a:rPr lang="en-US" sz="1800" b="0" dirty="0">
                <a:latin typeface="+mn-lt"/>
              </a:rPr>
              <a:t>(3), 177-181, </a:t>
            </a:r>
            <a:r>
              <a:rPr lang="en-US" sz="1800" b="0" dirty="0" err="1">
                <a:latin typeface="+mn-lt"/>
              </a:rPr>
              <a:t>doi</a:t>
            </a:r>
            <a:r>
              <a:rPr lang="en-US" sz="1800" b="0" dirty="0">
                <a:latin typeface="+mn-lt"/>
              </a:rPr>
              <a:t>: 10.1177/0270467604264992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+mn-lt"/>
              </a:rPr>
              <a:t>Ericsson KA. Deliberate practice and the acquisition and maintenance of expert performance in medicine and related domains. </a:t>
            </a:r>
            <a:r>
              <a:rPr lang="en-US" altLang="en-US" sz="1800" dirty="0" err="1">
                <a:latin typeface="+mn-lt"/>
              </a:rPr>
              <a:t>Acad</a:t>
            </a:r>
            <a:r>
              <a:rPr lang="en-US" altLang="en-US" sz="1800" dirty="0">
                <a:latin typeface="+mn-lt"/>
              </a:rPr>
              <a:t> Med 2004;79.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+mn-lt"/>
              </a:rPr>
              <a:t>Sandhu, Magas et al. Progressive entrustment to achieve autonomy in the operating room: a national qualitative study with general surgery faculty and residents. </a:t>
            </a:r>
            <a:r>
              <a:rPr lang="en-US" sz="1800" i="1" dirty="0">
                <a:latin typeface="+mn-lt"/>
              </a:rPr>
              <a:t>Annals Surg</a:t>
            </a:r>
            <a:r>
              <a:rPr lang="en-US" sz="1800" dirty="0">
                <a:latin typeface="+mn-lt"/>
              </a:rPr>
              <a:t>. 265(6): June 2017.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Yangmour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N. Coordinator Role in Assessment and Milestones. ACGME. July 2018.</a:t>
            </a:r>
            <a:endParaRPr lang="en-US" altLang="en-US" sz="1800" dirty="0">
              <a:latin typeface="+mn-lt"/>
            </a:endParaRPr>
          </a:p>
        </p:txBody>
      </p:sp>
      <p:sp>
        <p:nvSpPr>
          <p:cNvPr id="7" name="Google Shape;69;p11">
            <a:extLst>
              <a:ext uri="{FF2B5EF4-FFF2-40B4-BE49-F238E27FC236}">
                <a16:creationId xmlns:a16="http://schemas.microsoft.com/office/drawing/2014/main" id="{EDA4C7E5-F53B-CB92-2E23-BFF04CDA0C6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2022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977FF75-4546-D619-DFD7-3AB6A07B70B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42852" y="22087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lang="en-US" altLang="en-US" sz="1400" b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Back to Basics: Intermediate</a:t>
            </a: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Topics for New Coordinators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September 29,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Sponsoring Institution 2025: 2022 Check-up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October 6,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Site Visit Are Coming!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</a:rPr>
              <a:t>Thursday, October 20,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</a:rPr>
              <a:t>GME Educational Program Design II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Nove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mber 3,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Lights, Camera…Zoom!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November 17,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Meet the Experts – Fall Freebie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Tuesday, November 29, 2022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6" y="4312703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52" y="4939777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ACGME Complaint Letter: Now What?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Here We Grow Again – And With Our Community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ABCs of GMEC: Part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ADS 2022: Part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Ask Partners – Spring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Getting to the Next Stage – Program Improvement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ABCs of GMEC: Part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Leveraging RMS Technology for the Medicare Cost Report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Back to Basics – GME for New Coordinators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Digging for Data IV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Getting to the Next Stage - Program Improvement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2BAC2-4600-4528-8015-7D2D7D5691A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F2FB8D-E3FE-A752-03A9-9CFA48EE7A9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Presented by Partners in Medical Education, Inc.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92532" y="6433131"/>
            <a:ext cx="522817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3CDE63F-8254-C349-8236-48B0174E1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2E7CFA8-C95E-6942-B725-C18C0A8296C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146300"/>
            <a:ext cx="7677150" cy="3802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/>
              <a:t>    </a:t>
            </a:r>
            <a:r>
              <a:rPr lang="en-US" sz="2000" b="0" dirty="0"/>
              <a:t>Partners in Medical Education, Inc. provides comprehensive consulting services to the GME community.  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en-US" sz="2000" b="0" dirty="0"/>
            </a:br>
            <a:br>
              <a:rPr lang="en-US" sz="2000" b="0" dirty="0"/>
            </a:br>
            <a:r>
              <a:rPr lang="en-US" b="1" dirty="0"/>
              <a:t>Partners in Medical Education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0" dirty="0"/>
              <a:t>724-864-7320  |  </a:t>
            </a:r>
            <a:r>
              <a:rPr lang="en-US" sz="2000" b="0" dirty="0">
                <a:solidFill>
                  <a:srgbClr val="FF0000"/>
                </a:solidFill>
                <a:hlinkClick r:id="rId4"/>
              </a:rPr>
              <a:t>info@PartnersInMedEd.com</a:t>
            </a:r>
            <a:endParaRPr lang="en-US" sz="2000" b="0" dirty="0">
              <a:solidFill>
                <a:srgbClr val="FF0000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/>
              <a:t>Carmela Meyer, MBA, EdD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0" dirty="0">
                <a:hlinkClick r:id="rId5"/>
              </a:rPr>
              <a:t>Carmela@PartnersInMedEd.com</a:t>
            </a:r>
            <a:endParaRPr lang="en-US" sz="24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/>
              <a:t>Heather Peters, M.Ed., PhD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hlinkClick r:id="rId6"/>
              </a:rPr>
              <a:t>Heather@PartnersInMedEd.com</a:t>
            </a:r>
            <a:endParaRPr lang="en-US" sz="240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2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/>
              <a:t>www.PartnersInMedEd.com</a:t>
            </a:r>
            <a:endParaRPr lang="en-US" sz="24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0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2A86ED-D343-A5A5-2D78-7B4E90A4A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the webinar, the participants will be able to: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ARTICULATE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building blocks of GME program design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DESCRIBE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components of a block diagram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CREATE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curriculum goals &amp; objectives for any rotation/experience that incorporate milestones and procedures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evaluations that align with curriculum and inform the CCC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51BBA8-7CE2-CB80-C397-849C1F79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9CB83-8F12-B362-892E-53E15CD4CB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6" name="Graphic 5" descr="Mining tools with solid fill">
            <a:extLst>
              <a:ext uri="{FF2B5EF4-FFF2-40B4-BE49-F238E27FC236}">
                <a16:creationId xmlns:a16="http://schemas.microsoft.com/office/drawing/2014/main" id="{1CBAD81F-9EBF-5ADB-4DF1-940AC65DA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8555" y="5260284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AA95D5-610A-74EB-91C6-A619C3D9D1AE}"/>
              </a:ext>
            </a:extLst>
          </p:cNvPr>
          <p:cNvSpPr txBox="1"/>
          <p:nvPr/>
        </p:nvSpPr>
        <p:spPr>
          <a:xfrm>
            <a:off x="4749793" y="4951365"/>
            <a:ext cx="4336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Tools:</a:t>
            </a:r>
          </a:p>
          <a:p>
            <a:pPr marL="342900" indent="-342900">
              <a:buAutoNum type="arabicPeriod"/>
            </a:pPr>
            <a:r>
              <a:rPr lang="en-US" dirty="0"/>
              <a:t>ACGME Block Diagram Instructions</a:t>
            </a:r>
          </a:p>
          <a:p>
            <a:pPr marL="342900" indent="-342900">
              <a:buAutoNum type="arabicPeriod"/>
            </a:pPr>
            <a:r>
              <a:rPr lang="en-US" dirty="0"/>
              <a:t>Template: Curriculum Goals &amp; Objectives – Partners ®</a:t>
            </a:r>
          </a:p>
          <a:p>
            <a:pPr marL="342900" indent="-342900">
              <a:buAutoNum type="arabicPeriod"/>
            </a:pPr>
            <a:r>
              <a:rPr lang="en-US" dirty="0"/>
              <a:t>Template: Evaluations that Align with Goals &amp; Objectives – Partners ®</a:t>
            </a:r>
          </a:p>
        </p:txBody>
      </p:sp>
      <p:sp>
        <p:nvSpPr>
          <p:cNvPr id="5" name="Google Shape;69;p11">
            <a:extLst>
              <a:ext uri="{FF2B5EF4-FFF2-40B4-BE49-F238E27FC236}">
                <a16:creationId xmlns:a16="http://schemas.microsoft.com/office/drawing/2014/main" id="{C02F8B9A-E73C-4CD8-1524-B5BD9A19CC0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2022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raphic 8" descr="Bullseye with solid fill">
            <a:extLst>
              <a:ext uri="{FF2B5EF4-FFF2-40B4-BE49-F238E27FC236}">
                <a16:creationId xmlns:a16="http://schemas.microsoft.com/office/drawing/2014/main" id="{8678726E-8F54-562D-2A63-3FC367E64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0067" y="278421"/>
            <a:ext cx="1823883" cy="182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9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099B7F-FEC4-178B-E6E8-2C6F3DF6A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642" y="59744"/>
            <a:ext cx="4410673" cy="1325563"/>
          </a:xfrm>
        </p:spPr>
        <p:txBody>
          <a:bodyPr/>
          <a:lstStyle/>
          <a:p>
            <a:r>
              <a:rPr lang="en-US" dirty="0"/>
              <a:t>Building Blocks for GME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8D237-B234-F781-C8E2-BA5019DB41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5EB3687-1446-E7D4-CF47-C7148B5A2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959563"/>
              </p:ext>
            </p:extLst>
          </p:nvPr>
        </p:nvGraphicFramePr>
        <p:xfrm>
          <a:off x="1329104" y="1840523"/>
          <a:ext cx="3242896" cy="251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Google Shape;77;p12">
            <a:extLst>
              <a:ext uri="{FF2B5EF4-FFF2-40B4-BE49-F238E27FC236}">
                <a16:creationId xmlns:a16="http://schemas.microsoft.com/office/drawing/2014/main" id="{43648C3D-87D7-4A74-891C-55EE8C1B68E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35593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2022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8D5338-B38B-7859-08EC-855703EF641E}"/>
              </a:ext>
            </a:extLst>
          </p:cNvPr>
          <p:cNvGrpSpPr/>
          <p:nvPr/>
        </p:nvGrpSpPr>
        <p:grpSpPr>
          <a:xfrm>
            <a:off x="408102" y="1385307"/>
            <a:ext cx="8327796" cy="4634448"/>
            <a:chOff x="1137753" y="1279474"/>
            <a:chExt cx="9077401" cy="4733812"/>
          </a:xfrm>
        </p:grpSpPr>
        <p:sp>
          <p:nvSpPr>
            <p:cNvPr id="7" name="Freeform 118">
              <a:extLst>
                <a:ext uri="{FF2B5EF4-FFF2-40B4-BE49-F238E27FC236}">
                  <a16:creationId xmlns:a16="http://schemas.microsoft.com/office/drawing/2014/main" id="{679CB4EF-70DE-1986-2960-B3EC79F31193}"/>
                </a:ext>
              </a:extLst>
            </p:cNvPr>
            <p:cNvSpPr/>
            <p:nvPr/>
          </p:nvSpPr>
          <p:spPr>
            <a:xfrm flipH="1">
              <a:off x="2879766" y="1295400"/>
              <a:ext cx="4738646" cy="1359758"/>
            </a:xfrm>
            <a:custGeom>
              <a:avLst/>
              <a:gdLst>
                <a:gd name="connsiteX0" fmla="*/ 0 w 4038600"/>
                <a:gd name="connsiteY0" fmla="*/ 0 h 1354810"/>
                <a:gd name="connsiteX1" fmla="*/ 4038600 w 4038600"/>
                <a:gd name="connsiteY1" fmla="*/ 0 h 1354810"/>
                <a:gd name="connsiteX2" fmla="*/ 4038600 w 4038600"/>
                <a:gd name="connsiteY2" fmla="*/ 1354810 h 1354810"/>
                <a:gd name="connsiteX3" fmla="*/ 0 w 4038600"/>
                <a:gd name="connsiteY3" fmla="*/ 1354810 h 1354810"/>
                <a:gd name="connsiteX4" fmla="*/ 0 w 4038600"/>
                <a:gd name="connsiteY4" fmla="*/ 0 h 1354810"/>
                <a:gd name="connsiteX0" fmla="*/ 0 w 4738646"/>
                <a:gd name="connsiteY0" fmla="*/ 0 h 1359758"/>
                <a:gd name="connsiteX1" fmla="*/ 4038600 w 4738646"/>
                <a:gd name="connsiteY1" fmla="*/ 0 h 1359758"/>
                <a:gd name="connsiteX2" fmla="*/ 4738646 w 4738646"/>
                <a:gd name="connsiteY2" fmla="*/ 1359758 h 1359758"/>
                <a:gd name="connsiteX3" fmla="*/ 0 w 4738646"/>
                <a:gd name="connsiteY3" fmla="*/ 1354810 h 1359758"/>
                <a:gd name="connsiteX4" fmla="*/ 0 w 4738646"/>
                <a:gd name="connsiteY4" fmla="*/ 0 h 135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8646" h="1359758">
                  <a:moveTo>
                    <a:pt x="0" y="0"/>
                  </a:moveTo>
                  <a:lnTo>
                    <a:pt x="4038600" y="0"/>
                  </a:lnTo>
                  <a:lnTo>
                    <a:pt x="4738646" y="1359758"/>
                  </a:lnTo>
                  <a:lnTo>
                    <a:pt x="0" y="1354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rIns="914400" rtlCol="0" anchor="ctr"/>
            <a:lstStyle/>
            <a:p>
              <a:r>
                <a:rPr lang="en-US" sz="1800" kern="0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rPr>
                <a:t>Professional Development</a:t>
              </a:r>
              <a:endParaRPr lang="en-US" sz="1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Freeform 119">
              <a:extLst>
                <a:ext uri="{FF2B5EF4-FFF2-40B4-BE49-F238E27FC236}">
                  <a16:creationId xmlns:a16="http://schemas.microsoft.com/office/drawing/2014/main" id="{EC42D0F2-D493-1EAE-AB05-30EA2F22D61E}"/>
                </a:ext>
              </a:extLst>
            </p:cNvPr>
            <p:cNvSpPr/>
            <p:nvPr/>
          </p:nvSpPr>
          <p:spPr>
            <a:xfrm flipH="1">
              <a:off x="2454910" y="2645586"/>
              <a:ext cx="5163500" cy="801725"/>
            </a:xfrm>
            <a:custGeom>
              <a:avLst/>
              <a:gdLst>
                <a:gd name="connsiteX0" fmla="*/ 0 w 4038600"/>
                <a:gd name="connsiteY0" fmla="*/ 0 h 1354810"/>
                <a:gd name="connsiteX1" fmla="*/ 4038600 w 4038600"/>
                <a:gd name="connsiteY1" fmla="*/ 0 h 1354810"/>
                <a:gd name="connsiteX2" fmla="*/ 4038600 w 4038600"/>
                <a:gd name="connsiteY2" fmla="*/ 1354810 h 1354810"/>
                <a:gd name="connsiteX3" fmla="*/ 0 w 4038600"/>
                <a:gd name="connsiteY3" fmla="*/ 1354810 h 1354810"/>
                <a:gd name="connsiteX4" fmla="*/ 0 w 4038600"/>
                <a:gd name="connsiteY4" fmla="*/ 0 h 1354810"/>
                <a:gd name="connsiteX0" fmla="*/ 0 w 4738646"/>
                <a:gd name="connsiteY0" fmla="*/ 0 h 1359758"/>
                <a:gd name="connsiteX1" fmla="*/ 4038600 w 4738646"/>
                <a:gd name="connsiteY1" fmla="*/ 0 h 1359758"/>
                <a:gd name="connsiteX2" fmla="*/ 4738646 w 4738646"/>
                <a:gd name="connsiteY2" fmla="*/ 1359758 h 1359758"/>
                <a:gd name="connsiteX3" fmla="*/ 0 w 4738646"/>
                <a:gd name="connsiteY3" fmla="*/ 1354810 h 1359758"/>
                <a:gd name="connsiteX4" fmla="*/ 0 w 4738646"/>
                <a:gd name="connsiteY4" fmla="*/ 0 h 1359758"/>
                <a:gd name="connsiteX0" fmla="*/ 0 w 4745203"/>
                <a:gd name="connsiteY0" fmla="*/ 1806 h 1361564"/>
                <a:gd name="connsiteX1" fmla="*/ 4745203 w 4745203"/>
                <a:gd name="connsiteY1" fmla="*/ 0 h 1361564"/>
                <a:gd name="connsiteX2" fmla="*/ 4738646 w 4745203"/>
                <a:gd name="connsiteY2" fmla="*/ 1361564 h 1361564"/>
                <a:gd name="connsiteX3" fmla="*/ 0 w 4745203"/>
                <a:gd name="connsiteY3" fmla="*/ 1356616 h 1361564"/>
                <a:gd name="connsiteX4" fmla="*/ 0 w 4745203"/>
                <a:gd name="connsiteY4" fmla="*/ 1806 h 1361564"/>
                <a:gd name="connsiteX0" fmla="*/ 0 w 5450685"/>
                <a:gd name="connsiteY0" fmla="*/ 1806 h 1361925"/>
                <a:gd name="connsiteX1" fmla="*/ 4745203 w 5450685"/>
                <a:gd name="connsiteY1" fmla="*/ 0 h 1361925"/>
                <a:gd name="connsiteX2" fmla="*/ 5448499 w 5450685"/>
                <a:gd name="connsiteY2" fmla="*/ 1361925 h 1361925"/>
                <a:gd name="connsiteX3" fmla="*/ 0 w 5450685"/>
                <a:gd name="connsiteY3" fmla="*/ 1356616 h 1361925"/>
                <a:gd name="connsiteX4" fmla="*/ 0 w 5450685"/>
                <a:gd name="connsiteY4" fmla="*/ 1806 h 1361925"/>
                <a:gd name="connsiteX0" fmla="*/ 0 w 5448499"/>
                <a:gd name="connsiteY0" fmla="*/ 1806 h 1361925"/>
                <a:gd name="connsiteX1" fmla="*/ 4745203 w 5448499"/>
                <a:gd name="connsiteY1" fmla="*/ 0 h 1361925"/>
                <a:gd name="connsiteX2" fmla="*/ 5448499 w 5448499"/>
                <a:gd name="connsiteY2" fmla="*/ 1361925 h 1361925"/>
                <a:gd name="connsiteX3" fmla="*/ 0 w 5448499"/>
                <a:gd name="connsiteY3" fmla="*/ 1356616 h 1361925"/>
                <a:gd name="connsiteX4" fmla="*/ 0 w 5448499"/>
                <a:gd name="connsiteY4" fmla="*/ 1806 h 1361925"/>
                <a:gd name="connsiteX0" fmla="*/ 0 w 5163500"/>
                <a:gd name="connsiteY0" fmla="*/ 1806 h 1359658"/>
                <a:gd name="connsiteX1" fmla="*/ 4745203 w 5163500"/>
                <a:gd name="connsiteY1" fmla="*/ 0 h 1359658"/>
                <a:gd name="connsiteX2" fmla="*/ 5163500 w 5163500"/>
                <a:gd name="connsiteY2" fmla="*/ 1359658 h 1359658"/>
                <a:gd name="connsiteX3" fmla="*/ 0 w 5163500"/>
                <a:gd name="connsiteY3" fmla="*/ 1356616 h 1359658"/>
                <a:gd name="connsiteX4" fmla="*/ 0 w 5163500"/>
                <a:gd name="connsiteY4" fmla="*/ 1806 h 135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3500" h="1359658">
                  <a:moveTo>
                    <a:pt x="0" y="1806"/>
                  </a:moveTo>
                  <a:lnTo>
                    <a:pt x="4745203" y="0"/>
                  </a:lnTo>
                  <a:lnTo>
                    <a:pt x="5163500" y="1359658"/>
                  </a:lnTo>
                  <a:lnTo>
                    <a:pt x="0" y="1356616"/>
                  </a:lnTo>
                  <a:lnTo>
                    <a:pt x="0" y="180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rIns="1371600" rtlCol="0" anchor="ctr"/>
            <a:lstStyle/>
            <a:p>
              <a:r>
                <a:rPr lang="en-US" sz="1800" kern="0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rPr>
                <a:t>Evaluations</a:t>
              </a:r>
              <a:endParaRPr lang="en-US" sz="1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" name="Freeform 120">
              <a:extLst>
                <a:ext uri="{FF2B5EF4-FFF2-40B4-BE49-F238E27FC236}">
                  <a16:creationId xmlns:a16="http://schemas.microsoft.com/office/drawing/2014/main" id="{9B5DAB97-5E05-BA5B-4319-707538D0DFA9}"/>
                </a:ext>
              </a:extLst>
            </p:cNvPr>
            <p:cNvSpPr/>
            <p:nvPr/>
          </p:nvSpPr>
          <p:spPr>
            <a:xfrm flipH="1">
              <a:off x="2016699" y="3438844"/>
              <a:ext cx="5601709" cy="880114"/>
            </a:xfrm>
            <a:custGeom>
              <a:avLst/>
              <a:gdLst>
                <a:gd name="connsiteX0" fmla="*/ 0 w 4038600"/>
                <a:gd name="connsiteY0" fmla="*/ 0 h 1354810"/>
                <a:gd name="connsiteX1" fmla="*/ 4038600 w 4038600"/>
                <a:gd name="connsiteY1" fmla="*/ 0 h 1354810"/>
                <a:gd name="connsiteX2" fmla="*/ 4038600 w 4038600"/>
                <a:gd name="connsiteY2" fmla="*/ 1354810 h 1354810"/>
                <a:gd name="connsiteX3" fmla="*/ 0 w 4038600"/>
                <a:gd name="connsiteY3" fmla="*/ 1354810 h 1354810"/>
                <a:gd name="connsiteX4" fmla="*/ 0 w 4038600"/>
                <a:gd name="connsiteY4" fmla="*/ 0 h 1354810"/>
                <a:gd name="connsiteX0" fmla="*/ 0 w 4738646"/>
                <a:gd name="connsiteY0" fmla="*/ 0 h 1359758"/>
                <a:gd name="connsiteX1" fmla="*/ 4038600 w 4738646"/>
                <a:gd name="connsiteY1" fmla="*/ 0 h 1359758"/>
                <a:gd name="connsiteX2" fmla="*/ 4738646 w 4738646"/>
                <a:gd name="connsiteY2" fmla="*/ 1359758 h 1359758"/>
                <a:gd name="connsiteX3" fmla="*/ 0 w 4738646"/>
                <a:gd name="connsiteY3" fmla="*/ 1354810 h 1359758"/>
                <a:gd name="connsiteX4" fmla="*/ 0 w 4738646"/>
                <a:gd name="connsiteY4" fmla="*/ 0 h 1359758"/>
                <a:gd name="connsiteX0" fmla="*/ 0 w 4745203"/>
                <a:gd name="connsiteY0" fmla="*/ 1806 h 1361564"/>
                <a:gd name="connsiteX1" fmla="*/ 4745203 w 4745203"/>
                <a:gd name="connsiteY1" fmla="*/ 0 h 1361564"/>
                <a:gd name="connsiteX2" fmla="*/ 4738646 w 4745203"/>
                <a:gd name="connsiteY2" fmla="*/ 1361564 h 1361564"/>
                <a:gd name="connsiteX3" fmla="*/ 0 w 4745203"/>
                <a:gd name="connsiteY3" fmla="*/ 1356616 h 1361564"/>
                <a:gd name="connsiteX4" fmla="*/ 0 w 4745203"/>
                <a:gd name="connsiteY4" fmla="*/ 1806 h 1361564"/>
                <a:gd name="connsiteX0" fmla="*/ 0 w 5450685"/>
                <a:gd name="connsiteY0" fmla="*/ 1806 h 1361925"/>
                <a:gd name="connsiteX1" fmla="*/ 4745203 w 5450685"/>
                <a:gd name="connsiteY1" fmla="*/ 0 h 1361925"/>
                <a:gd name="connsiteX2" fmla="*/ 5448499 w 5450685"/>
                <a:gd name="connsiteY2" fmla="*/ 1361925 h 1361925"/>
                <a:gd name="connsiteX3" fmla="*/ 0 w 5450685"/>
                <a:gd name="connsiteY3" fmla="*/ 1356616 h 1361925"/>
                <a:gd name="connsiteX4" fmla="*/ 0 w 5450685"/>
                <a:gd name="connsiteY4" fmla="*/ 1806 h 1361925"/>
                <a:gd name="connsiteX0" fmla="*/ 0 w 5448499"/>
                <a:gd name="connsiteY0" fmla="*/ 1806 h 1361925"/>
                <a:gd name="connsiteX1" fmla="*/ 4745203 w 5448499"/>
                <a:gd name="connsiteY1" fmla="*/ 0 h 1361925"/>
                <a:gd name="connsiteX2" fmla="*/ 5448499 w 5448499"/>
                <a:gd name="connsiteY2" fmla="*/ 1361925 h 1361925"/>
                <a:gd name="connsiteX3" fmla="*/ 0 w 5448499"/>
                <a:gd name="connsiteY3" fmla="*/ 1356616 h 1361925"/>
                <a:gd name="connsiteX4" fmla="*/ 0 w 5448499"/>
                <a:gd name="connsiteY4" fmla="*/ 1806 h 1361925"/>
                <a:gd name="connsiteX0" fmla="*/ 0 w 5163500"/>
                <a:gd name="connsiteY0" fmla="*/ 1806 h 1359658"/>
                <a:gd name="connsiteX1" fmla="*/ 4745203 w 5163500"/>
                <a:gd name="connsiteY1" fmla="*/ 0 h 1359658"/>
                <a:gd name="connsiteX2" fmla="*/ 5163500 w 5163500"/>
                <a:gd name="connsiteY2" fmla="*/ 1359658 h 1359658"/>
                <a:gd name="connsiteX3" fmla="*/ 0 w 5163500"/>
                <a:gd name="connsiteY3" fmla="*/ 1356616 h 1359658"/>
                <a:gd name="connsiteX4" fmla="*/ 0 w 5163500"/>
                <a:gd name="connsiteY4" fmla="*/ 1806 h 1359658"/>
                <a:gd name="connsiteX0" fmla="*/ 0 w 5558727"/>
                <a:gd name="connsiteY0" fmla="*/ 1806 h 1356616"/>
                <a:gd name="connsiteX1" fmla="*/ 4745203 w 5558727"/>
                <a:gd name="connsiteY1" fmla="*/ 0 h 1356616"/>
                <a:gd name="connsiteX2" fmla="*/ 5558727 w 5558727"/>
                <a:gd name="connsiteY2" fmla="*/ 1349905 h 1356616"/>
                <a:gd name="connsiteX3" fmla="*/ 0 w 5558727"/>
                <a:gd name="connsiteY3" fmla="*/ 1356616 h 1356616"/>
                <a:gd name="connsiteX4" fmla="*/ 0 w 5558727"/>
                <a:gd name="connsiteY4" fmla="*/ 1806 h 1356616"/>
                <a:gd name="connsiteX0" fmla="*/ 0 w 5558727"/>
                <a:gd name="connsiteY0" fmla="*/ 0 h 1354810"/>
                <a:gd name="connsiteX1" fmla="*/ 5164872 w 5558727"/>
                <a:gd name="connsiteY1" fmla="*/ 5508 h 1354810"/>
                <a:gd name="connsiteX2" fmla="*/ 5558727 w 5558727"/>
                <a:gd name="connsiteY2" fmla="*/ 1348099 h 1354810"/>
                <a:gd name="connsiteX3" fmla="*/ 0 w 5558727"/>
                <a:gd name="connsiteY3" fmla="*/ 1354810 h 1354810"/>
                <a:gd name="connsiteX4" fmla="*/ 0 w 5558727"/>
                <a:gd name="connsiteY4" fmla="*/ 0 h 1354810"/>
                <a:gd name="connsiteX0" fmla="*/ 0 w 5601709"/>
                <a:gd name="connsiteY0" fmla="*/ 0 h 1354810"/>
                <a:gd name="connsiteX1" fmla="*/ 5164872 w 5601709"/>
                <a:gd name="connsiteY1" fmla="*/ 5508 h 1354810"/>
                <a:gd name="connsiteX2" fmla="*/ 5601709 w 5601709"/>
                <a:gd name="connsiteY2" fmla="*/ 1345886 h 1354810"/>
                <a:gd name="connsiteX3" fmla="*/ 0 w 5601709"/>
                <a:gd name="connsiteY3" fmla="*/ 1354810 h 1354810"/>
                <a:gd name="connsiteX4" fmla="*/ 0 w 5601709"/>
                <a:gd name="connsiteY4" fmla="*/ 0 h 1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1709" h="1354810">
                  <a:moveTo>
                    <a:pt x="0" y="0"/>
                  </a:moveTo>
                  <a:lnTo>
                    <a:pt x="5164872" y="5508"/>
                  </a:lnTo>
                  <a:lnTo>
                    <a:pt x="5601709" y="1345886"/>
                  </a:lnTo>
                  <a:lnTo>
                    <a:pt x="0" y="1354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rIns="1828800" rtlCol="0" anchor="ctr"/>
            <a:lstStyle/>
            <a:p>
              <a:r>
                <a:rPr lang="en-US" sz="1800" kern="0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rPr>
                <a:t>Curriculum</a:t>
              </a:r>
              <a:endParaRPr lang="en-US" sz="1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0" name="Freeform 121">
              <a:extLst>
                <a:ext uri="{FF2B5EF4-FFF2-40B4-BE49-F238E27FC236}">
                  <a16:creationId xmlns:a16="http://schemas.microsoft.com/office/drawing/2014/main" id="{D428720A-FB5A-E779-2A56-18BE1AF4EFA8}"/>
                </a:ext>
              </a:extLst>
            </p:cNvPr>
            <p:cNvSpPr/>
            <p:nvPr/>
          </p:nvSpPr>
          <p:spPr>
            <a:xfrm flipH="1">
              <a:off x="1578340" y="4277044"/>
              <a:ext cx="6040068" cy="880114"/>
            </a:xfrm>
            <a:custGeom>
              <a:avLst/>
              <a:gdLst>
                <a:gd name="connsiteX0" fmla="*/ 0 w 4038600"/>
                <a:gd name="connsiteY0" fmla="*/ 0 h 1354810"/>
                <a:gd name="connsiteX1" fmla="*/ 4038600 w 4038600"/>
                <a:gd name="connsiteY1" fmla="*/ 0 h 1354810"/>
                <a:gd name="connsiteX2" fmla="*/ 4038600 w 4038600"/>
                <a:gd name="connsiteY2" fmla="*/ 1354810 h 1354810"/>
                <a:gd name="connsiteX3" fmla="*/ 0 w 4038600"/>
                <a:gd name="connsiteY3" fmla="*/ 1354810 h 1354810"/>
                <a:gd name="connsiteX4" fmla="*/ 0 w 4038600"/>
                <a:gd name="connsiteY4" fmla="*/ 0 h 1354810"/>
                <a:gd name="connsiteX0" fmla="*/ 0 w 4738646"/>
                <a:gd name="connsiteY0" fmla="*/ 0 h 1359758"/>
                <a:gd name="connsiteX1" fmla="*/ 4038600 w 4738646"/>
                <a:gd name="connsiteY1" fmla="*/ 0 h 1359758"/>
                <a:gd name="connsiteX2" fmla="*/ 4738646 w 4738646"/>
                <a:gd name="connsiteY2" fmla="*/ 1359758 h 1359758"/>
                <a:gd name="connsiteX3" fmla="*/ 0 w 4738646"/>
                <a:gd name="connsiteY3" fmla="*/ 1354810 h 1359758"/>
                <a:gd name="connsiteX4" fmla="*/ 0 w 4738646"/>
                <a:gd name="connsiteY4" fmla="*/ 0 h 1359758"/>
                <a:gd name="connsiteX0" fmla="*/ 0 w 4745203"/>
                <a:gd name="connsiteY0" fmla="*/ 1806 h 1361564"/>
                <a:gd name="connsiteX1" fmla="*/ 4745203 w 4745203"/>
                <a:gd name="connsiteY1" fmla="*/ 0 h 1361564"/>
                <a:gd name="connsiteX2" fmla="*/ 4738646 w 4745203"/>
                <a:gd name="connsiteY2" fmla="*/ 1361564 h 1361564"/>
                <a:gd name="connsiteX3" fmla="*/ 0 w 4745203"/>
                <a:gd name="connsiteY3" fmla="*/ 1356616 h 1361564"/>
                <a:gd name="connsiteX4" fmla="*/ 0 w 4745203"/>
                <a:gd name="connsiteY4" fmla="*/ 1806 h 1361564"/>
                <a:gd name="connsiteX0" fmla="*/ 0 w 5450685"/>
                <a:gd name="connsiteY0" fmla="*/ 1806 h 1361925"/>
                <a:gd name="connsiteX1" fmla="*/ 4745203 w 5450685"/>
                <a:gd name="connsiteY1" fmla="*/ 0 h 1361925"/>
                <a:gd name="connsiteX2" fmla="*/ 5448499 w 5450685"/>
                <a:gd name="connsiteY2" fmla="*/ 1361925 h 1361925"/>
                <a:gd name="connsiteX3" fmla="*/ 0 w 5450685"/>
                <a:gd name="connsiteY3" fmla="*/ 1356616 h 1361925"/>
                <a:gd name="connsiteX4" fmla="*/ 0 w 5450685"/>
                <a:gd name="connsiteY4" fmla="*/ 1806 h 1361925"/>
                <a:gd name="connsiteX0" fmla="*/ 0 w 5448499"/>
                <a:gd name="connsiteY0" fmla="*/ 1806 h 1361925"/>
                <a:gd name="connsiteX1" fmla="*/ 4745203 w 5448499"/>
                <a:gd name="connsiteY1" fmla="*/ 0 h 1361925"/>
                <a:gd name="connsiteX2" fmla="*/ 5448499 w 5448499"/>
                <a:gd name="connsiteY2" fmla="*/ 1361925 h 1361925"/>
                <a:gd name="connsiteX3" fmla="*/ 0 w 5448499"/>
                <a:gd name="connsiteY3" fmla="*/ 1356616 h 1361925"/>
                <a:gd name="connsiteX4" fmla="*/ 0 w 5448499"/>
                <a:gd name="connsiteY4" fmla="*/ 1806 h 1361925"/>
                <a:gd name="connsiteX0" fmla="*/ 0 w 5163500"/>
                <a:gd name="connsiteY0" fmla="*/ 1806 h 1359658"/>
                <a:gd name="connsiteX1" fmla="*/ 4745203 w 5163500"/>
                <a:gd name="connsiteY1" fmla="*/ 0 h 1359658"/>
                <a:gd name="connsiteX2" fmla="*/ 5163500 w 5163500"/>
                <a:gd name="connsiteY2" fmla="*/ 1359658 h 1359658"/>
                <a:gd name="connsiteX3" fmla="*/ 0 w 5163500"/>
                <a:gd name="connsiteY3" fmla="*/ 1356616 h 1359658"/>
                <a:gd name="connsiteX4" fmla="*/ 0 w 5163500"/>
                <a:gd name="connsiteY4" fmla="*/ 1806 h 1359658"/>
                <a:gd name="connsiteX0" fmla="*/ 0 w 5558727"/>
                <a:gd name="connsiteY0" fmla="*/ 1806 h 1356616"/>
                <a:gd name="connsiteX1" fmla="*/ 4745203 w 5558727"/>
                <a:gd name="connsiteY1" fmla="*/ 0 h 1356616"/>
                <a:gd name="connsiteX2" fmla="*/ 5558727 w 5558727"/>
                <a:gd name="connsiteY2" fmla="*/ 1349905 h 1356616"/>
                <a:gd name="connsiteX3" fmla="*/ 0 w 5558727"/>
                <a:gd name="connsiteY3" fmla="*/ 1356616 h 1356616"/>
                <a:gd name="connsiteX4" fmla="*/ 0 w 5558727"/>
                <a:gd name="connsiteY4" fmla="*/ 1806 h 1356616"/>
                <a:gd name="connsiteX0" fmla="*/ 0 w 5558727"/>
                <a:gd name="connsiteY0" fmla="*/ 0 h 1354810"/>
                <a:gd name="connsiteX1" fmla="*/ 5164872 w 5558727"/>
                <a:gd name="connsiteY1" fmla="*/ 5508 h 1354810"/>
                <a:gd name="connsiteX2" fmla="*/ 5558727 w 5558727"/>
                <a:gd name="connsiteY2" fmla="*/ 1348099 h 1354810"/>
                <a:gd name="connsiteX3" fmla="*/ 0 w 5558727"/>
                <a:gd name="connsiteY3" fmla="*/ 1354810 h 1354810"/>
                <a:gd name="connsiteX4" fmla="*/ 0 w 5558727"/>
                <a:gd name="connsiteY4" fmla="*/ 0 h 1354810"/>
                <a:gd name="connsiteX0" fmla="*/ 0 w 5601709"/>
                <a:gd name="connsiteY0" fmla="*/ 0 h 1354810"/>
                <a:gd name="connsiteX1" fmla="*/ 5164872 w 5601709"/>
                <a:gd name="connsiteY1" fmla="*/ 5508 h 1354810"/>
                <a:gd name="connsiteX2" fmla="*/ 5601709 w 5601709"/>
                <a:gd name="connsiteY2" fmla="*/ 1345886 h 1354810"/>
                <a:gd name="connsiteX3" fmla="*/ 0 w 5601709"/>
                <a:gd name="connsiteY3" fmla="*/ 1354810 h 1354810"/>
                <a:gd name="connsiteX4" fmla="*/ 0 w 5601709"/>
                <a:gd name="connsiteY4" fmla="*/ 0 h 1354810"/>
                <a:gd name="connsiteX0" fmla="*/ 0 w 6040068"/>
                <a:gd name="connsiteY0" fmla="*/ 0 h 1354810"/>
                <a:gd name="connsiteX1" fmla="*/ 5164872 w 6040068"/>
                <a:gd name="connsiteY1" fmla="*/ 5508 h 1354810"/>
                <a:gd name="connsiteX2" fmla="*/ 6040068 w 6040068"/>
                <a:gd name="connsiteY2" fmla="*/ 1354739 h 1354810"/>
                <a:gd name="connsiteX3" fmla="*/ 0 w 6040068"/>
                <a:gd name="connsiteY3" fmla="*/ 1354810 h 1354810"/>
                <a:gd name="connsiteX4" fmla="*/ 0 w 6040068"/>
                <a:gd name="connsiteY4" fmla="*/ 0 h 1354810"/>
                <a:gd name="connsiteX0" fmla="*/ 0 w 6040068"/>
                <a:gd name="connsiteY0" fmla="*/ 0 h 1354810"/>
                <a:gd name="connsiteX1" fmla="*/ 5583103 w 6040068"/>
                <a:gd name="connsiteY1" fmla="*/ 23214 h 1354810"/>
                <a:gd name="connsiteX2" fmla="*/ 6040068 w 6040068"/>
                <a:gd name="connsiteY2" fmla="*/ 1354739 h 1354810"/>
                <a:gd name="connsiteX3" fmla="*/ 0 w 6040068"/>
                <a:gd name="connsiteY3" fmla="*/ 1354810 h 1354810"/>
                <a:gd name="connsiteX4" fmla="*/ 0 w 6040068"/>
                <a:gd name="connsiteY4" fmla="*/ 0 h 1354810"/>
                <a:gd name="connsiteX0" fmla="*/ 0 w 6040068"/>
                <a:gd name="connsiteY0" fmla="*/ 0 h 1354810"/>
                <a:gd name="connsiteX1" fmla="*/ 5600194 w 6040068"/>
                <a:gd name="connsiteY1" fmla="*/ 48775 h 1354810"/>
                <a:gd name="connsiteX2" fmla="*/ 6040068 w 6040068"/>
                <a:gd name="connsiteY2" fmla="*/ 1354739 h 1354810"/>
                <a:gd name="connsiteX3" fmla="*/ 0 w 6040068"/>
                <a:gd name="connsiteY3" fmla="*/ 1354810 h 1354810"/>
                <a:gd name="connsiteX4" fmla="*/ 0 w 6040068"/>
                <a:gd name="connsiteY4" fmla="*/ 0 h 1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0068" h="1354810">
                  <a:moveTo>
                    <a:pt x="0" y="0"/>
                  </a:moveTo>
                  <a:lnTo>
                    <a:pt x="5600194" y="48775"/>
                  </a:lnTo>
                  <a:lnTo>
                    <a:pt x="6040068" y="1354739"/>
                  </a:lnTo>
                  <a:lnTo>
                    <a:pt x="0" y="1354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rIns="2286000" rtlCol="0" anchor="ctr"/>
            <a:lstStyle/>
            <a:p>
              <a:r>
                <a:rPr lang="en-US" sz="1800" dirty="0">
                  <a:solidFill>
                    <a:schemeClr val="bg1">
                      <a:lumMod val="85000"/>
                    </a:schemeClr>
                  </a:solidFill>
                  <a:latin typeface="Arial" pitchFamily="34" charset="0"/>
                  <a:cs typeface="Arial" pitchFamily="34" charset="0"/>
                </a:rPr>
                <a:t>Program Design (Block Diagram)</a:t>
              </a:r>
              <a:endParaRPr lang="en-US" sz="1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Freeform 122">
              <a:extLst>
                <a:ext uri="{FF2B5EF4-FFF2-40B4-BE49-F238E27FC236}">
                  <a16:creationId xmlns:a16="http://schemas.microsoft.com/office/drawing/2014/main" id="{B89D85A8-EE34-5830-ED2F-E5899D83EFE0}"/>
                </a:ext>
              </a:extLst>
            </p:cNvPr>
            <p:cNvSpPr/>
            <p:nvPr/>
          </p:nvSpPr>
          <p:spPr>
            <a:xfrm flipH="1">
              <a:off x="1137753" y="5148606"/>
              <a:ext cx="6481290" cy="864680"/>
            </a:xfrm>
            <a:custGeom>
              <a:avLst/>
              <a:gdLst>
                <a:gd name="connsiteX0" fmla="*/ 0 w 4038600"/>
                <a:gd name="connsiteY0" fmla="*/ 0 h 1354810"/>
                <a:gd name="connsiteX1" fmla="*/ 4038600 w 4038600"/>
                <a:gd name="connsiteY1" fmla="*/ 0 h 1354810"/>
                <a:gd name="connsiteX2" fmla="*/ 4038600 w 4038600"/>
                <a:gd name="connsiteY2" fmla="*/ 1354810 h 1354810"/>
                <a:gd name="connsiteX3" fmla="*/ 0 w 4038600"/>
                <a:gd name="connsiteY3" fmla="*/ 1354810 h 1354810"/>
                <a:gd name="connsiteX4" fmla="*/ 0 w 4038600"/>
                <a:gd name="connsiteY4" fmla="*/ 0 h 1354810"/>
                <a:gd name="connsiteX0" fmla="*/ 0 w 4738646"/>
                <a:gd name="connsiteY0" fmla="*/ 0 h 1359758"/>
                <a:gd name="connsiteX1" fmla="*/ 4038600 w 4738646"/>
                <a:gd name="connsiteY1" fmla="*/ 0 h 1359758"/>
                <a:gd name="connsiteX2" fmla="*/ 4738646 w 4738646"/>
                <a:gd name="connsiteY2" fmla="*/ 1359758 h 1359758"/>
                <a:gd name="connsiteX3" fmla="*/ 0 w 4738646"/>
                <a:gd name="connsiteY3" fmla="*/ 1354810 h 1359758"/>
                <a:gd name="connsiteX4" fmla="*/ 0 w 4738646"/>
                <a:gd name="connsiteY4" fmla="*/ 0 h 1359758"/>
                <a:gd name="connsiteX0" fmla="*/ 0 w 4745203"/>
                <a:gd name="connsiteY0" fmla="*/ 1806 h 1361564"/>
                <a:gd name="connsiteX1" fmla="*/ 4745203 w 4745203"/>
                <a:gd name="connsiteY1" fmla="*/ 0 h 1361564"/>
                <a:gd name="connsiteX2" fmla="*/ 4738646 w 4745203"/>
                <a:gd name="connsiteY2" fmla="*/ 1361564 h 1361564"/>
                <a:gd name="connsiteX3" fmla="*/ 0 w 4745203"/>
                <a:gd name="connsiteY3" fmla="*/ 1356616 h 1361564"/>
                <a:gd name="connsiteX4" fmla="*/ 0 w 4745203"/>
                <a:gd name="connsiteY4" fmla="*/ 1806 h 1361564"/>
                <a:gd name="connsiteX0" fmla="*/ 0 w 5450685"/>
                <a:gd name="connsiteY0" fmla="*/ 1806 h 1361925"/>
                <a:gd name="connsiteX1" fmla="*/ 4745203 w 5450685"/>
                <a:gd name="connsiteY1" fmla="*/ 0 h 1361925"/>
                <a:gd name="connsiteX2" fmla="*/ 5448499 w 5450685"/>
                <a:gd name="connsiteY2" fmla="*/ 1361925 h 1361925"/>
                <a:gd name="connsiteX3" fmla="*/ 0 w 5450685"/>
                <a:gd name="connsiteY3" fmla="*/ 1356616 h 1361925"/>
                <a:gd name="connsiteX4" fmla="*/ 0 w 5450685"/>
                <a:gd name="connsiteY4" fmla="*/ 1806 h 1361925"/>
                <a:gd name="connsiteX0" fmla="*/ 0 w 5448499"/>
                <a:gd name="connsiteY0" fmla="*/ 1806 h 1361925"/>
                <a:gd name="connsiteX1" fmla="*/ 4745203 w 5448499"/>
                <a:gd name="connsiteY1" fmla="*/ 0 h 1361925"/>
                <a:gd name="connsiteX2" fmla="*/ 5448499 w 5448499"/>
                <a:gd name="connsiteY2" fmla="*/ 1361925 h 1361925"/>
                <a:gd name="connsiteX3" fmla="*/ 0 w 5448499"/>
                <a:gd name="connsiteY3" fmla="*/ 1356616 h 1361925"/>
                <a:gd name="connsiteX4" fmla="*/ 0 w 5448499"/>
                <a:gd name="connsiteY4" fmla="*/ 1806 h 1361925"/>
                <a:gd name="connsiteX0" fmla="*/ 0 w 5163500"/>
                <a:gd name="connsiteY0" fmla="*/ 1806 h 1359658"/>
                <a:gd name="connsiteX1" fmla="*/ 4745203 w 5163500"/>
                <a:gd name="connsiteY1" fmla="*/ 0 h 1359658"/>
                <a:gd name="connsiteX2" fmla="*/ 5163500 w 5163500"/>
                <a:gd name="connsiteY2" fmla="*/ 1359658 h 1359658"/>
                <a:gd name="connsiteX3" fmla="*/ 0 w 5163500"/>
                <a:gd name="connsiteY3" fmla="*/ 1356616 h 1359658"/>
                <a:gd name="connsiteX4" fmla="*/ 0 w 5163500"/>
                <a:gd name="connsiteY4" fmla="*/ 1806 h 1359658"/>
                <a:gd name="connsiteX0" fmla="*/ 0 w 5558727"/>
                <a:gd name="connsiteY0" fmla="*/ 1806 h 1356616"/>
                <a:gd name="connsiteX1" fmla="*/ 4745203 w 5558727"/>
                <a:gd name="connsiteY1" fmla="*/ 0 h 1356616"/>
                <a:gd name="connsiteX2" fmla="*/ 5558727 w 5558727"/>
                <a:gd name="connsiteY2" fmla="*/ 1349905 h 1356616"/>
                <a:gd name="connsiteX3" fmla="*/ 0 w 5558727"/>
                <a:gd name="connsiteY3" fmla="*/ 1356616 h 1356616"/>
                <a:gd name="connsiteX4" fmla="*/ 0 w 5558727"/>
                <a:gd name="connsiteY4" fmla="*/ 1806 h 1356616"/>
                <a:gd name="connsiteX0" fmla="*/ 0 w 5558727"/>
                <a:gd name="connsiteY0" fmla="*/ 0 h 1354810"/>
                <a:gd name="connsiteX1" fmla="*/ 5164872 w 5558727"/>
                <a:gd name="connsiteY1" fmla="*/ 5508 h 1354810"/>
                <a:gd name="connsiteX2" fmla="*/ 5558727 w 5558727"/>
                <a:gd name="connsiteY2" fmla="*/ 1348099 h 1354810"/>
                <a:gd name="connsiteX3" fmla="*/ 0 w 5558727"/>
                <a:gd name="connsiteY3" fmla="*/ 1354810 h 1354810"/>
                <a:gd name="connsiteX4" fmla="*/ 0 w 5558727"/>
                <a:gd name="connsiteY4" fmla="*/ 0 h 1354810"/>
                <a:gd name="connsiteX0" fmla="*/ 0 w 5601709"/>
                <a:gd name="connsiteY0" fmla="*/ 0 h 1354810"/>
                <a:gd name="connsiteX1" fmla="*/ 5164872 w 5601709"/>
                <a:gd name="connsiteY1" fmla="*/ 5508 h 1354810"/>
                <a:gd name="connsiteX2" fmla="*/ 5601709 w 5601709"/>
                <a:gd name="connsiteY2" fmla="*/ 1345886 h 1354810"/>
                <a:gd name="connsiteX3" fmla="*/ 0 w 5601709"/>
                <a:gd name="connsiteY3" fmla="*/ 1354810 h 1354810"/>
                <a:gd name="connsiteX4" fmla="*/ 0 w 5601709"/>
                <a:gd name="connsiteY4" fmla="*/ 0 h 1354810"/>
                <a:gd name="connsiteX0" fmla="*/ 0 w 6040068"/>
                <a:gd name="connsiteY0" fmla="*/ 0 h 1354810"/>
                <a:gd name="connsiteX1" fmla="*/ 5164872 w 6040068"/>
                <a:gd name="connsiteY1" fmla="*/ 5508 h 1354810"/>
                <a:gd name="connsiteX2" fmla="*/ 6040068 w 6040068"/>
                <a:gd name="connsiteY2" fmla="*/ 1354739 h 1354810"/>
                <a:gd name="connsiteX3" fmla="*/ 0 w 6040068"/>
                <a:gd name="connsiteY3" fmla="*/ 1354810 h 1354810"/>
                <a:gd name="connsiteX4" fmla="*/ 0 w 6040068"/>
                <a:gd name="connsiteY4" fmla="*/ 0 h 1354810"/>
                <a:gd name="connsiteX0" fmla="*/ 0 w 6040068"/>
                <a:gd name="connsiteY0" fmla="*/ 0 h 1354810"/>
                <a:gd name="connsiteX1" fmla="*/ 5583103 w 6040068"/>
                <a:gd name="connsiteY1" fmla="*/ 23214 h 1354810"/>
                <a:gd name="connsiteX2" fmla="*/ 6040068 w 6040068"/>
                <a:gd name="connsiteY2" fmla="*/ 1354739 h 1354810"/>
                <a:gd name="connsiteX3" fmla="*/ 0 w 6040068"/>
                <a:gd name="connsiteY3" fmla="*/ 1354810 h 1354810"/>
                <a:gd name="connsiteX4" fmla="*/ 0 w 6040068"/>
                <a:gd name="connsiteY4" fmla="*/ 0 h 1354810"/>
                <a:gd name="connsiteX0" fmla="*/ 0 w 6040068"/>
                <a:gd name="connsiteY0" fmla="*/ 0 h 1354810"/>
                <a:gd name="connsiteX1" fmla="*/ 5600194 w 6040068"/>
                <a:gd name="connsiteY1" fmla="*/ 48775 h 1354810"/>
                <a:gd name="connsiteX2" fmla="*/ 6040068 w 6040068"/>
                <a:gd name="connsiteY2" fmla="*/ 1354739 h 1354810"/>
                <a:gd name="connsiteX3" fmla="*/ 0 w 6040068"/>
                <a:gd name="connsiteY3" fmla="*/ 1354810 h 1354810"/>
                <a:gd name="connsiteX4" fmla="*/ 0 w 6040068"/>
                <a:gd name="connsiteY4" fmla="*/ 0 h 1354810"/>
                <a:gd name="connsiteX0" fmla="*/ 0 w 6480655"/>
                <a:gd name="connsiteY0" fmla="*/ 0 h 1354810"/>
                <a:gd name="connsiteX1" fmla="*/ 5600194 w 6480655"/>
                <a:gd name="connsiteY1" fmla="*/ 48775 h 1354810"/>
                <a:gd name="connsiteX2" fmla="*/ 6480655 w 6480655"/>
                <a:gd name="connsiteY2" fmla="*/ 1346479 h 1354810"/>
                <a:gd name="connsiteX3" fmla="*/ 0 w 6480655"/>
                <a:gd name="connsiteY3" fmla="*/ 1354810 h 1354810"/>
                <a:gd name="connsiteX4" fmla="*/ 0 w 6480655"/>
                <a:gd name="connsiteY4" fmla="*/ 0 h 1354810"/>
                <a:gd name="connsiteX0" fmla="*/ 0 w 6480655"/>
                <a:gd name="connsiteY0" fmla="*/ 0 h 1354810"/>
                <a:gd name="connsiteX1" fmla="*/ 6027902 w 6480655"/>
                <a:gd name="connsiteY1" fmla="*/ 22342 h 1354810"/>
                <a:gd name="connsiteX2" fmla="*/ 6480655 w 6480655"/>
                <a:gd name="connsiteY2" fmla="*/ 1346479 h 1354810"/>
                <a:gd name="connsiteX3" fmla="*/ 0 w 6480655"/>
                <a:gd name="connsiteY3" fmla="*/ 1354810 h 1354810"/>
                <a:gd name="connsiteX4" fmla="*/ 0 w 6480655"/>
                <a:gd name="connsiteY4" fmla="*/ 0 h 1354810"/>
                <a:gd name="connsiteX0" fmla="*/ 0 w 6480655"/>
                <a:gd name="connsiteY0" fmla="*/ 0 h 1354810"/>
                <a:gd name="connsiteX1" fmla="*/ 6039140 w 6480655"/>
                <a:gd name="connsiteY1" fmla="*/ 42086 h 1354810"/>
                <a:gd name="connsiteX2" fmla="*/ 6480655 w 6480655"/>
                <a:gd name="connsiteY2" fmla="*/ 1346479 h 1354810"/>
                <a:gd name="connsiteX3" fmla="*/ 0 w 6480655"/>
                <a:gd name="connsiteY3" fmla="*/ 1354810 h 1354810"/>
                <a:gd name="connsiteX4" fmla="*/ 0 w 6480655"/>
                <a:gd name="connsiteY4" fmla="*/ 0 h 1354810"/>
                <a:gd name="connsiteX0" fmla="*/ 1430 w 6480655"/>
                <a:gd name="connsiteY0" fmla="*/ 130959 h 1312724"/>
                <a:gd name="connsiteX1" fmla="*/ 6039140 w 6480655"/>
                <a:gd name="connsiteY1" fmla="*/ 0 h 1312724"/>
                <a:gd name="connsiteX2" fmla="*/ 6480655 w 6480655"/>
                <a:gd name="connsiteY2" fmla="*/ 1304393 h 1312724"/>
                <a:gd name="connsiteX3" fmla="*/ 0 w 6480655"/>
                <a:gd name="connsiteY3" fmla="*/ 1312724 h 1312724"/>
                <a:gd name="connsiteX4" fmla="*/ 1430 w 6480655"/>
                <a:gd name="connsiteY4" fmla="*/ 130959 h 1312724"/>
                <a:gd name="connsiteX0" fmla="*/ 477 w 6481290"/>
                <a:gd name="connsiteY0" fmla="*/ 0 h 1326937"/>
                <a:gd name="connsiteX1" fmla="*/ 6039775 w 6481290"/>
                <a:gd name="connsiteY1" fmla="*/ 14213 h 1326937"/>
                <a:gd name="connsiteX2" fmla="*/ 6481290 w 6481290"/>
                <a:gd name="connsiteY2" fmla="*/ 1318606 h 1326937"/>
                <a:gd name="connsiteX3" fmla="*/ 635 w 6481290"/>
                <a:gd name="connsiteY3" fmla="*/ 1326937 h 1326937"/>
                <a:gd name="connsiteX4" fmla="*/ 477 w 6481290"/>
                <a:gd name="connsiteY4" fmla="*/ 0 h 1326937"/>
                <a:gd name="connsiteX0" fmla="*/ 477 w 6481290"/>
                <a:gd name="connsiteY0" fmla="*/ 4115 h 1331052"/>
                <a:gd name="connsiteX1" fmla="*/ 6038187 w 6481290"/>
                <a:gd name="connsiteY1" fmla="*/ 0 h 1331052"/>
                <a:gd name="connsiteX2" fmla="*/ 6481290 w 6481290"/>
                <a:gd name="connsiteY2" fmla="*/ 1322721 h 1331052"/>
                <a:gd name="connsiteX3" fmla="*/ 635 w 6481290"/>
                <a:gd name="connsiteY3" fmla="*/ 1331052 h 1331052"/>
                <a:gd name="connsiteX4" fmla="*/ 477 w 6481290"/>
                <a:gd name="connsiteY4" fmla="*/ 4115 h 133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1290" h="1331052">
                  <a:moveTo>
                    <a:pt x="477" y="4115"/>
                  </a:moveTo>
                  <a:lnTo>
                    <a:pt x="6038187" y="0"/>
                  </a:lnTo>
                  <a:lnTo>
                    <a:pt x="6481290" y="1322721"/>
                  </a:lnTo>
                  <a:lnTo>
                    <a:pt x="635" y="1331052"/>
                  </a:lnTo>
                  <a:cubicBezTo>
                    <a:pt x="1112" y="937130"/>
                    <a:pt x="0" y="398037"/>
                    <a:pt x="477" y="41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0" rIns="2743200" rtlCol="0" anchor="ctr"/>
            <a:lstStyle/>
            <a:p>
              <a:r>
                <a:rPr lang="en-US" sz="18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Mission &amp; Aims</a:t>
              </a:r>
              <a:endPara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9A5C059-E43B-A91B-AF63-2F5ACBD22993}"/>
                </a:ext>
              </a:extLst>
            </p:cNvPr>
            <p:cNvGrpSpPr/>
            <p:nvPr/>
          </p:nvGrpSpPr>
          <p:grpSpPr>
            <a:xfrm>
              <a:off x="5018554" y="1279474"/>
              <a:ext cx="5196600" cy="4727264"/>
              <a:chOff x="3688424" y="1364567"/>
              <a:chExt cx="4921004" cy="4476559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D5B3C925-EA01-282C-5AAC-207D67455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248" y="4996879"/>
                <a:ext cx="289263" cy="143621"/>
              </a:xfrm>
              <a:custGeom>
                <a:avLst/>
                <a:gdLst/>
                <a:ahLst/>
                <a:cxnLst>
                  <a:cxn ang="0">
                    <a:pos x="278" y="0"/>
                  </a:cxn>
                  <a:cxn ang="0">
                    <a:pos x="83" y="130"/>
                  </a:cxn>
                  <a:cxn ang="0">
                    <a:pos x="0" y="32"/>
                  </a:cxn>
                  <a:cxn ang="0">
                    <a:pos x="278" y="0"/>
                  </a:cxn>
                </a:cxnLst>
                <a:rect l="0" t="0" r="r" b="b"/>
                <a:pathLst>
                  <a:path w="278" h="130">
                    <a:moveTo>
                      <a:pt x="278" y="0"/>
                    </a:moveTo>
                    <a:lnTo>
                      <a:pt x="83" y="130"/>
                    </a:lnTo>
                    <a:lnTo>
                      <a:pt x="0" y="32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2E89D55E-EBCC-1719-4644-E3F578DE6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4045" y="5001213"/>
                <a:ext cx="290303" cy="1436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9" y="32"/>
                  </a:cxn>
                  <a:cxn ang="0">
                    <a:pos x="195" y="130"/>
                  </a:cxn>
                  <a:cxn ang="0">
                    <a:pos x="0" y="0"/>
                  </a:cxn>
                </a:cxnLst>
                <a:rect l="0" t="0" r="r" b="b"/>
                <a:pathLst>
                  <a:path w="279" h="130">
                    <a:moveTo>
                      <a:pt x="0" y="0"/>
                    </a:moveTo>
                    <a:lnTo>
                      <a:pt x="279" y="32"/>
                    </a:lnTo>
                    <a:lnTo>
                      <a:pt x="195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C0C619B4-339E-8602-689E-9169D722B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424" y="2252182"/>
                <a:ext cx="4921004" cy="3588944"/>
              </a:xfrm>
              <a:custGeom>
                <a:avLst/>
                <a:gdLst/>
                <a:ahLst/>
                <a:cxnLst>
                  <a:cxn ang="0">
                    <a:pos x="1574" y="0"/>
                  </a:cxn>
                  <a:cxn ang="0">
                    <a:pos x="3165" y="2174"/>
                  </a:cxn>
                  <a:cxn ang="0">
                    <a:pos x="0" y="2174"/>
                  </a:cxn>
                  <a:cxn ang="0">
                    <a:pos x="1574" y="0"/>
                  </a:cxn>
                </a:cxnLst>
                <a:rect l="0" t="0" r="r" b="b"/>
                <a:pathLst>
                  <a:path w="3165" h="2174">
                    <a:moveTo>
                      <a:pt x="1574" y="0"/>
                    </a:moveTo>
                    <a:lnTo>
                      <a:pt x="3165" y="2174"/>
                    </a:lnTo>
                    <a:lnTo>
                      <a:pt x="0" y="2174"/>
                    </a:lnTo>
                    <a:lnTo>
                      <a:pt x="157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25B9C5D1-7D9C-047D-3DAF-4E1478359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9884" y="4203821"/>
                <a:ext cx="289263" cy="143621"/>
              </a:xfrm>
              <a:custGeom>
                <a:avLst/>
                <a:gdLst/>
                <a:ahLst/>
                <a:cxnLst>
                  <a:cxn ang="0">
                    <a:pos x="278" y="0"/>
                  </a:cxn>
                  <a:cxn ang="0">
                    <a:pos x="83" y="130"/>
                  </a:cxn>
                  <a:cxn ang="0">
                    <a:pos x="0" y="32"/>
                  </a:cxn>
                  <a:cxn ang="0">
                    <a:pos x="278" y="0"/>
                  </a:cxn>
                </a:cxnLst>
                <a:rect l="0" t="0" r="r" b="b"/>
                <a:pathLst>
                  <a:path w="278" h="130">
                    <a:moveTo>
                      <a:pt x="278" y="0"/>
                    </a:moveTo>
                    <a:lnTo>
                      <a:pt x="83" y="130"/>
                    </a:lnTo>
                    <a:lnTo>
                      <a:pt x="0" y="32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85C9232D-4A72-F790-2B45-9D2BC8121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9173" y="4208155"/>
                <a:ext cx="290303" cy="1436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9" y="32"/>
                  </a:cxn>
                  <a:cxn ang="0">
                    <a:pos x="195" y="130"/>
                  </a:cxn>
                  <a:cxn ang="0">
                    <a:pos x="0" y="0"/>
                  </a:cxn>
                </a:cxnLst>
                <a:rect l="0" t="0" r="r" b="b"/>
                <a:pathLst>
                  <a:path w="279" h="130">
                    <a:moveTo>
                      <a:pt x="0" y="0"/>
                    </a:moveTo>
                    <a:lnTo>
                      <a:pt x="279" y="32"/>
                    </a:lnTo>
                    <a:lnTo>
                      <a:pt x="195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6F21244E-81D8-F98C-74E2-C74184AF1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913" y="2051717"/>
                <a:ext cx="4098026" cy="2988736"/>
              </a:xfrm>
              <a:custGeom>
                <a:avLst/>
                <a:gdLst/>
                <a:ahLst/>
                <a:cxnLst>
                  <a:cxn ang="0">
                    <a:pos x="1574" y="0"/>
                  </a:cxn>
                  <a:cxn ang="0">
                    <a:pos x="3165" y="2174"/>
                  </a:cxn>
                  <a:cxn ang="0">
                    <a:pos x="0" y="2174"/>
                  </a:cxn>
                  <a:cxn ang="0">
                    <a:pos x="1574" y="0"/>
                  </a:cxn>
                </a:cxnLst>
                <a:rect l="0" t="0" r="r" b="b"/>
                <a:pathLst>
                  <a:path w="3165" h="2174">
                    <a:moveTo>
                      <a:pt x="1574" y="0"/>
                    </a:moveTo>
                    <a:lnTo>
                      <a:pt x="3165" y="2174"/>
                    </a:lnTo>
                    <a:lnTo>
                      <a:pt x="0" y="2174"/>
                    </a:lnTo>
                    <a:lnTo>
                      <a:pt x="157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6CB7AAF9-7558-6A72-77B0-10A4D1E01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5399" y="3385236"/>
                <a:ext cx="289263" cy="143621"/>
              </a:xfrm>
              <a:custGeom>
                <a:avLst/>
                <a:gdLst/>
                <a:ahLst/>
                <a:cxnLst>
                  <a:cxn ang="0">
                    <a:pos x="278" y="0"/>
                  </a:cxn>
                  <a:cxn ang="0">
                    <a:pos x="83" y="130"/>
                  </a:cxn>
                  <a:cxn ang="0">
                    <a:pos x="0" y="32"/>
                  </a:cxn>
                  <a:cxn ang="0">
                    <a:pos x="278" y="0"/>
                  </a:cxn>
                </a:cxnLst>
                <a:rect l="0" t="0" r="r" b="b"/>
                <a:pathLst>
                  <a:path w="278" h="130">
                    <a:moveTo>
                      <a:pt x="278" y="0"/>
                    </a:moveTo>
                    <a:lnTo>
                      <a:pt x="83" y="130"/>
                    </a:lnTo>
                    <a:lnTo>
                      <a:pt x="0" y="32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8E72B035-FB56-2F81-BF63-0C97E11B0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4231" y="3385236"/>
                <a:ext cx="290303" cy="1436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9" y="32"/>
                  </a:cxn>
                  <a:cxn ang="0">
                    <a:pos x="195" y="130"/>
                  </a:cxn>
                  <a:cxn ang="0">
                    <a:pos x="0" y="0"/>
                  </a:cxn>
                </a:cxnLst>
                <a:rect l="0" t="0" r="r" b="b"/>
                <a:pathLst>
                  <a:path w="279" h="130">
                    <a:moveTo>
                      <a:pt x="0" y="0"/>
                    </a:moveTo>
                    <a:lnTo>
                      <a:pt x="279" y="32"/>
                    </a:lnTo>
                    <a:lnTo>
                      <a:pt x="195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DB9F33F9-8D07-9F12-DD7E-290174084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741" y="2626255"/>
                <a:ext cx="289263" cy="144726"/>
              </a:xfrm>
              <a:custGeom>
                <a:avLst/>
                <a:gdLst/>
                <a:ahLst/>
                <a:cxnLst>
                  <a:cxn ang="0">
                    <a:pos x="278" y="0"/>
                  </a:cxn>
                  <a:cxn ang="0">
                    <a:pos x="84" y="131"/>
                  </a:cxn>
                  <a:cxn ang="0">
                    <a:pos x="0" y="32"/>
                  </a:cxn>
                  <a:cxn ang="0">
                    <a:pos x="278" y="0"/>
                  </a:cxn>
                </a:cxnLst>
                <a:rect l="0" t="0" r="r" b="b"/>
                <a:pathLst>
                  <a:path w="278" h="131">
                    <a:moveTo>
                      <a:pt x="278" y="0"/>
                    </a:moveTo>
                    <a:lnTo>
                      <a:pt x="84" y="131"/>
                    </a:lnTo>
                    <a:lnTo>
                      <a:pt x="0" y="32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A410474F-6E0B-4607-92E5-3829A8289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5890" y="2626255"/>
                <a:ext cx="289263" cy="1447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8" y="32"/>
                  </a:cxn>
                  <a:cxn ang="0">
                    <a:pos x="195" y="131"/>
                  </a:cxn>
                  <a:cxn ang="0">
                    <a:pos x="0" y="0"/>
                  </a:cxn>
                </a:cxnLst>
                <a:rect l="0" t="0" r="r" b="b"/>
                <a:pathLst>
                  <a:path w="278" h="131">
                    <a:moveTo>
                      <a:pt x="0" y="0"/>
                    </a:moveTo>
                    <a:lnTo>
                      <a:pt x="278" y="32"/>
                    </a:lnTo>
                    <a:lnTo>
                      <a:pt x="195" y="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8BBF4B21-8651-91EE-661D-5757D4063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316" y="1841830"/>
                <a:ext cx="3293220" cy="2401782"/>
              </a:xfrm>
              <a:custGeom>
                <a:avLst/>
                <a:gdLst/>
                <a:ahLst/>
                <a:cxnLst>
                  <a:cxn ang="0">
                    <a:pos x="1574" y="0"/>
                  </a:cxn>
                  <a:cxn ang="0">
                    <a:pos x="3165" y="2174"/>
                  </a:cxn>
                  <a:cxn ang="0">
                    <a:pos x="0" y="2174"/>
                  </a:cxn>
                  <a:cxn ang="0">
                    <a:pos x="1574" y="0"/>
                  </a:cxn>
                </a:cxnLst>
                <a:rect l="0" t="0" r="r" b="b"/>
                <a:pathLst>
                  <a:path w="3165" h="2174">
                    <a:moveTo>
                      <a:pt x="1574" y="0"/>
                    </a:moveTo>
                    <a:lnTo>
                      <a:pt x="3165" y="2174"/>
                    </a:lnTo>
                    <a:lnTo>
                      <a:pt x="0" y="2174"/>
                    </a:lnTo>
                    <a:lnTo>
                      <a:pt x="157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6AFA8A9-7879-BC75-5916-937F9FB67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358" y="1607618"/>
                <a:ext cx="2470175" cy="1816252"/>
              </a:xfrm>
              <a:custGeom>
                <a:avLst/>
                <a:gdLst/>
                <a:ahLst/>
                <a:cxnLst>
                  <a:cxn ang="0">
                    <a:pos x="1179" y="0"/>
                  </a:cxn>
                  <a:cxn ang="0">
                    <a:pos x="2374" y="1644"/>
                  </a:cxn>
                  <a:cxn ang="0">
                    <a:pos x="0" y="1644"/>
                  </a:cxn>
                  <a:cxn ang="0">
                    <a:pos x="1179" y="0"/>
                  </a:cxn>
                </a:cxnLst>
                <a:rect l="0" t="0" r="r" b="b"/>
                <a:pathLst>
                  <a:path w="2374" h="1644">
                    <a:moveTo>
                      <a:pt x="1179" y="0"/>
                    </a:moveTo>
                    <a:lnTo>
                      <a:pt x="2374" y="1644"/>
                    </a:lnTo>
                    <a:lnTo>
                      <a:pt x="0" y="1644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90906D13-96B7-DA53-8C5F-6A5C3778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619" y="1364567"/>
                <a:ext cx="1736615" cy="1298112"/>
              </a:xfrm>
              <a:custGeom>
                <a:avLst/>
                <a:gdLst/>
                <a:ahLst/>
                <a:cxnLst>
                  <a:cxn ang="0">
                    <a:pos x="827" y="0"/>
                  </a:cxn>
                  <a:cxn ang="0">
                    <a:pos x="1669" y="1175"/>
                  </a:cxn>
                  <a:cxn ang="0">
                    <a:pos x="0" y="1175"/>
                  </a:cxn>
                  <a:cxn ang="0">
                    <a:pos x="827" y="0"/>
                  </a:cxn>
                </a:cxnLst>
                <a:rect l="0" t="0" r="r" b="b"/>
                <a:pathLst>
                  <a:path w="1669" h="1175">
                    <a:moveTo>
                      <a:pt x="827" y="0"/>
                    </a:moveTo>
                    <a:lnTo>
                      <a:pt x="1669" y="1175"/>
                    </a:lnTo>
                    <a:lnTo>
                      <a:pt x="0" y="1175"/>
                    </a:lnTo>
                    <a:lnTo>
                      <a:pt x="82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53" name="Graphic 52" descr="Target with solid fill">
            <a:extLst>
              <a:ext uri="{FF2B5EF4-FFF2-40B4-BE49-F238E27FC236}">
                <a16:creationId xmlns:a16="http://schemas.microsoft.com/office/drawing/2014/main" id="{15F72AFE-5E37-BBCC-4283-F4CEAABE4B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64132" y="5309558"/>
            <a:ext cx="605827" cy="605827"/>
          </a:xfrm>
          <a:prstGeom prst="rect">
            <a:avLst/>
          </a:prstGeom>
        </p:spPr>
      </p:pic>
      <p:pic>
        <p:nvPicPr>
          <p:cNvPr id="55" name="Graphic 54" descr="Blueprint with solid fill">
            <a:extLst>
              <a:ext uri="{FF2B5EF4-FFF2-40B4-BE49-F238E27FC236}">
                <a16:creationId xmlns:a16="http://schemas.microsoft.com/office/drawing/2014/main" id="{A38D68FF-D1AD-87C5-C649-CAD61FDB2B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48828" y="4474447"/>
            <a:ext cx="605827" cy="605827"/>
          </a:xfrm>
          <a:prstGeom prst="rect">
            <a:avLst/>
          </a:prstGeom>
        </p:spPr>
      </p:pic>
      <p:pic>
        <p:nvPicPr>
          <p:cNvPr id="57" name="Graphic 56" descr="Transfer with solid fill">
            <a:extLst>
              <a:ext uri="{FF2B5EF4-FFF2-40B4-BE49-F238E27FC236}">
                <a16:creationId xmlns:a16="http://schemas.microsoft.com/office/drawing/2014/main" id="{878776C3-2D24-01E3-6226-87BE1E99D5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72346" y="2808049"/>
            <a:ext cx="605827" cy="605827"/>
          </a:xfrm>
          <a:prstGeom prst="rect">
            <a:avLst/>
          </a:prstGeom>
        </p:spPr>
      </p:pic>
      <p:pic>
        <p:nvPicPr>
          <p:cNvPr id="59" name="Graphic 58" descr="Business Growth with solid fill">
            <a:extLst>
              <a:ext uri="{FF2B5EF4-FFF2-40B4-BE49-F238E27FC236}">
                <a16:creationId xmlns:a16="http://schemas.microsoft.com/office/drawing/2014/main" id="{E4612141-A83B-D33F-1792-10F5415224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48829" y="2047915"/>
            <a:ext cx="605827" cy="605827"/>
          </a:xfrm>
          <a:prstGeom prst="rect">
            <a:avLst/>
          </a:prstGeom>
        </p:spPr>
      </p:pic>
      <p:pic>
        <p:nvPicPr>
          <p:cNvPr id="61" name="Graphic 60" descr="Books on shelf with solid fill">
            <a:extLst>
              <a:ext uri="{FF2B5EF4-FFF2-40B4-BE49-F238E27FC236}">
                <a16:creationId xmlns:a16="http://schemas.microsoft.com/office/drawing/2014/main" id="{90CAE813-B867-26BF-E5D6-B2938E0DE1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71379" y="3644995"/>
            <a:ext cx="605827" cy="60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7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97005" y="90367"/>
            <a:ext cx="6483351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360-Degree View of “Curriculum”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Google Shape;69;p11">
            <a:extLst>
              <a:ext uri="{FF2B5EF4-FFF2-40B4-BE49-F238E27FC236}">
                <a16:creationId xmlns:a16="http://schemas.microsoft.com/office/drawing/2014/main" id="{54EF9B2D-F36D-63AE-F6BB-8DD71BF792E3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400"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</a:rPr>
              <a:t>Presented by Partners in Medical Education, Inc. 2022</a:t>
            </a:r>
          </a:p>
        </p:txBody>
      </p:sp>
      <p:sp>
        <p:nvSpPr>
          <p:cNvPr id="56" name="Freeform 27">
            <a:extLst>
              <a:ext uri="{FF2B5EF4-FFF2-40B4-BE49-F238E27FC236}">
                <a16:creationId xmlns:a16="http://schemas.microsoft.com/office/drawing/2014/main" id="{B1A6D847-7654-9C2F-3DFB-5F2A970B8970}"/>
              </a:ext>
            </a:extLst>
          </p:cNvPr>
          <p:cNvSpPr>
            <a:spLocks/>
          </p:cNvSpPr>
          <p:nvPr/>
        </p:nvSpPr>
        <p:spPr bwMode="auto">
          <a:xfrm rot="18294776">
            <a:off x="3062767" y="1481289"/>
            <a:ext cx="544098" cy="2193717"/>
          </a:xfrm>
          <a:custGeom>
            <a:avLst/>
            <a:gdLst>
              <a:gd name="T0" fmla="*/ 288 w 463"/>
              <a:gd name="T1" fmla="*/ 1376 h 1873"/>
              <a:gd name="T2" fmla="*/ 288 w 463"/>
              <a:gd name="T3" fmla="*/ 56 h 1873"/>
              <a:gd name="T4" fmla="*/ 231 w 463"/>
              <a:gd name="T5" fmla="*/ 0 h 1873"/>
              <a:gd name="T6" fmla="*/ 175 w 463"/>
              <a:gd name="T7" fmla="*/ 56 h 1873"/>
              <a:gd name="T8" fmla="*/ 175 w 463"/>
              <a:gd name="T9" fmla="*/ 1374 h 1873"/>
              <a:gd name="T10" fmla="*/ 0 w 463"/>
              <a:gd name="T11" fmla="*/ 1314 h 1873"/>
              <a:gd name="T12" fmla="*/ 235 w 463"/>
              <a:gd name="T13" fmla="*/ 1873 h 1873"/>
              <a:gd name="T14" fmla="*/ 463 w 463"/>
              <a:gd name="T15" fmla="*/ 1314 h 1873"/>
              <a:gd name="T16" fmla="*/ 288 w 463"/>
              <a:gd name="T17" fmla="*/ 1376 h 1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3" h="1873">
                <a:moveTo>
                  <a:pt x="288" y="1376"/>
                </a:moveTo>
                <a:cubicBezTo>
                  <a:pt x="288" y="56"/>
                  <a:pt x="288" y="56"/>
                  <a:pt x="288" y="56"/>
                </a:cubicBezTo>
                <a:cubicBezTo>
                  <a:pt x="288" y="25"/>
                  <a:pt x="263" y="0"/>
                  <a:pt x="231" y="0"/>
                </a:cubicBezTo>
                <a:cubicBezTo>
                  <a:pt x="200" y="0"/>
                  <a:pt x="175" y="25"/>
                  <a:pt x="175" y="56"/>
                </a:cubicBezTo>
                <a:cubicBezTo>
                  <a:pt x="175" y="1374"/>
                  <a:pt x="175" y="1374"/>
                  <a:pt x="175" y="1374"/>
                </a:cubicBezTo>
                <a:cubicBezTo>
                  <a:pt x="0" y="1314"/>
                  <a:pt x="0" y="1314"/>
                  <a:pt x="0" y="1314"/>
                </a:cubicBezTo>
                <a:cubicBezTo>
                  <a:pt x="235" y="1873"/>
                  <a:pt x="235" y="1873"/>
                  <a:pt x="235" y="1873"/>
                </a:cubicBezTo>
                <a:cubicBezTo>
                  <a:pt x="463" y="1314"/>
                  <a:pt x="463" y="1314"/>
                  <a:pt x="463" y="1314"/>
                </a:cubicBezTo>
                <a:lnTo>
                  <a:pt x="288" y="1376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889AD4F-B522-51CD-0836-FCE8BFA96A3C}"/>
              </a:ext>
            </a:extLst>
          </p:cNvPr>
          <p:cNvGrpSpPr/>
          <p:nvPr/>
        </p:nvGrpSpPr>
        <p:grpSpPr>
          <a:xfrm>
            <a:off x="2814568" y="1565342"/>
            <a:ext cx="3706813" cy="3703638"/>
            <a:chOff x="-2606675" y="2046288"/>
            <a:chExt cx="3706813" cy="3703638"/>
          </a:xfrm>
        </p:grpSpPr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047ACC65-1A9C-FCE2-E1D8-00043A2B9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5113" y="2135188"/>
              <a:ext cx="1365250" cy="1763713"/>
            </a:xfrm>
            <a:custGeom>
              <a:avLst/>
              <a:gdLst>
                <a:gd name="T0" fmla="*/ 629 w 778"/>
                <a:gd name="T1" fmla="*/ 1005 h 1005"/>
                <a:gd name="T2" fmla="*/ 778 w 778"/>
                <a:gd name="T3" fmla="*/ 1005 h 1005"/>
                <a:gd name="T4" fmla="*/ 47 w 778"/>
                <a:gd name="T5" fmla="*/ 0 h 1005"/>
                <a:gd name="T6" fmla="*/ 0 w 778"/>
                <a:gd name="T7" fmla="*/ 145 h 1005"/>
                <a:gd name="T8" fmla="*/ 629 w 778"/>
                <a:gd name="T9" fmla="*/ 1005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8" h="1005">
                  <a:moveTo>
                    <a:pt x="629" y="1005"/>
                  </a:moveTo>
                  <a:cubicBezTo>
                    <a:pt x="778" y="1005"/>
                    <a:pt x="778" y="1005"/>
                    <a:pt x="778" y="1005"/>
                  </a:cubicBezTo>
                  <a:cubicBezTo>
                    <a:pt x="778" y="535"/>
                    <a:pt x="471" y="137"/>
                    <a:pt x="47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365" y="261"/>
                    <a:pt x="629" y="602"/>
                    <a:pt x="629" y="100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B5B6057E-8CAE-C020-54DF-281926B4C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3525" y="3898900"/>
              <a:ext cx="1363663" cy="1762125"/>
            </a:xfrm>
            <a:custGeom>
              <a:avLst/>
              <a:gdLst>
                <a:gd name="T0" fmla="*/ 628 w 777"/>
                <a:gd name="T1" fmla="*/ 0 h 1005"/>
                <a:gd name="T2" fmla="*/ 628 w 777"/>
                <a:gd name="T3" fmla="*/ 0 h 1005"/>
                <a:gd name="T4" fmla="*/ 0 w 777"/>
                <a:gd name="T5" fmla="*/ 860 h 1005"/>
                <a:gd name="T6" fmla="*/ 47 w 777"/>
                <a:gd name="T7" fmla="*/ 1005 h 1005"/>
                <a:gd name="T8" fmla="*/ 777 w 777"/>
                <a:gd name="T9" fmla="*/ 0 h 1005"/>
                <a:gd name="T10" fmla="*/ 777 w 777"/>
                <a:gd name="T11" fmla="*/ 0 h 1005"/>
                <a:gd name="T12" fmla="*/ 628 w 777"/>
                <a:gd name="T13" fmla="*/ 0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7" h="1005">
                  <a:moveTo>
                    <a:pt x="628" y="0"/>
                  </a:moveTo>
                  <a:cubicBezTo>
                    <a:pt x="628" y="0"/>
                    <a:pt x="628" y="0"/>
                    <a:pt x="628" y="0"/>
                  </a:cubicBezTo>
                  <a:cubicBezTo>
                    <a:pt x="628" y="403"/>
                    <a:pt x="364" y="744"/>
                    <a:pt x="0" y="860"/>
                  </a:cubicBezTo>
                  <a:cubicBezTo>
                    <a:pt x="47" y="1005"/>
                    <a:pt x="47" y="1005"/>
                    <a:pt x="47" y="1005"/>
                  </a:cubicBezTo>
                  <a:cubicBezTo>
                    <a:pt x="471" y="867"/>
                    <a:pt x="777" y="469"/>
                    <a:pt x="777" y="0"/>
                  </a:cubicBezTo>
                  <a:cubicBezTo>
                    <a:pt x="777" y="0"/>
                    <a:pt x="777" y="0"/>
                    <a:pt x="777" y="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F0E546F5-F622-72C9-8507-92CFABE5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52663" y="4824413"/>
              <a:ext cx="2071688" cy="925513"/>
            </a:xfrm>
            <a:custGeom>
              <a:avLst/>
              <a:gdLst>
                <a:gd name="T0" fmla="*/ 859 w 1181"/>
                <a:gd name="T1" fmla="*/ 375 h 528"/>
                <a:gd name="T2" fmla="*/ 127 w 1181"/>
                <a:gd name="T3" fmla="*/ 0 h 528"/>
                <a:gd name="T4" fmla="*/ 0 w 1181"/>
                <a:gd name="T5" fmla="*/ 93 h 528"/>
                <a:gd name="T6" fmla="*/ 854 w 1181"/>
                <a:gd name="T7" fmla="*/ 528 h 528"/>
                <a:gd name="T8" fmla="*/ 1181 w 1181"/>
                <a:gd name="T9" fmla="*/ 477 h 528"/>
                <a:gd name="T10" fmla="*/ 1134 w 1181"/>
                <a:gd name="T11" fmla="*/ 332 h 528"/>
                <a:gd name="T12" fmla="*/ 859 w 1181"/>
                <a:gd name="T13" fmla="*/ 375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1" h="528">
                  <a:moveTo>
                    <a:pt x="859" y="375"/>
                  </a:moveTo>
                  <a:cubicBezTo>
                    <a:pt x="558" y="375"/>
                    <a:pt x="291" y="227"/>
                    <a:pt x="127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92" y="357"/>
                    <a:pt x="503" y="528"/>
                    <a:pt x="854" y="528"/>
                  </a:cubicBezTo>
                  <a:cubicBezTo>
                    <a:pt x="968" y="528"/>
                    <a:pt x="1078" y="510"/>
                    <a:pt x="1181" y="477"/>
                  </a:cubicBezTo>
                  <a:cubicBezTo>
                    <a:pt x="1134" y="332"/>
                    <a:pt x="1134" y="332"/>
                    <a:pt x="1134" y="332"/>
                  </a:cubicBezTo>
                  <a:cubicBezTo>
                    <a:pt x="1047" y="360"/>
                    <a:pt x="955" y="375"/>
                    <a:pt x="859" y="375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8793B3A7-07A6-2D32-467B-A639FE6E0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06675" y="2809875"/>
              <a:ext cx="577850" cy="2178050"/>
            </a:xfrm>
            <a:custGeom>
              <a:avLst/>
              <a:gdLst>
                <a:gd name="T0" fmla="*/ 159 w 329"/>
                <a:gd name="T1" fmla="*/ 621 h 1242"/>
                <a:gd name="T2" fmla="*/ 329 w 329"/>
                <a:gd name="T3" fmla="*/ 93 h 1242"/>
                <a:gd name="T4" fmla="*/ 201 w 329"/>
                <a:gd name="T5" fmla="*/ 0 h 1242"/>
                <a:gd name="T6" fmla="*/ 0 w 329"/>
                <a:gd name="T7" fmla="*/ 621 h 1242"/>
                <a:gd name="T8" fmla="*/ 202 w 329"/>
                <a:gd name="T9" fmla="*/ 1242 h 1242"/>
                <a:gd name="T10" fmla="*/ 329 w 329"/>
                <a:gd name="T11" fmla="*/ 1149 h 1242"/>
                <a:gd name="T12" fmla="*/ 159 w 329"/>
                <a:gd name="T13" fmla="*/ 621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1242">
                  <a:moveTo>
                    <a:pt x="159" y="621"/>
                  </a:moveTo>
                  <a:cubicBezTo>
                    <a:pt x="159" y="424"/>
                    <a:pt x="222" y="242"/>
                    <a:pt x="329" y="93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75" y="175"/>
                    <a:pt x="0" y="389"/>
                    <a:pt x="0" y="621"/>
                  </a:cubicBezTo>
                  <a:cubicBezTo>
                    <a:pt x="0" y="853"/>
                    <a:pt x="75" y="1068"/>
                    <a:pt x="202" y="1242"/>
                  </a:cubicBezTo>
                  <a:cubicBezTo>
                    <a:pt x="329" y="1149"/>
                    <a:pt x="329" y="1149"/>
                    <a:pt x="329" y="1149"/>
                  </a:cubicBezTo>
                  <a:cubicBezTo>
                    <a:pt x="222" y="1001"/>
                    <a:pt x="159" y="818"/>
                    <a:pt x="159" y="621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1B0DCDF5-605D-B296-F3BC-166A65643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54250" y="2046288"/>
              <a:ext cx="2071688" cy="925513"/>
            </a:xfrm>
            <a:custGeom>
              <a:avLst/>
              <a:gdLst>
                <a:gd name="T0" fmla="*/ 860 w 1181"/>
                <a:gd name="T1" fmla="*/ 153 h 528"/>
                <a:gd name="T2" fmla="*/ 1134 w 1181"/>
                <a:gd name="T3" fmla="*/ 196 h 528"/>
                <a:gd name="T4" fmla="*/ 1181 w 1181"/>
                <a:gd name="T5" fmla="*/ 51 h 528"/>
                <a:gd name="T6" fmla="*/ 855 w 1181"/>
                <a:gd name="T7" fmla="*/ 0 h 528"/>
                <a:gd name="T8" fmla="*/ 0 w 1181"/>
                <a:gd name="T9" fmla="*/ 435 h 528"/>
                <a:gd name="T10" fmla="*/ 128 w 1181"/>
                <a:gd name="T11" fmla="*/ 528 h 528"/>
                <a:gd name="T12" fmla="*/ 860 w 1181"/>
                <a:gd name="T13" fmla="*/ 153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1" h="528">
                  <a:moveTo>
                    <a:pt x="860" y="153"/>
                  </a:moveTo>
                  <a:cubicBezTo>
                    <a:pt x="956" y="153"/>
                    <a:pt x="1048" y="168"/>
                    <a:pt x="1134" y="196"/>
                  </a:cubicBezTo>
                  <a:cubicBezTo>
                    <a:pt x="1181" y="51"/>
                    <a:pt x="1181" y="51"/>
                    <a:pt x="1181" y="51"/>
                  </a:cubicBezTo>
                  <a:cubicBezTo>
                    <a:pt x="1079" y="18"/>
                    <a:pt x="969" y="0"/>
                    <a:pt x="855" y="0"/>
                  </a:cubicBezTo>
                  <a:cubicBezTo>
                    <a:pt x="504" y="0"/>
                    <a:pt x="192" y="171"/>
                    <a:pt x="0" y="435"/>
                  </a:cubicBezTo>
                  <a:cubicBezTo>
                    <a:pt x="128" y="528"/>
                    <a:pt x="128" y="528"/>
                    <a:pt x="128" y="528"/>
                  </a:cubicBezTo>
                  <a:cubicBezTo>
                    <a:pt x="292" y="301"/>
                    <a:pt x="559" y="153"/>
                    <a:pt x="860" y="153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2D6C7F7E-865F-233A-B951-3E323A423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7025" y="2390775"/>
              <a:ext cx="1165225" cy="1508125"/>
            </a:xfrm>
            <a:custGeom>
              <a:avLst/>
              <a:gdLst>
                <a:gd name="T0" fmla="*/ 36 w 665"/>
                <a:gd name="T1" fmla="*/ 0 h 860"/>
                <a:gd name="T2" fmla="*/ 0 w 665"/>
                <a:gd name="T3" fmla="*/ 112 h 860"/>
                <a:gd name="T4" fmla="*/ 544 w 665"/>
                <a:gd name="T5" fmla="*/ 860 h 860"/>
                <a:gd name="T6" fmla="*/ 665 w 665"/>
                <a:gd name="T7" fmla="*/ 860 h 860"/>
                <a:gd name="T8" fmla="*/ 36 w 665"/>
                <a:gd name="T9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5" h="860">
                  <a:moveTo>
                    <a:pt x="36" y="0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315" y="214"/>
                    <a:pt x="544" y="510"/>
                    <a:pt x="544" y="860"/>
                  </a:cubicBezTo>
                  <a:cubicBezTo>
                    <a:pt x="665" y="860"/>
                    <a:pt x="665" y="860"/>
                    <a:pt x="665" y="860"/>
                  </a:cubicBezTo>
                  <a:cubicBezTo>
                    <a:pt x="665" y="457"/>
                    <a:pt x="401" y="116"/>
                    <a:pt x="3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570A2E6D-BE03-61D6-BFCB-F82024083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7025" y="3898900"/>
              <a:ext cx="1165225" cy="1508125"/>
            </a:xfrm>
            <a:custGeom>
              <a:avLst/>
              <a:gdLst>
                <a:gd name="T0" fmla="*/ 544 w 665"/>
                <a:gd name="T1" fmla="*/ 0 h 860"/>
                <a:gd name="T2" fmla="*/ 0 w 665"/>
                <a:gd name="T3" fmla="*/ 748 h 860"/>
                <a:gd name="T4" fmla="*/ 37 w 665"/>
                <a:gd name="T5" fmla="*/ 860 h 860"/>
                <a:gd name="T6" fmla="*/ 665 w 665"/>
                <a:gd name="T7" fmla="*/ 0 h 860"/>
                <a:gd name="T8" fmla="*/ 665 w 665"/>
                <a:gd name="T9" fmla="*/ 0 h 860"/>
                <a:gd name="T10" fmla="*/ 544 w 665"/>
                <a:gd name="T11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5" h="860">
                  <a:moveTo>
                    <a:pt x="544" y="0"/>
                  </a:moveTo>
                  <a:cubicBezTo>
                    <a:pt x="544" y="349"/>
                    <a:pt x="316" y="645"/>
                    <a:pt x="0" y="748"/>
                  </a:cubicBezTo>
                  <a:cubicBezTo>
                    <a:pt x="37" y="860"/>
                    <a:pt x="37" y="860"/>
                    <a:pt x="37" y="860"/>
                  </a:cubicBezTo>
                  <a:cubicBezTo>
                    <a:pt x="401" y="744"/>
                    <a:pt x="665" y="403"/>
                    <a:pt x="665" y="0"/>
                  </a:cubicBezTo>
                  <a:cubicBezTo>
                    <a:pt x="665" y="0"/>
                    <a:pt x="665" y="0"/>
                    <a:pt x="665" y="0"/>
                  </a:cubicBezTo>
                  <a:cubicBezTo>
                    <a:pt x="544" y="0"/>
                    <a:pt x="544" y="0"/>
                    <a:pt x="54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74FC8F1C-A03C-4265-3659-B7B748C4A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28825" y="4708525"/>
              <a:ext cx="1765300" cy="773113"/>
            </a:xfrm>
            <a:custGeom>
              <a:avLst/>
              <a:gdLst>
                <a:gd name="T0" fmla="*/ 727 w 1007"/>
                <a:gd name="T1" fmla="*/ 324 h 441"/>
                <a:gd name="T2" fmla="*/ 91 w 1007"/>
                <a:gd name="T3" fmla="*/ 0 h 441"/>
                <a:gd name="T4" fmla="*/ 0 w 1007"/>
                <a:gd name="T5" fmla="*/ 66 h 441"/>
                <a:gd name="T6" fmla="*/ 732 w 1007"/>
                <a:gd name="T7" fmla="*/ 441 h 441"/>
                <a:gd name="T8" fmla="*/ 1007 w 1007"/>
                <a:gd name="T9" fmla="*/ 398 h 441"/>
                <a:gd name="T10" fmla="*/ 970 w 1007"/>
                <a:gd name="T11" fmla="*/ 286 h 441"/>
                <a:gd name="T12" fmla="*/ 727 w 1007"/>
                <a:gd name="T13" fmla="*/ 3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7" h="441">
                  <a:moveTo>
                    <a:pt x="727" y="324"/>
                  </a:moveTo>
                  <a:cubicBezTo>
                    <a:pt x="466" y="324"/>
                    <a:pt x="234" y="197"/>
                    <a:pt x="91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64" y="293"/>
                    <a:pt x="431" y="441"/>
                    <a:pt x="732" y="441"/>
                  </a:cubicBezTo>
                  <a:cubicBezTo>
                    <a:pt x="828" y="441"/>
                    <a:pt x="920" y="426"/>
                    <a:pt x="1007" y="398"/>
                  </a:cubicBezTo>
                  <a:cubicBezTo>
                    <a:pt x="970" y="286"/>
                    <a:pt x="970" y="286"/>
                    <a:pt x="970" y="286"/>
                  </a:cubicBezTo>
                  <a:cubicBezTo>
                    <a:pt x="894" y="311"/>
                    <a:pt x="812" y="324"/>
                    <a:pt x="727" y="32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0FC14A29-7E1B-95D2-6922-CC100A28C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27275" y="2971800"/>
              <a:ext cx="457200" cy="1852613"/>
            </a:xfrm>
            <a:custGeom>
              <a:avLst/>
              <a:gdLst>
                <a:gd name="T0" fmla="*/ 111 w 261"/>
                <a:gd name="T1" fmla="*/ 528 h 1056"/>
                <a:gd name="T2" fmla="*/ 261 w 261"/>
                <a:gd name="T3" fmla="*/ 66 h 1056"/>
                <a:gd name="T4" fmla="*/ 170 w 261"/>
                <a:gd name="T5" fmla="*/ 0 h 1056"/>
                <a:gd name="T6" fmla="*/ 0 w 261"/>
                <a:gd name="T7" fmla="*/ 528 h 1056"/>
                <a:gd name="T8" fmla="*/ 170 w 261"/>
                <a:gd name="T9" fmla="*/ 1056 h 1056"/>
                <a:gd name="T10" fmla="*/ 261 w 261"/>
                <a:gd name="T11" fmla="*/ 990 h 1056"/>
                <a:gd name="T12" fmla="*/ 111 w 261"/>
                <a:gd name="T13" fmla="*/ 528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056">
                  <a:moveTo>
                    <a:pt x="111" y="528"/>
                  </a:moveTo>
                  <a:cubicBezTo>
                    <a:pt x="111" y="355"/>
                    <a:pt x="167" y="196"/>
                    <a:pt x="261" y="66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63" y="149"/>
                    <a:pt x="0" y="331"/>
                    <a:pt x="0" y="528"/>
                  </a:cubicBezTo>
                  <a:cubicBezTo>
                    <a:pt x="0" y="725"/>
                    <a:pt x="63" y="908"/>
                    <a:pt x="170" y="1056"/>
                  </a:cubicBezTo>
                  <a:cubicBezTo>
                    <a:pt x="261" y="990"/>
                    <a:pt x="261" y="990"/>
                    <a:pt x="261" y="990"/>
                  </a:cubicBezTo>
                  <a:cubicBezTo>
                    <a:pt x="167" y="861"/>
                    <a:pt x="111" y="701"/>
                    <a:pt x="111" y="52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A58E6127-7A90-02DF-3DF0-639337464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28825" y="2314575"/>
              <a:ext cx="1763713" cy="773113"/>
            </a:xfrm>
            <a:custGeom>
              <a:avLst/>
              <a:gdLst>
                <a:gd name="T0" fmla="*/ 727 w 1006"/>
                <a:gd name="T1" fmla="*/ 117 h 441"/>
                <a:gd name="T2" fmla="*/ 970 w 1006"/>
                <a:gd name="T3" fmla="*/ 155 h 441"/>
                <a:gd name="T4" fmla="*/ 1006 w 1006"/>
                <a:gd name="T5" fmla="*/ 43 h 441"/>
                <a:gd name="T6" fmla="*/ 732 w 1006"/>
                <a:gd name="T7" fmla="*/ 0 h 441"/>
                <a:gd name="T8" fmla="*/ 0 w 1006"/>
                <a:gd name="T9" fmla="*/ 375 h 441"/>
                <a:gd name="T10" fmla="*/ 91 w 1006"/>
                <a:gd name="T11" fmla="*/ 441 h 441"/>
                <a:gd name="T12" fmla="*/ 727 w 1006"/>
                <a:gd name="T13" fmla="*/ 11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6" h="441">
                  <a:moveTo>
                    <a:pt x="727" y="117"/>
                  </a:moveTo>
                  <a:cubicBezTo>
                    <a:pt x="812" y="117"/>
                    <a:pt x="893" y="130"/>
                    <a:pt x="970" y="155"/>
                  </a:cubicBezTo>
                  <a:cubicBezTo>
                    <a:pt x="1006" y="43"/>
                    <a:pt x="1006" y="43"/>
                    <a:pt x="1006" y="43"/>
                  </a:cubicBezTo>
                  <a:cubicBezTo>
                    <a:pt x="920" y="15"/>
                    <a:pt x="828" y="0"/>
                    <a:pt x="732" y="0"/>
                  </a:cubicBezTo>
                  <a:cubicBezTo>
                    <a:pt x="431" y="0"/>
                    <a:pt x="164" y="148"/>
                    <a:pt x="0" y="375"/>
                  </a:cubicBezTo>
                  <a:cubicBezTo>
                    <a:pt x="91" y="441"/>
                    <a:pt x="91" y="441"/>
                    <a:pt x="91" y="441"/>
                  </a:cubicBezTo>
                  <a:cubicBezTo>
                    <a:pt x="234" y="245"/>
                    <a:pt x="466" y="117"/>
                    <a:pt x="727" y="11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ED10C770-CE60-AD81-B080-ECA334DCB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2800" y="2257425"/>
              <a:ext cx="1835150" cy="739775"/>
            </a:xfrm>
            <a:custGeom>
              <a:avLst/>
              <a:gdLst>
                <a:gd name="T0" fmla="*/ 757 w 1046"/>
                <a:gd name="T1" fmla="*/ 60 h 422"/>
                <a:gd name="T2" fmla="*/ 1027 w 1046"/>
                <a:gd name="T3" fmla="*/ 103 h 422"/>
                <a:gd name="T4" fmla="*/ 1046 w 1046"/>
                <a:gd name="T5" fmla="*/ 45 h 422"/>
                <a:gd name="T6" fmla="*/ 757 w 1046"/>
                <a:gd name="T7" fmla="*/ 0 h 422"/>
                <a:gd name="T8" fmla="*/ 96 w 1046"/>
                <a:gd name="T9" fmla="*/ 274 h 422"/>
                <a:gd name="T10" fmla="*/ 0 w 1046"/>
                <a:gd name="T11" fmla="*/ 386 h 422"/>
                <a:gd name="T12" fmla="*/ 49 w 1046"/>
                <a:gd name="T13" fmla="*/ 422 h 422"/>
                <a:gd name="T14" fmla="*/ 757 w 1046"/>
                <a:gd name="T15" fmla="*/ 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6" h="422">
                  <a:moveTo>
                    <a:pt x="757" y="60"/>
                  </a:moveTo>
                  <a:cubicBezTo>
                    <a:pt x="852" y="60"/>
                    <a:pt x="942" y="75"/>
                    <a:pt x="1027" y="103"/>
                  </a:cubicBezTo>
                  <a:cubicBezTo>
                    <a:pt x="1046" y="45"/>
                    <a:pt x="1046" y="45"/>
                    <a:pt x="1046" y="45"/>
                  </a:cubicBezTo>
                  <a:cubicBezTo>
                    <a:pt x="954" y="16"/>
                    <a:pt x="857" y="0"/>
                    <a:pt x="757" y="0"/>
                  </a:cubicBezTo>
                  <a:cubicBezTo>
                    <a:pt x="507" y="0"/>
                    <a:pt x="272" y="97"/>
                    <a:pt x="96" y="274"/>
                  </a:cubicBezTo>
                  <a:cubicBezTo>
                    <a:pt x="60" y="309"/>
                    <a:pt x="28" y="347"/>
                    <a:pt x="0" y="386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208" y="203"/>
                    <a:pt x="466" y="60"/>
                    <a:pt x="757" y="6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92DAD9A7-E172-2032-D194-7E8224184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0988" y="2335213"/>
              <a:ext cx="1168400" cy="1563688"/>
            </a:xfrm>
            <a:custGeom>
              <a:avLst/>
              <a:gdLst>
                <a:gd name="T0" fmla="*/ 606 w 666"/>
                <a:gd name="T1" fmla="*/ 891 h 891"/>
                <a:gd name="T2" fmla="*/ 666 w 666"/>
                <a:gd name="T3" fmla="*/ 891 h 891"/>
                <a:gd name="T4" fmla="*/ 392 w 666"/>
                <a:gd name="T5" fmla="*/ 229 h 891"/>
                <a:gd name="T6" fmla="*/ 19 w 666"/>
                <a:gd name="T7" fmla="*/ 0 h 891"/>
                <a:gd name="T8" fmla="*/ 0 w 666"/>
                <a:gd name="T9" fmla="*/ 58 h 891"/>
                <a:gd name="T10" fmla="*/ 606 w 666"/>
                <a:gd name="T11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891">
                  <a:moveTo>
                    <a:pt x="606" y="891"/>
                  </a:moveTo>
                  <a:cubicBezTo>
                    <a:pt x="666" y="891"/>
                    <a:pt x="666" y="891"/>
                    <a:pt x="666" y="891"/>
                  </a:cubicBezTo>
                  <a:cubicBezTo>
                    <a:pt x="666" y="641"/>
                    <a:pt x="569" y="406"/>
                    <a:pt x="392" y="229"/>
                  </a:cubicBezTo>
                  <a:cubicBezTo>
                    <a:pt x="286" y="123"/>
                    <a:pt x="158" y="45"/>
                    <a:pt x="19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52" y="172"/>
                    <a:pt x="606" y="502"/>
                    <a:pt x="606" y="89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3BDC33EE-B95F-F28B-1484-4CE50FF61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2800" y="4802188"/>
              <a:ext cx="1836738" cy="738188"/>
            </a:xfrm>
            <a:custGeom>
              <a:avLst/>
              <a:gdLst>
                <a:gd name="T0" fmla="*/ 757 w 1047"/>
                <a:gd name="T1" fmla="*/ 361 h 421"/>
                <a:gd name="T2" fmla="*/ 49 w 1047"/>
                <a:gd name="T3" fmla="*/ 0 h 421"/>
                <a:gd name="T4" fmla="*/ 0 w 1047"/>
                <a:gd name="T5" fmla="*/ 35 h 421"/>
                <a:gd name="T6" fmla="*/ 96 w 1047"/>
                <a:gd name="T7" fmla="*/ 147 h 421"/>
                <a:gd name="T8" fmla="*/ 757 w 1047"/>
                <a:gd name="T9" fmla="*/ 421 h 421"/>
                <a:gd name="T10" fmla="*/ 1047 w 1047"/>
                <a:gd name="T11" fmla="*/ 375 h 421"/>
                <a:gd name="T12" fmla="*/ 1028 w 1047"/>
                <a:gd name="T13" fmla="*/ 318 h 421"/>
                <a:gd name="T14" fmla="*/ 757 w 1047"/>
                <a:gd name="T15" fmla="*/ 361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7" h="421">
                  <a:moveTo>
                    <a:pt x="757" y="361"/>
                  </a:moveTo>
                  <a:cubicBezTo>
                    <a:pt x="467" y="361"/>
                    <a:pt x="209" y="218"/>
                    <a:pt x="49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9" y="75"/>
                    <a:pt x="61" y="112"/>
                    <a:pt x="96" y="147"/>
                  </a:cubicBezTo>
                  <a:cubicBezTo>
                    <a:pt x="272" y="323"/>
                    <a:pt x="507" y="421"/>
                    <a:pt x="757" y="421"/>
                  </a:cubicBezTo>
                  <a:cubicBezTo>
                    <a:pt x="857" y="421"/>
                    <a:pt x="954" y="405"/>
                    <a:pt x="1047" y="375"/>
                  </a:cubicBezTo>
                  <a:cubicBezTo>
                    <a:pt x="1028" y="318"/>
                    <a:pt x="1028" y="318"/>
                    <a:pt x="1028" y="318"/>
                  </a:cubicBezTo>
                  <a:cubicBezTo>
                    <a:pt x="943" y="346"/>
                    <a:pt x="852" y="361"/>
                    <a:pt x="757" y="36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E9AD9C99-4FA6-B32F-CA5B-DE68C6CB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9400" y="3898900"/>
              <a:ext cx="1166813" cy="1560513"/>
            </a:xfrm>
            <a:custGeom>
              <a:avLst/>
              <a:gdLst>
                <a:gd name="T0" fmla="*/ 605 w 665"/>
                <a:gd name="T1" fmla="*/ 0 h 890"/>
                <a:gd name="T2" fmla="*/ 605 w 665"/>
                <a:gd name="T3" fmla="*/ 0 h 890"/>
                <a:gd name="T4" fmla="*/ 0 w 665"/>
                <a:gd name="T5" fmla="*/ 833 h 890"/>
                <a:gd name="T6" fmla="*/ 19 w 665"/>
                <a:gd name="T7" fmla="*/ 890 h 890"/>
                <a:gd name="T8" fmla="*/ 391 w 665"/>
                <a:gd name="T9" fmla="*/ 662 h 890"/>
                <a:gd name="T10" fmla="*/ 665 w 665"/>
                <a:gd name="T11" fmla="*/ 0 h 890"/>
                <a:gd name="T12" fmla="*/ 665 w 665"/>
                <a:gd name="T13" fmla="*/ 0 h 890"/>
                <a:gd name="T14" fmla="*/ 605 w 665"/>
                <a:gd name="T15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5" h="890">
                  <a:moveTo>
                    <a:pt x="605" y="0"/>
                  </a:moveTo>
                  <a:cubicBezTo>
                    <a:pt x="605" y="0"/>
                    <a:pt x="605" y="0"/>
                    <a:pt x="605" y="0"/>
                  </a:cubicBezTo>
                  <a:cubicBezTo>
                    <a:pt x="605" y="388"/>
                    <a:pt x="351" y="719"/>
                    <a:pt x="0" y="833"/>
                  </a:cubicBezTo>
                  <a:cubicBezTo>
                    <a:pt x="19" y="890"/>
                    <a:pt x="19" y="890"/>
                    <a:pt x="19" y="890"/>
                  </a:cubicBezTo>
                  <a:cubicBezTo>
                    <a:pt x="158" y="845"/>
                    <a:pt x="285" y="768"/>
                    <a:pt x="391" y="662"/>
                  </a:cubicBezTo>
                  <a:cubicBezTo>
                    <a:pt x="568" y="485"/>
                    <a:pt x="665" y="250"/>
                    <a:pt x="665" y="0"/>
                  </a:cubicBezTo>
                  <a:cubicBezTo>
                    <a:pt x="665" y="0"/>
                    <a:pt x="665" y="0"/>
                    <a:pt x="665" y="0"/>
                  </a:cubicBezTo>
                  <a:lnTo>
                    <a:pt x="6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EC394370-98D5-F0A9-9552-91B4E9C8B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95538" y="2933700"/>
              <a:ext cx="400050" cy="1928813"/>
            </a:xfrm>
            <a:custGeom>
              <a:avLst/>
              <a:gdLst>
                <a:gd name="T0" fmla="*/ 60 w 228"/>
                <a:gd name="T1" fmla="*/ 550 h 1100"/>
                <a:gd name="T2" fmla="*/ 228 w 228"/>
                <a:gd name="T3" fmla="*/ 36 h 1100"/>
                <a:gd name="T4" fmla="*/ 179 w 228"/>
                <a:gd name="T5" fmla="*/ 0 h 1100"/>
                <a:gd name="T6" fmla="*/ 0 w 228"/>
                <a:gd name="T7" fmla="*/ 550 h 1100"/>
                <a:gd name="T8" fmla="*/ 179 w 228"/>
                <a:gd name="T9" fmla="*/ 1100 h 1100"/>
                <a:gd name="T10" fmla="*/ 228 w 228"/>
                <a:gd name="T11" fmla="*/ 1065 h 1100"/>
                <a:gd name="T12" fmla="*/ 60 w 228"/>
                <a:gd name="T13" fmla="*/ 55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100">
                  <a:moveTo>
                    <a:pt x="60" y="550"/>
                  </a:moveTo>
                  <a:cubicBezTo>
                    <a:pt x="60" y="358"/>
                    <a:pt x="123" y="180"/>
                    <a:pt x="228" y="36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63" y="159"/>
                    <a:pt x="0" y="350"/>
                    <a:pt x="0" y="550"/>
                  </a:cubicBezTo>
                  <a:cubicBezTo>
                    <a:pt x="0" y="751"/>
                    <a:pt x="63" y="941"/>
                    <a:pt x="179" y="1100"/>
                  </a:cubicBezTo>
                  <a:cubicBezTo>
                    <a:pt x="228" y="1065"/>
                    <a:pt x="228" y="1065"/>
                    <a:pt x="228" y="1065"/>
                  </a:cubicBezTo>
                  <a:cubicBezTo>
                    <a:pt x="123" y="920"/>
                    <a:pt x="60" y="742"/>
                    <a:pt x="60" y="55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50" name="Freeform 26">
            <a:extLst>
              <a:ext uri="{FF2B5EF4-FFF2-40B4-BE49-F238E27FC236}">
                <a16:creationId xmlns:a16="http://schemas.microsoft.com/office/drawing/2014/main" id="{F48077FE-AABA-F1DF-3D1D-2D861C5CDC15}"/>
              </a:ext>
            </a:extLst>
          </p:cNvPr>
          <p:cNvSpPr>
            <a:spLocks noEditPoints="1"/>
          </p:cNvSpPr>
          <p:nvPr/>
        </p:nvSpPr>
        <p:spPr bwMode="auto">
          <a:xfrm>
            <a:off x="3870888" y="2621375"/>
            <a:ext cx="1594172" cy="1591572"/>
          </a:xfrm>
          <a:custGeom>
            <a:avLst/>
            <a:gdLst>
              <a:gd name="T0" fmla="*/ 679 w 1358"/>
              <a:gd name="T1" fmla="*/ 1359 h 1359"/>
              <a:gd name="T2" fmla="*/ 0 w 1358"/>
              <a:gd name="T3" fmla="*/ 680 h 1359"/>
              <a:gd name="T4" fmla="*/ 679 w 1358"/>
              <a:gd name="T5" fmla="*/ 0 h 1359"/>
              <a:gd name="T6" fmla="*/ 1358 w 1358"/>
              <a:gd name="T7" fmla="*/ 680 h 1359"/>
              <a:gd name="T8" fmla="*/ 679 w 1358"/>
              <a:gd name="T9" fmla="*/ 1359 h 1359"/>
              <a:gd name="T10" fmla="*/ 679 w 1358"/>
              <a:gd name="T11" fmla="*/ 81 h 1359"/>
              <a:gd name="T12" fmla="*/ 81 w 1358"/>
              <a:gd name="T13" fmla="*/ 680 h 1359"/>
              <a:gd name="T14" fmla="*/ 679 w 1358"/>
              <a:gd name="T15" fmla="*/ 1278 h 1359"/>
              <a:gd name="T16" fmla="*/ 1277 w 1358"/>
              <a:gd name="T17" fmla="*/ 680 h 1359"/>
              <a:gd name="T18" fmla="*/ 679 w 1358"/>
              <a:gd name="T19" fmla="*/ 81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58" h="1359">
                <a:moveTo>
                  <a:pt x="679" y="1359"/>
                </a:moveTo>
                <a:cubicBezTo>
                  <a:pt x="304" y="1359"/>
                  <a:pt x="0" y="1054"/>
                  <a:pt x="0" y="680"/>
                </a:cubicBezTo>
                <a:cubicBezTo>
                  <a:pt x="0" y="305"/>
                  <a:pt x="304" y="0"/>
                  <a:pt x="679" y="0"/>
                </a:cubicBezTo>
                <a:cubicBezTo>
                  <a:pt x="1054" y="0"/>
                  <a:pt x="1358" y="305"/>
                  <a:pt x="1358" y="680"/>
                </a:cubicBezTo>
                <a:cubicBezTo>
                  <a:pt x="1358" y="1054"/>
                  <a:pt x="1054" y="1359"/>
                  <a:pt x="679" y="1359"/>
                </a:cubicBezTo>
                <a:close/>
                <a:moveTo>
                  <a:pt x="679" y="81"/>
                </a:moveTo>
                <a:cubicBezTo>
                  <a:pt x="349" y="81"/>
                  <a:pt x="81" y="350"/>
                  <a:pt x="81" y="680"/>
                </a:cubicBezTo>
                <a:cubicBezTo>
                  <a:pt x="81" y="1009"/>
                  <a:pt x="349" y="1278"/>
                  <a:pt x="679" y="1278"/>
                </a:cubicBezTo>
                <a:cubicBezTo>
                  <a:pt x="1009" y="1278"/>
                  <a:pt x="1277" y="1009"/>
                  <a:pt x="1277" y="680"/>
                </a:cubicBezTo>
                <a:cubicBezTo>
                  <a:pt x="1277" y="350"/>
                  <a:pt x="1009" y="81"/>
                  <a:pt x="679" y="8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2" name="Freeform 27">
            <a:extLst>
              <a:ext uri="{FF2B5EF4-FFF2-40B4-BE49-F238E27FC236}">
                <a16:creationId xmlns:a16="http://schemas.microsoft.com/office/drawing/2014/main" id="{EEFB8DA0-77D8-5D41-4A44-166692A482FC}"/>
              </a:ext>
            </a:extLst>
          </p:cNvPr>
          <p:cNvSpPr>
            <a:spLocks/>
          </p:cNvSpPr>
          <p:nvPr/>
        </p:nvSpPr>
        <p:spPr bwMode="auto">
          <a:xfrm rot="1044254">
            <a:off x="4877559" y="864676"/>
            <a:ext cx="544098" cy="2193717"/>
          </a:xfrm>
          <a:custGeom>
            <a:avLst/>
            <a:gdLst>
              <a:gd name="T0" fmla="*/ 288 w 463"/>
              <a:gd name="T1" fmla="*/ 1376 h 1873"/>
              <a:gd name="T2" fmla="*/ 288 w 463"/>
              <a:gd name="T3" fmla="*/ 56 h 1873"/>
              <a:gd name="T4" fmla="*/ 231 w 463"/>
              <a:gd name="T5" fmla="*/ 0 h 1873"/>
              <a:gd name="T6" fmla="*/ 175 w 463"/>
              <a:gd name="T7" fmla="*/ 56 h 1873"/>
              <a:gd name="T8" fmla="*/ 175 w 463"/>
              <a:gd name="T9" fmla="*/ 1374 h 1873"/>
              <a:gd name="T10" fmla="*/ 0 w 463"/>
              <a:gd name="T11" fmla="*/ 1314 h 1873"/>
              <a:gd name="T12" fmla="*/ 235 w 463"/>
              <a:gd name="T13" fmla="*/ 1873 h 1873"/>
              <a:gd name="T14" fmla="*/ 463 w 463"/>
              <a:gd name="T15" fmla="*/ 1314 h 1873"/>
              <a:gd name="T16" fmla="*/ 288 w 463"/>
              <a:gd name="T17" fmla="*/ 1376 h 1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3" h="1873">
                <a:moveTo>
                  <a:pt x="288" y="1376"/>
                </a:moveTo>
                <a:cubicBezTo>
                  <a:pt x="288" y="56"/>
                  <a:pt x="288" y="56"/>
                  <a:pt x="288" y="56"/>
                </a:cubicBezTo>
                <a:cubicBezTo>
                  <a:pt x="288" y="25"/>
                  <a:pt x="263" y="0"/>
                  <a:pt x="231" y="0"/>
                </a:cubicBezTo>
                <a:cubicBezTo>
                  <a:pt x="200" y="0"/>
                  <a:pt x="175" y="25"/>
                  <a:pt x="175" y="56"/>
                </a:cubicBezTo>
                <a:cubicBezTo>
                  <a:pt x="175" y="1374"/>
                  <a:pt x="175" y="1374"/>
                  <a:pt x="175" y="1374"/>
                </a:cubicBezTo>
                <a:cubicBezTo>
                  <a:pt x="0" y="1314"/>
                  <a:pt x="0" y="1314"/>
                  <a:pt x="0" y="1314"/>
                </a:cubicBezTo>
                <a:cubicBezTo>
                  <a:pt x="235" y="1873"/>
                  <a:pt x="235" y="1873"/>
                  <a:pt x="235" y="1873"/>
                </a:cubicBezTo>
                <a:cubicBezTo>
                  <a:pt x="463" y="1314"/>
                  <a:pt x="463" y="1314"/>
                  <a:pt x="463" y="1314"/>
                </a:cubicBezTo>
                <a:lnTo>
                  <a:pt x="288" y="137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3" name="Freeform 27">
            <a:extLst>
              <a:ext uri="{FF2B5EF4-FFF2-40B4-BE49-F238E27FC236}">
                <a16:creationId xmlns:a16="http://schemas.microsoft.com/office/drawing/2014/main" id="{D152E87C-2B5A-28B5-76FE-850BEA2EBE26}"/>
              </a:ext>
            </a:extLst>
          </p:cNvPr>
          <p:cNvSpPr>
            <a:spLocks/>
          </p:cNvSpPr>
          <p:nvPr/>
        </p:nvSpPr>
        <p:spPr bwMode="auto">
          <a:xfrm rot="5400000">
            <a:off x="5963270" y="2315416"/>
            <a:ext cx="544098" cy="2193717"/>
          </a:xfrm>
          <a:custGeom>
            <a:avLst/>
            <a:gdLst>
              <a:gd name="T0" fmla="*/ 288 w 463"/>
              <a:gd name="T1" fmla="*/ 1376 h 1873"/>
              <a:gd name="T2" fmla="*/ 288 w 463"/>
              <a:gd name="T3" fmla="*/ 56 h 1873"/>
              <a:gd name="T4" fmla="*/ 231 w 463"/>
              <a:gd name="T5" fmla="*/ 0 h 1873"/>
              <a:gd name="T6" fmla="*/ 175 w 463"/>
              <a:gd name="T7" fmla="*/ 56 h 1873"/>
              <a:gd name="T8" fmla="*/ 175 w 463"/>
              <a:gd name="T9" fmla="*/ 1374 h 1873"/>
              <a:gd name="T10" fmla="*/ 0 w 463"/>
              <a:gd name="T11" fmla="*/ 1314 h 1873"/>
              <a:gd name="T12" fmla="*/ 235 w 463"/>
              <a:gd name="T13" fmla="*/ 1873 h 1873"/>
              <a:gd name="T14" fmla="*/ 463 w 463"/>
              <a:gd name="T15" fmla="*/ 1314 h 1873"/>
              <a:gd name="T16" fmla="*/ 288 w 463"/>
              <a:gd name="T17" fmla="*/ 1376 h 1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3" h="1873">
                <a:moveTo>
                  <a:pt x="288" y="1376"/>
                </a:moveTo>
                <a:cubicBezTo>
                  <a:pt x="288" y="56"/>
                  <a:pt x="288" y="56"/>
                  <a:pt x="288" y="56"/>
                </a:cubicBezTo>
                <a:cubicBezTo>
                  <a:pt x="288" y="25"/>
                  <a:pt x="263" y="0"/>
                  <a:pt x="231" y="0"/>
                </a:cubicBezTo>
                <a:cubicBezTo>
                  <a:pt x="200" y="0"/>
                  <a:pt x="175" y="25"/>
                  <a:pt x="175" y="56"/>
                </a:cubicBezTo>
                <a:cubicBezTo>
                  <a:pt x="175" y="1374"/>
                  <a:pt x="175" y="1374"/>
                  <a:pt x="175" y="1374"/>
                </a:cubicBezTo>
                <a:cubicBezTo>
                  <a:pt x="0" y="1314"/>
                  <a:pt x="0" y="1314"/>
                  <a:pt x="0" y="1314"/>
                </a:cubicBezTo>
                <a:cubicBezTo>
                  <a:pt x="235" y="1873"/>
                  <a:pt x="235" y="1873"/>
                  <a:pt x="235" y="1873"/>
                </a:cubicBezTo>
                <a:cubicBezTo>
                  <a:pt x="463" y="1314"/>
                  <a:pt x="463" y="1314"/>
                  <a:pt x="463" y="1314"/>
                </a:cubicBezTo>
                <a:lnTo>
                  <a:pt x="288" y="137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894AA992-11BB-C265-5126-CD9F6743E140}"/>
              </a:ext>
            </a:extLst>
          </p:cNvPr>
          <p:cNvSpPr>
            <a:spLocks/>
          </p:cNvSpPr>
          <p:nvPr/>
        </p:nvSpPr>
        <p:spPr bwMode="auto">
          <a:xfrm rot="14026707">
            <a:off x="3165930" y="3229988"/>
            <a:ext cx="544098" cy="2193717"/>
          </a:xfrm>
          <a:custGeom>
            <a:avLst/>
            <a:gdLst>
              <a:gd name="T0" fmla="*/ 288 w 463"/>
              <a:gd name="T1" fmla="*/ 1376 h 1873"/>
              <a:gd name="T2" fmla="*/ 288 w 463"/>
              <a:gd name="T3" fmla="*/ 56 h 1873"/>
              <a:gd name="T4" fmla="*/ 231 w 463"/>
              <a:gd name="T5" fmla="*/ 0 h 1873"/>
              <a:gd name="T6" fmla="*/ 175 w 463"/>
              <a:gd name="T7" fmla="*/ 56 h 1873"/>
              <a:gd name="T8" fmla="*/ 175 w 463"/>
              <a:gd name="T9" fmla="*/ 1374 h 1873"/>
              <a:gd name="T10" fmla="*/ 0 w 463"/>
              <a:gd name="T11" fmla="*/ 1314 h 1873"/>
              <a:gd name="T12" fmla="*/ 235 w 463"/>
              <a:gd name="T13" fmla="*/ 1873 h 1873"/>
              <a:gd name="T14" fmla="*/ 463 w 463"/>
              <a:gd name="T15" fmla="*/ 1314 h 1873"/>
              <a:gd name="T16" fmla="*/ 288 w 463"/>
              <a:gd name="T17" fmla="*/ 1376 h 1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3" h="1873">
                <a:moveTo>
                  <a:pt x="288" y="1376"/>
                </a:moveTo>
                <a:cubicBezTo>
                  <a:pt x="288" y="56"/>
                  <a:pt x="288" y="56"/>
                  <a:pt x="288" y="56"/>
                </a:cubicBezTo>
                <a:cubicBezTo>
                  <a:pt x="288" y="25"/>
                  <a:pt x="263" y="0"/>
                  <a:pt x="231" y="0"/>
                </a:cubicBezTo>
                <a:cubicBezTo>
                  <a:pt x="200" y="0"/>
                  <a:pt x="175" y="25"/>
                  <a:pt x="175" y="56"/>
                </a:cubicBezTo>
                <a:cubicBezTo>
                  <a:pt x="175" y="1374"/>
                  <a:pt x="175" y="1374"/>
                  <a:pt x="175" y="1374"/>
                </a:cubicBezTo>
                <a:cubicBezTo>
                  <a:pt x="0" y="1314"/>
                  <a:pt x="0" y="1314"/>
                  <a:pt x="0" y="1314"/>
                </a:cubicBezTo>
                <a:cubicBezTo>
                  <a:pt x="235" y="1873"/>
                  <a:pt x="235" y="1873"/>
                  <a:pt x="235" y="1873"/>
                </a:cubicBezTo>
                <a:cubicBezTo>
                  <a:pt x="463" y="1314"/>
                  <a:pt x="463" y="1314"/>
                  <a:pt x="463" y="1314"/>
                </a:cubicBezTo>
                <a:lnTo>
                  <a:pt x="288" y="137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251A681-92E5-576F-69F1-A81728662100}"/>
              </a:ext>
            </a:extLst>
          </p:cNvPr>
          <p:cNvGrpSpPr/>
          <p:nvPr/>
        </p:nvGrpSpPr>
        <p:grpSpPr>
          <a:xfrm>
            <a:off x="4808332" y="1534399"/>
            <a:ext cx="710446" cy="706980"/>
            <a:chOff x="6237946" y="2015345"/>
            <a:chExt cx="710446" cy="70698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F81F53C-88B5-CF90-91C9-C2C7EB5DB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946" y="2015345"/>
              <a:ext cx="710446" cy="7069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D3AA314-AA96-B083-4EBA-40A841B0F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580" y="2095704"/>
              <a:ext cx="548430" cy="5458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29DA356-E12D-261A-9F48-3D84CF2179DE}"/>
              </a:ext>
            </a:extLst>
          </p:cNvPr>
          <p:cNvGrpSpPr/>
          <p:nvPr/>
        </p:nvGrpSpPr>
        <p:grpSpPr>
          <a:xfrm>
            <a:off x="5919669" y="3058399"/>
            <a:ext cx="710446" cy="706980"/>
            <a:chOff x="6237946" y="2015345"/>
            <a:chExt cx="710446" cy="70698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ABA47A2-800A-99A5-E12A-1EC63B675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946" y="2015345"/>
              <a:ext cx="710446" cy="7069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FA3F94F-9397-C9C1-18DD-351D948A2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580" y="2095704"/>
              <a:ext cx="548430" cy="5458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CD6817D-4686-9840-D10B-6D55F3225F65}"/>
              </a:ext>
            </a:extLst>
          </p:cNvPr>
          <p:cNvGrpSpPr/>
          <p:nvPr/>
        </p:nvGrpSpPr>
        <p:grpSpPr>
          <a:xfrm>
            <a:off x="3008829" y="4024782"/>
            <a:ext cx="710446" cy="706980"/>
            <a:chOff x="6237946" y="2015345"/>
            <a:chExt cx="710446" cy="70698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03ABAC6-EFC0-C1FC-2A32-FF1D3DF0D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946" y="2015345"/>
              <a:ext cx="710446" cy="706980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0365DD3-B584-F60D-7E66-191FD53E1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580" y="2095704"/>
              <a:ext cx="548430" cy="5458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0A09662-FA27-D928-2064-87445604D5C6}"/>
              </a:ext>
            </a:extLst>
          </p:cNvPr>
          <p:cNvGrpSpPr/>
          <p:nvPr/>
        </p:nvGrpSpPr>
        <p:grpSpPr>
          <a:xfrm>
            <a:off x="2995955" y="2135022"/>
            <a:ext cx="710446" cy="706980"/>
            <a:chOff x="6237946" y="2015345"/>
            <a:chExt cx="710446" cy="70698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10ECBFB-6E28-ED7B-94BF-DAF377B37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946" y="2015345"/>
              <a:ext cx="710446" cy="706980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9A3BBB1-C005-F942-ADBA-727028E89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580" y="2095704"/>
              <a:ext cx="548430" cy="5458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74" name="Graphic 73">
            <a:extLst>
              <a:ext uri="{FF2B5EF4-FFF2-40B4-BE49-F238E27FC236}">
                <a16:creationId xmlns:a16="http://schemas.microsoft.com/office/drawing/2014/main" id="{D3726137-D38A-A671-3E15-D50B5BC08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2371" y="4798584"/>
            <a:ext cx="313428" cy="313428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5F2DA57E-6E63-A7C3-6181-EFCBBF43A0A0}"/>
              </a:ext>
            </a:extLst>
          </p:cNvPr>
          <p:cNvSpPr txBox="1"/>
          <p:nvPr/>
        </p:nvSpPr>
        <p:spPr>
          <a:xfrm>
            <a:off x="5589789" y="750510"/>
            <a:ext cx="2417447" cy="40011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Block Diagram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F35E490-EA2F-8C2D-5BB5-119C4EB03F61}"/>
              </a:ext>
            </a:extLst>
          </p:cNvPr>
          <p:cNvSpPr txBox="1"/>
          <p:nvPr/>
        </p:nvSpPr>
        <p:spPr>
          <a:xfrm>
            <a:off x="6582350" y="1926337"/>
            <a:ext cx="2417447" cy="132343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Competency-Based Goals &amp; Objectives/Aligned Evaluations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DF88690-3405-D335-1DAD-35BF4C66D81A}"/>
              </a:ext>
            </a:extLst>
          </p:cNvPr>
          <p:cNvSpPr txBox="1"/>
          <p:nvPr/>
        </p:nvSpPr>
        <p:spPr>
          <a:xfrm>
            <a:off x="5674241" y="5817024"/>
            <a:ext cx="2417447" cy="40011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Rotations (CLE)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FB2F2B7-709A-AA3D-0AF2-D80A6FA034E4}"/>
              </a:ext>
            </a:extLst>
          </p:cNvPr>
          <p:cNvSpPr txBox="1"/>
          <p:nvPr/>
        </p:nvSpPr>
        <p:spPr>
          <a:xfrm>
            <a:off x="353611" y="5073969"/>
            <a:ext cx="2417447" cy="40011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>
              <a:defRPr/>
            </a:pPr>
            <a:r>
              <a:rPr lang="en-US" sz="2000" b="1" kern="0" dirty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Didactics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1B3B114-5762-A40C-6BF5-70CEE2D0D209}"/>
              </a:ext>
            </a:extLst>
          </p:cNvPr>
          <p:cNvSpPr txBox="1"/>
          <p:nvPr/>
        </p:nvSpPr>
        <p:spPr>
          <a:xfrm>
            <a:off x="-137783" y="1703755"/>
            <a:ext cx="2417447" cy="70788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>
              <a:defRPr/>
            </a:pPr>
            <a:r>
              <a:rPr lang="en-US" sz="2000" b="1" kern="0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Scholarly</a:t>
            </a:r>
          </a:p>
          <a:p>
            <a:pPr algn="r">
              <a:defRPr/>
            </a:pPr>
            <a:r>
              <a:rPr lang="en-US" sz="20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</a:t>
            </a:r>
            <a:endParaRPr lang="en-US" sz="2000" b="1" kern="0" dirty="0">
              <a:solidFill>
                <a:schemeClr val="accent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Freeform 27">
            <a:extLst>
              <a:ext uri="{FF2B5EF4-FFF2-40B4-BE49-F238E27FC236}">
                <a16:creationId xmlns:a16="http://schemas.microsoft.com/office/drawing/2014/main" id="{E2BD0FA3-E136-F5D8-D75E-7A4F6525EB00}"/>
              </a:ext>
            </a:extLst>
          </p:cNvPr>
          <p:cNvSpPr>
            <a:spLocks/>
          </p:cNvSpPr>
          <p:nvPr/>
        </p:nvSpPr>
        <p:spPr bwMode="auto">
          <a:xfrm rot="9687390">
            <a:off x="4875140" y="3799607"/>
            <a:ext cx="544098" cy="2193717"/>
          </a:xfrm>
          <a:custGeom>
            <a:avLst/>
            <a:gdLst>
              <a:gd name="T0" fmla="*/ 288 w 463"/>
              <a:gd name="T1" fmla="*/ 1376 h 1873"/>
              <a:gd name="T2" fmla="*/ 288 w 463"/>
              <a:gd name="T3" fmla="*/ 56 h 1873"/>
              <a:gd name="T4" fmla="*/ 231 w 463"/>
              <a:gd name="T5" fmla="*/ 0 h 1873"/>
              <a:gd name="T6" fmla="*/ 175 w 463"/>
              <a:gd name="T7" fmla="*/ 56 h 1873"/>
              <a:gd name="T8" fmla="*/ 175 w 463"/>
              <a:gd name="T9" fmla="*/ 1374 h 1873"/>
              <a:gd name="T10" fmla="*/ 0 w 463"/>
              <a:gd name="T11" fmla="*/ 1314 h 1873"/>
              <a:gd name="T12" fmla="*/ 235 w 463"/>
              <a:gd name="T13" fmla="*/ 1873 h 1873"/>
              <a:gd name="T14" fmla="*/ 463 w 463"/>
              <a:gd name="T15" fmla="*/ 1314 h 1873"/>
              <a:gd name="T16" fmla="*/ 288 w 463"/>
              <a:gd name="T17" fmla="*/ 1376 h 1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3" h="1873">
                <a:moveTo>
                  <a:pt x="288" y="1376"/>
                </a:moveTo>
                <a:cubicBezTo>
                  <a:pt x="288" y="56"/>
                  <a:pt x="288" y="56"/>
                  <a:pt x="288" y="56"/>
                </a:cubicBezTo>
                <a:cubicBezTo>
                  <a:pt x="288" y="25"/>
                  <a:pt x="263" y="0"/>
                  <a:pt x="231" y="0"/>
                </a:cubicBezTo>
                <a:cubicBezTo>
                  <a:pt x="200" y="0"/>
                  <a:pt x="175" y="25"/>
                  <a:pt x="175" y="56"/>
                </a:cubicBezTo>
                <a:cubicBezTo>
                  <a:pt x="175" y="1374"/>
                  <a:pt x="175" y="1374"/>
                  <a:pt x="175" y="1374"/>
                </a:cubicBezTo>
                <a:cubicBezTo>
                  <a:pt x="0" y="1314"/>
                  <a:pt x="0" y="1314"/>
                  <a:pt x="0" y="1314"/>
                </a:cubicBezTo>
                <a:cubicBezTo>
                  <a:pt x="235" y="1873"/>
                  <a:pt x="235" y="1873"/>
                  <a:pt x="235" y="1873"/>
                </a:cubicBezTo>
                <a:cubicBezTo>
                  <a:pt x="463" y="1314"/>
                  <a:pt x="463" y="1314"/>
                  <a:pt x="463" y="1314"/>
                </a:cubicBezTo>
                <a:lnTo>
                  <a:pt x="288" y="1376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9DD0913-B4AA-ECFD-00D0-BE462020A5D4}"/>
              </a:ext>
            </a:extLst>
          </p:cNvPr>
          <p:cNvGrpSpPr/>
          <p:nvPr/>
        </p:nvGrpSpPr>
        <p:grpSpPr>
          <a:xfrm>
            <a:off x="4803252" y="4597639"/>
            <a:ext cx="710446" cy="706980"/>
            <a:chOff x="6237946" y="2015345"/>
            <a:chExt cx="710446" cy="70698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10BB33E-7FB2-F9D3-3465-8931E6B95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946" y="2015345"/>
              <a:ext cx="710446" cy="70698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77E6E19-5ED8-E6DA-1A83-66DF4CE80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580" y="2095704"/>
              <a:ext cx="548430" cy="54583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35" name="Graphic 83">
            <a:extLst>
              <a:ext uri="{FF2B5EF4-FFF2-40B4-BE49-F238E27FC236}">
                <a16:creationId xmlns:a16="http://schemas.microsoft.com/office/drawing/2014/main" id="{B9C1A504-8B30-C988-1DEF-2E0CC3C0F3B8}"/>
              </a:ext>
            </a:extLst>
          </p:cNvPr>
          <p:cNvGrpSpPr/>
          <p:nvPr/>
        </p:nvGrpSpPr>
        <p:grpSpPr>
          <a:xfrm>
            <a:off x="5919670" y="3177363"/>
            <a:ext cx="636630" cy="650824"/>
            <a:chOff x="3966910" y="4895560"/>
            <a:chExt cx="514859" cy="5172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FA226C5-4F10-E71D-4C17-ED434049911A}"/>
                </a:ext>
              </a:extLst>
            </p:cNvPr>
            <p:cNvSpPr/>
            <p:nvPr/>
          </p:nvSpPr>
          <p:spPr>
            <a:xfrm>
              <a:off x="3966910" y="4947772"/>
              <a:ext cx="465024" cy="465022"/>
            </a:xfrm>
            <a:custGeom>
              <a:avLst/>
              <a:gdLst>
                <a:gd name="connsiteX0" fmla="*/ 232512 w 465024"/>
                <a:gd name="connsiteY0" fmla="*/ 465023 h 465022"/>
                <a:gd name="connsiteX1" fmla="*/ 465024 w 465024"/>
                <a:gd name="connsiteY1" fmla="*/ 232511 h 465022"/>
                <a:gd name="connsiteX2" fmla="*/ 437832 w 465024"/>
                <a:gd name="connsiteY2" fmla="*/ 123257 h 465022"/>
                <a:gd name="connsiteX3" fmla="*/ 432079 w 465024"/>
                <a:gd name="connsiteY3" fmla="*/ 123637 h 465022"/>
                <a:gd name="connsiteX4" fmla="*/ 428714 w 465024"/>
                <a:gd name="connsiteY4" fmla="*/ 123529 h 465022"/>
                <a:gd name="connsiteX5" fmla="*/ 399134 w 465024"/>
                <a:gd name="connsiteY5" fmla="*/ 121249 h 465022"/>
                <a:gd name="connsiteX6" fmla="*/ 377858 w 465024"/>
                <a:gd name="connsiteY6" fmla="*/ 142525 h 465022"/>
                <a:gd name="connsiteX7" fmla="*/ 403476 w 465024"/>
                <a:gd name="connsiteY7" fmla="*/ 232511 h 465022"/>
                <a:gd name="connsiteX8" fmla="*/ 232566 w 465024"/>
                <a:gd name="connsiteY8" fmla="*/ 403421 h 465022"/>
                <a:gd name="connsiteX9" fmla="*/ 61601 w 465024"/>
                <a:gd name="connsiteY9" fmla="*/ 232511 h 465022"/>
                <a:gd name="connsiteX10" fmla="*/ 232512 w 465024"/>
                <a:gd name="connsiteY10" fmla="*/ 61601 h 465022"/>
                <a:gd name="connsiteX11" fmla="*/ 322498 w 465024"/>
                <a:gd name="connsiteY11" fmla="*/ 87219 h 465022"/>
                <a:gd name="connsiteX12" fmla="*/ 341765 w 465024"/>
                <a:gd name="connsiteY12" fmla="*/ 67952 h 465022"/>
                <a:gd name="connsiteX13" fmla="*/ 339161 w 465024"/>
                <a:gd name="connsiteY13" fmla="*/ 34030 h 465022"/>
                <a:gd name="connsiteX14" fmla="*/ 339269 w 465024"/>
                <a:gd name="connsiteY14" fmla="*/ 25943 h 465022"/>
                <a:gd name="connsiteX15" fmla="*/ 232457 w 465024"/>
                <a:gd name="connsiteY15" fmla="*/ 0 h 465022"/>
                <a:gd name="connsiteX16" fmla="*/ 0 w 465024"/>
                <a:gd name="connsiteY16" fmla="*/ 232511 h 465022"/>
                <a:gd name="connsiteX17" fmla="*/ 232512 w 465024"/>
                <a:gd name="connsiteY17" fmla="*/ 465023 h 46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5024" h="465022">
                  <a:moveTo>
                    <a:pt x="232512" y="465023"/>
                  </a:moveTo>
                  <a:cubicBezTo>
                    <a:pt x="360925" y="465023"/>
                    <a:pt x="465024" y="360924"/>
                    <a:pt x="465024" y="232511"/>
                  </a:cubicBezTo>
                  <a:cubicBezTo>
                    <a:pt x="465024" y="193000"/>
                    <a:pt x="455199" y="155822"/>
                    <a:pt x="437832" y="123257"/>
                  </a:cubicBezTo>
                  <a:cubicBezTo>
                    <a:pt x="435932" y="123529"/>
                    <a:pt x="433978" y="123637"/>
                    <a:pt x="432079" y="123637"/>
                  </a:cubicBezTo>
                  <a:cubicBezTo>
                    <a:pt x="430993" y="123637"/>
                    <a:pt x="429853" y="123583"/>
                    <a:pt x="428714" y="123529"/>
                  </a:cubicBezTo>
                  <a:lnTo>
                    <a:pt x="399134" y="121249"/>
                  </a:lnTo>
                  <a:lnTo>
                    <a:pt x="377858" y="142525"/>
                  </a:lnTo>
                  <a:cubicBezTo>
                    <a:pt x="394086" y="168685"/>
                    <a:pt x="403476" y="199513"/>
                    <a:pt x="403476" y="232511"/>
                  </a:cubicBezTo>
                  <a:cubicBezTo>
                    <a:pt x="403476" y="326894"/>
                    <a:pt x="326950" y="403421"/>
                    <a:pt x="232566" y="403421"/>
                  </a:cubicBezTo>
                  <a:cubicBezTo>
                    <a:pt x="138183" y="403421"/>
                    <a:pt x="61601" y="326894"/>
                    <a:pt x="61601" y="232511"/>
                  </a:cubicBezTo>
                  <a:cubicBezTo>
                    <a:pt x="61601" y="138128"/>
                    <a:pt x="138128" y="61601"/>
                    <a:pt x="232512" y="61601"/>
                  </a:cubicBezTo>
                  <a:cubicBezTo>
                    <a:pt x="265565" y="61601"/>
                    <a:pt x="296393" y="70991"/>
                    <a:pt x="322498" y="87219"/>
                  </a:cubicBezTo>
                  <a:lnTo>
                    <a:pt x="341765" y="67952"/>
                  </a:lnTo>
                  <a:lnTo>
                    <a:pt x="339161" y="34030"/>
                  </a:lnTo>
                  <a:cubicBezTo>
                    <a:pt x="338944" y="31316"/>
                    <a:pt x="338997" y="28603"/>
                    <a:pt x="339269" y="25943"/>
                  </a:cubicBezTo>
                  <a:cubicBezTo>
                    <a:pt x="307301" y="9389"/>
                    <a:pt x="270992" y="0"/>
                    <a:pt x="232457" y="0"/>
                  </a:cubicBezTo>
                  <a:cubicBezTo>
                    <a:pt x="104098" y="0"/>
                    <a:pt x="0" y="104098"/>
                    <a:pt x="0" y="232511"/>
                  </a:cubicBezTo>
                  <a:cubicBezTo>
                    <a:pt x="0" y="360924"/>
                    <a:pt x="104099" y="465023"/>
                    <a:pt x="232512" y="4650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5B30FEC-4923-E986-89FB-C17CA45A59C1}"/>
                </a:ext>
              </a:extLst>
            </p:cNvPr>
            <p:cNvSpPr/>
            <p:nvPr/>
          </p:nvSpPr>
          <p:spPr>
            <a:xfrm>
              <a:off x="4084957" y="5065764"/>
              <a:ext cx="228929" cy="228983"/>
            </a:xfrm>
            <a:custGeom>
              <a:avLst/>
              <a:gdLst>
                <a:gd name="connsiteX0" fmla="*/ 114465 w 228929"/>
                <a:gd name="connsiteY0" fmla="*/ 54437 h 228983"/>
                <a:gd name="connsiteX1" fmla="*/ 119024 w 228929"/>
                <a:gd name="connsiteY1" fmla="*/ 54600 h 228983"/>
                <a:gd name="connsiteX2" fmla="*/ 161955 w 228929"/>
                <a:gd name="connsiteY2" fmla="*/ 11669 h 228983"/>
                <a:gd name="connsiteX3" fmla="*/ 162877 w 228929"/>
                <a:gd name="connsiteY3" fmla="*/ 10746 h 228983"/>
                <a:gd name="connsiteX4" fmla="*/ 114465 w 228929"/>
                <a:gd name="connsiteY4" fmla="*/ 0 h 228983"/>
                <a:gd name="connsiteX5" fmla="*/ 0 w 228929"/>
                <a:gd name="connsiteY5" fmla="*/ 114465 h 228983"/>
                <a:gd name="connsiteX6" fmla="*/ 114465 w 228929"/>
                <a:gd name="connsiteY6" fmla="*/ 228984 h 228983"/>
                <a:gd name="connsiteX7" fmla="*/ 228930 w 228929"/>
                <a:gd name="connsiteY7" fmla="*/ 114519 h 228983"/>
                <a:gd name="connsiteX8" fmla="*/ 218183 w 228929"/>
                <a:gd name="connsiteY8" fmla="*/ 66106 h 228983"/>
                <a:gd name="connsiteX9" fmla="*/ 217261 w 228929"/>
                <a:gd name="connsiteY9" fmla="*/ 67029 h 228983"/>
                <a:gd name="connsiteX10" fmla="*/ 174329 w 228929"/>
                <a:gd name="connsiteY10" fmla="*/ 109959 h 228983"/>
                <a:gd name="connsiteX11" fmla="*/ 174492 w 228929"/>
                <a:gd name="connsiteY11" fmla="*/ 114518 h 228983"/>
                <a:gd name="connsiteX12" fmla="*/ 114410 w 228929"/>
                <a:gd name="connsiteY12" fmla="*/ 174601 h 228983"/>
                <a:gd name="connsiteX13" fmla="*/ 54382 w 228929"/>
                <a:gd name="connsiteY13" fmla="*/ 114518 h 228983"/>
                <a:gd name="connsiteX14" fmla="*/ 114465 w 228929"/>
                <a:gd name="connsiteY14" fmla="*/ 54437 h 22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929" h="228983">
                  <a:moveTo>
                    <a:pt x="114465" y="54437"/>
                  </a:moveTo>
                  <a:cubicBezTo>
                    <a:pt x="115985" y="54437"/>
                    <a:pt x="117505" y="54492"/>
                    <a:pt x="119024" y="54600"/>
                  </a:cubicBezTo>
                  <a:lnTo>
                    <a:pt x="161955" y="11669"/>
                  </a:lnTo>
                  <a:lnTo>
                    <a:pt x="162877" y="10746"/>
                  </a:lnTo>
                  <a:cubicBezTo>
                    <a:pt x="148169" y="3853"/>
                    <a:pt x="131779" y="0"/>
                    <a:pt x="114465" y="0"/>
                  </a:cubicBezTo>
                  <a:cubicBezTo>
                    <a:pt x="51235" y="0"/>
                    <a:pt x="0" y="51235"/>
                    <a:pt x="0" y="114465"/>
                  </a:cubicBezTo>
                  <a:cubicBezTo>
                    <a:pt x="0" y="177694"/>
                    <a:pt x="51235" y="228984"/>
                    <a:pt x="114465" y="228984"/>
                  </a:cubicBezTo>
                  <a:cubicBezTo>
                    <a:pt x="177694" y="228984"/>
                    <a:pt x="228930" y="177749"/>
                    <a:pt x="228930" y="114519"/>
                  </a:cubicBezTo>
                  <a:cubicBezTo>
                    <a:pt x="228930" y="97205"/>
                    <a:pt x="225075" y="80815"/>
                    <a:pt x="218183" y="66106"/>
                  </a:cubicBezTo>
                  <a:lnTo>
                    <a:pt x="217261" y="67029"/>
                  </a:lnTo>
                  <a:lnTo>
                    <a:pt x="174329" y="109959"/>
                  </a:lnTo>
                  <a:cubicBezTo>
                    <a:pt x="174438" y="111480"/>
                    <a:pt x="174492" y="113000"/>
                    <a:pt x="174492" y="114518"/>
                  </a:cubicBezTo>
                  <a:cubicBezTo>
                    <a:pt x="174492" y="147680"/>
                    <a:pt x="147626" y="174601"/>
                    <a:pt x="114410" y="174601"/>
                  </a:cubicBezTo>
                  <a:cubicBezTo>
                    <a:pt x="81194" y="174601"/>
                    <a:pt x="54382" y="147680"/>
                    <a:pt x="54382" y="114518"/>
                  </a:cubicBezTo>
                  <a:cubicBezTo>
                    <a:pt x="54383" y="81357"/>
                    <a:pt x="81304" y="54437"/>
                    <a:pt x="114465" y="544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93B1F23-3301-2ED5-9256-77449491CDB4}"/>
                </a:ext>
              </a:extLst>
            </p:cNvPr>
            <p:cNvSpPr/>
            <p:nvPr/>
          </p:nvSpPr>
          <p:spPr>
            <a:xfrm>
              <a:off x="4200081" y="4895560"/>
              <a:ext cx="281687" cy="283475"/>
            </a:xfrm>
            <a:custGeom>
              <a:avLst/>
              <a:gdLst>
                <a:gd name="connsiteX0" fmla="*/ 238962 w 281687"/>
                <a:gd name="connsiteY0" fmla="*/ 77395 h 283475"/>
                <a:gd name="connsiteX1" fmla="*/ 252748 w 281687"/>
                <a:gd name="connsiteY1" fmla="*/ 63610 h 283475"/>
                <a:gd name="connsiteX2" fmla="*/ 252748 w 281687"/>
                <a:gd name="connsiteY2" fmla="*/ 40869 h 283475"/>
                <a:gd name="connsiteX3" fmla="*/ 243195 w 281687"/>
                <a:gd name="connsiteY3" fmla="*/ 31262 h 283475"/>
                <a:gd name="connsiteX4" fmla="*/ 231852 w 281687"/>
                <a:gd name="connsiteY4" fmla="*/ 26540 h 283475"/>
                <a:gd name="connsiteX5" fmla="*/ 220509 w 281687"/>
                <a:gd name="connsiteY5" fmla="*/ 31262 h 283475"/>
                <a:gd name="connsiteX6" fmla="*/ 204715 w 281687"/>
                <a:gd name="connsiteY6" fmla="*/ 47056 h 283475"/>
                <a:gd name="connsiteX7" fmla="*/ 201459 w 281687"/>
                <a:gd name="connsiteY7" fmla="*/ 4993 h 283475"/>
                <a:gd name="connsiteX8" fmla="*/ 196031 w 281687"/>
                <a:gd name="connsiteY8" fmla="*/ 0 h 283475"/>
                <a:gd name="connsiteX9" fmla="*/ 192232 w 281687"/>
                <a:gd name="connsiteY9" fmla="*/ 1574 h 283475"/>
                <a:gd name="connsiteX10" fmla="*/ 130088 w 281687"/>
                <a:gd name="connsiteY10" fmla="*/ 63718 h 283475"/>
                <a:gd name="connsiteX11" fmla="*/ 122218 w 281687"/>
                <a:gd name="connsiteY11" fmla="*/ 84994 h 283475"/>
                <a:gd name="connsiteX12" fmla="*/ 122380 w 281687"/>
                <a:gd name="connsiteY12" fmla="*/ 87436 h 283475"/>
                <a:gd name="connsiteX13" fmla="*/ 125365 w 281687"/>
                <a:gd name="connsiteY13" fmla="*/ 126351 h 283475"/>
                <a:gd name="connsiteX14" fmla="*/ 102896 w 281687"/>
                <a:gd name="connsiteY14" fmla="*/ 148820 h 283475"/>
                <a:gd name="connsiteX15" fmla="*/ 62461 w 281687"/>
                <a:gd name="connsiteY15" fmla="*/ 189255 h 283475"/>
                <a:gd name="connsiteX16" fmla="*/ 61539 w 281687"/>
                <a:gd name="connsiteY16" fmla="*/ 190177 h 283475"/>
                <a:gd name="connsiteX17" fmla="*/ 22407 w 281687"/>
                <a:gd name="connsiteY17" fmla="*/ 229310 h 283475"/>
                <a:gd name="connsiteX18" fmla="*/ 5040 w 281687"/>
                <a:gd name="connsiteY18" fmla="*/ 246678 h 283475"/>
                <a:gd name="connsiteX19" fmla="*/ 1132 w 281687"/>
                <a:gd name="connsiteY19" fmla="*/ 255198 h 283475"/>
                <a:gd name="connsiteX20" fmla="*/ 46 w 281687"/>
                <a:gd name="connsiteY20" fmla="*/ 268822 h 283475"/>
                <a:gd name="connsiteX21" fmla="*/ 13561 w 281687"/>
                <a:gd name="connsiteY21" fmla="*/ 283476 h 283475"/>
                <a:gd name="connsiteX22" fmla="*/ 14266 w 281687"/>
                <a:gd name="connsiteY22" fmla="*/ 283476 h 283475"/>
                <a:gd name="connsiteX23" fmla="*/ 28649 w 281687"/>
                <a:gd name="connsiteY23" fmla="*/ 282770 h 283475"/>
                <a:gd name="connsiteX24" fmla="*/ 37550 w 281687"/>
                <a:gd name="connsiteY24" fmla="*/ 278807 h 283475"/>
                <a:gd name="connsiteX25" fmla="*/ 54755 w 281687"/>
                <a:gd name="connsiteY25" fmla="*/ 261603 h 283475"/>
                <a:gd name="connsiteX26" fmla="*/ 93887 w 281687"/>
                <a:gd name="connsiteY26" fmla="*/ 222471 h 283475"/>
                <a:gd name="connsiteX27" fmla="*/ 94810 w 281687"/>
                <a:gd name="connsiteY27" fmla="*/ 221548 h 283475"/>
                <a:gd name="connsiteX28" fmla="*/ 135244 w 281687"/>
                <a:gd name="connsiteY28" fmla="*/ 181114 h 283475"/>
                <a:gd name="connsiteX29" fmla="*/ 159668 w 281687"/>
                <a:gd name="connsiteY29" fmla="*/ 156690 h 283475"/>
                <a:gd name="connsiteX30" fmla="*/ 195162 w 281687"/>
                <a:gd name="connsiteY30" fmla="*/ 159404 h 283475"/>
                <a:gd name="connsiteX31" fmla="*/ 196736 w 281687"/>
                <a:gd name="connsiteY31" fmla="*/ 159512 h 283475"/>
                <a:gd name="connsiteX32" fmla="*/ 198799 w 281687"/>
                <a:gd name="connsiteY32" fmla="*/ 159567 h 283475"/>
                <a:gd name="connsiteX33" fmla="*/ 218012 w 281687"/>
                <a:gd name="connsiteY33" fmla="*/ 151643 h 283475"/>
                <a:gd name="connsiteX34" fmla="*/ 280102 w 281687"/>
                <a:gd name="connsiteY34" fmla="*/ 89553 h 283475"/>
                <a:gd name="connsiteX35" fmla="*/ 276683 w 281687"/>
                <a:gd name="connsiteY35" fmla="*/ 80326 h 283475"/>
                <a:gd name="connsiteX36" fmla="*/ 238962 w 281687"/>
                <a:gd name="connsiteY36" fmla="*/ 77395 h 2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1687" h="283475">
                  <a:moveTo>
                    <a:pt x="238962" y="77395"/>
                  </a:moveTo>
                  <a:lnTo>
                    <a:pt x="252748" y="63610"/>
                  </a:lnTo>
                  <a:cubicBezTo>
                    <a:pt x="259044" y="57314"/>
                    <a:pt x="259044" y="47164"/>
                    <a:pt x="252748" y="40869"/>
                  </a:cubicBezTo>
                  <a:lnTo>
                    <a:pt x="243195" y="31262"/>
                  </a:lnTo>
                  <a:cubicBezTo>
                    <a:pt x="240047" y="28114"/>
                    <a:pt x="235923" y="26540"/>
                    <a:pt x="231852" y="26540"/>
                  </a:cubicBezTo>
                  <a:cubicBezTo>
                    <a:pt x="227782" y="26540"/>
                    <a:pt x="223602" y="28114"/>
                    <a:pt x="220509" y="31262"/>
                  </a:cubicBezTo>
                  <a:lnTo>
                    <a:pt x="204715" y="47056"/>
                  </a:lnTo>
                  <a:lnTo>
                    <a:pt x="201459" y="4993"/>
                  </a:lnTo>
                  <a:cubicBezTo>
                    <a:pt x="201242" y="1900"/>
                    <a:pt x="198690" y="0"/>
                    <a:pt x="196031" y="0"/>
                  </a:cubicBezTo>
                  <a:cubicBezTo>
                    <a:pt x="194674" y="0"/>
                    <a:pt x="193318" y="488"/>
                    <a:pt x="192232" y="1574"/>
                  </a:cubicBezTo>
                  <a:lnTo>
                    <a:pt x="130088" y="63718"/>
                  </a:lnTo>
                  <a:cubicBezTo>
                    <a:pt x="124497" y="69308"/>
                    <a:pt x="121620" y="77070"/>
                    <a:pt x="122218" y="84994"/>
                  </a:cubicBezTo>
                  <a:lnTo>
                    <a:pt x="122380" y="87436"/>
                  </a:lnTo>
                  <a:lnTo>
                    <a:pt x="125365" y="126351"/>
                  </a:lnTo>
                  <a:lnTo>
                    <a:pt x="102896" y="148820"/>
                  </a:lnTo>
                  <a:lnTo>
                    <a:pt x="62461" y="189255"/>
                  </a:lnTo>
                  <a:lnTo>
                    <a:pt x="61539" y="190177"/>
                  </a:lnTo>
                  <a:lnTo>
                    <a:pt x="22407" y="229310"/>
                  </a:lnTo>
                  <a:lnTo>
                    <a:pt x="5040" y="246678"/>
                  </a:lnTo>
                  <a:cubicBezTo>
                    <a:pt x="2760" y="248957"/>
                    <a:pt x="1349" y="251997"/>
                    <a:pt x="1132" y="255198"/>
                  </a:cubicBezTo>
                  <a:lnTo>
                    <a:pt x="46" y="268822"/>
                  </a:lnTo>
                  <a:cubicBezTo>
                    <a:pt x="-605" y="276746"/>
                    <a:pt x="5691" y="283476"/>
                    <a:pt x="13561" y="283476"/>
                  </a:cubicBezTo>
                  <a:cubicBezTo>
                    <a:pt x="13777" y="283476"/>
                    <a:pt x="13995" y="283476"/>
                    <a:pt x="14266" y="283476"/>
                  </a:cubicBezTo>
                  <a:lnTo>
                    <a:pt x="28649" y="282770"/>
                  </a:lnTo>
                  <a:cubicBezTo>
                    <a:pt x="32013" y="282606"/>
                    <a:pt x="35216" y="281196"/>
                    <a:pt x="37550" y="278807"/>
                  </a:cubicBezTo>
                  <a:lnTo>
                    <a:pt x="54755" y="261603"/>
                  </a:lnTo>
                  <a:lnTo>
                    <a:pt x="93887" y="222471"/>
                  </a:lnTo>
                  <a:lnTo>
                    <a:pt x="94810" y="221548"/>
                  </a:lnTo>
                  <a:lnTo>
                    <a:pt x="135244" y="181114"/>
                  </a:lnTo>
                  <a:lnTo>
                    <a:pt x="159668" y="156690"/>
                  </a:lnTo>
                  <a:lnTo>
                    <a:pt x="195162" y="159404"/>
                  </a:lnTo>
                  <a:lnTo>
                    <a:pt x="196736" y="159512"/>
                  </a:lnTo>
                  <a:cubicBezTo>
                    <a:pt x="197442" y="159567"/>
                    <a:pt x="198147" y="159567"/>
                    <a:pt x="198799" y="159567"/>
                  </a:cubicBezTo>
                  <a:cubicBezTo>
                    <a:pt x="205963" y="159567"/>
                    <a:pt x="212856" y="156744"/>
                    <a:pt x="218012" y="151643"/>
                  </a:cubicBezTo>
                  <a:lnTo>
                    <a:pt x="280102" y="89553"/>
                  </a:lnTo>
                  <a:cubicBezTo>
                    <a:pt x="283358" y="86296"/>
                    <a:pt x="281296" y="80652"/>
                    <a:pt x="276683" y="80326"/>
                  </a:cubicBezTo>
                  <a:lnTo>
                    <a:pt x="238962" y="773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9" name="Graphic 77">
            <a:extLst>
              <a:ext uri="{FF2B5EF4-FFF2-40B4-BE49-F238E27FC236}">
                <a16:creationId xmlns:a16="http://schemas.microsoft.com/office/drawing/2014/main" id="{6F5DC866-FB78-4EB2-A18A-7B1381B654CF}"/>
              </a:ext>
            </a:extLst>
          </p:cNvPr>
          <p:cNvGrpSpPr/>
          <p:nvPr/>
        </p:nvGrpSpPr>
        <p:grpSpPr>
          <a:xfrm>
            <a:off x="3067474" y="4156024"/>
            <a:ext cx="587025" cy="517172"/>
            <a:chOff x="5231880" y="2995314"/>
            <a:chExt cx="587025" cy="51717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6C4C818-C1DE-D0F1-A192-71B9CBDCDFC7}"/>
                </a:ext>
              </a:extLst>
            </p:cNvPr>
            <p:cNvSpPr/>
            <p:nvPr/>
          </p:nvSpPr>
          <p:spPr>
            <a:xfrm>
              <a:off x="5254021" y="2995314"/>
              <a:ext cx="145579" cy="145579"/>
            </a:xfrm>
            <a:custGeom>
              <a:avLst/>
              <a:gdLst>
                <a:gd name="connsiteX0" fmla="*/ 145580 w 145579"/>
                <a:gd name="connsiteY0" fmla="*/ 72790 h 145579"/>
                <a:gd name="connsiteX1" fmla="*/ 72790 w 145579"/>
                <a:gd name="connsiteY1" fmla="*/ 145580 h 145579"/>
                <a:gd name="connsiteX2" fmla="*/ 0 w 145579"/>
                <a:gd name="connsiteY2" fmla="*/ 72790 h 145579"/>
                <a:gd name="connsiteX3" fmla="*/ 72790 w 145579"/>
                <a:gd name="connsiteY3" fmla="*/ 0 h 145579"/>
                <a:gd name="connsiteX4" fmla="*/ 145580 w 145579"/>
                <a:gd name="connsiteY4" fmla="*/ 72790 h 1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9" h="145579">
                  <a:moveTo>
                    <a:pt x="145580" y="72790"/>
                  </a:moveTo>
                  <a:cubicBezTo>
                    <a:pt x="145580" y="112990"/>
                    <a:pt x="112990" y="145580"/>
                    <a:pt x="72790" y="145580"/>
                  </a:cubicBezTo>
                  <a:cubicBezTo>
                    <a:pt x="32589" y="145580"/>
                    <a:pt x="0" y="112990"/>
                    <a:pt x="0" y="72790"/>
                  </a:cubicBezTo>
                  <a:cubicBezTo>
                    <a:pt x="0" y="32589"/>
                    <a:pt x="32589" y="0"/>
                    <a:pt x="72790" y="0"/>
                  </a:cubicBezTo>
                  <a:cubicBezTo>
                    <a:pt x="112990" y="0"/>
                    <a:pt x="145580" y="32589"/>
                    <a:pt x="145580" y="7279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AB8F91F-F310-B6C4-BA8E-55AE14674E5A}"/>
                </a:ext>
              </a:extLst>
            </p:cNvPr>
            <p:cNvSpPr/>
            <p:nvPr/>
          </p:nvSpPr>
          <p:spPr>
            <a:xfrm>
              <a:off x="5231880" y="3068122"/>
              <a:ext cx="587025" cy="444364"/>
            </a:xfrm>
            <a:custGeom>
              <a:avLst/>
              <a:gdLst>
                <a:gd name="connsiteX0" fmla="*/ 579513 w 587025"/>
                <a:gd name="connsiteY0" fmla="*/ 19920 h 444364"/>
                <a:gd name="connsiteX1" fmla="*/ 403545 w 587025"/>
                <a:gd name="connsiteY1" fmla="*/ 19920 h 444364"/>
                <a:gd name="connsiteX2" fmla="*/ 403545 w 587025"/>
                <a:gd name="connsiteY2" fmla="*/ 0 h 444364"/>
                <a:gd name="connsiteX3" fmla="*/ 356870 w 587025"/>
                <a:gd name="connsiteY3" fmla="*/ 0 h 444364"/>
                <a:gd name="connsiteX4" fmla="*/ 356870 w 587025"/>
                <a:gd name="connsiteY4" fmla="*/ 19920 h 444364"/>
                <a:gd name="connsiteX5" fmla="*/ 189732 w 587025"/>
                <a:gd name="connsiteY5" fmla="*/ 19920 h 444364"/>
                <a:gd name="connsiteX6" fmla="*/ 177851 w 587025"/>
                <a:gd name="connsiteY6" fmla="*/ 19920 h 444364"/>
                <a:gd name="connsiteX7" fmla="*/ 177851 w 587025"/>
                <a:gd name="connsiteY7" fmla="*/ 43926 h 444364"/>
                <a:gd name="connsiteX8" fmla="*/ 189732 w 587025"/>
                <a:gd name="connsiteY8" fmla="*/ 43926 h 444364"/>
                <a:gd name="connsiteX9" fmla="*/ 189732 w 587025"/>
                <a:gd name="connsiteY9" fmla="*/ 96758 h 444364"/>
                <a:gd name="connsiteX10" fmla="*/ 162393 w 587025"/>
                <a:gd name="connsiteY10" fmla="*/ 83729 h 444364"/>
                <a:gd name="connsiteX11" fmla="*/ 121423 w 587025"/>
                <a:gd name="connsiteY11" fmla="*/ 83729 h 444364"/>
                <a:gd name="connsiteX12" fmla="*/ 93670 w 587025"/>
                <a:gd name="connsiteY12" fmla="*/ 115906 h 444364"/>
                <a:gd name="connsiteX13" fmla="*/ 66821 w 587025"/>
                <a:gd name="connsiteY13" fmla="*/ 83729 h 444364"/>
                <a:gd name="connsiteX14" fmla="*/ 7833 w 587025"/>
                <a:gd name="connsiteY14" fmla="*/ 94687 h 444364"/>
                <a:gd name="connsiteX15" fmla="*/ 4067 w 587025"/>
                <a:gd name="connsiteY15" fmla="*/ 225524 h 444364"/>
                <a:gd name="connsiteX16" fmla="*/ 29071 w 587025"/>
                <a:gd name="connsiteY16" fmla="*/ 225524 h 444364"/>
                <a:gd name="connsiteX17" fmla="*/ 30426 w 587025"/>
                <a:gd name="connsiteY17" fmla="*/ 252693 h 444364"/>
                <a:gd name="connsiteX18" fmla="*/ 34230 w 587025"/>
                <a:gd name="connsiteY18" fmla="*/ 252693 h 444364"/>
                <a:gd name="connsiteX19" fmla="*/ 34230 w 587025"/>
                <a:gd name="connsiteY19" fmla="*/ 269243 h 444364"/>
                <a:gd name="connsiteX20" fmla="*/ 34230 w 587025"/>
                <a:gd name="connsiteY20" fmla="*/ 281463 h 444364"/>
                <a:gd name="connsiteX21" fmla="*/ 34230 w 587025"/>
                <a:gd name="connsiteY21" fmla="*/ 411076 h 444364"/>
                <a:gd name="connsiteX22" fmla="*/ 29203 w 587025"/>
                <a:gd name="connsiteY22" fmla="*/ 411076 h 444364"/>
                <a:gd name="connsiteX23" fmla="*/ 0 w 587025"/>
                <a:gd name="connsiteY23" fmla="*/ 417440 h 444364"/>
                <a:gd name="connsiteX24" fmla="*/ 0 w 587025"/>
                <a:gd name="connsiteY24" fmla="*/ 444364 h 444364"/>
                <a:gd name="connsiteX25" fmla="*/ 24872 w 587025"/>
                <a:gd name="connsiteY25" fmla="*/ 444364 h 444364"/>
                <a:gd name="connsiteX26" fmla="*/ 53905 w 587025"/>
                <a:gd name="connsiteY26" fmla="*/ 439638 h 444364"/>
                <a:gd name="connsiteX27" fmla="*/ 54169 w 587025"/>
                <a:gd name="connsiteY27" fmla="*/ 444364 h 444364"/>
                <a:gd name="connsiteX28" fmla="*/ 86327 w 587025"/>
                <a:gd name="connsiteY28" fmla="*/ 444364 h 444364"/>
                <a:gd name="connsiteX29" fmla="*/ 86327 w 587025"/>
                <a:gd name="connsiteY29" fmla="*/ 414371 h 444364"/>
                <a:gd name="connsiteX30" fmla="*/ 86327 w 587025"/>
                <a:gd name="connsiteY30" fmla="*/ 411114 h 444364"/>
                <a:gd name="connsiteX31" fmla="*/ 86327 w 587025"/>
                <a:gd name="connsiteY31" fmla="*/ 281519 h 444364"/>
                <a:gd name="connsiteX32" fmla="*/ 104647 w 587025"/>
                <a:gd name="connsiteY32" fmla="*/ 281519 h 444364"/>
                <a:gd name="connsiteX33" fmla="*/ 104647 w 587025"/>
                <a:gd name="connsiteY33" fmla="*/ 411114 h 444364"/>
                <a:gd name="connsiteX34" fmla="*/ 104647 w 587025"/>
                <a:gd name="connsiteY34" fmla="*/ 414371 h 444364"/>
                <a:gd name="connsiteX35" fmla="*/ 104647 w 587025"/>
                <a:gd name="connsiteY35" fmla="*/ 444364 h 444364"/>
                <a:gd name="connsiteX36" fmla="*/ 136806 w 587025"/>
                <a:gd name="connsiteY36" fmla="*/ 444364 h 444364"/>
                <a:gd name="connsiteX37" fmla="*/ 137069 w 587025"/>
                <a:gd name="connsiteY37" fmla="*/ 439638 h 444364"/>
                <a:gd name="connsiteX38" fmla="*/ 166102 w 587025"/>
                <a:gd name="connsiteY38" fmla="*/ 444364 h 444364"/>
                <a:gd name="connsiteX39" fmla="*/ 190974 w 587025"/>
                <a:gd name="connsiteY39" fmla="*/ 444364 h 444364"/>
                <a:gd name="connsiteX40" fmla="*/ 190974 w 587025"/>
                <a:gd name="connsiteY40" fmla="*/ 417440 h 444364"/>
                <a:gd name="connsiteX41" fmla="*/ 161734 w 587025"/>
                <a:gd name="connsiteY41" fmla="*/ 411114 h 444364"/>
                <a:gd name="connsiteX42" fmla="*/ 156745 w 587025"/>
                <a:gd name="connsiteY42" fmla="*/ 411114 h 444364"/>
                <a:gd name="connsiteX43" fmla="*/ 156745 w 587025"/>
                <a:gd name="connsiteY43" fmla="*/ 281519 h 444364"/>
                <a:gd name="connsiteX44" fmla="*/ 156745 w 587025"/>
                <a:gd name="connsiteY44" fmla="*/ 269281 h 444364"/>
                <a:gd name="connsiteX45" fmla="*/ 156745 w 587025"/>
                <a:gd name="connsiteY45" fmla="*/ 252731 h 444364"/>
                <a:gd name="connsiteX46" fmla="*/ 161358 w 587025"/>
                <a:gd name="connsiteY46" fmla="*/ 252731 h 444364"/>
                <a:gd name="connsiteX47" fmla="*/ 167307 w 587025"/>
                <a:gd name="connsiteY47" fmla="*/ 132230 h 444364"/>
                <a:gd name="connsiteX48" fmla="*/ 189732 w 587025"/>
                <a:gd name="connsiteY48" fmla="*/ 142379 h 444364"/>
                <a:gd name="connsiteX49" fmla="*/ 189732 w 587025"/>
                <a:gd name="connsiteY49" fmla="*/ 280860 h 444364"/>
                <a:gd name="connsiteX50" fmla="*/ 361746 w 587025"/>
                <a:gd name="connsiteY50" fmla="*/ 280860 h 444364"/>
                <a:gd name="connsiteX51" fmla="*/ 361746 w 587025"/>
                <a:gd name="connsiteY51" fmla="*/ 324975 h 444364"/>
                <a:gd name="connsiteX52" fmla="*/ 266814 w 587025"/>
                <a:gd name="connsiteY52" fmla="*/ 432069 h 444364"/>
                <a:gd name="connsiteX53" fmla="*/ 300931 w 587025"/>
                <a:gd name="connsiteY53" fmla="*/ 432069 h 444364"/>
                <a:gd name="connsiteX54" fmla="*/ 365022 w 587025"/>
                <a:gd name="connsiteY54" fmla="*/ 359694 h 444364"/>
                <a:gd name="connsiteX55" fmla="*/ 365022 w 587025"/>
                <a:gd name="connsiteY55" fmla="*/ 432069 h 444364"/>
                <a:gd name="connsiteX56" fmla="*/ 384622 w 587025"/>
                <a:gd name="connsiteY56" fmla="*/ 432069 h 444364"/>
                <a:gd name="connsiteX57" fmla="*/ 384622 w 587025"/>
                <a:gd name="connsiteY57" fmla="*/ 359769 h 444364"/>
                <a:gd name="connsiteX58" fmla="*/ 448619 w 587025"/>
                <a:gd name="connsiteY58" fmla="*/ 432069 h 444364"/>
                <a:gd name="connsiteX59" fmla="*/ 483282 w 587025"/>
                <a:gd name="connsiteY59" fmla="*/ 432069 h 444364"/>
                <a:gd name="connsiteX60" fmla="*/ 387823 w 587025"/>
                <a:gd name="connsiteY60" fmla="*/ 324975 h 444364"/>
                <a:gd name="connsiteX61" fmla="*/ 387823 w 587025"/>
                <a:gd name="connsiteY61" fmla="*/ 280860 h 444364"/>
                <a:gd name="connsiteX62" fmla="*/ 579532 w 587025"/>
                <a:gd name="connsiteY62" fmla="*/ 280860 h 444364"/>
                <a:gd name="connsiteX63" fmla="*/ 579532 w 587025"/>
                <a:gd name="connsiteY63" fmla="*/ 43945 h 444364"/>
                <a:gd name="connsiteX64" fmla="*/ 587025 w 587025"/>
                <a:gd name="connsiteY64" fmla="*/ 43945 h 444364"/>
                <a:gd name="connsiteX65" fmla="*/ 587025 w 587025"/>
                <a:gd name="connsiteY65" fmla="*/ 19920 h 444364"/>
                <a:gd name="connsiteX66" fmla="*/ 579513 w 587025"/>
                <a:gd name="connsiteY66" fmla="*/ 19920 h 444364"/>
                <a:gd name="connsiteX67" fmla="*/ 562718 w 587025"/>
                <a:gd name="connsiteY67" fmla="*/ 263181 h 444364"/>
                <a:gd name="connsiteX68" fmla="*/ 387786 w 587025"/>
                <a:gd name="connsiteY68" fmla="*/ 263181 h 444364"/>
                <a:gd name="connsiteX69" fmla="*/ 361746 w 587025"/>
                <a:gd name="connsiteY69" fmla="*/ 263181 h 444364"/>
                <a:gd name="connsiteX70" fmla="*/ 206545 w 587025"/>
                <a:gd name="connsiteY70" fmla="*/ 263181 h 444364"/>
                <a:gd name="connsiteX71" fmla="*/ 206545 w 587025"/>
                <a:gd name="connsiteY71" fmla="*/ 149967 h 444364"/>
                <a:gd name="connsiteX72" fmla="*/ 276530 w 587025"/>
                <a:gd name="connsiteY72" fmla="*/ 181636 h 444364"/>
                <a:gd name="connsiteX73" fmla="*/ 276266 w 587025"/>
                <a:gd name="connsiteY73" fmla="*/ 138011 h 444364"/>
                <a:gd name="connsiteX74" fmla="*/ 206545 w 587025"/>
                <a:gd name="connsiteY74" fmla="*/ 104779 h 444364"/>
                <a:gd name="connsiteX75" fmla="*/ 206545 w 587025"/>
                <a:gd name="connsiteY75" fmla="*/ 43945 h 444364"/>
                <a:gd name="connsiteX76" fmla="*/ 562718 w 587025"/>
                <a:gd name="connsiteY76" fmla="*/ 43945 h 444364"/>
                <a:gd name="connsiteX77" fmla="*/ 562718 w 587025"/>
                <a:gd name="connsiteY77" fmla="*/ 263181 h 44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87025" h="444364">
                  <a:moveTo>
                    <a:pt x="579513" y="19920"/>
                  </a:moveTo>
                  <a:lnTo>
                    <a:pt x="403545" y="19920"/>
                  </a:lnTo>
                  <a:lnTo>
                    <a:pt x="403545" y="0"/>
                  </a:lnTo>
                  <a:lnTo>
                    <a:pt x="356870" y="0"/>
                  </a:lnTo>
                  <a:lnTo>
                    <a:pt x="356870" y="19920"/>
                  </a:lnTo>
                  <a:lnTo>
                    <a:pt x="189732" y="19920"/>
                  </a:lnTo>
                  <a:lnTo>
                    <a:pt x="177851" y="19920"/>
                  </a:lnTo>
                  <a:lnTo>
                    <a:pt x="177851" y="43926"/>
                  </a:lnTo>
                  <a:lnTo>
                    <a:pt x="189732" y="43926"/>
                  </a:lnTo>
                  <a:lnTo>
                    <a:pt x="189732" y="96758"/>
                  </a:lnTo>
                  <a:lnTo>
                    <a:pt x="162393" y="83729"/>
                  </a:lnTo>
                  <a:lnTo>
                    <a:pt x="121423" y="83729"/>
                  </a:lnTo>
                  <a:lnTo>
                    <a:pt x="93670" y="115906"/>
                  </a:lnTo>
                  <a:lnTo>
                    <a:pt x="66821" y="83729"/>
                  </a:lnTo>
                  <a:lnTo>
                    <a:pt x="7833" y="94687"/>
                  </a:lnTo>
                  <a:lnTo>
                    <a:pt x="4067" y="225524"/>
                  </a:lnTo>
                  <a:lnTo>
                    <a:pt x="29071" y="225524"/>
                  </a:lnTo>
                  <a:lnTo>
                    <a:pt x="30426" y="252693"/>
                  </a:lnTo>
                  <a:lnTo>
                    <a:pt x="34230" y="252693"/>
                  </a:lnTo>
                  <a:lnTo>
                    <a:pt x="34230" y="269243"/>
                  </a:lnTo>
                  <a:lnTo>
                    <a:pt x="34230" y="281463"/>
                  </a:lnTo>
                  <a:lnTo>
                    <a:pt x="34230" y="411076"/>
                  </a:lnTo>
                  <a:lnTo>
                    <a:pt x="29203" y="411076"/>
                  </a:lnTo>
                  <a:lnTo>
                    <a:pt x="0" y="417440"/>
                  </a:lnTo>
                  <a:lnTo>
                    <a:pt x="0" y="444364"/>
                  </a:lnTo>
                  <a:lnTo>
                    <a:pt x="24872" y="444364"/>
                  </a:lnTo>
                  <a:lnTo>
                    <a:pt x="53905" y="439638"/>
                  </a:lnTo>
                  <a:lnTo>
                    <a:pt x="54169" y="444364"/>
                  </a:lnTo>
                  <a:lnTo>
                    <a:pt x="86327" y="444364"/>
                  </a:lnTo>
                  <a:lnTo>
                    <a:pt x="86327" y="414371"/>
                  </a:lnTo>
                  <a:lnTo>
                    <a:pt x="86327" y="411114"/>
                  </a:lnTo>
                  <a:lnTo>
                    <a:pt x="86327" y="281519"/>
                  </a:lnTo>
                  <a:lnTo>
                    <a:pt x="104647" y="281519"/>
                  </a:lnTo>
                  <a:lnTo>
                    <a:pt x="104647" y="411114"/>
                  </a:lnTo>
                  <a:lnTo>
                    <a:pt x="104647" y="414371"/>
                  </a:lnTo>
                  <a:lnTo>
                    <a:pt x="104647" y="444364"/>
                  </a:lnTo>
                  <a:lnTo>
                    <a:pt x="136806" y="444364"/>
                  </a:lnTo>
                  <a:lnTo>
                    <a:pt x="137069" y="439638"/>
                  </a:lnTo>
                  <a:lnTo>
                    <a:pt x="166102" y="444364"/>
                  </a:lnTo>
                  <a:lnTo>
                    <a:pt x="190974" y="444364"/>
                  </a:lnTo>
                  <a:lnTo>
                    <a:pt x="190974" y="417440"/>
                  </a:lnTo>
                  <a:lnTo>
                    <a:pt x="161734" y="411114"/>
                  </a:lnTo>
                  <a:lnTo>
                    <a:pt x="156745" y="411114"/>
                  </a:lnTo>
                  <a:lnTo>
                    <a:pt x="156745" y="281519"/>
                  </a:lnTo>
                  <a:lnTo>
                    <a:pt x="156745" y="269281"/>
                  </a:lnTo>
                  <a:lnTo>
                    <a:pt x="156745" y="252731"/>
                  </a:lnTo>
                  <a:lnTo>
                    <a:pt x="161358" y="252731"/>
                  </a:lnTo>
                  <a:lnTo>
                    <a:pt x="167307" y="132230"/>
                  </a:lnTo>
                  <a:lnTo>
                    <a:pt x="189732" y="142379"/>
                  </a:lnTo>
                  <a:lnTo>
                    <a:pt x="189732" y="280860"/>
                  </a:lnTo>
                  <a:lnTo>
                    <a:pt x="361746" y="280860"/>
                  </a:lnTo>
                  <a:lnTo>
                    <a:pt x="361746" y="324975"/>
                  </a:lnTo>
                  <a:lnTo>
                    <a:pt x="266814" y="432069"/>
                  </a:lnTo>
                  <a:lnTo>
                    <a:pt x="300931" y="432069"/>
                  </a:lnTo>
                  <a:lnTo>
                    <a:pt x="365022" y="359694"/>
                  </a:lnTo>
                  <a:lnTo>
                    <a:pt x="365022" y="432069"/>
                  </a:lnTo>
                  <a:lnTo>
                    <a:pt x="384622" y="432069"/>
                  </a:lnTo>
                  <a:lnTo>
                    <a:pt x="384622" y="359769"/>
                  </a:lnTo>
                  <a:lnTo>
                    <a:pt x="448619" y="432069"/>
                  </a:lnTo>
                  <a:lnTo>
                    <a:pt x="483282" y="432069"/>
                  </a:lnTo>
                  <a:lnTo>
                    <a:pt x="387823" y="324975"/>
                  </a:lnTo>
                  <a:lnTo>
                    <a:pt x="387823" y="280860"/>
                  </a:lnTo>
                  <a:lnTo>
                    <a:pt x="579532" y="280860"/>
                  </a:lnTo>
                  <a:lnTo>
                    <a:pt x="579532" y="43945"/>
                  </a:lnTo>
                  <a:lnTo>
                    <a:pt x="587025" y="43945"/>
                  </a:lnTo>
                  <a:lnTo>
                    <a:pt x="587025" y="19920"/>
                  </a:lnTo>
                  <a:lnTo>
                    <a:pt x="579513" y="19920"/>
                  </a:lnTo>
                  <a:close/>
                  <a:moveTo>
                    <a:pt x="562718" y="263181"/>
                  </a:moveTo>
                  <a:lnTo>
                    <a:pt x="387786" y="263181"/>
                  </a:lnTo>
                  <a:lnTo>
                    <a:pt x="361746" y="263181"/>
                  </a:lnTo>
                  <a:lnTo>
                    <a:pt x="206545" y="263181"/>
                  </a:lnTo>
                  <a:lnTo>
                    <a:pt x="206545" y="149967"/>
                  </a:lnTo>
                  <a:lnTo>
                    <a:pt x="276530" y="181636"/>
                  </a:lnTo>
                  <a:lnTo>
                    <a:pt x="276266" y="138011"/>
                  </a:lnTo>
                  <a:lnTo>
                    <a:pt x="206545" y="104779"/>
                  </a:lnTo>
                  <a:lnTo>
                    <a:pt x="206545" y="43945"/>
                  </a:lnTo>
                  <a:lnTo>
                    <a:pt x="562718" y="43945"/>
                  </a:lnTo>
                  <a:lnTo>
                    <a:pt x="562718" y="26318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62BDF90-DE81-736C-290D-0D9B0B95509A}"/>
                </a:ext>
              </a:extLst>
            </p:cNvPr>
            <p:cNvSpPr/>
            <p:nvPr/>
          </p:nvSpPr>
          <p:spPr>
            <a:xfrm>
              <a:off x="5528009" y="3140272"/>
              <a:ext cx="145410" cy="173539"/>
            </a:xfrm>
            <a:custGeom>
              <a:avLst/>
              <a:gdLst>
                <a:gd name="connsiteX0" fmla="*/ 86836 w 145410"/>
                <a:gd name="connsiteY0" fmla="*/ 173539 h 173539"/>
                <a:gd name="connsiteX1" fmla="*/ 145410 w 145410"/>
                <a:gd name="connsiteY1" fmla="*/ 150701 h 173539"/>
                <a:gd name="connsiteX2" fmla="*/ 109429 w 145410"/>
                <a:gd name="connsiteY2" fmla="*/ 113346 h 173539"/>
                <a:gd name="connsiteX3" fmla="*/ 86836 w 145410"/>
                <a:gd name="connsiteY3" fmla="*/ 121668 h 173539"/>
                <a:gd name="connsiteX4" fmla="*/ 51872 w 145410"/>
                <a:gd name="connsiteY4" fmla="*/ 86723 h 173539"/>
                <a:gd name="connsiteX5" fmla="*/ 83898 w 145410"/>
                <a:gd name="connsiteY5" fmla="*/ 51909 h 173539"/>
                <a:gd name="connsiteX6" fmla="*/ 83898 w 145410"/>
                <a:gd name="connsiteY6" fmla="*/ 0 h 173539"/>
                <a:gd name="connsiteX7" fmla="*/ 0 w 145410"/>
                <a:gd name="connsiteY7" fmla="*/ 86723 h 173539"/>
                <a:gd name="connsiteX8" fmla="*/ 86836 w 145410"/>
                <a:gd name="connsiteY8" fmla="*/ 173539 h 17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10" h="173539">
                  <a:moveTo>
                    <a:pt x="86836" y="173539"/>
                  </a:moveTo>
                  <a:cubicBezTo>
                    <a:pt x="109392" y="173539"/>
                    <a:pt x="129952" y="164879"/>
                    <a:pt x="145410" y="150701"/>
                  </a:cubicBezTo>
                  <a:lnTo>
                    <a:pt x="109429" y="113346"/>
                  </a:lnTo>
                  <a:cubicBezTo>
                    <a:pt x="103348" y="118523"/>
                    <a:pt x="95459" y="121668"/>
                    <a:pt x="86836" y="121668"/>
                  </a:cubicBezTo>
                  <a:cubicBezTo>
                    <a:pt x="67574" y="121668"/>
                    <a:pt x="51872" y="106003"/>
                    <a:pt x="51872" y="86723"/>
                  </a:cubicBezTo>
                  <a:cubicBezTo>
                    <a:pt x="51872" y="68422"/>
                    <a:pt x="65993" y="53416"/>
                    <a:pt x="83898" y="51909"/>
                  </a:cubicBezTo>
                  <a:lnTo>
                    <a:pt x="83898" y="0"/>
                  </a:lnTo>
                  <a:cubicBezTo>
                    <a:pt x="37374" y="1544"/>
                    <a:pt x="0" y="39840"/>
                    <a:pt x="0" y="86723"/>
                  </a:cubicBezTo>
                  <a:cubicBezTo>
                    <a:pt x="0" y="134603"/>
                    <a:pt x="38956" y="173539"/>
                    <a:pt x="86836" y="17353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4AFA3C2-AA08-B5F1-3D88-90A5CF19DC14}"/>
                </a:ext>
              </a:extLst>
            </p:cNvPr>
            <p:cNvSpPr/>
            <p:nvPr/>
          </p:nvSpPr>
          <p:spPr>
            <a:xfrm>
              <a:off x="5648717" y="3232775"/>
              <a:ext cx="64110" cy="60928"/>
            </a:xfrm>
            <a:custGeom>
              <a:avLst/>
              <a:gdLst>
                <a:gd name="connsiteX0" fmla="*/ 0 w 64110"/>
                <a:gd name="connsiteY0" fmla="*/ 23535 h 60928"/>
                <a:gd name="connsiteX1" fmla="*/ 35962 w 64110"/>
                <a:gd name="connsiteY1" fmla="*/ 60928 h 60928"/>
                <a:gd name="connsiteX2" fmla="*/ 64110 w 64110"/>
                <a:gd name="connsiteY2" fmla="*/ 0 h 60928"/>
                <a:gd name="connsiteX3" fmla="*/ 12163 w 64110"/>
                <a:gd name="connsiteY3" fmla="*/ 207 h 60928"/>
                <a:gd name="connsiteX4" fmla="*/ 0 w 64110"/>
                <a:gd name="connsiteY4" fmla="*/ 23535 h 6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10" h="60928">
                  <a:moveTo>
                    <a:pt x="0" y="23535"/>
                  </a:moveTo>
                  <a:lnTo>
                    <a:pt x="35962" y="60928"/>
                  </a:lnTo>
                  <a:cubicBezTo>
                    <a:pt x="52587" y="45658"/>
                    <a:pt x="63263" y="24081"/>
                    <a:pt x="64110" y="0"/>
                  </a:cubicBezTo>
                  <a:lnTo>
                    <a:pt x="12163" y="207"/>
                  </a:lnTo>
                  <a:cubicBezTo>
                    <a:pt x="11278" y="9546"/>
                    <a:pt x="6722" y="17793"/>
                    <a:pt x="0" y="235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F7CB1C4-7D6B-A51A-AB44-9023C531A32F}"/>
                </a:ext>
              </a:extLst>
            </p:cNvPr>
            <p:cNvSpPr/>
            <p:nvPr/>
          </p:nvSpPr>
          <p:spPr>
            <a:xfrm>
              <a:off x="5617180" y="3136958"/>
              <a:ext cx="89716" cy="90092"/>
            </a:xfrm>
            <a:custGeom>
              <a:avLst/>
              <a:gdLst>
                <a:gd name="connsiteX0" fmla="*/ 37863 w 89716"/>
                <a:gd name="connsiteY0" fmla="*/ 86798 h 90092"/>
                <a:gd name="connsiteX1" fmla="*/ 37713 w 89716"/>
                <a:gd name="connsiteY1" fmla="*/ 90093 h 90092"/>
                <a:gd name="connsiteX2" fmla="*/ 89641 w 89716"/>
                <a:gd name="connsiteY2" fmla="*/ 89905 h 90092"/>
                <a:gd name="connsiteX3" fmla="*/ 89716 w 89716"/>
                <a:gd name="connsiteY3" fmla="*/ 86798 h 90092"/>
                <a:gd name="connsiteX4" fmla="*/ 2918 w 89716"/>
                <a:gd name="connsiteY4" fmla="*/ 0 h 90092"/>
                <a:gd name="connsiteX5" fmla="*/ 0 w 89716"/>
                <a:gd name="connsiteY5" fmla="*/ 94 h 90092"/>
                <a:gd name="connsiteX6" fmla="*/ 0 w 89716"/>
                <a:gd name="connsiteY6" fmla="*/ 52022 h 90092"/>
                <a:gd name="connsiteX7" fmla="*/ 2918 w 89716"/>
                <a:gd name="connsiteY7" fmla="*/ 51853 h 90092"/>
                <a:gd name="connsiteX8" fmla="*/ 37863 w 89716"/>
                <a:gd name="connsiteY8" fmla="*/ 86798 h 9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16" h="90092">
                  <a:moveTo>
                    <a:pt x="37863" y="86798"/>
                  </a:moveTo>
                  <a:cubicBezTo>
                    <a:pt x="37863" y="87928"/>
                    <a:pt x="37788" y="88982"/>
                    <a:pt x="37713" y="90093"/>
                  </a:cubicBezTo>
                  <a:lnTo>
                    <a:pt x="89641" y="89905"/>
                  </a:lnTo>
                  <a:cubicBezTo>
                    <a:pt x="89679" y="88850"/>
                    <a:pt x="89716" y="87852"/>
                    <a:pt x="89716" y="86798"/>
                  </a:cubicBezTo>
                  <a:cubicBezTo>
                    <a:pt x="89716" y="38937"/>
                    <a:pt x="50798" y="0"/>
                    <a:pt x="2918" y="0"/>
                  </a:cubicBezTo>
                  <a:cubicBezTo>
                    <a:pt x="1939" y="0"/>
                    <a:pt x="979" y="38"/>
                    <a:pt x="0" y="94"/>
                  </a:cubicBezTo>
                  <a:lnTo>
                    <a:pt x="0" y="52022"/>
                  </a:lnTo>
                  <a:cubicBezTo>
                    <a:pt x="960" y="51928"/>
                    <a:pt x="1958" y="51853"/>
                    <a:pt x="2918" y="51853"/>
                  </a:cubicBezTo>
                  <a:cubicBezTo>
                    <a:pt x="22198" y="51834"/>
                    <a:pt x="37863" y="67518"/>
                    <a:pt x="37863" y="8679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C88FA85-380B-B30C-2FF7-CED4A3F418CA}"/>
                </a:ext>
              </a:extLst>
            </p:cNvPr>
            <p:cNvSpPr/>
            <p:nvPr/>
          </p:nvSpPr>
          <p:spPr>
            <a:xfrm>
              <a:off x="5735101" y="3234808"/>
              <a:ext cx="43549" cy="10600"/>
            </a:xfrm>
            <a:custGeom>
              <a:avLst/>
              <a:gdLst>
                <a:gd name="connsiteX0" fmla="*/ 0 w 43549"/>
                <a:gd name="connsiteY0" fmla="*/ 0 h 10600"/>
                <a:gd name="connsiteX1" fmla="*/ 43550 w 43549"/>
                <a:gd name="connsiteY1" fmla="*/ 0 h 10600"/>
                <a:gd name="connsiteX2" fmla="*/ 43550 w 43549"/>
                <a:gd name="connsiteY2" fmla="*/ 10600 h 10600"/>
                <a:gd name="connsiteX3" fmla="*/ 0 w 43549"/>
                <a:gd name="connsiteY3" fmla="*/ 10600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" h="10600">
                  <a:moveTo>
                    <a:pt x="0" y="0"/>
                  </a:moveTo>
                  <a:lnTo>
                    <a:pt x="43550" y="0"/>
                  </a:lnTo>
                  <a:lnTo>
                    <a:pt x="43550" y="10600"/>
                  </a:lnTo>
                  <a:lnTo>
                    <a:pt x="0" y="10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DE41947-7183-E002-BC2C-D077C91A69D2}"/>
                </a:ext>
              </a:extLst>
            </p:cNvPr>
            <p:cNvSpPr/>
            <p:nvPr/>
          </p:nvSpPr>
          <p:spPr>
            <a:xfrm>
              <a:off x="5735101" y="3252658"/>
              <a:ext cx="43549" cy="10581"/>
            </a:xfrm>
            <a:custGeom>
              <a:avLst/>
              <a:gdLst>
                <a:gd name="connsiteX0" fmla="*/ 0 w 43549"/>
                <a:gd name="connsiteY0" fmla="*/ 0 h 10581"/>
                <a:gd name="connsiteX1" fmla="*/ 43550 w 43549"/>
                <a:gd name="connsiteY1" fmla="*/ 0 h 10581"/>
                <a:gd name="connsiteX2" fmla="*/ 43550 w 43549"/>
                <a:gd name="connsiteY2" fmla="*/ 10581 h 10581"/>
                <a:gd name="connsiteX3" fmla="*/ 0 w 43549"/>
                <a:gd name="connsiteY3" fmla="*/ 10581 h 1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" h="10581">
                  <a:moveTo>
                    <a:pt x="0" y="0"/>
                  </a:moveTo>
                  <a:lnTo>
                    <a:pt x="43550" y="0"/>
                  </a:lnTo>
                  <a:lnTo>
                    <a:pt x="43550" y="10581"/>
                  </a:lnTo>
                  <a:lnTo>
                    <a:pt x="0" y="1058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92B16A9-179B-B19C-FE36-AF99D3095380}"/>
                </a:ext>
              </a:extLst>
            </p:cNvPr>
            <p:cNvSpPr/>
            <p:nvPr/>
          </p:nvSpPr>
          <p:spPr>
            <a:xfrm>
              <a:off x="5735101" y="3271090"/>
              <a:ext cx="43549" cy="10600"/>
            </a:xfrm>
            <a:custGeom>
              <a:avLst/>
              <a:gdLst>
                <a:gd name="connsiteX0" fmla="*/ 0 w 43549"/>
                <a:gd name="connsiteY0" fmla="*/ 0 h 10600"/>
                <a:gd name="connsiteX1" fmla="*/ 43550 w 43549"/>
                <a:gd name="connsiteY1" fmla="*/ 0 h 10600"/>
                <a:gd name="connsiteX2" fmla="*/ 43550 w 43549"/>
                <a:gd name="connsiteY2" fmla="*/ 10600 h 10600"/>
                <a:gd name="connsiteX3" fmla="*/ 0 w 43549"/>
                <a:gd name="connsiteY3" fmla="*/ 10600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" h="10600">
                  <a:moveTo>
                    <a:pt x="0" y="0"/>
                  </a:moveTo>
                  <a:lnTo>
                    <a:pt x="43550" y="0"/>
                  </a:lnTo>
                  <a:lnTo>
                    <a:pt x="43550" y="10600"/>
                  </a:lnTo>
                  <a:lnTo>
                    <a:pt x="0" y="10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11FDA45-B619-62CD-9422-584258455335}"/>
                </a:ext>
              </a:extLst>
            </p:cNvPr>
            <p:cNvSpPr/>
            <p:nvPr/>
          </p:nvSpPr>
          <p:spPr>
            <a:xfrm>
              <a:off x="5735101" y="3289919"/>
              <a:ext cx="43549" cy="10600"/>
            </a:xfrm>
            <a:custGeom>
              <a:avLst/>
              <a:gdLst>
                <a:gd name="connsiteX0" fmla="*/ 0 w 43549"/>
                <a:gd name="connsiteY0" fmla="*/ 0 h 10600"/>
                <a:gd name="connsiteX1" fmla="*/ 43550 w 43549"/>
                <a:gd name="connsiteY1" fmla="*/ 0 h 10600"/>
                <a:gd name="connsiteX2" fmla="*/ 43550 w 43549"/>
                <a:gd name="connsiteY2" fmla="*/ 10600 h 10600"/>
                <a:gd name="connsiteX3" fmla="*/ 0 w 43549"/>
                <a:gd name="connsiteY3" fmla="*/ 10600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" h="10600">
                  <a:moveTo>
                    <a:pt x="0" y="0"/>
                  </a:moveTo>
                  <a:lnTo>
                    <a:pt x="43550" y="0"/>
                  </a:lnTo>
                  <a:lnTo>
                    <a:pt x="43550" y="10600"/>
                  </a:lnTo>
                  <a:lnTo>
                    <a:pt x="0" y="10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09BF01A-2E6F-E606-4549-7D4964C6DFF9}"/>
                </a:ext>
              </a:extLst>
            </p:cNvPr>
            <p:cNvSpPr/>
            <p:nvPr/>
          </p:nvSpPr>
          <p:spPr>
            <a:xfrm>
              <a:off x="5735101" y="3308521"/>
              <a:ext cx="43549" cy="10600"/>
            </a:xfrm>
            <a:custGeom>
              <a:avLst/>
              <a:gdLst>
                <a:gd name="connsiteX0" fmla="*/ 0 w 43549"/>
                <a:gd name="connsiteY0" fmla="*/ 0 h 10600"/>
                <a:gd name="connsiteX1" fmla="*/ 43550 w 43549"/>
                <a:gd name="connsiteY1" fmla="*/ 0 h 10600"/>
                <a:gd name="connsiteX2" fmla="*/ 43550 w 43549"/>
                <a:gd name="connsiteY2" fmla="*/ 10600 h 10600"/>
                <a:gd name="connsiteX3" fmla="*/ 0 w 43549"/>
                <a:gd name="connsiteY3" fmla="*/ 10600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" h="10600">
                  <a:moveTo>
                    <a:pt x="0" y="0"/>
                  </a:moveTo>
                  <a:lnTo>
                    <a:pt x="43550" y="0"/>
                  </a:lnTo>
                  <a:lnTo>
                    <a:pt x="43550" y="10600"/>
                  </a:lnTo>
                  <a:lnTo>
                    <a:pt x="0" y="10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87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1" name="Graphic 150" descr="Research with solid fill">
            <a:extLst>
              <a:ext uri="{FF2B5EF4-FFF2-40B4-BE49-F238E27FC236}">
                <a16:creationId xmlns:a16="http://schemas.microsoft.com/office/drawing/2014/main" id="{E092E183-ABEE-D5EA-3C18-7002AC277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5844" y="2067769"/>
            <a:ext cx="914400" cy="914400"/>
          </a:xfrm>
          <a:prstGeom prst="rect">
            <a:avLst/>
          </a:prstGeom>
        </p:spPr>
      </p:pic>
      <p:pic>
        <p:nvPicPr>
          <p:cNvPr id="153" name="Graphic 152" descr="Blueprint with solid fill">
            <a:extLst>
              <a:ext uri="{FF2B5EF4-FFF2-40B4-BE49-F238E27FC236}">
                <a16:creationId xmlns:a16="http://schemas.microsoft.com/office/drawing/2014/main" id="{FF405320-1ED9-6D50-E20F-E4C55166B6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03877" y="1416990"/>
            <a:ext cx="914400" cy="914400"/>
          </a:xfrm>
          <a:prstGeom prst="rect">
            <a:avLst/>
          </a:prstGeom>
        </p:spPr>
      </p:pic>
      <p:pic>
        <p:nvPicPr>
          <p:cNvPr id="155" name="Graphic 154" descr="Stethoscope with solid fill">
            <a:extLst>
              <a:ext uri="{FF2B5EF4-FFF2-40B4-BE49-F238E27FC236}">
                <a16:creationId xmlns:a16="http://schemas.microsoft.com/office/drawing/2014/main" id="{C0CA6F23-A8AF-DE70-B830-0E6A90A077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4800" y="2971800"/>
            <a:ext cx="914400" cy="914400"/>
          </a:xfrm>
          <a:prstGeom prst="rect">
            <a:avLst/>
          </a:prstGeom>
        </p:spPr>
      </p:pic>
      <p:pic>
        <p:nvPicPr>
          <p:cNvPr id="157" name="Graphic 156" descr="Nerve with solid fill">
            <a:extLst>
              <a:ext uri="{FF2B5EF4-FFF2-40B4-BE49-F238E27FC236}">
                <a16:creationId xmlns:a16="http://schemas.microsoft.com/office/drawing/2014/main" id="{9C3A3EDF-F4CC-8B46-40B1-F102FB3441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83849" y="4535899"/>
            <a:ext cx="914400" cy="9144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878223-6FE2-57AE-FBC5-D6FD51423E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CD696-C095-77DA-E426-1C17D5F2DB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00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525488-8317-4179-BD87-14F8E50A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985" y="1870762"/>
            <a:ext cx="8563476" cy="4032985"/>
          </a:xfrm>
        </p:spPr>
        <p:txBody>
          <a:bodyPr/>
          <a:lstStyle/>
          <a:p>
            <a:r>
              <a:rPr lang="en-US" sz="2000"/>
              <a:t>Specialty Requirements</a:t>
            </a:r>
          </a:p>
          <a:p>
            <a:pPr marL="546100" lvl="1" indent="0">
              <a:buNone/>
            </a:pPr>
            <a:r>
              <a:rPr lang="en-US" sz="1800"/>
              <a:t>Review your specialty requirements – many revisions are in place as of July 2022!</a:t>
            </a:r>
          </a:p>
          <a:p>
            <a:r>
              <a:rPr lang="en-US" sz="2000"/>
              <a:t>Templates/Instructions</a:t>
            </a:r>
          </a:p>
          <a:p>
            <a:pPr lvl="1"/>
            <a:r>
              <a:rPr lang="en-US" sz="1600"/>
              <a:t>ACGME provides instructions for Block Diagrams (link on sites page)</a:t>
            </a:r>
          </a:p>
          <a:p>
            <a:pPr lvl="1"/>
            <a:r>
              <a:rPr lang="en-US" sz="1800"/>
              <a:t>RC's starting to incorporate required templates</a:t>
            </a:r>
          </a:p>
          <a:p>
            <a:pPr lvl="2">
              <a:buSzPts val="2600"/>
            </a:pPr>
            <a:r>
              <a:rPr lang="en-US" sz="1400"/>
              <a:t>Orthopedic Surgery, OBGYN, and TY</a:t>
            </a:r>
            <a:endParaRPr 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27796D-7B28-4899-8DB5-91983BFB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E6730-4A7E-4BCA-B005-E160BCD135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pic>
        <p:nvPicPr>
          <p:cNvPr id="8" name="Graphic 7" descr="Dolphin with solid fill">
            <a:extLst>
              <a:ext uri="{FF2B5EF4-FFF2-40B4-BE49-F238E27FC236}">
                <a16:creationId xmlns:a16="http://schemas.microsoft.com/office/drawing/2014/main" id="{7962F726-7208-CE65-826B-395CB9DFE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5350" y="6341055"/>
            <a:ext cx="457200" cy="4572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07E23E-542E-BB71-2D69-8AFC431C45D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Presented by Partners in Medical Education, Inc. 2022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5C5F2A08-4CCC-2D11-FA1F-7C1E1BE94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56" y="4291268"/>
            <a:ext cx="3024727" cy="1574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04C140FB-8A9B-6B62-20E0-E2D674608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090" y="4073423"/>
            <a:ext cx="2743200" cy="2157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704DDE5-D010-4D8C-C93F-A4D975E26DBA}"/>
              </a:ext>
            </a:extLst>
          </p:cNvPr>
          <p:cNvSpPr/>
          <p:nvPr/>
        </p:nvSpPr>
        <p:spPr>
          <a:xfrm>
            <a:off x="4959380" y="5832114"/>
            <a:ext cx="3119319" cy="6418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4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935177-DEAF-EA96-266D-20425074D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137" y="1418842"/>
            <a:ext cx="8422158" cy="2348554"/>
          </a:xfrm>
        </p:spPr>
        <p:txBody>
          <a:bodyPr/>
          <a:lstStyle/>
          <a:p>
            <a:r>
              <a:rPr lang="en-US"/>
              <a:t>Block Diagram = Design of the Program - grouping</a:t>
            </a:r>
          </a:p>
          <a:p>
            <a:r>
              <a:rPr lang="en-US"/>
              <a:t>Do not include vacation as a block</a:t>
            </a:r>
          </a:p>
          <a:p>
            <a:r>
              <a:rPr lang="en-US"/>
              <a:t>Include notes for further clarification</a:t>
            </a:r>
          </a:p>
          <a:p>
            <a:pPr lvl="1"/>
            <a:r>
              <a:rPr lang="en-US"/>
              <a:t>Vacation – what rotations</a:t>
            </a:r>
          </a:p>
          <a:p>
            <a:pPr lvl="1"/>
            <a:r>
              <a:rPr lang="en-US"/>
              <a:t>Longitudinal Experiences - clinic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C34A9-314A-2B64-5A74-0947A1B1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74453-F3BF-567C-24B0-295124EC7C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8116268C-6919-E569-7190-A0F2AF167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70" y="4035625"/>
            <a:ext cx="8530281" cy="173177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58B5E30-AD7B-774A-63F4-DD039568E3C6}"/>
              </a:ext>
            </a:extLst>
          </p:cNvPr>
          <p:cNvSpPr/>
          <p:nvPr/>
        </p:nvSpPr>
        <p:spPr>
          <a:xfrm>
            <a:off x="7986583" y="4825312"/>
            <a:ext cx="731108" cy="669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64ECA2-B77F-CE99-6EB9-121B1581AB15}"/>
              </a:ext>
            </a:extLst>
          </p:cNvPr>
          <p:cNvCxnSpPr/>
          <p:nvPr/>
        </p:nvCxnSpPr>
        <p:spPr>
          <a:xfrm>
            <a:off x="6006927" y="2227820"/>
            <a:ext cx="2201560" cy="26031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3D118F7-85EA-B63C-35EF-192D950A2CB2}"/>
              </a:ext>
            </a:extLst>
          </p:cNvPr>
          <p:cNvSpPr/>
          <p:nvPr/>
        </p:nvSpPr>
        <p:spPr>
          <a:xfrm>
            <a:off x="1361559" y="4821451"/>
            <a:ext cx="3109782" cy="278028"/>
          </a:xfrm>
          <a:prstGeom prst="roundRect">
            <a:avLst/>
          </a:prstGeom>
          <a:noFill/>
          <a:ln w="285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D1B903-EC58-C576-0623-F0B4DA5EA764}"/>
              </a:ext>
            </a:extLst>
          </p:cNvPr>
          <p:cNvSpPr txBox="1"/>
          <p:nvPr/>
        </p:nvSpPr>
        <p:spPr>
          <a:xfrm>
            <a:off x="-90487" y="4015945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4CB645-68CE-68C7-46E8-444E680C5545}"/>
              </a:ext>
            </a:extLst>
          </p:cNvPr>
          <p:cNvCxnSpPr/>
          <p:nvPr/>
        </p:nvCxnSpPr>
        <p:spPr>
          <a:xfrm flipH="1">
            <a:off x="3642925" y="1915039"/>
            <a:ext cx="4059194" cy="290177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Dolphin with solid fill">
            <a:extLst>
              <a:ext uri="{FF2B5EF4-FFF2-40B4-BE49-F238E27FC236}">
                <a16:creationId xmlns:a16="http://schemas.microsoft.com/office/drawing/2014/main" id="{14C16724-99B1-9A7E-6C00-9606EFA12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5350" y="6341055"/>
            <a:ext cx="457200" cy="457200"/>
          </a:xfrm>
          <a:prstGeom prst="rect">
            <a:avLst/>
          </a:prstGeom>
        </p:spPr>
      </p:pic>
      <p:sp>
        <p:nvSpPr>
          <p:cNvPr id="7" name="Google Shape;69;p11">
            <a:extLst>
              <a:ext uri="{FF2B5EF4-FFF2-40B4-BE49-F238E27FC236}">
                <a16:creationId xmlns:a16="http://schemas.microsoft.com/office/drawing/2014/main" id="{1ACF913D-AD31-209E-375E-CD59FA432B7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2022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99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202087-D138-72B2-03D7-8129B7286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016" y="1702398"/>
            <a:ext cx="4699814" cy="520048"/>
          </a:xfrm>
        </p:spPr>
        <p:txBody>
          <a:bodyPr/>
          <a:lstStyle/>
          <a:p>
            <a:pPr marL="63500" indent="0">
              <a:buNone/>
            </a:pPr>
            <a:r>
              <a:rPr lang="en-US" sz="2000" dirty="0"/>
              <a:t>Include all abbreviations used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518318-7EC1-E6E7-E0F6-968F316F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827" y="201421"/>
            <a:ext cx="6526006" cy="1325563"/>
          </a:xfrm>
        </p:spPr>
        <p:txBody>
          <a:bodyPr/>
          <a:lstStyle/>
          <a:p>
            <a:r>
              <a:rPr lang="en-US"/>
              <a:t>Abbreviations and </a:t>
            </a:r>
            <a:r>
              <a:rPr lang="en-US" err="1"/>
              <a:t>Selectives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D59C1-C309-F0FB-4105-F45ABFEDB5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5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07CDC1D8-DC7B-3C9E-295F-CFEE9185E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31" y="2387349"/>
            <a:ext cx="4015702" cy="2022036"/>
          </a:xfrm>
          <a:prstGeom prst="rect">
            <a:avLst/>
          </a:prstGeom>
        </p:spPr>
      </p:pic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A08951C0-750F-4E0C-F913-988F1C475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699" y="3594913"/>
            <a:ext cx="1295400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D449AE-86C5-2738-7A29-25B4FA06CF28}"/>
              </a:ext>
            </a:extLst>
          </p:cNvPr>
          <p:cNvSpPr txBox="1"/>
          <p:nvPr/>
        </p:nvSpPr>
        <p:spPr>
          <a:xfrm>
            <a:off x="653145" y="4470651"/>
            <a:ext cx="584449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/>
              <a:t>Include all </a:t>
            </a:r>
            <a:r>
              <a:rPr lang="en-US" sz="1800" err="1"/>
              <a:t>selectives</a:t>
            </a:r>
            <a:r>
              <a:rPr lang="en-US" sz="1800"/>
              <a:t> that are available in your program. </a:t>
            </a:r>
          </a:p>
          <a:p>
            <a:pPr marL="285750" indent="-285750">
              <a:buChar char="•"/>
            </a:pPr>
            <a:r>
              <a:rPr lang="en-US" sz="1800"/>
              <a:t>Do not include </a:t>
            </a:r>
            <a:r>
              <a:rPr lang="en-US" sz="1800" err="1"/>
              <a:t>selectives</a:t>
            </a:r>
            <a:r>
              <a:rPr lang="en-US" sz="1800"/>
              <a:t> that are not available</a:t>
            </a:r>
          </a:p>
          <a:p>
            <a:pPr marL="285750" indent="-285750">
              <a:buChar char="•"/>
            </a:pPr>
            <a:r>
              <a:rPr lang="en-US" sz="1800"/>
              <a:t>Ensure you have all required rotations (requirements)</a:t>
            </a:r>
          </a:p>
          <a:p>
            <a:pPr marL="285750" indent="-285750">
              <a:buChar char="•"/>
            </a:pPr>
            <a:r>
              <a:rPr lang="en-US" sz="1800"/>
              <a:t>Don't use Abbreviations in </a:t>
            </a:r>
            <a:r>
              <a:rPr lang="en-US" sz="1800" err="1"/>
              <a:t>selectives</a:t>
            </a:r>
            <a:r>
              <a:rPr lang="en-US" sz="1800"/>
              <a:t> (best practice)</a:t>
            </a:r>
          </a:p>
        </p:txBody>
      </p:sp>
      <p:pic>
        <p:nvPicPr>
          <p:cNvPr id="9" name="Graphic 8" descr="Dolphin with solid fill">
            <a:extLst>
              <a:ext uri="{FF2B5EF4-FFF2-40B4-BE49-F238E27FC236}">
                <a16:creationId xmlns:a16="http://schemas.microsoft.com/office/drawing/2014/main" id="{DB07D733-EFD1-74FF-087B-09789DB51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5350" y="6352316"/>
            <a:ext cx="457200" cy="457200"/>
          </a:xfrm>
          <a:prstGeom prst="rect">
            <a:avLst/>
          </a:prstGeom>
        </p:spPr>
      </p:pic>
      <p:sp>
        <p:nvSpPr>
          <p:cNvPr id="8" name="Google Shape;69;p11">
            <a:extLst>
              <a:ext uri="{FF2B5EF4-FFF2-40B4-BE49-F238E27FC236}">
                <a16:creationId xmlns:a16="http://schemas.microsoft.com/office/drawing/2014/main" id="{FE229ACD-CD70-62CD-19D9-DCD4220C9AF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2022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7828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DB6FCD-D328-80A6-44D1-D4698B0E64A0}"/>
              </a:ext>
            </a:extLst>
          </p:cNvPr>
          <p:cNvSpPr/>
          <p:nvPr/>
        </p:nvSpPr>
        <p:spPr>
          <a:xfrm>
            <a:off x="3588774" y="4857135"/>
            <a:ext cx="2222091" cy="1199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825E89-DFB8-23FC-9765-DA28BBABD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8058"/>
            <a:ext cx="5565673" cy="4438905"/>
          </a:xfrm>
        </p:spPr>
        <p:txBody>
          <a:bodyPr>
            <a:normAutofit/>
          </a:bodyPr>
          <a:lstStyle/>
          <a:p>
            <a:r>
              <a:rPr lang="en-US" sz="2000" dirty="0"/>
              <a:t>Competency-based goals and objectives</a:t>
            </a:r>
          </a:p>
          <a:p>
            <a:pPr lvl="1"/>
            <a:r>
              <a:rPr lang="en-US" sz="1600" dirty="0"/>
              <a:t>Preferred: Each competency has their own objectives using milestone sub-competency language</a:t>
            </a:r>
          </a:p>
          <a:p>
            <a:pPr lvl="1"/>
            <a:r>
              <a:rPr lang="en-US" sz="1600" dirty="0"/>
              <a:t>Non-standard: each objective has competencies noted after the objective </a:t>
            </a:r>
          </a:p>
          <a:p>
            <a:r>
              <a:rPr lang="en-US" sz="2000" dirty="0"/>
              <a:t>Reference to milestones, if not incorporated into objectives</a:t>
            </a:r>
          </a:p>
          <a:p>
            <a:r>
              <a:rPr lang="en-US" sz="2000" dirty="0"/>
              <a:t>Evaluation Methods</a:t>
            </a:r>
          </a:p>
          <a:p>
            <a:r>
              <a:rPr lang="en-US" sz="2000" dirty="0"/>
              <a:t>Procedures expected during this rotation</a:t>
            </a:r>
          </a:p>
          <a:p>
            <a:r>
              <a:rPr lang="en-US" sz="2000" dirty="0"/>
              <a:t>Teaching Methods</a:t>
            </a:r>
          </a:p>
          <a:p>
            <a:r>
              <a:rPr lang="en-US" sz="2000" dirty="0"/>
              <a:t>First day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0062CD-F1E2-189A-3685-616FD7E7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Rotation Goals and Objectives – Key Components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F238C-A683-EA0A-EBE4-BCB47AC4429A}"/>
              </a:ext>
            </a:extLst>
          </p:cNvPr>
          <p:cNvSpPr txBox="1"/>
          <p:nvPr/>
        </p:nvSpPr>
        <p:spPr>
          <a:xfrm>
            <a:off x="6194323" y="1396180"/>
            <a:ext cx="2497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items for every rotation goals and objectives document:</a:t>
            </a:r>
          </a:p>
          <a:p>
            <a:pPr lvl="2"/>
            <a:r>
              <a:rPr lang="en-US" dirty="0"/>
              <a:t>1. Name of rotation</a:t>
            </a:r>
          </a:p>
          <a:p>
            <a:pPr marL="0" indent="0">
              <a:buNone/>
            </a:pPr>
            <a:r>
              <a:rPr lang="en-US" dirty="0"/>
              <a:t>2. Rotation Director</a:t>
            </a:r>
          </a:p>
          <a:p>
            <a:pPr marL="0" indent="0">
              <a:buNone/>
            </a:pPr>
            <a:r>
              <a:rPr lang="en-US" dirty="0"/>
              <a:t>3. Location</a:t>
            </a:r>
          </a:p>
          <a:p>
            <a:pPr marL="0" indent="0">
              <a:buNone/>
            </a:pPr>
            <a:r>
              <a:rPr lang="en-US" dirty="0"/>
              <a:t>4. Length/duration</a:t>
            </a:r>
          </a:p>
          <a:p>
            <a:pPr marL="0" indent="0">
              <a:buNone/>
            </a:pPr>
            <a:r>
              <a:rPr lang="en-US" dirty="0"/>
              <a:t>5. Training Year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379375F1-FBC4-1F16-1753-61F37148E3E8}"/>
              </a:ext>
            </a:extLst>
          </p:cNvPr>
          <p:cNvSpPr txBox="1">
            <a:spLocks noChangeArrowheads="1"/>
          </p:cNvSpPr>
          <p:nvPr/>
        </p:nvSpPr>
        <p:spPr bwMode="auto">
          <a:xfrm rot="696459">
            <a:off x="5614206" y="4528686"/>
            <a:ext cx="3556782" cy="9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/>
              </a:rPr>
              <a:t>Competency</a:t>
            </a:r>
            <a:r>
              <a:rPr lang="en-US" altLang="en-US" sz="2600" b="1" dirty="0">
                <a:latin typeface="Calibri"/>
                <a:ea typeface="Calibri" pitchFamily="34" charset="0"/>
                <a:cs typeface="Times New Roman"/>
              </a:rPr>
              <a:t>-Based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/>
              </a:rPr>
              <a:t>Goals &amp;</a:t>
            </a:r>
            <a:r>
              <a:rPr lang="en-US" altLang="en-US" sz="2600" b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/>
              </a:rPr>
              <a:t> 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/>
              </a:rPr>
              <a:t>Objectives</a:t>
            </a:r>
            <a:endParaRPr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/>
            </a:endParaRPr>
          </a:p>
        </p:txBody>
      </p:sp>
      <p:pic>
        <p:nvPicPr>
          <p:cNvPr id="8" name="Graphic 7" descr="Mining tools with solid fill">
            <a:extLst>
              <a:ext uri="{FF2B5EF4-FFF2-40B4-BE49-F238E27FC236}">
                <a16:creationId xmlns:a16="http://schemas.microsoft.com/office/drawing/2014/main" id="{C21C372C-2C05-BB19-066D-94DCEB6BE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7600" y="4941446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1021AF-689D-1503-DBC6-A35D262CDBE2}"/>
              </a:ext>
            </a:extLst>
          </p:cNvPr>
          <p:cNvSpPr txBox="1"/>
          <p:nvPr/>
        </p:nvSpPr>
        <p:spPr>
          <a:xfrm>
            <a:off x="4572000" y="4971528"/>
            <a:ext cx="132735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Template: Goals &amp; Objectives – Partners®</a:t>
            </a:r>
          </a:p>
        </p:txBody>
      </p:sp>
      <p:sp>
        <p:nvSpPr>
          <p:cNvPr id="11" name="Google Shape;69;p11">
            <a:extLst>
              <a:ext uri="{FF2B5EF4-FFF2-40B4-BE49-F238E27FC236}">
                <a16:creationId xmlns:a16="http://schemas.microsoft.com/office/drawing/2014/main" id="{7D21631C-EF45-D2C4-BABD-EB4143AAC0C2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400"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</a:rPr>
              <a:t>Presented by Partners in Medical Education, Inc. 2022</a:t>
            </a:r>
          </a:p>
        </p:txBody>
      </p:sp>
      <p:grpSp>
        <p:nvGrpSpPr>
          <p:cNvPr id="7" name="Graphic 83">
            <a:extLst>
              <a:ext uri="{FF2B5EF4-FFF2-40B4-BE49-F238E27FC236}">
                <a16:creationId xmlns:a16="http://schemas.microsoft.com/office/drawing/2014/main" id="{B1EB2A90-81CE-3806-0059-2210A5A2D0AA}"/>
              </a:ext>
            </a:extLst>
          </p:cNvPr>
          <p:cNvGrpSpPr/>
          <p:nvPr/>
        </p:nvGrpSpPr>
        <p:grpSpPr>
          <a:xfrm>
            <a:off x="7177549" y="3213902"/>
            <a:ext cx="1262825" cy="1316458"/>
            <a:chOff x="3966910" y="4895560"/>
            <a:chExt cx="514859" cy="5172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CEB9465-5526-85AD-CCF7-204C60B19CB4}"/>
                </a:ext>
              </a:extLst>
            </p:cNvPr>
            <p:cNvSpPr/>
            <p:nvPr/>
          </p:nvSpPr>
          <p:spPr>
            <a:xfrm>
              <a:off x="3966910" y="4947772"/>
              <a:ext cx="465024" cy="465022"/>
            </a:xfrm>
            <a:custGeom>
              <a:avLst/>
              <a:gdLst>
                <a:gd name="connsiteX0" fmla="*/ 232512 w 465024"/>
                <a:gd name="connsiteY0" fmla="*/ 465023 h 465022"/>
                <a:gd name="connsiteX1" fmla="*/ 465024 w 465024"/>
                <a:gd name="connsiteY1" fmla="*/ 232511 h 465022"/>
                <a:gd name="connsiteX2" fmla="*/ 437832 w 465024"/>
                <a:gd name="connsiteY2" fmla="*/ 123257 h 465022"/>
                <a:gd name="connsiteX3" fmla="*/ 432079 w 465024"/>
                <a:gd name="connsiteY3" fmla="*/ 123637 h 465022"/>
                <a:gd name="connsiteX4" fmla="*/ 428714 w 465024"/>
                <a:gd name="connsiteY4" fmla="*/ 123529 h 465022"/>
                <a:gd name="connsiteX5" fmla="*/ 399134 w 465024"/>
                <a:gd name="connsiteY5" fmla="*/ 121249 h 465022"/>
                <a:gd name="connsiteX6" fmla="*/ 377858 w 465024"/>
                <a:gd name="connsiteY6" fmla="*/ 142525 h 465022"/>
                <a:gd name="connsiteX7" fmla="*/ 403476 w 465024"/>
                <a:gd name="connsiteY7" fmla="*/ 232511 h 465022"/>
                <a:gd name="connsiteX8" fmla="*/ 232566 w 465024"/>
                <a:gd name="connsiteY8" fmla="*/ 403421 h 465022"/>
                <a:gd name="connsiteX9" fmla="*/ 61601 w 465024"/>
                <a:gd name="connsiteY9" fmla="*/ 232511 h 465022"/>
                <a:gd name="connsiteX10" fmla="*/ 232512 w 465024"/>
                <a:gd name="connsiteY10" fmla="*/ 61601 h 465022"/>
                <a:gd name="connsiteX11" fmla="*/ 322498 w 465024"/>
                <a:gd name="connsiteY11" fmla="*/ 87219 h 465022"/>
                <a:gd name="connsiteX12" fmla="*/ 341765 w 465024"/>
                <a:gd name="connsiteY12" fmla="*/ 67952 h 465022"/>
                <a:gd name="connsiteX13" fmla="*/ 339161 w 465024"/>
                <a:gd name="connsiteY13" fmla="*/ 34030 h 465022"/>
                <a:gd name="connsiteX14" fmla="*/ 339269 w 465024"/>
                <a:gd name="connsiteY14" fmla="*/ 25943 h 465022"/>
                <a:gd name="connsiteX15" fmla="*/ 232457 w 465024"/>
                <a:gd name="connsiteY15" fmla="*/ 0 h 465022"/>
                <a:gd name="connsiteX16" fmla="*/ 0 w 465024"/>
                <a:gd name="connsiteY16" fmla="*/ 232511 h 465022"/>
                <a:gd name="connsiteX17" fmla="*/ 232512 w 465024"/>
                <a:gd name="connsiteY17" fmla="*/ 465023 h 46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5024" h="465022">
                  <a:moveTo>
                    <a:pt x="232512" y="465023"/>
                  </a:moveTo>
                  <a:cubicBezTo>
                    <a:pt x="360925" y="465023"/>
                    <a:pt x="465024" y="360924"/>
                    <a:pt x="465024" y="232511"/>
                  </a:cubicBezTo>
                  <a:cubicBezTo>
                    <a:pt x="465024" y="193000"/>
                    <a:pt x="455199" y="155822"/>
                    <a:pt x="437832" y="123257"/>
                  </a:cubicBezTo>
                  <a:cubicBezTo>
                    <a:pt x="435932" y="123529"/>
                    <a:pt x="433978" y="123637"/>
                    <a:pt x="432079" y="123637"/>
                  </a:cubicBezTo>
                  <a:cubicBezTo>
                    <a:pt x="430993" y="123637"/>
                    <a:pt x="429853" y="123583"/>
                    <a:pt x="428714" y="123529"/>
                  </a:cubicBezTo>
                  <a:lnTo>
                    <a:pt x="399134" y="121249"/>
                  </a:lnTo>
                  <a:lnTo>
                    <a:pt x="377858" y="142525"/>
                  </a:lnTo>
                  <a:cubicBezTo>
                    <a:pt x="394086" y="168685"/>
                    <a:pt x="403476" y="199513"/>
                    <a:pt x="403476" y="232511"/>
                  </a:cubicBezTo>
                  <a:cubicBezTo>
                    <a:pt x="403476" y="326894"/>
                    <a:pt x="326950" y="403421"/>
                    <a:pt x="232566" y="403421"/>
                  </a:cubicBezTo>
                  <a:cubicBezTo>
                    <a:pt x="138183" y="403421"/>
                    <a:pt x="61601" y="326894"/>
                    <a:pt x="61601" y="232511"/>
                  </a:cubicBezTo>
                  <a:cubicBezTo>
                    <a:pt x="61601" y="138128"/>
                    <a:pt x="138128" y="61601"/>
                    <a:pt x="232512" y="61601"/>
                  </a:cubicBezTo>
                  <a:cubicBezTo>
                    <a:pt x="265565" y="61601"/>
                    <a:pt x="296393" y="70991"/>
                    <a:pt x="322498" y="87219"/>
                  </a:cubicBezTo>
                  <a:lnTo>
                    <a:pt x="341765" y="67952"/>
                  </a:lnTo>
                  <a:lnTo>
                    <a:pt x="339161" y="34030"/>
                  </a:lnTo>
                  <a:cubicBezTo>
                    <a:pt x="338944" y="31316"/>
                    <a:pt x="338997" y="28603"/>
                    <a:pt x="339269" y="25943"/>
                  </a:cubicBezTo>
                  <a:cubicBezTo>
                    <a:pt x="307301" y="9389"/>
                    <a:pt x="270992" y="0"/>
                    <a:pt x="232457" y="0"/>
                  </a:cubicBezTo>
                  <a:cubicBezTo>
                    <a:pt x="104098" y="0"/>
                    <a:pt x="0" y="104098"/>
                    <a:pt x="0" y="232511"/>
                  </a:cubicBezTo>
                  <a:cubicBezTo>
                    <a:pt x="0" y="360924"/>
                    <a:pt x="104099" y="465023"/>
                    <a:pt x="232512" y="4650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194036-D55F-6530-F692-FDB6306862A7}"/>
                </a:ext>
              </a:extLst>
            </p:cNvPr>
            <p:cNvSpPr/>
            <p:nvPr/>
          </p:nvSpPr>
          <p:spPr>
            <a:xfrm>
              <a:off x="4084957" y="5065764"/>
              <a:ext cx="228929" cy="228983"/>
            </a:xfrm>
            <a:custGeom>
              <a:avLst/>
              <a:gdLst>
                <a:gd name="connsiteX0" fmla="*/ 114465 w 228929"/>
                <a:gd name="connsiteY0" fmla="*/ 54437 h 228983"/>
                <a:gd name="connsiteX1" fmla="*/ 119024 w 228929"/>
                <a:gd name="connsiteY1" fmla="*/ 54600 h 228983"/>
                <a:gd name="connsiteX2" fmla="*/ 161955 w 228929"/>
                <a:gd name="connsiteY2" fmla="*/ 11669 h 228983"/>
                <a:gd name="connsiteX3" fmla="*/ 162877 w 228929"/>
                <a:gd name="connsiteY3" fmla="*/ 10746 h 228983"/>
                <a:gd name="connsiteX4" fmla="*/ 114465 w 228929"/>
                <a:gd name="connsiteY4" fmla="*/ 0 h 228983"/>
                <a:gd name="connsiteX5" fmla="*/ 0 w 228929"/>
                <a:gd name="connsiteY5" fmla="*/ 114465 h 228983"/>
                <a:gd name="connsiteX6" fmla="*/ 114465 w 228929"/>
                <a:gd name="connsiteY6" fmla="*/ 228984 h 228983"/>
                <a:gd name="connsiteX7" fmla="*/ 228930 w 228929"/>
                <a:gd name="connsiteY7" fmla="*/ 114519 h 228983"/>
                <a:gd name="connsiteX8" fmla="*/ 218183 w 228929"/>
                <a:gd name="connsiteY8" fmla="*/ 66106 h 228983"/>
                <a:gd name="connsiteX9" fmla="*/ 217261 w 228929"/>
                <a:gd name="connsiteY9" fmla="*/ 67029 h 228983"/>
                <a:gd name="connsiteX10" fmla="*/ 174329 w 228929"/>
                <a:gd name="connsiteY10" fmla="*/ 109959 h 228983"/>
                <a:gd name="connsiteX11" fmla="*/ 174492 w 228929"/>
                <a:gd name="connsiteY11" fmla="*/ 114518 h 228983"/>
                <a:gd name="connsiteX12" fmla="*/ 114410 w 228929"/>
                <a:gd name="connsiteY12" fmla="*/ 174601 h 228983"/>
                <a:gd name="connsiteX13" fmla="*/ 54382 w 228929"/>
                <a:gd name="connsiteY13" fmla="*/ 114518 h 228983"/>
                <a:gd name="connsiteX14" fmla="*/ 114465 w 228929"/>
                <a:gd name="connsiteY14" fmla="*/ 54437 h 22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929" h="228983">
                  <a:moveTo>
                    <a:pt x="114465" y="54437"/>
                  </a:moveTo>
                  <a:cubicBezTo>
                    <a:pt x="115985" y="54437"/>
                    <a:pt x="117505" y="54492"/>
                    <a:pt x="119024" y="54600"/>
                  </a:cubicBezTo>
                  <a:lnTo>
                    <a:pt x="161955" y="11669"/>
                  </a:lnTo>
                  <a:lnTo>
                    <a:pt x="162877" y="10746"/>
                  </a:lnTo>
                  <a:cubicBezTo>
                    <a:pt x="148169" y="3853"/>
                    <a:pt x="131779" y="0"/>
                    <a:pt x="114465" y="0"/>
                  </a:cubicBezTo>
                  <a:cubicBezTo>
                    <a:pt x="51235" y="0"/>
                    <a:pt x="0" y="51235"/>
                    <a:pt x="0" y="114465"/>
                  </a:cubicBezTo>
                  <a:cubicBezTo>
                    <a:pt x="0" y="177694"/>
                    <a:pt x="51235" y="228984"/>
                    <a:pt x="114465" y="228984"/>
                  </a:cubicBezTo>
                  <a:cubicBezTo>
                    <a:pt x="177694" y="228984"/>
                    <a:pt x="228930" y="177749"/>
                    <a:pt x="228930" y="114519"/>
                  </a:cubicBezTo>
                  <a:cubicBezTo>
                    <a:pt x="228930" y="97205"/>
                    <a:pt x="225075" y="80815"/>
                    <a:pt x="218183" y="66106"/>
                  </a:cubicBezTo>
                  <a:lnTo>
                    <a:pt x="217261" y="67029"/>
                  </a:lnTo>
                  <a:lnTo>
                    <a:pt x="174329" y="109959"/>
                  </a:lnTo>
                  <a:cubicBezTo>
                    <a:pt x="174438" y="111480"/>
                    <a:pt x="174492" y="113000"/>
                    <a:pt x="174492" y="114518"/>
                  </a:cubicBezTo>
                  <a:cubicBezTo>
                    <a:pt x="174492" y="147680"/>
                    <a:pt x="147626" y="174601"/>
                    <a:pt x="114410" y="174601"/>
                  </a:cubicBezTo>
                  <a:cubicBezTo>
                    <a:pt x="81194" y="174601"/>
                    <a:pt x="54382" y="147680"/>
                    <a:pt x="54382" y="114518"/>
                  </a:cubicBezTo>
                  <a:cubicBezTo>
                    <a:pt x="54383" y="81357"/>
                    <a:pt x="81304" y="54437"/>
                    <a:pt x="114465" y="5443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E6B6063-2564-CF4A-9644-54883847BCD2}"/>
                </a:ext>
              </a:extLst>
            </p:cNvPr>
            <p:cNvSpPr/>
            <p:nvPr/>
          </p:nvSpPr>
          <p:spPr>
            <a:xfrm>
              <a:off x="4200081" y="4895560"/>
              <a:ext cx="281687" cy="283475"/>
            </a:xfrm>
            <a:custGeom>
              <a:avLst/>
              <a:gdLst>
                <a:gd name="connsiteX0" fmla="*/ 238962 w 281687"/>
                <a:gd name="connsiteY0" fmla="*/ 77395 h 283475"/>
                <a:gd name="connsiteX1" fmla="*/ 252748 w 281687"/>
                <a:gd name="connsiteY1" fmla="*/ 63610 h 283475"/>
                <a:gd name="connsiteX2" fmla="*/ 252748 w 281687"/>
                <a:gd name="connsiteY2" fmla="*/ 40869 h 283475"/>
                <a:gd name="connsiteX3" fmla="*/ 243195 w 281687"/>
                <a:gd name="connsiteY3" fmla="*/ 31262 h 283475"/>
                <a:gd name="connsiteX4" fmla="*/ 231852 w 281687"/>
                <a:gd name="connsiteY4" fmla="*/ 26540 h 283475"/>
                <a:gd name="connsiteX5" fmla="*/ 220509 w 281687"/>
                <a:gd name="connsiteY5" fmla="*/ 31262 h 283475"/>
                <a:gd name="connsiteX6" fmla="*/ 204715 w 281687"/>
                <a:gd name="connsiteY6" fmla="*/ 47056 h 283475"/>
                <a:gd name="connsiteX7" fmla="*/ 201459 w 281687"/>
                <a:gd name="connsiteY7" fmla="*/ 4993 h 283475"/>
                <a:gd name="connsiteX8" fmla="*/ 196031 w 281687"/>
                <a:gd name="connsiteY8" fmla="*/ 0 h 283475"/>
                <a:gd name="connsiteX9" fmla="*/ 192232 w 281687"/>
                <a:gd name="connsiteY9" fmla="*/ 1574 h 283475"/>
                <a:gd name="connsiteX10" fmla="*/ 130088 w 281687"/>
                <a:gd name="connsiteY10" fmla="*/ 63718 h 283475"/>
                <a:gd name="connsiteX11" fmla="*/ 122218 w 281687"/>
                <a:gd name="connsiteY11" fmla="*/ 84994 h 283475"/>
                <a:gd name="connsiteX12" fmla="*/ 122380 w 281687"/>
                <a:gd name="connsiteY12" fmla="*/ 87436 h 283475"/>
                <a:gd name="connsiteX13" fmla="*/ 125365 w 281687"/>
                <a:gd name="connsiteY13" fmla="*/ 126351 h 283475"/>
                <a:gd name="connsiteX14" fmla="*/ 102896 w 281687"/>
                <a:gd name="connsiteY14" fmla="*/ 148820 h 283475"/>
                <a:gd name="connsiteX15" fmla="*/ 62461 w 281687"/>
                <a:gd name="connsiteY15" fmla="*/ 189255 h 283475"/>
                <a:gd name="connsiteX16" fmla="*/ 61539 w 281687"/>
                <a:gd name="connsiteY16" fmla="*/ 190177 h 283475"/>
                <a:gd name="connsiteX17" fmla="*/ 22407 w 281687"/>
                <a:gd name="connsiteY17" fmla="*/ 229310 h 283475"/>
                <a:gd name="connsiteX18" fmla="*/ 5040 w 281687"/>
                <a:gd name="connsiteY18" fmla="*/ 246678 h 283475"/>
                <a:gd name="connsiteX19" fmla="*/ 1132 w 281687"/>
                <a:gd name="connsiteY19" fmla="*/ 255198 h 283475"/>
                <a:gd name="connsiteX20" fmla="*/ 46 w 281687"/>
                <a:gd name="connsiteY20" fmla="*/ 268822 h 283475"/>
                <a:gd name="connsiteX21" fmla="*/ 13561 w 281687"/>
                <a:gd name="connsiteY21" fmla="*/ 283476 h 283475"/>
                <a:gd name="connsiteX22" fmla="*/ 14266 w 281687"/>
                <a:gd name="connsiteY22" fmla="*/ 283476 h 283475"/>
                <a:gd name="connsiteX23" fmla="*/ 28649 w 281687"/>
                <a:gd name="connsiteY23" fmla="*/ 282770 h 283475"/>
                <a:gd name="connsiteX24" fmla="*/ 37550 w 281687"/>
                <a:gd name="connsiteY24" fmla="*/ 278807 h 283475"/>
                <a:gd name="connsiteX25" fmla="*/ 54755 w 281687"/>
                <a:gd name="connsiteY25" fmla="*/ 261603 h 283475"/>
                <a:gd name="connsiteX26" fmla="*/ 93887 w 281687"/>
                <a:gd name="connsiteY26" fmla="*/ 222471 h 283475"/>
                <a:gd name="connsiteX27" fmla="*/ 94810 w 281687"/>
                <a:gd name="connsiteY27" fmla="*/ 221548 h 283475"/>
                <a:gd name="connsiteX28" fmla="*/ 135244 w 281687"/>
                <a:gd name="connsiteY28" fmla="*/ 181114 h 283475"/>
                <a:gd name="connsiteX29" fmla="*/ 159668 w 281687"/>
                <a:gd name="connsiteY29" fmla="*/ 156690 h 283475"/>
                <a:gd name="connsiteX30" fmla="*/ 195162 w 281687"/>
                <a:gd name="connsiteY30" fmla="*/ 159404 h 283475"/>
                <a:gd name="connsiteX31" fmla="*/ 196736 w 281687"/>
                <a:gd name="connsiteY31" fmla="*/ 159512 h 283475"/>
                <a:gd name="connsiteX32" fmla="*/ 198799 w 281687"/>
                <a:gd name="connsiteY32" fmla="*/ 159567 h 283475"/>
                <a:gd name="connsiteX33" fmla="*/ 218012 w 281687"/>
                <a:gd name="connsiteY33" fmla="*/ 151643 h 283475"/>
                <a:gd name="connsiteX34" fmla="*/ 280102 w 281687"/>
                <a:gd name="connsiteY34" fmla="*/ 89553 h 283475"/>
                <a:gd name="connsiteX35" fmla="*/ 276683 w 281687"/>
                <a:gd name="connsiteY35" fmla="*/ 80326 h 283475"/>
                <a:gd name="connsiteX36" fmla="*/ 238962 w 281687"/>
                <a:gd name="connsiteY36" fmla="*/ 77395 h 28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1687" h="283475">
                  <a:moveTo>
                    <a:pt x="238962" y="77395"/>
                  </a:moveTo>
                  <a:lnTo>
                    <a:pt x="252748" y="63610"/>
                  </a:lnTo>
                  <a:cubicBezTo>
                    <a:pt x="259044" y="57314"/>
                    <a:pt x="259044" y="47164"/>
                    <a:pt x="252748" y="40869"/>
                  </a:cubicBezTo>
                  <a:lnTo>
                    <a:pt x="243195" y="31262"/>
                  </a:lnTo>
                  <a:cubicBezTo>
                    <a:pt x="240047" y="28114"/>
                    <a:pt x="235923" y="26540"/>
                    <a:pt x="231852" y="26540"/>
                  </a:cubicBezTo>
                  <a:cubicBezTo>
                    <a:pt x="227782" y="26540"/>
                    <a:pt x="223602" y="28114"/>
                    <a:pt x="220509" y="31262"/>
                  </a:cubicBezTo>
                  <a:lnTo>
                    <a:pt x="204715" y="47056"/>
                  </a:lnTo>
                  <a:lnTo>
                    <a:pt x="201459" y="4993"/>
                  </a:lnTo>
                  <a:cubicBezTo>
                    <a:pt x="201242" y="1900"/>
                    <a:pt x="198690" y="0"/>
                    <a:pt x="196031" y="0"/>
                  </a:cubicBezTo>
                  <a:cubicBezTo>
                    <a:pt x="194674" y="0"/>
                    <a:pt x="193318" y="488"/>
                    <a:pt x="192232" y="1574"/>
                  </a:cubicBezTo>
                  <a:lnTo>
                    <a:pt x="130088" y="63718"/>
                  </a:lnTo>
                  <a:cubicBezTo>
                    <a:pt x="124497" y="69308"/>
                    <a:pt x="121620" y="77070"/>
                    <a:pt x="122218" y="84994"/>
                  </a:cubicBezTo>
                  <a:lnTo>
                    <a:pt x="122380" y="87436"/>
                  </a:lnTo>
                  <a:lnTo>
                    <a:pt x="125365" y="126351"/>
                  </a:lnTo>
                  <a:lnTo>
                    <a:pt x="102896" y="148820"/>
                  </a:lnTo>
                  <a:lnTo>
                    <a:pt x="62461" y="189255"/>
                  </a:lnTo>
                  <a:lnTo>
                    <a:pt x="61539" y="190177"/>
                  </a:lnTo>
                  <a:lnTo>
                    <a:pt x="22407" y="229310"/>
                  </a:lnTo>
                  <a:lnTo>
                    <a:pt x="5040" y="246678"/>
                  </a:lnTo>
                  <a:cubicBezTo>
                    <a:pt x="2760" y="248957"/>
                    <a:pt x="1349" y="251997"/>
                    <a:pt x="1132" y="255198"/>
                  </a:cubicBezTo>
                  <a:lnTo>
                    <a:pt x="46" y="268822"/>
                  </a:lnTo>
                  <a:cubicBezTo>
                    <a:pt x="-605" y="276746"/>
                    <a:pt x="5691" y="283476"/>
                    <a:pt x="13561" y="283476"/>
                  </a:cubicBezTo>
                  <a:cubicBezTo>
                    <a:pt x="13777" y="283476"/>
                    <a:pt x="13995" y="283476"/>
                    <a:pt x="14266" y="283476"/>
                  </a:cubicBezTo>
                  <a:lnTo>
                    <a:pt x="28649" y="282770"/>
                  </a:lnTo>
                  <a:cubicBezTo>
                    <a:pt x="32013" y="282606"/>
                    <a:pt x="35216" y="281196"/>
                    <a:pt x="37550" y="278807"/>
                  </a:cubicBezTo>
                  <a:lnTo>
                    <a:pt x="54755" y="261603"/>
                  </a:lnTo>
                  <a:lnTo>
                    <a:pt x="93887" y="222471"/>
                  </a:lnTo>
                  <a:lnTo>
                    <a:pt x="94810" y="221548"/>
                  </a:lnTo>
                  <a:lnTo>
                    <a:pt x="135244" y="181114"/>
                  </a:lnTo>
                  <a:lnTo>
                    <a:pt x="159668" y="156690"/>
                  </a:lnTo>
                  <a:lnTo>
                    <a:pt x="195162" y="159404"/>
                  </a:lnTo>
                  <a:lnTo>
                    <a:pt x="196736" y="159512"/>
                  </a:lnTo>
                  <a:cubicBezTo>
                    <a:pt x="197442" y="159567"/>
                    <a:pt x="198147" y="159567"/>
                    <a:pt x="198799" y="159567"/>
                  </a:cubicBezTo>
                  <a:cubicBezTo>
                    <a:pt x="205963" y="159567"/>
                    <a:pt x="212856" y="156744"/>
                    <a:pt x="218012" y="151643"/>
                  </a:cubicBezTo>
                  <a:lnTo>
                    <a:pt x="280102" y="89553"/>
                  </a:lnTo>
                  <a:cubicBezTo>
                    <a:pt x="283358" y="86296"/>
                    <a:pt x="281296" y="80652"/>
                    <a:pt x="276683" y="80326"/>
                  </a:cubicBezTo>
                  <a:lnTo>
                    <a:pt x="238962" y="7739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A4A82-E8DE-3995-D5C6-4FD32F26B6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2022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EF8ACE7-2D91-26BB-DD95-488988EEC7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0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3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ME-2016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5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ED30F97123084295FDF000082BD73D" ma:contentTypeVersion="12" ma:contentTypeDescription="Create a new document." ma:contentTypeScope="" ma:versionID="dae4186c22f994a9dc58ca7b631d80d7">
  <xsd:schema xmlns:xsd="http://www.w3.org/2001/XMLSchema" xmlns:xs="http://www.w3.org/2001/XMLSchema" xmlns:p="http://schemas.microsoft.com/office/2006/metadata/properties" xmlns:ns3="f053c616-09b9-4785-a1ca-dc3b45ffe6b2" xmlns:ns4="306e11f2-e9bc-4716-8e06-59762b0bc949" targetNamespace="http://schemas.microsoft.com/office/2006/metadata/properties" ma:root="true" ma:fieldsID="c4b922191cd3932f9c2e9476db988a13" ns3:_="" ns4:_="">
    <xsd:import namespace="f053c616-09b9-4785-a1ca-dc3b45ffe6b2"/>
    <xsd:import namespace="306e11f2-e9bc-4716-8e06-59762b0bc9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3c616-09b9-4785-a1ca-dc3b45ffe6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e11f2-e9bc-4716-8e06-59762b0bc9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FDE5F8-00DB-4796-8589-FDCC2FBBCAB5}">
  <ds:schemaRefs>
    <ds:schemaRef ds:uri="306e11f2-e9bc-4716-8e06-59762b0bc949"/>
    <ds:schemaRef ds:uri="f053c616-09b9-4785-a1ca-dc3b45ffe6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1D8DABB-8B19-4C36-A9A5-BA6C2E83D7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BCE441-0AFF-43A7-A19B-05421CCEAD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1720</Words>
  <Application>Microsoft Office PowerPoint</Application>
  <PresentationFormat>On-screen Show (4:3)</PresentationFormat>
  <Paragraphs>330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Calibri</vt:lpstr>
      <vt:lpstr>Comic Sans MS</vt:lpstr>
      <vt:lpstr>Noto Sans Symbols</vt:lpstr>
      <vt:lpstr>Open Sans</vt:lpstr>
      <vt:lpstr>Roboto</vt:lpstr>
      <vt:lpstr>Roboto Thin</vt:lpstr>
      <vt:lpstr>Times New Roman</vt:lpstr>
      <vt:lpstr>Wingdings</vt:lpstr>
      <vt:lpstr>PME-2016</vt:lpstr>
      <vt:lpstr>PME-2016</vt:lpstr>
      <vt:lpstr>PME-2016</vt:lpstr>
      <vt:lpstr>PME-2016 (1)</vt:lpstr>
      <vt:lpstr>PME-2016</vt:lpstr>
      <vt:lpstr>Please Note…</vt:lpstr>
      <vt:lpstr>GME Program Design Part I</vt:lpstr>
      <vt:lpstr>Learning Objectives</vt:lpstr>
      <vt:lpstr>Building Blocks for GME Programs</vt:lpstr>
      <vt:lpstr>PowerPoint Presentation</vt:lpstr>
      <vt:lpstr>Block Diagram</vt:lpstr>
      <vt:lpstr>Block Diagram</vt:lpstr>
      <vt:lpstr>Abbreviations and Selectives</vt:lpstr>
      <vt:lpstr>Rotation Goals and Objectives – Key Components</vt:lpstr>
      <vt:lpstr>Purpose of Milestones</vt:lpstr>
      <vt:lpstr>PowerPoint Presentation</vt:lpstr>
      <vt:lpstr>Dreyfus &amp; Dreyfus Model</vt:lpstr>
      <vt:lpstr>Dreyfus &amp; Dreyfus Development Model</vt:lpstr>
      <vt:lpstr>Evaluations to Align with Rotation Goals &amp;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Effective AIMs and Action Plans</dc:title>
  <dc:creator>Heather Harvey</dc:creator>
  <cp:lastModifiedBy>BJ Schwartz</cp:lastModifiedBy>
  <cp:revision>9</cp:revision>
  <cp:lastPrinted>2019-09-07T18:06:21Z</cp:lastPrinted>
  <dcterms:modified xsi:type="dcterms:W3CDTF">2022-09-09T19:58:28Z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0x010100C3ED30F97123084295FDF000082BD73D</vt:lpwstr>
  </property>
</Properties>
</file>