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6" r:id="rId30"/>
    <p:sldId id="287" r:id="rId31"/>
    <p:sldId id="288" r:id="rId32"/>
    <p:sldId id="289" r:id="rId33"/>
    <p:sldId id="290" r:id="rId34"/>
    <p:sldId id="291" r:id="rId35"/>
    <p:sldId id="297" r:id="rId36"/>
    <p:sldId id="292" r:id="rId37"/>
    <p:sldId id="295" r:id="rId38"/>
    <p:sldId id="294" r:id="rId39"/>
  </p:sldIdLst>
  <p:sldSz cx="9144000" cy="6858000" type="screen4x3"/>
  <p:notesSz cx="7077075" cy="8520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84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3"/>
    <p:restoredTop sz="94617"/>
  </p:normalViewPr>
  <p:slideViewPr>
    <p:cSldViewPr snapToGrid="0" snapToObjects="1">
      <p:cViewPr varScale="1">
        <p:scale>
          <a:sx n="95" d="100"/>
          <a:sy n="95" d="100"/>
        </p:scale>
        <p:origin x="10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684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275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275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EF8C-A68E-404D-8304-E0C65703AD3D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092518"/>
            <a:ext cx="3067050" cy="4275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092518"/>
            <a:ext cx="3067050" cy="4275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C7F63-475A-4967-8B73-8D56AD3B6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374" cy="427751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1"/>
            <a:ext cx="3067374" cy="427751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10/13/16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2425" y="1065213"/>
            <a:ext cx="3832225" cy="2873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100014"/>
            <a:ext cx="5660378" cy="3355086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092362"/>
            <a:ext cx="3067374" cy="427751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092362"/>
            <a:ext cx="3067374" cy="427751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EFCC319-3D2E-7247-A688-8B35069E4CF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26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3769B05-A41E-E649-96BD-C81090A8FDE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149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5D89767-5BA9-3A46-8B6E-C2F40FE7DAA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7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32BFEFF-B681-FE49-BFDE-AC496FDBDE2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8383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05A7E762-DC95-1741-A788-CE25309F340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615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4AE9433-DD22-6A4B-9ABF-CD0C5D722F1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2555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F45AC0D4-A42A-3A4D-8FC9-2920FF78D1B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982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A46AC24-92C5-A845-A361-B75C60A4715F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9126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38FAA5E2-178D-0342-A2B1-444CB7BF5A72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485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4786F900-6887-CB49-B039-8A6CEB2C4BD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480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C838D16-D638-834E-8D13-D1D31F2C0488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012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4C15642-24C2-554E-AD37-B502B24C297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8229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7162CEF-51C3-6C4E-A513-EC77AABC1A80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735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8BFD03E6-B66E-5E48-9212-7A36F8419F92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092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3823FAD3-69A0-3B48-885A-F6DC7B655364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621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1C6E905D-C6B7-374A-9673-74AA23EA76A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889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3823FAD3-69A0-3B48-885A-F6DC7B655364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558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BFBE9DBE-BD91-1648-9AB4-96AFEB2BA9C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344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F8DCDBE9-6958-1547-9633-05B7215389F6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8018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82E9B320-2CC2-B74C-AA06-3A60638927B6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9952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08113" y="638175"/>
            <a:ext cx="4260850" cy="3195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7693" y="4047040"/>
            <a:ext cx="5661539" cy="3834161"/>
          </a:xfrm>
          <a:prstGeom prst="rect">
            <a:avLst/>
          </a:prstGeom>
        </p:spPr>
        <p:txBody>
          <a:bodyPr lIns="92166" tIns="92166" rIns="92166" bIns="9216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3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B2F81703-CA3E-834A-9C28-C627484C35E1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100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98A7CA40-13FD-A345-922C-8343F7AA3C5C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670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BCA8210A-89DA-9548-902B-55715F00BF3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877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68559B5-A04C-694A-A18A-93382DB2887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036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0568929-F7AD-1B48-A219-80F901E3112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36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143A6E84-96E6-C84C-8D7F-C2FBBA40AB1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7576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773" indent="-29606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265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7972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3279" indent="-23685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9418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55085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15989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976892" indent="-236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E75A7EB-D580-BA44-AC84-52688926D5F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86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edicare_GME_Affiliation_Agreement@cms.hhs.g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cms.gov/Research-Statistics-Data-and-Systems/Computer-Data-and-Systems/IRIS/index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inmeded.com/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453021" y="766483"/>
            <a:ext cx="6000262" cy="36098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charset="-128"/>
              </a:rPr>
              <a:t>2016 Update:  </a:t>
            </a:r>
            <a:br>
              <a:rPr lang="en-US" altLang="en-US" sz="3200" dirty="0">
                <a:ea typeface="ＭＳ Ｐゴシック" charset="-128"/>
              </a:rPr>
            </a:br>
            <a:r>
              <a:rPr lang="en-US" altLang="en-US" sz="3200" dirty="0">
                <a:ea typeface="ＭＳ Ｐゴシック" charset="-128"/>
              </a:rPr>
              <a:t>GME Finance – The Basics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21024" y="4518212"/>
            <a:ext cx="4182035" cy="105349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altLang="en-US" sz="1600" b="1" dirty="0">
                <a:ea typeface="ＭＳ Ｐゴシック" charset="-128"/>
              </a:rPr>
              <a:t>Presented by: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altLang="en-US" sz="1600" b="1" dirty="0">
                <a:ea typeface="ＭＳ Ｐゴシック" charset="-128"/>
              </a:rPr>
              <a:t>Candace DeMaris, MAIS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altLang="en-US" sz="1600" b="1" dirty="0">
                <a:ea typeface="ＭＳ Ｐゴシック" charset="-128"/>
              </a:rPr>
              <a:t>Consultant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altLang="en-US" sz="1600" b="1" dirty="0">
                <a:ea typeface="ＭＳ Ｐゴシック" charset="-128"/>
              </a:rPr>
              <a:t>Partners in Medical Education,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67345" y="628070"/>
            <a:ext cx="7716982" cy="891307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ea typeface="ＭＳ Ｐゴシック" charset="-128"/>
              </a:rPr>
              <a:t>New Teaching Hospitals:  </a:t>
            </a:r>
            <a:br>
              <a:rPr lang="en-US" altLang="en-US" sz="3600" b="1" dirty="0">
                <a:ea typeface="ＭＳ Ｐゴシック" charset="-128"/>
              </a:rPr>
            </a:br>
            <a:r>
              <a:rPr lang="en-US" altLang="en-US" sz="3600" b="1" dirty="0">
                <a:ea typeface="ＭＳ Ｐゴシック" charset="-128"/>
              </a:rPr>
              <a:t>“Predicate Facts”and the PRA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715406"/>
            <a:ext cx="8340436" cy="42394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PRA is </a:t>
            </a:r>
            <a:r>
              <a:rPr lang="en-US" sz="2400" i="1" dirty="0">
                <a:solidFill>
                  <a:srgbClr val="FF0000"/>
                </a:solidFill>
              </a:rPr>
              <a:t>the lesser of</a:t>
            </a:r>
            <a:r>
              <a:rPr lang="en-US" sz="2400" dirty="0"/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resident training costs incurred by the hospital and documented on the cost report within the first year or two after the hospital first begins training residents,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regional average PRA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Cost reporting periods in which the predicate facts are established are subject to 3-year re-opening time limit. Ensure that all program costs and resident counts are accurately reflected.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Vet all audit adjustments made by the MAC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BE EXTRA VIGILANT…YOU CANNOT CORRECT ERRORS AFTER THE RE-OPENING PERIOD HAS EXPIRED!!!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F73F7A-4A34-FD4C-80BD-A33271869CF4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DGME: Medicare Percent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1000" y="1493749"/>
            <a:ext cx="8229600" cy="22098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altLang="en-US" sz="2400" u="sng" dirty="0">
                <a:ea typeface="ＭＳ Ｐゴシック" charset="-128"/>
              </a:rPr>
              <a:t>Medicare discharges (including L&amp;D days) 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</a:pPr>
            <a:r>
              <a:rPr lang="en-US" altLang="en-US" sz="2400" dirty="0">
                <a:ea typeface="ＭＳ Ｐゴシック" charset="-128"/>
              </a:rPr>
              <a:t>total discharges</a:t>
            </a:r>
          </a:p>
        </p:txBody>
      </p:sp>
      <p:pic>
        <p:nvPicPr>
          <p:cNvPr id="34819" name="Picture 2" descr="http://www.thevatconsultancy.com/blog/wp-content/uploads/2010/11/percen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101394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FCF59C-A246-2C40-ACC6-CBDD4A6004AC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rc_mi" descr="http://blog.timesunion.com/opinion/files/2011/04/0421_WVm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65" y="3826413"/>
            <a:ext cx="1151385" cy="10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23454" y="304800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DGME: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1746911"/>
            <a:ext cx="7718688" cy="438660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000" dirty="0"/>
              <a:t>Hospital has a cap of 100 residents and is training 100 residents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50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000" dirty="0"/>
              <a:t>70 are in their IRP (1.0 FTE each) and 30 are beyond their IRP (0.5 FTE each)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50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000" dirty="0"/>
              <a:t>Updated hospital specific per resident amount for 2016 is $90,000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50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000" dirty="0"/>
              <a:t>40% Medicare discharges</a:t>
            </a:r>
          </a:p>
          <a:p>
            <a:pPr marL="0" indent="0" eaLnBrk="1" hangingPunct="1">
              <a:buNone/>
              <a:defRPr/>
            </a:pPr>
            <a:endParaRPr lang="en-US" sz="4200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i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6000" i="1" dirty="0"/>
              <a:t>85 weighted resident FTEs </a:t>
            </a:r>
            <a:r>
              <a:rPr lang="en-US" sz="6000" i="1" dirty="0">
                <a:solidFill>
                  <a:srgbClr val="FF0000"/>
                </a:solidFill>
              </a:rPr>
              <a:t>x</a:t>
            </a:r>
            <a:r>
              <a:rPr lang="en-US" sz="6000" i="1" dirty="0"/>
              <a:t> $90,000 per resident </a:t>
            </a:r>
            <a:r>
              <a:rPr lang="en-US" sz="6000" i="1" dirty="0">
                <a:solidFill>
                  <a:srgbClr val="FF0000"/>
                </a:solidFill>
              </a:rPr>
              <a:t>x</a:t>
            </a:r>
            <a:r>
              <a:rPr lang="en-US" sz="6000" i="1" dirty="0"/>
              <a:t> 40% Medicare discharges </a:t>
            </a:r>
            <a:r>
              <a:rPr lang="en-US" sz="6000" i="1" dirty="0">
                <a:solidFill>
                  <a:srgbClr val="FF0000"/>
                </a:solidFill>
              </a:rPr>
              <a:t>x</a:t>
            </a:r>
            <a:r>
              <a:rPr lang="en-US" sz="6000" i="1" dirty="0"/>
              <a:t> = $3,060,000</a:t>
            </a: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03D1FE-C6F0-2743-9B45-6A0AA4520BE8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14400" y="394854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Indirect Medical Education Reimbursement  (IME)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772400" cy="37338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/>
              <a:t>To cover Medicare’s share of the indirect costs inherent in teaching hospitals, such as: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/>
              <a:t>longer lengths of stay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/>
              <a:t>additional use of diagnostic testing and ancillary services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000" dirty="0"/>
              <a:t>additional duties imposed on hospital staff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/>
              <a:t>Percentage add-on to Inpatient Prospective Payment System (IPPS) payments based on the hospital’s resident-to-bed ratio</a:t>
            </a:r>
          </a:p>
          <a:p>
            <a:pPr marL="342900" lvl="1" indent="0">
              <a:buNone/>
              <a:defRPr/>
            </a:pPr>
            <a:endParaRPr lang="en-US" sz="2400" dirty="0"/>
          </a:p>
          <a:p>
            <a:pPr marL="342900" lvl="1" indent="0" algn="ctr">
              <a:buNone/>
              <a:defRPr/>
            </a:pPr>
            <a:r>
              <a:rPr lang="en-US" sz="2000" i="1" dirty="0"/>
              <a:t>For FY 2016, IME percent add-on is 5.5% (multiplier 1.35)</a:t>
            </a: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E20836-491A-A247-9822-3E6658D4F157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703594" y="263234"/>
            <a:ext cx="652600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The Formula: IME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26609" y="1588797"/>
            <a:ext cx="8740300" cy="2442876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endParaRPr lang="en-US" altLang="en-US" sz="2800" i="1" dirty="0">
              <a:ea typeface="ＭＳ Ｐゴシック" charset="-128"/>
            </a:endParaRPr>
          </a:p>
          <a:p>
            <a:pPr algn="ctr" eaLnBrk="1" hangingPunct="1">
              <a:buFont typeface="Wingdings" charset="2"/>
              <a:buNone/>
            </a:pPr>
            <a:r>
              <a:rPr lang="en-US" altLang="en-US" sz="2400" i="1" dirty="0">
                <a:ea typeface="ＭＳ Ｐゴシック" charset="-128"/>
              </a:rPr>
              <a:t>IME = [(1+ (resident FTE count / available beds) </a:t>
            </a:r>
            <a:r>
              <a:rPr lang="en-US" altLang="en-US" sz="2400" i="1" baseline="30000" dirty="0">
                <a:solidFill>
                  <a:srgbClr val="FF0000"/>
                </a:solidFill>
                <a:ea typeface="ＭＳ Ｐゴシック" charset="-128"/>
              </a:rPr>
              <a:t>0.405 </a:t>
            </a:r>
            <a:r>
              <a:rPr lang="en-US" altLang="en-US" sz="2400" i="1" dirty="0">
                <a:ea typeface="ＭＳ Ｐゴシック" charset="-128"/>
              </a:rPr>
              <a:t>-1]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charset="-128"/>
              </a:rPr>
              <a:t>x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charset="-128"/>
              </a:rPr>
              <a:t>1.35</a:t>
            </a:r>
            <a:r>
              <a:rPr lang="en-US" altLang="en-US" sz="2400" i="1" dirty="0">
                <a:ea typeface="ＭＳ Ｐゴシック" charset="-128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charset="-128"/>
              </a:rPr>
              <a:t>x </a:t>
            </a:r>
            <a:r>
              <a:rPr lang="en-US" altLang="en-US" sz="2400" i="1" dirty="0">
                <a:ea typeface="ＭＳ Ｐゴシック" charset="-128"/>
              </a:rPr>
              <a:t>Medicare IPPS payments</a:t>
            </a:r>
          </a:p>
          <a:p>
            <a:pPr eaLnBrk="1" hangingPunct="1"/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7E7B6E-E93D-2E47-A02B-356939574E05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dirty="0">
              <a:latin typeface="Arial Black" charset="0"/>
            </a:endParaRPr>
          </a:p>
        </p:txBody>
      </p:sp>
      <p:pic>
        <p:nvPicPr>
          <p:cNvPr id="40964" name="Picture 4" descr="http://www.gpstrackingcanada.com/wp-content/themes/ultrajax/img/bnr_calcu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9" y="3349085"/>
            <a:ext cx="3158836" cy="213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3687907" y="4724570"/>
            <a:ext cx="4933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en-US" sz="1800" b="0" dirty="0"/>
              <a:t>IME</a:t>
            </a:r>
            <a:r>
              <a:rPr lang="en-US" altLang="en-US" sz="2000" b="0" dirty="0"/>
              <a:t> is found in Worksheet E Part A, Lines 3 – 3.24 AND Worksheet E-3, Part VI, Lines 16 - 23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3d human with a 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38" y="4613563"/>
            <a:ext cx="1605061" cy="16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86903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IME: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815" y="1815965"/>
            <a:ext cx="7522369" cy="365413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Allowable IME FTE (unweighted)	100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Acute Beds Available       	   	166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 IRB Ratio					0.602000</a:t>
            </a:r>
            <a:endParaRPr lang="en-US" sz="2400" u="sng" dirty="0">
              <a:latin typeface="Lucida Bright" panose="02040602050505020304" pitchFamily="18" charset="0"/>
              <a:ea typeface="Lucida Bright Demibold" charset="0"/>
              <a:cs typeface="Lucida Bright Demibold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+</a:t>
            </a: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 1.00     	      				1.602000   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Power  </a:t>
            </a:r>
            <a:r>
              <a:rPr lang="en-US" sz="2400" baseline="300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0.405					</a:t>
            </a: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1.210287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- </a:t>
            </a: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1.00						0.210287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x </a:t>
            </a: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1.35 (IME Multiplier)			0.283880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x</a:t>
            </a: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 PPS payments	   		 	$30M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				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             	IME =  $8,516,400</a:t>
            </a:r>
          </a:p>
        </p:txBody>
      </p:sp>
      <p:sp>
        <p:nvSpPr>
          <p:cNvPr id="4301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9B96CA-04C1-9B4A-9C3C-C7AB2AAF7619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795380" y="204902"/>
            <a:ext cx="6526006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ea typeface="ＭＳ Ｐゴシック" charset="-128"/>
              </a:rPr>
              <a:t>DGME and IME for </a:t>
            </a:r>
            <a:br>
              <a:rPr lang="en-US" altLang="en-US" sz="3600" b="1" dirty="0">
                <a:ea typeface="ＭＳ Ｐゴシック" charset="-128"/>
              </a:rPr>
            </a:br>
            <a:r>
              <a:rPr lang="en-US" altLang="en-US" sz="3600" b="1" dirty="0">
                <a:ea typeface="ＭＳ Ｐゴシック" charset="-128"/>
              </a:rPr>
              <a:t>Medicare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/>
              <a:t>Similar (but separate) calculations for IME and DGME </a:t>
            </a:r>
          </a:p>
          <a:p>
            <a:pPr>
              <a:buFont typeface="Wingdings" charset="2"/>
              <a:buChar char="§"/>
              <a:defRPr/>
            </a:pPr>
            <a:endParaRPr lang="en-US" sz="2400" dirty="0"/>
          </a:p>
          <a:p>
            <a:pPr>
              <a:buFont typeface="Wingdings" charset="2"/>
              <a:buChar char="§"/>
              <a:defRPr/>
            </a:pPr>
            <a:r>
              <a:rPr lang="en-US" sz="2400" dirty="0"/>
              <a:t>“Shadow” or “no-pay” bills for MA patients</a:t>
            </a:r>
          </a:p>
          <a:p>
            <a:pPr>
              <a:buFont typeface="Wingdings" panose="05000000000000000000" pitchFamily="2" charset="2"/>
              <a:buChar char="n"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n"/>
              <a:defRPr/>
            </a:pPr>
            <a:endParaRPr lang="en-US" dirty="0"/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60619B-FF4E-DE47-9000-02F0BDCD11ED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50535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The FTE “cap”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638175" y="1794164"/>
            <a:ext cx="8048625" cy="3581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1997  BBA Limits the number of resident FTE that CMS will reimburse for both DGME and IME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Based on resident FTE as of FY1996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Resident positions above the FTE “cap” are not reimbursed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New teaching hospitals have 5 years to establish their FTE “cap”</a:t>
            </a:r>
          </a:p>
        </p:txBody>
      </p:sp>
      <p:sp>
        <p:nvSpPr>
          <p:cNvPr id="46084" name="AutoShape 4" descr="data:image/jpeg;base64,/9j/4AAQSkZJRgABAQAAAQABAAD/2wCEAAkGBhAQEBAQDxANDw8PDw0PDw0NDQ8NDQ4NFBAVFBQQEhIXGyYeFxkjGRISHy8gIycpLC0tFR4xNTAqNSYrLCoBCQoKDgwMGA4MECkYHRgpKSkpKSkpKSkpKSkpKSkpKSkpKSkpKSkpKSkpKSkpKSkpKSkpKSkpKSkpKSkpKSkpKf/AABEIAOEA4QMBIgACEQEDEQH/xAAbAAEAAQUBAAAAAAAAAAAAAAAAAQIDBAUGB//EAEAQAAICAQEFBQQIAwUJAAAAAAABAgMRBAUSITFRBhNBYZFxgbLBFCIjQlJyc6EyYrGSwtHh8QcVM0NTVGOCg//EABUBAQEAAAAAAAAAAAAAAAAAAAAB/8QAFhEBAQEAAAAAAAAAAAAAAAAAAAER/9oADAMBAAIRAxEAPwD3EAAAAAAAAAAAAAAAAAAAAAAAAAAAAAAAAAAAAAAAAAAAAAAAAAAADG1Op3eC5+PkBenakW3qDBleU9+Bn/SCqOo6mt78K8DbxknyJNZVqcP5GxhNNJrkwKgAAAAAAAAAAAAAAAAAAAAAAAAAAAAFF1m7FyfgmzQWanLbb4s2W27N2r2yivn8jm5XAZ0rynvjB74jvgM/vh35gd8SrgNirzZ7K1WW4v2r5nOq4zdmX4th5yx68AOnAAAAAAAAAAAAAAAAAAAAAAAAAAAAAaztFH7Bv8MoP3Zx8zkJXHeavTqyucHynFx9mVwZ5xe3GTjLhKLcWujTwwMnviO+MF3EO8DP74nvjXPUEfSANorjP2M96+tfzZ9yTfyOejqDqex2lcnO58ktyPnJ8ZP0x6gdWWLtdVB4nZXB9JTjF49jI19zhVbOKzKFdkorrJRbS9Uans7tCFlELINS72KnKf3pSxx3n18CWq3kJppNNNPk08p+8qNdZDdbsqWJc5VrhC1dGvCXR+vAzqrFKKkuUkmvYxLpisAFQAAAAAAAAAAAAAAAAAAAAADkO2WxXx1NaysfbRXhjlZ8n69TrymeMPOMeOeWAPI3Mpcje9qdjxql3mlhK5SzmiqUE4PqpTaW75c/lz1W0KsqN8NRpW3up6itKpy6d7FuOfa0AlYW3abO7ZL8GZfZ7svXqLJRsvgnXiUtPCS+kOL5Saf8MXyzh8nyAwtibNs1VihWuCw52NfVrj1fn0XieoaLSRprjXBYjBYXV9W/NviRodDXTBV1QjCC8I+L6t+L82WNual10WSXPCWem9JL5gaTtP2l7tOFT48U5ReHnyZ5lT2+s2bPu+7V1babqhLdcFJvDhzxnD4PhlcOi3O09TvS454tLgstLyRotbUoa2LgnGF1NlaTfFuue/Defi92UiK7fZn+0nT6hqFdesVr4d3Zpp17r/mm/qpeeTvdFBKuCTziK49fM8iovlHHl49Dv+yG1nZF1yecLeT9E/6iQ10oAKgAAAAAAAAAAAAAAAAAAABbut3Vnx8AKb9Ru+3+hq9TqM83kp1erxnic/tDa2PEDY2XRZi26CNmYuG/Ga3Zx3d6MovmmRsipOHfWcd7jCL5bv4n1Le0e1EK8pZePCK4IDF7P7Our00IXxlGVcrYRU2nPuo2SVTfH8G6YXaDRzrcNXRlanS5sqlHnKK42UvrGUU1jrgvXamzVRlDNtKlGS34vdsjlcHB9fMt7K1F6UqNXKM7It9zeluu+tLOZLkpoDr9k9rIWwrnLG5ZGM4WR5OMllZXvM/bMFbpblFqWa3KLXFNx+sv6Hlei1L09luk5RhJ3UdFRY23BflnvL2NHQ7O23KCeJcMPK8GseKA01kE+ODU7cjiNM1/FDU6dr2SluyXvTZv1Wml7DT7ar3p6Wtc5ahWP8lUXNv1wBsNPFM7DsPosd7b4N93Hz8ZP4V6nJ7H2XbqLlVXwT42WYyq6/GXt8Eup6jo9JGquNcFiMFheL9rfi3zAvgAAAAAAAAAAAAAAAAAAAAIbNZfqN9vD8l7C9trU93ROX5V6yS+Zy1W0vMDL2porXFuGG+mcNnIaHTWanUd1iSUXm14xuRT4r2vl/odjVtbqXv94R44STfNpLLApsoTSjySWElyS6Gq13Z1SbcWkmsOOOZsZakn6QBqdFpG1nKym1KPLElz/wAfeUbQ0eV9ZcuKafFPwafgy871CxvlGbSl0Uvuv38vQu6m6OE5yjCPJzm8RXiBxvaDTze7Ylm+jMo44K+l8Jx8m1jh4NLqWtHtONlblB5XFNcpRfjGS8GbvVTqshKUJqdacsWpcscG8ev7mJpOxWn1rnLQa1Q1NeFYt1Oub88Pis8OKbXUgx69pbq48ur5JdSrspoZ7R1Mrk1CpRdVMpLP2SeZ2KPi5PGPJeZRd/s02nOXd3d3OrPHuZQrhYv55OW8l5JHovZLsr9Di3OUZWSio4gsV1x/DHryXHhyRRtdl7Jr00Nytc+MpvjOcusmZoAAAAAAAAAAAAAAAAAAAAAABb1FEbIyhNKUZLEovk0cvrOxDWXp7sdK7k2vYprj6pnWADznVaHVUZ7yqe6vvw+0h7cx5e/Bj1bTT8T044HtTTCd82oxW7iOYrdba5ttc+OQLMNeupc+mrqc9Zp2uTl65LW5Z+Jgb+y5POcNPg0+KaMS3T6dfxQhLP8A1M2+innHuNdXVY/vMzKNNh5eW+rAzaYLHBJLwSWEvcdfsDZVG5TeqaVdGEod7GuMZ4zhptc+XicnBnZdmp5oXlKa/fPzA2oAAAAAAAAAAAAAAAAAAAAAAAAAAAAAcFr45nZn8c/iZ3pxO0Yfa2L/AMk/iYGpnQW+4M6UC3OIGNuJFErCNRbgwZajiBsq7jtuyks0P9SXwxPPqJ5O+7I/8CX6j+GIG8AAAAAAAAAAAAAAAAAAAAAAAAAAAAADjdes22fqT+JnZHG6rjZZ+pP4mBjOJYuRkyMXUPgBz21tTiW6ufN+SMaiLNp2j2M6XTZxcb6oTz0nhb0f3i/eYFEQM3TI73sg/sZ/qf3UcJQdx2Nl9nYv5o/D/kB0IAAAAAAAAAAAAAAAAAAAAAAAABGQJBGRkCTi739af55/EzsbbN2Lk+UU2/csnC36nm+uWBVORiXvPApnqxpnvzhBc5zjH1eAOm7Y7OU9Hlc6NycfZ/C16P8AY8+pieq7Zq3tNfHrTZj+y2eVwfEDJqR2fYufC1fpv4jjao5Oy7Fwwrf/AJ/3gOmBGRkCQQSAAAAAAAAAAAAAAU5GSnJG8BXkZKMkbwFzJGSjeIcwLmSN4tuZG+BZ2vZii38mPVpfM4S9nYbeu+xa/FKK9OPyOTsrAwpRN12R0m9e5vlVFv8A95fVX7bxrJVHUdlat2mUvGdj9IrC/feA39iymuqa9UeS7mHg9St1KinJ8opt+7iea2Q+t7wLunidd2UeO8XVQfo3/iczpqupvtk6yNcspSaaafIDqcjJiU6yMuWU+jL2+BdyTktbxKkBcyMlGSd4CrJOSjJOQKhkpyMgVAgATkEZAFneG8UNkAVuRS5lDZS2Bc3ymVhbciicgLjsKXcY8pGPbc0Bb19nePHhH+viy1DQL/U1k9squbjNOOX9WT5P3mRHaqfJgZstnR8vRF7S2d1FQ6OTT65efma9bTXUt3bQjjmBlba2ku5mk+PDh1SabRylevhJ81n9zdZ3jHt2LXPnFe3HEC1XqY9UZun1SNe+y6+5OcPflfuVR7PXrlcvfD/MDeLaKS5m9p1WUn1Sf7HHU9nbcpzubS+6o4TOhoraXFgbVXFcLDBg2XoSAy98neMdTKt4C8mTktKRO8BdyEyhMlMCvJOSjIyBXkFOQBaZDRXgYAtNFLiXsFO6BZcSN0vbpG6BjyrLNlGTOcSlwA02q2TGaakk0zUWdjl/y7LIeSeV6M67ux3YHFvshb/3Ev7CL2n7K7rzKyc358F6HWOsd2Bpq9mpF+OkNj3Q7oDCWmK+5MtVk7gGMqypVl9QJ3QLagVYK9wndApSKkN0qSAIkYJQEokgkCpMnJSiQJAAEEAACAAIIAAMgACCCQBDIJAEAAASAABIABgACQAJJAAkkACUS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6085" name="AutoShape 6" descr="data:image/jpeg;base64,/9j/4AAQSkZJRgABAQAAAQABAAD/2wCEAAkGBhAQEBAQDxANDw8PDw0PDw0NDQ8NDQ4NFBAVFBQQEhIXGyYeFxkjGRISHy8gIycpLC0tFR4xNTAqNSYrLCoBCQoKDgwMGA4MECkYHRgpKSkpKSkpKSkpKSkpKSkpKSkpKSkpKSkpKSkpKSkpKSkpKSkpKSkpKSkpKSkpKSkpKf/AABEIAOEA4QMBIgACEQEDEQH/xAAbAAEAAQUBAAAAAAAAAAAAAAAAAQIDBAUGB//EAEAQAAICAQEFBQQIAwUJAAAAAAABAgMRBAUSITFRBhNBYZFxgbLBFCIjQlJyc6EyYrGSwtHh8QcVM0NTVGOCg//EABUBAQEAAAAAAAAAAAAAAAAAAAAB/8QAFhEBAQEAAAAAAAAAAAAAAAAAAAER/9oADAMBAAIRAxEAPwD3EAAAAAAAAAAAAAAAAAAAAAAAAAAAAAAAAAAAAAAAAAAAAAAAAAAADG1Op3eC5+PkBenakW3qDBleU9+Bn/SCqOo6mt78K8DbxknyJNZVqcP5GxhNNJrkwKgAAAAAAAAAAAAAAAAAAAAAAAAAAAAFF1m7FyfgmzQWanLbb4s2W27N2r2yivn8jm5XAZ0rynvjB74jvgM/vh35gd8SrgNirzZ7K1WW4v2r5nOq4zdmX4th5yx68AOnAAAAAAAAAAAAAAAAAAAAAAAAAAAAAaztFH7Bv8MoP3Zx8zkJXHeavTqyucHynFx9mVwZ5xe3GTjLhKLcWujTwwMnviO+MF3EO8DP74nvjXPUEfSANorjP2M96+tfzZ9yTfyOejqDqex2lcnO58ktyPnJ8ZP0x6gdWWLtdVB4nZXB9JTjF49jI19zhVbOKzKFdkorrJRbS9Uans7tCFlELINS72KnKf3pSxx3n18CWq3kJppNNNPk08p+8qNdZDdbsqWJc5VrhC1dGvCXR+vAzqrFKKkuUkmvYxLpisAFQAAAAAAAAAAAAAAAAAAAAADkO2WxXx1NaysfbRXhjlZ8n69TrymeMPOMeOeWAPI3Mpcje9qdjxql3mlhK5SzmiqUE4PqpTaW75c/lz1W0KsqN8NRpW3up6itKpy6d7FuOfa0AlYW3abO7ZL8GZfZ7svXqLJRsvgnXiUtPCS+kOL5Saf8MXyzh8nyAwtibNs1VihWuCw52NfVrj1fn0XieoaLSRprjXBYjBYXV9W/NviRodDXTBV1QjCC8I+L6t+L82WNual10WSXPCWem9JL5gaTtP2l7tOFT48U5ReHnyZ5lT2+s2bPu+7V1babqhLdcFJvDhzxnD4PhlcOi3O09TvS454tLgstLyRotbUoa2LgnGF1NlaTfFuue/Defi92UiK7fZn+0nT6hqFdesVr4d3Zpp17r/mm/qpeeTvdFBKuCTziK49fM8iovlHHl49Dv+yG1nZF1yecLeT9E/6iQ10oAKgAAAAAAAAAAAAAAAAAAABbut3Vnx8AKb9Ru+3+hq9TqM83kp1erxnic/tDa2PEDY2XRZi26CNmYuG/Ga3Zx3d6MovmmRsipOHfWcd7jCL5bv4n1Le0e1EK8pZePCK4IDF7P7Our00IXxlGVcrYRU2nPuo2SVTfH8G6YXaDRzrcNXRlanS5sqlHnKK42UvrGUU1jrgvXamzVRlDNtKlGS34vdsjlcHB9fMt7K1F6UqNXKM7It9zeluu+tLOZLkpoDr9k9rIWwrnLG5ZGM4WR5OMllZXvM/bMFbpblFqWa3KLXFNx+sv6Hlei1L09luk5RhJ3UdFRY23BflnvL2NHQ7O23KCeJcMPK8GseKA01kE+ODU7cjiNM1/FDU6dr2SluyXvTZv1Wml7DT7ar3p6Wtc5ahWP8lUXNv1wBsNPFM7DsPosd7b4N93Hz8ZP4V6nJ7H2XbqLlVXwT42WYyq6/GXt8Eup6jo9JGquNcFiMFheL9rfi3zAvgAAAAAAAAAAAAAAAAAAAAIbNZfqN9vD8l7C9trU93ROX5V6yS+Zy1W0vMDL2porXFuGG+mcNnIaHTWanUd1iSUXm14xuRT4r2vl/odjVtbqXv94R44STfNpLLApsoTSjySWElyS6Gq13Z1SbcWkmsOOOZsZakn6QBqdFpG1nKym1KPLElz/wAfeUbQ0eV9ZcuKafFPwafgy871CxvlGbSl0Uvuv38vQu6m6OE5yjCPJzm8RXiBxvaDTze7Ylm+jMo44K+l8Jx8m1jh4NLqWtHtONlblB5XFNcpRfjGS8GbvVTqshKUJqdacsWpcscG8ev7mJpOxWn1rnLQa1Q1NeFYt1Oub88Pis8OKbXUgx69pbq48ur5JdSrspoZ7R1Mrk1CpRdVMpLP2SeZ2KPi5PGPJeZRd/s02nOXd3d3OrPHuZQrhYv55OW8l5JHovZLsr9Di3OUZWSio4gsV1x/DHryXHhyRRtdl7Jr00Nytc+MpvjOcusmZoAAAAAAAAAAAAAAAAAAAAAABb1FEbIyhNKUZLEovk0cvrOxDWXp7sdK7k2vYprj6pnWADznVaHVUZ7yqe6vvw+0h7cx5e/Bj1bTT8T044HtTTCd82oxW7iOYrdba5ttc+OQLMNeupc+mrqc9Zp2uTl65LW5Z+Jgb+y5POcNPg0+KaMS3T6dfxQhLP8A1M2+innHuNdXVY/vMzKNNh5eW+rAzaYLHBJLwSWEvcdfsDZVG5TeqaVdGEod7GuMZ4zhptc+XicnBnZdmp5oXlKa/fPzA2oAAAAAAAAAAAAAAAAAAAAAAAAAAAAAcFr45nZn8c/iZ3pxO0Yfa2L/AMk/iYGpnQW+4M6UC3OIGNuJFErCNRbgwZajiBsq7jtuyks0P9SXwxPPqJ5O+7I/8CX6j+GIG8AAAAAAAAAAAAAAAAAAAAAAAAAAAAADjdes22fqT+JnZHG6rjZZ+pP4mBjOJYuRkyMXUPgBz21tTiW6ufN+SMaiLNp2j2M6XTZxcb6oTz0nhb0f3i/eYFEQM3TI73sg/sZ/qf3UcJQdx2Nl9nYv5o/D/kB0IAAAAAAAAAAAAAAAAAAAAAAAABGQJBGRkCTi739af55/EzsbbN2Lk+UU2/csnC36nm+uWBVORiXvPApnqxpnvzhBc5zjH1eAOm7Y7OU9Hlc6NycfZ/C16P8AY8+pieq7Zq3tNfHrTZj+y2eVwfEDJqR2fYufC1fpv4jjao5Oy7Fwwrf/AJ/3gOmBGRkCQQSAAAAAAAAAAAAAAU5GSnJG8BXkZKMkbwFzJGSjeIcwLmSN4tuZG+BZ2vZii38mPVpfM4S9nYbeu+xa/FKK9OPyOTsrAwpRN12R0m9e5vlVFv8A95fVX7bxrJVHUdlat2mUvGdj9IrC/feA39iymuqa9UeS7mHg9St1KinJ8opt+7iea2Q+t7wLunidd2UeO8XVQfo3/iczpqupvtk6yNcspSaaafIDqcjJiU6yMuWU+jL2+BdyTktbxKkBcyMlGSd4CrJOSjJOQKhkpyMgVAgATkEZAFneG8UNkAVuRS5lDZS2Bc3ymVhbciicgLjsKXcY8pGPbc0Bb19nePHhH+viy1DQL/U1k9squbjNOOX9WT5P3mRHaqfJgZstnR8vRF7S2d1FQ6OTT65efma9bTXUt3bQjjmBlba2ku5mk+PDh1SabRylevhJ81n9zdZ3jHt2LXPnFe3HEC1XqY9UZun1SNe+y6+5OcPflfuVR7PXrlcvfD/MDeLaKS5m9p1WUn1Sf7HHU9nbcpzubS+6o4TOhoraXFgbVXFcLDBg2XoSAy98neMdTKt4C8mTktKRO8BdyEyhMlMCvJOSjIyBXkFOQBaZDRXgYAtNFLiXsFO6BZcSN0vbpG6BjyrLNlGTOcSlwA02q2TGaakk0zUWdjl/y7LIeSeV6M67ux3YHFvshb/3Ev7CL2n7K7rzKyc358F6HWOsd2Bpq9mpF+OkNj3Q7oDCWmK+5MtVk7gGMqypVl9QJ3QLagVYK9wndApSKkN0qSAIkYJQEokgkCpMnJSiQJAAEEAACAAIIAAMgACCCQBDIJAEAAASAABIABgACQAJJAAkkACUSAAAAH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608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6A50C3-23B4-234D-8F3A-3C274643BD07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ea typeface="ＭＳ Ｐゴシック" charset="-128"/>
              </a:rPr>
              <a:t>New Teaching Hospitals:  The FTE “Cap”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788"/>
            <a:ext cx="82296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New = after 1996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New teaching hospitals establish a cap by training residents participating in "new" medical residency programs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when a hospital begins training its first sponsored residents </a:t>
            </a:r>
            <a:r>
              <a:rPr lang="en-US" sz="2000" b="1" i="1" u="sng" dirty="0">
                <a:solidFill>
                  <a:srgbClr val="FF0000"/>
                </a:solidFill>
              </a:rPr>
              <a:t>OR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by resident rotators from new programs dating back to the start of the resident’s new program 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Residents from existing program at existing teaching hospital </a:t>
            </a:r>
            <a:r>
              <a:rPr lang="en-US" sz="2400" i="1" dirty="0"/>
              <a:t>do not </a:t>
            </a:r>
            <a:r>
              <a:rPr lang="en-US" sz="2400" dirty="0"/>
              <a:t>trigger the cap building period… </a:t>
            </a:r>
            <a:r>
              <a:rPr lang="en-US" sz="2400" i="1" u="sng" dirty="0">
                <a:solidFill>
                  <a:srgbClr val="FF0000"/>
                </a:solidFill>
              </a:rPr>
              <a:t>BUT</a:t>
            </a:r>
            <a:endParaRPr lang="en-US" sz="2400" u="sng" dirty="0"/>
          </a:p>
          <a:p>
            <a:pPr>
              <a:buFont typeface="Wingdings" panose="05000000000000000000" pitchFamily="2" charset="2"/>
              <a:buChar char="n"/>
              <a:defRPr/>
            </a:pP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n"/>
              <a:defRPr/>
            </a:pPr>
            <a:endParaRPr lang="en-US" dirty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EF830C-9C7A-6D46-BCAC-464C03532F77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358234" y="293340"/>
            <a:ext cx="6526006" cy="1325563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ea typeface="ＭＳ Ｐゴシック" charset="-128"/>
              </a:rPr>
              <a:t>BEWARE!!!</a:t>
            </a:r>
            <a:endParaRPr lang="en-US" altLang="en-US" sz="4000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28650" y="2644726"/>
            <a:ext cx="7886700" cy="44389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en-US" sz="2400" b="1" i="1" dirty="0">
                <a:solidFill>
                  <a:srgbClr val="FF0000"/>
                </a:solidFill>
                <a:ea typeface="ＭＳ Ｐゴシック" charset="-128"/>
              </a:rPr>
              <a:t>ROTATORS WILL TRIGGER A “VIRGIN” TEACHING HOSPITAL’S PRA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b="1" i="1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en-US" sz="2400" b="1" i="1" dirty="0">
                <a:solidFill>
                  <a:srgbClr val="FF0000"/>
                </a:solidFill>
                <a:ea typeface="ＭＳ Ｐゴシック" charset="-128"/>
              </a:rPr>
              <a:t>MUST REPORT ALL ROTATORS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i="1" dirty="0">
                <a:ea typeface="ＭＳ Ｐゴシック" charset="-128"/>
              </a:rPr>
              <a:t>CMS may “discover” rotators – even if you do not report them -- and require you to report if the cost report is re-openable to establish a PRA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400" i="1" dirty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i="1" dirty="0">
                <a:solidFill>
                  <a:srgbClr val="FF0000"/>
                </a:solidFill>
                <a:ea typeface="ＭＳ Ｐゴシック" charset="-128"/>
              </a:rPr>
              <a:t>COMMUNICATE EARLY AND FREQUENTLY WITH YOUR MAC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i="1" dirty="0">
              <a:ea typeface="ＭＳ Ｐゴシック" charset="-128"/>
            </a:endParaRPr>
          </a:p>
          <a:p>
            <a:pPr>
              <a:buFont typeface="Wingdings" charset="2"/>
              <a:buChar char="§"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79C8C8-8689-4C44-9582-592C344A6B25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pic>
        <p:nvPicPr>
          <p:cNvPr id="8" name="Picture 7" descr="http://ipad.iwalls.org/wp-content/uploads/2010/11/man-at-wor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74" y="1186709"/>
            <a:ext cx="1617784" cy="145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90143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Finance and GME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51781"/>
            <a:ext cx="5410200" cy="4495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Understand the relationship between accreditation requirements, resident assignments, and GME reimbursement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The data you report can impact GME reimbursement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Accurate billing and coding can impact GME reimbursement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Can you defend your programs in a settlement audit?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2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/>
          </a:p>
        </p:txBody>
      </p:sp>
      <p:pic>
        <p:nvPicPr>
          <p:cNvPr id="17411" name="Picture 5" descr="http://www.solutionsforce.com/images/cmg/ImprovingProductiv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7763"/>
            <a:ext cx="31242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D76665-7766-EC4E-BD5D-29E5D6592D1D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124200" y="64356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185781" y="196269"/>
            <a:ext cx="852625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Can</a:t>
            </a:r>
            <a:r>
              <a:rPr lang="en-US" altLang="en-US" sz="3800" b="1" dirty="0">
                <a:ea typeface="ＭＳ Ｐゴシック" charset="-128"/>
              </a:rPr>
              <a:t> a FTE Cap Be Adjusted?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5" y="1605354"/>
            <a:ext cx="7924800" cy="4827777"/>
          </a:xfrm>
        </p:spPr>
        <p:txBody>
          <a:bodyPr>
            <a:normAutofit fontScale="85000" lnSpcReduction="10000"/>
          </a:bodyPr>
          <a:lstStyle/>
          <a:p>
            <a:pPr marL="514350" indent="-45720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100" dirty="0"/>
              <a:t>ACA Section 5503 re-distribution of unused FTE</a:t>
            </a:r>
          </a:p>
          <a:p>
            <a:pPr marL="514350" indent="-45720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100" dirty="0"/>
              <a:t>ACA Section 5506 re-distribution of FTE from closed teaching hospitals </a:t>
            </a:r>
          </a:p>
          <a:p>
            <a:pPr marL="514350" indent="-45720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100" dirty="0"/>
              <a:t>Rural hospitals receive a permanent cap adjustment each time they participate in training residents in a new program. </a:t>
            </a:r>
          </a:p>
          <a:p>
            <a:pPr marL="514350" indent="-457200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3100" dirty="0"/>
              <a:t>Urban hospitals receive a permanent cap adjustment for the time residents in a sponsored rural track spend at the urban hospital.</a:t>
            </a:r>
          </a:p>
          <a:p>
            <a:pPr marL="571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EDDABE-FD47-6C4B-86D0-23F686573300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charset="-128"/>
              </a:rPr>
              <a:t>Can a FTE Cap Be Adjusted?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801091"/>
            <a:ext cx="8229600" cy="38862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altLang="en-US" sz="2400" dirty="0">
                <a:ea typeface="ＭＳ Ｐゴシック" charset="-128"/>
              </a:rPr>
              <a:t>Affiliation Agreements:  Two or more hospitals that are part of an “affiliated group” can share a combined FTE cap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ea typeface="ＭＳ Ｐゴシック" charset="-128"/>
              </a:rPr>
              <a:t>One hospital loans FTE cap slots; another receives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ea typeface="ＭＳ Ｐゴシック" charset="-128"/>
              </a:rPr>
              <a:t>Total DGME and IME FTE caps do not change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ea typeface="ＭＳ Ｐゴシック" charset="-128"/>
              </a:rPr>
              <a:t>At least 1 resident must be assigned to the other hospital(s) in the affiliated group</a:t>
            </a:r>
          </a:p>
          <a:p>
            <a:pPr lvl="1">
              <a:buFont typeface="Wingdings" charset="2"/>
              <a:buChar char="§"/>
            </a:pPr>
            <a:r>
              <a:rPr lang="en-US" altLang="en-US" sz="2000" dirty="0">
                <a:ea typeface="ＭＳ Ｐゴシック" charset="-128"/>
              </a:rPr>
              <a:t>Written, signed, and filed annually with CMS before July 1:  </a:t>
            </a:r>
            <a:r>
              <a:rPr lang="en-US" altLang="en-US" sz="2000" dirty="0">
                <a:ea typeface="ＭＳ Ｐゴシック" charset="-128"/>
                <a:hlinkClick r:id="rId2"/>
              </a:rPr>
              <a:t>Medicare_GME_Affiliation_Agreement@cms.hhs.gov</a:t>
            </a:r>
            <a:r>
              <a:rPr lang="en-US" altLang="en-US" sz="20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altLang="en-US" sz="2400" dirty="0">
                <a:ea typeface="ＭＳ Ｐゴシック" charset="-128"/>
              </a:rPr>
              <a:t>Allows flexibility to move residents around from month to month, subject to the new, adjusted cap</a:t>
            </a:r>
          </a:p>
          <a:p>
            <a:pPr>
              <a:buFont typeface="Wingdings" charset="2"/>
              <a:buChar char="§"/>
            </a:pPr>
            <a:r>
              <a:rPr lang="en-US" altLang="en-US" sz="2400" i="1" dirty="0">
                <a:ea typeface="ＭＳ Ｐゴシック" charset="-128"/>
              </a:rPr>
              <a:t>NOT</a:t>
            </a:r>
            <a:r>
              <a:rPr lang="en-US" altLang="en-US" sz="2400" dirty="0">
                <a:ea typeface="ＭＳ Ｐゴシック" charset="-128"/>
              </a:rPr>
              <a:t> intended to work around established caps</a:t>
            </a:r>
          </a:p>
          <a:p>
            <a:pPr marL="0" indent="0">
              <a:buNone/>
            </a:pPr>
            <a:endParaRPr lang="en-US" altLang="en-US" sz="2400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47833-EC00-B142-848F-D219E2FB16B2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Counting FTE:  </a:t>
            </a:r>
            <a:br>
              <a:rPr lang="en-US" altLang="en-US" sz="3600" b="1" dirty="0">
                <a:ea typeface="ＭＳ Ｐゴシック" charset="-128"/>
              </a:rPr>
            </a:br>
            <a:r>
              <a:rPr lang="en-US" altLang="en-US" sz="3600" b="1" dirty="0">
                <a:ea typeface="ＭＳ Ｐゴシック" charset="-128"/>
              </a:rPr>
              <a:t>Who is Eligible?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525" y="2514600"/>
            <a:ext cx="5867400" cy="3124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/>
              <a:t> Residents training in programs accredited by ACGME, AOA, ADA,  APMA 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/>
              <a:t> US graduates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2400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400" dirty="0"/>
              <a:t> International graduates must have a valid ECFMG certificate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53251" name="irc_mi" descr="http://content.presentermedia.com/files/clipart/00008000/8459/nurse_team_high_five_image_500_cl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4225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88202-3A18-A742-AF41-D22DA9F06490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85800" y="348669"/>
            <a:ext cx="82296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ea typeface="ＭＳ Ｐゴシック" charset="-128"/>
              </a:rPr>
              <a:t>Counting FTE:  </a:t>
            </a:r>
            <a:br>
              <a:rPr lang="en-US" altLang="en-US" sz="4000" b="1" dirty="0">
                <a:ea typeface="ＭＳ Ｐゴシック" charset="-128"/>
              </a:rPr>
            </a:br>
            <a:r>
              <a:rPr lang="en-US" altLang="en-US" sz="4000" b="1" dirty="0">
                <a:ea typeface="ＭＳ Ｐゴシック" charset="-128"/>
              </a:rPr>
              <a:t>What’s Allowable...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710118"/>
            <a:ext cx="8235755" cy="47230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2400" dirty="0"/>
              <a:t>In general, hospitals may count: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2000" dirty="0"/>
              <a:t>Residents training and providing patient care in the hospital setting for both  DGME and IME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sz="2000" dirty="0"/>
              <a:t>Residents training and providing patient care outside the hospital (non-provider settings)  for both DGME and IME </a:t>
            </a:r>
            <a:r>
              <a:rPr lang="en-US" sz="2000" b="1" i="1" dirty="0">
                <a:solidFill>
                  <a:srgbClr val="FF0000"/>
                </a:solidFill>
              </a:rPr>
              <a:t>if: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i="1" dirty="0"/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Part of the educational curriculum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Written agreement that is compliant with CMS requirements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Hospital pays resident salaries and benefits</a:t>
            </a: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/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7EB80D-35B9-784A-8B90-D3E1F6256E01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545999" y="166900"/>
            <a:ext cx="652600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Counting FTE:  </a:t>
            </a:r>
            <a:br>
              <a:rPr lang="en-US" altLang="en-US" sz="3600" b="1" dirty="0">
                <a:ea typeface="ＭＳ Ｐゴシック" charset="-128"/>
              </a:rPr>
            </a:br>
            <a:r>
              <a:rPr lang="en-US" altLang="en-US" sz="3600" b="1" dirty="0">
                <a:ea typeface="ＭＳ Ｐゴシック" charset="-128"/>
              </a:rPr>
              <a:t>…and What’s Not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9125" y="2298088"/>
            <a:ext cx="7896225" cy="2448609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altLang="en-US" sz="2400" dirty="0">
                <a:ea typeface="ＭＳ Ｐゴシック" pitchFamily="34" charset="-128"/>
              </a:rPr>
              <a:t>A hospital </a:t>
            </a:r>
            <a:r>
              <a:rPr lang="en-US" altLang="en-US" sz="2400" b="1" i="1" dirty="0">
                <a:solidFill>
                  <a:srgbClr val="FF0000"/>
                </a:solidFill>
                <a:ea typeface="ＭＳ Ｐゴシック" pitchFamily="34" charset="-128"/>
              </a:rPr>
              <a:t>may not </a:t>
            </a:r>
            <a:r>
              <a:rPr lang="en-US" altLang="en-US" sz="2400" dirty="0">
                <a:ea typeface="ＭＳ Ｐゴシック" pitchFamily="34" charset="-128"/>
              </a:rPr>
              <a:t>count any time that a resident spends at another hospital, even if the other hospital does not seek GME payments from Medicare</a:t>
            </a:r>
            <a:r>
              <a:rPr lang="en-US" altLang="en-US" sz="2800" dirty="0"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ea typeface="ＭＳ Ｐゴシック" pitchFamily="34" charset="-128"/>
            </a:endParaRPr>
          </a:p>
        </p:txBody>
      </p:sp>
      <p:pic>
        <p:nvPicPr>
          <p:cNvPr id="57347" name="irc_mi" descr="http://www.satisfactionsecrets.com/wp-content/uploads/2011/12/man-with-stop-sign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3706091"/>
            <a:ext cx="22860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12A08F-762E-3C47-8CD4-8D5FED958903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878508" y="177194"/>
            <a:ext cx="6526006" cy="1325563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Counting FTE</a:t>
            </a:r>
            <a:br>
              <a:rPr lang="en-US" altLang="en-US" sz="3600" b="1" dirty="0">
                <a:ea typeface="ＭＳ Ｐゴシック" charset="-128"/>
              </a:rPr>
            </a:br>
            <a:r>
              <a:rPr lang="en-US" altLang="en-US" sz="3600" b="1" dirty="0">
                <a:ea typeface="ＭＳ Ｐゴシック" charset="-128"/>
              </a:rPr>
              <a:t>Assignment-Specific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0" y="2057400"/>
            <a:ext cx="5638800" cy="3276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3000" dirty="0"/>
              <a:t>Inpatient Rotations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3000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3000" dirty="0"/>
              <a:t>Outpatient and ambulatory rotations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3000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3000" dirty="0"/>
              <a:t>Non- patient care rotations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3000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3000" dirty="0"/>
              <a:t>Research rotations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59395" name="irc_mi" descr="http://www.marcwayshak.com/wp-content/uploads/2011/09/get-stuff-done-check-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438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4E6780-39CE-3A43-8DF9-093715C48A9C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http://www.onlineuniversities-weblog.com/50226711/istock_6649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Counting FTE</a:t>
            </a:r>
            <a:br>
              <a:rPr lang="en-US" altLang="en-US" sz="3600" b="1" dirty="0">
                <a:ea typeface="ＭＳ Ｐゴシック" charset="-128"/>
              </a:rPr>
            </a:br>
            <a:r>
              <a:rPr lang="en-US" altLang="en-US" sz="3600" b="1" dirty="0">
                <a:ea typeface="ＭＳ Ｐゴシック" charset="-128"/>
              </a:rPr>
              <a:t>Assignment-Specific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1816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dirty="0"/>
              <a:t>Didactics 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dirty="0"/>
              <a:t>Conferences and retreats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dirty="0"/>
              <a:t>Orientation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dirty="0"/>
              <a:t>Vacation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dirty="0"/>
              <a:t>Leave of Absence</a:t>
            </a:r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C8931C-F567-F24B-BEB7-4D266454A9F2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133600" y="290946"/>
            <a:ext cx="6705600" cy="1371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ea typeface="ＭＳ Ｐゴシック" charset="-128"/>
              </a:rPr>
              <a:t>Counting FTE: </a:t>
            </a:r>
            <a:br>
              <a:rPr lang="en-US" altLang="en-US" sz="3600" b="1" dirty="0">
                <a:ea typeface="ＭＳ Ｐゴシック" charset="-128"/>
              </a:rPr>
            </a:br>
            <a:r>
              <a:rPr lang="en-US" altLang="en-US" sz="3600" b="1" dirty="0">
                <a:ea typeface="ＭＳ Ｐゴシック" charset="-128"/>
              </a:rPr>
              <a:t>Dr. Pgy Irp, III –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959265"/>
            <a:ext cx="7620000" cy="4343400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				</a:t>
            </a:r>
            <a:r>
              <a:rPr lang="en-US" b="1" dirty="0"/>
              <a:t>DGME FTE		IME FTE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Continuity Clinic – 2 half-days/week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Didactics – every Monday morning in Conference Room 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latin typeface="Lucida Bright Demibold" charset="0"/>
              <a:ea typeface="Lucida Bright Demibold" charset="0"/>
              <a:cs typeface="Lucida Bright Demibold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Wards (primary hospital) – 2 months		2.0		2.0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EM (participating hospital) – 1 month		0.2		0.2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ICU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Night Float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GI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Endocrine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Cardiology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Research – 1 month				1.0		0.0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International elective – 1 month			0.0		0.0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Vacation	- 1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Practice Management – 1 month			</a:t>
            </a:r>
            <a:r>
              <a:rPr lang="en-US" b="1" dirty="0">
                <a:solidFill>
                  <a:srgbClr val="FF0000"/>
                </a:solidFill>
                <a:latin typeface="Lucida Bright Demibold" charset="0"/>
                <a:ea typeface="Lucida Bright Demibold" charset="0"/>
                <a:cs typeface="Lucida Bright Demibold" charset="0"/>
              </a:rPr>
              <a:t>let’s take a closer look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			</a:t>
            </a:r>
            <a:r>
              <a:rPr lang="en-US" b="1" dirty="0">
                <a:solidFill>
                  <a:srgbClr val="FF0000"/>
                </a:solidFill>
                <a:latin typeface="Lucida Bright Demibold" charset="0"/>
                <a:ea typeface="Lucida Bright Demibold" charset="0"/>
                <a:cs typeface="Lucida Bright Demibold" charset="0"/>
              </a:rPr>
              <a:t>TOTAL FTE </a:t>
            </a: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Lucida Bright Demibold" charset="0"/>
                <a:ea typeface="Lucida Bright Demibold" charset="0"/>
                <a:cs typeface="Lucida Bright Demibold" charset="0"/>
              </a:rPr>
              <a:t>??		??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3B3E2D-5ED4-7448-8AFD-F82A3D46C224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810840" y="3810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3300"/>
                </a:solidFill>
                <a:ea typeface="ＭＳ Ｐゴシック" charset="-128"/>
              </a:rPr>
              <a:t>Practice Management Rotation</a:t>
            </a:r>
            <a:br>
              <a:rPr lang="en-US" altLang="en-US" sz="3200" b="1" dirty="0">
                <a:solidFill>
                  <a:srgbClr val="003300"/>
                </a:solidFill>
                <a:ea typeface="ＭＳ Ｐゴシック" charset="-128"/>
              </a:rPr>
            </a:br>
            <a:r>
              <a:rPr lang="en-US" altLang="en-US" sz="3200" b="1" dirty="0">
                <a:solidFill>
                  <a:srgbClr val="003300"/>
                </a:solidFill>
                <a:ea typeface="ＭＳ Ｐゴシック" charset="-128"/>
              </a:rPr>
              <a:t>February </a:t>
            </a: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3035300" y="2595563"/>
            <a:ext cx="14509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" charset="0"/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114550" y="20462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2114550" y="25034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65541" name="Rectangle 8"/>
          <p:cNvSpPr>
            <a:spLocks noChangeArrowheads="1"/>
          </p:cNvSpPr>
          <p:nvPr/>
        </p:nvSpPr>
        <p:spPr bwMode="auto">
          <a:xfrm>
            <a:off x="2114550" y="20462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65542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03E49D-8C6B-FB4C-B95B-DB870CD45302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dirty="0">
              <a:latin typeface="Arial Black" charset="0"/>
            </a:endParaRPr>
          </a:p>
        </p:txBody>
      </p:sp>
      <p:pic>
        <p:nvPicPr>
          <p:cNvPr id="65543" name="Content Placeholder 1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840" y="1635989"/>
            <a:ext cx="7687048" cy="4672460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133600" y="290946"/>
            <a:ext cx="6705600" cy="1371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ea typeface="ＭＳ Ｐゴシック" charset="-128"/>
              </a:rPr>
              <a:t>Counting FTE: </a:t>
            </a:r>
            <a:br>
              <a:rPr lang="en-US" altLang="en-US" sz="3600" b="1" dirty="0">
                <a:ea typeface="ＭＳ Ｐゴシック" charset="-128"/>
              </a:rPr>
            </a:br>
            <a:r>
              <a:rPr lang="en-US" altLang="en-US" sz="3600" b="1" dirty="0">
                <a:ea typeface="ＭＳ Ｐゴシック" charset="-128"/>
              </a:rPr>
              <a:t>Dr. Pgy Irp, III –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959265"/>
            <a:ext cx="7620000" cy="4343400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				</a:t>
            </a:r>
            <a:r>
              <a:rPr lang="en-US" b="1" dirty="0"/>
              <a:t>DGME FTE		IME FTE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Continuity Clinic – 2 half-days/week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Didactics – every Monday morning in Conference Room 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latin typeface="Lucida Bright Demibold" charset="0"/>
              <a:ea typeface="Lucida Bright Demibold" charset="0"/>
              <a:cs typeface="Lucida Bright Demibold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Wards (primary hospital) – 2 months		2.0		2.0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EM (participating hospital) – 1 month		0.2		0.2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ICU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Night Float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GI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Endocrine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Cardiology –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Research – 1 month				1.0		0.0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International elective – 1 month			0.0		0.0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Vacation	- 1 month				1.0		1.0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Practice Management – 1 month			</a:t>
            </a:r>
            <a:r>
              <a:rPr lang="en-US" dirty="0">
                <a:solidFill>
                  <a:srgbClr val="FF0000"/>
                </a:solidFill>
                <a:latin typeface="Lucida Bright" panose="02040602050505020304" pitchFamily="18" charset="0"/>
                <a:ea typeface="Lucida Bright Demibold" charset="0"/>
                <a:cs typeface="Lucida Bright Demibold" charset="0"/>
              </a:rPr>
              <a:t>.91		.54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Lucida Bright Demibold" charset="0"/>
                <a:ea typeface="Lucida Bright Demibold" charset="0"/>
                <a:cs typeface="Lucida Bright Demibold" charset="0"/>
              </a:rPr>
              <a:t>			</a:t>
            </a:r>
            <a:r>
              <a:rPr lang="en-US" b="1" dirty="0">
                <a:solidFill>
                  <a:srgbClr val="FF0000"/>
                </a:solidFill>
                <a:latin typeface="Lucida Bright Demibold" charset="0"/>
                <a:ea typeface="Lucida Bright Demibold" charset="0"/>
                <a:cs typeface="Lucida Bright Demibold" charset="0"/>
              </a:rPr>
              <a:t>TOTAL FTE 	.84		</a:t>
            </a:r>
            <a:r>
              <a:rPr lang="en-US" dirty="0">
                <a:solidFill>
                  <a:srgbClr val="FF0000"/>
                </a:solidFill>
                <a:latin typeface="Lucida Bright Demibold" charset="0"/>
                <a:ea typeface="Lucida Bright Demibold" charset="0"/>
                <a:cs typeface="Lucida Bright Demibold" charset="0"/>
              </a:rPr>
              <a:t>.73</a:t>
            </a:r>
            <a:r>
              <a:rPr lang="en-US" b="1" dirty="0">
                <a:solidFill>
                  <a:srgbClr val="FF0000"/>
                </a:solidFill>
                <a:latin typeface="Lucida Bright Demibold" charset="0"/>
                <a:ea typeface="Lucida Bright Demibold" charset="0"/>
                <a:cs typeface="Lucida Bright Demibold" charset="0"/>
              </a:rPr>
              <a:t>		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3B3E2D-5ED4-7448-8AFD-F82A3D46C224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76702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blog.copdfoundation.org/wp-content/uploads/2012/09/C-Users-sschlegel-Pictures-Question-Mark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733800"/>
            <a:ext cx="21082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08997" y="294495"/>
            <a:ext cx="652600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Who Funds GME?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0" y="1620058"/>
            <a:ext cx="6934200" cy="4419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CMS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Medicare Reimbursement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Medicaid Reimbursement – Pass-through payments from the states</a:t>
            </a:r>
            <a:endParaRPr lang="en-US" sz="2900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Other Federal Reimbursement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Tricare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HRSA – THC’s and Children’s Hospitals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State Funding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Hospital Operating Budget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Faculty Practice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Health Plan (Private Payers)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Philanthropy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1946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14E7B6-DC2C-B446-A25C-0F5B7C8C294D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1"/>
          </p:nvPr>
        </p:nvSpPr>
        <p:spPr>
          <a:xfrm>
            <a:off x="878032" y="581458"/>
            <a:ext cx="8229600" cy="46482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charset="2"/>
              <a:buNone/>
            </a:pPr>
            <a:r>
              <a:rPr lang="en-US" altLang="en-US" sz="4000" dirty="0">
                <a:ea typeface="ＭＳ Ｐゴシック" charset="-128"/>
              </a:rPr>
              <a:t>Do this for every resident</a:t>
            </a: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4000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4000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4000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4000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4000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r>
              <a:rPr lang="en-US" altLang="en-US" sz="4000" dirty="0">
                <a:ea typeface="ＭＳ Ｐゴシック" charset="-128"/>
              </a:rPr>
              <a:t>Next step – Complete the IRIS report</a:t>
            </a:r>
          </a:p>
          <a:p>
            <a:pPr marL="0" indent="0" eaLnBrk="1" hangingPunct="1">
              <a:buFont typeface="Wingdings" charset="2"/>
              <a:buNone/>
            </a:pPr>
            <a:endParaRPr lang="en-US" altLang="en-US" sz="4000" dirty="0">
              <a:ea typeface="ＭＳ Ｐゴシック" charset="-128"/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696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739058-95D0-FA44-82AE-8146623ED844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dirty="0">
              <a:latin typeface="Arial Black" charset="0"/>
            </a:endParaRPr>
          </a:p>
        </p:txBody>
      </p:sp>
      <p:pic>
        <p:nvPicPr>
          <p:cNvPr id="69635" name="Picture 2" descr="http://1.bp.blogspot.com/-XYa0CiHS4m0/T0oLaNMr4VI/AAAAAAAAAX8/NckdPq5g2-k/s1600/green-check-mark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357746"/>
            <a:ext cx="3355830" cy="33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828800" y="337131"/>
            <a:ext cx="6858000" cy="11106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The Intern and Resident Information System (IRIS)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316"/>
            <a:ext cx="8229600" cy="421679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400" dirty="0"/>
              <a:t>CMS uses IRIS report to gather resident demographic and rotation information: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Filed with the Medicare Cost Report to ensure accurate GME payments to teaching hospitals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Downloaded from the CMS website:   </a:t>
            </a: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900" dirty="0">
                <a:hlinkClick r:id="rId3"/>
              </a:rPr>
              <a:t>http://www.cms.gov/Research-Statistics-Data-and-Systems/Computer-Data-and-Systems/IRIS/index.html</a:t>
            </a:r>
            <a:endParaRPr lang="en-US" sz="2900" dirty="0"/>
          </a:p>
          <a:p>
            <a:pPr lvl="2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Web-based Residency management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Commercial systems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CECEE1-C00B-D145-97D6-73B4C960779C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1842397" y="221456"/>
            <a:ext cx="6526006" cy="1325563"/>
          </a:xfrm>
        </p:spPr>
        <p:txBody>
          <a:bodyPr/>
          <a:lstStyle/>
          <a:p>
            <a:pPr algn="ctr" eaLnBrk="1" hangingPunct="1"/>
            <a:r>
              <a:rPr lang="en-US" altLang="en-US" sz="3200" b="1" dirty="0">
                <a:ea typeface="ＭＳ Ｐゴシック" charset="-128"/>
              </a:rPr>
              <a:t>The Intern and Resident Information System (IRIS)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dirty="0"/>
              <a:t>Demographic Information for every resident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r>
              <a:rPr lang="en-US" dirty="0"/>
              <a:t>Name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r>
              <a:rPr lang="en-US" dirty="0"/>
              <a:t>DOB 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r>
              <a:rPr lang="en-US" dirty="0"/>
              <a:t>SSN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r>
              <a:rPr lang="en-US" dirty="0"/>
              <a:t>Medical School Code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r>
              <a:rPr lang="en-US" dirty="0"/>
              <a:t>Graduation Date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r>
              <a:rPr lang="en-US" dirty="0"/>
              <a:t>ECFMG Certificate Number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endParaRPr lang="en-US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dirty="0"/>
              <a:t>Rotation Information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r>
              <a:rPr lang="en-US" dirty="0"/>
              <a:t>Dates of each rotation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r>
              <a:rPr lang="en-US" dirty="0"/>
              <a:t>Allowable DGME and IME FTE </a:t>
            </a:r>
          </a:p>
          <a:p>
            <a:pPr marL="857250" lvl="1" indent="-457200" eaLnBrk="1" hangingPunct="1">
              <a:buFont typeface="Wingdings" charset="2"/>
              <a:buChar char="§"/>
              <a:defRPr/>
            </a:pPr>
            <a:endParaRPr lang="en-US" i="1" u="sng" dirty="0"/>
          </a:p>
          <a:p>
            <a:pPr eaLnBrk="1" hangingPunct="1">
              <a:buFont typeface="Wingdings" charset="2"/>
              <a:buChar char="§"/>
              <a:defRPr/>
            </a:pPr>
            <a:r>
              <a:rPr lang="en-US" dirty="0"/>
              <a:t>Attestation</a:t>
            </a:r>
            <a:r>
              <a:rPr lang="en-US" i="1" u="sng" dirty="0"/>
              <a:t/>
            </a:r>
            <a:br>
              <a:rPr lang="en-US" i="1" u="sng" dirty="0"/>
            </a:br>
            <a:endParaRPr lang="en-US" i="1" u="sng" dirty="0"/>
          </a:p>
          <a:p>
            <a:pPr marL="400050" lvl="1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63AAE2-0DE2-3F49-961E-1FC694716D1D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 dirty="0">
              <a:latin typeface="Arial Black" charset="0"/>
            </a:endParaRPr>
          </a:p>
        </p:txBody>
      </p:sp>
      <p:pic>
        <p:nvPicPr>
          <p:cNvPr id="73732" name="Picture 4" descr="http://us.cdn4.123rf.com/168nwm/nexusplexus/nexusplexus1108/nexusplexus110800576/10212542-3d-man-standing-near-sign-of-info-let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>
                <a:ea typeface="ＭＳ Ｐゴシック" charset="-128"/>
              </a:rPr>
              <a:t>New Teaching Hospitals:  Seeing your first Medicare GME dollars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628650" y="2176787"/>
            <a:ext cx="7886700" cy="443890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IME payments are calculated and should begin during the hospital’s first regularly scheduled annual or biannual rate review after residents begin training</a:t>
            </a:r>
          </a:p>
          <a:p>
            <a:pPr>
              <a:buFont typeface="Wingdings" charset="2"/>
              <a:buChar char="§"/>
            </a:pPr>
            <a:endParaRPr lang="en-US" altLang="en-US" dirty="0">
              <a:ea typeface="ＭＳ Ｐゴシック" charset="-128"/>
            </a:endParaRPr>
          </a:p>
          <a:p>
            <a:pPr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DGME payments are paid based on the hospital’s first full-year settled cost report with residents</a:t>
            </a:r>
          </a:p>
          <a:p>
            <a:pPr>
              <a:buFont typeface="Wingdings" charset="2"/>
              <a:buChar char="§"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434CCB-F4E9-9A45-92D9-205F58373981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Communicate early and frequently with your MAC to mitigate months (even years) of delays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/>
              <a:t>Will your MAC work with you to establish a “proxy-PRA as a lump-sum and/or interim pass-through payment while the official PRA is established?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/>
              <a:t>Will your MAC conduct your rate review early in the calendar year, so that IME payments can be initiated at the start of the academic year?  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/>
              <a:t>Send lists of matched residents to the MAC every year during the cap-building window so that IME and DGME can be updated in a timely manner to accommodate new program growth</a:t>
            </a:r>
          </a:p>
          <a:p>
            <a:pPr>
              <a:buFont typeface="Wingdings" panose="05000000000000000000" pitchFamily="2" charset="2"/>
              <a:buChar char="n"/>
              <a:defRPr/>
            </a:pPr>
            <a:endParaRPr lang="en-US" sz="2000" dirty="0"/>
          </a:p>
        </p:txBody>
      </p:sp>
      <p:sp>
        <p:nvSpPr>
          <p:cNvPr id="768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B0DC0E-8F99-2047-BD21-2AE6C7282286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>
                <a:ea typeface="ＭＳ Ｐゴシック" charset="-128"/>
              </a:rPr>
              <a:t>New Teaching Hospitals:  Seeing your first Medicare GME dollars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8037048" cy="43391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Bring rotations in-house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Other hospitals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Away electives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Move didactics in-house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Affiliation agreements to share aggregate “cap” with a hospital with a more favorable PRA and/or Medicare payor mix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Require some clinical activity on non- patient care rotations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Match residents with no previous residency training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Detailed schedules and documentation (down to the half-day)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Track your payments (don’t let them go into a black hole)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Strategies to Consider…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5255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003300"/>
                </a:solidFill>
                <a:ea typeface="ＭＳ Ｐゴシック" charset="-128"/>
              </a:rPr>
              <a:t>Final Thoughts</a:t>
            </a: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42900" y="1730879"/>
            <a:ext cx="8610600" cy="1447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9600" dirty="0">
                <a:ea typeface="ＭＳ Ｐゴシック" pitchFamily="34" charset="-128"/>
              </a:rPr>
              <a:t>Stay current, stay alert, stay involved – GME reimbursement is a moving target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8000" dirty="0">
                <a:ea typeface="ＭＳ Ｐゴシック" pitchFamily="34" charset="-128"/>
              </a:rPr>
              <a:t>S 2671 and HR 4732 regarding resident rotators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8000" dirty="0">
                <a:ea typeface="ＭＳ Ｐゴシック" pitchFamily="34" charset="-128"/>
              </a:rPr>
              <a:t>HR 6039 redistribution of unused cap slots to HPSA’s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8000" dirty="0">
                <a:ea typeface="ＭＳ Ｐゴシック" pitchFamily="34" charset="-128"/>
              </a:rPr>
              <a:t>2017 IPPS Proposed Rule regarding Rural Training Tracks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8000" dirty="0">
                <a:ea typeface="ＭＳ Ｐゴシック" pitchFamily="34" charset="-128"/>
              </a:rPr>
              <a:t>The President’s 2017 budget request to Congress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8000" dirty="0">
                <a:ea typeface="ＭＳ Ｐゴシック" pitchFamily="34" charset="-128"/>
              </a:rPr>
              <a:t>What happens when HRSA funding for THCs expire?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9600" dirty="0">
                <a:ea typeface="ＭＳ Ｐゴシック" pitchFamily="34" charset="-128"/>
              </a:rPr>
              <a:t>New Teaching Hospitals:  communicate early and frequently with your MAC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  <a:defRPr/>
            </a:pPr>
            <a:r>
              <a:rPr lang="en-US" altLang="en-US" sz="9600" dirty="0">
                <a:ea typeface="ＭＳ Ｐゴシック" pitchFamily="34" charset="-128"/>
              </a:rPr>
              <a:t>Finance and programs work together to create and maintain good documentation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9600" dirty="0">
              <a:ea typeface="ＭＳ Ｐゴシック" pitchFamily="34" charset="-128"/>
            </a:endParaRPr>
          </a:p>
          <a:p>
            <a:pPr>
              <a:buFont typeface="Wingdings" charset="2"/>
              <a:buChar char="§"/>
              <a:defRPr/>
            </a:pPr>
            <a:endParaRPr lang="en-US" altLang="en-US" sz="7200" dirty="0">
              <a:ea typeface="ＭＳ Ｐゴシック" pitchFamily="34" charset="-128"/>
            </a:endParaRP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D0BA8B-2DF6-7F48-A19E-980ED7CB5FA8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32733" y="318719"/>
            <a:ext cx="4319588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latin typeface="+mn-lt"/>
            </a:endParaRPr>
          </a:p>
          <a:p>
            <a:pPr marL="0" lvl="0" indent="0" algn="ctr">
              <a:lnSpc>
                <a:spcPct val="80000"/>
              </a:lnSpc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sz="1600" dirty="0">
                <a:latin typeface="+mn-lt"/>
              </a:rPr>
              <a:t>Maximizing Resident Forums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Tuesday, October 27, 2016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1400" b="0" dirty="0">
                <a:latin typeface="+mn-lt"/>
              </a:rPr>
              <a:t>12:00pm – 1:00pm EST</a:t>
            </a:r>
          </a:p>
          <a:p>
            <a:pPr algn="ctr">
              <a:lnSpc>
                <a:spcPct val="80000"/>
              </a:lnSpc>
              <a:buNone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sz="1600" dirty="0">
                <a:latin typeface="+mn-lt"/>
              </a:rPr>
              <a:t>What Every Coordinator </a:t>
            </a:r>
          </a:p>
          <a:p>
            <a:pPr algn="ctr"/>
            <a:r>
              <a:rPr lang="en-US" sz="1600" dirty="0">
                <a:latin typeface="+mn-lt"/>
              </a:rPr>
              <a:t>Needs to Know About NAS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Tuesday, November 1, 2016</a:t>
            </a:r>
          </a:p>
          <a:p>
            <a:pPr algn="ctr"/>
            <a:r>
              <a:rPr lang="en-US" altLang="en-US" sz="1400" b="0" dirty="0">
                <a:latin typeface="+mn-lt"/>
              </a:rPr>
              <a:t>12:00pm – 1:00pm EST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/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“</a:t>
            </a:r>
            <a:r>
              <a:rPr lang="en-US" sz="1600" dirty="0">
                <a:latin typeface="+mn-lt"/>
              </a:rPr>
              <a:t>Meet the Experts” Fall Freebie</a:t>
            </a:r>
            <a:endParaRPr lang="en-US" altLang="en-US" sz="1600" dirty="0">
              <a:latin typeface="+mn-lt"/>
            </a:endParaRPr>
          </a:p>
          <a:p>
            <a:pPr algn="ctr"/>
            <a:r>
              <a:rPr lang="en-US" altLang="en-US" sz="1400" b="0" dirty="0">
                <a:latin typeface="+mn-lt"/>
              </a:rPr>
              <a:t>Thursday, November 17, 2016</a:t>
            </a:r>
          </a:p>
          <a:p>
            <a:pPr marL="0" lvl="0" indent="0" algn="ctr"/>
            <a:r>
              <a:rPr lang="en-US" altLang="en-US" sz="1400" b="0" dirty="0">
                <a:latin typeface="+mn-lt"/>
              </a:rPr>
              <a:t>12:00pm – 1:00pm EST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/>
            </a:r>
            <a:br>
              <a:rPr lang="en-US" altLang="en-US" sz="1400" b="0" dirty="0">
                <a:latin typeface="+mn-lt"/>
              </a:rPr>
            </a:br>
            <a:r>
              <a:rPr 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CLER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marL="0" lvl="0" indent="0" algn="ctr"/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December 1, 2016</a:t>
            </a:r>
          </a:p>
          <a:p>
            <a:pPr marL="0" lvl="0" indent="0" algn="ctr">
              <a:lnSpc>
                <a:spcPct val="80000"/>
              </a:lnSpc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</a:p>
          <a:p>
            <a:pPr marL="0" lvl="0" indent="0" algn="ctr">
              <a:lnSpc>
                <a:spcPct val="80000"/>
              </a:lnSpc>
            </a:pPr>
            <a:endParaRPr lang="en-US" altLang="en-US" sz="1400" b="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3"/>
              </a:rPr>
              <a:t>www.PartnersInMedEd.com</a:t>
            </a:r>
            <a:endParaRPr lang="en-US" altLang="en-US" sz="150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58197" y="397269"/>
            <a:ext cx="4038600" cy="42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GMEC Check-Up: Is your GMEC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meeting its responsibilities?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   A Proactive Approach to Supervising Residents Improves Patient Safety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Institutional Accreditation: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Let’s Get Started!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Dealing Effectively with the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 Struggling Medical Learner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Special Review: Required and Useful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Osteopathic Recognition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Fatigue Management &amp; Mitigation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743200" y="6310191"/>
            <a:ext cx="3657600" cy="6534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800" dirty="0"/>
              <a:t>     Presented by Partners in Medical Education, Inc. 2016</a:t>
            </a:r>
          </a:p>
        </p:txBody>
      </p:sp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37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94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>
                <a:latin typeface="+mn-lt"/>
              </a:rPr>
              <a:t>Candace DeMaris, MAIS</a:t>
            </a:r>
            <a:r>
              <a:rPr lang="en-US" sz="2000" dirty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>
                <a:hlinkClick r:id="rId3"/>
              </a:rPr>
              <a:t>candace@partnersinmeded.com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3202412" y="6288957"/>
            <a:ext cx="3086100" cy="6534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800" dirty="0"/>
              <a:t>     Presented by Partners in Medical Education, Inc. 2016</a:t>
            </a:r>
          </a:p>
        </p:txBody>
      </p:sp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38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2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rc_mi" descr="http://www.skepticalob.com/wp-content/uploads/2013/01/iStock_000012489491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667000"/>
            <a:ext cx="2679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6355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9600" dirty="0"/>
              <a:t>CMS realizes the need for a well-trained physician workforce, and that teaching hospitals provide the clinical environment where this happens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96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9600" dirty="0"/>
              <a:t>CMS also acknowledges that that teaching hospitals incur more costs than non-teaching hospitals and feels an obligation to pay THEIR share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96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9600" dirty="0"/>
              <a:t>CMS pays out $10B/year in GME reimbursement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600" b="1" i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9600" b="1" i="1" dirty="0"/>
          </a:p>
          <a:p>
            <a:pPr eaLnBrk="1" hangingPunct="1">
              <a:buFont typeface="Wingdings" panose="05000000000000000000" pitchFamily="2" charset="2"/>
              <a:buChar char="n"/>
              <a:defRPr/>
            </a:pPr>
            <a:endParaRPr lang="en-US" dirty="0"/>
          </a:p>
        </p:txBody>
      </p:sp>
      <p:sp>
        <p:nvSpPr>
          <p:cNvPr id="21508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597860-C701-9F4D-9316-2482188737A1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914400" y="412169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We Will Focus on CMS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3.bp.blogspot.com/-fG3HsV36Kmk/TWP2oTJQDRI/AAAAAAAAAEU/ZLXB1S_lK1I/s1600/mono+martil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08400"/>
            <a:ext cx="248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56835" y="218757"/>
            <a:ext cx="652600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Who Makes the Rules?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17418" y="1939636"/>
            <a:ext cx="6996545" cy="1953492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en-US" altLang="en-US" sz="3200" dirty="0">
                <a:ea typeface="ＭＳ Ｐゴシック" charset="-128"/>
              </a:rPr>
              <a:t>Congress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 sz="3200" dirty="0">
                <a:ea typeface="ＭＳ Ｐゴシック" charset="-128"/>
              </a:rPr>
              <a:t>CMS Administrative Rules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 sz="3200" dirty="0">
                <a:ea typeface="ＭＳ Ｐゴシック" charset="-128"/>
              </a:rPr>
              <a:t>MAC interpretation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77A589-5103-E04A-A156-61A6B936ED69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260763" y="345785"/>
            <a:ext cx="8229600" cy="1219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3300"/>
                </a:solidFill>
                <a:ea typeface="ＭＳ Ｐゴシック" charset="-128"/>
              </a:rPr>
              <a:t>Direct Graduate Medical </a:t>
            </a:r>
            <a:br>
              <a:rPr lang="en-US" altLang="en-US" sz="3600" b="1" dirty="0">
                <a:solidFill>
                  <a:srgbClr val="003300"/>
                </a:solidFill>
                <a:ea typeface="ＭＳ Ｐゴシック" charset="-128"/>
              </a:rPr>
            </a:br>
            <a:r>
              <a:rPr lang="en-US" altLang="en-US" sz="3600" b="1" dirty="0">
                <a:solidFill>
                  <a:srgbClr val="003300"/>
                </a:solidFill>
                <a:ea typeface="ＭＳ Ｐゴシック" charset="-128"/>
              </a:rPr>
              <a:t>Education Reimbursement </a:t>
            </a:r>
            <a:br>
              <a:rPr lang="en-US" altLang="en-US" sz="3600" b="1" dirty="0">
                <a:solidFill>
                  <a:srgbClr val="003300"/>
                </a:solidFill>
                <a:ea typeface="ＭＳ Ｐゴシック" charset="-128"/>
              </a:rPr>
            </a:br>
            <a:r>
              <a:rPr lang="en-US" altLang="en-US" sz="3600" b="1" dirty="0">
                <a:solidFill>
                  <a:srgbClr val="003300"/>
                </a:solidFill>
                <a:ea typeface="ＭＳ Ｐゴシック" charset="-128"/>
              </a:rPr>
              <a:t>(DGME)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57250" y="1789257"/>
            <a:ext cx="6629400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ea typeface="ＭＳ Ｐゴシック" charset="-128"/>
              </a:rPr>
              <a:t>Medicare’s share of costs directly related to GME training: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2000" dirty="0">
              <a:ea typeface="ＭＳ Ｐゴシック" charset="-128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en-US" sz="2000" dirty="0">
                <a:ea typeface="ＭＳ Ｐゴシック" charset="-128"/>
              </a:rPr>
              <a:t>salaries and fringe benefits of residents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endParaRPr lang="en-US" altLang="en-US" sz="2000" dirty="0">
              <a:ea typeface="ＭＳ Ｐゴシック" charset="-128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en-US" sz="2000" dirty="0">
                <a:ea typeface="ＭＳ Ｐゴシック" charset="-128"/>
              </a:rPr>
              <a:t>salaries and fringe benefits of faculty who supervise the residents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endParaRPr lang="en-US" altLang="en-US" sz="2000" dirty="0">
              <a:ea typeface="ＭＳ Ｐゴシック" charset="-128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en-US" sz="2000" dirty="0">
                <a:ea typeface="ＭＳ Ｐゴシック" charset="-128"/>
              </a:rPr>
              <a:t>other direct costs (for example, the cost of administrative personnel who work exclusively in the GME administrative office)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endParaRPr lang="en-US" altLang="en-US" sz="2000" dirty="0">
              <a:ea typeface="ＭＳ Ｐゴシック" charset="-128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altLang="en-US" sz="2000" dirty="0">
                <a:ea typeface="ＭＳ Ｐゴシック" charset="-128"/>
              </a:rPr>
              <a:t>allocated institutional overhead costs, such as maintenance and electricity</a:t>
            </a:r>
          </a:p>
        </p:txBody>
      </p:sp>
      <p:pic>
        <p:nvPicPr>
          <p:cNvPr id="25603" name="irc_mi" descr="http://4.bp.blogspot.com/-zKHNsHBqdVE/TVsyS-xjiMI/AAAAAAAAACc/NAPzG6wWHzQ/s1600/man-with-dollar-sign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2" y="2740315"/>
            <a:ext cx="2019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C13C75-8232-9949-8160-6FE9B1D88B67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763919" y="235744"/>
            <a:ext cx="6526006" cy="1325563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ea typeface="ＭＳ Ｐゴシック" charset="-128"/>
              </a:rPr>
              <a:t>The </a:t>
            </a:r>
            <a:r>
              <a:rPr lang="en-US" altLang="en-US" sz="3600" b="1" dirty="0">
                <a:ea typeface="ＭＳ Ｐゴシック" charset="-128"/>
              </a:rPr>
              <a:t>Formula</a:t>
            </a:r>
            <a:r>
              <a:rPr lang="en-US" altLang="en-US" sz="4000" b="1" dirty="0">
                <a:ea typeface="ＭＳ Ｐゴシック" charset="-128"/>
              </a:rPr>
              <a:t>:  DGME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52450" y="1214438"/>
            <a:ext cx="8001000" cy="4038600"/>
          </a:xfrm>
        </p:spPr>
        <p:txBody>
          <a:bodyPr/>
          <a:lstStyle/>
          <a:p>
            <a:pPr marL="0" indent="0" algn="ctr" eaLnBrk="1" hangingPunct="1">
              <a:buFont typeface="Wingdings" charset="2"/>
              <a:buNone/>
            </a:pPr>
            <a:endParaRPr lang="en-US" altLang="en-US" i="1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r>
              <a:rPr lang="en-US" altLang="en-US" sz="3000" i="1" dirty="0">
                <a:ea typeface="ＭＳ Ｐゴシック" charset="-128"/>
              </a:rPr>
              <a:t> 3-year rolling average of total “weighted” Resident FTEs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altLang="en-US" sz="3000" i="1" dirty="0">
                <a:solidFill>
                  <a:srgbClr val="FF0000"/>
                </a:solidFill>
                <a:ea typeface="ＭＳ Ｐゴシック" charset="-128"/>
              </a:rPr>
              <a:t>x</a:t>
            </a:r>
            <a:r>
              <a:rPr lang="en-US" altLang="en-US" sz="3000" i="1" dirty="0">
                <a:ea typeface="ＭＳ Ｐゴシック" charset="-128"/>
              </a:rPr>
              <a:t> Per Resident Amount (PRA)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altLang="en-US" sz="3000" i="1" dirty="0">
                <a:solidFill>
                  <a:srgbClr val="FF0000"/>
                </a:solidFill>
                <a:ea typeface="ＭＳ Ｐゴシック" charset="-128"/>
              </a:rPr>
              <a:t>x</a:t>
            </a:r>
            <a:r>
              <a:rPr lang="en-US" altLang="en-US" sz="3000" i="1" dirty="0">
                <a:ea typeface="ＭＳ Ｐゴシック" charset="-128"/>
              </a:rPr>
              <a:t> (Medicare Discharges/Total </a:t>
            </a:r>
            <a:r>
              <a:rPr lang="en-US" altLang="en-US" sz="2800" i="1" dirty="0">
                <a:ea typeface="ＭＳ Ｐゴシック" charset="-128"/>
              </a:rPr>
              <a:t>Discharges)</a:t>
            </a: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2800" i="1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2800" i="1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2800" i="1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2800" i="1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sz="2800" i="1" dirty="0">
              <a:ea typeface="ＭＳ Ｐゴシック" charset="-128"/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en-US" i="1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i="1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i="1" dirty="0">
              <a:ea typeface="ＭＳ Ｐゴシック" charset="-128"/>
            </a:endParaRPr>
          </a:p>
          <a:p>
            <a:pPr marL="0" indent="0" algn="ctr" eaLnBrk="1" hangingPunct="1">
              <a:buFont typeface="Wingdings" charset="2"/>
              <a:buNone/>
            </a:pPr>
            <a:endParaRPr lang="en-US" altLang="en-US" i="1" dirty="0">
              <a:ea typeface="ＭＳ Ｐゴシック" charset="-128"/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9CB8BF-6AC5-184D-A10E-25F774A28C7E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pic>
        <p:nvPicPr>
          <p:cNvPr id="9" name="irc_mi" descr="http://img.ehowcdn.com/article-new/ds-photo/getty/article/199/6/BU009461_X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97" y="3797637"/>
            <a:ext cx="3361428" cy="24340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4922" y="502127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charset="2"/>
              <a:buChar char="q"/>
            </a:pPr>
            <a:r>
              <a:rPr lang="en-US" altLang="en-US" sz="1800" b="0" dirty="0"/>
              <a:t>DGME is found in Worksheet E-3, Part IV, Lines 3.01 - 25 AND Worksheet E-3, Part VI, Lines 5 - 12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836944" y="166106"/>
            <a:ext cx="652600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DGME: Weighted FTE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409" y="1491669"/>
            <a:ext cx="7047914" cy="464184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Each full-time resident is counted (or “weighted”) as a 1.0 FTE during an initial residency period (IRP).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Minimum number of years it takes to become board-certified in the specialty in which the resident first began training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For TY and Prelim positions, IRP based on the PGY-2 specialty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Only 1 IRP for each resident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600"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After the IRP, a full-time resident is counted only as a 0.5 FTE for Medicare’s DGME payment.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9699" name="Picture 4" descr="http://www.overgovideo.com/Portals/26849/images/analyze-marketing-strate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895600"/>
            <a:ext cx="17430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Lucida Brigh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1C739F-A457-BC4F-81DD-9F9CC1A997B1}" type="slidenum">
              <a:rPr lang="en-US" altLang="en-US" sz="1000">
                <a:latin typeface="Arial Black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dirty="0">
              <a:latin typeface="Arial Black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http://www.socialmedia.ie/wp-content/uploads/2012/05/rev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44" y="4400002"/>
            <a:ext cx="1704191" cy="1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ea typeface="ＭＳ Ｐゴシック" charset="-128"/>
              </a:rPr>
              <a:t>DGME: Per Resident Amount (PRA)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81364"/>
            <a:ext cx="7598312" cy="464243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7400" dirty="0"/>
              <a:t>Represents the costs incurred by a teaching hospital during a base period divided by number of residents in the same base period (generally 1984-1985), adjusted annually for inflation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34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7400" dirty="0"/>
              <a:t>Hospital-specific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5100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7400" dirty="0"/>
              <a:t>Slightly higher PRA for primary care specialties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500" dirty="0"/>
              <a:t>family medicine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500" dirty="0"/>
              <a:t>general internal medicine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500" dirty="0"/>
              <a:t>general pediatrics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500" dirty="0"/>
              <a:t>preventive medicine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500" dirty="0"/>
              <a:t> geriatric medicine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500" dirty="0"/>
              <a:t>osteopathic general practice </a:t>
            </a:r>
          </a:p>
          <a:p>
            <a:pPr lvl="2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5500" dirty="0"/>
              <a:t>obstetrics/gynecology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n"/>
              <a:defRPr sz="32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8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Char char="n"/>
              <a:defRPr sz="24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sz="20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Lucida Bright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Black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461</TotalTime>
  <Words>2182</Words>
  <Application>Microsoft Macintosh PowerPoint</Application>
  <PresentationFormat>On-screen Show (4:3)</PresentationFormat>
  <Paragraphs>460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Comic Sans MS</vt:lpstr>
      <vt:lpstr>Lucida Bright</vt:lpstr>
      <vt:lpstr>Lucida Bright Demibold</vt:lpstr>
      <vt:lpstr>ＭＳ Ｐゴシック</vt:lpstr>
      <vt:lpstr>Wingdings</vt:lpstr>
      <vt:lpstr>PME-2016</vt:lpstr>
      <vt:lpstr>2016 Update:   GME Finance – The Basics</vt:lpstr>
      <vt:lpstr>Finance and GME Partnership</vt:lpstr>
      <vt:lpstr>Who Funds GME?</vt:lpstr>
      <vt:lpstr>We Will Focus on CMS</vt:lpstr>
      <vt:lpstr>Who Makes the Rules?</vt:lpstr>
      <vt:lpstr>Direct Graduate Medical  Education Reimbursement  (DGME)</vt:lpstr>
      <vt:lpstr>The Formula:  DGME</vt:lpstr>
      <vt:lpstr>DGME: Weighted FTE</vt:lpstr>
      <vt:lpstr>DGME: Per Resident Amount (PRA) </vt:lpstr>
      <vt:lpstr>New Teaching Hospitals:   “Predicate Facts”and the PRA</vt:lpstr>
      <vt:lpstr>DGME: Medicare Percent</vt:lpstr>
      <vt:lpstr>DGME: An Example</vt:lpstr>
      <vt:lpstr>Indirect Medical Education Reimbursement  (IME)</vt:lpstr>
      <vt:lpstr>The Formula: IME</vt:lpstr>
      <vt:lpstr>IME: An Example</vt:lpstr>
      <vt:lpstr>DGME and IME for  Medicare Advantage</vt:lpstr>
      <vt:lpstr>The FTE “cap”</vt:lpstr>
      <vt:lpstr>New Teaching Hospitals:  The FTE “Cap”</vt:lpstr>
      <vt:lpstr>BEWARE!!!</vt:lpstr>
      <vt:lpstr>Can a FTE Cap Be Adjusted?</vt:lpstr>
      <vt:lpstr>Can a FTE Cap Be Adjusted?</vt:lpstr>
      <vt:lpstr>Counting FTE:   Who is Eligible?</vt:lpstr>
      <vt:lpstr>Counting FTE:   What’s Allowable...</vt:lpstr>
      <vt:lpstr>Counting FTE:   …and What’s Not</vt:lpstr>
      <vt:lpstr>Counting FTE Assignment-Specific Rules</vt:lpstr>
      <vt:lpstr>Counting FTE Assignment-Specific Rules</vt:lpstr>
      <vt:lpstr>Counting FTE:  Dr. Pgy Irp, III – An Example</vt:lpstr>
      <vt:lpstr>Practice Management Rotation February </vt:lpstr>
      <vt:lpstr>Counting FTE:  Dr. Pgy Irp, III – An Example</vt:lpstr>
      <vt:lpstr>PowerPoint Presentation</vt:lpstr>
      <vt:lpstr>The Intern and Resident Information System (IRIS)</vt:lpstr>
      <vt:lpstr>The Intern and Resident Information System (IRIS)</vt:lpstr>
      <vt:lpstr>New Teaching Hospitals:  Seeing your first Medicare GME dollars</vt:lpstr>
      <vt:lpstr>New Teaching Hospitals:  Seeing your first Medicare GME dollars</vt:lpstr>
      <vt:lpstr>Strategies to Consider…</vt:lpstr>
      <vt:lpstr>Final Thoughts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48</cp:revision>
  <cp:lastPrinted>2016-10-13T05:55:31Z</cp:lastPrinted>
  <dcterms:created xsi:type="dcterms:W3CDTF">2016-03-20T11:36:31Z</dcterms:created>
  <dcterms:modified xsi:type="dcterms:W3CDTF">2016-10-13T14:48:27Z</dcterms:modified>
</cp:coreProperties>
</file>