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7"/>
  </p:notesMasterIdLst>
  <p:sldIdLst>
    <p:sldId id="398" r:id="rId2"/>
    <p:sldId id="256" r:id="rId3"/>
    <p:sldId id="308" r:id="rId4"/>
    <p:sldId id="401" r:id="rId5"/>
    <p:sldId id="257" r:id="rId6"/>
    <p:sldId id="338" r:id="rId7"/>
    <p:sldId id="332" r:id="rId8"/>
    <p:sldId id="439" r:id="rId9"/>
    <p:sldId id="438" r:id="rId10"/>
    <p:sldId id="441" r:id="rId11"/>
    <p:sldId id="443" r:id="rId12"/>
    <p:sldId id="345" r:id="rId13"/>
    <p:sldId id="440" r:id="rId14"/>
    <p:sldId id="333" r:id="rId15"/>
    <p:sldId id="343" r:id="rId16"/>
    <p:sldId id="344" r:id="rId17"/>
    <p:sldId id="334" r:id="rId18"/>
    <p:sldId id="337" r:id="rId19"/>
    <p:sldId id="339" r:id="rId20"/>
    <p:sldId id="442" r:id="rId21"/>
    <p:sldId id="336" r:id="rId22"/>
    <p:sldId id="444" r:id="rId23"/>
    <p:sldId id="399" r:id="rId24"/>
    <p:sldId id="433" r:id="rId25"/>
    <p:sldId id="434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8664" autoAdjust="0"/>
  </p:normalViewPr>
  <p:slideViewPr>
    <p:cSldViewPr snapToGrid="0" snapToObjects="1">
      <p:cViewPr varScale="1">
        <p:scale>
          <a:sx n="76" d="100"/>
          <a:sy n="76" d="100"/>
        </p:scale>
        <p:origin x="292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90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2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1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33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6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3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58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58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6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36431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81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7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9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8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1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00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6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nikhilsheth.blogspot.com/2013_01_01_archive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ublicdomainpictures.net/view-image.php?image=280277&amp;picture=-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thebluediamondgallery.com/tablet/c/collaboration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regardingnannies.com/tag/nannypreneu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domainfiles.com/show_file.php?id=1352812321242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learn-grants/grant-program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tsl.texas.gov/ld/librarydevelopments/category/grants-announcements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courses.com.ph/how-to-search-for-scholarship-grants-onlin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Couch,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A31013-5503-495A-97D6-2EAE8F83B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41" y="1679576"/>
            <a:ext cx="8177917" cy="434451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46C6A4-943A-4894-B53E-F641D55C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visit grants.gov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23E58-4715-43CA-BA80-3EB292863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F87BF-C47D-42D0-853D-C3BBFDEB5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55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6C6A4-943A-4894-B53E-F641D55C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visit the Gold Foundation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23E58-4715-43CA-BA80-3EB292863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F87BF-C47D-42D0-853D-C3BBFDEB5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8380BC-37A1-45D1-90B0-148927CFE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59" y="1703071"/>
            <a:ext cx="8402395" cy="4463772"/>
          </a:xfrm>
        </p:spPr>
      </p:pic>
    </p:spTree>
    <p:extLst>
      <p:ext uri="{BB962C8B-B14F-4D97-AF65-F5344CB8AC3E}">
        <p14:creationId xmlns:p14="http://schemas.microsoft.com/office/powerpoint/2010/main" val="57541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Choosing a database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A6985C68-2D2B-4506-997A-6E287BB54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860" y="1828196"/>
            <a:ext cx="3715205" cy="278287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9060" y="1314450"/>
            <a:ext cx="5074920" cy="48625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Where is your focus?  </a:t>
            </a:r>
          </a:p>
          <a:p>
            <a:pPr lvl="1"/>
            <a:r>
              <a:rPr lang="en-US" sz="2400" dirty="0"/>
              <a:t>Specific or All</a:t>
            </a:r>
          </a:p>
          <a:p>
            <a:pPr marL="0" indent="0">
              <a:buNone/>
            </a:pPr>
            <a:r>
              <a:rPr lang="en-US" sz="2400" dirty="0"/>
              <a:t>2. What information do you want?</a:t>
            </a:r>
          </a:p>
          <a:p>
            <a:pPr lvl="1"/>
            <a:r>
              <a:rPr lang="en-US" sz="2400" dirty="0"/>
              <a:t>Opportunities/Open funding</a:t>
            </a:r>
          </a:p>
          <a:p>
            <a:pPr lvl="1"/>
            <a:r>
              <a:rPr lang="en-US" sz="2400" dirty="0"/>
              <a:t>Grantmaker</a:t>
            </a:r>
          </a:p>
          <a:p>
            <a:pPr lvl="1"/>
            <a:r>
              <a:rPr lang="en-US" sz="2400" dirty="0"/>
              <a:t>Information only or whole kit and kaboodle</a:t>
            </a:r>
          </a:p>
          <a:p>
            <a:pPr marL="0" indent="0">
              <a:buNone/>
            </a:pPr>
            <a:r>
              <a:rPr lang="en-US" sz="2400" dirty="0"/>
              <a:t>3. Budget</a:t>
            </a:r>
          </a:p>
          <a:p>
            <a:pPr marL="0" indent="0">
              <a:buNone/>
            </a:pPr>
            <a:r>
              <a:rPr lang="en-US" sz="2400" dirty="0"/>
              <a:t>4. Ease of use</a:t>
            </a:r>
          </a:p>
          <a:p>
            <a:pPr marL="0" indent="0">
              <a:buNone/>
            </a:pPr>
            <a:r>
              <a:rPr lang="en-US" sz="2400" dirty="0"/>
              <a:t>5. One time or part of overall GME strategy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4A3ED-9ED6-4C69-A79F-27477EF34FC3}"/>
              </a:ext>
            </a:extLst>
          </p:cNvPr>
          <p:cNvSpPr txBox="1"/>
          <p:nvPr/>
        </p:nvSpPr>
        <p:spPr>
          <a:xfrm>
            <a:off x="509734" y="4667179"/>
            <a:ext cx="27414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+mn-lt"/>
                <a:hlinkClick r:id="rId4" tooltip="https://nikhilsheth.blogspot.com/2013_01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latin typeface="+mn-lt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91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173E6C-F568-4E59-87FB-0AD22E55F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Generate many leads</a:t>
            </a:r>
          </a:p>
          <a:p>
            <a:r>
              <a:rPr lang="en-US" dirty="0">
                <a:latin typeface="+mj-lt"/>
              </a:rPr>
              <a:t>Identify major funders in your area of interest</a:t>
            </a:r>
          </a:p>
          <a:p>
            <a:r>
              <a:rPr lang="en-US" dirty="0">
                <a:latin typeface="+mj-lt"/>
              </a:rPr>
              <a:t>Automatic search tracking/saving</a:t>
            </a:r>
          </a:p>
          <a:p>
            <a:r>
              <a:rPr lang="en-US" dirty="0">
                <a:latin typeface="+mj-lt"/>
              </a:rPr>
              <a:t>Identification of smaller foundations/grant makers that do not have an internet presence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EAF469-0FF4-406F-9A1A-99FEF4742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7CF169-17BD-4F68-87A2-AB0447CE8C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Subscription rates are costly</a:t>
            </a:r>
          </a:p>
          <a:p>
            <a:r>
              <a:rPr lang="en-US" dirty="0"/>
              <a:t>Learning curve may be high </a:t>
            </a:r>
          </a:p>
          <a:p>
            <a:r>
              <a:rPr lang="en-US" dirty="0"/>
              <a:t>Finding the right one can be time consuming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 you need a grant database?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18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Grant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990" y="2431912"/>
            <a:ext cx="3886200" cy="2358749"/>
          </a:xfrm>
        </p:spPr>
        <p:txBody>
          <a:bodyPr>
            <a:normAutofit/>
          </a:bodyPr>
          <a:lstStyle/>
          <a:p>
            <a:r>
              <a:rPr lang="en-US" dirty="0"/>
              <a:t>Request for Proposal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Team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A8BAC87-3F3B-49C3-B8E0-6C754B6DF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29150" y="2349659"/>
            <a:ext cx="3886200" cy="330327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74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Expertise</a:t>
            </a:r>
          </a:p>
          <a:p>
            <a:endParaRPr lang="en-US" dirty="0"/>
          </a:p>
          <a:p>
            <a:r>
              <a:rPr lang="en-US" dirty="0"/>
              <a:t>Knowledge of Grant Language</a:t>
            </a:r>
          </a:p>
          <a:p>
            <a:endParaRPr lang="en-US" dirty="0"/>
          </a:p>
          <a:p>
            <a:r>
              <a:rPr lang="en-US" dirty="0"/>
              <a:t>Knowledge of Grant Process</a:t>
            </a:r>
          </a:p>
          <a:p>
            <a:endParaRPr lang="en-US" dirty="0"/>
          </a:p>
          <a:p>
            <a:r>
              <a:rPr lang="en-US" dirty="0"/>
              <a:t>Budget Creation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7D30D-D760-4676-A275-E3ED0393D12B}"/>
              </a:ext>
            </a:extLst>
          </p:cNvPr>
          <p:cNvSpPr txBox="1"/>
          <p:nvPr/>
        </p:nvSpPr>
        <p:spPr>
          <a:xfrm>
            <a:off x="2443397" y="5936105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</a:rPr>
              <a:t>Files et al., 2020</a:t>
            </a:r>
          </a:p>
        </p:txBody>
      </p:sp>
    </p:spTree>
    <p:extLst>
      <p:ext uri="{BB962C8B-B14F-4D97-AF65-F5344CB8AC3E}">
        <p14:creationId xmlns:p14="http://schemas.microsoft.com/office/powerpoint/2010/main" val="118238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Collaboration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0E9DF86-BA0A-487A-9792-0065EC8D4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9137" y="2038353"/>
            <a:ext cx="3886200" cy="25940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6239" y="2001195"/>
            <a:ext cx="3886200" cy="3531566"/>
          </a:xfrm>
        </p:spPr>
        <p:txBody>
          <a:bodyPr>
            <a:normAutofit/>
          </a:bodyPr>
          <a:lstStyle/>
          <a:p>
            <a:r>
              <a:rPr lang="en-US" dirty="0"/>
              <a:t>Potential Partners</a:t>
            </a:r>
          </a:p>
          <a:p>
            <a:endParaRPr lang="en-US" dirty="0"/>
          </a:p>
          <a:p>
            <a:r>
              <a:rPr lang="en-US" dirty="0"/>
              <a:t>Resources</a:t>
            </a:r>
          </a:p>
          <a:p>
            <a:endParaRPr lang="en-US" dirty="0"/>
          </a:p>
          <a:p>
            <a:r>
              <a:rPr lang="en-US" dirty="0"/>
              <a:t>Who is doing what?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16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FACCA-3F1F-43E5-9BE4-72E86AF00B6B}"/>
              </a:ext>
            </a:extLst>
          </p:cNvPr>
          <p:cNvSpPr txBox="1"/>
          <p:nvPr/>
        </p:nvSpPr>
        <p:spPr>
          <a:xfrm>
            <a:off x="1693882" y="4432336"/>
            <a:ext cx="27414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4" tooltip="http://www.thebluediamondgallery.com/tablet/c/collaborat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25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 Readiness</a:t>
            </a:r>
          </a:p>
          <a:p>
            <a:endParaRPr lang="en-US" dirty="0"/>
          </a:p>
          <a:p>
            <a:r>
              <a:rPr lang="en-US" dirty="0"/>
              <a:t>IRB Approval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56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Objective/Aim</a:t>
            </a:r>
          </a:p>
          <a:p>
            <a:r>
              <a:rPr lang="en-US" dirty="0"/>
              <a:t>Justification</a:t>
            </a:r>
          </a:p>
          <a:p>
            <a:r>
              <a:rPr lang="en-US" dirty="0"/>
              <a:t>Uniqueness of Idea</a:t>
            </a:r>
          </a:p>
          <a:p>
            <a:r>
              <a:rPr lang="en-US" dirty="0"/>
              <a:t>Relevance of Idea</a:t>
            </a:r>
          </a:p>
          <a:p>
            <a:r>
              <a:rPr lang="en-US" dirty="0"/>
              <a:t>Strong Investigators</a:t>
            </a:r>
          </a:p>
          <a:p>
            <a:r>
              <a:rPr lang="en-US" dirty="0"/>
              <a:t>Pilot Data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29C36-0459-4B87-8D22-00FAD8A4FD87}"/>
              </a:ext>
            </a:extLst>
          </p:cNvPr>
          <p:cNvSpPr txBox="1"/>
          <p:nvPr/>
        </p:nvSpPr>
        <p:spPr>
          <a:xfrm>
            <a:off x="1066800" y="527622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latin typeface="+mn-lt"/>
              </a:rPr>
              <a:t>Files et al., 2020; Arthurs, 2014</a:t>
            </a:r>
          </a:p>
        </p:txBody>
      </p:sp>
    </p:spTree>
    <p:extLst>
      <p:ext uri="{BB962C8B-B14F-4D97-AF65-F5344CB8AC3E}">
        <p14:creationId xmlns:p14="http://schemas.microsoft.com/office/powerpoint/2010/main" val="4245949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outside the box</a:t>
            </a:r>
          </a:p>
          <a:p>
            <a:pPr lvl="1"/>
            <a:r>
              <a:rPr lang="en-US" dirty="0"/>
              <a:t>Wellness initiatives</a:t>
            </a:r>
          </a:p>
          <a:p>
            <a:pPr lvl="1"/>
            <a:r>
              <a:rPr lang="en-US" dirty="0"/>
              <a:t>Community initiatives</a:t>
            </a:r>
          </a:p>
          <a:p>
            <a:pPr lvl="1"/>
            <a:r>
              <a:rPr lang="en-US" dirty="0"/>
              <a:t>Non-traditional sources</a:t>
            </a:r>
          </a:p>
          <a:p>
            <a:r>
              <a:rPr lang="en-US" dirty="0"/>
              <a:t>Start small (a few hundred dollars can do a lot!)</a:t>
            </a:r>
          </a:p>
          <a:p>
            <a:r>
              <a:rPr lang="en-US" dirty="0"/>
              <a:t>Start local (institution, city, county).  National grants are much more competitive.</a:t>
            </a:r>
          </a:p>
          <a:p>
            <a:r>
              <a:rPr lang="en-US" dirty="0"/>
              <a:t>Read all instructions thoroughly (3+ times!); are there any special conditions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10" name="Picture 9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41847EB9-FBBB-45A0-8631-5CC95274A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38858" y="170364"/>
            <a:ext cx="2014908" cy="21179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4C0238-0F46-42D8-BA29-BFC3CE549CDA}"/>
              </a:ext>
            </a:extLst>
          </p:cNvPr>
          <p:cNvSpPr txBox="1"/>
          <p:nvPr/>
        </p:nvSpPr>
        <p:spPr>
          <a:xfrm>
            <a:off x="5977366" y="2200420"/>
            <a:ext cx="167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regardingnannies.com/tag/nannypreneur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6144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GME Grants and Funding Sources</a:t>
            </a:r>
          </a:p>
        </p:txBody>
      </p:sp>
      <p:sp>
        <p:nvSpPr>
          <p:cNvPr id="6" name="Google Shape;70;p11">
            <a:extLst>
              <a:ext uri="{FF2B5EF4-FFF2-40B4-BE49-F238E27FC236}">
                <a16:creationId xmlns:a16="http://schemas.microsoft.com/office/drawing/2014/main" id="{AF181C33-51BF-7F4B-9316-22682C0046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lt1"/>
              </a:buClr>
              <a:buSzPts val="2000"/>
            </a:pPr>
            <a:r>
              <a:rPr lang="en-US" dirty="0"/>
              <a:t>Grace Brannan, PhD</a:t>
            </a:r>
          </a:p>
          <a:p>
            <a:pPr lvl="0">
              <a:buClr>
                <a:schemeClr val="lt1"/>
              </a:buClr>
              <a:buSzPts val="2000"/>
            </a:pPr>
            <a:r>
              <a:rPr lang="en-US" dirty="0"/>
              <a:t>Christine Redovan, MBA, MLIS</a:t>
            </a:r>
            <a:endParaRPr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6814D76-A07D-D549-8A51-B6F12F104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22AA449-A14A-1A43-BFBD-586474EB7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11910" y="6433131"/>
            <a:ext cx="703439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90" y="1595586"/>
            <a:ext cx="7886700" cy="4438905"/>
          </a:xfrm>
        </p:spPr>
        <p:txBody>
          <a:bodyPr>
            <a:normAutofit/>
          </a:bodyPr>
          <a:lstStyle/>
          <a:p>
            <a:r>
              <a:rPr lang="en-US" dirty="0"/>
              <a:t>Align with institutional, program and grant maker goals</a:t>
            </a:r>
          </a:p>
          <a:p>
            <a:r>
              <a:rPr lang="en-US" dirty="0"/>
              <a:t>Prepare a budget; it will give you an idea of how much of a grant to seek out</a:t>
            </a:r>
          </a:p>
          <a:p>
            <a:r>
              <a:rPr lang="en-US" dirty="0"/>
              <a:t>What are your measurable goals?  What is your outcome and how will you demonstrate it?</a:t>
            </a:r>
          </a:p>
          <a:p>
            <a:r>
              <a:rPr lang="en-US" dirty="0"/>
              <a:t>Educate yourself. Many classes are free or low-cost on-line or through local providers.  </a:t>
            </a:r>
          </a:p>
          <a:p>
            <a:r>
              <a:rPr lang="en-US" dirty="0"/>
              <a:t>If not funded, ask why so you can learn from the process and improve your next application.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4045696" cy="1325563"/>
          </a:xfrm>
        </p:spPr>
        <p:txBody>
          <a:bodyPr/>
          <a:lstStyle/>
          <a:p>
            <a:r>
              <a:rPr lang="en-US" dirty="0"/>
              <a:t>Tips…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1585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Files DC, Hume PS, Krall J, Montemayor K, Schmidt EP, King LS. Grant Writing for Clinicians in Training: An Important Career Development Exercise. Chest. 2020 Apr;157(4):932-935. doi: 10.1016/j.chest.2019.10.024. Epub 2019 Nov 12. PMID: 31730834; PMCID: PMC7926992.</a:t>
            </a:r>
          </a:p>
          <a:p>
            <a:r>
              <a:rPr lang="en-US" sz="1400" dirty="0"/>
              <a:t>Arthurs OJ. Think it through first: questions to consider in writing a successful grant application. Pediatr Radiol. 2014 Dec;44(12):1507-11. doi: 10.1007/s00247-014-3053-6. Epub 2014 Nov 19. PMID: 25408132; PMCID: PMC4236603.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647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05FE1BB2-E224-4F19-94C8-67FBEB356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2047" y="1375456"/>
            <a:ext cx="4438650" cy="44386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44C401-5809-45E8-BCE4-C8024F38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B9BD5-701C-417F-AE8B-2EB2F81B72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9AB7A-AEE9-4EAC-81F6-77194AA49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0C7E0-D1C8-462E-B937-C55A20C3AFB0}"/>
              </a:ext>
            </a:extLst>
          </p:cNvPr>
          <p:cNvSpPr txBox="1"/>
          <p:nvPr/>
        </p:nvSpPr>
        <p:spPr>
          <a:xfrm>
            <a:off x="2222047" y="5814106"/>
            <a:ext cx="443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educator-resources/owl-across-disciplines/owl-across-the-disciplines-grammar-and-usa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61783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sz="1400" dirty="0">
                <a:latin typeface="+mn-lt"/>
              </a:rPr>
              <a:t>      </a:t>
            </a: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ADS Update 2021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July 29,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Site Visits – What to Expect in 2021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August 12,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Holistic Review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August 26,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A Day in the Life of a DIO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September 9, 2021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t>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Survey Research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Impactful AIR &amp; APE – Bridging Data &amp; Action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GMEC Checkups – QIPS Edition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Surveys – What Now?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Other Approaches to CCC &amp; Evaluation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Lessons Learned from the Pandemic: Planning for the Next Disaster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Part 3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Maximize Virtual Learning Part 2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Scholarly Work in Pandemic Times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Maximize Virtual Learning Par 1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Quality Improvement in GME: 5 years later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27D689D8-EB33-814E-AEB2-95BE0FBF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4187"/>
            <a:ext cx="9144000" cy="1325563"/>
          </a:xfrm>
        </p:spPr>
        <p:txBody>
          <a:bodyPr/>
          <a:lstStyle/>
          <a:p>
            <a:pPr algn="ctr"/>
            <a:r>
              <a:rPr lang="en-US" i="1" dirty="0"/>
              <a:t>Thank You!</a:t>
            </a:r>
          </a:p>
        </p:txBody>
      </p:sp>
      <p:sp>
        <p:nvSpPr>
          <p:cNvPr id="3" name="Google Shape;77;p12">
            <a:extLst>
              <a:ext uri="{FF2B5EF4-FFF2-40B4-BE49-F238E27FC236}">
                <a16:creationId xmlns:a16="http://schemas.microsoft.com/office/drawing/2014/main" id="{678A45F9-366D-0944-BAF7-88506D727E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8;p12">
            <a:extLst>
              <a:ext uri="{FF2B5EF4-FFF2-40B4-BE49-F238E27FC236}">
                <a16:creationId xmlns:a16="http://schemas.microsoft.com/office/drawing/2014/main" id="{204A1DA2-F6F1-9742-ADDE-B72262004E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24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470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92532" y="6433131"/>
            <a:ext cx="522817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2E7CFA8-C95E-6942-B725-C18C0A8296C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46300"/>
            <a:ext cx="7677150" cy="3802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    </a:t>
            </a:r>
            <a:r>
              <a:rPr lang="en-US" sz="2900" b="0" dirty="0"/>
              <a:t>Partners in Medical Education, Inc. provides comprehensive consulting services to the GME community.  </a:t>
            </a: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000" b="0" dirty="0"/>
            </a:br>
            <a:br>
              <a:rPr lang="en-US" sz="2000" b="0" dirty="0"/>
            </a:br>
            <a:r>
              <a:rPr lang="en-US" b="1" dirty="0"/>
              <a:t>Partners in Medical Education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724-864-7320  |  info@PartnersInMedEd.com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Grace Brannan, PhD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/>
              <a:t>  </a:t>
            </a:r>
            <a:r>
              <a:rPr lang="en-US" sz="2000" b="0" dirty="0"/>
              <a:t>gdbconsulting@outlook.com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Christine Redovan, MBA, MLIS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christine@partnersinmeded.com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2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www.PartnersInMedEd.com</a:t>
            </a:r>
            <a:endParaRPr 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720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3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4009345" y="1451998"/>
            <a:ext cx="490563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Brannan, PhD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GME QI and Research Consultant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Partners Consulting Member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 years in GME Research and QI Leadership and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3 decades in population-based research.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Seasoned in setting QI and Research Strategy.</a:t>
            </a:r>
            <a:b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ACGME success in QI and scholarly requirements for multiple residencies.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Experienced in making research doable and feasible.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Focused on high value care, patient safety, embedding GME scholarly activities in hospital initiatives. </a:t>
            </a: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82CB3-2B28-4E43-A8C1-6A247D1D8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2" y="2107029"/>
            <a:ext cx="2632507" cy="3063281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Presenter(s)…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EB5A086-9859-467A-B39D-D369A78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+mj-lt"/>
                <a:ea typeface="ＭＳ Ｐゴシック" charset="-128"/>
              </a:rPr>
              <a:t>Introducing Your Presenter(s)…</a:t>
            </a:r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55914-DB31-4457-A287-395AEB52E06B}"/>
              </a:ext>
            </a:extLst>
          </p:cNvPr>
          <p:cNvSpPr txBox="1"/>
          <p:nvPr/>
        </p:nvSpPr>
        <p:spPr>
          <a:xfrm>
            <a:off x="4176719" y="2205584"/>
            <a:ext cx="418949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4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4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Accreditation and Management Expert For New and Established Institutions and Programs</a:t>
            </a:r>
            <a:br>
              <a:rPr lang="en-US" sz="1400" b="1" dirty="0">
                <a:latin typeface="+mn-lt"/>
              </a:rPr>
            </a:br>
            <a:endParaRPr lang="en-US" sz="14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4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Successful GME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4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Focused on Continuous Accreditation Readiness. Data Mining,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4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20+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FB7C16-75DF-4CC7-937D-1A5310D8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606" y="2202066"/>
            <a:ext cx="2260769" cy="30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8406A6-CDDA-0347-9075-3EC820DFF633}"/>
              </a:ext>
            </a:extLst>
          </p:cNvPr>
          <p:cNvSpPr txBox="1"/>
          <p:nvPr/>
        </p:nvSpPr>
        <p:spPr>
          <a:xfrm>
            <a:off x="4206422" y="1572029"/>
            <a:ext cx="3848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+mn-lt"/>
              </a:rPr>
              <a:t>Christine Redovan, MBA, MLIS</a:t>
            </a:r>
          </a:p>
          <a:p>
            <a:pPr algn="ctr">
              <a:defRPr/>
            </a:pPr>
            <a:r>
              <a:rPr lang="en-US" sz="1800" b="1" dirty="0">
                <a:latin typeface="+mn-lt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1" name="Google Shape;61;p1">
            <a:extLst>
              <a:ext uri="{FF2B5EF4-FFF2-40B4-BE49-F238E27FC236}">
                <a16:creationId xmlns:a16="http://schemas.microsoft.com/office/drawing/2014/main" id="{0B236181-5043-4B44-B2AC-1F2E10F2008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0;p2">
            <a:extLst>
              <a:ext uri="{FF2B5EF4-FFF2-40B4-BE49-F238E27FC236}">
                <a16:creationId xmlns:a16="http://schemas.microsoft.com/office/drawing/2014/main" id="{7A572400-2B86-3041-8619-A44B704BF1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47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3157"/>
            <a:ext cx="7886700" cy="3261325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Discuss the grants process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Explain the importance of grants for scholarly activity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Identify GME grants and funding sources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4056455"/>
          </a:xfrm>
        </p:spPr>
        <p:txBody>
          <a:bodyPr>
            <a:normAutofit/>
          </a:bodyPr>
          <a:lstStyle/>
          <a:p>
            <a:r>
              <a:rPr lang="en-US" sz="3200" dirty="0"/>
              <a:t>Scholarship</a:t>
            </a:r>
          </a:p>
          <a:p>
            <a:r>
              <a:rPr lang="en-US" sz="3200" dirty="0"/>
              <a:t>Community Needs Assessment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AE31B1-29CE-45DF-808C-0A5BD0CB6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89344" y="3429000"/>
            <a:ext cx="4790000" cy="1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3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Sources</a:t>
            </a:r>
          </a:p>
          <a:p>
            <a:pPr lvl="1"/>
            <a:r>
              <a:rPr lang="en-US" sz="2400" dirty="0"/>
              <a:t>External</a:t>
            </a:r>
          </a:p>
          <a:p>
            <a:pPr lvl="2"/>
            <a:r>
              <a:rPr lang="en-US" sz="2000" dirty="0"/>
              <a:t>Federal</a:t>
            </a:r>
          </a:p>
          <a:p>
            <a:pPr lvl="2"/>
            <a:r>
              <a:rPr lang="en-US" sz="2000" dirty="0"/>
              <a:t>Non-Federal (private/public)</a:t>
            </a:r>
          </a:p>
          <a:p>
            <a:pPr lvl="1"/>
            <a:r>
              <a:rPr lang="en-US" sz="2400" dirty="0"/>
              <a:t>Internal</a:t>
            </a:r>
          </a:p>
          <a:p>
            <a:pPr lvl="2"/>
            <a:r>
              <a:rPr lang="en-US" sz="2000" dirty="0"/>
              <a:t>Hospital/Institution</a:t>
            </a:r>
          </a:p>
          <a:p>
            <a:r>
              <a:rPr lang="en-US" sz="2800" dirty="0"/>
              <a:t>Topic</a:t>
            </a:r>
          </a:p>
          <a:p>
            <a:pPr lvl="1"/>
            <a:r>
              <a:rPr lang="en-US" sz="2400" dirty="0"/>
              <a:t>Research</a:t>
            </a:r>
          </a:p>
          <a:p>
            <a:pPr lvl="1"/>
            <a:r>
              <a:rPr lang="en-US" sz="2400" dirty="0"/>
              <a:t>Programmatic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Grants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2B995-182E-4CA1-BDC2-264D0C63F184}"/>
              </a:ext>
            </a:extLst>
          </p:cNvPr>
          <p:cNvSpPr txBox="1"/>
          <p:nvPr/>
        </p:nvSpPr>
        <p:spPr>
          <a:xfrm>
            <a:off x="1159957" y="5534561"/>
            <a:ext cx="79840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j-lt"/>
                <a:hlinkClick r:id="rId3"/>
              </a:rPr>
              <a:t>https://www.grants.gov/learn-grants/grant-programs.html</a:t>
            </a:r>
            <a:endParaRPr lang="en-US" b="0" dirty="0">
              <a:latin typeface="+mj-lt"/>
            </a:endParaRPr>
          </a:p>
          <a:p>
            <a:endParaRPr lang="en-US" b="0" dirty="0">
              <a:latin typeface="+mj-lt"/>
            </a:endParaRPr>
          </a:p>
          <a:p>
            <a:endParaRPr lang="en-US" sz="1800" dirty="0"/>
          </a:p>
          <a:p>
            <a:endParaRPr lang="en-US" b="0" dirty="0">
              <a:latin typeface="+mj-lt"/>
            </a:endParaRP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13FC1A6-02C1-4A5C-9584-567CE1840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89738" y="1738058"/>
            <a:ext cx="2573389" cy="1887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62166D-D3D6-4BF7-B0BD-EC4D7100CB27}"/>
              </a:ext>
            </a:extLst>
          </p:cNvPr>
          <p:cNvSpPr txBox="1"/>
          <p:nvPr/>
        </p:nvSpPr>
        <p:spPr>
          <a:xfrm>
            <a:off x="5689738" y="3766427"/>
            <a:ext cx="243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tsl.texas.gov/ld/librarydevelopments/category/grants-announcement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2834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Work with institution/medical school</a:t>
            </a:r>
          </a:p>
          <a:p>
            <a:r>
              <a:rPr lang="en-US" sz="3600" dirty="0">
                <a:latin typeface="+mj-lt"/>
              </a:rPr>
              <a:t>Grant databases </a:t>
            </a:r>
          </a:p>
          <a:p>
            <a:r>
              <a:rPr lang="en-US" sz="3600" dirty="0">
                <a:latin typeface="+mj-lt"/>
              </a:rPr>
              <a:t>Search engine</a:t>
            </a:r>
          </a:p>
          <a:p>
            <a:r>
              <a:rPr lang="en-US" sz="3600" dirty="0">
                <a:latin typeface="+mj-lt"/>
              </a:rPr>
              <a:t>Direct contact</a:t>
            </a:r>
          </a:p>
          <a:p>
            <a:r>
              <a:rPr lang="en-US" sz="3600" dirty="0">
                <a:latin typeface="+mj-lt"/>
              </a:rPr>
              <a:t>Newsletters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lvl="1"/>
            <a:endParaRPr lang="en-US" sz="3200" dirty="0">
              <a:latin typeface="+mj-lt"/>
            </a:endParaRP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Find Grants?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4B436049-103E-4D85-A621-6019CF855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43425" y="3220891"/>
            <a:ext cx="3829050" cy="2188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EA93BB-D9E8-48BF-8365-0A321FBBD112}"/>
              </a:ext>
            </a:extLst>
          </p:cNvPr>
          <p:cNvSpPr txBox="1"/>
          <p:nvPr/>
        </p:nvSpPr>
        <p:spPr>
          <a:xfrm>
            <a:off x="4543425" y="5492385"/>
            <a:ext cx="3829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courses.com.ph/how-to-search-for-scholarship-grants-onlin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098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3B4EC9-4197-4287-86AA-F8F5B3726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5D80-051E-43CA-AC7F-FE2080DDC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24555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Candid*</a:t>
            </a:r>
          </a:p>
          <a:p>
            <a:r>
              <a:rPr lang="en-US" sz="3200" dirty="0">
                <a:latin typeface="+mj-lt"/>
              </a:rPr>
              <a:t>GrantStation</a:t>
            </a:r>
          </a:p>
          <a:p>
            <a:r>
              <a:rPr lang="en-US" sz="3200" dirty="0">
                <a:latin typeface="+mj-lt"/>
              </a:rPr>
              <a:t>Instrumentl</a:t>
            </a:r>
          </a:p>
          <a:p>
            <a:r>
              <a:rPr lang="en-US" sz="3200" dirty="0">
                <a:latin typeface="+mj-lt"/>
              </a:rPr>
              <a:t>GrantForward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6662C3-34C6-4B6C-B217-7B961A593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Free Services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225D9B-65FD-44DD-B1E5-84DF42FFB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671762"/>
          </a:xfrm>
        </p:spPr>
        <p:txBody>
          <a:bodyPr/>
          <a:lstStyle/>
          <a:p>
            <a:r>
              <a:rPr lang="en-US" sz="2800" dirty="0"/>
              <a:t>Grants.gov</a:t>
            </a:r>
          </a:p>
          <a:p>
            <a:r>
              <a:rPr lang="en-US" sz="2800" dirty="0"/>
              <a:t>Search engines</a:t>
            </a:r>
          </a:p>
          <a:p>
            <a:r>
              <a:rPr lang="en-US" sz="2800" dirty="0"/>
              <a:t>Accessible foundations, societies and other organizations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0EB7-959A-4B58-BC27-58CD8C5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Database Examples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F290E-8372-478F-AA31-7BD6ECFF1CA9}"/>
              </a:ext>
            </a:extLst>
          </p:cNvPr>
          <p:cNvSpPr txBox="1"/>
          <p:nvPr/>
        </p:nvSpPr>
        <p:spPr>
          <a:xfrm>
            <a:off x="629842" y="5463540"/>
            <a:ext cx="747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Free through over 400 public libraries across the US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2630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1534</TotalTime>
  <Words>1389</Words>
  <Application>Microsoft Office PowerPoint</Application>
  <PresentationFormat>On-screen Show (4:3)</PresentationFormat>
  <Paragraphs>337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Symbol</vt:lpstr>
      <vt:lpstr>Times New Roman</vt:lpstr>
      <vt:lpstr>Wingdings</vt:lpstr>
      <vt:lpstr>PME-2016</vt:lpstr>
      <vt:lpstr>Please Note…</vt:lpstr>
      <vt:lpstr>GME Grants and Funding Sources</vt:lpstr>
      <vt:lpstr>Introducing Your Presenter(s)…</vt:lpstr>
      <vt:lpstr>Introducing Your Presenter(s)…</vt:lpstr>
      <vt:lpstr>Goals</vt:lpstr>
      <vt:lpstr>ACGME Requirements</vt:lpstr>
      <vt:lpstr>Types of Grants</vt:lpstr>
      <vt:lpstr>How Do you Find Grants?</vt:lpstr>
      <vt:lpstr>Grant Database Examples</vt:lpstr>
      <vt:lpstr>Let’s visit grants.gov</vt:lpstr>
      <vt:lpstr>Let’s visit the Gold Foundation</vt:lpstr>
      <vt:lpstr>Choosing a database</vt:lpstr>
      <vt:lpstr>Do you need a grant database?</vt:lpstr>
      <vt:lpstr>Grant Process</vt:lpstr>
      <vt:lpstr>Grant Information</vt:lpstr>
      <vt:lpstr>Collaboration</vt:lpstr>
      <vt:lpstr>Things to Consider</vt:lpstr>
      <vt:lpstr>Elements of Success</vt:lpstr>
      <vt:lpstr>Tips…</vt:lpstr>
      <vt:lpstr>Tips…</vt:lpstr>
      <vt:lpstr>References</vt:lpstr>
      <vt:lpstr>Questions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 Schwartz</cp:lastModifiedBy>
  <cp:revision>117</cp:revision>
  <dcterms:created xsi:type="dcterms:W3CDTF">2016-03-20T11:36:31Z</dcterms:created>
  <dcterms:modified xsi:type="dcterms:W3CDTF">2021-07-06T18:51:37Z</dcterms:modified>
</cp:coreProperties>
</file>