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257" r:id="rId4"/>
    <p:sldId id="258" r:id="rId5"/>
    <p:sldId id="295" r:id="rId6"/>
    <p:sldId id="285" r:id="rId7"/>
    <p:sldId id="259" r:id="rId8"/>
    <p:sldId id="293" r:id="rId9"/>
    <p:sldId id="294" r:id="rId10"/>
    <p:sldId id="290" r:id="rId11"/>
    <p:sldId id="298" r:id="rId12"/>
    <p:sldId id="262" r:id="rId13"/>
    <p:sldId id="261" r:id="rId14"/>
    <p:sldId id="296" r:id="rId15"/>
    <p:sldId id="291" r:id="rId16"/>
    <p:sldId id="297" r:id="rId17"/>
    <p:sldId id="286" r:id="rId18"/>
    <p:sldId id="287" r:id="rId19"/>
    <p:sldId id="288" r:id="rId20"/>
    <p:sldId id="267" r:id="rId21"/>
    <p:sldId id="268" r:id="rId22"/>
    <p:sldId id="269" r:id="rId23"/>
    <p:sldId id="270" r:id="rId24"/>
    <p:sldId id="282" r:id="rId25"/>
    <p:sldId id="289" r:id="rId26"/>
    <p:sldId id="284" r:id="rId27"/>
    <p:sldId id="367" r:id="rId28"/>
    <p:sldId id="322" r:id="rId2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nrmepJ0I9pbTxRFzruV774XY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1" autoAdjust="0"/>
    <p:restoredTop sz="94730"/>
  </p:normalViewPr>
  <p:slideViewPr>
    <p:cSldViewPr snapToGrid="0">
      <p:cViewPr varScale="1">
        <p:scale>
          <a:sx n="117" d="100"/>
          <a:sy n="117" d="100"/>
        </p:scale>
        <p:origin x="368" y="184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FB5A3-8D15-4B3E-8487-1C592291D4E7}" type="doc">
      <dgm:prSet loTypeId="urn:microsoft.com/office/officeart/2005/8/layout/radial3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7D5F4B6-07FC-49FD-8F63-A6CC3B6ADF72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3AD0D01E-6922-4529-A205-D0866FB99628}" type="parTrans" cxnId="{F094B552-8C29-463E-9AA5-C685B605175A}">
      <dgm:prSet/>
      <dgm:spPr/>
      <dgm:t>
        <a:bodyPr/>
        <a:lstStyle/>
        <a:p>
          <a:endParaRPr lang="en-US"/>
        </a:p>
      </dgm:t>
    </dgm:pt>
    <dgm:pt modelId="{50D90EAA-8833-499A-B17E-404E5A6806C3}" type="sibTrans" cxnId="{F094B552-8C29-463E-9AA5-C685B605175A}">
      <dgm:prSet/>
      <dgm:spPr/>
      <dgm:t>
        <a:bodyPr/>
        <a:lstStyle/>
        <a:p>
          <a:endParaRPr lang="en-US"/>
        </a:p>
      </dgm:t>
    </dgm:pt>
    <dgm:pt modelId="{50E379E4-EE7A-45EB-B07B-D7FA02990550}">
      <dgm:prSet phldrT="[Text]"/>
      <dgm:spPr/>
      <dgm:t>
        <a:bodyPr/>
        <a:lstStyle/>
        <a:p>
          <a:r>
            <a:rPr lang="en-US" dirty="0"/>
            <a:t>Local </a:t>
          </a:r>
        </a:p>
      </dgm:t>
    </dgm:pt>
    <dgm:pt modelId="{C4CF0A15-223C-4B38-BCCD-CA8F8866F440}" type="parTrans" cxnId="{FFEA2CCE-0723-4F74-A9D1-41A257D56596}">
      <dgm:prSet/>
      <dgm:spPr/>
      <dgm:t>
        <a:bodyPr/>
        <a:lstStyle/>
        <a:p>
          <a:endParaRPr lang="en-US"/>
        </a:p>
      </dgm:t>
    </dgm:pt>
    <dgm:pt modelId="{BFC6125A-4344-463F-89B1-BA973E162A23}" type="sibTrans" cxnId="{FFEA2CCE-0723-4F74-A9D1-41A257D56596}">
      <dgm:prSet/>
      <dgm:spPr/>
      <dgm:t>
        <a:bodyPr/>
        <a:lstStyle/>
        <a:p>
          <a:endParaRPr lang="en-US"/>
        </a:p>
      </dgm:t>
    </dgm:pt>
    <dgm:pt modelId="{24E3054B-A964-4A6F-A8EB-C1732C12F049}">
      <dgm:prSet phldrT="[Text]"/>
      <dgm:spPr/>
      <dgm:t>
        <a:bodyPr/>
        <a:lstStyle/>
        <a:p>
          <a:r>
            <a:rPr lang="en-US" dirty="0"/>
            <a:t>TAGME</a:t>
          </a:r>
        </a:p>
      </dgm:t>
    </dgm:pt>
    <dgm:pt modelId="{B5B1396D-093A-4697-9F61-7FA781C5ED40}" type="parTrans" cxnId="{311E4F57-8EA7-4D95-B36A-987FC4D2E9B9}">
      <dgm:prSet/>
      <dgm:spPr/>
      <dgm:t>
        <a:bodyPr/>
        <a:lstStyle/>
        <a:p>
          <a:endParaRPr lang="en-US"/>
        </a:p>
      </dgm:t>
    </dgm:pt>
    <dgm:pt modelId="{E6B046F1-DF8A-453D-936D-71047D82E514}" type="sibTrans" cxnId="{311E4F57-8EA7-4D95-B36A-987FC4D2E9B9}">
      <dgm:prSet/>
      <dgm:spPr/>
      <dgm:t>
        <a:bodyPr/>
        <a:lstStyle/>
        <a:p>
          <a:endParaRPr lang="en-US"/>
        </a:p>
      </dgm:t>
    </dgm:pt>
    <dgm:pt modelId="{6B4F42BB-275E-443F-B46B-E64FD53ED3AD}">
      <dgm:prSet phldrT="[Text]"/>
      <dgm:spPr/>
      <dgm:t>
        <a:bodyPr/>
        <a:lstStyle/>
        <a:p>
          <a:r>
            <a:rPr lang="en-US" dirty="0"/>
            <a:t>ACGME</a:t>
          </a:r>
        </a:p>
      </dgm:t>
    </dgm:pt>
    <dgm:pt modelId="{8FCE9910-56E3-405C-894C-8544FFD99090}" type="parTrans" cxnId="{2D61EAFD-E578-4F25-9350-EBAC336E4C96}">
      <dgm:prSet/>
      <dgm:spPr/>
      <dgm:t>
        <a:bodyPr/>
        <a:lstStyle/>
        <a:p>
          <a:endParaRPr lang="en-US"/>
        </a:p>
      </dgm:t>
    </dgm:pt>
    <dgm:pt modelId="{9D688E79-FFEB-47BB-BA96-9D22C49520B7}" type="sibTrans" cxnId="{2D61EAFD-E578-4F25-9350-EBAC336E4C96}">
      <dgm:prSet/>
      <dgm:spPr/>
      <dgm:t>
        <a:bodyPr/>
        <a:lstStyle/>
        <a:p>
          <a:endParaRPr lang="en-US"/>
        </a:p>
      </dgm:t>
    </dgm:pt>
    <dgm:pt modelId="{9060E4CD-B7B7-41A8-BBB8-0B4CB31647BF}">
      <dgm:prSet phldrT="[Text]"/>
      <dgm:spPr/>
      <dgm:t>
        <a:bodyPr/>
        <a:lstStyle/>
        <a:p>
          <a:r>
            <a:rPr lang="en-US" dirty="0"/>
            <a:t>AHME</a:t>
          </a:r>
        </a:p>
      </dgm:t>
    </dgm:pt>
    <dgm:pt modelId="{28E1027B-CB91-4C12-95F0-792BABF78884}" type="parTrans" cxnId="{8E88197D-9667-44D7-A827-6F42BAA75FC6}">
      <dgm:prSet/>
      <dgm:spPr/>
      <dgm:t>
        <a:bodyPr/>
        <a:lstStyle/>
        <a:p>
          <a:endParaRPr lang="en-US"/>
        </a:p>
      </dgm:t>
    </dgm:pt>
    <dgm:pt modelId="{17982DB8-831A-45A0-8A84-5F7CD03C3905}" type="sibTrans" cxnId="{8E88197D-9667-44D7-A827-6F42BAA75FC6}">
      <dgm:prSet/>
      <dgm:spPr/>
      <dgm:t>
        <a:bodyPr/>
        <a:lstStyle/>
        <a:p>
          <a:endParaRPr lang="en-US"/>
        </a:p>
      </dgm:t>
    </dgm:pt>
    <dgm:pt modelId="{990981C1-F1E9-447C-B32F-5A2540097D4E}">
      <dgm:prSet phldrT="[Text]"/>
      <dgm:spPr/>
      <dgm:t>
        <a:bodyPr/>
        <a:lstStyle/>
        <a:p>
          <a:r>
            <a:rPr lang="en-US" dirty="0"/>
            <a:t>Regional</a:t>
          </a:r>
        </a:p>
      </dgm:t>
    </dgm:pt>
    <dgm:pt modelId="{444DDE4C-E5BE-4F41-AE22-D3E24709D355}" type="parTrans" cxnId="{37739AEF-82E6-4F4E-B06C-C8B1D17750F6}">
      <dgm:prSet/>
      <dgm:spPr/>
      <dgm:t>
        <a:bodyPr/>
        <a:lstStyle/>
        <a:p>
          <a:endParaRPr lang="en-US"/>
        </a:p>
      </dgm:t>
    </dgm:pt>
    <dgm:pt modelId="{B0E93688-F31C-458E-A98B-C17EC661FF52}" type="sibTrans" cxnId="{37739AEF-82E6-4F4E-B06C-C8B1D17750F6}">
      <dgm:prSet/>
      <dgm:spPr/>
      <dgm:t>
        <a:bodyPr/>
        <a:lstStyle/>
        <a:p>
          <a:endParaRPr lang="en-US"/>
        </a:p>
      </dgm:t>
    </dgm:pt>
    <dgm:pt modelId="{7A246849-9D41-4978-B580-859207A485B0}">
      <dgm:prSet phldrT="[Text]"/>
      <dgm:spPr/>
      <dgm:t>
        <a:bodyPr/>
        <a:lstStyle/>
        <a:p>
          <a:r>
            <a:rPr lang="en-US" dirty="0"/>
            <a:t>Specialty Societies</a:t>
          </a:r>
        </a:p>
      </dgm:t>
    </dgm:pt>
    <dgm:pt modelId="{9B5D24F8-AC07-459E-9A92-153A2A9264E4}" type="parTrans" cxnId="{A928868E-9074-41A6-BF95-EC21448547C1}">
      <dgm:prSet/>
      <dgm:spPr/>
      <dgm:t>
        <a:bodyPr/>
        <a:lstStyle/>
        <a:p>
          <a:endParaRPr lang="en-US"/>
        </a:p>
      </dgm:t>
    </dgm:pt>
    <dgm:pt modelId="{2F5790FD-C611-4B35-B092-08AC6BA88AA6}" type="sibTrans" cxnId="{A928868E-9074-41A6-BF95-EC21448547C1}">
      <dgm:prSet/>
      <dgm:spPr/>
      <dgm:t>
        <a:bodyPr/>
        <a:lstStyle/>
        <a:p>
          <a:endParaRPr lang="en-US"/>
        </a:p>
      </dgm:t>
    </dgm:pt>
    <dgm:pt modelId="{A7E8A588-E820-4065-9E32-F7EEA5575F93}" type="pres">
      <dgm:prSet presAssocID="{022FB5A3-8D15-4B3E-8487-1C592291D4E7}" presName="composite" presStyleCnt="0">
        <dgm:presLayoutVars>
          <dgm:chMax val="1"/>
          <dgm:dir/>
          <dgm:resizeHandles val="exact"/>
        </dgm:presLayoutVars>
      </dgm:prSet>
      <dgm:spPr/>
    </dgm:pt>
    <dgm:pt modelId="{93E6BC24-84A6-4750-BB78-AC0736A82BEB}" type="pres">
      <dgm:prSet presAssocID="{022FB5A3-8D15-4B3E-8487-1C592291D4E7}" presName="radial" presStyleCnt="0">
        <dgm:presLayoutVars>
          <dgm:animLvl val="ctr"/>
        </dgm:presLayoutVars>
      </dgm:prSet>
      <dgm:spPr/>
    </dgm:pt>
    <dgm:pt modelId="{1B9F2252-52EE-460A-9BC2-9C0B67566C18}" type="pres">
      <dgm:prSet presAssocID="{F7D5F4B6-07FC-49FD-8F63-A6CC3B6ADF72}" presName="centerShape" presStyleLbl="vennNode1" presStyleIdx="0" presStyleCnt="7"/>
      <dgm:spPr/>
    </dgm:pt>
    <dgm:pt modelId="{A64C0B58-45E4-4659-9FE4-BE4CFAE1A64F}" type="pres">
      <dgm:prSet presAssocID="{50E379E4-EE7A-45EB-B07B-D7FA02990550}" presName="node" presStyleLbl="vennNode1" presStyleIdx="1" presStyleCnt="7">
        <dgm:presLayoutVars>
          <dgm:bulletEnabled val="1"/>
        </dgm:presLayoutVars>
      </dgm:prSet>
      <dgm:spPr/>
    </dgm:pt>
    <dgm:pt modelId="{65EC74FA-7D34-4B8A-9BF4-C4D477211015}" type="pres">
      <dgm:prSet presAssocID="{24E3054B-A964-4A6F-A8EB-C1732C12F049}" presName="node" presStyleLbl="vennNode1" presStyleIdx="2" presStyleCnt="7">
        <dgm:presLayoutVars>
          <dgm:bulletEnabled val="1"/>
        </dgm:presLayoutVars>
      </dgm:prSet>
      <dgm:spPr/>
    </dgm:pt>
    <dgm:pt modelId="{68CA7708-B037-4A1F-AC7A-86E90B708609}" type="pres">
      <dgm:prSet presAssocID="{990981C1-F1E9-447C-B32F-5A2540097D4E}" presName="node" presStyleLbl="vennNode1" presStyleIdx="3" presStyleCnt="7">
        <dgm:presLayoutVars>
          <dgm:bulletEnabled val="1"/>
        </dgm:presLayoutVars>
      </dgm:prSet>
      <dgm:spPr/>
    </dgm:pt>
    <dgm:pt modelId="{BCEEE14F-13CD-47A2-B570-0CE28711B108}" type="pres">
      <dgm:prSet presAssocID="{7A246849-9D41-4978-B580-859207A485B0}" presName="node" presStyleLbl="vennNode1" presStyleIdx="4" presStyleCnt="7">
        <dgm:presLayoutVars>
          <dgm:bulletEnabled val="1"/>
        </dgm:presLayoutVars>
      </dgm:prSet>
      <dgm:spPr/>
    </dgm:pt>
    <dgm:pt modelId="{FF108736-4C39-4E9E-B2C9-D5340F5822DA}" type="pres">
      <dgm:prSet presAssocID="{6B4F42BB-275E-443F-B46B-E64FD53ED3AD}" presName="node" presStyleLbl="vennNode1" presStyleIdx="5" presStyleCnt="7">
        <dgm:presLayoutVars>
          <dgm:bulletEnabled val="1"/>
        </dgm:presLayoutVars>
      </dgm:prSet>
      <dgm:spPr/>
    </dgm:pt>
    <dgm:pt modelId="{BE6F3772-2E29-4DC0-A637-1DDEF59B1E2E}" type="pres">
      <dgm:prSet presAssocID="{9060E4CD-B7B7-41A8-BBB8-0B4CB31647BF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CB7ECC18-0987-4B11-837C-32CD6C857D38}" type="presOf" srcId="{9060E4CD-B7B7-41A8-BBB8-0B4CB31647BF}" destId="{BE6F3772-2E29-4DC0-A637-1DDEF59B1E2E}" srcOrd="0" destOrd="0" presId="urn:microsoft.com/office/officeart/2005/8/layout/radial3"/>
    <dgm:cxn modelId="{00194424-170B-4CC9-B3B0-E4BA14E90E1D}" type="presOf" srcId="{F7D5F4B6-07FC-49FD-8F63-A6CC3B6ADF72}" destId="{1B9F2252-52EE-460A-9BC2-9C0B67566C18}" srcOrd="0" destOrd="0" presId="urn:microsoft.com/office/officeart/2005/8/layout/radial3"/>
    <dgm:cxn modelId="{F094B552-8C29-463E-9AA5-C685B605175A}" srcId="{022FB5A3-8D15-4B3E-8487-1C592291D4E7}" destId="{F7D5F4B6-07FC-49FD-8F63-A6CC3B6ADF72}" srcOrd="0" destOrd="0" parTransId="{3AD0D01E-6922-4529-A205-D0866FB99628}" sibTransId="{50D90EAA-8833-499A-B17E-404E5A6806C3}"/>
    <dgm:cxn modelId="{311E4F57-8EA7-4D95-B36A-987FC4D2E9B9}" srcId="{F7D5F4B6-07FC-49FD-8F63-A6CC3B6ADF72}" destId="{24E3054B-A964-4A6F-A8EB-C1732C12F049}" srcOrd="1" destOrd="0" parTransId="{B5B1396D-093A-4697-9F61-7FA781C5ED40}" sibTransId="{E6B046F1-DF8A-453D-936D-71047D82E514}"/>
    <dgm:cxn modelId="{A970EF66-686B-44D1-8888-91F0F1B50084}" type="presOf" srcId="{990981C1-F1E9-447C-B32F-5A2540097D4E}" destId="{68CA7708-B037-4A1F-AC7A-86E90B708609}" srcOrd="0" destOrd="0" presId="urn:microsoft.com/office/officeart/2005/8/layout/radial3"/>
    <dgm:cxn modelId="{8E88197D-9667-44D7-A827-6F42BAA75FC6}" srcId="{F7D5F4B6-07FC-49FD-8F63-A6CC3B6ADF72}" destId="{9060E4CD-B7B7-41A8-BBB8-0B4CB31647BF}" srcOrd="5" destOrd="0" parTransId="{28E1027B-CB91-4C12-95F0-792BABF78884}" sibTransId="{17982DB8-831A-45A0-8A84-5F7CD03C3905}"/>
    <dgm:cxn modelId="{B7D76B80-EEB2-46E6-B2AD-91EE859A5831}" type="presOf" srcId="{7A246849-9D41-4978-B580-859207A485B0}" destId="{BCEEE14F-13CD-47A2-B570-0CE28711B108}" srcOrd="0" destOrd="0" presId="urn:microsoft.com/office/officeart/2005/8/layout/radial3"/>
    <dgm:cxn modelId="{A928868E-9074-41A6-BF95-EC21448547C1}" srcId="{F7D5F4B6-07FC-49FD-8F63-A6CC3B6ADF72}" destId="{7A246849-9D41-4978-B580-859207A485B0}" srcOrd="3" destOrd="0" parTransId="{9B5D24F8-AC07-459E-9A92-153A2A9264E4}" sibTransId="{2F5790FD-C611-4B35-B092-08AC6BA88AA6}"/>
    <dgm:cxn modelId="{FFEA2CCE-0723-4F74-A9D1-41A257D56596}" srcId="{F7D5F4B6-07FC-49FD-8F63-A6CC3B6ADF72}" destId="{50E379E4-EE7A-45EB-B07B-D7FA02990550}" srcOrd="0" destOrd="0" parTransId="{C4CF0A15-223C-4B38-BCCD-CA8F8866F440}" sibTransId="{BFC6125A-4344-463F-89B1-BA973E162A23}"/>
    <dgm:cxn modelId="{176126DB-06A1-4A43-B4EE-A1011D7B8F58}" type="presOf" srcId="{022FB5A3-8D15-4B3E-8487-1C592291D4E7}" destId="{A7E8A588-E820-4065-9E32-F7EEA5575F93}" srcOrd="0" destOrd="0" presId="urn:microsoft.com/office/officeart/2005/8/layout/radial3"/>
    <dgm:cxn modelId="{E8F076E1-7DC1-4C0F-8ADC-27BF55619A86}" type="presOf" srcId="{24E3054B-A964-4A6F-A8EB-C1732C12F049}" destId="{65EC74FA-7D34-4B8A-9BF4-C4D477211015}" srcOrd="0" destOrd="0" presId="urn:microsoft.com/office/officeart/2005/8/layout/radial3"/>
    <dgm:cxn modelId="{F23F6BEE-E86D-463E-BCC2-0301C96275B5}" type="presOf" srcId="{50E379E4-EE7A-45EB-B07B-D7FA02990550}" destId="{A64C0B58-45E4-4659-9FE4-BE4CFAE1A64F}" srcOrd="0" destOrd="0" presId="urn:microsoft.com/office/officeart/2005/8/layout/radial3"/>
    <dgm:cxn modelId="{37739AEF-82E6-4F4E-B06C-C8B1D17750F6}" srcId="{F7D5F4B6-07FC-49FD-8F63-A6CC3B6ADF72}" destId="{990981C1-F1E9-447C-B32F-5A2540097D4E}" srcOrd="2" destOrd="0" parTransId="{444DDE4C-E5BE-4F41-AE22-D3E24709D355}" sibTransId="{B0E93688-F31C-458E-A98B-C17EC661FF52}"/>
    <dgm:cxn modelId="{C2E7D2F5-9F28-4C17-B3A8-5CCA4DCBA76C}" type="presOf" srcId="{6B4F42BB-275E-443F-B46B-E64FD53ED3AD}" destId="{FF108736-4C39-4E9E-B2C9-D5340F5822DA}" srcOrd="0" destOrd="0" presId="urn:microsoft.com/office/officeart/2005/8/layout/radial3"/>
    <dgm:cxn modelId="{2D61EAFD-E578-4F25-9350-EBAC336E4C96}" srcId="{F7D5F4B6-07FC-49FD-8F63-A6CC3B6ADF72}" destId="{6B4F42BB-275E-443F-B46B-E64FD53ED3AD}" srcOrd="4" destOrd="0" parTransId="{8FCE9910-56E3-405C-894C-8544FFD99090}" sibTransId="{9D688E79-FFEB-47BB-BA96-9D22C49520B7}"/>
    <dgm:cxn modelId="{30CA8EE9-8E67-45F3-A191-E09C3D4CF225}" type="presParOf" srcId="{A7E8A588-E820-4065-9E32-F7EEA5575F93}" destId="{93E6BC24-84A6-4750-BB78-AC0736A82BEB}" srcOrd="0" destOrd="0" presId="urn:microsoft.com/office/officeart/2005/8/layout/radial3"/>
    <dgm:cxn modelId="{9E857C31-C8A8-4C3F-98AC-BDC03349763A}" type="presParOf" srcId="{93E6BC24-84A6-4750-BB78-AC0736A82BEB}" destId="{1B9F2252-52EE-460A-9BC2-9C0B67566C18}" srcOrd="0" destOrd="0" presId="urn:microsoft.com/office/officeart/2005/8/layout/radial3"/>
    <dgm:cxn modelId="{EA20850B-AD0B-4971-BCA3-72B240FEC4E0}" type="presParOf" srcId="{93E6BC24-84A6-4750-BB78-AC0736A82BEB}" destId="{A64C0B58-45E4-4659-9FE4-BE4CFAE1A64F}" srcOrd="1" destOrd="0" presId="urn:microsoft.com/office/officeart/2005/8/layout/radial3"/>
    <dgm:cxn modelId="{EA0085D3-A4AD-40B2-B96F-C4E95BB466D2}" type="presParOf" srcId="{93E6BC24-84A6-4750-BB78-AC0736A82BEB}" destId="{65EC74FA-7D34-4B8A-9BF4-C4D477211015}" srcOrd="2" destOrd="0" presId="urn:microsoft.com/office/officeart/2005/8/layout/radial3"/>
    <dgm:cxn modelId="{B5939F2A-7173-4417-A2B5-8AC65BCBAA8E}" type="presParOf" srcId="{93E6BC24-84A6-4750-BB78-AC0736A82BEB}" destId="{68CA7708-B037-4A1F-AC7A-86E90B708609}" srcOrd="3" destOrd="0" presId="urn:microsoft.com/office/officeart/2005/8/layout/radial3"/>
    <dgm:cxn modelId="{296BB24F-7D85-4F99-BC1D-BF5585E47166}" type="presParOf" srcId="{93E6BC24-84A6-4750-BB78-AC0736A82BEB}" destId="{BCEEE14F-13CD-47A2-B570-0CE28711B108}" srcOrd="4" destOrd="0" presId="urn:microsoft.com/office/officeart/2005/8/layout/radial3"/>
    <dgm:cxn modelId="{D5A45C29-5453-4E72-9221-23FD7384BD44}" type="presParOf" srcId="{93E6BC24-84A6-4750-BB78-AC0736A82BEB}" destId="{FF108736-4C39-4E9E-B2C9-D5340F5822DA}" srcOrd="5" destOrd="0" presId="urn:microsoft.com/office/officeart/2005/8/layout/radial3"/>
    <dgm:cxn modelId="{92E2D091-D3EB-4469-8183-76FAF0118162}" type="presParOf" srcId="{93E6BC24-84A6-4750-BB78-AC0736A82BEB}" destId="{BE6F3772-2E29-4DC0-A637-1DDEF59B1E2E}" srcOrd="6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F2252-52EE-460A-9BC2-9C0B67566C18}">
      <dsp:nvSpPr>
        <dsp:cNvPr id="0" name=""/>
        <dsp:cNvSpPr/>
      </dsp:nvSpPr>
      <dsp:spPr>
        <a:xfrm>
          <a:off x="1986378" y="981941"/>
          <a:ext cx="2446239" cy="2446239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You</a:t>
          </a:r>
        </a:p>
      </dsp:txBody>
      <dsp:txXfrm>
        <a:off x="2344621" y="1340184"/>
        <a:ext cx="1729753" cy="1729753"/>
      </dsp:txXfrm>
    </dsp:sp>
    <dsp:sp modelId="{A64C0B58-45E4-4659-9FE4-BE4CFAE1A64F}">
      <dsp:nvSpPr>
        <dsp:cNvPr id="0" name=""/>
        <dsp:cNvSpPr/>
      </dsp:nvSpPr>
      <dsp:spPr>
        <a:xfrm>
          <a:off x="2597938" y="436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13"/>
            <a:satOff val="-79"/>
            <a:lumOff val="789"/>
            <a:alpha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Local </a:t>
          </a:r>
        </a:p>
      </dsp:txBody>
      <dsp:txXfrm>
        <a:off x="2777060" y="179558"/>
        <a:ext cx="864875" cy="864875"/>
      </dsp:txXfrm>
    </dsp:sp>
    <dsp:sp modelId="{65EC74FA-7D34-4B8A-9BF4-C4D477211015}">
      <dsp:nvSpPr>
        <dsp:cNvPr id="0" name=""/>
        <dsp:cNvSpPr/>
      </dsp:nvSpPr>
      <dsp:spPr>
        <a:xfrm>
          <a:off x="3977572" y="796968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27"/>
            <a:satOff val="-157"/>
            <a:lumOff val="1579"/>
            <a:alpha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TAGME</a:t>
          </a:r>
        </a:p>
      </dsp:txBody>
      <dsp:txXfrm>
        <a:off x="4156694" y="976090"/>
        <a:ext cx="864875" cy="864875"/>
      </dsp:txXfrm>
    </dsp:sp>
    <dsp:sp modelId="{68CA7708-B037-4A1F-AC7A-86E90B708609}">
      <dsp:nvSpPr>
        <dsp:cNvPr id="0" name=""/>
        <dsp:cNvSpPr/>
      </dsp:nvSpPr>
      <dsp:spPr>
        <a:xfrm>
          <a:off x="3977572" y="2390033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40"/>
            <a:satOff val="-236"/>
            <a:lumOff val="2368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Regional</a:t>
          </a:r>
        </a:p>
      </dsp:txBody>
      <dsp:txXfrm>
        <a:off x="4156694" y="2569155"/>
        <a:ext cx="864875" cy="864875"/>
      </dsp:txXfrm>
    </dsp:sp>
    <dsp:sp modelId="{BCEEE14F-13CD-47A2-B570-0CE28711B108}">
      <dsp:nvSpPr>
        <dsp:cNvPr id="0" name=""/>
        <dsp:cNvSpPr/>
      </dsp:nvSpPr>
      <dsp:spPr>
        <a:xfrm>
          <a:off x="2597938" y="3186565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53"/>
            <a:satOff val="-315"/>
            <a:lumOff val="3157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Specialty Societies</a:t>
          </a:r>
        </a:p>
      </dsp:txBody>
      <dsp:txXfrm>
        <a:off x="2777060" y="3365687"/>
        <a:ext cx="864875" cy="864875"/>
      </dsp:txXfrm>
    </dsp:sp>
    <dsp:sp modelId="{FF108736-4C39-4E9E-B2C9-D5340F5822DA}">
      <dsp:nvSpPr>
        <dsp:cNvPr id="0" name=""/>
        <dsp:cNvSpPr/>
      </dsp:nvSpPr>
      <dsp:spPr>
        <a:xfrm>
          <a:off x="1218304" y="2390033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67"/>
            <a:satOff val="-393"/>
            <a:lumOff val="3947"/>
            <a:alpha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ACGME</a:t>
          </a:r>
        </a:p>
      </dsp:txBody>
      <dsp:txXfrm>
        <a:off x="1397426" y="2569155"/>
        <a:ext cx="864875" cy="864875"/>
      </dsp:txXfrm>
    </dsp:sp>
    <dsp:sp modelId="{BE6F3772-2E29-4DC0-A637-1DDEF59B1E2E}">
      <dsp:nvSpPr>
        <dsp:cNvPr id="0" name=""/>
        <dsp:cNvSpPr/>
      </dsp:nvSpPr>
      <dsp:spPr>
        <a:xfrm>
          <a:off x="1218304" y="796968"/>
          <a:ext cx="1223119" cy="1223119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AHME</a:t>
          </a:r>
        </a:p>
      </dsp:txBody>
      <dsp:txXfrm>
        <a:off x="1397426" y="976090"/>
        <a:ext cx="864875" cy="86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4547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93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417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1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13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52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35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59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0" name="Google Shape;190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28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5" name="Google Shape;3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21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686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093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5704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01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26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4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7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53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1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800" dirty="0"/>
              <a:t>Christine Redovan, MBA -- GME Consultant</a:t>
            </a:r>
            <a:endParaRPr sz="280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GME Is Not Just GME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1990’s – Maintenance of Certification (MOC)</a:t>
            </a:r>
          </a:p>
          <a:p>
            <a:r>
              <a:rPr lang="en-US" dirty="0"/>
              <a:t>2000 – </a:t>
            </a:r>
            <a:r>
              <a:rPr lang="en-US" i="1" dirty="0"/>
              <a:t>To Err is Human</a:t>
            </a:r>
          </a:p>
          <a:p>
            <a:r>
              <a:rPr lang="en-US" dirty="0"/>
              <a:t>1999 – ACGME Competencies</a:t>
            </a:r>
          </a:p>
          <a:p>
            <a:r>
              <a:rPr lang="en-US" dirty="0"/>
              <a:t>2001 – </a:t>
            </a:r>
            <a:r>
              <a:rPr lang="en-US" i="1" dirty="0"/>
              <a:t>Crossing the Quality Chasm</a:t>
            </a:r>
          </a:p>
          <a:p>
            <a:r>
              <a:rPr lang="en-US" dirty="0"/>
              <a:t>2001</a:t>
            </a:r>
            <a:r>
              <a:rPr lang="en-US" i="1" dirty="0"/>
              <a:t> - </a:t>
            </a:r>
            <a:r>
              <a:rPr lang="en-US" dirty="0"/>
              <a:t>ACGME Outcomes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– Brief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838" y="2409683"/>
            <a:ext cx="1905000" cy="2857500"/>
          </a:xfrm>
          <a:prstGeom prst="rect">
            <a:avLst/>
          </a:prstGeom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87F33C1A-7C34-1B48-8421-5744268B97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21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2009 – ACGME Milestones (2013 - reporting)</a:t>
            </a:r>
          </a:p>
          <a:p>
            <a:r>
              <a:rPr lang="en-US" dirty="0"/>
              <a:t>2012 – Continuous MOC</a:t>
            </a:r>
          </a:p>
          <a:p>
            <a:r>
              <a:rPr lang="en-US" dirty="0"/>
              <a:t>2014 – Core EPAs for Entering Residency</a:t>
            </a:r>
          </a:p>
          <a:p>
            <a:r>
              <a:rPr lang="en-US" dirty="0"/>
              <a:t>2015 – Single Accreditation System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– Brief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61" y="4123472"/>
            <a:ext cx="2695575" cy="1695450"/>
          </a:xfrm>
          <a:prstGeom prst="rect">
            <a:avLst/>
          </a:prstGeom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258660B-EA1A-1143-865E-591A6A79BE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76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GME Influencers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3" y="3507129"/>
            <a:ext cx="2281889" cy="22818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465102"/>
            <a:ext cx="7886700" cy="496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v"/>
            </a:pPr>
            <a:r>
              <a:rPr lang="en-US" u="sng" dirty="0"/>
              <a:t>National Academies – Health and Medicine Division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-  Multiple publications; research on GME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u="sng" dirty="0"/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u="sng" dirty="0"/>
              <a:t>American Medical Association </a:t>
            </a:r>
            <a:r>
              <a:rPr lang="en-US" dirty="0"/>
              <a:t>(AMA)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 Advocate for GME; funding and education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v"/>
            </a:pPr>
            <a:r>
              <a:rPr lang="en-US" u="sng" dirty="0"/>
              <a:t>Association for American Medical Colleges </a:t>
            </a:r>
            <a:r>
              <a:rPr lang="en-US" dirty="0"/>
              <a:t>(AAMC) 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r>
              <a:rPr lang="en-US" dirty="0"/>
              <a:t>Government Affairs &amp; Advocacy Section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Organizations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v"/>
            </a:pPr>
            <a:r>
              <a:rPr lang="en-US" u="sng" dirty="0"/>
              <a:t>American Osteopathic Association </a:t>
            </a:r>
            <a:r>
              <a:rPr lang="en-US" dirty="0"/>
              <a:t>(AOA)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Advocate international, national and state levels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v"/>
            </a:pPr>
            <a:r>
              <a:rPr lang="en-US" u="sng" dirty="0"/>
              <a:t>Institute for Healthcare Improvement</a:t>
            </a:r>
            <a:r>
              <a:rPr lang="en-US" dirty="0"/>
              <a:t> (IHI)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Worldwide focus; use of improvement science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endParaRPr lang="en-US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v"/>
            </a:pPr>
            <a:r>
              <a:rPr lang="en-US" u="sng" dirty="0"/>
              <a:t>The Joint Commission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Focus on improving public health by evaluating health care providers; our sponsoring institutions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Organizations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30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u="sng" dirty="0"/>
              <a:t>Accreditation Council for Graduate Medical Education </a:t>
            </a:r>
            <a:r>
              <a:rPr lang="en-US" dirty="0"/>
              <a:t>(ACGME)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Standards for residency training programs and institutions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u="sng" dirty="0"/>
              <a:t>Accreditation Council for Continuing Medical Education </a:t>
            </a:r>
            <a:r>
              <a:rPr lang="en-US" dirty="0"/>
              <a:t>(ACCME)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Collaborations with AMA, State Medical Boards</a:t>
            </a:r>
          </a:p>
          <a:p>
            <a:pPr indent="-292100"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Accreditation Bodies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56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Wingdings" panose="05000000000000000000" pitchFamily="2" charset="2"/>
              <a:buChar char="v"/>
            </a:pPr>
            <a:r>
              <a:rPr lang="en-US" u="sng" dirty="0"/>
              <a:t>Liaison Committee on Medical Education </a:t>
            </a:r>
            <a:r>
              <a:rPr lang="en-US" dirty="0"/>
              <a:t>(LCME)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- Collaborate with AMA and AAMC; for MD degree granting schools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u="sng" dirty="0"/>
              <a:t>Commission on Osteopathic College Accreditation </a:t>
            </a:r>
            <a:r>
              <a:rPr lang="en-US" dirty="0"/>
              <a:t>(COCA)</a:t>
            </a:r>
          </a:p>
          <a:p>
            <a:pPr marL="0" indent="0">
              <a:buNone/>
            </a:pPr>
            <a:r>
              <a:rPr lang="en-US" dirty="0"/>
              <a:t>- Collaborate with AOA; for DO degree granting schools</a:t>
            </a:r>
          </a:p>
          <a:p>
            <a:pPr indent="-292100"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Accreditation Bodies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44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572166"/>
            <a:ext cx="7886700" cy="464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dirty="0"/>
              <a:t>Federal Initiatives – funding (CMS and other sources); caps; quality payments; health insurance</a:t>
            </a:r>
          </a:p>
          <a:p>
            <a:pPr indent="-457200"/>
            <a:r>
              <a:rPr lang="en-US" dirty="0"/>
              <a:t>Pharmaceutical – UME-GME-CME  </a:t>
            </a:r>
          </a:p>
          <a:p>
            <a:pPr marL="0" indent="0">
              <a:buNone/>
            </a:pPr>
            <a:r>
              <a:rPr lang="en-US" dirty="0"/>
              <a:t>	(academic vs. private practice)</a:t>
            </a:r>
          </a:p>
          <a:p>
            <a:pPr indent="-457200"/>
            <a:r>
              <a:rPr lang="en-US" dirty="0"/>
              <a:t>Courts – resident issues; student vs employee; immigration</a:t>
            </a:r>
          </a:p>
          <a:p>
            <a:pPr indent="-457200"/>
            <a:r>
              <a:rPr lang="en-US" dirty="0"/>
              <a:t>Ruling political party</a:t>
            </a:r>
          </a:p>
          <a:p>
            <a:pPr indent="-457200"/>
            <a:r>
              <a:rPr lang="en-US" dirty="0"/>
              <a:t>Local politics</a:t>
            </a:r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Political Influencers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14" y="431704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dirty="0"/>
              <a:t>Slowing population growth</a:t>
            </a:r>
          </a:p>
          <a:p>
            <a:pPr indent="-457200"/>
            <a:r>
              <a:rPr lang="en-US" dirty="0"/>
              <a:t>Aging population </a:t>
            </a:r>
          </a:p>
          <a:p>
            <a:pPr indent="-457200"/>
            <a:r>
              <a:rPr lang="en-US" dirty="0"/>
              <a:t>Information explosion (fact vs. fake)</a:t>
            </a:r>
          </a:p>
          <a:p>
            <a:pPr indent="-457200"/>
            <a:r>
              <a:rPr lang="en-US" dirty="0"/>
              <a:t>Advances in medicine</a:t>
            </a:r>
          </a:p>
          <a:p>
            <a:pPr indent="-457200"/>
            <a:r>
              <a:rPr lang="en-US" dirty="0"/>
              <a:t>Advances in technology  </a:t>
            </a:r>
          </a:p>
          <a:p>
            <a:pPr marL="0" indent="0">
              <a:buNone/>
            </a:pPr>
            <a:endParaRPr lang="en-US"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Changing World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18" y="3268366"/>
            <a:ext cx="3036627" cy="30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GME Community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2875070"/>
              </p:ext>
            </p:extLst>
          </p:nvPr>
        </p:nvGraphicFramePr>
        <p:xfrm>
          <a:off x="1362501" y="1572166"/>
          <a:ext cx="6418997" cy="441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0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AE98D0-DD84-104C-A2C3-B17135E5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9E16-FC8D-4D47-8CB6-1540E90CA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01B0-035C-0945-B187-CD163DEDE5AE}"/>
              </a:ext>
            </a:extLst>
          </p:cNvPr>
          <p:cNvSpPr txBox="1"/>
          <p:nvPr/>
        </p:nvSpPr>
        <p:spPr>
          <a:xfrm>
            <a:off x="3717913" y="1322760"/>
            <a:ext cx="49056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Christine Redovan, MBA</a:t>
            </a:r>
          </a:p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Accreditation and Management success for both ACGME &amp; AOA Programs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19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48C686-808C-F642-9C30-4EBB0934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53" y="2122988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60088BE4-1F2C-784F-98A2-FB08ECC7C4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36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Applying Lessons Learned</a:t>
            </a:r>
            <a:endParaRPr dirty="0"/>
          </a:p>
        </p:txBody>
      </p:sp>
      <p:sp>
        <p:nvSpPr>
          <p:cNvPr id="175" name="Google Shape;175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554325" y="1783175"/>
            <a:ext cx="81714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Outcomes + Expectations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r>
              <a:rPr lang="en-US" dirty="0"/>
              <a:t>Medical School – EPAs</a:t>
            </a:r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r>
              <a:rPr lang="en-US" dirty="0"/>
              <a:t>GME – Milestones; continuous accreditation</a:t>
            </a:r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r>
              <a:rPr lang="en-US" dirty="0"/>
              <a:t>CME – MOC; continuous learning</a:t>
            </a:r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endParaRPr lang="en-US" dirty="0"/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r>
              <a:rPr lang="en-US" dirty="0"/>
              <a:t>Transition from UME to GME to CME</a:t>
            </a:r>
          </a:p>
          <a:p>
            <a:pPr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Tx/>
              <a:buChar char="-"/>
            </a:pPr>
            <a:endParaRPr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Accreditation</a:t>
            </a:r>
            <a:endParaRPr dirty="0"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185" name="Google Shape;185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0" y="909247"/>
            <a:ext cx="3092260" cy="20589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dirty="0"/>
              <a:t>Developed to meet the needs of a rapidly changing health care environment</a:t>
            </a:r>
          </a:p>
          <a:p>
            <a:pPr lvl="1" indent="-457200"/>
            <a:r>
              <a:rPr lang="en-US" dirty="0"/>
              <a:t>Multiple methods of instruction</a:t>
            </a:r>
          </a:p>
          <a:p>
            <a:pPr lvl="1" indent="-457200"/>
            <a:r>
              <a:rPr lang="en-US" dirty="0"/>
              <a:t>Program Aims (= outcome)</a:t>
            </a:r>
          </a:p>
          <a:p>
            <a:pPr lvl="1" indent="-457200"/>
            <a:r>
              <a:rPr lang="en-US" dirty="0"/>
              <a:t>Health care finance</a:t>
            </a:r>
          </a:p>
          <a:p>
            <a:pPr lvl="1" indent="-457200"/>
            <a:r>
              <a:rPr lang="en-US" dirty="0"/>
              <a:t>Information technology</a:t>
            </a:r>
          </a:p>
          <a:p>
            <a:pPr lvl="1" indent="-457200"/>
            <a:r>
              <a:rPr lang="en-US" dirty="0"/>
              <a:t>Culture of safety</a:t>
            </a:r>
          </a:p>
          <a:p>
            <a:pPr lvl="1" indent="-457200"/>
            <a:r>
              <a:rPr lang="en-US" dirty="0"/>
              <a:t>CLER</a:t>
            </a:r>
          </a:p>
          <a:p>
            <a:pPr lvl="1" indent="-457200"/>
            <a:r>
              <a:rPr lang="en-US" dirty="0"/>
              <a:t>Disparities</a:t>
            </a:r>
          </a:p>
          <a:p>
            <a:pPr lvl="1" indent="-457200"/>
            <a:endParaRPr lang="en-US" dirty="0"/>
          </a:p>
          <a:p>
            <a:pPr lvl="1" indent="-457200"/>
            <a:endParaRPr lang="en-US" dirty="0"/>
          </a:p>
          <a:p>
            <a:pPr lvl="1" indent="-457200"/>
            <a:endParaRPr lang="en-US" dirty="0"/>
          </a:p>
          <a:p>
            <a:pPr lvl="1" indent="-457200"/>
            <a:endParaRPr lang="en-US" dirty="0"/>
          </a:p>
          <a:p>
            <a:pPr indent="-4572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dirty="0"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Clinical Learning Environment + CPR</a:t>
            </a:r>
            <a:endParaRPr dirty="0"/>
          </a:p>
        </p:txBody>
      </p:sp>
      <p:sp>
        <p:nvSpPr>
          <p:cNvPr id="194" name="Google Shape;194;p1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195" name="Google Shape;195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94" y="3187605"/>
            <a:ext cx="36385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666750" y="14871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Follow the program requirements….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sz="22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Anesthesia – added ultrasound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IM/FM – minimal procedures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IM – one month geriatrics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FM – delivery requirement relaxed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Surgical – Increased numbers; expectations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dirty="0"/>
              <a:t>Radiology – integrated interventional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sz="22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200" dirty="0"/>
          </a:p>
        </p:txBody>
      </p:sp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202" name="Google Shape;202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56" y="1937982"/>
            <a:ext cx="2358587" cy="20047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Final Thoughts…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19" name="Google Shape;319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F2E7FC17-3CC7-0B49-BBA9-B3294F7772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13" y="2918475"/>
            <a:ext cx="2032664" cy="2032664"/>
          </a:xfrm>
          <a:prstGeom prst="rect">
            <a:avLst/>
          </a:prstGeom>
        </p:spPr>
      </p:pic>
      <p:sp>
        <p:nvSpPr>
          <p:cNvPr id="310" name="Google Shape;310;p26"/>
          <p:cNvSpPr txBox="1">
            <a:spLocks noGrp="1"/>
          </p:cNvSpPr>
          <p:nvPr>
            <p:ph type="body" idx="1"/>
          </p:nvPr>
        </p:nvSpPr>
        <p:spPr>
          <a:xfrm>
            <a:off x="496529" y="1783127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SI 2025 – responding at the Institutional level to changes in healthcare</a:t>
            </a:r>
          </a:p>
          <a:p>
            <a:r>
              <a:rPr lang="en-US" dirty="0"/>
              <a:t>IM 2035 – responding at the program level to changes in internal medicine</a:t>
            </a:r>
          </a:p>
          <a:p>
            <a:r>
              <a:rPr lang="en-US" dirty="0"/>
              <a:t>Length of education/programs?  </a:t>
            </a:r>
          </a:p>
          <a:p>
            <a:r>
              <a:rPr lang="en-US" dirty="0"/>
              <a:t>Funding concerns (UME, GME, CME)</a:t>
            </a:r>
          </a:p>
          <a:p>
            <a:r>
              <a:rPr lang="en-US" dirty="0"/>
              <a:t>Faculty concerns (aging, burnout, turnover)</a:t>
            </a:r>
          </a:p>
          <a:p>
            <a:r>
              <a:rPr lang="en-US" dirty="0"/>
              <a:t>Congressional impact</a:t>
            </a:r>
          </a:p>
          <a:p>
            <a:endParaRPr lang="en-US"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311" name="Google Shape;311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Where is GME heading…</a:t>
            </a:r>
            <a:endParaRPr dirty="0"/>
          </a:p>
        </p:txBody>
      </p:sp>
      <p:sp>
        <p:nvSpPr>
          <p:cNvPr id="312" name="Google Shape;312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F8DBF8D0-F186-CB40-8304-BB79658157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4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Other Thoughts…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FA2DEB4B-4002-4849-AB33-802B984EDBD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55406" y="190105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</a:t>
            </a: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4 of 4: Strategic Planning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Understanding Practice Data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15,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CPR 2019 Part 4 of 4: Putting It All Together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27,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Crafting “Top-Notch” Goals,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Objectives and Evaluations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September 12,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88" y="4807375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40" y="5454839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867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9529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18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Understand the UME – GME – CME continuum</a:t>
            </a:r>
          </a:p>
          <a:p>
            <a:pPr marL="63500" indent="0">
              <a:buNone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Discover GME influencers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/>
              <a:t>Organizational Think Tanks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/>
              <a:t>Policy/Industry Makers</a:t>
            </a:r>
          </a:p>
          <a:p>
            <a:pPr lvl="1" indent="-393700">
              <a:spcBef>
                <a:spcPts val="1000"/>
              </a:spcBef>
              <a:buSzPts val="2600"/>
            </a:pPr>
            <a:r>
              <a:rPr lang="en-US" sz="2000" dirty="0"/>
              <a:t>Health Care Systems</a:t>
            </a:r>
          </a:p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Apply lessons learned to the future of your GME programs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299086" y="4354286"/>
            <a:ext cx="2874599" cy="1830999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1100 – European medicine emerged</a:t>
            </a:r>
          </a:p>
          <a:p>
            <a:r>
              <a:rPr lang="en-US" sz="2800" dirty="0"/>
              <a:t>1765 – College of Philadelphia; morphed into University of Pennsylvania in 1791</a:t>
            </a:r>
          </a:p>
          <a:p>
            <a:r>
              <a:rPr lang="en-US" sz="2800" dirty="0"/>
              <a:t>1892 – William Osler (coined “resident”)</a:t>
            </a:r>
          </a:p>
          <a:p>
            <a:r>
              <a:rPr lang="en-US" sz="2800" dirty="0"/>
              <a:t>1892 – A.T. Still (American School of  Osteopathy)</a:t>
            </a:r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Medical Education – Brief History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886752" y="4987646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1890’s - Residency concept introduce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25" y="1095547"/>
            <a:ext cx="3685362" cy="4971919"/>
          </a:xfrm>
          <a:prstGeom prst="rect">
            <a:avLst/>
          </a:prstGeom>
        </p:spPr>
      </p:pic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3617083" y="274975"/>
            <a:ext cx="4995934" cy="1275480"/>
          </a:xfrm>
        </p:spPr>
        <p:txBody>
          <a:bodyPr/>
          <a:lstStyle/>
          <a:p>
            <a:pPr lvl="0"/>
            <a:r>
              <a:rPr lang="en-US" dirty="0"/>
              <a:t>Medical Education – Brief History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3886200" y="2057400"/>
            <a:ext cx="4629150" cy="3699467"/>
          </a:xfrm>
        </p:spPr>
        <p:txBody>
          <a:bodyPr/>
          <a:lstStyle/>
          <a:p>
            <a:r>
              <a:rPr lang="en-US" dirty="0"/>
              <a:t>1893 – Johns Hopkins Medical School</a:t>
            </a:r>
          </a:p>
          <a:p>
            <a:r>
              <a:rPr lang="en-US" dirty="0"/>
              <a:t>1899 – Johns Hopkins Hospital</a:t>
            </a:r>
          </a:p>
          <a:p>
            <a:pPr lvl="1"/>
            <a:r>
              <a:rPr lang="en-US" dirty="0"/>
              <a:t>Recognized as first US residency program</a:t>
            </a:r>
          </a:p>
          <a:p>
            <a:endParaRPr lang="en-US" dirty="0"/>
          </a:p>
          <a:p>
            <a:r>
              <a:rPr lang="en-US" dirty="0"/>
              <a:t>1910 – Flexner Report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lang="en-US" dirty="0"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8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-US" dirty="0"/>
              <a:t>Seven recommendations (Barzansky &amp; Gevitz):</a:t>
            </a:r>
          </a:p>
          <a:p>
            <a:pPr marL="577850" indent="-514350">
              <a:buAutoNum type="arabicPeriod"/>
            </a:pPr>
            <a:r>
              <a:rPr lang="en-US" dirty="0"/>
              <a:t>Reduce number of poorly trained physicians</a:t>
            </a:r>
          </a:p>
          <a:p>
            <a:pPr marL="577850" indent="-514350">
              <a:buAutoNum type="arabicPeriod"/>
            </a:pPr>
            <a:r>
              <a:rPr lang="en-US" dirty="0"/>
              <a:t>Reduce number of medical schools</a:t>
            </a:r>
          </a:p>
          <a:p>
            <a:pPr marL="577850" indent="-514350">
              <a:buAutoNum type="arabicPeriod"/>
            </a:pPr>
            <a:r>
              <a:rPr lang="en-US" dirty="0"/>
              <a:t>Increase prerequisites to enter medical training</a:t>
            </a:r>
          </a:p>
          <a:p>
            <a:pPr marL="577850" indent="-514350">
              <a:buAutoNum type="arabicPeriod"/>
            </a:pPr>
            <a:r>
              <a:rPr lang="en-US" dirty="0"/>
              <a:t>Train physicians in a scientific manner</a:t>
            </a:r>
          </a:p>
          <a:p>
            <a:pPr marL="577850" indent="-514350">
              <a:buAutoNum type="arabicPeriod"/>
            </a:pPr>
            <a:r>
              <a:rPr lang="en-US" dirty="0"/>
              <a:t>Engage faculty in research</a:t>
            </a:r>
          </a:p>
          <a:p>
            <a:pPr marL="577850" indent="-514350">
              <a:buAutoNum type="arabicPeriod"/>
            </a:pPr>
            <a:r>
              <a:rPr lang="en-US" dirty="0"/>
              <a:t>Medical school control of clinical education in hospitals</a:t>
            </a:r>
          </a:p>
          <a:p>
            <a:pPr marL="577850" indent="-514350">
              <a:buAutoNum type="arabicPeriod"/>
            </a:pPr>
            <a:r>
              <a:rPr lang="en-US" dirty="0"/>
              <a:t>Strengthen state regulation of medical licensure</a:t>
            </a:r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Flexner Report - 1910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2" name="7-Point Star 1"/>
          <p:cNvSpPr/>
          <p:nvPr/>
        </p:nvSpPr>
        <p:spPr>
          <a:xfrm>
            <a:off x="6960359" y="83014"/>
            <a:ext cx="1924334" cy="1655044"/>
          </a:xfrm>
          <a:prstGeom prst="star7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5863" y="678414"/>
            <a:ext cx="119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2019?</a:t>
            </a:r>
          </a:p>
        </p:txBody>
      </p:sp>
    </p:spTree>
    <p:extLst>
      <p:ext uri="{BB962C8B-B14F-4D97-AF65-F5344CB8AC3E}">
        <p14:creationId xmlns:p14="http://schemas.microsoft.com/office/powerpoint/2010/main" val="420283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6954388" y="3200465"/>
            <a:ext cx="1874755" cy="197565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1914 – First standards on internship (AMA)</a:t>
            </a:r>
          </a:p>
          <a:p>
            <a:r>
              <a:rPr lang="en-US" dirty="0"/>
              <a:t>1915 - NBME</a:t>
            </a:r>
          </a:p>
          <a:p>
            <a:r>
              <a:rPr lang="en-US" dirty="0"/>
              <a:t>1923 – </a:t>
            </a:r>
            <a:r>
              <a:rPr lang="en-US" i="1" dirty="0"/>
              <a:t>Principles Regarding Graduate Medical Education</a:t>
            </a:r>
          </a:p>
          <a:p>
            <a:r>
              <a:rPr lang="en-US" dirty="0"/>
              <a:t>1927  – CME prototype @ Mayo Clinic</a:t>
            </a:r>
          </a:p>
          <a:p>
            <a:r>
              <a:rPr lang="en-US" dirty="0"/>
              <a:t>1933 - ABMS</a:t>
            </a:r>
          </a:p>
          <a:p>
            <a:r>
              <a:rPr lang="en-US" dirty="0"/>
              <a:t>1940’s – Specialty boards begin to pop up</a:t>
            </a:r>
          </a:p>
          <a:p>
            <a:r>
              <a:rPr lang="en-US" dirty="0"/>
              <a:t>1942 – LCME established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Medical Education – Brief History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93" name="Google Shape;93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4499" y="3957458"/>
            <a:ext cx="15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Black" panose="020B0A04020102020204" pitchFamily="34" charset="0"/>
              </a:rPr>
              <a:t>1950’s – NRMP &amp; ECFMG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1950’s &amp; 60’s – Dissatisfaction with UME and GME curriculums/length of training.</a:t>
            </a:r>
          </a:p>
          <a:p>
            <a:r>
              <a:rPr lang="en-US" sz="2800" dirty="0">
                <a:latin typeface="+mn-lt"/>
              </a:rPr>
              <a:t>Sicker patients + technology = increased errors.</a:t>
            </a:r>
          </a:p>
          <a:p>
            <a:r>
              <a:rPr lang="en-US" sz="2800" dirty="0">
                <a:latin typeface="+mn-lt"/>
              </a:rPr>
              <a:t>1972 – LCGME formed; morphed into ACGME </a:t>
            </a:r>
          </a:p>
          <a:p>
            <a:r>
              <a:rPr lang="en-US" sz="2800" dirty="0">
                <a:latin typeface="+mn-lt"/>
              </a:rPr>
              <a:t>1981 – ACGME &amp; ACCME established</a:t>
            </a:r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– Brief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40B5BFAC-6E5C-A94D-91C2-AC5CB40D4C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69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78" y="3800165"/>
            <a:ext cx="3567942" cy="23767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1984 – Libby Zion </a:t>
            </a:r>
          </a:p>
          <a:p>
            <a:pPr lvl="1"/>
            <a:r>
              <a:rPr lang="en-US" sz="2400" dirty="0"/>
              <a:t>NY Bell Commission – 1987</a:t>
            </a:r>
          </a:p>
          <a:p>
            <a:pPr lvl="1"/>
            <a:r>
              <a:rPr lang="en-US" sz="2400" dirty="0"/>
              <a:t>IM RC – 1989</a:t>
            </a:r>
          </a:p>
          <a:p>
            <a:pPr lvl="1"/>
            <a:r>
              <a:rPr lang="en-US" sz="2400" dirty="0"/>
              <a:t>Institutes of Medicine – 1999</a:t>
            </a:r>
          </a:p>
          <a:p>
            <a:pPr lvl="1"/>
            <a:r>
              <a:rPr lang="en-US" sz="2400" dirty="0"/>
              <a:t>ACGME – 2003</a:t>
            </a:r>
          </a:p>
          <a:p>
            <a:pPr lvl="1"/>
            <a:r>
              <a:rPr lang="en-US" sz="2400" dirty="0"/>
              <a:t>Institutes of Medicine - 2008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– Brief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A60E6D64-E99D-ED42-BC1D-A418E5E28EF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406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1252</Words>
  <Application>Microsoft Macintosh PowerPoint</Application>
  <PresentationFormat>On-screen Show (4:3)</PresentationFormat>
  <Paragraphs>375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Black</vt:lpstr>
      <vt:lpstr>Comic Sans MS</vt:lpstr>
      <vt:lpstr>Lucida Bright</vt:lpstr>
      <vt:lpstr>Wingdings</vt:lpstr>
      <vt:lpstr>PME-2016</vt:lpstr>
      <vt:lpstr>GME Is Not Just GME</vt:lpstr>
      <vt:lpstr>Introducing Your Presenter…</vt:lpstr>
      <vt:lpstr>Learning Objectives</vt:lpstr>
      <vt:lpstr>Medical Education – Brief History</vt:lpstr>
      <vt:lpstr>Medical Education – Brief History</vt:lpstr>
      <vt:lpstr>Flexner Report - 1910</vt:lpstr>
      <vt:lpstr>Medical Education – Brief History</vt:lpstr>
      <vt:lpstr>Medical Education – Brief History</vt:lpstr>
      <vt:lpstr>Medical Education – Brief History</vt:lpstr>
      <vt:lpstr>Medical Education – Brief History</vt:lpstr>
      <vt:lpstr>Medical Education – Brief History</vt:lpstr>
      <vt:lpstr>GME Influencers</vt:lpstr>
      <vt:lpstr>Organizations</vt:lpstr>
      <vt:lpstr>Organizations</vt:lpstr>
      <vt:lpstr>Accreditation Bodies</vt:lpstr>
      <vt:lpstr>Accreditation Bodies</vt:lpstr>
      <vt:lpstr>Political Influencers</vt:lpstr>
      <vt:lpstr>Changing World</vt:lpstr>
      <vt:lpstr>GME Community</vt:lpstr>
      <vt:lpstr>Applying Lessons Learned</vt:lpstr>
      <vt:lpstr>Accreditation</vt:lpstr>
      <vt:lpstr>Clinical Learning Environment + CPR</vt:lpstr>
      <vt:lpstr>Educational Program</vt:lpstr>
      <vt:lpstr>Final Thoughts…</vt:lpstr>
      <vt:lpstr>Where is GME heading…</vt:lpstr>
      <vt:lpstr>Other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3</dc:title>
  <dc:creator>christine</dc:creator>
  <cp:lastModifiedBy>Microsoft Office User</cp:lastModifiedBy>
  <cp:revision>89</cp:revision>
  <dcterms:modified xsi:type="dcterms:W3CDTF">2019-06-28T18:08:01Z</dcterms:modified>
</cp:coreProperties>
</file>