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38"/>
  </p:notesMasterIdLst>
  <p:sldIdLst>
    <p:sldId id="308" r:id="rId5"/>
    <p:sldId id="287" r:id="rId6"/>
    <p:sldId id="288" r:id="rId7"/>
    <p:sldId id="25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9" r:id="rId16"/>
    <p:sldId id="354" r:id="rId17"/>
    <p:sldId id="360" r:id="rId18"/>
    <p:sldId id="362" r:id="rId19"/>
    <p:sldId id="300" r:id="rId20"/>
    <p:sldId id="322" r:id="rId21"/>
    <p:sldId id="323" r:id="rId22"/>
    <p:sldId id="324" r:id="rId23"/>
    <p:sldId id="325" r:id="rId24"/>
    <p:sldId id="355" r:id="rId25"/>
    <p:sldId id="357" r:id="rId26"/>
    <p:sldId id="356" r:id="rId27"/>
    <p:sldId id="358" r:id="rId28"/>
    <p:sldId id="361" r:id="rId29"/>
    <p:sldId id="363" r:id="rId30"/>
    <p:sldId id="364" r:id="rId31"/>
    <p:sldId id="365" r:id="rId32"/>
    <p:sldId id="366" r:id="rId33"/>
    <p:sldId id="368" r:id="rId34"/>
    <p:sldId id="423" r:id="rId35"/>
    <p:sldId id="405" r:id="rId36"/>
    <p:sldId id="293" r:id="rId37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omic Sans MS" panose="030F0702030302020204" pitchFamily="66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jVdYlYggn4g8oWS/CftYHm1riy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3F8F18-9D50-7BBE-4D9F-5FCE25C42B70}" v="1079" dt="2023-03-27T18:12:50.720"/>
    <p1510:client id="{DE649E88-8BD8-4606-A998-934DBD1C1688}" v="7" dt="2023-03-28T17:17:48.183"/>
  </p1510:revLst>
</p1510:revInfo>
</file>

<file path=ppt/tableStyles.xml><?xml version="1.0" encoding="utf-8"?>
<a:tblStyleLst xmlns:a="http://schemas.openxmlformats.org/drawingml/2006/main" def="{6C8A8077-9066-4F87-8FA1-6E9CC415DC1F}">
  <a:tblStyle styleId="{6C8A8077-9066-4F87-8FA1-6E9CC415DC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8E2DF2A-5F2B-4652-86DD-9CC912912FD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65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50" Type="http://customschemas.google.com/relationships/presentationmetadata" Target="metadata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5.fntdata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6C008F-BEEA-413E-A90D-7E6521BD79A5}" type="doc">
      <dgm:prSet loTypeId="urn:microsoft.com/office/officeart/2005/8/layout/cycle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25011AF-9A54-4DCC-A985-3C288569154F}">
      <dgm:prSet phldrT="[Text]"/>
      <dgm:spPr/>
      <dgm:t>
        <a:bodyPr/>
        <a:lstStyle/>
        <a:p>
          <a:r>
            <a:rPr lang="en-US" dirty="0"/>
            <a:t>Understanding the purpose</a:t>
          </a:r>
        </a:p>
      </dgm:t>
    </dgm:pt>
    <dgm:pt modelId="{02D3577A-1D07-418E-8DFA-CEF58A8DC614}" type="parTrans" cxnId="{C12F787E-AAD0-4DAD-A286-6D743AAE0F2F}">
      <dgm:prSet/>
      <dgm:spPr/>
      <dgm:t>
        <a:bodyPr/>
        <a:lstStyle/>
        <a:p>
          <a:endParaRPr lang="en-US"/>
        </a:p>
      </dgm:t>
    </dgm:pt>
    <dgm:pt modelId="{5BF4C527-0EE7-49D7-BE53-AA61248EAFBC}" type="sibTrans" cxnId="{C12F787E-AAD0-4DAD-A286-6D743AAE0F2F}">
      <dgm:prSet/>
      <dgm:spPr/>
      <dgm:t>
        <a:bodyPr/>
        <a:lstStyle/>
        <a:p>
          <a:endParaRPr lang="en-US"/>
        </a:p>
      </dgm:t>
    </dgm:pt>
    <dgm:pt modelId="{0285778C-A2E5-4F97-A70C-33CAA4CF70C1}">
      <dgm:prSet phldrT="[Text]"/>
      <dgm:spPr/>
      <dgm:t>
        <a:bodyPr/>
        <a:lstStyle/>
        <a:p>
          <a:r>
            <a:rPr lang="en-US" dirty="0"/>
            <a:t>Recognizing GMEC as a team</a:t>
          </a:r>
        </a:p>
      </dgm:t>
    </dgm:pt>
    <dgm:pt modelId="{D596F3A2-F6C6-4743-9F6B-B7A42D0E2C75}" type="parTrans" cxnId="{75EB7B63-428D-47D0-A955-151FDB208F20}">
      <dgm:prSet/>
      <dgm:spPr/>
      <dgm:t>
        <a:bodyPr/>
        <a:lstStyle/>
        <a:p>
          <a:endParaRPr lang="en-US"/>
        </a:p>
      </dgm:t>
    </dgm:pt>
    <dgm:pt modelId="{CBAA9902-544C-403E-A7BD-33A815A3AA61}" type="sibTrans" cxnId="{75EB7B63-428D-47D0-A955-151FDB208F20}">
      <dgm:prSet/>
      <dgm:spPr/>
      <dgm:t>
        <a:bodyPr/>
        <a:lstStyle/>
        <a:p>
          <a:endParaRPr lang="en-US"/>
        </a:p>
      </dgm:t>
    </dgm:pt>
    <dgm:pt modelId="{4A8E353B-4E86-49C3-97F0-1D7734432690}">
      <dgm:prSet phldrT="[Text]"/>
      <dgm:spPr/>
      <dgm:t>
        <a:bodyPr/>
        <a:lstStyle/>
        <a:p>
          <a:r>
            <a:rPr lang="en-US" dirty="0"/>
            <a:t>Knowing the essential components</a:t>
          </a:r>
        </a:p>
      </dgm:t>
    </dgm:pt>
    <dgm:pt modelId="{2905EB70-DCCB-4EF9-BE91-16D9400AF73E}" type="parTrans" cxnId="{065DB371-1883-4E2C-83C4-5B0A58614D85}">
      <dgm:prSet/>
      <dgm:spPr/>
      <dgm:t>
        <a:bodyPr/>
        <a:lstStyle/>
        <a:p>
          <a:endParaRPr lang="en-US"/>
        </a:p>
      </dgm:t>
    </dgm:pt>
    <dgm:pt modelId="{AFC260F6-0E19-4B62-B77A-6D6C73C2DDCB}" type="sibTrans" cxnId="{065DB371-1883-4E2C-83C4-5B0A58614D85}">
      <dgm:prSet/>
      <dgm:spPr/>
      <dgm:t>
        <a:bodyPr/>
        <a:lstStyle/>
        <a:p>
          <a:endParaRPr lang="en-US"/>
        </a:p>
      </dgm:t>
    </dgm:pt>
    <dgm:pt modelId="{CBA755C2-85B9-4444-8F25-FEABECE0167F}">
      <dgm:prSet phldrT="[Text]"/>
      <dgm:spPr/>
      <dgm:t>
        <a:bodyPr/>
        <a:lstStyle/>
        <a:p>
          <a:r>
            <a:rPr lang="en-US" dirty="0"/>
            <a:t>Understanding how to carry out responsibilities</a:t>
          </a:r>
        </a:p>
      </dgm:t>
    </dgm:pt>
    <dgm:pt modelId="{733926D0-359C-4461-BDD1-5975D684F20E}" type="parTrans" cxnId="{A47FF44E-E8A2-4046-8960-876729016444}">
      <dgm:prSet/>
      <dgm:spPr/>
      <dgm:t>
        <a:bodyPr/>
        <a:lstStyle/>
        <a:p>
          <a:endParaRPr lang="en-US"/>
        </a:p>
      </dgm:t>
    </dgm:pt>
    <dgm:pt modelId="{9B9327FB-AD6E-4978-8EB0-0F7C485C93E3}" type="sibTrans" cxnId="{A47FF44E-E8A2-4046-8960-876729016444}">
      <dgm:prSet/>
      <dgm:spPr/>
      <dgm:t>
        <a:bodyPr/>
        <a:lstStyle/>
        <a:p>
          <a:endParaRPr lang="en-US"/>
        </a:p>
      </dgm:t>
    </dgm:pt>
    <dgm:pt modelId="{F91CCF0B-4AD4-4FA1-8BEF-0610996C97BE}">
      <dgm:prSet phldrT="[Text]"/>
      <dgm:spPr/>
      <dgm:t>
        <a:bodyPr/>
        <a:lstStyle/>
        <a:p>
          <a:r>
            <a:rPr lang="en-US" dirty="0"/>
            <a:t>Ability to identify common GMEC challenges</a:t>
          </a:r>
        </a:p>
      </dgm:t>
    </dgm:pt>
    <dgm:pt modelId="{A87F72C0-B1C1-45D2-B708-4617E9DED319}" type="parTrans" cxnId="{1299C0D3-DEA2-4FD5-A4F1-23C7845EB249}">
      <dgm:prSet/>
      <dgm:spPr/>
      <dgm:t>
        <a:bodyPr/>
        <a:lstStyle/>
        <a:p>
          <a:endParaRPr lang="en-US"/>
        </a:p>
      </dgm:t>
    </dgm:pt>
    <dgm:pt modelId="{DD6D3AB8-6A34-475B-98F0-ADA308984E61}" type="sibTrans" cxnId="{1299C0D3-DEA2-4FD5-A4F1-23C7845EB249}">
      <dgm:prSet/>
      <dgm:spPr/>
      <dgm:t>
        <a:bodyPr/>
        <a:lstStyle/>
        <a:p>
          <a:endParaRPr lang="en-US"/>
        </a:p>
      </dgm:t>
    </dgm:pt>
    <dgm:pt modelId="{69EF8337-C4AF-4442-B4F7-59F25085E5C5}" type="pres">
      <dgm:prSet presAssocID="{966C008F-BEEA-413E-A90D-7E6521BD79A5}" presName="cycle" presStyleCnt="0">
        <dgm:presLayoutVars>
          <dgm:dir/>
          <dgm:resizeHandles val="exact"/>
        </dgm:presLayoutVars>
      </dgm:prSet>
      <dgm:spPr/>
    </dgm:pt>
    <dgm:pt modelId="{39EACD1F-67BE-49EA-B84A-5EB86C26739D}" type="pres">
      <dgm:prSet presAssocID="{E25011AF-9A54-4DCC-A985-3C288569154F}" presName="node" presStyleLbl="node1" presStyleIdx="0" presStyleCnt="5">
        <dgm:presLayoutVars>
          <dgm:bulletEnabled val="1"/>
        </dgm:presLayoutVars>
      </dgm:prSet>
      <dgm:spPr/>
    </dgm:pt>
    <dgm:pt modelId="{FA8E2629-B5C3-4750-B7AC-D18E4701C43D}" type="pres">
      <dgm:prSet presAssocID="{E25011AF-9A54-4DCC-A985-3C288569154F}" presName="spNode" presStyleCnt="0"/>
      <dgm:spPr/>
    </dgm:pt>
    <dgm:pt modelId="{2B755A9C-14B4-409A-9ED9-B7BC00707458}" type="pres">
      <dgm:prSet presAssocID="{5BF4C527-0EE7-49D7-BE53-AA61248EAFBC}" presName="sibTrans" presStyleLbl="sibTrans1D1" presStyleIdx="0" presStyleCnt="5"/>
      <dgm:spPr/>
    </dgm:pt>
    <dgm:pt modelId="{689125EB-C159-4271-8611-B118BAA0530B}" type="pres">
      <dgm:prSet presAssocID="{0285778C-A2E5-4F97-A70C-33CAA4CF70C1}" presName="node" presStyleLbl="node1" presStyleIdx="1" presStyleCnt="5">
        <dgm:presLayoutVars>
          <dgm:bulletEnabled val="1"/>
        </dgm:presLayoutVars>
      </dgm:prSet>
      <dgm:spPr/>
    </dgm:pt>
    <dgm:pt modelId="{7C4FEA97-37D1-4934-9864-AACB15320BAA}" type="pres">
      <dgm:prSet presAssocID="{0285778C-A2E5-4F97-A70C-33CAA4CF70C1}" presName="spNode" presStyleCnt="0"/>
      <dgm:spPr/>
    </dgm:pt>
    <dgm:pt modelId="{69C55F0A-A9FE-44BD-A944-E055F63CA801}" type="pres">
      <dgm:prSet presAssocID="{CBAA9902-544C-403E-A7BD-33A815A3AA61}" presName="sibTrans" presStyleLbl="sibTrans1D1" presStyleIdx="1" presStyleCnt="5"/>
      <dgm:spPr/>
    </dgm:pt>
    <dgm:pt modelId="{0124EAD8-8502-4DEF-9E16-8F2CE44EAB35}" type="pres">
      <dgm:prSet presAssocID="{4A8E353B-4E86-49C3-97F0-1D7734432690}" presName="node" presStyleLbl="node1" presStyleIdx="2" presStyleCnt="5">
        <dgm:presLayoutVars>
          <dgm:bulletEnabled val="1"/>
        </dgm:presLayoutVars>
      </dgm:prSet>
      <dgm:spPr/>
    </dgm:pt>
    <dgm:pt modelId="{DA144238-99D8-4262-B01B-6F61FCAB8D31}" type="pres">
      <dgm:prSet presAssocID="{4A8E353B-4E86-49C3-97F0-1D7734432690}" presName="spNode" presStyleCnt="0"/>
      <dgm:spPr/>
    </dgm:pt>
    <dgm:pt modelId="{59FA0BC1-2ACB-4C51-B800-3EFE6DE354CB}" type="pres">
      <dgm:prSet presAssocID="{AFC260F6-0E19-4B62-B77A-6D6C73C2DDCB}" presName="sibTrans" presStyleLbl="sibTrans1D1" presStyleIdx="2" presStyleCnt="5"/>
      <dgm:spPr/>
    </dgm:pt>
    <dgm:pt modelId="{BF5E9D22-F639-4B3E-92DA-A5DAC8BC1541}" type="pres">
      <dgm:prSet presAssocID="{CBA755C2-85B9-4444-8F25-FEABECE0167F}" presName="node" presStyleLbl="node1" presStyleIdx="3" presStyleCnt="5">
        <dgm:presLayoutVars>
          <dgm:bulletEnabled val="1"/>
        </dgm:presLayoutVars>
      </dgm:prSet>
      <dgm:spPr/>
    </dgm:pt>
    <dgm:pt modelId="{1496EFA6-7804-4763-807E-C0D6A3752081}" type="pres">
      <dgm:prSet presAssocID="{CBA755C2-85B9-4444-8F25-FEABECE0167F}" presName="spNode" presStyleCnt="0"/>
      <dgm:spPr/>
    </dgm:pt>
    <dgm:pt modelId="{AC9005F1-657F-417C-92FF-548C5BA3C1B8}" type="pres">
      <dgm:prSet presAssocID="{9B9327FB-AD6E-4978-8EB0-0F7C485C93E3}" presName="sibTrans" presStyleLbl="sibTrans1D1" presStyleIdx="3" presStyleCnt="5"/>
      <dgm:spPr/>
    </dgm:pt>
    <dgm:pt modelId="{9044F5FD-8E3B-4FDB-9066-7E1ED7C6C859}" type="pres">
      <dgm:prSet presAssocID="{F91CCF0B-4AD4-4FA1-8BEF-0610996C97BE}" presName="node" presStyleLbl="node1" presStyleIdx="4" presStyleCnt="5">
        <dgm:presLayoutVars>
          <dgm:bulletEnabled val="1"/>
        </dgm:presLayoutVars>
      </dgm:prSet>
      <dgm:spPr/>
    </dgm:pt>
    <dgm:pt modelId="{F5A3BBAB-3EE8-43C4-B432-2F6729C9C4E6}" type="pres">
      <dgm:prSet presAssocID="{F91CCF0B-4AD4-4FA1-8BEF-0610996C97BE}" presName="spNode" presStyleCnt="0"/>
      <dgm:spPr/>
    </dgm:pt>
    <dgm:pt modelId="{A2033ABC-4C02-4FF8-B421-767122BFC078}" type="pres">
      <dgm:prSet presAssocID="{DD6D3AB8-6A34-475B-98F0-ADA308984E61}" presName="sibTrans" presStyleLbl="sibTrans1D1" presStyleIdx="4" presStyleCnt="5"/>
      <dgm:spPr/>
    </dgm:pt>
  </dgm:ptLst>
  <dgm:cxnLst>
    <dgm:cxn modelId="{BAB18907-52C1-4FA2-BABC-5801F776BF6C}" type="presOf" srcId="{0285778C-A2E5-4F97-A70C-33CAA4CF70C1}" destId="{689125EB-C159-4271-8611-B118BAA0530B}" srcOrd="0" destOrd="0" presId="urn:microsoft.com/office/officeart/2005/8/layout/cycle6"/>
    <dgm:cxn modelId="{60F9A227-917F-4C27-BF72-345D4826D4EC}" type="presOf" srcId="{966C008F-BEEA-413E-A90D-7E6521BD79A5}" destId="{69EF8337-C4AF-4442-B4F7-59F25085E5C5}" srcOrd="0" destOrd="0" presId="urn:microsoft.com/office/officeart/2005/8/layout/cycle6"/>
    <dgm:cxn modelId="{57BB5835-5DA0-4F0B-B40A-79362AA05B8E}" type="presOf" srcId="{E25011AF-9A54-4DCC-A985-3C288569154F}" destId="{39EACD1F-67BE-49EA-B84A-5EB86C26739D}" srcOrd="0" destOrd="0" presId="urn:microsoft.com/office/officeart/2005/8/layout/cycle6"/>
    <dgm:cxn modelId="{75EB7B63-428D-47D0-A955-151FDB208F20}" srcId="{966C008F-BEEA-413E-A90D-7E6521BD79A5}" destId="{0285778C-A2E5-4F97-A70C-33CAA4CF70C1}" srcOrd="1" destOrd="0" parTransId="{D596F3A2-F6C6-4743-9F6B-B7A42D0E2C75}" sibTransId="{CBAA9902-544C-403E-A7BD-33A815A3AA61}"/>
    <dgm:cxn modelId="{9FF17F4C-31AE-4CFF-B509-B46E1ED47525}" type="presOf" srcId="{DD6D3AB8-6A34-475B-98F0-ADA308984E61}" destId="{A2033ABC-4C02-4FF8-B421-767122BFC078}" srcOrd="0" destOrd="0" presId="urn:microsoft.com/office/officeart/2005/8/layout/cycle6"/>
    <dgm:cxn modelId="{A47FF44E-E8A2-4046-8960-876729016444}" srcId="{966C008F-BEEA-413E-A90D-7E6521BD79A5}" destId="{CBA755C2-85B9-4444-8F25-FEABECE0167F}" srcOrd="3" destOrd="0" parTransId="{733926D0-359C-4461-BDD1-5975D684F20E}" sibTransId="{9B9327FB-AD6E-4978-8EB0-0F7C485C93E3}"/>
    <dgm:cxn modelId="{065DB371-1883-4E2C-83C4-5B0A58614D85}" srcId="{966C008F-BEEA-413E-A90D-7E6521BD79A5}" destId="{4A8E353B-4E86-49C3-97F0-1D7734432690}" srcOrd="2" destOrd="0" parTransId="{2905EB70-DCCB-4EF9-BE91-16D9400AF73E}" sibTransId="{AFC260F6-0E19-4B62-B77A-6D6C73C2DDCB}"/>
    <dgm:cxn modelId="{C12F787E-AAD0-4DAD-A286-6D743AAE0F2F}" srcId="{966C008F-BEEA-413E-A90D-7E6521BD79A5}" destId="{E25011AF-9A54-4DCC-A985-3C288569154F}" srcOrd="0" destOrd="0" parTransId="{02D3577A-1D07-418E-8DFA-CEF58A8DC614}" sibTransId="{5BF4C527-0EE7-49D7-BE53-AA61248EAFBC}"/>
    <dgm:cxn modelId="{E0B67F8E-5F24-48D8-A2BF-DFBA8B151A4C}" type="presOf" srcId="{5BF4C527-0EE7-49D7-BE53-AA61248EAFBC}" destId="{2B755A9C-14B4-409A-9ED9-B7BC00707458}" srcOrd="0" destOrd="0" presId="urn:microsoft.com/office/officeart/2005/8/layout/cycle6"/>
    <dgm:cxn modelId="{B094F996-D67A-4697-BE13-8DD48DBE7E0C}" type="presOf" srcId="{CBA755C2-85B9-4444-8F25-FEABECE0167F}" destId="{BF5E9D22-F639-4B3E-92DA-A5DAC8BC1541}" srcOrd="0" destOrd="0" presId="urn:microsoft.com/office/officeart/2005/8/layout/cycle6"/>
    <dgm:cxn modelId="{67578197-BBBD-4B42-8999-BCFFCA39DA71}" type="presOf" srcId="{CBAA9902-544C-403E-A7BD-33A815A3AA61}" destId="{69C55F0A-A9FE-44BD-A944-E055F63CA801}" srcOrd="0" destOrd="0" presId="urn:microsoft.com/office/officeart/2005/8/layout/cycle6"/>
    <dgm:cxn modelId="{93F41999-46FB-467F-A104-249E2547A3D6}" type="presOf" srcId="{F91CCF0B-4AD4-4FA1-8BEF-0610996C97BE}" destId="{9044F5FD-8E3B-4FDB-9066-7E1ED7C6C859}" srcOrd="0" destOrd="0" presId="urn:microsoft.com/office/officeart/2005/8/layout/cycle6"/>
    <dgm:cxn modelId="{4EA7F39D-C6EE-4697-9C69-17D6E7D57A46}" type="presOf" srcId="{4A8E353B-4E86-49C3-97F0-1D7734432690}" destId="{0124EAD8-8502-4DEF-9E16-8F2CE44EAB35}" srcOrd="0" destOrd="0" presId="urn:microsoft.com/office/officeart/2005/8/layout/cycle6"/>
    <dgm:cxn modelId="{A0A33FB5-A071-44B8-A052-222050C8BC92}" type="presOf" srcId="{AFC260F6-0E19-4B62-B77A-6D6C73C2DDCB}" destId="{59FA0BC1-2ACB-4C51-B800-3EFE6DE354CB}" srcOrd="0" destOrd="0" presId="urn:microsoft.com/office/officeart/2005/8/layout/cycle6"/>
    <dgm:cxn modelId="{1299C0D3-DEA2-4FD5-A4F1-23C7845EB249}" srcId="{966C008F-BEEA-413E-A90D-7E6521BD79A5}" destId="{F91CCF0B-4AD4-4FA1-8BEF-0610996C97BE}" srcOrd="4" destOrd="0" parTransId="{A87F72C0-B1C1-45D2-B708-4617E9DED319}" sibTransId="{DD6D3AB8-6A34-475B-98F0-ADA308984E61}"/>
    <dgm:cxn modelId="{EB7235E8-986E-4117-BC61-4CBA4FF5BAB6}" type="presOf" srcId="{9B9327FB-AD6E-4978-8EB0-0F7C485C93E3}" destId="{AC9005F1-657F-417C-92FF-548C5BA3C1B8}" srcOrd="0" destOrd="0" presId="urn:microsoft.com/office/officeart/2005/8/layout/cycle6"/>
    <dgm:cxn modelId="{FF25CC2E-42CA-48BD-B705-FC3699E9A78A}" type="presParOf" srcId="{69EF8337-C4AF-4442-B4F7-59F25085E5C5}" destId="{39EACD1F-67BE-49EA-B84A-5EB86C26739D}" srcOrd="0" destOrd="0" presId="urn:microsoft.com/office/officeart/2005/8/layout/cycle6"/>
    <dgm:cxn modelId="{5B0FE6D7-E048-49DA-A666-275A3FFB2078}" type="presParOf" srcId="{69EF8337-C4AF-4442-B4F7-59F25085E5C5}" destId="{FA8E2629-B5C3-4750-B7AC-D18E4701C43D}" srcOrd="1" destOrd="0" presId="urn:microsoft.com/office/officeart/2005/8/layout/cycle6"/>
    <dgm:cxn modelId="{942D1EBF-630C-43A3-8573-E4CC65CFEB2B}" type="presParOf" srcId="{69EF8337-C4AF-4442-B4F7-59F25085E5C5}" destId="{2B755A9C-14B4-409A-9ED9-B7BC00707458}" srcOrd="2" destOrd="0" presId="urn:microsoft.com/office/officeart/2005/8/layout/cycle6"/>
    <dgm:cxn modelId="{AC5B3499-28B2-4A76-A4E5-3ADB0B4A7567}" type="presParOf" srcId="{69EF8337-C4AF-4442-B4F7-59F25085E5C5}" destId="{689125EB-C159-4271-8611-B118BAA0530B}" srcOrd="3" destOrd="0" presId="urn:microsoft.com/office/officeart/2005/8/layout/cycle6"/>
    <dgm:cxn modelId="{9FA564D5-4B0B-4AF0-9AB6-0769BBEB1E7A}" type="presParOf" srcId="{69EF8337-C4AF-4442-B4F7-59F25085E5C5}" destId="{7C4FEA97-37D1-4934-9864-AACB15320BAA}" srcOrd="4" destOrd="0" presId="urn:microsoft.com/office/officeart/2005/8/layout/cycle6"/>
    <dgm:cxn modelId="{EBB5C1F0-6D21-47F7-88BC-3D13EFEC0CA0}" type="presParOf" srcId="{69EF8337-C4AF-4442-B4F7-59F25085E5C5}" destId="{69C55F0A-A9FE-44BD-A944-E055F63CA801}" srcOrd="5" destOrd="0" presId="urn:microsoft.com/office/officeart/2005/8/layout/cycle6"/>
    <dgm:cxn modelId="{563C2BD7-2DB7-4B94-9B66-88EDAA15D33D}" type="presParOf" srcId="{69EF8337-C4AF-4442-B4F7-59F25085E5C5}" destId="{0124EAD8-8502-4DEF-9E16-8F2CE44EAB35}" srcOrd="6" destOrd="0" presId="urn:microsoft.com/office/officeart/2005/8/layout/cycle6"/>
    <dgm:cxn modelId="{E6286E7C-FEE0-4D0E-8D84-53054DCEA746}" type="presParOf" srcId="{69EF8337-C4AF-4442-B4F7-59F25085E5C5}" destId="{DA144238-99D8-4262-B01B-6F61FCAB8D31}" srcOrd="7" destOrd="0" presId="urn:microsoft.com/office/officeart/2005/8/layout/cycle6"/>
    <dgm:cxn modelId="{1AFBC9DF-3B65-49B6-8563-A6DFC8256035}" type="presParOf" srcId="{69EF8337-C4AF-4442-B4F7-59F25085E5C5}" destId="{59FA0BC1-2ACB-4C51-B800-3EFE6DE354CB}" srcOrd="8" destOrd="0" presId="urn:microsoft.com/office/officeart/2005/8/layout/cycle6"/>
    <dgm:cxn modelId="{EDA159A8-B695-48A4-A112-0BF88F4A07F5}" type="presParOf" srcId="{69EF8337-C4AF-4442-B4F7-59F25085E5C5}" destId="{BF5E9D22-F639-4B3E-92DA-A5DAC8BC1541}" srcOrd="9" destOrd="0" presId="urn:microsoft.com/office/officeart/2005/8/layout/cycle6"/>
    <dgm:cxn modelId="{B0A32CB9-EB04-4D56-9A5E-AD3AAAF20936}" type="presParOf" srcId="{69EF8337-C4AF-4442-B4F7-59F25085E5C5}" destId="{1496EFA6-7804-4763-807E-C0D6A3752081}" srcOrd="10" destOrd="0" presId="urn:microsoft.com/office/officeart/2005/8/layout/cycle6"/>
    <dgm:cxn modelId="{97DAD60C-B2A4-49E2-8DFB-A9ADA912C688}" type="presParOf" srcId="{69EF8337-C4AF-4442-B4F7-59F25085E5C5}" destId="{AC9005F1-657F-417C-92FF-548C5BA3C1B8}" srcOrd="11" destOrd="0" presId="urn:microsoft.com/office/officeart/2005/8/layout/cycle6"/>
    <dgm:cxn modelId="{09B5A44A-FEE0-463A-B578-29860D4B7F05}" type="presParOf" srcId="{69EF8337-C4AF-4442-B4F7-59F25085E5C5}" destId="{9044F5FD-8E3B-4FDB-9066-7E1ED7C6C859}" srcOrd="12" destOrd="0" presId="urn:microsoft.com/office/officeart/2005/8/layout/cycle6"/>
    <dgm:cxn modelId="{1F0047E2-2CC0-4CF1-B45F-60E23207C752}" type="presParOf" srcId="{69EF8337-C4AF-4442-B4F7-59F25085E5C5}" destId="{F5A3BBAB-3EE8-43C4-B432-2F6729C9C4E6}" srcOrd="13" destOrd="0" presId="urn:microsoft.com/office/officeart/2005/8/layout/cycle6"/>
    <dgm:cxn modelId="{FD803DCA-6C4F-4BF2-8BEA-49519050238A}" type="presParOf" srcId="{69EF8337-C4AF-4442-B4F7-59F25085E5C5}" destId="{A2033ABC-4C02-4FF8-B421-767122BFC078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A88563-0617-4DB6-9D29-0857335800C5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552E685-04D4-4953-B289-F8CC2A8E047D}">
      <dgm:prSet phldrT="[Text]"/>
      <dgm:spPr/>
      <dgm:t>
        <a:bodyPr/>
        <a:lstStyle/>
        <a:p>
          <a:r>
            <a:rPr lang="en-US" dirty="0"/>
            <a:t>Operations</a:t>
          </a:r>
        </a:p>
      </dgm:t>
    </dgm:pt>
    <dgm:pt modelId="{D03141EC-5EE8-4E41-AEEF-ACF67B28CE60}" type="parTrans" cxnId="{5CE4A8C9-121C-41FD-B338-B65B70169DD8}">
      <dgm:prSet/>
      <dgm:spPr/>
      <dgm:t>
        <a:bodyPr/>
        <a:lstStyle/>
        <a:p>
          <a:endParaRPr lang="en-US"/>
        </a:p>
      </dgm:t>
    </dgm:pt>
    <dgm:pt modelId="{99403168-DA8F-4ACA-8E4D-7A84C8F19684}" type="sibTrans" cxnId="{5CE4A8C9-121C-41FD-B338-B65B70169DD8}">
      <dgm:prSet/>
      <dgm:spPr/>
      <dgm:t>
        <a:bodyPr/>
        <a:lstStyle/>
        <a:p>
          <a:endParaRPr lang="en-US"/>
        </a:p>
      </dgm:t>
    </dgm:pt>
    <dgm:pt modelId="{85DCEB1A-F15D-4923-B940-BE74A229698E}">
      <dgm:prSet phldrT="[Text]"/>
      <dgm:spPr/>
      <dgm:t>
        <a:bodyPr/>
        <a:lstStyle/>
        <a:p>
          <a:r>
            <a:rPr lang="en-US" dirty="0"/>
            <a:t>ACGME required members</a:t>
          </a:r>
        </a:p>
      </dgm:t>
    </dgm:pt>
    <dgm:pt modelId="{EB35EE21-AE33-432C-A024-B863696374A8}" type="parTrans" cxnId="{3AAE2D04-64CB-4FBE-8871-4C9DFE9D1A04}">
      <dgm:prSet/>
      <dgm:spPr/>
      <dgm:t>
        <a:bodyPr/>
        <a:lstStyle/>
        <a:p>
          <a:endParaRPr lang="en-US"/>
        </a:p>
      </dgm:t>
    </dgm:pt>
    <dgm:pt modelId="{29756785-20CC-4B86-960A-AF8115B3AD64}" type="sibTrans" cxnId="{3AAE2D04-64CB-4FBE-8871-4C9DFE9D1A04}">
      <dgm:prSet/>
      <dgm:spPr/>
      <dgm:t>
        <a:bodyPr/>
        <a:lstStyle/>
        <a:p>
          <a:endParaRPr lang="en-US"/>
        </a:p>
      </dgm:t>
    </dgm:pt>
    <dgm:pt modelId="{7DB9ACBE-BD5E-4C1E-9F3D-12F58187793B}">
      <dgm:prSet phldrT="[Text]"/>
      <dgm:spPr/>
      <dgm:t>
        <a:bodyPr/>
        <a:lstStyle/>
        <a:p>
          <a:r>
            <a:rPr lang="en-US" dirty="0"/>
            <a:t>Every meeting must have a resident present or it doesn’t count.</a:t>
          </a:r>
        </a:p>
      </dgm:t>
    </dgm:pt>
    <dgm:pt modelId="{000E90CA-9BBA-4921-B6D4-F12CE473105D}" type="parTrans" cxnId="{35D434C1-0B1D-42C5-85FC-8945A748A11A}">
      <dgm:prSet/>
      <dgm:spPr/>
      <dgm:t>
        <a:bodyPr/>
        <a:lstStyle/>
        <a:p>
          <a:endParaRPr lang="en-US"/>
        </a:p>
      </dgm:t>
    </dgm:pt>
    <dgm:pt modelId="{F7AAF229-A3C5-49B3-BB2B-8CB3202F74B4}" type="sibTrans" cxnId="{35D434C1-0B1D-42C5-85FC-8945A748A11A}">
      <dgm:prSet/>
      <dgm:spPr/>
      <dgm:t>
        <a:bodyPr/>
        <a:lstStyle/>
        <a:p>
          <a:endParaRPr lang="en-US"/>
        </a:p>
      </dgm:t>
    </dgm:pt>
    <dgm:pt modelId="{CC566B4F-DE81-4C1B-BC99-DC8C58C19EDA}">
      <dgm:prSet phldrT="[Text]"/>
      <dgm:spPr/>
      <dgm:t>
        <a:bodyPr/>
        <a:lstStyle/>
        <a:p>
          <a:r>
            <a:rPr lang="en-US" dirty="0"/>
            <a:t>Charter</a:t>
          </a:r>
        </a:p>
      </dgm:t>
    </dgm:pt>
    <dgm:pt modelId="{1C38DBAE-93D4-46D8-8DDD-0236197641FD}" type="parTrans" cxnId="{87E2E2AF-77C1-4641-BC03-A327F50BFC94}">
      <dgm:prSet/>
      <dgm:spPr/>
      <dgm:t>
        <a:bodyPr/>
        <a:lstStyle/>
        <a:p>
          <a:endParaRPr lang="en-US"/>
        </a:p>
      </dgm:t>
    </dgm:pt>
    <dgm:pt modelId="{FC2B9217-C2D4-4870-BEA6-8B04A909C4E7}" type="sibTrans" cxnId="{87E2E2AF-77C1-4641-BC03-A327F50BFC94}">
      <dgm:prSet/>
      <dgm:spPr/>
      <dgm:t>
        <a:bodyPr/>
        <a:lstStyle/>
        <a:p>
          <a:endParaRPr lang="en-US"/>
        </a:p>
      </dgm:t>
    </dgm:pt>
    <dgm:pt modelId="{ECF8080D-4761-44F5-9CA4-F8A28F8AF091}">
      <dgm:prSet phldrT="[Text]"/>
      <dgm:spPr/>
      <dgm:t>
        <a:bodyPr/>
        <a:lstStyle/>
        <a:p>
          <a:r>
            <a:rPr lang="en-US" dirty="0"/>
            <a:t>Documentation of GMEC scope and operational guidelines</a:t>
          </a:r>
        </a:p>
      </dgm:t>
    </dgm:pt>
    <dgm:pt modelId="{EFACB9E0-1293-45AE-9CA8-0E57D068C533}" type="parTrans" cxnId="{58CE27CD-FAA9-4B09-805B-46363513BC95}">
      <dgm:prSet/>
      <dgm:spPr/>
      <dgm:t>
        <a:bodyPr/>
        <a:lstStyle/>
        <a:p>
          <a:endParaRPr lang="en-US"/>
        </a:p>
      </dgm:t>
    </dgm:pt>
    <dgm:pt modelId="{26B5E82F-B0A2-4369-9C01-B3C417875A38}" type="sibTrans" cxnId="{58CE27CD-FAA9-4B09-805B-46363513BC95}">
      <dgm:prSet/>
      <dgm:spPr/>
      <dgm:t>
        <a:bodyPr/>
        <a:lstStyle/>
        <a:p>
          <a:endParaRPr lang="en-US"/>
        </a:p>
      </dgm:t>
    </dgm:pt>
    <dgm:pt modelId="{781850BB-B654-4EBA-9EBE-5D2AB121A1E4}">
      <dgm:prSet phldrT="[Text]"/>
      <dgm:spPr/>
      <dgm:t>
        <a:bodyPr/>
        <a:lstStyle/>
        <a:p>
          <a:r>
            <a:rPr lang="en-US" dirty="0"/>
            <a:t>Structure</a:t>
          </a:r>
        </a:p>
      </dgm:t>
    </dgm:pt>
    <dgm:pt modelId="{3C5AEBF8-C491-4F4A-AFD0-E733D763538B}" type="parTrans" cxnId="{A45E53EC-B734-4AFA-A2A1-4707C3D503EB}">
      <dgm:prSet/>
      <dgm:spPr/>
      <dgm:t>
        <a:bodyPr/>
        <a:lstStyle/>
        <a:p>
          <a:endParaRPr lang="en-US"/>
        </a:p>
      </dgm:t>
    </dgm:pt>
    <dgm:pt modelId="{F5D1F320-43A8-4D9A-B4EB-7C67EA23D72E}" type="sibTrans" cxnId="{A45E53EC-B734-4AFA-A2A1-4707C3D503EB}">
      <dgm:prSet/>
      <dgm:spPr/>
      <dgm:t>
        <a:bodyPr/>
        <a:lstStyle/>
        <a:p>
          <a:endParaRPr lang="en-US"/>
        </a:p>
      </dgm:t>
    </dgm:pt>
    <dgm:pt modelId="{EAFA8E21-826D-435C-A628-7818B5CE9FD4}">
      <dgm:prSet phldrT="[Text]"/>
      <dgm:spPr/>
      <dgm:t>
        <a:bodyPr/>
        <a:lstStyle/>
        <a:p>
          <a:r>
            <a:rPr lang="en-US" dirty="0"/>
            <a:t>Frequency of meetings</a:t>
          </a:r>
        </a:p>
      </dgm:t>
    </dgm:pt>
    <dgm:pt modelId="{85F8F0B2-A58E-4102-B274-668C7C9D2641}" type="parTrans" cxnId="{A31885E9-97C8-483A-8607-A248B4703EDF}">
      <dgm:prSet/>
      <dgm:spPr/>
      <dgm:t>
        <a:bodyPr/>
        <a:lstStyle/>
        <a:p>
          <a:endParaRPr lang="en-US"/>
        </a:p>
      </dgm:t>
    </dgm:pt>
    <dgm:pt modelId="{5B3CDB3C-7B81-4672-AB4E-035841CD8A20}" type="sibTrans" cxnId="{A31885E9-97C8-483A-8607-A248B4703EDF}">
      <dgm:prSet/>
      <dgm:spPr/>
      <dgm:t>
        <a:bodyPr/>
        <a:lstStyle/>
        <a:p>
          <a:endParaRPr lang="en-US"/>
        </a:p>
      </dgm:t>
    </dgm:pt>
    <dgm:pt modelId="{D4C09805-1403-44B8-BE98-59663F47AFA3}">
      <dgm:prSet phldrT="[Text]"/>
      <dgm:spPr/>
      <dgm:t>
        <a:bodyPr/>
        <a:lstStyle/>
        <a:p>
          <a:r>
            <a:rPr lang="en-US" dirty="0"/>
            <a:t>Membership</a:t>
          </a:r>
        </a:p>
      </dgm:t>
    </dgm:pt>
    <dgm:pt modelId="{919BB80F-6CD9-47F1-B653-791B422FC742}" type="parTrans" cxnId="{0877B4D1-7ABF-4FEE-8424-E0AF1EC158B9}">
      <dgm:prSet/>
      <dgm:spPr/>
      <dgm:t>
        <a:bodyPr/>
        <a:lstStyle/>
        <a:p>
          <a:endParaRPr lang="en-US"/>
        </a:p>
      </dgm:t>
    </dgm:pt>
    <dgm:pt modelId="{650BB98B-5217-4788-9F1C-686EC437D41C}" type="sibTrans" cxnId="{0877B4D1-7ABF-4FEE-8424-E0AF1EC158B9}">
      <dgm:prSet/>
      <dgm:spPr/>
      <dgm:t>
        <a:bodyPr/>
        <a:lstStyle/>
        <a:p>
          <a:endParaRPr lang="en-US"/>
        </a:p>
      </dgm:t>
    </dgm:pt>
    <dgm:pt modelId="{B3BE6124-E398-4FDC-BFA5-1E3A27DE19CB}">
      <dgm:prSet phldrT="[Text]"/>
      <dgm:spPr/>
      <dgm:t>
        <a:bodyPr/>
        <a:lstStyle/>
        <a:p>
          <a:r>
            <a:rPr lang="en-US" dirty="0"/>
            <a:t>Decision-making entity NOT informational</a:t>
          </a:r>
        </a:p>
      </dgm:t>
    </dgm:pt>
    <dgm:pt modelId="{C2A3EDDB-06D3-43BD-A407-0DD692334E1D}" type="parTrans" cxnId="{D9667B95-A68B-4F72-AC1B-3BA90B8FDD8C}">
      <dgm:prSet/>
      <dgm:spPr/>
      <dgm:t>
        <a:bodyPr/>
        <a:lstStyle/>
        <a:p>
          <a:endParaRPr lang="en-US"/>
        </a:p>
      </dgm:t>
    </dgm:pt>
    <dgm:pt modelId="{A70A0962-D5B3-4865-BD39-4D924C73DBD8}" type="sibTrans" cxnId="{D9667B95-A68B-4F72-AC1B-3BA90B8FDD8C}">
      <dgm:prSet/>
      <dgm:spPr/>
      <dgm:t>
        <a:bodyPr/>
        <a:lstStyle/>
        <a:p>
          <a:endParaRPr lang="en-US"/>
        </a:p>
      </dgm:t>
    </dgm:pt>
    <dgm:pt modelId="{1E1369FF-639F-4154-848A-70FCE8BF8FBC}">
      <dgm:prSet phldrT="[Text]"/>
      <dgm:spPr/>
      <dgm:t>
        <a:bodyPr/>
        <a:lstStyle/>
        <a:p>
          <a:r>
            <a:rPr lang="en-US" dirty="0"/>
            <a:t>Programs are GMEC business</a:t>
          </a:r>
        </a:p>
      </dgm:t>
    </dgm:pt>
    <dgm:pt modelId="{BF2CDD4F-82ED-4FCF-871E-9772CE8B8A34}" type="parTrans" cxnId="{69057F80-09D4-4F84-8C7D-DAA0CE841072}">
      <dgm:prSet/>
      <dgm:spPr/>
      <dgm:t>
        <a:bodyPr/>
        <a:lstStyle/>
        <a:p>
          <a:endParaRPr lang="en-US"/>
        </a:p>
      </dgm:t>
    </dgm:pt>
    <dgm:pt modelId="{8647277E-6D0D-4E92-8E90-8FE8CF462C92}" type="sibTrans" cxnId="{69057F80-09D4-4F84-8C7D-DAA0CE841072}">
      <dgm:prSet/>
      <dgm:spPr/>
      <dgm:t>
        <a:bodyPr/>
        <a:lstStyle/>
        <a:p>
          <a:endParaRPr lang="en-US"/>
        </a:p>
      </dgm:t>
    </dgm:pt>
    <dgm:pt modelId="{AA3B21B0-11F3-43EB-A614-CD6741FD2558}">
      <dgm:prSet/>
      <dgm:spPr/>
      <dgm:t>
        <a:bodyPr/>
        <a:lstStyle/>
        <a:p>
          <a:r>
            <a:rPr lang="en-US" dirty="0"/>
            <a:t>Agenda &amp; meeting minutes</a:t>
          </a:r>
        </a:p>
      </dgm:t>
    </dgm:pt>
    <dgm:pt modelId="{0F10A55D-E13B-44DB-AFC5-DA2A6DB32B94}" type="parTrans" cxnId="{3656A1DE-4E23-4C0C-925F-20EDDB94B79D}">
      <dgm:prSet/>
      <dgm:spPr/>
      <dgm:t>
        <a:bodyPr/>
        <a:lstStyle/>
        <a:p>
          <a:endParaRPr lang="en-US"/>
        </a:p>
      </dgm:t>
    </dgm:pt>
    <dgm:pt modelId="{922B9FD4-D29B-4203-916D-522BBFD4706F}" type="sibTrans" cxnId="{3656A1DE-4E23-4C0C-925F-20EDDB94B79D}">
      <dgm:prSet/>
      <dgm:spPr/>
      <dgm:t>
        <a:bodyPr/>
        <a:lstStyle/>
        <a:p>
          <a:endParaRPr lang="en-US"/>
        </a:p>
      </dgm:t>
    </dgm:pt>
    <dgm:pt modelId="{A01655F2-A61F-4818-ADF3-68582CFAC769}">
      <dgm:prSet/>
      <dgm:spPr/>
      <dgm:t>
        <a:bodyPr/>
        <a:lstStyle/>
        <a:p>
          <a:r>
            <a:rPr lang="en-US" dirty="0"/>
            <a:t>Subcommittees</a:t>
          </a:r>
        </a:p>
      </dgm:t>
    </dgm:pt>
    <dgm:pt modelId="{E50F7DAF-D976-4C9A-B1E4-9322B2C86F73}" type="parTrans" cxnId="{C28ECE09-2785-41F0-BABD-86D612B0D4C2}">
      <dgm:prSet/>
      <dgm:spPr/>
      <dgm:t>
        <a:bodyPr/>
        <a:lstStyle/>
        <a:p>
          <a:endParaRPr lang="en-US"/>
        </a:p>
      </dgm:t>
    </dgm:pt>
    <dgm:pt modelId="{849E1244-A165-4092-BADF-02DF27E4D402}" type="sibTrans" cxnId="{C28ECE09-2785-41F0-BABD-86D612B0D4C2}">
      <dgm:prSet/>
      <dgm:spPr/>
      <dgm:t>
        <a:bodyPr/>
        <a:lstStyle/>
        <a:p>
          <a:endParaRPr lang="en-US"/>
        </a:p>
      </dgm:t>
    </dgm:pt>
    <dgm:pt modelId="{D4AF722C-A255-46F5-9F0A-E4E796A10092}">
      <dgm:prSet phldrT="[Text]"/>
      <dgm:spPr/>
      <dgm:t>
        <a:bodyPr/>
        <a:lstStyle/>
        <a:p>
          <a:r>
            <a:rPr lang="en-US" dirty="0"/>
            <a:t>Identify voting rules</a:t>
          </a:r>
        </a:p>
      </dgm:t>
    </dgm:pt>
    <dgm:pt modelId="{D5602287-EFCC-45C7-A86D-8295F1523173}" type="parTrans" cxnId="{34C561FF-93B6-4AB3-8AFC-8A237674D37F}">
      <dgm:prSet/>
      <dgm:spPr/>
      <dgm:t>
        <a:bodyPr/>
        <a:lstStyle/>
        <a:p>
          <a:endParaRPr lang="en-US"/>
        </a:p>
      </dgm:t>
    </dgm:pt>
    <dgm:pt modelId="{E93804F6-3FFD-4914-8B99-51CF471E1021}" type="sibTrans" cxnId="{34C561FF-93B6-4AB3-8AFC-8A237674D37F}">
      <dgm:prSet/>
      <dgm:spPr/>
      <dgm:t>
        <a:bodyPr/>
        <a:lstStyle/>
        <a:p>
          <a:endParaRPr lang="en-US"/>
        </a:p>
      </dgm:t>
    </dgm:pt>
    <dgm:pt modelId="{D8142E77-3F27-4A64-96F9-2BD7705E8FCD}" type="pres">
      <dgm:prSet presAssocID="{C8A88563-0617-4DB6-9D29-0857335800C5}" presName="Name0" presStyleCnt="0">
        <dgm:presLayoutVars>
          <dgm:dir/>
          <dgm:animLvl val="lvl"/>
          <dgm:resizeHandles val="exact"/>
        </dgm:presLayoutVars>
      </dgm:prSet>
      <dgm:spPr/>
    </dgm:pt>
    <dgm:pt modelId="{9A0FC81B-94DD-42C1-9A35-9E81AA0FF1FC}" type="pres">
      <dgm:prSet presAssocID="{4552E685-04D4-4953-B289-F8CC2A8E047D}" presName="linNode" presStyleCnt="0"/>
      <dgm:spPr/>
    </dgm:pt>
    <dgm:pt modelId="{824AA0B7-CC50-492E-A637-C12641620692}" type="pres">
      <dgm:prSet presAssocID="{4552E685-04D4-4953-B289-F8CC2A8E047D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9330EF5C-9FE6-4457-B83B-4928BB366349}" type="pres">
      <dgm:prSet presAssocID="{4552E685-04D4-4953-B289-F8CC2A8E047D}" presName="descendantText" presStyleLbl="alignAccFollowNode1" presStyleIdx="0" presStyleCnt="4">
        <dgm:presLayoutVars>
          <dgm:bulletEnabled val="1"/>
        </dgm:presLayoutVars>
      </dgm:prSet>
      <dgm:spPr/>
    </dgm:pt>
    <dgm:pt modelId="{7AA88647-C75A-4198-A874-7C54F8D1DAEF}" type="pres">
      <dgm:prSet presAssocID="{99403168-DA8F-4ACA-8E4D-7A84C8F19684}" presName="sp" presStyleCnt="0"/>
      <dgm:spPr/>
    </dgm:pt>
    <dgm:pt modelId="{CB4E9DD5-EEE9-486A-A50D-4ED91F7E3F00}" type="pres">
      <dgm:prSet presAssocID="{D4C09805-1403-44B8-BE98-59663F47AFA3}" presName="linNode" presStyleCnt="0"/>
      <dgm:spPr/>
    </dgm:pt>
    <dgm:pt modelId="{2C7AAD97-C21E-45D6-B93F-7EE951869385}" type="pres">
      <dgm:prSet presAssocID="{D4C09805-1403-44B8-BE98-59663F47AFA3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8002AEAA-9782-4E66-B9A5-554A1479EF35}" type="pres">
      <dgm:prSet presAssocID="{D4C09805-1403-44B8-BE98-59663F47AFA3}" presName="descendantText" presStyleLbl="alignAccFollowNode1" presStyleIdx="1" presStyleCnt="4">
        <dgm:presLayoutVars>
          <dgm:bulletEnabled val="1"/>
        </dgm:presLayoutVars>
      </dgm:prSet>
      <dgm:spPr/>
    </dgm:pt>
    <dgm:pt modelId="{B6648749-FE72-4040-940A-71BB7D20BF5E}" type="pres">
      <dgm:prSet presAssocID="{650BB98B-5217-4788-9F1C-686EC437D41C}" presName="sp" presStyleCnt="0"/>
      <dgm:spPr/>
    </dgm:pt>
    <dgm:pt modelId="{8CC1BF46-BDDE-499B-B298-A40D27BE89AD}" type="pres">
      <dgm:prSet presAssocID="{CC566B4F-DE81-4C1B-BC99-DC8C58C19EDA}" presName="linNode" presStyleCnt="0"/>
      <dgm:spPr/>
    </dgm:pt>
    <dgm:pt modelId="{CADA3B97-92E4-46AB-9043-BE44E128EAE4}" type="pres">
      <dgm:prSet presAssocID="{CC566B4F-DE81-4C1B-BC99-DC8C58C19EDA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84CD5C29-5534-48F0-AF5B-6774626071BC}" type="pres">
      <dgm:prSet presAssocID="{CC566B4F-DE81-4C1B-BC99-DC8C58C19EDA}" presName="descendantText" presStyleLbl="alignAccFollowNode1" presStyleIdx="2" presStyleCnt="4">
        <dgm:presLayoutVars>
          <dgm:bulletEnabled val="1"/>
        </dgm:presLayoutVars>
      </dgm:prSet>
      <dgm:spPr/>
    </dgm:pt>
    <dgm:pt modelId="{70915646-58A6-48F6-A71D-7A46CF2E5AC9}" type="pres">
      <dgm:prSet presAssocID="{FC2B9217-C2D4-4870-BEA6-8B04A909C4E7}" presName="sp" presStyleCnt="0"/>
      <dgm:spPr/>
    </dgm:pt>
    <dgm:pt modelId="{F161AB6C-9CC5-4699-92D3-194E40B9F7C1}" type="pres">
      <dgm:prSet presAssocID="{781850BB-B654-4EBA-9EBE-5D2AB121A1E4}" presName="linNode" presStyleCnt="0"/>
      <dgm:spPr/>
    </dgm:pt>
    <dgm:pt modelId="{2A0A96C0-5FD4-4E31-903E-031F391BA686}" type="pres">
      <dgm:prSet presAssocID="{781850BB-B654-4EBA-9EBE-5D2AB121A1E4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CC507766-7EAA-4053-BF30-3D136401F58E}" type="pres">
      <dgm:prSet presAssocID="{781850BB-B654-4EBA-9EBE-5D2AB121A1E4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3AAE2D04-64CB-4FBE-8871-4C9DFE9D1A04}" srcId="{D4C09805-1403-44B8-BE98-59663F47AFA3}" destId="{85DCEB1A-F15D-4923-B940-BE74A229698E}" srcOrd="0" destOrd="0" parTransId="{EB35EE21-AE33-432C-A024-B863696374A8}" sibTransId="{29756785-20CC-4B86-960A-AF8115B3AD64}"/>
    <dgm:cxn modelId="{C28ECE09-2785-41F0-BABD-86D612B0D4C2}" srcId="{781850BB-B654-4EBA-9EBE-5D2AB121A1E4}" destId="{A01655F2-A61F-4818-ADF3-68582CFAC769}" srcOrd="2" destOrd="0" parTransId="{E50F7DAF-D976-4C9A-B1E4-9322B2C86F73}" sibTransId="{849E1244-A165-4092-BADF-02DF27E4D402}"/>
    <dgm:cxn modelId="{35DEBD10-06F4-4107-9116-395BC48DB722}" type="presOf" srcId="{781850BB-B654-4EBA-9EBE-5D2AB121A1E4}" destId="{2A0A96C0-5FD4-4E31-903E-031F391BA686}" srcOrd="0" destOrd="0" presId="urn:microsoft.com/office/officeart/2005/8/layout/vList5"/>
    <dgm:cxn modelId="{49C28812-F3BF-4935-AA1A-23DECBE5086B}" type="presOf" srcId="{D4C09805-1403-44B8-BE98-59663F47AFA3}" destId="{2C7AAD97-C21E-45D6-B93F-7EE951869385}" srcOrd="0" destOrd="0" presId="urn:microsoft.com/office/officeart/2005/8/layout/vList5"/>
    <dgm:cxn modelId="{A0BFA919-4AAB-449B-BDD1-A320A191DEF1}" type="presOf" srcId="{1E1369FF-639F-4154-848A-70FCE8BF8FBC}" destId="{9330EF5C-9FE6-4457-B83B-4928BB366349}" srcOrd="0" destOrd="1" presId="urn:microsoft.com/office/officeart/2005/8/layout/vList5"/>
    <dgm:cxn modelId="{C688FB35-0857-4A17-AD9E-F64032A6DFF7}" type="presOf" srcId="{C8A88563-0617-4DB6-9D29-0857335800C5}" destId="{D8142E77-3F27-4A64-96F9-2BD7705E8FCD}" srcOrd="0" destOrd="0" presId="urn:microsoft.com/office/officeart/2005/8/layout/vList5"/>
    <dgm:cxn modelId="{35AA173B-2BE2-4F07-A300-BEE166B6A4E5}" type="presOf" srcId="{D4AF722C-A255-46F5-9F0A-E4E796A10092}" destId="{84CD5C29-5534-48F0-AF5B-6774626071BC}" srcOrd="0" destOrd="1" presId="urn:microsoft.com/office/officeart/2005/8/layout/vList5"/>
    <dgm:cxn modelId="{39F65F60-549A-416A-80C0-D6F2BBE79AFE}" type="presOf" srcId="{ECF8080D-4761-44F5-9CA4-F8A28F8AF091}" destId="{84CD5C29-5534-48F0-AF5B-6774626071BC}" srcOrd="0" destOrd="0" presId="urn:microsoft.com/office/officeart/2005/8/layout/vList5"/>
    <dgm:cxn modelId="{8453D34A-F410-4CEE-950A-33ACF42447B3}" type="presOf" srcId="{85DCEB1A-F15D-4923-B940-BE74A229698E}" destId="{8002AEAA-9782-4E66-B9A5-554A1479EF35}" srcOrd="0" destOrd="0" presId="urn:microsoft.com/office/officeart/2005/8/layout/vList5"/>
    <dgm:cxn modelId="{823F514E-AF96-417C-AC8E-C6998EBF27E9}" type="presOf" srcId="{CC566B4F-DE81-4C1B-BC99-DC8C58C19EDA}" destId="{CADA3B97-92E4-46AB-9043-BE44E128EAE4}" srcOrd="0" destOrd="0" presId="urn:microsoft.com/office/officeart/2005/8/layout/vList5"/>
    <dgm:cxn modelId="{A0FE2A53-D2FD-445E-8AB6-5C05A3257C10}" type="presOf" srcId="{EAFA8E21-826D-435C-A628-7818B5CE9FD4}" destId="{CC507766-7EAA-4053-BF30-3D136401F58E}" srcOrd="0" destOrd="0" presId="urn:microsoft.com/office/officeart/2005/8/layout/vList5"/>
    <dgm:cxn modelId="{13E5B478-B084-4098-87EE-F99C304EAFB0}" type="presOf" srcId="{A01655F2-A61F-4818-ADF3-68582CFAC769}" destId="{CC507766-7EAA-4053-BF30-3D136401F58E}" srcOrd="0" destOrd="2" presId="urn:microsoft.com/office/officeart/2005/8/layout/vList5"/>
    <dgm:cxn modelId="{69057F80-09D4-4F84-8C7D-DAA0CE841072}" srcId="{4552E685-04D4-4953-B289-F8CC2A8E047D}" destId="{1E1369FF-639F-4154-848A-70FCE8BF8FBC}" srcOrd="1" destOrd="0" parTransId="{BF2CDD4F-82ED-4FCF-871E-9772CE8B8A34}" sibTransId="{8647277E-6D0D-4E92-8E90-8FE8CF462C92}"/>
    <dgm:cxn modelId="{D9667B95-A68B-4F72-AC1B-3BA90B8FDD8C}" srcId="{4552E685-04D4-4953-B289-F8CC2A8E047D}" destId="{B3BE6124-E398-4FDC-BFA5-1E3A27DE19CB}" srcOrd="0" destOrd="0" parTransId="{C2A3EDDB-06D3-43BD-A407-0DD692334E1D}" sibTransId="{A70A0962-D5B3-4865-BD39-4D924C73DBD8}"/>
    <dgm:cxn modelId="{052D24AD-08D8-4885-9A1D-76791C5E578D}" type="presOf" srcId="{B3BE6124-E398-4FDC-BFA5-1E3A27DE19CB}" destId="{9330EF5C-9FE6-4457-B83B-4928BB366349}" srcOrd="0" destOrd="0" presId="urn:microsoft.com/office/officeart/2005/8/layout/vList5"/>
    <dgm:cxn modelId="{87E2E2AF-77C1-4641-BC03-A327F50BFC94}" srcId="{C8A88563-0617-4DB6-9D29-0857335800C5}" destId="{CC566B4F-DE81-4C1B-BC99-DC8C58C19EDA}" srcOrd="2" destOrd="0" parTransId="{1C38DBAE-93D4-46D8-8DDD-0236197641FD}" sibTransId="{FC2B9217-C2D4-4870-BEA6-8B04A909C4E7}"/>
    <dgm:cxn modelId="{35D434C1-0B1D-42C5-85FC-8945A748A11A}" srcId="{D4C09805-1403-44B8-BE98-59663F47AFA3}" destId="{7DB9ACBE-BD5E-4C1E-9F3D-12F58187793B}" srcOrd="1" destOrd="0" parTransId="{000E90CA-9BBA-4921-B6D4-F12CE473105D}" sibTransId="{F7AAF229-A3C5-49B3-BB2B-8CB3202F74B4}"/>
    <dgm:cxn modelId="{5CE4A8C9-121C-41FD-B338-B65B70169DD8}" srcId="{C8A88563-0617-4DB6-9D29-0857335800C5}" destId="{4552E685-04D4-4953-B289-F8CC2A8E047D}" srcOrd="0" destOrd="0" parTransId="{D03141EC-5EE8-4E41-AEEF-ACF67B28CE60}" sibTransId="{99403168-DA8F-4ACA-8E4D-7A84C8F19684}"/>
    <dgm:cxn modelId="{58CE27CD-FAA9-4B09-805B-46363513BC95}" srcId="{CC566B4F-DE81-4C1B-BC99-DC8C58C19EDA}" destId="{ECF8080D-4761-44F5-9CA4-F8A28F8AF091}" srcOrd="0" destOrd="0" parTransId="{EFACB9E0-1293-45AE-9CA8-0E57D068C533}" sibTransId="{26B5E82F-B0A2-4369-9C01-B3C417875A38}"/>
    <dgm:cxn modelId="{036844CE-19F1-43ED-A574-75BC57343801}" type="presOf" srcId="{AA3B21B0-11F3-43EB-A614-CD6741FD2558}" destId="{CC507766-7EAA-4053-BF30-3D136401F58E}" srcOrd="0" destOrd="1" presId="urn:microsoft.com/office/officeart/2005/8/layout/vList5"/>
    <dgm:cxn modelId="{8EC564CE-FA55-43E8-9896-495811BD8043}" type="presOf" srcId="{7DB9ACBE-BD5E-4C1E-9F3D-12F58187793B}" destId="{8002AEAA-9782-4E66-B9A5-554A1479EF35}" srcOrd="0" destOrd="1" presId="urn:microsoft.com/office/officeart/2005/8/layout/vList5"/>
    <dgm:cxn modelId="{0877B4D1-7ABF-4FEE-8424-E0AF1EC158B9}" srcId="{C8A88563-0617-4DB6-9D29-0857335800C5}" destId="{D4C09805-1403-44B8-BE98-59663F47AFA3}" srcOrd="1" destOrd="0" parTransId="{919BB80F-6CD9-47F1-B653-791B422FC742}" sibTransId="{650BB98B-5217-4788-9F1C-686EC437D41C}"/>
    <dgm:cxn modelId="{3656A1DE-4E23-4C0C-925F-20EDDB94B79D}" srcId="{781850BB-B654-4EBA-9EBE-5D2AB121A1E4}" destId="{AA3B21B0-11F3-43EB-A614-CD6741FD2558}" srcOrd="1" destOrd="0" parTransId="{0F10A55D-E13B-44DB-AFC5-DA2A6DB32B94}" sibTransId="{922B9FD4-D29B-4203-916D-522BBFD4706F}"/>
    <dgm:cxn modelId="{A31885E9-97C8-483A-8607-A248B4703EDF}" srcId="{781850BB-B654-4EBA-9EBE-5D2AB121A1E4}" destId="{EAFA8E21-826D-435C-A628-7818B5CE9FD4}" srcOrd="0" destOrd="0" parTransId="{85F8F0B2-A58E-4102-B274-668C7C9D2641}" sibTransId="{5B3CDB3C-7B81-4672-AB4E-035841CD8A20}"/>
    <dgm:cxn modelId="{A45E53EC-B734-4AFA-A2A1-4707C3D503EB}" srcId="{C8A88563-0617-4DB6-9D29-0857335800C5}" destId="{781850BB-B654-4EBA-9EBE-5D2AB121A1E4}" srcOrd="3" destOrd="0" parTransId="{3C5AEBF8-C491-4F4A-AFD0-E733D763538B}" sibTransId="{F5D1F320-43A8-4D9A-B4EB-7C67EA23D72E}"/>
    <dgm:cxn modelId="{7B78BBEF-79EB-4D5E-A7A4-5FBF43C77C60}" type="presOf" srcId="{4552E685-04D4-4953-B289-F8CC2A8E047D}" destId="{824AA0B7-CC50-492E-A637-C12641620692}" srcOrd="0" destOrd="0" presId="urn:microsoft.com/office/officeart/2005/8/layout/vList5"/>
    <dgm:cxn modelId="{34C561FF-93B6-4AB3-8AFC-8A237674D37F}" srcId="{CC566B4F-DE81-4C1B-BC99-DC8C58C19EDA}" destId="{D4AF722C-A255-46F5-9F0A-E4E796A10092}" srcOrd="1" destOrd="0" parTransId="{D5602287-EFCC-45C7-A86D-8295F1523173}" sibTransId="{E93804F6-3FFD-4914-8B99-51CF471E1021}"/>
    <dgm:cxn modelId="{F3DCF3D9-3485-48B2-8DD3-6B03E7FB0CF9}" type="presParOf" srcId="{D8142E77-3F27-4A64-96F9-2BD7705E8FCD}" destId="{9A0FC81B-94DD-42C1-9A35-9E81AA0FF1FC}" srcOrd="0" destOrd="0" presId="urn:microsoft.com/office/officeart/2005/8/layout/vList5"/>
    <dgm:cxn modelId="{2F3FB6B6-1474-439B-BF82-49D5BC4B7D9E}" type="presParOf" srcId="{9A0FC81B-94DD-42C1-9A35-9E81AA0FF1FC}" destId="{824AA0B7-CC50-492E-A637-C12641620692}" srcOrd="0" destOrd="0" presId="urn:microsoft.com/office/officeart/2005/8/layout/vList5"/>
    <dgm:cxn modelId="{805F528A-A3A4-4B82-BEA5-6AD5612E7765}" type="presParOf" srcId="{9A0FC81B-94DD-42C1-9A35-9E81AA0FF1FC}" destId="{9330EF5C-9FE6-4457-B83B-4928BB366349}" srcOrd="1" destOrd="0" presId="urn:microsoft.com/office/officeart/2005/8/layout/vList5"/>
    <dgm:cxn modelId="{3B1DDD92-A491-4588-A808-810FD778C618}" type="presParOf" srcId="{D8142E77-3F27-4A64-96F9-2BD7705E8FCD}" destId="{7AA88647-C75A-4198-A874-7C54F8D1DAEF}" srcOrd="1" destOrd="0" presId="urn:microsoft.com/office/officeart/2005/8/layout/vList5"/>
    <dgm:cxn modelId="{3E1892E1-59BE-4851-8BCE-DFA95A2CEC95}" type="presParOf" srcId="{D8142E77-3F27-4A64-96F9-2BD7705E8FCD}" destId="{CB4E9DD5-EEE9-486A-A50D-4ED91F7E3F00}" srcOrd="2" destOrd="0" presId="urn:microsoft.com/office/officeart/2005/8/layout/vList5"/>
    <dgm:cxn modelId="{8F6F5BDF-F993-4AFE-A801-1D5EA0848EA5}" type="presParOf" srcId="{CB4E9DD5-EEE9-486A-A50D-4ED91F7E3F00}" destId="{2C7AAD97-C21E-45D6-B93F-7EE951869385}" srcOrd="0" destOrd="0" presId="urn:microsoft.com/office/officeart/2005/8/layout/vList5"/>
    <dgm:cxn modelId="{51095A32-764F-42CC-B868-75B73AE0F365}" type="presParOf" srcId="{CB4E9DD5-EEE9-486A-A50D-4ED91F7E3F00}" destId="{8002AEAA-9782-4E66-B9A5-554A1479EF35}" srcOrd="1" destOrd="0" presId="urn:microsoft.com/office/officeart/2005/8/layout/vList5"/>
    <dgm:cxn modelId="{E1FC7936-F1BC-4E17-8F05-639E01BFFEC5}" type="presParOf" srcId="{D8142E77-3F27-4A64-96F9-2BD7705E8FCD}" destId="{B6648749-FE72-4040-940A-71BB7D20BF5E}" srcOrd="3" destOrd="0" presId="urn:microsoft.com/office/officeart/2005/8/layout/vList5"/>
    <dgm:cxn modelId="{7B904A3D-BFB6-49A8-97AE-42AD7CCA746F}" type="presParOf" srcId="{D8142E77-3F27-4A64-96F9-2BD7705E8FCD}" destId="{8CC1BF46-BDDE-499B-B298-A40D27BE89AD}" srcOrd="4" destOrd="0" presId="urn:microsoft.com/office/officeart/2005/8/layout/vList5"/>
    <dgm:cxn modelId="{D9D79F7A-409D-4CD9-9511-5B7EDF9DD712}" type="presParOf" srcId="{8CC1BF46-BDDE-499B-B298-A40D27BE89AD}" destId="{CADA3B97-92E4-46AB-9043-BE44E128EAE4}" srcOrd="0" destOrd="0" presId="urn:microsoft.com/office/officeart/2005/8/layout/vList5"/>
    <dgm:cxn modelId="{4A91DD3D-CA5B-4283-B99A-B5114859C94A}" type="presParOf" srcId="{8CC1BF46-BDDE-499B-B298-A40D27BE89AD}" destId="{84CD5C29-5534-48F0-AF5B-6774626071BC}" srcOrd="1" destOrd="0" presId="urn:microsoft.com/office/officeart/2005/8/layout/vList5"/>
    <dgm:cxn modelId="{46FDBE3E-2DE5-44DB-952B-69B34C9777E2}" type="presParOf" srcId="{D8142E77-3F27-4A64-96F9-2BD7705E8FCD}" destId="{70915646-58A6-48F6-A71D-7A46CF2E5AC9}" srcOrd="5" destOrd="0" presId="urn:microsoft.com/office/officeart/2005/8/layout/vList5"/>
    <dgm:cxn modelId="{28475C5B-337F-4C93-91B7-EA42DD45FA9E}" type="presParOf" srcId="{D8142E77-3F27-4A64-96F9-2BD7705E8FCD}" destId="{F161AB6C-9CC5-4699-92D3-194E40B9F7C1}" srcOrd="6" destOrd="0" presId="urn:microsoft.com/office/officeart/2005/8/layout/vList5"/>
    <dgm:cxn modelId="{6A8B2C52-0A6E-44BD-BCA6-FE0EBA753683}" type="presParOf" srcId="{F161AB6C-9CC5-4699-92D3-194E40B9F7C1}" destId="{2A0A96C0-5FD4-4E31-903E-031F391BA686}" srcOrd="0" destOrd="0" presId="urn:microsoft.com/office/officeart/2005/8/layout/vList5"/>
    <dgm:cxn modelId="{4334C817-C95A-4138-8388-466C7639D8B5}" type="presParOf" srcId="{F161AB6C-9CC5-4699-92D3-194E40B9F7C1}" destId="{CC507766-7EAA-4053-BF30-3D136401F58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51E0BD-37A1-45EC-BF79-5A82187CEFA4}" type="doc">
      <dgm:prSet loTypeId="urn:microsoft.com/office/officeart/2005/8/layout/arrow5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AD8A99D-DFF4-4D82-9343-8D38790DD043}">
      <dgm:prSet phldrT="[Text]"/>
      <dgm:spPr/>
      <dgm:t>
        <a:bodyPr/>
        <a:lstStyle/>
        <a:p>
          <a:r>
            <a:rPr lang="en-US" dirty="0"/>
            <a:t>Oversight</a:t>
          </a:r>
        </a:p>
      </dgm:t>
    </dgm:pt>
    <dgm:pt modelId="{35032D3A-1039-4284-983C-EEAABF7A2E1C}" type="parTrans" cxnId="{1C2E53BB-996C-46C7-8C65-099F4F9D54DB}">
      <dgm:prSet/>
      <dgm:spPr/>
      <dgm:t>
        <a:bodyPr/>
        <a:lstStyle/>
        <a:p>
          <a:endParaRPr lang="en-US"/>
        </a:p>
      </dgm:t>
    </dgm:pt>
    <dgm:pt modelId="{13BB7F14-1AA5-4351-816A-DD41B288255F}" type="sibTrans" cxnId="{1C2E53BB-996C-46C7-8C65-099F4F9D54DB}">
      <dgm:prSet/>
      <dgm:spPr/>
      <dgm:t>
        <a:bodyPr/>
        <a:lstStyle/>
        <a:p>
          <a:endParaRPr lang="en-US"/>
        </a:p>
      </dgm:t>
    </dgm:pt>
    <dgm:pt modelId="{AD619AF3-53D2-4B82-A625-128D5F26F62F}">
      <dgm:prSet phldrT="[Text]"/>
      <dgm:spPr/>
      <dgm:t>
        <a:bodyPr/>
        <a:lstStyle/>
        <a:p>
          <a:r>
            <a:rPr lang="en-US" dirty="0"/>
            <a:t>Review &amp; Approval</a:t>
          </a:r>
        </a:p>
      </dgm:t>
    </dgm:pt>
    <dgm:pt modelId="{5AC1697C-9956-42AE-876B-9CD5A6DC0AF4}" type="parTrans" cxnId="{2107671D-3A48-40CD-9D22-7DE7AFEE1171}">
      <dgm:prSet/>
      <dgm:spPr/>
      <dgm:t>
        <a:bodyPr/>
        <a:lstStyle/>
        <a:p>
          <a:endParaRPr lang="en-US"/>
        </a:p>
      </dgm:t>
    </dgm:pt>
    <dgm:pt modelId="{95D630BC-6AEF-41C2-82A9-C9CE2A73CD54}" type="sibTrans" cxnId="{2107671D-3A48-40CD-9D22-7DE7AFEE1171}">
      <dgm:prSet/>
      <dgm:spPr/>
      <dgm:t>
        <a:bodyPr/>
        <a:lstStyle/>
        <a:p>
          <a:endParaRPr lang="en-US"/>
        </a:p>
      </dgm:t>
    </dgm:pt>
    <dgm:pt modelId="{9D07E931-E880-4C3D-827B-FC3EDEBC29E0}" type="pres">
      <dgm:prSet presAssocID="{8951E0BD-37A1-45EC-BF79-5A82187CEFA4}" presName="diagram" presStyleCnt="0">
        <dgm:presLayoutVars>
          <dgm:dir/>
          <dgm:resizeHandles val="exact"/>
        </dgm:presLayoutVars>
      </dgm:prSet>
      <dgm:spPr/>
    </dgm:pt>
    <dgm:pt modelId="{A4A0D51E-D7BF-4115-8AED-D940D996AAB2}" type="pres">
      <dgm:prSet presAssocID="{CAD8A99D-DFF4-4D82-9343-8D38790DD043}" presName="arrow" presStyleLbl="node1" presStyleIdx="0" presStyleCnt="2">
        <dgm:presLayoutVars>
          <dgm:bulletEnabled val="1"/>
        </dgm:presLayoutVars>
      </dgm:prSet>
      <dgm:spPr/>
    </dgm:pt>
    <dgm:pt modelId="{1134D70C-C7B2-4222-9395-5F72D13B2258}" type="pres">
      <dgm:prSet presAssocID="{AD619AF3-53D2-4B82-A625-128D5F26F62F}" presName="arrow" presStyleLbl="node1" presStyleIdx="1" presStyleCnt="2">
        <dgm:presLayoutVars>
          <dgm:bulletEnabled val="1"/>
        </dgm:presLayoutVars>
      </dgm:prSet>
      <dgm:spPr/>
    </dgm:pt>
  </dgm:ptLst>
  <dgm:cxnLst>
    <dgm:cxn modelId="{7228750A-5184-4F7D-B0CB-BB488CB03A0B}" type="presOf" srcId="{8951E0BD-37A1-45EC-BF79-5A82187CEFA4}" destId="{9D07E931-E880-4C3D-827B-FC3EDEBC29E0}" srcOrd="0" destOrd="0" presId="urn:microsoft.com/office/officeart/2005/8/layout/arrow5"/>
    <dgm:cxn modelId="{6B7AB913-37F8-49C0-B2AF-61D018A3050B}" type="presOf" srcId="{AD619AF3-53D2-4B82-A625-128D5F26F62F}" destId="{1134D70C-C7B2-4222-9395-5F72D13B2258}" srcOrd="0" destOrd="0" presId="urn:microsoft.com/office/officeart/2005/8/layout/arrow5"/>
    <dgm:cxn modelId="{2107671D-3A48-40CD-9D22-7DE7AFEE1171}" srcId="{8951E0BD-37A1-45EC-BF79-5A82187CEFA4}" destId="{AD619AF3-53D2-4B82-A625-128D5F26F62F}" srcOrd="1" destOrd="0" parTransId="{5AC1697C-9956-42AE-876B-9CD5A6DC0AF4}" sibTransId="{95D630BC-6AEF-41C2-82A9-C9CE2A73CD54}"/>
    <dgm:cxn modelId="{E16F048E-160E-41BC-B8FD-78F0594B3400}" type="presOf" srcId="{CAD8A99D-DFF4-4D82-9343-8D38790DD043}" destId="{A4A0D51E-D7BF-4115-8AED-D940D996AAB2}" srcOrd="0" destOrd="0" presId="urn:microsoft.com/office/officeart/2005/8/layout/arrow5"/>
    <dgm:cxn modelId="{1C2E53BB-996C-46C7-8C65-099F4F9D54DB}" srcId="{8951E0BD-37A1-45EC-BF79-5A82187CEFA4}" destId="{CAD8A99D-DFF4-4D82-9343-8D38790DD043}" srcOrd="0" destOrd="0" parTransId="{35032D3A-1039-4284-983C-EEAABF7A2E1C}" sibTransId="{13BB7F14-1AA5-4351-816A-DD41B288255F}"/>
    <dgm:cxn modelId="{40AA97A4-83DC-47CE-86D4-A1C9B8D8208D}" type="presParOf" srcId="{9D07E931-E880-4C3D-827B-FC3EDEBC29E0}" destId="{A4A0D51E-D7BF-4115-8AED-D940D996AAB2}" srcOrd="0" destOrd="0" presId="urn:microsoft.com/office/officeart/2005/8/layout/arrow5"/>
    <dgm:cxn modelId="{12F446A8-A552-42EC-8382-B0A7BC72AFEA}" type="presParOf" srcId="{9D07E931-E880-4C3D-827B-FC3EDEBC29E0}" destId="{1134D70C-C7B2-4222-9395-5F72D13B225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18ED48-4158-498C-AD88-5D9735A8107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385D639-894C-4EB8-BCF1-B830A46F7E77}">
      <dgm:prSet phldrT="[Text]"/>
      <dgm:spPr/>
      <dgm:t>
        <a:bodyPr/>
        <a:lstStyle/>
        <a:p>
          <a:r>
            <a:rPr lang="en-US"/>
            <a:t>ACGME Surveys</a:t>
          </a:r>
        </a:p>
      </dgm:t>
    </dgm:pt>
    <dgm:pt modelId="{D2B0F952-5BD0-4638-8756-A0B9700E71E5}" type="parTrans" cxnId="{973BD196-BBE7-4D1C-9737-6269272AAE5B}">
      <dgm:prSet/>
      <dgm:spPr/>
      <dgm:t>
        <a:bodyPr/>
        <a:lstStyle/>
        <a:p>
          <a:endParaRPr lang="en-US"/>
        </a:p>
      </dgm:t>
    </dgm:pt>
    <dgm:pt modelId="{BCAF6AEA-E17B-4B08-B010-30C1B867A804}" type="sibTrans" cxnId="{973BD196-BBE7-4D1C-9737-6269272AAE5B}">
      <dgm:prSet/>
      <dgm:spPr/>
      <dgm:t>
        <a:bodyPr/>
        <a:lstStyle/>
        <a:p>
          <a:endParaRPr lang="en-US"/>
        </a:p>
      </dgm:t>
    </dgm:pt>
    <dgm:pt modelId="{3115EBCB-34F0-4AA2-AD7E-E50A2B87196D}">
      <dgm:prSet phldrT="[Text]"/>
      <dgm:spPr/>
      <dgm:t>
        <a:bodyPr/>
        <a:lstStyle/>
        <a:p>
          <a:r>
            <a:rPr lang="en-US" dirty="0"/>
            <a:t>Annual </a:t>
          </a:r>
          <a:r>
            <a:rPr lang="en-US" dirty="0" err="1"/>
            <a:t>Housestaff</a:t>
          </a:r>
          <a:r>
            <a:rPr lang="en-US" dirty="0"/>
            <a:t> Surveys</a:t>
          </a:r>
        </a:p>
      </dgm:t>
    </dgm:pt>
    <dgm:pt modelId="{CDC871CF-87C0-4964-A887-515D0B981CDC}" type="parTrans" cxnId="{2975C0B7-3BF3-4DFF-93EA-105A4FAC77CC}">
      <dgm:prSet/>
      <dgm:spPr/>
      <dgm:t>
        <a:bodyPr/>
        <a:lstStyle/>
        <a:p>
          <a:endParaRPr lang="en-US"/>
        </a:p>
      </dgm:t>
    </dgm:pt>
    <dgm:pt modelId="{30F54261-EFCA-44A0-986A-C3847F7FB9A6}" type="sibTrans" cxnId="{2975C0B7-3BF3-4DFF-93EA-105A4FAC77CC}">
      <dgm:prSet/>
      <dgm:spPr/>
      <dgm:t>
        <a:bodyPr/>
        <a:lstStyle/>
        <a:p>
          <a:endParaRPr lang="en-US"/>
        </a:p>
      </dgm:t>
    </dgm:pt>
    <dgm:pt modelId="{B96A8F07-FD91-4EA1-9C45-EF993A269765}">
      <dgm:prSet phldrT="[Text]"/>
      <dgm:spPr/>
      <dgm:t>
        <a:bodyPr/>
        <a:lstStyle/>
        <a:p>
          <a:r>
            <a:rPr lang="en-US" dirty="0"/>
            <a:t>Work Hours</a:t>
          </a:r>
        </a:p>
      </dgm:t>
    </dgm:pt>
    <dgm:pt modelId="{99DDE1DC-D60E-41A6-B73A-F5E4ACF34887}" type="parTrans" cxnId="{D814387A-BC32-463E-8CE0-5FCEA37E4CC7}">
      <dgm:prSet/>
      <dgm:spPr/>
      <dgm:t>
        <a:bodyPr/>
        <a:lstStyle/>
        <a:p>
          <a:endParaRPr lang="en-US"/>
        </a:p>
      </dgm:t>
    </dgm:pt>
    <dgm:pt modelId="{693A48A3-3BAE-4E42-98FE-A3DAF4A32E74}" type="sibTrans" cxnId="{D814387A-BC32-463E-8CE0-5FCEA37E4CC7}">
      <dgm:prSet/>
      <dgm:spPr/>
      <dgm:t>
        <a:bodyPr/>
        <a:lstStyle/>
        <a:p>
          <a:endParaRPr lang="en-US"/>
        </a:p>
      </dgm:t>
    </dgm:pt>
    <dgm:pt modelId="{74B8BD26-4F6B-4389-98BA-397AEE5733E6}">
      <dgm:prSet phldrT="[Text]"/>
      <dgm:spPr/>
      <dgm:t>
        <a:bodyPr/>
        <a:lstStyle/>
        <a:p>
          <a:r>
            <a:rPr lang="en-US" dirty="0"/>
            <a:t>SI Policies</a:t>
          </a:r>
        </a:p>
      </dgm:t>
    </dgm:pt>
    <dgm:pt modelId="{12A33FB0-1509-4B8D-969C-A9F156CDA09E}" type="parTrans" cxnId="{34C6F89D-ECD0-4158-9D8D-970AB2764839}">
      <dgm:prSet/>
      <dgm:spPr/>
      <dgm:t>
        <a:bodyPr/>
        <a:lstStyle/>
        <a:p>
          <a:endParaRPr lang="en-US"/>
        </a:p>
      </dgm:t>
    </dgm:pt>
    <dgm:pt modelId="{C080DF29-A7FB-4C8C-B105-0EC053BD1E38}" type="sibTrans" cxnId="{34C6F89D-ECD0-4158-9D8D-970AB2764839}">
      <dgm:prSet/>
      <dgm:spPr/>
      <dgm:t>
        <a:bodyPr/>
        <a:lstStyle/>
        <a:p>
          <a:endParaRPr lang="en-US"/>
        </a:p>
      </dgm:t>
    </dgm:pt>
    <dgm:pt modelId="{0CC345E2-357E-470F-ABB8-7B609B69B6BC}">
      <dgm:prSet phldrT="[Text]"/>
      <dgm:spPr/>
      <dgm:t>
        <a:bodyPr/>
        <a:lstStyle/>
        <a:p>
          <a:r>
            <a:rPr lang="en-US" dirty="0"/>
            <a:t>CLER Focus Areas</a:t>
          </a:r>
        </a:p>
      </dgm:t>
    </dgm:pt>
    <dgm:pt modelId="{59DFBB12-8781-4F17-96B8-BB0CE835E71E}" type="parTrans" cxnId="{73400B74-466B-40A2-B94B-735F2B6FD535}">
      <dgm:prSet/>
      <dgm:spPr/>
      <dgm:t>
        <a:bodyPr/>
        <a:lstStyle/>
        <a:p>
          <a:endParaRPr lang="en-US"/>
        </a:p>
      </dgm:t>
    </dgm:pt>
    <dgm:pt modelId="{FC397136-9AD1-45D3-AB30-6EEB739A3EFB}" type="sibTrans" cxnId="{73400B74-466B-40A2-B94B-735F2B6FD535}">
      <dgm:prSet/>
      <dgm:spPr/>
      <dgm:t>
        <a:bodyPr/>
        <a:lstStyle/>
        <a:p>
          <a:endParaRPr lang="en-US"/>
        </a:p>
      </dgm:t>
    </dgm:pt>
    <dgm:pt modelId="{166DE4FA-711F-42FC-9280-1C4F41AB7A96}" type="pres">
      <dgm:prSet presAssocID="{D418ED48-4158-498C-AD88-5D9735A8107F}" presName="diagram" presStyleCnt="0">
        <dgm:presLayoutVars>
          <dgm:dir/>
          <dgm:resizeHandles val="exact"/>
        </dgm:presLayoutVars>
      </dgm:prSet>
      <dgm:spPr/>
    </dgm:pt>
    <dgm:pt modelId="{519E14CA-E269-4337-95A2-78B6490D1D29}" type="pres">
      <dgm:prSet presAssocID="{4385D639-894C-4EB8-BCF1-B830A46F7E77}" presName="node" presStyleLbl="node1" presStyleIdx="0" presStyleCnt="5">
        <dgm:presLayoutVars>
          <dgm:bulletEnabled val="1"/>
        </dgm:presLayoutVars>
      </dgm:prSet>
      <dgm:spPr/>
    </dgm:pt>
    <dgm:pt modelId="{8401EAF7-C4AB-4E2C-BAD8-87057DE7E74B}" type="pres">
      <dgm:prSet presAssocID="{BCAF6AEA-E17B-4B08-B010-30C1B867A804}" presName="sibTrans" presStyleCnt="0"/>
      <dgm:spPr/>
    </dgm:pt>
    <dgm:pt modelId="{9F69A1A3-6913-4B9D-BA71-E04627E8D816}" type="pres">
      <dgm:prSet presAssocID="{3115EBCB-34F0-4AA2-AD7E-E50A2B87196D}" presName="node" presStyleLbl="node1" presStyleIdx="1" presStyleCnt="5">
        <dgm:presLayoutVars>
          <dgm:bulletEnabled val="1"/>
        </dgm:presLayoutVars>
      </dgm:prSet>
      <dgm:spPr/>
    </dgm:pt>
    <dgm:pt modelId="{E870358C-E39C-444C-AFC7-1604BD6B49F3}" type="pres">
      <dgm:prSet presAssocID="{30F54261-EFCA-44A0-986A-C3847F7FB9A6}" presName="sibTrans" presStyleCnt="0"/>
      <dgm:spPr/>
    </dgm:pt>
    <dgm:pt modelId="{31457011-2193-4BA3-A09F-1C409DB781EA}" type="pres">
      <dgm:prSet presAssocID="{B96A8F07-FD91-4EA1-9C45-EF993A269765}" presName="node" presStyleLbl="node1" presStyleIdx="2" presStyleCnt="5">
        <dgm:presLayoutVars>
          <dgm:bulletEnabled val="1"/>
        </dgm:presLayoutVars>
      </dgm:prSet>
      <dgm:spPr/>
    </dgm:pt>
    <dgm:pt modelId="{9F97741C-67A4-4202-8FAC-AF8D93C418FB}" type="pres">
      <dgm:prSet presAssocID="{693A48A3-3BAE-4E42-98FE-A3DAF4A32E74}" presName="sibTrans" presStyleCnt="0"/>
      <dgm:spPr/>
    </dgm:pt>
    <dgm:pt modelId="{D6F0B4F0-C2EF-49E8-9F01-8DB2F0735883}" type="pres">
      <dgm:prSet presAssocID="{74B8BD26-4F6B-4389-98BA-397AEE5733E6}" presName="node" presStyleLbl="node1" presStyleIdx="3" presStyleCnt="5">
        <dgm:presLayoutVars>
          <dgm:bulletEnabled val="1"/>
        </dgm:presLayoutVars>
      </dgm:prSet>
      <dgm:spPr/>
    </dgm:pt>
    <dgm:pt modelId="{04C8708B-9CF3-447A-9F82-B7ABC1F44D36}" type="pres">
      <dgm:prSet presAssocID="{C080DF29-A7FB-4C8C-B105-0EC053BD1E38}" presName="sibTrans" presStyleCnt="0"/>
      <dgm:spPr/>
    </dgm:pt>
    <dgm:pt modelId="{493D1393-ED25-4E25-AE37-4EAE195FF42F}" type="pres">
      <dgm:prSet presAssocID="{0CC345E2-357E-470F-ABB8-7B609B69B6BC}" presName="node" presStyleLbl="node1" presStyleIdx="4" presStyleCnt="5">
        <dgm:presLayoutVars>
          <dgm:bulletEnabled val="1"/>
        </dgm:presLayoutVars>
      </dgm:prSet>
      <dgm:spPr/>
    </dgm:pt>
  </dgm:ptLst>
  <dgm:cxnLst>
    <dgm:cxn modelId="{E745A50E-5739-4F08-A641-31C42BDECB41}" type="presOf" srcId="{74B8BD26-4F6B-4389-98BA-397AEE5733E6}" destId="{D6F0B4F0-C2EF-49E8-9F01-8DB2F0735883}" srcOrd="0" destOrd="0" presId="urn:microsoft.com/office/officeart/2005/8/layout/default"/>
    <dgm:cxn modelId="{2ECD3024-D269-48DF-A56E-9A1140CEE7EE}" type="presOf" srcId="{B96A8F07-FD91-4EA1-9C45-EF993A269765}" destId="{31457011-2193-4BA3-A09F-1C409DB781EA}" srcOrd="0" destOrd="0" presId="urn:microsoft.com/office/officeart/2005/8/layout/default"/>
    <dgm:cxn modelId="{852EF033-B61B-45D7-9DBF-BFDA90A328B3}" type="presOf" srcId="{4385D639-894C-4EB8-BCF1-B830A46F7E77}" destId="{519E14CA-E269-4337-95A2-78B6490D1D29}" srcOrd="0" destOrd="0" presId="urn:microsoft.com/office/officeart/2005/8/layout/default"/>
    <dgm:cxn modelId="{73400B74-466B-40A2-B94B-735F2B6FD535}" srcId="{D418ED48-4158-498C-AD88-5D9735A8107F}" destId="{0CC345E2-357E-470F-ABB8-7B609B69B6BC}" srcOrd="4" destOrd="0" parTransId="{59DFBB12-8781-4F17-96B8-BB0CE835E71E}" sibTransId="{FC397136-9AD1-45D3-AB30-6EEB739A3EFB}"/>
    <dgm:cxn modelId="{D814387A-BC32-463E-8CE0-5FCEA37E4CC7}" srcId="{D418ED48-4158-498C-AD88-5D9735A8107F}" destId="{B96A8F07-FD91-4EA1-9C45-EF993A269765}" srcOrd="2" destOrd="0" parTransId="{99DDE1DC-D60E-41A6-B73A-F5E4ACF34887}" sibTransId="{693A48A3-3BAE-4E42-98FE-A3DAF4A32E74}"/>
    <dgm:cxn modelId="{8E0BE78F-EA71-4389-9CF3-6B547194B570}" type="presOf" srcId="{D418ED48-4158-498C-AD88-5D9735A8107F}" destId="{166DE4FA-711F-42FC-9280-1C4F41AB7A96}" srcOrd="0" destOrd="0" presId="urn:microsoft.com/office/officeart/2005/8/layout/default"/>
    <dgm:cxn modelId="{973BD196-BBE7-4D1C-9737-6269272AAE5B}" srcId="{D418ED48-4158-498C-AD88-5D9735A8107F}" destId="{4385D639-894C-4EB8-BCF1-B830A46F7E77}" srcOrd="0" destOrd="0" parTransId="{D2B0F952-5BD0-4638-8756-A0B9700E71E5}" sibTransId="{BCAF6AEA-E17B-4B08-B010-30C1B867A804}"/>
    <dgm:cxn modelId="{34C6F89D-ECD0-4158-9D8D-970AB2764839}" srcId="{D418ED48-4158-498C-AD88-5D9735A8107F}" destId="{74B8BD26-4F6B-4389-98BA-397AEE5733E6}" srcOrd="3" destOrd="0" parTransId="{12A33FB0-1509-4B8D-969C-A9F156CDA09E}" sibTransId="{C080DF29-A7FB-4C8C-B105-0EC053BD1E38}"/>
    <dgm:cxn modelId="{2975C0B7-3BF3-4DFF-93EA-105A4FAC77CC}" srcId="{D418ED48-4158-498C-AD88-5D9735A8107F}" destId="{3115EBCB-34F0-4AA2-AD7E-E50A2B87196D}" srcOrd="1" destOrd="0" parTransId="{CDC871CF-87C0-4964-A887-515D0B981CDC}" sibTransId="{30F54261-EFCA-44A0-986A-C3847F7FB9A6}"/>
    <dgm:cxn modelId="{4A951EB8-DC36-41AF-957F-68D6EB67D7E6}" type="presOf" srcId="{0CC345E2-357E-470F-ABB8-7B609B69B6BC}" destId="{493D1393-ED25-4E25-AE37-4EAE195FF42F}" srcOrd="0" destOrd="0" presId="urn:microsoft.com/office/officeart/2005/8/layout/default"/>
    <dgm:cxn modelId="{2926BBBC-DC78-4819-B629-0E68A3B695BE}" type="presOf" srcId="{3115EBCB-34F0-4AA2-AD7E-E50A2B87196D}" destId="{9F69A1A3-6913-4B9D-BA71-E04627E8D816}" srcOrd="0" destOrd="0" presId="urn:microsoft.com/office/officeart/2005/8/layout/default"/>
    <dgm:cxn modelId="{4AE51DAD-6D21-4E35-8CB8-53DDD990712E}" type="presParOf" srcId="{166DE4FA-711F-42FC-9280-1C4F41AB7A96}" destId="{519E14CA-E269-4337-95A2-78B6490D1D29}" srcOrd="0" destOrd="0" presId="urn:microsoft.com/office/officeart/2005/8/layout/default"/>
    <dgm:cxn modelId="{D7234A08-3EEF-40E6-BB03-22BFDD8DD560}" type="presParOf" srcId="{166DE4FA-711F-42FC-9280-1C4F41AB7A96}" destId="{8401EAF7-C4AB-4E2C-BAD8-87057DE7E74B}" srcOrd="1" destOrd="0" presId="urn:microsoft.com/office/officeart/2005/8/layout/default"/>
    <dgm:cxn modelId="{53440ACC-3691-4FF1-B6FB-5F9B758AADD6}" type="presParOf" srcId="{166DE4FA-711F-42FC-9280-1C4F41AB7A96}" destId="{9F69A1A3-6913-4B9D-BA71-E04627E8D816}" srcOrd="2" destOrd="0" presId="urn:microsoft.com/office/officeart/2005/8/layout/default"/>
    <dgm:cxn modelId="{82ACBC7D-48D8-4A61-9537-D7873B26DB0E}" type="presParOf" srcId="{166DE4FA-711F-42FC-9280-1C4F41AB7A96}" destId="{E870358C-E39C-444C-AFC7-1604BD6B49F3}" srcOrd="3" destOrd="0" presId="urn:microsoft.com/office/officeart/2005/8/layout/default"/>
    <dgm:cxn modelId="{69872329-46CE-4819-A9E5-954C922F1C38}" type="presParOf" srcId="{166DE4FA-711F-42FC-9280-1C4F41AB7A96}" destId="{31457011-2193-4BA3-A09F-1C409DB781EA}" srcOrd="4" destOrd="0" presId="urn:microsoft.com/office/officeart/2005/8/layout/default"/>
    <dgm:cxn modelId="{E9402B29-99C5-4313-A4BE-56A255183070}" type="presParOf" srcId="{166DE4FA-711F-42FC-9280-1C4F41AB7A96}" destId="{9F97741C-67A4-4202-8FAC-AF8D93C418FB}" srcOrd="5" destOrd="0" presId="urn:microsoft.com/office/officeart/2005/8/layout/default"/>
    <dgm:cxn modelId="{273EB429-DAD5-44B1-992B-9DD1B2CE37F0}" type="presParOf" srcId="{166DE4FA-711F-42FC-9280-1C4F41AB7A96}" destId="{D6F0B4F0-C2EF-49E8-9F01-8DB2F0735883}" srcOrd="6" destOrd="0" presId="urn:microsoft.com/office/officeart/2005/8/layout/default"/>
    <dgm:cxn modelId="{E9E76F59-5E96-4AFA-BEEF-8517E83AD51F}" type="presParOf" srcId="{166DE4FA-711F-42FC-9280-1C4F41AB7A96}" destId="{04C8708B-9CF3-447A-9F82-B7ABC1F44D36}" srcOrd="7" destOrd="0" presId="urn:microsoft.com/office/officeart/2005/8/layout/default"/>
    <dgm:cxn modelId="{B3A1BBDE-FB9B-40E1-9E21-2F518CC1DFBA}" type="presParOf" srcId="{166DE4FA-711F-42FC-9280-1C4F41AB7A96}" destId="{493D1393-ED25-4E25-AE37-4EAE195FF42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520C67-957A-4B21-ABE3-F29544F78BA5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9508B460-2242-4707-95A9-E0A0D4CC50E8}">
      <dgm:prSet phldrT="[Text]"/>
      <dgm:spPr/>
      <dgm:t>
        <a:bodyPr/>
        <a:lstStyle/>
        <a:p>
          <a:r>
            <a:rPr lang="en-US" dirty="0"/>
            <a:t>Curriculum</a:t>
          </a:r>
        </a:p>
      </dgm:t>
    </dgm:pt>
    <dgm:pt modelId="{68E96057-CC94-4300-9790-6C151D7FFD0A}" type="parTrans" cxnId="{65FF6AB1-DFCA-46F7-BC92-A21C0B0F4A25}">
      <dgm:prSet/>
      <dgm:spPr/>
      <dgm:t>
        <a:bodyPr/>
        <a:lstStyle/>
        <a:p>
          <a:endParaRPr lang="en-US"/>
        </a:p>
      </dgm:t>
    </dgm:pt>
    <dgm:pt modelId="{9B11DBFD-EE8A-4AFC-A38A-9C04C2A6B140}" type="sibTrans" cxnId="{65FF6AB1-DFCA-46F7-BC92-A21C0B0F4A25}">
      <dgm:prSet/>
      <dgm:spPr/>
      <dgm:t>
        <a:bodyPr/>
        <a:lstStyle/>
        <a:p>
          <a:endParaRPr lang="en-US"/>
        </a:p>
      </dgm:t>
    </dgm:pt>
    <dgm:pt modelId="{BAB13D0C-6C90-4EB1-89AB-D16A76BE60AB}">
      <dgm:prSet phldrT="[Text]"/>
      <dgm:spPr/>
      <dgm:t>
        <a:bodyPr/>
        <a:lstStyle/>
        <a:p>
          <a:r>
            <a:rPr lang="en-US" dirty="0"/>
            <a:t>Board pass rates</a:t>
          </a:r>
        </a:p>
      </dgm:t>
    </dgm:pt>
    <dgm:pt modelId="{5CBBFB49-9312-4348-B782-C2D107EDCC54}" type="parTrans" cxnId="{E129D884-3500-455D-B6D5-5C4635F9CE60}">
      <dgm:prSet/>
      <dgm:spPr/>
      <dgm:t>
        <a:bodyPr/>
        <a:lstStyle/>
        <a:p>
          <a:endParaRPr lang="en-US"/>
        </a:p>
      </dgm:t>
    </dgm:pt>
    <dgm:pt modelId="{D5CD8E4E-F3CD-42E7-887B-E472083C4537}" type="sibTrans" cxnId="{E129D884-3500-455D-B6D5-5C4635F9CE60}">
      <dgm:prSet/>
      <dgm:spPr/>
      <dgm:t>
        <a:bodyPr/>
        <a:lstStyle/>
        <a:p>
          <a:endParaRPr lang="en-US"/>
        </a:p>
      </dgm:t>
    </dgm:pt>
    <dgm:pt modelId="{0E58A3F7-6406-4A7F-A364-15088C01D697}">
      <dgm:prSet phldrT="[Text]"/>
      <dgm:spPr/>
      <dgm:t>
        <a:bodyPr/>
        <a:lstStyle/>
        <a:p>
          <a:r>
            <a:rPr lang="en-US" dirty="0"/>
            <a:t>Milestones</a:t>
          </a:r>
        </a:p>
      </dgm:t>
    </dgm:pt>
    <dgm:pt modelId="{D63EADDA-3DC7-4FCE-AD3E-3977EB33DB1D}" type="parTrans" cxnId="{132FF666-8F06-4B66-AB12-0110402360F9}">
      <dgm:prSet/>
      <dgm:spPr/>
      <dgm:t>
        <a:bodyPr/>
        <a:lstStyle/>
        <a:p>
          <a:endParaRPr lang="en-US"/>
        </a:p>
      </dgm:t>
    </dgm:pt>
    <dgm:pt modelId="{7FBB1FA8-FB73-4DEB-B668-5B8363F74E48}" type="sibTrans" cxnId="{132FF666-8F06-4B66-AB12-0110402360F9}">
      <dgm:prSet/>
      <dgm:spPr/>
      <dgm:t>
        <a:bodyPr/>
        <a:lstStyle/>
        <a:p>
          <a:endParaRPr lang="en-US"/>
        </a:p>
      </dgm:t>
    </dgm:pt>
    <dgm:pt modelId="{40671C95-E933-47CB-8F6B-D52008622B0A}" type="pres">
      <dgm:prSet presAssocID="{80520C67-957A-4B21-ABE3-F29544F78BA5}" presName="compositeShape" presStyleCnt="0">
        <dgm:presLayoutVars>
          <dgm:chMax val="7"/>
          <dgm:dir/>
          <dgm:resizeHandles val="exact"/>
        </dgm:presLayoutVars>
      </dgm:prSet>
      <dgm:spPr/>
    </dgm:pt>
    <dgm:pt modelId="{FE824CF8-EEF4-4E39-A85F-1C5C9B67CBDC}" type="pres">
      <dgm:prSet presAssocID="{9508B460-2242-4707-95A9-E0A0D4CC50E8}" presName="circ1" presStyleLbl="vennNode1" presStyleIdx="0" presStyleCnt="3"/>
      <dgm:spPr/>
    </dgm:pt>
    <dgm:pt modelId="{3AE49FEE-748A-4E19-9925-DD90DE955E69}" type="pres">
      <dgm:prSet presAssocID="{9508B460-2242-4707-95A9-E0A0D4CC50E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F072838-2459-4CB3-8F05-6E7745A9213F}" type="pres">
      <dgm:prSet presAssocID="{BAB13D0C-6C90-4EB1-89AB-D16A76BE60AB}" presName="circ2" presStyleLbl="vennNode1" presStyleIdx="1" presStyleCnt="3"/>
      <dgm:spPr/>
    </dgm:pt>
    <dgm:pt modelId="{895357ED-8CE4-4682-B5C1-E80F7F1DF405}" type="pres">
      <dgm:prSet presAssocID="{BAB13D0C-6C90-4EB1-89AB-D16A76BE60A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208987D-1FBB-4A10-B0D9-95C2CF9A2DE5}" type="pres">
      <dgm:prSet presAssocID="{0E58A3F7-6406-4A7F-A364-15088C01D697}" presName="circ3" presStyleLbl="vennNode1" presStyleIdx="2" presStyleCnt="3"/>
      <dgm:spPr/>
    </dgm:pt>
    <dgm:pt modelId="{E18FB113-26D0-4C79-944E-CA46ED2A283C}" type="pres">
      <dgm:prSet presAssocID="{0E58A3F7-6406-4A7F-A364-15088C01D69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46AB210-2DB0-4B87-8F12-A6AC55EDDA73}" type="presOf" srcId="{BAB13D0C-6C90-4EB1-89AB-D16A76BE60AB}" destId="{AF072838-2459-4CB3-8F05-6E7745A9213F}" srcOrd="0" destOrd="0" presId="urn:microsoft.com/office/officeart/2005/8/layout/venn1"/>
    <dgm:cxn modelId="{132FF666-8F06-4B66-AB12-0110402360F9}" srcId="{80520C67-957A-4B21-ABE3-F29544F78BA5}" destId="{0E58A3F7-6406-4A7F-A364-15088C01D697}" srcOrd="2" destOrd="0" parTransId="{D63EADDA-3DC7-4FCE-AD3E-3977EB33DB1D}" sibTransId="{7FBB1FA8-FB73-4DEB-B668-5B8363F74E48}"/>
    <dgm:cxn modelId="{2080C659-372D-44D8-BB87-B9521B91D4AE}" type="presOf" srcId="{BAB13D0C-6C90-4EB1-89AB-D16A76BE60AB}" destId="{895357ED-8CE4-4682-B5C1-E80F7F1DF405}" srcOrd="1" destOrd="0" presId="urn:microsoft.com/office/officeart/2005/8/layout/venn1"/>
    <dgm:cxn modelId="{E129D884-3500-455D-B6D5-5C4635F9CE60}" srcId="{80520C67-957A-4B21-ABE3-F29544F78BA5}" destId="{BAB13D0C-6C90-4EB1-89AB-D16A76BE60AB}" srcOrd="1" destOrd="0" parTransId="{5CBBFB49-9312-4348-B782-C2D107EDCC54}" sibTransId="{D5CD8E4E-F3CD-42E7-887B-E472083C4537}"/>
    <dgm:cxn modelId="{73D68E9B-685C-4129-8C7A-47B41A5A286C}" type="presOf" srcId="{80520C67-957A-4B21-ABE3-F29544F78BA5}" destId="{40671C95-E933-47CB-8F6B-D52008622B0A}" srcOrd="0" destOrd="0" presId="urn:microsoft.com/office/officeart/2005/8/layout/venn1"/>
    <dgm:cxn modelId="{65FF6AB1-DFCA-46F7-BC92-A21C0B0F4A25}" srcId="{80520C67-957A-4B21-ABE3-F29544F78BA5}" destId="{9508B460-2242-4707-95A9-E0A0D4CC50E8}" srcOrd="0" destOrd="0" parTransId="{68E96057-CC94-4300-9790-6C151D7FFD0A}" sibTransId="{9B11DBFD-EE8A-4AFC-A38A-9C04C2A6B140}"/>
    <dgm:cxn modelId="{7FD4DBBF-58F7-4684-87F3-81474835CF45}" type="presOf" srcId="{0E58A3F7-6406-4A7F-A364-15088C01D697}" destId="{7208987D-1FBB-4A10-B0D9-95C2CF9A2DE5}" srcOrd="0" destOrd="0" presId="urn:microsoft.com/office/officeart/2005/8/layout/venn1"/>
    <dgm:cxn modelId="{65E9D3C2-4DBB-46D6-9761-14E9DAD74816}" type="presOf" srcId="{9508B460-2242-4707-95A9-E0A0D4CC50E8}" destId="{3AE49FEE-748A-4E19-9925-DD90DE955E69}" srcOrd="1" destOrd="0" presId="urn:microsoft.com/office/officeart/2005/8/layout/venn1"/>
    <dgm:cxn modelId="{7CC149CB-B9A3-49BF-9524-5EF4EE09560F}" type="presOf" srcId="{0E58A3F7-6406-4A7F-A364-15088C01D697}" destId="{E18FB113-26D0-4C79-944E-CA46ED2A283C}" srcOrd="1" destOrd="0" presId="urn:microsoft.com/office/officeart/2005/8/layout/venn1"/>
    <dgm:cxn modelId="{89DA19DB-2259-4453-A1D4-4D4E505B182B}" type="presOf" srcId="{9508B460-2242-4707-95A9-E0A0D4CC50E8}" destId="{FE824CF8-EEF4-4E39-A85F-1C5C9B67CBDC}" srcOrd="0" destOrd="0" presId="urn:microsoft.com/office/officeart/2005/8/layout/venn1"/>
    <dgm:cxn modelId="{61A423C8-E2C3-4828-A3EA-D7089FE0E534}" type="presParOf" srcId="{40671C95-E933-47CB-8F6B-D52008622B0A}" destId="{FE824CF8-EEF4-4E39-A85F-1C5C9B67CBDC}" srcOrd="0" destOrd="0" presId="urn:microsoft.com/office/officeart/2005/8/layout/venn1"/>
    <dgm:cxn modelId="{26FC36B6-8764-410E-A3B7-2114A0257ED3}" type="presParOf" srcId="{40671C95-E933-47CB-8F6B-D52008622B0A}" destId="{3AE49FEE-748A-4E19-9925-DD90DE955E69}" srcOrd="1" destOrd="0" presId="urn:microsoft.com/office/officeart/2005/8/layout/venn1"/>
    <dgm:cxn modelId="{674EC748-6980-49A1-A1D8-676E08CE44AB}" type="presParOf" srcId="{40671C95-E933-47CB-8F6B-D52008622B0A}" destId="{AF072838-2459-4CB3-8F05-6E7745A9213F}" srcOrd="2" destOrd="0" presId="urn:microsoft.com/office/officeart/2005/8/layout/venn1"/>
    <dgm:cxn modelId="{DE0C1B65-C37B-41C4-90F8-36B04B0950FB}" type="presParOf" srcId="{40671C95-E933-47CB-8F6B-D52008622B0A}" destId="{895357ED-8CE4-4682-B5C1-E80F7F1DF405}" srcOrd="3" destOrd="0" presId="urn:microsoft.com/office/officeart/2005/8/layout/venn1"/>
    <dgm:cxn modelId="{21A33324-C758-4153-BD5F-3BB7EAE9E778}" type="presParOf" srcId="{40671C95-E933-47CB-8F6B-D52008622B0A}" destId="{7208987D-1FBB-4A10-B0D9-95C2CF9A2DE5}" srcOrd="4" destOrd="0" presId="urn:microsoft.com/office/officeart/2005/8/layout/venn1"/>
    <dgm:cxn modelId="{9B23CFE5-A8F5-41F5-B6F4-43313A3D531D}" type="presParOf" srcId="{40671C95-E933-47CB-8F6B-D52008622B0A}" destId="{E18FB113-26D0-4C79-944E-CA46ED2A283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C09DA9-BD46-4EE7-8E91-91423329C698}" type="doc">
      <dgm:prSet loTypeId="urn:microsoft.com/office/officeart/2005/8/layout/chevron2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4AEB640-263D-42BA-B91F-F469FBDBB5AC}">
      <dgm:prSet phldrT="[Text]" phldr="0"/>
      <dgm:spPr/>
      <dgm:t>
        <a:bodyPr/>
        <a:lstStyle/>
        <a:p>
          <a:r>
            <a:rPr lang="en-US" dirty="0">
              <a:latin typeface="Arial"/>
            </a:rPr>
            <a:t>1</a:t>
          </a:r>
          <a:endParaRPr lang="en-US" dirty="0"/>
        </a:p>
      </dgm:t>
    </dgm:pt>
    <dgm:pt modelId="{D54D8160-A3A4-4BFF-B538-4AD7E1693FB2}" type="parTrans" cxnId="{48ED23D8-6998-48B2-B0EB-8C8C884847C8}">
      <dgm:prSet/>
      <dgm:spPr/>
      <dgm:t>
        <a:bodyPr/>
        <a:lstStyle/>
        <a:p>
          <a:endParaRPr lang="en-US"/>
        </a:p>
      </dgm:t>
    </dgm:pt>
    <dgm:pt modelId="{FB5148B0-96C4-4C6F-BE96-BD792291E17C}" type="sibTrans" cxnId="{48ED23D8-6998-48B2-B0EB-8C8C884847C8}">
      <dgm:prSet/>
      <dgm:spPr/>
      <dgm:t>
        <a:bodyPr/>
        <a:lstStyle/>
        <a:p>
          <a:endParaRPr lang="en-US"/>
        </a:p>
      </dgm:t>
    </dgm:pt>
    <dgm:pt modelId="{B2260154-88F3-4FE6-A12C-6B887CBC155E}">
      <dgm:prSet phldrT="[Text]" phldr="0"/>
      <dgm:spPr/>
      <dgm:t>
        <a:bodyPr/>
        <a:lstStyle/>
        <a:p>
          <a:pPr rtl="0"/>
          <a:r>
            <a:rPr lang="en-US" dirty="0">
              <a:latin typeface="Arial"/>
            </a:rPr>
            <a:t>Documentation is key – If it's not documented, it didn't happen</a:t>
          </a:r>
          <a:endParaRPr lang="en-US" dirty="0"/>
        </a:p>
      </dgm:t>
    </dgm:pt>
    <dgm:pt modelId="{826B0E2E-EC57-44A8-8473-17B9B4A3E340}" type="parTrans" cxnId="{2125225F-0B86-43BC-AE8B-BE5ED91B9656}">
      <dgm:prSet/>
      <dgm:spPr/>
      <dgm:t>
        <a:bodyPr/>
        <a:lstStyle/>
        <a:p>
          <a:endParaRPr lang="en-US"/>
        </a:p>
      </dgm:t>
    </dgm:pt>
    <dgm:pt modelId="{0FBEBDBB-B9EA-47A3-95C7-7C914B8F4B15}" type="sibTrans" cxnId="{2125225F-0B86-43BC-AE8B-BE5ED91B9656}">
      <dgm:prSet/>
      <dgm:spPr/>
      <dgm:t>
        <a:bodyPr/>
        <a:lstStyle/>
        <a:p>
          <a:endParaRPr lang="en-US"/>
        </a:p>
      </dgm:t>
    </dgm:pt>
    <dgm:pt modelId="{3D5630DE-EBE7-4789-9AFE-0274A4A63C4B}">
      <dgm:prSet phldrT="[Text]" phldr="0"/>
      <dgm:spPr/>
      <dgm:t>
        <a:bodyPr/>
        <a:lstStyle/>
        <a:p>
          <a:r>
            <a:rPr lang="en-US" dirty="0">
              <a:latin typeface="Arial"/>
            </a:rPr>
            <a:t>2</a:t>
          </a:r>
          <a:endParaRPr lang="en-US" dirty="0"/>
        </a:p>
      </dgm:t>
    </dgm:pt>
    <dgm:pt modelId="{76F5E4DE-AE3F-4B52-83BA-864D22926563}" type="parTrans" cxnId="{08EE3F5B-1ED0-456D-9B27-79AB2B9ACB34}">
      <dgm:prSet/>
      <dgm:spPr/>
      <dgm:t>
        <a:bodyPr/>
        <a:lstStyle/>
        <a:p>
          <a:endParaRPr lang="en-US"/>
        </a:p>
      </dgm:t>
    </dgm:pt>
    <dgm:pt modelId="{8CE04FA3-4B51-4249-BF97-C2171C9F0307}" type="sibTrans" cxnId="{08EE3F5B-1ED0-456D-9B27-79AB2B9ACB34}">
      <dgm:prSet/>
      <dgm:spPr/>
      <dgm:t>
        <a:bodyPr/>
        <a:lstStyle/>
        <a:p>
          <a:endParaRPr lang="en-US"/>
        </a:p>
      </dgm:t>
    </dgm:pt>
    <dgm:pt modelId="{7EC6AB71-C2EF-4250-BDB2-DCF5BBF9537B}">
      <dgm:prSet phldrT="[Text]" phldr="0"/>
      <dgm:spPr/>
      <dgm:t>
        <a:bodyPr/>
        <a:lstStyle/>
        <a:p>
          <a:pPr rtl="0"/>
          <a:r>
            <a:rPr lang="en-US" dirty="0">
              <a:latin typeface="Arial"/>
            </a:rPr>
            <a:t>Oversight = review, discuss, document &amp; follow-up</a:t>
          </a:r>
          <a:endParaRPr lang="en-US" dirty="0"/>
        </a:p>
      </dgm:t>
    </dgm:pt>
    <dgm:pt modelId="{8D4CB541-C4E3-4A88-A61C-FE2E8E5D8ACE}" type="parTrans" cxnId="{EC28B1C1-D1BC-4323-9E52-079E8AACF9AB}">
      <dgm:prSet/>
      <dgm:spPr/>
      <dgm:t>
        <a:bodyPr/>
        <a:lstStyle/>
        <a:p>
          <a:endParaRPr lang="en-US"/>
        </a:p>
      </dgm:t>
    </dgm:pt>
    <dgm:pt modelId="{EA28C7C3-0A43-494B-9DD5-72DDB66D0FD0}" type="sibTrans" cxnId="{EC28B1C1-D1BC-4323-9E52-079E8AACF9AB}">
      <dgm:prSet/>
      <dgm:spPr/>
      <dgm:t>
        <a:bodyPr/>
        <a:lstStyle/>
        <a:p>
          <a:endParaRPr lang="en-US"/>
        </a:p>
      </dgm:t>
    </dgm:pt>
    <dgm:pt modelId="{8B70C498-4697-4C09-8A82-0880481FCA1C}">
      <dgm:prSet phldrT="[Text]" phldr="0"/>
      <dgm:spPr/>
      <dgm:t>
        <a:bodyPr/>
        <a:lstStyle/>
        <a:p>
          <a:r>
            <a:rPr lang="en-US" dirty="0">
              <a:latin typeface="Arial"/>
            </a:rPr>
            <a:t>3</a:t>
          </a:r>
          <a:endParaRPr lang="en-US" dirty="0"/>
        </a:p>
      </dgm:t>
    </dgm:pt>
    <dgm:pt modelId="{09FEBC98-4FBA-48DA-81F0-2B9584015F8A}" type="parTrans" cxnId="{6965557F-0375-4B43-B607-788B949E2A9B}">
      <dgm:prSet/>
      <dgm:spPr/>
      <dgm:t>
        <a:bodyPr/>
        <a:lstStyle/>
        <a:p>
          <a:endParaRPr lang="en-US"/>
        </a:p>
      </dgm:t>
    </dgm:pt>
    <dgm:pt modelId="{2CE6D76F-3175-4C6F-ADD8-F3D0417831F8}" type="sibTrans" cxnId="{6965557F-0375-4B43-B607-788B949E2A9B}">
      <dgm:prSet/>
      <dgm:spPr/>
      <dgm:t>
        <a:bodyPr/>
        <a:lstStyle/>
        <a:p>
          <a:endParaRPr lang="en-US"/>
        </a:p>
      </dgm:t>
    </dgm:pt>
    <dgm:pt modelId="{003BCA99-8A4A-48D6-B6B1-057BD15F2674}">
      <dgm:prSet phldrT="[Text]" phldr="0"/>
      <dgm:spPr/>
      <dgm:t>
        <a:bodyPr/>
        <a:lstStyle/>
        <a:p>
          <a:pPr rtl="0"/>
          <a:r>
            <a:rPr lang="en-US" dirty="0">
              <a:latin typeface="Arial"/>
            </a:rPr>
            <a:t>Be strategic in member composition for better engagement</a:t>
          </a:r>
          <a:endParaRPr lang="en-US" dirty="0"/>
        </a:p>
      </dgm:t>
    </dgm:pt>
    <dgm:pt modelId="{DBA94A89-40D4-42F1-BDCA-9D6CB23BCB8B}" type="parTrans" cxnId="{A6CE7308-D749-4E3F-981B-7F1D331BBC94}">
      <dgm:prSet/>
      <dgm:spPr/>
      <dgm:t>
        <a:bodyPr/>
        <a:lstStyle/>
        <a:p>
          <a:endParaRPr lang="en-US"/>
        </a:p>
      </dgm:t>
    </dgm:pt>
    <dgm:pt modelId="{62D6DBF4-F905-4050-A150-C8C0EF68021A}" type="sibTrans" cxnId="{A6CE7308-D749-4E3F-981B-7F1D331BBC94}">
      <dgm:prSet/>
      <dgm:spPr/>
      <dgm:t>
        <a:bodyPr/>
        <a:lstStyle/>
        <a:p>
          <a:endParaRPr lang="en-US"/>
        </a:p>
      </dgm:t>
    </dgm:pt>
    <dgm:pt modelId="{99AA405A-F2E7-4D74-BB81-F1581750E4A3}">
      <dgm:prSet phldr="0"/>
      <dgm:spPr/>
      <dgm:t>
        <a:bodyPr/>
        <a:lstStyle/>
        <a:p>
          <a:r>
            <a:rPr lang="en-US" dirty="0">
              <a:latin typeface="Arial"/>
            </a:rPr>
            <a:t>5</a:t>
          </a:r>
        </a:p>
      </dgm:t>
    </dgm:pt>
    <dgm:pt modelId="{A15959DA-4D40-44AA-8F06-279BAD7F3062}" type="parTrans" cxnId="{FE7D477C-1EEC-44DD-A967-86ACD368C0EF}">
      <dgm:prSet/>
      <dgm:spPr/>
    </dgm:pt>
    <dgm:pt modelId="{D90CCE07-F8D5-43D7-A8A7-234B86C3943F}" type="sibTrans" cxnId="{FE7D477C-1EEC-44DD-A967-86ACD368C0EF}">
      <dgm:prSet/>
      <dgm:spPr/>
    </dgm:pt>
    <dgm:pt modelId="{2F6C724C-F273-40CB-B522-E845DD9A9B52}">
      <dgm:prSet phldr="0"/>
      <dgm:spPr/>
      <dgm:t>
        <a:bodyPr/>
        <a:lstStyle/>
        <a:p>
          <a:pPr rtl="0"/>
          <a:r>
            <a:rPr lang="en-US" dirty="0">
              <a:latin typeface="Arial"/>
            </a:rPr>
            <a:t>4</a:t>
          </a:r>
        </a:p>
      </dgm:t>
    </dgm:pt>
    <dgm:pt modelId="{5DC9BEAB-5087-4640-AF04-6CF2C23FA551}" type="parTrans" cxnId="{0C883900-3301-4A49-9836-46AEEE607D3E}">
      <dgm:prSet/>
      <dgm:spPr/>
    </dgm:pt>
    <dgm:pt modelId="{909F6744-0BA8-4604-8BF6-D19E3A189DB0}" type="sibTrans" cxnId="{0C883900-3301-4A49-9836-46AEEE607D3E}">
      <dgm:prSet/>
      <dgm:spPr/>
    </dgm:pt>
    <dgm:pt modelId="{CA0C589E-D449-4565-A5B6-1C8041899EAC}">
      <dgm:prSet phldr="0"/>
      <dgm:spPr/>
      <dgm:t>
        <a:bodyPr/>
        <a:lstStyle/>
        <a:p>
          <a:pPr rtl="0"/>
          <a:r>
            <a:rPr lang="en-US" dirty="0"/>
            <a:t>Standardize agenda/calendar for effective oversight</a:t>
          </a:r>
          <a:endParaRPr lang="en-US" dirty="0">
            <a:latin typeface="Arial"/>
          </a:endParaRPr>
        </a:p>
      </dgm:t>
    </dgm:pt>
    <dgm:pt modelId="{068215CC-945E-46A9-A43E-6EB5218D88DC}" type="parTrans" cxnId="{3DB8E75A-664E-49F5-A601-E17D72EAFE09}">
      <dgm:prSet/>
      <dgm:spPr/>
    </dgm:pt>
    <dgm:pt modelId="{F4157947-86C1-4FFE-8202-43DF2940CBD3}" type="sibTrans" cxnId="{3DB8E75A-664E-49F5-A601-E17D72EAFE09}">
      <dgm:prSet/>
      <dgm:spPr/>
    </dgm:pt>
    <dgm:pt modelId="{6C654937-6D9F-4EFE-90EE-2D690AA9F2E3}">
      <dgm:prSet phldr="0"/>
      <dgm:spPr/>
      <dgm:t>
        <a:bodyPr/>
        <a:lstStyle/>
        <a:p>
          <a:pPr rtl="0"/>
          <a:r>
            <a:rPr lang="en-US" dirty="0">
              <a:latin typeface="Arial"/>
            </a:rPr>
            <a:t>GMEC is not informational</a:t>
          </a:r>
        </a:p>
      </dgm:t>
    </dgm:pt>
    <dgm:pt modelId="{1968EA61-4625-443C-B376-C7E44042ED66}" type="parTrans" cxnId="{EF0D24FB-B456-4B9F-ADD2-92C8D22E18AD}">
      <dgm:prSet/>
      <dgm:spPr/>
    </dgm:pt>
    <dgm:pt modelId="{B1A06D21-C307-4082-88EB-E790B66D4128}" type="sibTrans" cxnId="{EF0D24FB-B456-4B9F-ADD2-92C8D22E18AD}">
      <dgm:prSet/>
      <dgm:spPr/>
    </dgm:pt>
    <dgm:pt modelId="{0472FCB3-8F0E-4103-9051-A33E9C0FB2A9}" type="pres">
      <dgm:prSet presAssocID="{8EC09DA9-BD46-4EE7-8E91-91423329C698}" presName="linearFlow" presStyleCnt="0">
        <dgm:presLayoutVars>
          <dgm:dir/>
          <dgm:animLvl val="lvl"/>
          <dgm:resizeHandles val="exact"/>
        </dgm:presLayoutVars>
      </dgm:prSet>
      <dgm:spPr/>
    </dgm:pt>
    <dgm:pt modelId="{D2E918D8-BF71-451D-9977-2A74038DB038}" type="pres">
      <dgm:prSet presAssocID="{E4AEB640-263D-42BA-B91F-F469FBDBB5AC}" presName="composite" presStyleCnt="0"/>
      <dgm:spPr/>
    </dgm:pt>
    <dgm:pt modelId="{0DFE6BFF-E322-4A74-AC3B-D9E35310758C}" type="pres">
      <dgm:prSet presAssocID="{E4AEB640-263D-42BA-B91F-F469FBDBB5AC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A8C74730-73AA-45CD-8558-5FD22F704F0F}" type="pres">
      <dgm:prSet presAssocID="{E4AEB640-263D-42BA-B91F-F469FBDBB5AC}" presName="descendantText" presStyleLbl="alignAcc1" presStyleIdx="0" presStyleCnt="5">
        <dgm:presLayoutVars>
          <dgm:bulletEnabled val="1"/>
        </dgm:presLayoutVars>
      </dgm:prSet>
      <dgm:spPr/>
    </dgm:pt>
    <dgm:pt modelId="{828F8E8A-C8F1-432A-993E-0B53BAD72E79}" type="pres">
      <dgm:prSet presAssocID="{FB5148B0-96C4-4C6F-BE96-BD792291E17C}" presName="sp" presStyleCnt="0"/>
      <dgm:spPr/>
    </dgm:pt>
    <dgm:pt modelId="{EED989B5-B326-461A-A3A9-78E44B69EE10}" type="pres">
      <dgm:prSet presAssocID="{3D5630DE-EBE7-4789-9AFE-0274A4A63C4B}" presName="composite" presStyleCnt="0"/>
      <dgm:spPr/>
    </dgm:pt>
    <dgm:pt modelId="{99A09FDB-7B47-4FEF-A511-BD9C243A3BB7}" type="pres">
      <dgm:prSet presAssocID="{3D5630DE-EBE7-4789-9AFE-0274A4A63C4B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FF579981-B631-4057-9158-5F2C92CC9865}" type="pres">
      <dgm:prSet presAssocID="{3D5630DE-EBE7-4789-9AFE-0274A4A63C4B}" presName="descendantText" presStyleLbl="alignAcc1" presStyleIdx="1" presStyleCnt="5">
        <dgm:presLayoutVars>
          <dgm:bulletEnabled val="1"/>
        </dgm:presLayoutVars>
      </dgm:prSet>
      <dgm:spPr/>
    </dgm:pt>
    <dgm:pt modelId="{98ACBEFD-8B41-4EB3-BFAC-0A10133A1298}" type="pres">
      <dgm:prSet presAssocID="{8CE04FA3-4B51-4249-BF97-C2171C9F0307}" presName="sp" presStyleCnt="0"/>
      <dgm:spPr/>
    </dgm:pt>
    <dgm:pt modelId="{BC508849-15D6-4072-ABE3-9FDB27205DA2}" type="pres">
      <dgm:prSet presAssocID="{8B70C498-4697-4C09-8A82-0880481FCA1C}" presName="composite" presStyleCnt="0"/>
      <dgm:spPr/>
    </dgm:pt>
    <dgm:pt modelId="{21F37353-EFA5-40EC-B85A-17526237508F}" type="pres">
      <dgm:prSet presAssocID="{8B70C498-4697-4C09-8A82-0880481FCA1C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F56ED3AC-323F-4DDE-BD47-CA839982BFCA}" type="pres">
      <dgm:prSet presAssocID="{8B70C498-4697-4C09-8A82-0880481FCA1C}" presName="descendantText" presStyleLbl="alignAcc1" presStyleIdx="2" presStyleCnt="5">
        <dgm:presLayoutVars>
          <dgm:bulletEnabled val="1"/>
        </dgm:presLayoutVars>
      </dgm:prSet>
      <dgm:spPr/>
    </dgm:pt>
    <dgm:pt modelId="{E4542D5F-6FD5-4711-9144-359EE5BD511C}" type="pres">
      <dgm:prSet presAssocID="{2CE6D76F-3175-4C6F-ADD8-F3D0417831F8}" presName="sp" presStyleCnt="0"/>
      <dgm:spPr/>
    </dgm:pt>
    <dgm:pt modelId="{B2B94793-9054-479F-B214-831E9CC17FAB}" type="pres">
      <dgm:prSet presAssocID="{2F6C724C-F273-40CB-B522-E845DD9A9B52}" presName="composite" presStyleCnt="0"/>
      <dgm:spPr/>
    </dgm:pt>
    <dgm:pt modelId="{1825D24E-CEE5-4E40-8100-9F626824895B}" type="pres">
      <dgm:prSet presAssocID="{2F6C724C-F273-40CB-B522-E845DD9A9B52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85635B5A-1103-4B78-94A2-4C55A8F82463}" type="pres">
      <dgm:prSet presAssocID="{2F6C724C-F273-40CB-B522-E845DD9A9B52}" presName="descendantText" presStyleLbl="alignAcc1" presStyleIdx="3" presStyleCnt="5">
        <dgm:presLayoutVars>
          <dgm:bulletEnabled val="1"/>
        </dgm:presLayoutVars>
      </dgm:prSet>
      <dgm:spPr/>
    </dgm:pt>
    <dgm:pt modelId="{CAB2C6FC-286A-4512-95F3-687F7250765D}" type="pres">
      <dgm:prSet presAssocID="{909F6744-0BA8-4604-8BF6-D19E3A189DB0}" presName="sp" presStyleCnt="0"/>
      <dgm:spPr/>
    </dgm:pt>
    <dgm:pt modelId="{6A685FCD-59C7-41E9-88D2-7917C7F67EEA}" type="pres">
      <dgm:prSet presAssocID="{99AA405A-F2E7-4D74-BB81-F1581750E4A3}" presName="composite" presStyleCnt="0"/>
      <dgm:spPr/>
    </dgm:pt>
    <dgm:pt modelId="{A994C0E5-3FC5-4396-89D9-AA26D5B280D7}" type="pres">
      <dgm:prSet presAssocID="{99AA405A-F2E7-4D74-BB81-F1581750E4A3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968B739B-4494-47C5-96AF-A6E8D406AC2F}" type="pres">
      <dgm:prSet presAssocID="{99AA405A-F2E7-4D74-BB81-F1581750E4A3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0C883900-3301-4A49-9836-46AEEE607D3E}" srcId="{8EC09DA9-BD46-4EE7-8E91-91423329C698}" destId="{2F6C724C-F273-40CB-B522-E845DD9A9B52}" srcOrd="3" destOrd="0" parTransId="{5DC9BEAB-5087-4640-AF04-6CF2C23FA551}" sibTransId="{909F6744-0BA8-4604-8BF6-D19E3A189DB0}"/>
    <dgm:cxn modelId="{252C7701-A490-4B65-A423-F4A7A47959A9}" type="presOf" srcId="{7EC6AB71-C2EF-4250-BDB2-DCF5BBF9537B}" destId="{FF579981-B631-4057-9158-5F2C92CC9865}" srcOrd="0" destOrd="0" presId="urn:microsoft.com/office/officeart/2005/8/layout/chevron2"/>
    <dgm:cxn modelId="{A6CE7308-D749-4E3F-981B-7F1D331BBC94}" srcId="{99AA405A-F2E7-4D74-BB81-F1581750E4A3}" destId="{003BCA99-8A4A-48D6-B6B1-057BD15F2674}" srcOrd="0" destOrd="0" parTransId="{DBA94A89-40D4-42F1-BDCA-9D6CB23BCB8B}" sibTransId="{62D6DBF4-F905-4050-A150-C8C0EF68021A}"/>
    <dgm:cxn modelId="{02D83015-90D2-43D3-AD8E-8230A8C1738F}" type="presOf" srcId="{2F6C724C-F273-40CB-B522-E845DD9A9B52}" destId="{1825D24E-CEE5-4E40-8100-9F626824895B}" srcOrd="0" destOrd="0" presId="urn:microsoft.com/office/officeart/2005/8/layout/chevron2"/>
    <dgm:cxn modelId="{6F58F129-0E20-472B-82C1-39545EF6606C}" type="presOf" srcId="{6C654937-6D9F-4EFE-90EE-2D690AA9F2E3}" destId="{85635B5A-1103-4B78-94A2-4C55A8F82463}" srcOrd="0" destOrd="0" presId="urn:microsoft.com/office/officeart/2005/8/layout/chevron2"/>
    <dgm:cxn modelId="{42AC672A-7D86-4209-95CC-5855C9B4BA9D}" type="presOf" srcId="{99AA405A-F2E7-4D74-BB81-F1581750E4A3}" destId="{A994C0E5-3FC5-4396-89D9-AA26D5B280D7}" srcOrd="0" destOrd="0" presId="urn:microsoft.com/office/officeart/2005/8/layout/chevron2"/>
    <dgm:cxn modelId="{0DC6932A-6E36-4D72-8262-5F7AAD53589A}" type="presOf" srcId="{3D5630DE-EBE7-4789-9AFE-0274A4A63C4B}" destId="{99A09FDB-7B47-4FEF-A511-BD9C243A3BB7}" srcOrd="0" destOrd="0" presId="urn:microsoft.com/office/officeart/2005/8/layout/chevron2"/>
    <dgm:cxn modelId="{75E35331-D6F6-4ACC-9651-8349BD1AF78A}" type="presOf" srcId="{8EC09DA9-BD46-4EE7-8E91-91423329C698}" destId="{0472FCB3-8F0E-4103-9051-A33E9C0FB2A9}" srcOrd="0" destOrd="0" presId="urn:microsoft.com/office/officeart/2005/8/layout/chevron2"/>
    <dgm:cxn modelId="{E88C1532-DC6B-4A03-A7BA-BE0CEF65D474}" type="presOf" srcId="{B2260154-88F3-4FE6-A12C-6B887CBC155E}" destId="{A8C74730-73AA-45CD-8558-5FD22F704F0F}" srcOrd="0" destOrd="0" presId="urn:microsoft.com/office/officeart/2005/8/layout/chevron2"/>
    <dgm:cxn modelId="{EFDD6D37-57BE-4A9D-9FDC-4316431EF268}" type="presOf" srcId="{003BCA99-8A4A-48D6-B6B1-057BD15F2674}" destId="{968B739B-4494-47C5-96AF-A6E8D406AC2F}" srcOrd="0" destOrd="0" presId="urn:microsoft.com/office/officeart/2005/8/layout/chevron2"/>
    <dgm:cxn modelId="{08EE3F5B-1ED0-456D-9B27-79AB2B9ACB34}" srcId="{8EC09DA9-BD46-4EE7-8E91-91423329C698}" destId="{3D5630DE-EBE7-4789-9AFE-0274A4A63C4B}" srcOrd="1" destOrd="0" parTransId="{76F5E4DE-AE3F-4B52-83BA-864D22926563}" sibTransId="{8CE04FA3-4B51-4249-BF97-C2171C9F0307}"/>
    <dgm:cxn modelId="{2125225F-0B86-43BC-AE8B-BE5ED91B9656}" srcId="{E4AEB640-263D-42BA-B91F-F469FBDBB5AC}" destId="{B2260154-88F3-4FE6-A12C-6B887CBC155E}" srcOrd="0" destOrd="0" parTransId="{826B0E2E-EC57-44A8-8473-17B9B4A3E340}" sibTransId="{0FBEBDBB-B9EA-47A3-95C7-7C914B8F4B15}"/>
    <dgm:cxn modelId="{07F9A372-2DC6-43B7-B4A8-CFA30A1348E2}" type="presOf" srcId="{8B70C498-4697-4C09-8A82-0880481FCA1C}" destId="{21F37353-EFA5-40EC-B85A-17526237508F}" srcOrd="0" destOrd="0" presId="urn:microsoft.com/office/officeart/2005/8/layout/chevron2"/>
    <dgm:cxn modelId="{3DB8E75A-664E-49F5-A601-E17D72EAFE09}" srcId="{8B70C498-4697-4C09-8A82-0880481FCA1C}" destId="{CA0C589E-D449-4565-A5B6-1C8041899EAC}" srcOrd="0" destOrd="0" parTransId="{068215CC-945E-46A9-A43E-6EB5218D88DC}" sibTransId="{F4157947-86C1-4FFE-8202-43DF2940CBD3}"/>
    <dgm:cxn modelId="{FE7D477C-1EEC-44DD-A967-86ACD368C0EF}" srcId="{8EC09DA9-BD46-4EE7-8E91-91423329C698}" destId="{99AA405A-F2E7-4D74-BB81-F1581750E4A3}" srcOrd="4" destOrd="0" parTransId="{A15959DA-4D40-44AA-8F06-279BAD7F3062}" sibTransId="{D90CCE07-F8D5-43D7-A8A7-234B86C3943F}"/>
    <dgm:cxn modelId="{6965557F-0375-4B43-B607-788B949E2A9B}" srcId="{8EC09DA9-BD46-4EE7-8E91-91423329C698}" destId="{8B70C498-4697-4C09-8A82-0880481FCA1C}" srcOrd="2" destOrd="0" parTransId="{09FEBC98-4FBA-48DA-81F0-2B9584015F8A}" sibTransId="{2CE6D76F-3175-4C6F-ADD8-F3D0417831F8}"/>
    <dgm:cxn modelId="{8B2A0B8F-9AE6-4258-B1E7-A954D73A27CF}" type="presOf" srcId="{E4AEB640-263D-42BA-B91F-F469FBDBB5AC}" destId="{0DFE6BFF-E322-4A74-AC3B-D9E35310758C}" srcOrd="0" destOrd="0" presId="urn:microsoft.com/office/officeart/2005/8/layout/chevron2"/>
    <dgm:cxn modelId="{EC28B1C1-D1BC-4323-9E52-079E8AACF9AB}" srcId="{3D5630DE-EBE7-4789-9AFE-0274A4A63C4B}" destId="{7EC6AB71-C2EF-4250-BDB2-DCF5BBF9537B}" srcOrd="0" destOrd="0" parTransId="{8D4CB541-C4E3-4A88-A61C-FE2E8E5D8ACE}" sibTransId="{EA28C7C3-0A43-494B-9DD5-72DDB66D0FD0}"/>
    <dgm:cxn modelId="{FC59C5CE-04F1-4A78-A0B6-22AC705643BF}" type="presOf" srcId="{CA0C589E-D449-4565-A5B6-1C8041899EAC}" destId="{F56ED3AC-323F-4DDE-BD47-CA839982BFCA}" srcOrd="0" destOrd="0" presId="urn:microsoft.com/office/officeart/2005/8/layout/chevron2"/>
    <dgm:cxn modelId="{48ED23D8-6998-48B2-B0EB-8C8C884847C8}" srcId="{8EC09DA9-BD46-4EE7-8E91-91423329C698}" destId="{E4AEB640-263D-42BA-B91F-F469FBDBB5AC}" srcOrd="0" destOrd="0" parTransId="{D54D8160-A3A4-4BFF-B538-4AD7E1693FB2}" sibTransId="{FB5148B0-96C4-4C6F-BE96-BD792291E17C}"/>
    <dgm:cxn modelId="{EF0D24FB-B456-4B9F-ADD2-92C8D22E18AD}" srcId="{2F6C724C-F273-40CB-B522-E845DD9A9B52}" destId="{6C654937-6D9F-4EFE-90EE-2D690AA9F2E3}" srcOrd="0" destOrd="0" parTransId="{1968EA61-4625-443C-B376-C7E44042ED66}" sibTransId="{B1A06D21-C307-4082-88EB-E790B66D4128}"/>
    <dgm:cxn modelId="{D76E1564-385B-42C7-B0E1-D91832D4111C}" type="presParOf" srcId="{0472FCB3-8F0E-4103-9051-A33E9C0FB2A9}" destId="{D2E918D8-BF71-451D-9977-2A74038DB038}" srcOrd="0" destOrd="0" presId="urn:microsoft.com/office/officeart/2005/8/layout/chevron2"/>
    <dgm:cxn modelId="{C6BBD1BE-66E9-4C29-8E97-2D8477E5B69A}" type="presParOf" srcId="{D2E918D8-BF71-451D-9977-2A74038DB038}" destId="{0DFE6BFF-E322-4A74-AC3B-D9E35310758C}" srcOrd="0" destOrd="0" presId="urn:microsoft.com/office/officeart/2005/8/layout/chevron2"/>
    <dgm:cxn modelId="{D6A2ADF4-6C89-44AE-89CA-AE71BD4B2289}" type="presParOf" srcId="{D2E918D8-BF71-451D-9977-2A74038DB038}" destId="{A8C74730-73AA-45CD-8558-5FD22F704F0F}" srcOrd="1" destOrd="0" presId="urn:microsoft.com/office/officeart/2005/8/layout/chevron2"/>
    <dgm:cxn modelId="{27F10024-D93E-4E10-81C2-BF97B6294120}" type="presParOf" srcId="{0472FCB3-8F0E-4103-9051-A33E9C0FB2A9}" destId="{828F8E8A-C8F1-432A-993E-0B53BAD72E79}" srcOrd="1" destOrd="0" presId="urn:microsoft.com/office/officeart/2005/8/layout/chevron2"/>
    <dgm:cxn modelId="{EA422DDD-7FE9-483B-8FDA-4DC971995E5B}" type="presParOf" srcId="{0472FCB3-8F0E-4103-9051-A33E9C0FB2A9}" destId="{EED989B5-B326-461A-A3A9-78E44B69EE10}" srcOrd="2" destOrd="0" presId="urn:microsoft.com/office/officeart/2005/8/layout/chevron2"/>
    <dgm:cxn modelId="{BD0ED141-4A2A-4B32-845F-F37590F2DC73}" type="presParOf" srcId="{EED989B5-B326-461A-A3A9-78E44B69EE10}" destId="{99A09FDB-7B47-4FEF-A511-BD9C243A3BB7}" srcOrd="0" destOrd="0" presId="urn:microsoft.com/office/officeart/2005/8/layout/chevron2"/>
    <dgm:cxn modelId="{1E0AAF05-FA82-4D46-A3D0-6F3605C8F9F8}" type="presParOf" srcId="{EED989B5-B326-461A-A3A9-78E44B69EE10}" destId="{FF579981-B631-4057-9158-5F2C92CC9865}" srcOrd="1" destOrd="0" presId="urn:microsoft.com/office/officeart/2005/8/layout/chevron2"/>
    <dgm:cxn modelId="{61E6979A-0830-46ED-9317-9B2C7BA92524}" type="presParOf" srcId="{0472FCB3-8F0E-4103-9051-A33E9C0FB2A9}" destId="{98ACBEFD-8B41-4EB3-BFAC-0A10133A1298}" srcOrd="3" destOrd="0" presId="urn:microsoft.com/office/officeart/2005/8/layout/chevron2"/>
    <dgm:cxn modelId="{4BB82055-4796-4BC8-AE9C-B29BDA5100C0}" type="presParOf" srcId="{0472FCB3-8F0E-4103-9051-A33E9C0FB2A9}" destId="{BC508849-15D6-4072-ABE3-9FDB27205DA2}" srcOrd="4" destOrd="0" presId="urn:microsoft.com/office/officeart/2005/8/layout/chevron2"/>
    <dgm:cxn modelId="{409711DF-0F91-44F1-88B6-2A9F9D0A5752}" type="presParOf" srcId="{BC508849-15D6-4072-ABE3-9FDB27205DA2}" destId="{21F37353-EFA5-40EC-B85A-17526237508F}" srcOrd="0" destOrd="0" presId="urn:microsoft.com/office/officeart/2005/8/layout/chevron2"/>
    <dgm:cxn modelId="{701634D6-7335-4E99-8A77-2745ADAA3312}" type="presParOf" srcId="{BC508849-15D6-4072-ABE3-9FDB27205DA2}" destId="{F56ED3AC-323F-4DDE-BD47-CA839982BFCA}" srcOrd="1" destOrd="0" presId="urn:microsoft.com/office/officeart/2005/8/layout/chevron2"/>
    <dgm:cxn modelId="{9B873006-64EB-4B2F-A450-958BA030235C}" type="presParOf" srcId="{0472FCB3-8F0E-4103-9051-A33E9C0FB2A9}" destId="{E4542D5F-6FD5-4711-9144-359EE5BD511C}" srcOrd="5" destOrd="0" presId="urn:microsoft.com/office/officeart/2005/8/layout/chevron2"/>
    <dgm:cxn modelId="{77793818-ADF3-454E-ABF1-3C6737395FC1}" type="presParOf" srcId="{0472FCB3-8F0E-4103-9051-A33E9C0FB2A9}" destId="{B2B94793-9054-479F-B214-831E9CC17FAB}" srcOrd="6" destOrd="0" presId="urn:microsoft.com/office/officeart/2005/8/layout/chevron2"/>
    <dgm:cxn modelId="{706841F8-F11C-450C-A76D-7D6B88694704}" type="presParOf" srcId="{B2B94793-9054-479F-B214-831E9CC17FAB}" destId="{1825D24E-CEE5-4E40-8100-9F626824895B}" srcOrd="0" destOrd="0" presId="urn:microsoft.com/office/officeart/2005/8/layout/chevron2"/>
    <dgm:cxn modelId="{A07ECD04-DDFF-43C9-AA38-DCFF8BD9F997}" type="presParOf" srcId="{B2B94793-9054-479F-B214-831E9CC17FAB}" destId="{85635B5A-1103-4B78-94A2-4C55A8F82463}" srcOrd="1" destOrd="0" presId="urn:microsoft.com/office/officeart/2005/8/layout/chevron2"/>
    <dgm:cxn modelId="{67378978-B4E7-48CC-BEF1-4C356C32DC4A}" type="presParOf" srcId="{0472FCB3-8F0E-4103-9051-A33E9C0FB2A9}" destId="{CAB2C6FC-286A-4512-95F3-687F7250765D}" srcOrd="7" destOrd="0" presId="urn:microsoft.com/office/officeart/2005/8/layout/chevron2"/>
    <dgm:cxn modelId="{EE112977-25BD-4AC6-9D5A-5054B715A17D}" type="presParOf" srcId="{0472FCB3-8F0E-4103-9051-A33E9C0FB2A9}" destId="{6A685FCD-59C7-41E9-88D2-7917C7F67EEA}" srcOrd="8" destOrd="0" presId="urn:microsoft.com/office/officeart/2005/8/layout/chevron2"/>
    <dgm:cxn modelId="{34E7A45A-D480-4CED-8181-1AB01370410F}" type="presParOf" srcId="{6A685FCD-59C7-41E9-88D2-7917C7F67EEA}" destId="{A994C0E5-3FC5-4396-89D9-AA26D5B280D7}" srcOrd="0" destOrd="0" presId="urn:microsoft.com/office/officeart/2005/8/layout/chevron2"/>
    <dgm:cxn modelId="{A08BEB80-4427-43A4-B217-84431FC72433}" type="presParOf" srcId="{6A685FCD-59C7-41E9-88D2-7917C7F67EEA}" destId="{968B739B-4494-47C5-96AF-A6E8D406AC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ACD1F-67BE-49EA-B84A-5EB86C26739D}">
      <dsp:nvSpPr>
        <dsp:cNvPr id="0" name=""/>
        <dsp:cNvSpPr/>
      </dsp:nvSpPr>
      <dsp:spPr>
        <a:xfrm>
          <a:off x="2660333" y="2632"/>
          <a:ext cx="1449588" cy="94223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Understanding the purpose</a:t>
          </a:r>
        </a:p>
      </dsp:txBody>
      <dsp:txXfrm>
        <a:off x="2706329" y="48628"/>
        <a:ext cx="1357596" cy="850240"/>
      </dsp:txXfrm>
    </dsp:sp>
    <dsp:sp modelId="{2B755A9C-14B4-409A-9ED9-B7BC00707458}">
      <dsp:nvSpPr>
        <dsp:cNvPr id="0" name=""/>
        <dsp:cNvSpPr/>
      </dsp:nvSpPr>
      <dsp:spPr>
        <a:xfrm>
          <a:off x="1503957" y="473748"/>
          <a:ext cx="3762340" cy="3762340"/>
        </a:xfrm>
        <a:custGeom>
          <a:avLst/>
          <a:gdLst/>
          <a:ahLst/>
          <a:cxnLst/>
          <a:rect l="0" t="0" r="0" b="0"/>
          <a:pathLst>
            <a:path>
              <a:moveTo>
                <a:pt x="2615905" y="149418"/>
              </a:moveTo>
              <a:arcTo wR="1881170" hR="1881170" stAng="17579413" swAng="1959790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125EB-C159-4271-8611-B118BAA0530B}">
      <dsp:nvSpPr>
        <dsp:cNvPr id="0" name=""/>
        <dsp:cNvSpPr/>
      </dsp:nvSpPr>
      <dsp:spPr>
        <a:xfrm>
          <a:off x="4449432" y="1302489"/>
          <a:ext cx="1449588" cy="942232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Recognizing GMEC as a team</a:t>
          </a:r>
        </a:p>
      </dsp:txBody>
      <dsp:txXfrm>
        <a:off x="4495428" y="1348485"/>
        <a:ext cx="1357596" cy="850240"/>
      </dsp:txXfrm>
    </dsp:sp>
    <dsp:sp modelId="{69C55F0A-A9FE-44BD-A944-E055F63CA801}">
      <dsp:nvSpPr>
        <dsp:cNvPr id="0" name=""/>
        <dsp:cNvSpPr/>
      </dsp:nvSpPr>
      <dsp:spPr>
        <a:xfrm>
          <a:off x="1503957" y="473748"/>
          <a:ext cx="3762340" cy="3762340"/>
        </a:xfrm>
        <a:custGeom>
          <a:avLst/>
          <a:gdLst/>
          <a:ahLst/>
          <a:cxnLst/>
          <a:rect l="0" t="0" r="0" b="0"/>
          <a:pathLst>
            <a:path>
              <a:moveTo>
                <a:pt x="3759776" y="1782990"/>
              </a:moveTo>
              <a:arcTo wR="1881170" hR="1881170" stAng="21420500" swAng="2194959"/>
            </a:path>
          </a:pathLst>
        </a:custGeom>
        <a:noFill/>
        <a:ln w="9525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4EAD8-8502-4DEF-9E16-8F2CE44EAB35}">
      <dsp:nvSpPr>
        <dsp:cNvPr id="0" name=""/>
        <dsp:cNvSpPr/>
      </dsp:nvSpPr>
      <dsp:spPr>
        <a:xfrm>
          <a:off x="3766057" y="3405701"/>
          <a:ext cx="1449588" cy="942232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Knowing the essential components</a:t>
          </a:r>
        </a:p>
      </dsp:txBody>
      <dsp:txXfrm>
        <a:off x="3812053" y="3451697"/>
        <a:ext cx="1357596" cy="850240"/>
      </dsp:txXfrm>
    </dsp:sp>
    <dsp:sp modelId="{59FA0BC1-2ACB-4C51-B800-3EFE6DE354CB}">
      <dsp:nvSpPr>
        <dsp:cNvPr id="0" name=""/>
        <dsp:cNvSpPr/>
      </dsp:nvSpPr>
      <dsp:spPr>
        <a:xfrm>
          <a:off x="1503957" y="473748"/>
          <a:ext cx="3762340" cy="3762340"/>
        </a:xfrm>
        <a:custGeom>
          <a:avLst/>
          <a:gdLst/>
          <a:ahLst/>
          <a:cxnLst/>
          <a:rect l="0" t="0" r="0" b="0"/>
          <a:pathLst>
            <a:path>
              <a:moveTo>
                <a:pt x="2254636" y="3724895"/>
              </a:moveTo>
              <a:arcTo wR="1881170" hR="1881170" stAng="4712944" swAng="1374111"/>
            </a:path>
          </a:pathLst>
        </a:custGeom>
        <a:noFill/>
        <a:ln w="9525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5E9D22-F639-4B3E-92DA-A5DAC8BC1541}">
      <dsp:nvSpPr>
        <dsp:cNvPr id="0" name=""/>
        <dsp:cNvSpPr/>
      </dsp:nvSpPr>
      <dsp:spPr>
        <a:xfrm>
          <a:off x="1554609" y="3405701"/>
          <a:ext cx="1449588" cy="942232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Understanding how to carry out responsibilities</a:t>
          </a:r>
        </a:p>
      </dsp:txBody>
      <dsp:txXfrm>
        <a:off x="1600605" y="3451697"/>
        <a:ext cx="1357596" cy="850240"/>
      </dsp:txXfrm>
    </dsp:sp>
    <dsp:sp modelId="{AC9005F1-657F-417C-92FF-548C5BA3C1B8}">
      <dsp:nvSpPr>
        <dsp:cNvPr id="0" name=""/>
        <dsp:cNvSpPr/>
      </dsp:nvSpPr>
      <dsp:spPr>
        <a:xfrm>
          <a:off x="1503957" y="473748"/>
          <a:ext cx="3762340" cy="3762340"/>
        </a:xfrm>
        <a:custGeom>
          <a:avLst/>
          <a:gdLst/>
          <a:ahLst/>
          <a:cxnLst/>
          <a:rect l="0" t="0" r="0" b="0"/>
          <a:pathLst>
            <a:path>
              <a:moveTo>
                <a:pt x="314139" y="2921947"/>
              </a:moveTo>
              <a:arcTo wR="1881170" hR="1881170" stAng="8784540" swAng="2194959"/>
            </a:path>
          </a:pathLst>
        </a:custGeom>
        <a:noFill/>
        <a:ln w="9525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4F5FD-8E3B-4FDB-9066-7E1ED7C6C859}">
      <dsp:nvSpPr>
        <dsp:cNvPr id="0" name=""/>
        <dsp:cNvSpPr/>
      </dsp:nvSpPr>
      <dsp:spPr>
        <a:xfrm>
          <a:off x="871234" y="1302489"/>
          <a:ext cx="1449588" cy="942232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Ability to identify common GMEC challenges</a:t>
          </a:r>
        </a:p>
      </dsp:txBody>
      <dsp:txXfrm>
        <a:off x="917230" y="1348485"/>
        <a:ext cx="1357596" cy="850240"/>
      </dsp:txXfrm>
    </dsp:sp>
    <dsp:sp modelId="{A2033ABC-4C02-4FF8-B421-767122BFC078}">
      <dsp:nvSpPr>
        <dsp:cNvPr id="0" name=""/>
        <dsp:cNvSpPr/>
      </dsp:nvSpPr>
      <dsp:spPr>
        <a:xfrm>
          <a:off x="1503957" y="473748"/>
          <a:ext cx="3762340" cy="3762340"/>
        </a:xfrm>
        <a:custGeom>
          <a:avLst/>
          <a:gdLst/>
          <a:ahLst/>
          <a:cxnLst/>
          <a:rect l="0" t="0" r="0" b="0"/>
          <a:pathLst>
            <a:path>
              <a:moveTo>
                <a:pt x="328001" y="819817"/>
              </a:moveTo>
              <a:arcTo wR="1881170" hR="1881170" stAng="12860798" swAng="1959790"/>
            </a:path>
          </a:pathLst>
        </a:custGeom>
        <a:noFill/>
        <a:ln w="9525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0EF5C-9FE6-4457-B83B-4928BB366349}">
      <dsp:nvSpPr>
        <dsp:cNvPr id="0" name=""/>
        <dsp:cNvSpPr/>
      </dsp:nvSpPr>
      <dsp:spPr>
        <a:xfrm rot="5400000">
          <a:off x="4502755" y="-1788360"/>
          <a:ext cx="842669" cy="4634437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Decision-making entity NOT informational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Programs are GMEC business</a:t>
          </a:r>
        </a:p>
      </dsp:txBody>
      <dsp:txXfrm rot="-5400000">
        <a:off x="2606871" y="148660"/>
        <a:ext cx="4593301" cy="760397"/>
      </dsp:txXfrm>
    </dsp:sp>
    <dsp:sp modelId="{824AA0B7-CC50-492E-A637-C12641620692}">
      <dsp:nvSpPr>
        <dsp:cNvPr id="0" name=""/>
        <dsp:cNvSpPr/>
      </dsp:nvSpPr>
      <dsp:spPr>
        <a:xfrm>
          <a:off x="0" y="2190"/>
          <a:ext cx="2606871" cy="10533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Operations</a:t>
          </a:r>
        </a:p>
      </dsp:txBody>
      <dsp:txXfrm>
        <a:off x="51420" y="53610"/>
        <a:ext cx="2504031" cy="950496"/>
      </dsp:txXfrm>
    </dsp:sp>
    <dsp:sp modelId="{8002AEAA-9782-4E66-B9A5-554A1479EF35}">
      <dsp:nvSpPr>
        <dsp:cNvPr id="0" name=""/>
        <dsp:cNvSpPr/>
      </dsp:nvSpPr>
      <dsp:spPr>
        <a:xfrm rot="5400000">
          <a:off x="4502755" y="-682356"/>
          <a:ext cx="842669" cy="4634437"/>
        </a:xfrm>
        <a:prstGeom prst="round2SameRect">
          <a:avLst/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ACGME required members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Every meeting must have a resident present or it doesn’t count.</a:t>
          </a:r>
        </a:p>
      </dsp:txBody>
      <dsp:txXfrm rot="-5400000">
        <a:off x="2606871" y="1254664"/>
        <a:ext cx="4593301" cy="760397"/>
      </dsp:txXfrm>
    </dsp:sp>
    <dsp:sp modelId="{2C7AAD97-C21E-45D6-B93F-7EE951869385}">
      <dsp:nvSpPr>
        <dsp:cNvPr id="0" name=""/>
        <dsp:cNvSpPr/>
      </dsp:nvSpPr>
      <dsp:spPr>
        <a:xfrm>
          <a:off x="0" y="1108193"/>
          <a:ext cx="2606871" cy="1053336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Membership</a:t>
          </a:r>
        </a:p>
      </dsp:txBody>
      <dsp:txXfrm>
        <a:off x="51420" y="1159613"/>
        <a:ext cx="2504031" cy="950496"/>
      </dsp:txXfrm>
    </dsp:sp>
    <dsp:sp modelId="{84CD5C29-5534-48F0-AF5B-6774626071BC}">
      <dsp:nvSpPr>
        <dsp:cNvPr id="0" name=""/>
        <dsp:cNvSpPr/>
      </dsp:nvSpPr>
      <dsp:spPr>
        <a:xfrm rot="5400000">
          <a:off x="4502755" y="423646"/>
          <a:ext cx="842669" cy="4634437"/>
        </a:xfrm>
        <a:prstGeom prst="round2SameRect">
          <a:avLst/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4927837"/>
              <a:satOff val="-8544"/>
              <a:lumOff val="-8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Documentation of GMEC scope and operational guidelines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Identify voting rules</a:t>
          </a:r>
        </a:p>
      </dsp:txBody>
      <dsp:txXfrm rot="-5400000">
        <a:off x="2606871" y="2360666"/>
        <a:ext cx="4593301" cy="760397"/>
      </dsp:txXfrm>
    </dsp:sp>
    <dsp:sp modelId="{CADA3B97-92E4-46AB-9043-BE44E128EAE4}">
      <dsp:nvSpPr>
        <dsp:cNvPr id="0" name=""/>
        <dsp:cNvSpPr/>
      </dsp:nvSpPr>
      <dsp:spPr>
        <a:xfrm>
          <a:off x="0" y="2214197"/>
          <a:ext cx="2606871" cy="1053336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Charter</a:t>
          </a:r>
        </a:p>
      </dsp:txBody>
      <dsp:txXfrm>
        <a:off x="51420" y="2265617"/>
        <a:ext cx="2504031" cy="950496"/>
      </dsp:txXfrm>
    </dsp:sp>
    <dsp:sp modelId="{CC507766-7EAA-4053-BF30-3D136401F58E}">
      <dsp:nvSpPr>
        <dsp:cNvPr id="0" name=""/>
        <dsp:cNvSpPr/>
      </dsp:nvSpPr>
      <dsp:spPr>
        <a:xfrm rot="5400000">
          <a:off x="4502755" y="1529650"/>
          <a:ext cx="842669" cy="4634437"/>
        </a:xfrm>
        <a:prstGeom prst="round2Same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Frequency of meetings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Agenda &amp; meeting minutes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Subcommittees</a:t>
          </a:r>
        </a:p>
      </dsp:txBody>
      <dsp:txXfrm rot="-5400000">
        <a:off x="2606871" y="3466670"/>
        <a:ext cx="4593301" cy="760397"/>
      </dsp:txXfrm>
    </dsp:sp>
    <dsp:sp modelId="{2A0A96C0-5FD4-4E31-903E-031F391BA686}">
      <dsp:nvSpPr>
        <dsp:cNvPr id="0" name=""/>
        <dsp:cNvSpPr/>
      </dsp:nvSpPr>
      <dsp:spPr>
        <a:xfrm>
          <a:off x="0" y="3320201"/>
          <a:ext cx="2606871" cy="1053336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Structure</a:t>
          </a:r>
        </a:p>
      </dsp:txBody>
      <dsp:txXfrm>
        <a:off x="51420" y="3371621"/>
        <a:ext cx="2504031" cy="950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0D51E-D7BF-4115-8AED-D940D996AAB2}">
      <dsp:nvSpPr>
        <dsp:cNvPr id="0" name=""/>
        <dsp:cNvSpPr/>
      </dsp:nvSpPr>
      <dsp:spPr>
        <a:xfrm rot="16200000">
          <a:off x="1322" y="558601"/>
          <a:ext cx="2946796" cy="2946796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Oversight</a:t>
          </a:r>
        </a:p>
      </dsp:txBody>
      <dsp:txXfrm rot="5400000">
        <a:off x="1323" y="1295299"/>
        <a:ext cx="2431107" cy="1473398"/>
      </dsp:txXfrm>
    </dsp:sp>
    <dsp:sp modelId="{1134D70C-C7B2-4222-9395-5F72D13B2258}">
      <dsp:nvSpPr>
        <dsp:cNvPr id="0" name=""/>
        <dsp:cNvSpPr/>
      </dsp:nvSpPr>
      <dsp:spPr>
        <a:xfrm rot="5400000">
          <a:off x="3147880" y="558601"/>
          <a:ext cx="2946796" cy="2946796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Review &amp; Approval</a:t>
          </a:r>
        </a:p>
      </dsp:txBody>
      <dsp:txXfrm rot="-5400000">
        <a:off x="3663570" y="1295300"/>
        <a:ext cx="2431107" cy="14733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E14CA-E269-4337-95A2-78B6490D1D29}">
      <dsp:nvSpPr>
        <dsp:cNvPr id="0" name=""/>
        <dsp:cNvSpPr/>
      </dsp:nvSpPr>
      <dsp:spPr>
        <a:xfrm>
          <a:off x="0" y="512878"/>
          <a:ext cx="1743363" cy="10460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ACGME Surveys</a:t>
          </a:r>
        </a:p>
      </dsp:txBody>
      <dsp:txXfrm>
        <a:off x="0" y="512878"/>
        <a:ext cx="1743363" cy="1046018"/>
      </dsp:txXfrm>
    </dsp:sp>
    <dsp:sp modelId="{9F69A1A3-6913-4B9D-BA71-E04627E8D816}">
      <dsp:nvSpPr>
        <dsp:cNvPr id="0" name=""/>
        <dsp:cNvSpPr/>
      </dsp:nvSpPr>
      <dsp:spPr>
        <a:xfrm>
          <a:off x="1917699" y="512878"/>
          <a:ext cx="1743363" cy="10460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Annual </a:t>
          </a:r>
          <a:r>
            <a:rPr lang="en-US" sz="2200" kern="1200" dirty="0" err="1"/>
            <a:t>Housestaff</a:t>
          </a:r>
          <a:r>
            <a:rPr lang="en-US" sz="2200" kern="1200" dirty="0"/>
            <a:t> Surveys</a:t>
          </a:r>
        </a:p>
      </dsp:txBody>
      <dsp:txXfrm>
        <a:off x="1917699" y="512878"/>
        <a:ext cx="1743363" cy="1046018"/>
      </dsp:txXfrm>
    </dsp:sp>
    <dsp:sp modelId="{31457011-2193-4BA3-A09F-1C409DB781EA}">
      <dsp:nvSpPr>
        <dsp:cNvPr id="0" name=""/>
        <dsp:cNvSpPr/>
      </dsp:nvSpPr>
      <dsp:spPr>
        <a:xfrm>
          <a:off x="3835399" y="512878"/>
          <a:ext cx="1743363" cy="10460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Work Hours</a:t>
          </a:r>
        </a:p>
      </dsp:txBody>
      <dsp:txXfrm>
        <a:off x="3835399" y="512878"/>
        <a:ext cx="1743363" cy="1046018"/>
      </dsp:txXfrm>
    </dsp:sp>
    <dsp:sp modelId="{D6F0B4F0-C2EF-49E8-9F01-8DB2F0735883}">
      <dsp:nvSpPr>
        <dsp:cNvPr id="0" name=""/>
        <dsp:cNvSpPr/>
      </dsp:nvSpPr>
      <dsp:spPr>
        <a:xfrm>
          <a:off x="958849" y="1733233"/>
          <a:ext cx="1743363" cy="10460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SI Policies</a:t>
          </a:r>
        </a:p>
      </dsp:txBody>
      <dsp:txXfrm>
        <a:off x="958849" y="1733233"/>
        <a:ext cx="1743363" cy="1046018"/>
      </dsp:txXfrm>
    </dsp:sp>
    <dsp:sp modelId="{493D1393-ED25-4E25-AE37-4EAE195FF42F}">
      <dsp:nvSpPr>
        <dsp:cNvPr id="0" name=""/>
        <dsp:cNvSpPr/>
      </dsp:nvSpPr>
      <dsp:spPr>
        <a:xfrm>
          <a:off x="2876549" y="1733233"/>
          <a:ext cx="1743363" cy="10460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CLER Focus Areas</a:t>
          </a:r>
        </a:p>
      </dsp:txBody>
      <dsp:txXfrm>
        <a:off x="2876549" y="1733233"/>
        <a:ext cx="1743363" cy="10460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24CF8-EEF4-4E39-A85F-1C5C9B67CBDC}">
      <dsp:nvSpPr>
        <dsp:cNvPr id="0" name=""/>
        <dsp:cNvSpPr/>
      </dsp:nvSpPr>
      <dsp:spPr>
        <a:xfrm>
          <a:off x="1567956" y="43122"/>
          <a:ext cx="2069869" cy="206986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Curriculum</a:t>
          </a:r>
        </a:p>
      </dsp:txBody>
      <dsp:txXfrm>
        <a:off x="1843939" y="405349"/>
        <a:ext cx="1517904" cy="931441"/>
      </dsp:txXfrm>
    </dsp:sp>
    <dsp:sp modelId="{AF072838-2459-4CB3-8F05-6E7745A9213F}">
      <dsp:nvSpPr>
        <dsp:cNvPr id="0" name=""/>
        <dsp:cNvSpPr/>
      </dsp:nvSpPr>
      <dsp:spPr>
        <a:xfrm>
          <a:off x="2314834" y="1336790"/>
          <a:ext cx="2069869" cy="2069869"/>
        </a:xfrm>
        <a:prstGeom prst="ellipse">
          <a:avLst/>
        </a:prstGeom>
        <a:solidFill>
          <a:schemeClr val="accent4">
            <a:alpha val="50000"/>
            <a:hueOff val="5197846"/>
            <a:satOff val="-23984"/>
            <a:lumOff val="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Board pass rates</a:t>
          </a:r>
        </a:p>
      </dsp:txBody>
      <dsp:txXfrm>
        <a:off x="2947869" y="1871506"/>
        <a:ext cx="1241921" cy="1138428"/>
      </dsp:txXfrm>
    </dsp:sp>
    <dsp:sp modelId="{7208987D-1FBB-4A10-B0D9-95C2CF9A2DE5}">
      <dsp:nvSpPr>
        <dsp:cNvPr id="0" name=""/>
        <dsp:cNvSpPr/>
      </dsp:nvSpPr>
      <dsp:spPr>
        <a:xfrm>
          <a:off x="821079" y="1336790"/>
          <a:ext cx="2069869" cy="2069869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Milestones</a:t>
          </a:r>
        </a:p>
      </dsp:txBody>
      <dsp:txXfrm>
        <a:off x="1015991" y="1871506"/>
        <a:ext cx="1241921" cy="11384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E6BFF-E322-4A74-AC3B-D9E35310758C}">
      <dsp:nvSpPr>
        <dsp:cNvPr id="0" name=""/>
        <dsp:cNvSpPr/>
      </dsp:nvSpPr>
      <dsp:spPr>
        <a:xfrm rot="5400000">
          <a:off x="-135532" y="136413"/>
          <a:ext cx="903548" cy="63248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/>
            </a:rPr>
            <a:t>1</a:t>
          </a:r>
          <a:endParaRPr lang="en-US" sz="1800" kern="1200" dirty="0"/>
        </a:p>
      </dsp:txBody>
      <dsp:txXfrm rot="-5400000">
        <a:off x="0" y="317123"/>
        <a:ext cx="632484" cy="271064"/>
      </dsp:txXfrm>
    </dsp:sp>
    <dsp:sp modelId="{A8C74730-73AA-45CD-8558-5FD22F704F0F}">
      <dsp:nvSpPr>
        <dsp:cNvPr id="0" name=""/>
        <dsp:cNvSpPr/>
      </dsp:nvSpPr>
      <dsp:spPr>
        <a:xfrm rot="5400000">
          <a:off x="2753375" y="-2120010"/>
          <a:ext cx="587306" cy="48290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"/>
            </a:rPr>
            <a:t>Documentation is key – If it's not documented, it didn't happen</a:t>
          </a:r>
          <a:endParaRPr lang="en-US" sz="1900" kern="1200" dirty="0"/>
        </a:p>
      </dsp:txBody>
      <dsp:txXfrm rot="-5400000">
        <a:off x="632484" y="29551"/>
        <a:ext cx="4800419" cy="529966"/>
      </dsp:txXfrm>
    </dsp:sp>
    <dsp:sp modelId="{99A09FDB-7B47-4FEF-A511-BD9C243A3BB7}">
      <dsp:nvSpPr>
        <dsp:cNvPr id="0" name=""/>
        <dsp:cNvSpPr/>
      </dsp:nvSpPr>
      <dsp:spPr>
        <a:xfrm rot="5400000">
          <a:off x="-135532" y="920166"/>
          <a:ext cx="903548" cy="63248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/>
            </a:rPr>
            <a:t>2</a:t>
          </a:r>
          <a:endParaRPr lang="en-US" sz="1800" kern="1200" dirty="0"/>
        </a:p>
      </dsp:txBody>
      <dsp:txXfrm rot="-5400000">
        <a:off x="0" y="1100876"/>
        <a:ext cx="632484" cy="271064"/>
      </dsp:txXfrm>
    </dsp:sp>
    <dsp:sp modelId="{FF579981-B631-4057-9158-5F2C92CC9865}">
      <dsp:nvSpPr>
        <dsp:cNvPr id="0" name=""/>
        <dsp:cNvSpPr/>
      </dsp:nvSpPr>
      <dsp:spPr>
        <a:xfrm rot="5400000">
          <a:off x="2753375" y="-1336257"/>
          <a:ext cx="587306" cy="48290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"/>
            </a:rPr>
            <a:t>Oversight = review, discuss, document &amp; follow-up</a:t>
          </a:r>
          <a:endParaRPr lang="en-US" sz="1900" kern="1200" dirty="0"/>
        </a:p>
      </dsp:txBody>
      <dsp:txXfrm rot="-5400000">
        <a:off x="632484" y="813304"/>
        <a:ext cx="4800419" cy="529966"/>
      </dsp:txXfrm>
    </dsp:sp>
    <dsp:sp modelId="{21F37353-EFA5-40EC-B85A-17526237508F}">
      <dsp:nvSpPr>
        <dsp:cNvPr id="0" name=""/>
        <dsp:cNvSpPr/>
      </dsp:nvSpPr>
      <dsp:spPr>
        <a:xfrm rot="5400000">
          <a:off x="-135532" y="1703919"/>
          <a:ext cx="903548" cy="63248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/>
            </a:rPr>
            <a:t>3</a:t>
          </a:r>
          <a:endParaRPr lang="en-US" sz="1800" kern="1200" dirty="0"/>
        </a:p>
      </dsp:txBody>
      <dsp:txXfrm rot="-5400000">
        <a:off x="0" y="1884629"/>
        <a:ext cx="632484" cy="271064"/>
      </dsp:txXfrm>
    </dsp:sp>
    <dsp:sp modelId="{F56ED3AC-323F-4DDE-BD47-CA839982BFCA}">
      <dsp:nvSpPr>
        <dsp:cNvPr id="0" name=""/>
        <dsp:cNvSpPr/>
      </dsp:nvSpPr>
      <dsp:spPr>
        <a:xfrm rot="5400000">
          <a:off x="2753375" y="-552504"/>
          <a:ext cx="587306" cy="48290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Standardize agenda/calendar for effective oversight</a:t>
          </a:r>
          <a:endParaRPr lang="en-US" sz="1900" kern="1200" dirty="0">
            <a:latin typeface="Arial"/>
          </a:endParaRPr>
        </a:p>
      </dsp:txBody>
      <dsp:txXfrm rot="-5400000">
        <a:off x="632484" y="1597057"/>
        <a:ext cx="4800419" cy="529966"/>
      </dsp:txXfrm>
    </dsp:sp>
    <dsp:sp modelId="{1825D24E-CEE5-4E40-8100-9F626824895B}">
      <dsp:nvSpPr>
        <dsp:cNvPr id="0" name=""/>
        <dsp:cNvSpPr/>
      </dsp:nvSpPr>
      <dsp:spPr>
        <a:xfrm rot="5400000">
          <a:off x="-135532" y="2487672"/>
          <a:ext cx="903548" cy="63248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/>
            </a:rPr>
            <a:t>4</a:t>
          </a:r>
        </a:p>
      </dsp:txBody>
      <dsp:txXfrm rot="-5400000">
        <a:off x="0" y="2668382"/>
        <a:ext cx="632484" cy="271064"/>
      </dsp:txXfrm>
    </dsp:sp>
    <dsp:sp modelId="{85635B5A-1103-4B78-94A2-4C55A8F82463}">
      <dsp:nvSpPr>
        <dsp:cNvPr id="0" name=""/>
        <dsp:cNvSpPr/>
      </dsp:nvSpPr>
      <dsp:spPr>
        <a:xfrm rot="5400000">
          <a:off x="2753375" y="231248"/>
          <a:ext cx="587306" cy="48290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"/>
            </a:rPr>
            <a:t>GMEC is not informational</a:t>
          </a:r>
        </a:p>
      </dsp:txBody>
      <dsp:txXfrm rot="-5400000">
        <a:off x="632484" y="2380809"/>
        <a:ext cx="4800419" cy="529966"/>
      </dsp:txXfrm>
    </dsp:sp>
    <dsp:sp modelId="{A994C0E5-3FC5-4396-89D9-AA26D5B280D7}">
      <dsp:nvSpPr>
        <dsp:cNvPr id="0" name=""/>
        <dsp:cNvSpPr/>
      </dsp:nvSpPr>
      <dsp:spPr>
        <a:xfrm rot="5400000">
          <a:off x="-135532" y="3271425"/>
          <a:ext cx="903548" cy="63248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/>
            </a:rPr>
            <a:t>5</a:t>
          </a:r>
        </a:p>
      </dsp:txBody>
      <dsp:txXfrm rot="-5400000">
        <a:off x="0" y="3452135"/>
        <a:ext cx="632484" cy="271064"/>
      </dsp:txXfrm>
    </dsp:sp>
    <dsp:sp modelId="{968B739B-4494-47C5-96AF-A6E8D406AC2F}">
      <dsp:nvSpPr>
        <dsp:cNvPr id="0" name=""/>
        <dsp:cNvSpPr/>
      </dsp:nvSpPr>
      <dsp:spPr>
        <a:xfrm rot="5400000">
          <a:off x="2753375" y="1015001"/>
          <a:ext cx="587306" cy="48290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"/>
            </a:rPr>
            <a:t>Be strategic in member composition for better engagement</a:t>
          </a:r>
          <a:endParaRPr lang="en-US" sz="1900" kern="1200" dirty="0"/>
        </a:p>
      </dsp:txBody>
      <dsp:txXfrm rot="-5400000">
        <a:off x="632484" y="3164562"/>
        <a:ext cx="4800419" cy="529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sz="1200" b="1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508709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06734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557338" y="665163"/>
            <a:ext cx="4440237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55278" y="4218007"/>
            <a:ext cx="6042210" cy="3996135"/>
          </a:xfrm>
          <a:prstGeom prst="rect">
            <a:avLst/>
          </a:prstGeom>
        </p:spPr>
        <p:txBody>
          <a:bodyPr lIns="97457" tIns="97457" rIns="97457" bIns="97457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0490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p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8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6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Partners In Medical Education, Inc Copyright 2023</a:t>
            </a:r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Partners In Medical Education, Inc Copyright 2023</a:t>
            </a:r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Partners In Medical Education, Inc Copyright 2023</a:t>
            </a:r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Partners In Medical Education, Inc Copyright 2023</a:t>
            </a:r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4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3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Partners In Medical Education, Inc Copyright 2023</a:t>
            </a:r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 rot="5400000">
            <a:off x="2352547" y="14160"/>
            <a:ext cx="4438905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Partners In Medical Education, Inc Copyright 2023</a:t>
            </a:r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6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Partners In Medical Education, Inc Copyright 2023</a:t>
            </a:r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65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/>
              <a:t>Partners In Medical Education, Inc Copyright 2023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partnersinmeded.com/virtual-coaching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artnersInMedEd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hyperlink" Target="mailto:Heather@partnersinmeded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6113BC4-E41A-6343-9C6D-FC65B28EC97C}"/>
              </a:ext>
            </a:extLst>
          </p:cNvPr>
          <p:cNvSpPr txBox="1"/>
          <p:nvPr/>
        </p:nvSpPr>
        <p:spPr>
          <a:xfrm>
            <a:off x="3421931" y="1451998"/>
            <a:ext cx="528843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make sure your Start Video is OFF when logging into the WebEx platform. </a:t>
            </a: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Here is what it should look like 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NORMAL to not hear any sound until the webinar starts at 12:00 noon EST. 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phone line is muted, but you can always chat to the host, BJ Schwartz, if you have any questions or concerns during this time.</a:t>
            </a:r>
            <a:b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latin typeface="+mn-lt"/>
            </a:endParaRPr>
          </a:p>
          <a:p>
            <a:pPr>
              <a:defRPr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E0774329-1389-6048-B7FC-B67F9A37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/>
              <a:t>Please Note…</a:t>
            </a:r>
            <a:endParaRPr lang="en-US" dirty="0"/>
          </a:p>
        </p:txBody>
      </p:sp>
      <p:pic>
        <p:nvPicPr>
          <p:cNvPr id="7" name="Picture 6" descr="No Video Icons - Download Free Vector Icons | Noun Project">
            <a:extLst>
              <a:ext uri="{FF2B5EF4-FFF2-40B4-BE49-F238E27FC236}">
                <a16:creationId xmlns:a16="http://schemas.microsoft.com/office/drawing/2014/main" id="{EBC3FA65-BF65-4CC3-AA15-9AC6B56253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7" y="1762812"/>
            <a:ext cx="1904999" cy="155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udio, mic, microphone, mute, sound icon - Free download">
            <a:extLst>
              <a:ext uri="{FF2B5EF4-FFF2-40B4-BE49-F238E27FC236}">
                <a16:creationId xmlns:a16="http://schemas.microsoft.com/office/drawing/2014/main" id="{384F8BCF-530F-42B3-8B5C-ABF849B092C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70" y="3648173"/>
            <a:ext cx="1904999" cy="155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84FFF8-AE6F-4240-93F2-6BCFB61DD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9337" y="2493870"/>
            <a:ext cx="5028571" cy="82857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089609-F138-100B-8D1A-2D4949CF5A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20411-7A39-EEEC-D71F-09036A2714B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867585" y="6433131"/>
            <a:ext cx="3086100" cy="365125"/>
          </a:xfrm>
        </p:spPr>
        <p:txBody>
          <a:bodyPr/>
          <a:lstStyle/>
          <a:p>
            <a:r>
              <a:rPr lang="en-US" dirty="0"/>
              <a:t>Partners In Medical Education, Inc Copyright 2023</a:t>
            </a:r>
          </a:p>
        </p:txBody>
      </p:sp>
    </p:spTree>
    <p:extLst>
      <p:ext uri="{BB962C8B-B14F-4D97-AF65-F5344CB8AC3E}">
        <p14:creationId xmlns:p14="http://schemas.microsoft.com/office/powerpoint/2010/main" val="3780418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7850" indent="-514350">
              <a:buFont typeface="+mj-lt"/>
              <a:buAutoNum type="arabicPeriod"/>
            </a:pPr>
            <a:r>
              <a:rPr lang="en-US" dirty="0"/>
              <a:t>Differentiate between information and oversight.  If it’s informational, remove from agenda</a:t>
            </a:r>
          </a:p>
          <a:p>
            <a:pPr marL="577850" indent="-514350">
              <a:buFont typeface="+mj-lt"/>
              <a:buAutoNum type="arabicPeriod"/>
            </a:pPr>
            <a:r>
              <a:rPr lang="en-US" dirty="0"/>
              <a:t>Diversify GMEC membership in order to more effectively carry out responsibilities</a:t>
            </a:r>
          </a:p>
          <a:p>
            <a:pPr marL="577850" indent="-514350">
              <a:buFont typeface="+mj-lt"/>
              <a:buAutoNum type="arabicPeriod"/>
            </a:pPr>
            <a:r>
              <a:rPr lang="en-US" dirty="0"/>
              <a:t>Set an attendance threshold – Recommend 50% of meetings</a:t>
            </a:r>
          </a:p>
          <a:p>
            <a:pPr marL="577850" indent="-514350">
              <a:buFont typeface="+mj-lt"/>
              <a:buAutoNum type="arabicPeriod"/>
            </a:pPr>
            <a:r>
              <a:rPr lang="en-US" dirty="0"/>
              <a:t>Review the charter annually</a:t>
            </a:r>
          </a:p>
          <a:p>
            <a:pPr marL="577850" indent="-514350">
              <a:buFont typeface="+mj-lt"/>
              <a:buAutoNum type="arabicPeriod"/>
            </a:pPr>
            <a:r>
              <a:rPr lang="en-US" dirty="0"/>
              <a:t>Meet at least every other month</a:t>
            </a:r>
          </a:p>
          <a:p>
            <a:pPr marL="577850" indent="-514350">
              <a:buFont typeface="+mj-lt"/>
              <a:buAutoNum type="arabicPeriod"/>
            </a:pPr>
            <a:endParaRPr lang="en-US" dirty="0"/>
          </a:p>
          <a:p>
            <a:pPr marL="577850" indent="-514350">
              <a:buFont typeface="+mj-lt"/>
              <a:buAutoNum type="arabicPeriod"/>
            </a:pPr>
            <a:endParaRPr lang="en-US" dirty="0"/>
          </a:p>
          <a:p>
            <a:pPr marL="5778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28D88D-598F-BE77-244B-E80E801BF0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04F47-41DB-2801-4D20-7204ED25AC3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2023</a:t>
            </a:r>
          </a:p>
        </p:txBody>
      </p:sp>
    </p:spTree>
    <p:extLst>
      <p:ext uri="{BB962C8B-B14F-4D97-AF65-F5344CB8AC3E}">
        <p14:creationId xmlns:p14="http://schemas.microsoft.com/office/powerpoint/2010/main" val="627979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7850" indent="-514350">
              <a:buFont typeface="+mj-lt"/>
              <a:buAutoNum type="arabicPeriod" startAt="6"/>
            </a:pPr>
            <a:r>
              <a:rPr lang="en-US" dirty="0"/>
              <a:t>Standardize agenda &amp; structure agenda for effective oversight</a:t>
            </a:r>
          </a:p>
          <a:p>
            <a:pPr marL="63500" indent="0">
              <a:buNone/>
            </a:pPr>
            <a:endParaRPr lang="en-US" dirty="0"/>
          </a:p>
          <a:p>
            <a:pPr marL="577850" indent="-514350">
              <a:buFont typeface="+mj-lt"/>
              <a:buAutoNum type="arabicPeriod" startAt="7"/>
            </a:pPr>
            <a:r>
              <a:rPr lang="en-US" dirty="0"/>
              <a:t>Document discussion, action and responsible party in meeting minutes</a:t>
            </a:r>
          </a:p>
          <a:p>
            <a:pPr marL="577850" indent="-514350">
              <a:buFont typeface="+mj-lt"/>
              <a:buAutoNum type="arabicPeriod" startAt="7"/>
            </a:pPr>
            <a:r>
              <a:rPr lang="en-US" dirty="0"/>
              <a:t>Annotate meeting minutes</a:t>
            </a:r>
          </a:p>
          <a:p>
            <a:pPr marL="577850" indent="-514350">
              <a:buFont typeface="+mj-lt"/>
              <a:buAutoNum type="arabicPeriod" startAt="7"/>
            </a:pPr>
            <a:r>
              <a:rPr lang="en-US" dirty="0"/>
              <a:t>Establish subcommittees to carry out portions of required GMEC responsibilities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pic>
        <p:nvPicPr>
          <p:cNvPr id="5" name="Google Shape;213;p16" descr="Tools">
            <a:extLst>
              <a:ext uri="{FF2B5EF4-FFF2-40B4-BE49-F238E27FC236}">
                <a16:creationId xmlns:a16="http://schemas.microsoft.com/office/drawing/2014/main" id="{CE55A864-122F-4EFD-A6B2-A85D1389C11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95147" y="223026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12;p16">
            <a:extLst>
              <a:ext uri="{FF2B5EF4-FFF2-40B4-BE49-F238E27FC236}">
                <a16:creationId xmlns:a16="http://schemas.microsoft.com/office/drawing/2014/main" id="{178BB5B3-79D9-4E2E-B501-781E529AA109}"/>
              </a:ext>
            </a:extLst>
          </p:cNvPr>
          <p:cNvSpPr txBox="1"/>
          <p:nvPr/>
        </p:nvSpPr>
        <p:spPr>
          <a:xfrm>
            <a:off x="5736679" y="2364319"/>
            <a:ext cx="227425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/>
              <a:t>TOOL: GMEC Annual 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E415E-C642-A150-1149-36B087B2BB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0C6FF5-FBD9-6E23-5164-B13F27B9F84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2023</a:t>
            </a:r>
          </a:p>
        </p:txBody>
      </p:sp>
    </p:spTree>
    <p:extLst>
      <p:ext uri="{BB962C8B-B14F-4D97-AF65-F5344CB8AC3E}">
        <p14:creationId xmlns:p14="http://schemas.microsoft.com/office/powerpoint/2010/main" val="4247197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GMEC Requirements</a:t>
            </a:r>
          </a:p>
        </p:txBody>
      </p:sp>
      <p:sp>
        <p:nvSpPr>
          <p:cNvPr id="4" name="Google Shape;79;p1">
            <a:extLst>
              <a:ext uri="{FF2B5EF4-FFF2-40B4-BE49-F238E27FC236}">
                <a16:creationId xmlns:a16="http://schemas.microsoft.com/office/drawing/2014/main" id="{70DD1FCC-5828-02F6-CA0D-85F654E4B6F4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800" b="0" dirty="0"/>
              <a:t>Presented by Partners in Medical Education, Inc.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761A46-11A5-761D-0C26-2474D7BA4B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803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GMEC Responsibilities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5511284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37E7B9-74FB-9F45-320E-166C6B18DE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C2715-3386-92F4-D172-E4E10A74841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2023</a:t>
            </a:r>
          </a:p>
        </p:txBody>
      </p:sp>
    </p:spTree>
    <p:extLst>
      <p:ext uri="{BB962C8B-B14F-4D97-AF65-F5344CB8AC3E}">
        <p14:creationId xmlns:p14="http://schemas.microsoft.com/office/powerpoint/2010/main" val="3108282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does the GMEC demonstrate oversight?</a:t>
            </a:r>
          </a:p>
          <a:p>
            <a:pPr lvl="1"/>
            <a:r>
              <a:rPr lang="en-US" dirty="0"/>
              <a:t>Review and discussion of data as identified in IR I.B.4.a).(1-6).</a:t>
            </a:r>
          </a:p>
          <a:p>
            <a:pPr lvl="1"/>
            <a:r>
              <a:rPr lang="en-US" dirty="0"/>
              <a:t>Documentation in GMEC minutes</a:t>
            </a:r>
          </a:p>
          <a:p>
            <a:pPr lvl="2"/>
            <a:r>
              <a:rPr lang="en-US" u="sng" dirty="0">
                <a:solidFill>
                  <a:srgbClr val="FF0000"/>
                </a:solidFill>
              </a:rPr>
              <a:t>This is your PROOF to the ACGME</a:t>
            </a:r>
          </a:p>
          <a:p>
            <a:pPr lvl="1"/>
            <a:r>
              <a:rPr lang="en-US" dirty="0"/>
              <a:t>APEs (program), AIR, (SI) &amp; Special Reviews (underperforming programs)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Oversight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68A43-08A9-D745-9C6B-0AC127BF6F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C0449-1EA3-DBE8-B3FD-05C8282936E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2023</a:t>
            </a:r>
          </a:p>
        </p:txBody>
      </p:sp>
    </p:spTree>
    <p:extLst>
      <p:ext uri="{BB962C8B-B14F-4D97-AF65-F5344CB8AC3E}">
        <p14:creationId xmlns:p14="http://schemas.microsoft.com/office/powerpoint/2010/main" val="201764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IR. I.B.4.b).(1-15)</a:t>
            </a:r>
          </a:p>
          <a:p>
            <a:r>
              <a:rPr lang="en-US" dirty="0"/>
              <a:t>Items must be approved by GMEC and documented in meeting minutes</a:t>
            </a:r>
          </a:p>
          <a:p>
            <a:r>
              <a:rPr lang="en-US" dirty="0"/>
              <a:t>Not all of these items will be applicable to your SI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&amp; Approval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FB4725-701F-B3B5-F2CF-988D21A91A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72FCF-AF9B-B0D7-8CC8-32CF73B1239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2023</a:t>
            </a:r>
          </a:p>
        </p:txBody>
      </p:sp>
    </p:spTree>
    <p:extLst>
      <p:ext uri="{BB962C8B-B14F-4D97-AF65-F5344CB8AC3E}">
        <p14:creationId xmlns:p14="http://schemas.microsoft.com/office/powerpoint/2010/main" val="1327702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C64332-B75C-4E63-AC5A-183F05F178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ACGME accreditation and recognition statuses of the SI and each of its ACGME-accredited programs 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GMEC review all ACGME LONs</a:t>
            </a:r>
          </a:p>
          <a:p>
            <a:pPr marL="5461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C5C383-D506-413D-ACF2-F78FFB792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 Oversight Requirements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965" y="3470104"/>
            <a:ext cx="7078069" cy="270685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34215-CE0C-D794-81E0-C942CB65F1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3E0FDC5-8372-470E-E31F-BC3934B6370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2023</a:t>
            </a:r>
          </a:p>
        </p:txBody>
      </p:sp>
    </p:spTree>
    <p:extLst>
      <p:ext uri="{BB962C8B-B14F-4D97-AF65-F5344CB8AC3E}">
        <p14:creationId xmlns:p14="http://schemas.microsoft.com/office/powerpoint/2010/main" val="565742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28650" y="1572029"/>
            <a:ext cx="7886700" cy="4438905"/>
          </a:xfrm>
        </p:spPr>
        <p:txBody>
          <a:bodyPr/>
          <a:lstStyle/>
          <a:p>
            <a:r>
              <a:rPr lang="en-US" dirty="0"/>
              <a:t>The quality of the GME learning and working environment within the SI, each of its ACGME-accredited programs, and its participating sites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 Oversight Requirements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20460311"/>
              </p:ext>
            </p:extLst>
          </p:nvPr>
        </p:nvGraphicFramePr>
        <p:xfrm>
          <a:off x="1989344" y="2897592"/>
          <a:ext cx="5578763" cy="3292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64697-E208-C5A0-2CC3-605BF6D0B9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833C4-ED0C-94D8-19EA-8C7733BEF2E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2023</a:t>
            </a:r>
          </a:p>
        </p:txBody>
      </p:sp>
    </p:spTree>
    <p:extLst>
      <p:ext uri="{BB962C8B-B14F-4D97-AF65-F5344CB8AC3E}">
        <p14:creationId xmlns:p14="http://schemas.microsoft.com/office/powerpoint/2010/main" val="2418034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28650" y="1572029"/>
            <a:ext cx="7886700" cy="4438905"/>
          </a:xfrm>
        </p:spPr>
        <p:txBody>
          <a:bodyPr/>
          <a:lstStyle/>
          <a:p>
            <a:r>
              <a:rPr lang="en-US" dirty="0"/>
              <a:t>The quality of </a:t>
            </a:r>
            <a:r>
              <a:rPr lang="en-US" u="sng" dirty="0"/>
              <a:t>educational experiences </a:t>
            </a:r>
            <a:r>
              <a:rPr lang="en-US" dirty="0"/>
              <a:t>in each ACGME-accredited program that lead to measurable achievement of </a:t>
            </a:r>
            <a:r>
              <a:rPr lang="en-US" u="sng" dirty="0"/>
              <a:t>educational outcomes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 Oversight Requirements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26474213"/>
              </p:ext>
            </p:extLst>
          </p:nvPr>
        </p:nvGraphicFramePr>
        <p:xfrm>
          <a:off x="1989344" y="2897592"/>
          <a:ext cx="5205783" cy="3449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43419" y="3121890"/>
            <a:ext cx="9412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G&amp;O</a:t>
            </a:r>
          </a:p>
          <a:p>
            <a:r>
              <a:rPr lang="en-US" dirty="0"/>
              <a:t>Rotations</a:t>
            </a:r>
          </a:p>
          <a:p>
            <a:r>
              <a:rPr lang="en-US" dirty="0"/>
              <a:t>Didactics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1DDDF-3381-3860-4570-7EE3384954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8E27EE8-614A-59CB-7C71-1A4947DFC86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2023</a:t>
            </a:r>
          </a:p>
        </p:txBody>
      </p:sp>
    </p:spTree>
    <p:extLst>
      <p:ext uri="{BB962C8B-B14F-4D97-AF65-F5344CB8AC3E}">
        <p14:creationId xmlns:p14="http://schemas.microsoft.com/office/powerpoint/2010/main" val="2587072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Programs’ APEs and self-studies</a:t>
            </a:r>
          </a:p>
          <a:p>
            <a:pPr marL="63500" indent="0">
              <a:buNone/>
            </a:pPr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ACGME-accredited programs’ </a:t>
            </a:r>
            <a:r>
              <a:rPr lang="en-US" u="sng" dirty="0">
                <a:solidFill>
                  <a:schemeClr val="tx1"/>
                </a:solidFill>
              </a:rPr>
              <a:t>implementation</a:t>
            </a:r>
            <a:r>
              <a:rPr lang="en-US" dirty="0">
                <a:solidFill>
                  <a:schemeClr val="tx1"/>
                </a:solidFill>
              </a:rPr>
              <a:t> of institutional policy(</a:t>
            </a:r>
            <a:r>
              <a:rPr lang="en-US" dirty="0" err="1">
                <a:solidFill>
                  <a:schemeClr val="tx1"/>
                </a:solidFill>
              </a:rPr>
              <a:t>ies</a:t>
            </a:r>
            <a:r>
              <a:rPr lang="en-US" dirty="0">
                <a:solidFill>
                  <a:schemeClr val="tx1"/>
                </a:solidFill>
              </a:rPr>
              <a:t>) for vacation and leaves of absence, including medical, parental, and caregiver leaves of absence, at least annually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Policies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LOA tracking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Specialty board requirements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 Oversight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178C4-EF84-E134-C7F3-058CCD9ADE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30696-446C-5F15-2E6F-D56E7C5A601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2023</a:t>
            </a:r>
          </a:p>
        </p:txBody>
      </p:sp>
    </p:spTree>
    <p:extLst>
      <p:ext uri="{BB962C8B-B14F-4D97-AF65-F5344CB8AC3E}">
        <p14:creationId xmlns:p14="http://schemas.microsoft.com/office/powerpoint/2010/main" val="478576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0AD46-1839-4F2E-BDA0-10A7C04B5D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GMEC Best Practices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96B3C-872B-49C8-BB4D-0853A7C0D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604" y="4564215"/>
            <a:ext cx="7245398" cy="1116242"/>
          </a:xfrm>
        </p:spPr>
        <p:txBody>
          <a:bodyPr>
            <a:normAutofit fontScale="40000" lnSpcReduction="20000"/>
          </a:bodyPr>
          <a:lstStyle/>
          <a:p>
            <a:endParaRPr lang="en-US" sz="2500" b="1" dirty="0"/>
          </a:p>
          <a:p>
            <a:endParaRPr lang="en-US" sz="2500" b="1" dirty="0"/>
          </a:p>
          <a:p>
            <a:r>
              <a:rPr lang="en-US" sz="8000" b="1" dirty="0"/>
              <a:t>Presented by:  Victoria Hanlon, MS </a:t>
            </a:r>
            <a:endParaRPr lang="en-US" sz="8000" dirty="0"/>
          </a:p>
          <a:p>
            <a:endParaRPr lang="en-US" sz="2500" b="1" dirty="0">
              <a:effectLst/>
              <a:ea typeface="Times New Roman" panose="02020603050405020304" pitchFamily="18" charset="0"/>
            </a:endParaRPr>
          </a:p>
          <a:p>
            <a:endParaRPr lang="en-US" sz="2500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EB819-74A8-4964-B1E6-4AA7574187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2E44C-78BA-7886-17F4-D0FCD65618C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2023</a:t>
            </a:r>
          </a:p>
        </p:txBody>
      </p:sp>
    </p:spTree>
    <p:extLst>
      <p:ext uri="{BB962C8B-B14F-4D97-AF65-F5344CB8AC3E}">
        <p14:creationId xmlns:p14="http://schemas.microsoft.com/office/powerpoint/2010/main" val="3209285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processes related to reductions and closures of ACGME-accredited programs, major participating sites, and the SI</a:t>
            </a:r>
          </a:p>
          <a:p>
            <a:r>
              <a:rPr lang="en-US" dirty="0"/>
              <a:t>Provision of summary information of patient safety reports to residents, fellows, faculty members, &amp; other clinical staff members.  At a minimum, this oversight must include verification that such summary information is being provided.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Work with patient safety team to identify what data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Event report data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EXAMPLE:  hand-washing audit data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 Oversight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912E0-B47F-48EC-E819-687E2AD4E2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305263-BF79-E350-BD5F-3768CB50A3C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2023</a:t>
            </a:r>
          </a:p>
        </p:txBody>
      </p:sp>
    </p:spTree>
    <p:extLst>
      <p:ext uri="{BB962C8B-B14F-4D97-AF65-F5344CB8AC3E}">
        <p14:creationId xmlns:p14="http://schemas.microsoft.com/office/powerpoint/2010/main" val="2561093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GMEC Vulnerabilities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C0E50D-BD38-49F4-FD26-B2B22C7461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34B4E-3BBB-BB11-B112-D20D81692D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2023</a:t>
            </a:r>
          </a:p>
        </p:txBody>
      </p:sp>
    </p:spTree>
    <p:extLst>
      <p:ext uri="{BB962C8B-B14F-4D97-AF65-F5344CB8AC3E}">
        <p14:creationId xmlns:p14="http://schemas.microsoft.com/office/powerpoint/2010/main" val="193989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b="0" dirty="0"/>
              <a:t>Sealy, P. &amp; </a:t>
            </a:r>
            <a:r>
              <a:rPr lang="en-US" sz="1400" b="0" dirty="0" err="1"/>
              <a:t>LeTourneau</a:t>
            </a:r>
            <a:r>
              <a:rPr lang="en-US" sz="1400" b="0" dirty="0"/>
              <a:t>, J. (2023, February 23-25). </a:t>
            </a:r>
            <a:r>
              <a:rPr lang="en-US" sz="1400" b="0" i="1" dirty="0"/>
              <a:t>DIO 101:  Special Reviews and Annual Institutional Reviews (AIR) </a:t>
            </a:r>
            <a:r>
              <a:rPr lang="en-US" sz="1400" b="0" dirty="0"/>
              <a:t>[Conference Presentation]. ACGME 2023 Annual Educational Conference, Nashville, TN.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07" t="14421" r="17011" b="12130"/>
          <a:stretch/>
        </p:blipFill>
        <p:spPr>
          <a:xfrm>
            <a:off x="286328" y="1735264"/>
            <a:ext cx="8691418" cy="440691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262C1A-E838-A2F9-FEDB-FB7609A65E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63189-3465-004C-94E4-6BA2A458581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2023</a:t>
            </a:r>
          </a:p>
        </p:txBody>
      </p:sp>
    </p:spTree>
    <p:extLst>
      <p:ext uri="{BB962C8B-B14F-4D97-AF65-F5344CB8AC3E}">
        <p14:creationId xmlns:p14="http://schemas.microsoft.com/office/powerpoint/2010/main" val="721612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b="0" dirty="0"/>
              <a:t>Sealy, P. &amp; </a:t>
            </a:r>
            <a:r>
              <a:rPr lang="en-US" sz="1400" b="0" dirty="0" err="1"/>
              <a:t>LeTourneau</a:t>
            </a:r>
            <a:r>
              <a:rPr lang="en-US" sz="1400" b="0" dirty="0"/>
              <a:t>, J. (2023, February 23-25). </a:t>
            </a:r>
            <a:r>
              <a:rPr lang="en-US" sz="1400" b="0" i="1" dirty="0"/>
              <a:t>DIO 101:  Special Reviews and Annual Institutional Reviews (AIR) </a:t>
            </a:r>
            <a:r>
              <a:rPr lang="en-US" sz="1400" b="0" dirty="0"/>
              <a:t>[Conference Presentation]. ACGME 2023 Annual Educational Conference, Nashville, TN.</a:t>
            </a:r>
            <a:endParaRPr lang="en-US" sz="1400" b="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67" t="15162" r="16589" b="4557"/>
          <a:stretch/>
        </p:blipFill>
        <p:spPr>
          <a:xfrm>
            <a:off x="434109" y="1572029"/>
            <a:ext cx="8397635" cy="459971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85BB5A-89B9-47E5-53DB-C062702E18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E2BF6-6198-BE58-A741-58453FBE7B7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2023</a:t>
            </a:r>
          </a:p>
        </p:txBody>
      </p:sp>
    </p:spTree>
    <p:extLst>
      <p:ext uri="{BB962C8B-B14F-4D97-AF65-F5344CB8AC3E}">
        <p14:creationId xmlns:p14="http://schemas.microsoft.com/office/powerpoint/2010/main" val="1482198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b="0" dirty="0"/>
              <a:t>Moore, S. &amp; Orlando, J. (2023, February 23-25). </a:t>
            </a:r>
            <a:r>
              <a:rPr lang="en-US" sz="1400" b="0" i="1" dirty="0"/>
              <a:t>DIO 101:  Characteristics of an Effective GMEC </a:t>
            </a:r>
            <a:r>
              <a:rPr lang="en-US" sz="1400" b="0" dirty="0"/>
              <a:t>[Conference Presentation]. ACGME 2023 Annual Educational Conference, Nashville, TN.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017" t="45511" r="30715" b="32572"/>
          <a:stretch/>
        </p:blipFill>
        <p:spPr>
          <a:xfrm>
            <a:off x="871729" y="1747646"/>
            <a:ext cx="7930525" cy="459701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700BDE-FCFE-71B1-10EE-9C977B89C4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CB18D7-C73E-9E67-78DA-FF82447F3DE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2023</a:t>
            </a:r>
          </a:p>
        </p:txBody>
      </p:sp>
    </p:spTree>
    <p:extLst>
      <p:ext uri="{BB962C8B-B14F-4D97-AF65-F5344CB8AC3E}">
        <p14:creationId xmlns:p14="http://schemas.microsoft.com/office/powerpoint/2010/main" val="1834833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AIR Executive Summary does not include the required institutional performance indicators</a:t>
            </a:r>
          </a:p>
          <a:p>
            <a:r>
              <a:rPr lang="en-US" dirty="0"/>
              <a:t>Review and discussion of AIR not documented in GMEC minutes</a:t>
            </a:r>
          </a:p>
          <a:p>
            <a:r>
              <a:rPr lang="en-US" dirty="0"/>
              <a:t>Monitoring of AIR action plans not documented in GMEC minutes</a:t>
            </a:r>
          </a:p>
          <a:p>
            <a:r>
              <a:rPr lang="en-US" dirty="0"/>
              <a:t>Performance monitoring procedures missing from AIR</a:t>
            </a:r>
          </a:p>
          <a:p>
            <a:r>
              <a:rPr lang="en-US" dirty="0"/>
              <a:t>AIR not conducted every year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</a:t>
            </a:r>
          </a:p>
        </p:txBody>
      </p:sp>
      <p:sp>
        <p:nvSpPr>
          <p:cNvPr id="5" name="Explosion 2 3">
            <a:extLst>
              <a:ext uri="{FF2B5EF4-FFF2-40B4-BE49-F238E27FC236}">
                <a16:creationId xmlns:a16="http://schemas.microsoft.com/office/drawing/2014/main" id="{2000EAEF-73A0-BFC8-F37C-FD7ED077033E}"/>
              </a:ext>
            </a:extLst>
          </p:cNvPr>
          <p:cNvSpPr/>
          <p:nvPr/>
        </p:nvSpPr>
        <p:spPr>
          <a:xfrm>
            <a:off x="7047367" y="484094"/>
            <a:ext cx="1854251" cy="1232406"/>
          </a:xfrm>
          <a:prstGeom prst="irregularSeal2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cs typeface="Arial"/>
              </a:rPr>
              <a:t>Citation Alert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34023-2631-E261-BECC-59517AB3E6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952368-AE81-C9F7-7AC3-379002AA5CA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2023</a:t>
            </a:r>
          </a:p>
        </p:txBody>
      </p:sp>
    </p:spTree>
    <p:extLst>
      <p:ext uri="{BB962C8B-B14F-4D97-AF65-F5344CB8AC3E}">
        <p14:creationId xmlns:p14="http://schemas.microsoft.com/office/powerpoint/2010/main" val="495759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4A6689-56E4-C03F-4307-8C3102EB3B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577850" indent="-514350">
              <a:buAutoNum type="arabicPeriod"/>
            </a:pPr>
            <a:r>
              <a:rPr lang="en-US" dirty="0"/>
              <a:t>GMEC review and approve AIR performance indicators annually</a:t>
            </a:r>
          </a:p>
          <a:p>
            <a:pPr marL="577850" indent="-514350">
              <a:buAutoNum type="arabicPeriod"/>
            </a:pPr>
            <a:r>
              <a:rPr lang="en-US" dirty="0"/>
              <a:t>Data collection and review done ahead of meeting</a:t>
            </a:r>
          </a:p>
          <a:p>
            <a:pPr marL="577850" indent="-514350">
              <a:buAutoNum type="arabicPeriod"/>
            </a:pPr>
            <a:r>
              <a:rPr lang="en-US" dirty="0"/>
              <a:t>Use meeting time to develop action plans based on review of data</a:t>
            </a:r>
          </a:p>
          <a:p>
            <a:pPr marL="577850" indent="-514350">
              <a:buAutoNum type="arabicPeriod"/>
            </a:pPr>
            <a:r>
              <a:rPr lang="en-US" dirty="0"/>
              <a:t>Review progress on action plans at every meeting, or every other depending on frequency of your meetings</a:t>
            </a:r>
          </a:p>
          <a:p>
            <a:pPr lvl="1">
              <a:buSzPts val="2600"/>
            </a:pPr>
            <a:r>
              <a:rPr lang="en-US" dirty="0"/>
              <a:t>Document your monitoring plan in AIR Executive Summary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E2278B-57BD-EA13-BD30-DB546EBD0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Best Practices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3A8E7-C496-AD04-1C84-FDA4F81AB1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921B4-251B-3F53-7BFE-7AA84BAD30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2023</a:t>
            </a:r>
          </a:p>
        </p:txBody>
      </p:sp>
    </p:spTree>
    <p:extLst>
      <p:ext uri="{BB962C8B-B14F-4D97-AF65-F5344CB8AC3E}">
        <p14:creationId xmlns:p14="http://schemas.microsoft.com/office/powerpoint/2010/main" val="3723235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983A91-6ED1-7699-1644-B465F80AC0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Special Review protocol doesn't include minimum requirements</a:t>
            </a:r>
          </a:p>
          <a:p>
            <a:r>
              <a:rPr lang="en-US" dirty="0"/>
              <a:t>Special Review not initiated when program identified as underperforming</a:t>
            </a:r>
          </a:p>
          <a:p>
            <a:r>
              <a:rPr lang="en-US" dirty="0"/>
              <a:t>Lack of documentation of corrective actions in report and/or timelines</a:t>
            </a:r>
          </a:p>
          <a:p>
            <a:r>
              <a:rPr lang="en-US" dirty="0"/>
              <a:t>No GMEC monitoring of outcomes documented in GMEC minutes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1152A7-BDB7-0D53-0F0D-BA6EA07FF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Review</a:t>
            </a:r>
          </a:p>
        </p:txBody>
      </p:sp>
      <p:sp>
        <p:nvSpPr>
          <p:cNvPr id="5" name="Explosion 2 3">
            <a:extLst>
              <a:ext uri="{FF2B5EF4-FFF2-40B4-BE49-F238E27FC236}">
                <a16:creationId xmlns:a16="http://schemas.microsoft.com/office/drawing/2014/main" id="{2C43EE43-AFEE-4D3B-31DD-744D05B0FD5E}"/>
              </a:ext>
            </a:extLst>
          </p:cNvPr>
          <p:cNvSpPr/>
          <p:nvPr/>
        </p:nvSpPr>
        <p:spPr>
          <a:xfrm>
            <a:off x="6933584" y="484094"/>
            <a:ext cx="1854251" cy="1232406"/>
          </a:xfrm>
          <a:prstGeom prst="irregularSeal2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cs typeface="Arial"/>
              </a:rPr>
              <a:t>Citation Alert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080AF-CAE0-46DF-2831-616198FB74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64E144-ECEF-00D2-93E2-47EFE8DF5EE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2023</a:t>
            </a:r>
          </a:p>
        </p:txBody>
      </p:sp>
    </p:spTree>
    <p:extLst>
      <p:ext uri="{BB962C8B-B14F-4D97-AF65-F5344CB8AC3E}">
        <p14:creationId xmlns:p14="http://schemas.microsoft.com/office/powerpoint/2010/main" val="2557087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CDA555-AD10-1571-DAF3-03058D67A2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577850" indent="-514350">
              <a:buAutoNum type="arabicPeriod"/>
            </a:pPr>
            <a:r>
              <a:rPr lang="en-US" dirty="0"/>
              <a:t>GMEC review and approve Special Review protocol and underperforming criteria annually</a:t>
            </a:r>
          </a:p>
          <a:p>
            <a:pPr marL="577850" indent="-514350">
              <a:buAutoNum type="arabicPeriod"/>
            </a:pPr>
            <a:r>
              <a:rPr lang="en-US" dirty="0"/>
              <a:t>Use GMEC review of APEs to determine need for Special Review</a:t>
            </a:r>
          </a:p>
          <a:p>
            <a:pPr marL="577850" indent="-514350">
              <a:buAutoNum type="arabicPeriod"/>
            </a:pPr>
            <a:r>
              <a:rPr lang="en-US" dirty="0"/>
              <a:t>Special Review report reviewed and approved at GMEC meeting</a:t>
            </a:r>
          </a:p>
          <a:p>
            <a:pPr marL="577850" indent="-514350">
              <a:buAutoNum type="arabicPeriod"/>
            </a:pPr>
            <a:r>
              <a:rPr lang="en-US" dirty="0"/>
              <a:t>Develop timelines when conducting Special Review</a:t>
            </a:r>
          </a:p>
          <a:p>
            <a:pPr marL="577850" indent="-514350">
              <a:buAutoNum type="arabicPeriod"/>
            </a:pPr>
            <a:r>
              <a:rPr lang="en-US" dirty="0"/>
              <a:t>Monitor outcomes at every GMEC meeting, or every other depending on frequency of your meetings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3598F7-2CBA-04EB-A969-436EC72F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Review Best Practices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91AE2-9C00-5C48-0C26-354E62B3AE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91D3B-37C6-607F-7C2D-1FB3CBBC3F1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2023</a:t>
            </a:r>
          </a:p>
        </p:txBody>
      </p:sp>
    </p:spTree>
    <p:extLst>
      <p:ext uri="{BB962C8B-B14F-4D97-AF65-F5344CB8AC3E}">
        <p14:creationId xmlns:p14="http://schemas.microsoft.com/office/powerpoint/2010/main" val="3845726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2343D7-827B-C97E-BAF4-C3AFDFCC31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 review of work hours (independent of program review)</a:t>
            </a:r>
          </a:p>
          <a:p>
            <a:r>
              <a:rPr lang="en-US" dirty="0"/>
              <a:t>No review and approval of new PDs</a:t>
            </a:r>
          </a:p>
          <a:p>
            <a:r>
              <a:rPr lang="en-US" dirty="0"/>
              <a:t>No review and approval of resident salaries and benefits</a:t>
            </a:r>
          </a:p>
          <a:p>
            <a:r>
              <a:rPr lang="en-US" dirty="0"/>
              <a:t>No review and approval of additions or deletions of participating sites</a:t>
            </a:r>
          </a:p>
          <a:p>
            <a:r>
              <a:rPr lang="en-US" dirty="0"/>
              <a:t>No resident on GMEC subcommittees</a:t>
            </a:r>
          </a:p>
          <a:p>
            <a:r>
              <a:rPr lang="en-US" dirty="0"/>
              <a:t>Unclear attendance records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93B850-460F-441A-B30C-4F88F7A5F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Vulnerabilities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1AD15-7B62-456A-5ED1-45EDD5F6EB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CC1BA-F33A-993C-0541-DC4A05C29DD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2023</a:t>
            </a:r>
          </a:p>
        </p:txBody>
      </p:sp>
    </p:spTree>
    <p:extLst>
      <p:ext uri="{BB962C8B-B14F-4D97-AF65-F5344CB8AC3E}">
        <p14:creationId xmlns:p14="http://schemas.microsoft.com/office/powerpoint/2010/main" val="3334344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94231FF-963B-47EF-84D5-108F33D689F7}"/>
              </a:ext>
            </a:extLst>
          </p:cNvPr>
          <p:cNvSpPr txBox="1"/>
          <p:nvPr/>
        </p:nvSpPr>
        <p:spPr>
          <a:xfrm>
            <a:off x="4925228" y="3373939"/>
            <a:ext cx="3943350" cy="3416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fontAlgn="base">
              <a:lnSpc>
                <a:spcPct val="90000"/>
              </a:lnSpc>
              <a:spcAft>
                <a:spcPts val="1200"/>
              </a:spcAft>
              <a:buClr>
                <a:schemeClr val="dk1"/>
              </a:buClr>
              <a:buSzPts val="2600"/>
              <a:buFont typeface="Arial" panose="020B0604020202020204" pitchFamily="34" charset="0"/>
              <a:buChar char="•"/>
            </a:pPr>
            <a:endParaRPr lang="en-US" sz="1800" i="1" dirty="0">
              <a:solidFill>
                <a:schemeClr val="dk1"/>
              </a:solidFill>
              <a:latin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1E5539-8DF0-4001-80C9-D8EA211422DA}"/>
              </a:ext>
            </a:extLst>
          </p:cNvPr>
          <p:cNvSpPr txBox="1"/>
          <p:nvPr/>
        </p:nvSpPr>
        <p:spPr>
          <a:xfrm>
            <a:off x="4557540" y="1963259"/>
            <a:ext cx="380081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i="1" dirty="0">
                <a:solidFill>
                  <a:schemeClr val="dk1"/>
                </a:solidFill>
                <a:latin typeface="Calibri"/>
                <a:cs typeface="Calibri"/>
              </a:rPr>
              <a:t>Victoria Hanlon, MS</a:t>
            </a:r>
            <a:endParaRPr lang="en-US" sz="2000" b="1" i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A959D1-BEDF-4C56-851E-918F1569072B}"/>
              </a:ext>
            </a:extLst>
          </p:cNvPr>
          <p:cNvSpPr txBox="1"/>
          <p:nvPr/>
        </p:nvSpPr>
        <p:spPr>
          <a:xfrm>
            <a:off x="2241755" y="509788"/>
            <a:ext cx="6002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Introducing Your Presenter…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DA4FE05-04E8-4325-A736-FB7D603362FF}"/>
              </a:ext>
            </a:extLst>
          </p:cNvPr>
          <p:cNvSpPr txBox="1">
            <a:spLocks/>
          </p:cNvSpPr>
          <p:nvPr/>
        </p:nvSpPr>
        <p:spPr>
          <a:xfrm>
            <a:off x="4669559" y="2533072"/>
            <a:ext cx="3943350" cy="304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700" dirty="0"/>
              <a:t>Current DIO at a Sponsoring Institution with 12 programs</a:t>
            </a:r>
          </a:p>
          <a:p>
            <a:r>
              <a:rPr lang="en-US" sz="1700" dirty="0"/>
              <a:t>Been a member or Chair of GMEC for 12 years</a:t>
            </a:r>
          </a:p>
          <a:p>
            <a:r>
              <a:rPr lang="en-US" sz="1700" dirty="0"/>
              <a:t>Has GME experience at both the community and academic medical center levels</a:t>
            </a:r>
          </a:p>
          <a:p>
            <a:r>
              <a:rPr lang="en-US" sz="1700" dirty="0"/>
              <a:t>100% success rate establishing institutional accreditation with the ACGME</a:t>
            </a:r>
          </a:p>
          <a:p>
            <a:pPr marL="63500" indent="0">
              <a:buFont typeface="Arial"/>
              <a:buNone/>
            </a:pPr>
            <a:endParaRPr lang="en-US" dirty="0"/>
          </a:p>
        </p:txBody>
      </p:sp>
      <p:pic>
        <p:nvPicPr>
          <p:cNvPr id="1026" name="Picture 2" descr="https://attachments.office.net/owa/tori%40partnersinmeded.com/service.svc/s/GetAttachmentThumbnail?id=AAMkADkwYzg3ODQzLTVmZTMtNDAyYi1hMjNhLTZiOTNkMzY5ZDU1OABGAAAAAABiJpLul86nRLcnUjVeViVxBwCnf1AjgDGHRYnAF6v96R6QAAAAAAEMAACnf1AjgDGHRYnAF6v96R6QAAKkuyNEAAABEgAQAMRTL8sbfpZCsfIGmSY%2BMVA%3D&amp;thumbnailType=2&amp;token=eyJhbGciOiJSUzI1NiIsImtpZCI6IkZBRDY1NDI2MkM2QUYyOTYxQUExRThDQUI3OEZGMUIyNzBFNzA3RTkiLCJ0eXAiOiJKV1QiLCJ4NXQiOiItdFpVSml4cThwWWFvZWpLdDRfeHNuRG5CLWsifQ.eyJvcmlnaW4iOiJodHRwczovL291dGxvb2sub2ZmaWNlLmNvbSIsInVjIjoiZDcxZWJhMTZkZGFjNDU2MjlmN2Y2ZjI2MTNhNTAxM2UiLCJ2ZXIiOiJFeGNoYW5nZS5DYWxsYmFjay5WMSIsImFwcGN0eHNlbmRlciI6Ik93YURvd25sb2FkQGI0ZmU0ODZjLWViZTAtNGQ3Zi1iZTI2LTJkYWEyN2MxMWE2NiIsImlzc3JpbmciOiJXVyIsImFwcGN0eCI6IntcIm1zZXhjaHByb3RcIjpcIm93YVwiLFwicHVpZFwiOlwiMTE1MzgwMTExNTI5NDMxODMyNVwiLFwic2NvcGVcIjpcIk93YURvd25sb2FkXCIsXCJvaWRcIjpcIjIwZWE2ZTZkLTUwM2UtNDgzZC04MGJjLTk4YjZiMWRhN2Y0Y1wiLFwicHJpbWFyeXNpZFwiOlwiUy0xLTUtMjEtODYyNzI3NTQzLTM5MjE1MDYwNDMtMzcxMTgxMzU0MS0xMzE5NjI4MlwifSIsIm5iZiI6MTY1MjExNjg0MCwiZXhwIjoxNjUyMTE3NDQwLCJpc3MiOiIwMDAwMDAwMi0wMDAwLTBmZjEtY2UwMC0wMDAwMDAwMDAwMDBAYjRmZTQ4NmMtZWJlMC00ZDdmLWJlMjYtMmRhYTI3YzExYTY2IiwiYXVkIjoiMDAwMDAwMDItMDAwMC0wZmYxLWNlMDAtMDAwMDAwMDAwMDAwL2F0dGFjaG1lbnRzLm9mZmljZS5uZXRAYjRmZTQ4NmMtZWJlMC00ZDdmLWJlMjYtMmRhYTI3YzExYTY2IiwiaGFwcCI6Im93YSJ9.nGQ6rvm8ctEIfEllDjASv4VqH4nXjCot6dRUj_6CTWPFwDVC-do-_0hYas6iQ4U4knVeOa68fdPotMEDDiYCsngWVd7bkiYLYeyod_C5SpVd6tZeZzd8MwZD2t5GkiBcp-E7joVtisnvkJE5KMxibHvZC_lESxyD4OTounJnsUgeC_ldCAks663g1sqLRkprF0apON93jFuoondKM1u3pI6mH_EfxcsEinN47PPddE8u2G_ruOx7D9ArgI_viqV0kTKZDc-FQwsY7MvcliB4fcZUL_AOqZ8Ewjq8ngGJlPbpHjggvG9gMGBdfwYzSVf-czDTNgUcKk3K82PZJcCzCg&amp;X-OWA-CANARY=ejYjbXvv4UmeVxPLPVTDulB1YULgMdoYN9KfxB4ioFFMoNA7Mk52wV7LITMOt9egib7Od2ughhY.&amp;owa=outlook.office.com&amp;scriptVer=20220408004.16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31" y="1998254"/>
            <a:ext cx="2338242" cy="350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5E23FA-8790-C5AF-8435-28C245556E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9A67AE-41A0-76E4-3C7E-6784DA5A7D1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2023</a:t>
            </a:r>
          </a:p>
        </p:txBody>
      </p:sp>
    </p:spTree>
    <p:extLst>
      <p:ext uri="{BB962C8B-B14F-4D97-AF65-F5344CB8AC3E}">
        <p14:creationId xmlns:p14="http://schemas.microsoft.com/office/powerpoint/2010/main" val="134304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A2B12C-AC7A-F94A-1D20-248AFEEAC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GMEC Top 5</a:t>
            </a:r>
          </a:p>
        </p:txBody>
      </p:sp>
      <p:graphicFrame>
        <p:nvGraphicFramePr>
          <p:cNvPr id="10" name="Diagram 10">
            <a:extLst>
              <a:ext uri="{FF2B5EF4-FFF2-40B4-BE49-F238E27FC236}">
                <a16:creationId xmlns:a16="http://schemas.microsoft.com/office/drawing/2014/main" id="{841B5F25-64A1-1732-4456-4A2867E315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5762448"/>
              </p:ext>
            </p:extLst>
          </p:nvPr>
        </p:nvGraphicFramePr>
        <p:xfrm>
          <a:off x="2037747" y="1910518"/>
          <a:ext cx="5461574" cy="4040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878679-8413-41DB-3B46-BC704F044A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DB69C-CAC1-95C9-6E69-52531CD6E75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2023</a:t>
            </a:r>
          </a:p>
        </p:txBody>
      </p:sp>
    </p:spTree>
    <p:extLst>
      <p:ext uri="{BB962C8B-B14F-4D97-AF65-F5344CB8AC3E}">
        <p14:creationId xmlns:p14="http://schemas.microsoft.com/office/powerpoint/2010/main" val="1362846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5BC51F-9D85-ABFD-DC98-E3BEF8419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5383"/>
            <a:ext cx="6526006" cy="1325563"/>
          </a:xfrm>
        </p:spPr>
        <p:txBody>
          <a:bodyPr/>
          <a:lstStyle/>
          <a:p>
            <a:r>
              <a:rPr lang="en-US" dirty="0"/>
              <a:t>Virtual Coaching Series</a:t>
            </a:r>
          </a:p>
        </p:txBody>
      </p:sp>
      <p:pic>
        <p:nvPicPr>
          <p:cNvPr id="7" name="Picture 6" descr="A picture containing text">
            <a:extLst>
              <a:ext uri="{FF2B5EF4-FFF2-40B4-BE49-F238E27FC236}">
                <a16:creationId xmlns:a16="http://schemas.microsoft.com/office/drawing/2014/main" id="{F59053CE-8FD1-B9B1-6B3E-75BABECB1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252" y="615369"/>
            <a:ext cx="5063373" cy="1624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508E48-9F86-A1C0-55BE-A9545FFCEA01}"/>
              </a:ext>
            </a:extLst>
          </p:cNvPr>
          <p:cNvSpPr txBox="1"/>
          <p:nvPr/>
        </p:nvSpPr>
        <p:spPr>
          <a:xfrm>
            <a:off x="628650" y="2579477"/>
            <a:ext cx="7239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Directors – Next course starts in April 2023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GME Office – July 2023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Coordinators – Late in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A1309-9BAA-E391-79C6-930169ED2E14}"/>
              </a:ext>
            </a:extLst>
          </p:cNvPr>
          <p:cNvSpPr txBox="1"/>
          <p:nvPr/>
        </p:nvSpPr>
        <p:spPr>
          <a:xfrm>
            <a:off x="3157537" y="3877130"/>
            <a:ext cx="59150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one-hour interactive group 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one-on-one 30-minute individual sessions to problem-solve a concern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Limited enrollment for more interactivity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Course materials to include essential templates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Participation in a GME community network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5F9217-DEDD-B686-B9A9-3543D4F7E714}"/>
              </a:ext>
            </a:extLst>
          </p:cNvPr>
          <p:cNvSpPr txBox="1"/>
          <p:nvPr/>
        </p:nvSpPr>
        <p:spPr>
          <a:xfrm>
            <a:off x="411957" y="5376386"/>
            <a:ext cx="2552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enroll, please visit:</a:t>
            </a:r>
          </a:p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https://partnersinmeded.com/virtual-coaching/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2" name="Graphic 11" descr="Internet outline">
            <a:extLst>
              <a:ext uri="{FF2B5EF4-FFF2-40B4-BE49-F238E27FC236}">
                <a16:creationId xmlns:a16="http://schemas.microsoft.com/office/drawing/2014/main" id="{533A6190-6778-C1EE-2B49-CA7D32A568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9150" y="3987395"/>
            <a:ext cx="1619250" cy="16192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AD00B5E-9EFD-2945-BFD9-20A32C0F9750}"/>
              </a:ext>
            </a:extLst>
          </p:cNvPr>
          <p:cNvSpPr/>
          <p:nvPr/>
        </p:nvSpPr>
        <p:spPr>
          <a:xfrm>
            <a:off x="3028950" y="3796134"/>
            <a:ext cx="5915025" cy="2335244"/>
          </a:xfrm>
          <a:prstGeom prst="rect">
            <a:avLst/>
          </a:prstGeom>
          <a:solidFill>
            <a:srgbClr val="385723">
              <a:alpha val="23137"/>
            </a:srgb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6E1856-E36A-1B79-D955-3A6773DD97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EF85A9-134A-C57A-FF94-48781AE1B5F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2023</a:t>
            </a:r>
          </a:p>
        </p:txBody>
      </p:sp>
    </p:spTree>
    <p:extLst>
      <p:ext uri="{BB962C8B-B14F-4D97-AF65-F5344CB8AC3E}">
        <p14:creationId xmlns:p14="http://schemas.microsoft.com/office/powerpoint/2010/main" val="3217440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41759" y="220871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Latest On-Demand Webinars</a:t>
            </a:r>
            <a:b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sz="15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Contact us today to learn how our Educational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Passports can save you time &amp; money!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724-864-7320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www.PartnersInMedEd.com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05396" y="220871"/>
            <a:ext cx="5060092" cy="58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40" tIns="45720" rIns="91440" bIns="45720" anchor="t"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SzPct val="75000"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44546A"/>
              </a:buClr>
              <a:buSzPct val="75000"/>
              <a:defRPr/>
            </a:pPr>
            <a:endParaRPr lang="en-US" sz="1800" b="1" i="0" u="none" strike="noStrike" kern="0" cap="none" spc="0" normalizeH="0" baseline="0" noProof="0" dirty="0">
              <a:ln>
                <a:noFill/>
              </a:ln>
              <a:solidFill>
                <a:srgbClr val="00A6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  <a:sym typeface="Arial"/>
              </a:rPr>
              <a:t>Upcoming Live Webinar</a:t>
            </a:r>
            <a:br>
              <a:rPr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</a:b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endParaRPr lang="en-US" altLang="en-US" sz="14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/>
                <a:cs typeface="Arial"/>
              </a:rPr>
              <a:t>Back to Basics for New Coordinators III</a:t>
            </a:r>
            <a:endParaRPr lang="en-US" altLang="en-US" sz="14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dirty="0">
                <a:solidFill>
                  <a:srgbClr val="000000"/>
                </a:solidFill>
                <a:latin typeface="+mn-lt"/>
                <a:ea typeface="ＭＳ Ｐゴシック"/>
                <a:cs typeface="Arial"/>
              </a:rPr>
              <a:t>Thursday, April 6, 2023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srgbClr val="000000"/>
              </a:solidFill>
              <a:latin typeface="+mn-lt"/>
              <a:ea typeface="ＭＳ Ｐゴシック"/>
              <a:cs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/>
                <a:cs typeface="Arial"/>
              </a:rPr>
              <a:t>Special Review – When to Trigger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dirty="0">
                <a:solidFill>
                  <a:srgbClr val="000000"/>
                </a:solidFill>
                <a:latin typeface="+mn-lt"/>
                <a:ea typeface="ＭＳ Ｐゴシック"/>
                <a:cs typeface="Arial"/>
              </a:rPr>
              <a:t>Tuesday, April 18, 2023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srgbClr val="000000"/>
              </a:solidFill>
              <a:latin typeface="+mn-lt"/>
              <a:ea typeface="ＭＳ Ｐゴシック"/>
              <a:cs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/>
                <a:cs typeface="Arial"/>
              </a:rPr>
              <a:t>I Have A Scholarly Idea, Now What Should I Do to Turn it Into a Research Project?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dirty="0">
                <a:solidFill>
                  <a:srgbClr val="000000"/>
                </a:solidFill>
                <a:latin typeface="+mn-lt"/>
                <a:ea typeface="ＭＳ Ｐゴシック"/>
                <a:cs typeface="Arial"/>
              </a:rPr>
              <a:t>Thursday, May 4, 2023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srgbClr val="000000"/>
              </a:solidFill>
              <a:latin typeface="+mn-lt"/>
              <a:ea typeface="ＭＳ Ｐゴシック"/>
              <a:cs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/>
                <a:cs typeface="Arial"/>
              </a:rPr>
              <a:t>Teaching &amp; Evaluating Professionalism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dirty="0">
                <a:solidFill>
                  <a:srgbClr val="000000"/>
                </a:solidFill>
                <a:latin typeface="+mn-lt"/>
                <a:ea typeface="ＭＳ Ｐゴシック"/>
                <a:cs typeface="Arial"/>
              </a:rPr>
              <a:t>Tuesday, May 23, 2023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srgbClr val="000000"/>
              </a:solidFill>
              <a:latin typeface="+mn-lt"/>
              <a:ea typeface="ＭＳ Ｐゴシック"/>
              <a:cs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/>
                <a:cs typeface="Arial"/>
              </a:rPr>
              <a:t>DIO Mentoring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dirty="0">
                <a:solidFill>
                  <a:srgbClr val="000000"/>
                </a:solidFill>
                <a:latin typeface="+mn-lt"/>
                <a:ea typeface="ＭＳ Ｐゴシック"/>
                <a:cs typeface="Arial"/>
              </a:rPr>
              <a:t>Thursday, June 1, 2023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srgbClr val="000000"/>
              </a:solidFill>
              <a:latin typeface="+mn-lt"/>
              <a:ea typeface="ＭＳ Ｐゴシック"/>
              <a:cs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/>
                <a:cs typeface="Arial"/>
              </a:rPr>
              <a:t>Diverse Recruitment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dirty="0">
                <a:solidFill>
                  <a:srgbClr val="000000"/>
                </a:solidFill>
                <a:latin typeface="+mn-lt"/>
                <a:ea typeface="ＭＳ Ｐゴシック"/>
                <a:cs typeface="Arial"/>
              </a:rPr>
              <a:t>Tuesday, June 13, 2023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srgbClr val="000000"/>
              </a:solidFill>
              <a:latin typeface="+mn-lt"/>
              <a:ea typeface="ＭＳ Ｐゴシック"/>
              <a:cs typeface="Arial"/>
            </a:endParaRP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srgbClr val="000000"/>
              </a:solidFill>
              <a:latin typeface="+mn-lt"/>
              <a:ea typeface="ＭＳ Ｐゴシック"/>
              <a:cs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b="0" dirty="0">
                <a:solidFill>
                  <a:srgbClr val="FF0000"/>
                </a:solidFill>
                <a:latin typeface="+mn-lt"/>
                <a:ea typeface="ＭＳ Ｐゴシック"/>
                <a:cs typeface="Arial"/>
              </a:rPr>
              <a:t>Look for our New Summer/Fall Education Schedule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b="0" dirty="0">
                <a:solidFill>
                  <a:srgbClr val="FF0000"/>
                </a:solidFill>
                <a:latin typeface="+mn-lt"/>
                <a:ea typeface="ＭＳ Ｐゴシック"/>
                <a:cs typeface="Arial"/>
              </a:rPr>
              <a:t>To be released in early May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srgbClr val="000000"/>
              </a:solidFill>
              <a:latin typeface="+mn-lt"/>
              <a:ea typeface="ＭＳ Ｐゴシック"/>
              <a:cs typeface="Arial"/>
            </a:endParaRP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srgbClr val="000000"/>
              </a:solidFill>
              <a:latin typeface="+mn-lt"/>
              <a:ea typeface="ＭＳ Ｐゴシック"/>
              <a:cs typeface="Arial"/>
            </a:endParaRP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srgbClr val="000000"/>
              </a:solidFill>
              <a:latin typeface="+mn-lt"/>
              <a:ea typeface="ＭＳ Ｐゴシック"/>
              <a:cs typeface="Arial"/>
            </a:endParaRP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18BD8-A5B9-3741-B6AD-A994C0913D2D}"/>
              </a:ext>
            </a:extLst>
          </p:cNvPr>
          <p:cNvSpPr txBox="1"/>
          <p:nvPr/>
        </p:nvSpPr>
        <p:spPr>
          <a:xfrm>
            <a:off x="5845525" y="766423"/>
            <a:ext cx="3117148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Ask Partners – Spring Freebie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How Semi-Annual Evaluations Document, Educate, and Improve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Onboarding Residents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Developing Residency Budgets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Digging for Data V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Motivating Faculty to Mentor &amp; Do Research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Meet the Experts – Fall Freebie</a:t>
            </a:r>
            <a:endParaRPr lang="en-US" dirty="0"/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Lights, Camera…Zoom!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GME Educational Program Design II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Site Visits Are Coming!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SI 2025: 2022 Check Up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702901-3ED6-F7D8-836A-2533B01406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8A07F-6597-A3EB-3BC2-5F5188366A2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732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0"/>
          <p:cNvSpPr txBox="1">
            <a:spLocks noGrp="1"/>
          </p:cNvSpPr>
          <p:nvPr>
            <p:ph type="body" idx="1"/>
          </p:nvPr>
        </p:nvSpPr>
        <p:spPr>
          <a:xfrm>
            <a:off x="838200" y="1891117"/>
            <a:ext cx="7677150" cy="408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22860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 b="1" dirty="0"/>
              <a:t>    </a:t>
            </a:r>
            <a:endParaRPr dirty="0"/>
          </a:p>
          <a:p>
            <a:pPr marL="2286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800" dirty="0"/>
              <a:t>Partners in Medical Education, Inc. provides comprehensive</a:t>
            </a:r>
          </a:p>
          <a:p>
            <a:pPr marL="2286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800" dirty="0"/>
              <a:t> consulting services to the GME community.</a:t>
            </a:r>
            <a:r>
              <a:rPr lang="en-US" sz="4400" dirty="0"/>
              <a:t>  </a:t>
            </a:r>
          </a:p>
          <a:p>
            <a:pPr marL="2286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6400" b="1" dirty="0"/>
              <a:t>Partners in Medical Education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6400" dirty="0"/>
              <a:t>724-864-7320  |  </a:t>
            </a:r>
            <a:r>
              <a:rPr lang="en-US" sz="6400" b="1" u="sng" dirty="0">
                <a:solidFill>
                  <a:schemeClr val="hlink"/>
                </a:solidFill>
                <a:hlinkClick r:id="rId3"/>
              </a:rPr>
              <a:t>info@PartnersInMedEd.com</a:t>
            </a:r>
            <a:endParaRPr lang="en-US" sz="6400" b="1" u="sng" dirty="0">
              <a:solidFill>
                <a:schemeClr val="hlink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6400" b="1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lang="en-US" sz="6400" b="1" dirty="0"/>
          </a:p>
          <a:p>
            <a:pPr marL="0" lvl="0" indent="0" algn="ctr" rtl="0">
              <a:lnSpc>
                <a:spcPct val="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6400" b="1" dirty="0"/>
              <a:t>Tori Hanlon, MS</a:t>
            </a:r>
            <a:endParaRPr lang="en-US" sz="6600" dirty="0"/>
          </a:p>
          <a:p>
            <a:pPr marL="0" lvl="0" indent="0" algn="ctr" rtl="0">
              <a:lnSpc>
                <a:spcPct val="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6400" dirty="0"/>
              <a:t> </a:t>
            </a:r>
            <a:r>
              <a:rPr lang="en-US" sz="6400" b="1" dirty="0"/>
              <a:t> </a:t>
            </a:r>
            <a:endParaRPr lang="en-US" sz="6600" dirty="0"/>
          </a:p>
          <a:p>
            <a:pPr marL="0" lvl="0" indent="0" algn="ctr" rtl="0">
              <a:lnSpc>
                <a:spcPct val="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6400" b="1" u="sng" dirty="0">
                <a:solidFill>
                  <a:schemeClr val="hlink"/>
                </a:solidFill>
                <a:hlinkClick r:id="rId4"/>
              </a:rPr>
              <a:t>Tori@partnersinmeded.com</a:t>
            </a:r>
            <a:endParaRPr lang="en-US" sz="6400" b="1" u="sng" dirty="0">
              <a:solidFill>
                <a:schemeClr val="hlink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6400" b="1" dirty="0"/>
          </a:p>
          <a:p>
            <a:pPr marL="2286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lang="en-US" sz="6400" b="1" dirty="0"/>
          </a:p>
          <a:p>
            <a:pPr marL="2286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6400" b="1" dirty="0"/>
              <a:t>www.PartnersInMedEd.com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b="1" dirty="0"/>
          </a:p>
        </p:txBody>
      </p:sp>
      <p:pic>
        <p:nvPicPr>
          <p:cNvPr id="421" name="Google Shape;421;p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B09A17-22E8-7D97-B648-0F2748F790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5D19EC-A4E0-62AA-EB1D-E0650B92C38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"/>
          <p:cNvSpPr txBox="1">
            <a:spLocks noGrp="1"/>
          </p:cNvSpPr>
          <p:nvPr>
            <p:ph type="body" idx="1"/>
          </p:nvPr>
        </p:nvSpPr>
        <p:spPr>
          <a:xfrm>
            <a:off x="462150" y="2004167"/>
            <a:ext cx="8219700" cy="45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 fontAlgn="base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a typeface="Noto Sans Symbols"/>
              </a:rPr>
              <a:t>Understand the characteristics of an effective GMEC</a:t>
            </a:r>
            <a:endParaRPr lang="en-US" sz="2800" dirty="0">
              <a:latin typeface="Calibri"/>
              <a:ea typeface="Noto Sans Symbols"/>
              <a:cs typeface="Noto Sans Symbols"/>
            </a:endParaRPr>
          </a:p>
          <a:p>
            <a:pPr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a typeface="Noto Sans Symbols"/>
              </a:rPr>
              <a:t>Discuss strategies for maintaining compliance with GMEC requirements that meets ACGME expectations</a:t>
            </a:r>
          </a:p>
          <a:p>
            <a:pPr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a typeface="Noto Sans Symbols"/>
              </a:rPr>
              <a:t>Identify GMEC vulnerabilities that may impact SI accreditation</a:t>
            </a:r>
          </a:p>
          <a:p>
            <a:pPr marR="0" lvl="0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3000" dirty="0">
              <a:effectLst/>
              <a:ea typeface="Noto Sans Symbols"/>
            </a:endParaRP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●"/>
            </a:pPr>
            <a:endParaRPr lang="en-US" sz="3000" dirty="0">
              <a:latin typeface="Calibri"/>
              <a:ea typeface="Noto Sans Symbols"/>
              <a:cs typeface="Noto Sans Symbols"/>
            </a:endParaRPr>
          </a:p>
        </p:txBody>
      </p:sp>
      <p:sp>
        <p:nvSpPr>
          <p:cNvPr id="78" name="Google Shape;78;p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C465BF-1FDB-0953-B58F-CF1E791C71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B21CC0-3E95-08A8-E8DF-6EBD2ECD98D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an Effective GMEC?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52135327"/>
              </p:ext>
            </p:extLst>
          </p:nvPr>
        </p:nvGraphicFramePr>
        <p:xfrm>
          <a:off x="1302326" y="1720273"/>
          <a:ext cx="6770255" cy="4412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E865D0-6C40-E39E-A964-6E1DE17BFB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C8262-D09B-3F01-EA7F-48A6B06C8C0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2023</a:t>
            </a:r>
          </a:p>
        </p:txBody>
      </p:sp>
    </p:spTree>
    <p:extLst>
      <p:ext uri="{BB962C8B-B14F-4D97-AF65-F5344CB8AC3E}">
        <p14:creationId xmlns:p14="http://schemas.microsoft.com/office/powerpoint/2010/main" val="3817861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collaboration with the DIO, have authority and responsibility for oversight and administration of GME programs </a:t>
            </a:r>
            <a:r>
              <a:rPr lang="en-US" b="1" dirty="0"/>
              <a:t>(IR I.A.5.a)</a:t>
            </a:r>
          </a:p>
          <a:p>
            <a:r>
              <a:rPr lang="en-US" dirty="0"/>
              <a:t>Ensure compliance with all ACGME requirements </a:t>
            </a:r>
            <a:r>
              <a:rPr lang="en-US" b="1" dirty="0"/>
              <a:t>(IR I.A.5.a)</a:t>
            </a:r>
          </a:p>
          <a:p>
            <a:r>
              <a:rPr lang="en-US" dirty="0"/>
              <a:t>Provide strategic direction for GME across SI</a:t>
            </a:r>
          </a:p>
          <a:p>
            <a:r>
              <a:rPr lang="en-US" dirty="0"/>
              <a:t>Analyze GME performance across SI and implement actions to improve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6C9A5-ED8E-7FDB-D1A3-8707BF2C3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BE61D-C327-6BC0-73FA-405AEDC9E44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2023</a:t>
            </a:r>
          </a:p>
        </p:txBody>
      </p:sp>
    </p:spTree>
    <p:extLst>
      <p:ext uri="{BB962C8B-B14F-4D97-AF65-F5344CB8AC3E}">
        <p14:creationId xmlns:p14="http://schemas.microsoft.com/office/powerpoint/2010/main" val="2966291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3500" indent="0">
              <a:buNone/>
            </a:pPr>
            <a:r>
              <a:rPr lang="en-US" i="1" dirty="0"/>
              <a:t>The optimal </a:t>
            </a:r>
            <a:r>
              <a:rPr lang="en-US" i="1" strike="sngStrike" dirty="0"/>
              <a:t>CLE</a:t>
            </a:r>
            <a:r>
              <a:rPr lang="en-US" i="1" dirty="0"/>
              <a:t> </a:t>
            </a:r>
            <a:r>
              <a:rPr lang="en-US" i="1" dirty="0">
                <a:solidFill>
                  <a:srgbClr val="FF0000"/>
                </a:solidFill>
              </a:rPr>
              <a:t>GMEC </a:t>
            </a:r>
            <a:r>
              <a:rPr lang="en-US" i="1" dirty="0"/>
              <a:t>supports high-performance teaming.  The concept of teaming recognizes the dynamic and fluid nature of the many individuals of the </a:t>
            </a:r>
            <a:r>
              <a:rPr lang="en-US" i="1" strike="sngStrike" dirty="0"/>
              <a:t>clinical care </a:t>
            </a:r>
            <a:r>
              <a:rPr lang="en-US" i="1" dirty="0">
                <a:solidFill>
                  <a:srgbClr val="FF0000"/>
                </a:solidFill>
              </a:rPr>
              <a:t>GME </a:t>
            </a:r>
            <a:r>
              <a:rPr lang="en-US" i="1" dirty="0"/>
              <a:t>team that come together in the course of providing </a:t>
            </a:r>
            <a:r>
              <a:rPr lang="en-US" i="1" strike="sngStrike" dirty="0"/>
              <a:t>patient care </a:t>
            </a:r>
            <a:r>
              <a:rPr lang="en-US" i="1" dirty="0">
                <a:solidFill>
                  <a:srgbClr val="FF0000"/>
                </a:solidFill>
              </a:rPr>
              <a:t>oversight </a:t>
            </a:r>
            <a:r>
              <a:rPr lang="en-US" i="1" dirty="0"/>
              <a:t>to achieve a common vision and goals.  Teaming recognizes the benefits of purposeful interactions in which team members quickly identify and capitalize on their various professional strengths – coordinating </a:t>
            </a:r>
            <a:r>
              <a:rPr lang="en-US" i="1" strike="sngStrike" dirty="0"/>
              <a:t>care</a:t>
            </a:r>
            <a:r>
              <a:rPr lang="en-US" i="1" dirty="0"/>
              <a:t> </a:t>
            </a:r>
            <a:r>
              <a:rPr lang="en-US" i="1" dirty="0">
                <a:solidFill>
                  <a:srgbClr val="FF0000"/>
                </a:solidFill>
              </a:rPr>
              <a:t>work </a:t>
            </a:r>
            <a:r>
              <a:rPr lang="en-US" i="1" dirty="0"/>
              <a:t>that is both </a:t>
            </a:r>
            <a:r>
              <a:rPr lang="en-US" i="1" strike="sngStrike" dirty="0"/>
              <a:t>safe</a:t>
            </a:r>
            <a:r>
              <a:rPr lang="en-US" i="1" dirty="0"/>
              <a:t> </a:t>
            </a:r>
            <a:r>
              <a:rPr lang="en-US" i="1" dirty="0">
                <a:solidFill>
                  <a:srgbClr val="FF0000"/>
                </a:solidFill>
              </a:rPr>
              <a:t>effective </a:t>
            </a:r>
            <a:r>
              <a:rPr lang="en-US" i="1" dirty="0"/>
              <a:t>and efficient.  The team members collaborate and share accountability to achieve outstanding results.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GMEC is a Team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DCA40A-23D0-B01B-113C-B4E4273F40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135ACF-4D12-536E-34E4-EA467F9CFA8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2023</a:t>
            </a:r>
          </a:p>
        </p:txBody>
      </p:sp>
    </p:spTree>
    <p:extLst>
      <p:ext uri="{BB962C8B-B14F-4D97-AF65-F5344CB8AC3E}">
        <p14:creationId xmlns:p14="http://schemas.microsoft.com/office/powerpoint/2010/main" val="425717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Our GMEC shares a clearly understood common purpose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Each GMEC member is equally committed to the committee’s success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Our GMEC members have a good blend of complementary skills and talents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Our GMEC uses time-efficient processes to complete our work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Each GMEC member contributes equivalent amounts of high-quality work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GMEC Self-Assessment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9527" y="6081382"/>
            <a:ext cx="65293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Logan, J. et al. (2019). Assessment:  How Well Does Your Team Function? </a:t>
            </a:r>
            <a:r>
              <a:rPr lang="en-US" sz="1100" i="1" dirty="0"/>
              <a:t>Harvard Business Review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1A47F-20BA-E972-7C9E-8C40AD6924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F71F3F9-16AC-4959-F465-B717BF28625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2023</a:t>
            </a:r>
          </a:p>
        </p:txBody>
      </p:sp>
    </p:spTree>
    <p:extLst>
      <p:ext uri="{BB962C8B-B14F-4D97-AF65-F5344CB8AC3E}">
        <p14:creationId xmlns:p14="http://schemas.microsoft.com/office/powerpoint/2010/main" val="345748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Components of GMEC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22154099"/>
              </p:ext>
            </p:extLst>
          </p:nvPr>
        </p:nvGraphicFramePr>
        <p:xfrm>
          <a:off x="1052945" y="1784926"/>
          <a:ext cx="7241309" cy="437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C7B6CE-7CF0-3DE7-8E5D-2CA41C48C1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5469A-0930-FD46-7BF7-C30DFE6BD1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2023</a:t>
            </a:r>
          </a:p>
        </p:txBody>
      </p:sp>
    </p:spTree>
    <p:extLst>
      <p:ext uri="{BB962C8B-B14F-4D97-AF65-F5344CB8AC3E}">
        <p14:creationId xmlns:p14="http://schemas.microsoft.com/office/powerpoint/2010/main" val="241458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3B7A11D580E14F9BE0484D3412B0B6" ma:contentTypeVersion="13" ma:contentTypeDescription="Create a new document." ma:contentTypeScope="" ma:versionID="e6dc13309da9ab1dbc357909bb5655d7">
  <xsd:schema xmlns:xsd="http://www.w3.org/2001/XMLSchema" xmlns:xs="http://www.w3.org/2001/XMLSchema" xmlns:p="http://schemas.microsoft.com/office/2006/metadata/properties" xmlns:ns2="37d4d523-0ecf-4d56-85eb-df9df8851fdb" xmlns:ns3="5b592465-3d56-4da0-b683-2bace713b1a0" targetNamespace="http://schemas.microsoft.com/office/2006/metadata/properties" ma:root="true" ma:fieldsID="dbf0ee040505c82f3169c2f156c80ece" ns2:_="" ns3:_="">
    <xsd:import namespace="37d4d523-0ecf-4d56-85eb-df9df8851fdb"/>
    <xsd:import namespace="5b592465-3d56-4da0-b683-2bace713b1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d4d523-0ecf-4d56-85eb-df9df8851f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becccba-c4c9-45c7-b798-466261a7ce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92465-3d56-4da0-b683-2bace713b1a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cf033c4-6452-4770-b075-5520ec8e4c3a}" ma:internalName="TaxCatchAll" ma:showField="CatchAllData" ma:web="5b592465-3d56-4da0-b683-2bace713b1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d4d523-0ecf-4d56-85eb-df9df8851fdb">
      <Terms xmlns="http://schemas.microsoft.com/office/infopath/2007/PartnerControls"/>
    </lcf76f155ced4ddcb4097134ff3c332f>
    <TaxCatchAll xmlns="5b592465-3d56-4da0-b683-2bace713b1a0" xsi:nil="true"/>
  </documentManagement>
</p:properties>
</file>

<file path=customXml/itemProps1.xml><?xml version="1.0" encoding="utf-8"?>
<ds:datastoreItem xmlns:ds="http://schemas.openxmlformats.org/officeDocument/2006/customXml" ds:itemID="{8934017B-BCC8-4B50-B47C-5E9B902EC5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d4d523-0ecf-4d56-85eb-df9df8851fdb"/>
    <ds:schemaRef ds:uri="5b592465-3d56-4da0-b683-2bace713b1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84B524-3ABF-49FB-A8B4-D0800DD8F4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3A2E39-C49F-4018-AF53-7DF39BC49D63}">
  <ds:schemaRefs>
    <ds:schemaRef ds:uri="http://schemas.microsoft.com/office/2006/metadata/properties"/>
    <ds:schemaRef ds:uri="http://schemas.microsoft.com/office/infopath/2007/PartnerControls"/>
    <ds:schemaRef ds:uri="37d4d523-0ecf-4d56-85eb-df9df8851fdb"/>
    <ds:schemaRef ds:uri="5b592465-3d56-4da0-b683-2bace713b1a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4199</TotalTime>
  <Words>1879</Words>
  <Application>Microsoft Office PowerPoint</Application>
  <PresentationFormat>On-screen Show (4:3)</PresentationFormat>
  <Paragraphs>331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Comic Sans MS</vt:lpstr>
      <vt:lpstr>Wingdings</vt:lpstr>
      <vt:lpstr>Noto Sans Symbols</vt:lpstr>
      <vt:lpstr>Calibri</vt:lpstr>
      <vt:lpstr>PME-2016</vt:lpstr>
      <vt:lpstr>Please Note…</vt:lpstr>
      <vt:lpstr>GMEC Best Practices </vt:lpstr>
      <vt:lpstr>PowerPoint Presentation</vt:lpstr>
      <vt:lpstr>LEARNING OBJECTIVES</vt:lpstr>
      <vt:lpstr>What Makes an Effective GMEC?</vt:lpstr>
      <vt:lpstr>Purpose</vt:lpstr>
      <vt:lpstr>The GMEC is a Team</vt:lpstr>
      <vt:lpstr>GMEC Self-Assessment</vt:lpstr>
      <vt:lpstr>Essential Components of GMEC</vt:lpstr>
      <vt:lpstr>Best Practices</vt:lpstr>
      <vt:lpstr>Best Practices</vt:lpstr>
      <vt:lpstr>GMEC Requirements</vt:lpstr>
      <vt:lpstr>GMEC Responsibilities</vt:lpstr>
      <vt:lpstr>Oversight</vt:lpstr>
      <vt:lpstr>Review &amp; Approval</vt:lpstr>
      <vt:lpstr>ACGME Oversight Requirements</vt:lpstr>
      <vt:lpstr>ACGME Oversight Requirements</vt:lpstr>
      <vt:lpstr>ACGME Oversight Requirements</vt:lpstr>
      <vt:lpstr>ACGME Oversight Requirements</vt:lpstr>
      <vt:lpstr>ACGME Oversight Requirements</vt:lpstr>
      <vt:lpstr>GMEC Vulnerabilities</vt:lpstr>
      <vt:lpstr>Sealy, P. &amp; LeTourneau, J. (2023, February 23-25). DIO 101:  Special Reviews and Annual Institutional Reviews (AIR) [Conference Presentation]. ACGME 2023 Annual Educational Conference, Nashville, TN.</vt:lpstr>
      <vt:lpstr>Sealy, P. &amp; LeTourneau, J. (2023, February 23-25). DIO 101:  Special Reviews and Annual Institutional Reviews (AIR) [Conference Presentation]. ACGME 2023 Annual Educational Conference, Nashville, TN.</vt:lpstr>
      <vt:lpstr>Moore, S. &amp; Orlando, J. (2023, February 23-25). DIO 101:  Characteristics of an Effective GMEC [Conference Presentation]. ACGME 2023 Annual Educational Conference, Nashville, TN.</vt:lpstr>
      <vt:lpstr>AIR</vt:lpstr>
      <vt:lpstr>AIR Best Practices</vt:lpstr>
      <vt:lpstr>Special Review</vt:lpstr>
      <vt:lpstr>Special Review Best Practices</vt:lpstr>
      <vt:lpstr>Other Vulnerabilities</vt:lpstr>
      <vt:lpstr>GMEC Top 5</vt:lpstr>
      <vt:lpstr>Virtual Coaching Series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OBJECTIVES</dc:title>
  <dc:creator>Microsoft Office User</dc:creator>
  <cp:lastModifiedBy>BJ Schwartz</cp:lastModifiedBy>
  <cp:revision>656</cp:revision>
  <dcterms:created xsi:type="dcterms:W3CDTF">2016-03-20T11:36:31Z</dcterms:created>
  <dcterms:modified xsi:type="dcterms:W3CDTF">2023-03-28T17:19:47Z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0x0101005D3B7A11D580E14F9BE0484D3412B0B6</vt:lpwstr>
  </property>
  <property fmtid="{D5CDD505-2E9C-101B-9397-08002B2CF9AE}" pid="3" name="MediaServiceImageTags">
    <vt:lpwstr/>
  </property>
</Properties>
</file>