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3"/>
  </p:notesMasterIdLst>
  <p:sldIdLst>
    <p:sldId id="256" r:id="rId2"/>
    <p:sldId id="301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63" r:id="rId13"/>
    <p:sldId id="266" r:id="rId14"/>
    <p:sldId id="282" r:id="rId15"/>
    <p:sldId id="284" r:id="rId16"/>
    <p:sldId id="286" r:id="rId17"/>
    <p:sldId id="270" r:id="rId18"/>
    <p:sldId id="271" r:id="rId19"/>
    <p:sldId id="265" r:id="rId20"/>
    <p:sldId id="295" r:id="rId21"/>
    <p:sldId id="272" r:id="rId22"/>
    <p:sldId id="297" r:id="rId23"/>
    <p:sldId id="296" r:id="rId24"/>
    <p:sldId id="287" r:id="rId25"/>
    <p:sldId id="288" r:id="rId26"/>
    <p:sldId id="298" r:id="rId27"/>
    <p:sldId id="289" r:id="rId28"/>
    <p:sldId id="293" r:id="rId29"/>
    <p:sldId id="291" r:id="rId30"/>
    <p:sldId id="299" r:id="rId31"/>
    <p:sldId id="300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/>
    <p:restoredTop sz="94656"/>
  </p:normalViewPr>
  <p:slideViewPr>
    <p:cSldViewPr>
      <p:cViewPr>
        <p:scale>
          <a:sx n="150" d="100"/>
          <a:sy n="150" d="100"/>
        </p:scale>
        <p:origin x="215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notesViewPr>
    <p:cSldViewPr>
      <p:cViewPr varScale="1">
        <p:scale>
          <a:sx n="55" d="100"/>
          <a:sy n="55" d="100"/>
        </p:scale>
        <p:origin x="-256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E5FD2-E0C6-446E-97C0-7FD4C74DEC6B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4656-7AB6-4215-87A4-1EFA07F5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4656-7AB6-4215-87A4-1EFA07F5C4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4656-7AB6-4215-87A4-1EFA07F5C4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4656-7AB6-4215-87A4-1EFA07F5C4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0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7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97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s://acgme.wufoo.com/forms/r1nrkj3812bes9i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inmeded.com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4" Type="http://schemas.openxmlformats.org/officeDocument/2006/relationships/hyperlink" Target="http://www.partnersinmeded.com/" TargetMode="External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gme.org/Portals/0/PDFs/FAQ/InstitutionalRequirements_07012015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GMEC Check-Up: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 smtClean="0"/>
              <a:t>Is your GMEC meeting its responsibilities?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Candace </a:t>
            </a:r>
            <a:r>
              <a:rPr lang="en-US" dirty="0" err="1" smtClean="0"/>
              <a:t>DeMaris</a:t>
            </a:r>
            <a:r>
              <a:rPr lang="en-US" dirty="0" smtClean="0"/>
              <a:t>, MAIS, Consultant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000" dirty="0" smtClean="0"/>
              <a:t>“Oversight” vs. “Control” of…</a:t>
            </a:r>
            <a:endParaRPr lang="en-US" sz="3000" dirty="0"/>
          </a:p>
          <a:p>
            <a:pPr lvl="1">
              <a:defRPr/>
            </a:pPr>
            <a:r>
              <a:rPr lang="en-US" dirty="0"/>
              <a:t>ACGME accreditation status of the SI and programs</a:t>
            </a:r>
          </a:p>
          <a:p>
            <a:pPr lvl="1">
              <a:defRPr/>
            </a:pPr>
            <a:r>
              <a:rPr lang="en-US" dirty="0"/>
              <a:t>Quality of the learning and working environment</a:t>
            </a:r>
          </a:p>
          <a:p>
            <a:pPr lvl="1">
              <a:defRPr/>
            </a:pPr>
            <a:r>
              <a:rPr lang="en-US" dirty="0"/>
              <a:t>Quality of educational experiences that lead to measureable achievement of educational outcomes as identified in the CPRs and specialty-specific program requirements</a:t>
            </a:r>
          </a:p>
          <a:p>
            <a:pPr lvl="1">
              <a:defRPr/>
            </a:pPr>
            <a:r>
              <a:rPr lang="en-US" dirty="0"/>
              <a:t>The programs’ annual evaluation and improvement activities</a:t>
            </a:r>
          </a:p>
          <a:p>
            <a:pPr lvl="1">
              <a:defRPr/>
            </a:pPr>
            <a:r>
              <a:rPr lang="en-US" dirty="0"/>
              <a:t>All processes related to reductions and closures of programs, participating sites, and the SI itself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I.B.4 – GMEC Responsibilities </a:t>
            </a:r>
            <a:r>
              <a:rPr lang="en-US" sz="3200" dirty="0" smtClean="0"/>
              <a:t>I.B.4.a) Oversight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94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/>
              <a:t>Structure for Educational Oversight</a:t>
            </a:r>
          </a:p>
          <a:p>
            <a:pPr lvl="1"/>
            <a:r>
              <a:rPr lang="en-US" altLang="en-US" sz="2400" dirty="0"/>
              <a:t>Statement of Commitment</a:t>
            </a:r>
          </a:p>
          <a:p>
            <a:pPr lvl="1"/>
            <a:r>
              <a:rPr lang="en-US" altLang="en-US" sz="2400" dirty="0" smtClean="0"/>
              <a:t>Review and Approval </a:t>
            </a:r>
            <a:r>
              <a:rPr lang="en-US" altLang="en-US" sz="2400" dirty="0"/>
              <a:t>of institutional GME policies and </a:t>
            </a:r>
            <a:r>
              <a:rPr lang="en-US" altLang="en-US" sz="2400" dirty="0" smtClean="0"/>
              <a:t>procedures (see also Section IV)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Accreditation </a:t>
            </a:r>
            <a:r>
              <a:rPr lang="en-US" altLang="en-US" sz="2400" dirty="0"/>
              <a:t>Status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I.B.4 – GMEC Responsibilities </a:t>
            </a:r>
            <a:r>
              <a:rPr lang="en-US" sz="3200" dirty="0"/>
              <a:t>I.B.4.a) Oversight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pic>
        <p:nvPicPr>
          <p:cNvPr id="6" name="irc_mi" descr="http://us.cdn2.123rf.com/168nwm/coramax/coramax1212/coramax121200180/16933240-3d-people--man-person-with-a-ke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438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5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I.B.4 – GMEC Responsibilities </a:t>
            </a:r>
            <a:r>
              <a:rPr lang="en-US" sz="3200" dirty="0" smtClean="0"/>
              <a:t>I.B.4.b) </a:t>
            </a:r>
            <a:r>
              <a:rPr lang="en-US" altLang="en-US" sz="3200" dirty="0" smtClean="0"/>
              <a:t>Review and Approval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000" dirty="0" smtClean="0"/>
              <a:t>Institutional GME policies and procedures</a:t>
            </a:r>
          </a:p>
          <a:p>
            <a:r>
              <a:rPr lang="en-US" altLang="en-US" sz="2000" dirty="0" smtClean="0"/>
              <a:t>Resident salaries and benefits</a:t>
            </a:r>
          </a:p>
          <a:p>
            <a:r>
              <a:rPr lang="en-US" altLang="en-US" sz="2000" dirty="0" smtClean="0"/>
              <a:t>New program application</a:t>
            </a:r>
          </a:p>
          <a:p>
            <a:r>
              <a:rPr lang="en-US" altLang="en-US" sz="2000" dirty="0" smtClean="0"/>
              <a:t>Major changes in program structure or duration of education</a:t>
            </a:r>
          </a:p>
          <a:p>
            <a:r>
              <a:rPr lang="en-US" altLang="en-US" sz="2000" dirty="0" smtClean="0"/>
              <a:t>Requests for permanent changes in resident complement</a:t>
            </a:r>
          </a:p>
          <a:p>
            <a:r>
              <a:rPr lang="en-US" altLang="en-US" sz="2000" dirty="0" smtClean="0"/>
              <a:t>Additions/deletions of participating sites</a:t>
            </a:r>
          </a:p>
          <a:p>
            <a:r>
              <a:rPr lang="en-US" altLang="en-US" sz="2000" dirty="0" smtClean="0"/>
              <a:t>Appointment of program directors</a:t>
            </a:r>
          </a:p>
          <a:p>
            <a:r>
              <a:rPr lang="en-US" altLang="en-US" sz="2000" dirty="0" smtClean="0"/>
              <a:t>Progress reports requested by a Review Committee</a:t>
            </a:r>
          </a:p>
          <a:p>
            <a:r>
              <a:rPr lang="en-US" altLang="en-US" sz="2000" dirty="0" smtClean="0"/>
              <a:t>Responses to CLER reports</a:t>
            </a:r>
          </a:p>
          <a:p>
            <a:r>
              <a:rPr lang="en-US" altLang="en-US" sz="2000" dirty="0" smtClean="0"/>
              <a:t>Requests for exceptions to duty hours requirements</a:t>
            </a:r>
          </a:p>
          <a:p>
            <a:r>
              <a:rPr lang="en-US" altLang="en-US" sz="2000" dirty="0" smtClean="0"/>
              <a:t>Voluntary withdrawal of accreditation</a:t>
            </a:r>
          </a:p>
          <a:p>
            <a:r>
              <a:rPr lang="en-US" altLang="en-US" sz="2000" dirty="0" smtClean="0"/>
              <a:t>Requests for appeal of adverse action </a:t>
            </a:r>
          </a:p>
          <a:p>
            <a:r>
              <a:rPr lang="en-US" altLang="en-US" sz="2000" dirty="0"/>
              <a:t>A</a:t>
            </a:r>
            <a:r>
              <a:rPr lang="en-US" altLang="en-US" sz="2000" dirty="0" smtClean="0"/>
              <a:t>ppeal presentations to an ACGME panel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87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858000" cy="1676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New Emphasis:  </a:t>
            </a:r>
            <a:br>
              <a:rPr lang="en-US" altLang="en-US" dirty="0" smtClean="0"/>
            </a:br>
            <a:r>
              <a:rPr lang="en-US" altLang="en-US" dirty="0" smtClean="0"/>
              <a:t>Oversight of Annual Evaluation </a:t>
            </a:r>
            <a:br>
              <a:rPr lang="en-US" altLang="en-US" dirty="0" smtClean="0"/>
            </a:br>
            <a:r>
              <a:rPr lang="en-US" altLang="en-US" dirty="0" smtClean="0"/>
              <a:t>&amp; Improvement Processes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0480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sz="2800" dirty="0" smtClean="0"/>
              <a:t>Annual Institutional Review (AIR) – I.B.5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457200" lvl="1" indent="0">
              <a:buNone/>
              <a:defRPr/>
            </a:pPr>
            <a:r>
              <a:rPr lang="en-US" sz="2800" dirty="0" smtClean="0"/>
              <a:t>GMEC Special Review – I.B.6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457200" lvl="1" indent="0">
              <a:buNone/>
              <a:defRPr/>
            </a:pPr>
            <a:r>
              <a:rPr lang="en-US" sz="2800" dirty="0" smtClean="0"/>
              <a:t>Annual Program Evaluation – CPR V.C.2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13318" name="yui_3_5_1_5_1363183911402_2091" descr="http://us.cdn2.123rf.com/168nwm/coramax/coramax1212/coramax121200358/17075784-3d-people--man-person-with-pointer-on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62" y="4572000"/>
            <a:ext cx="16974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5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2800" dirty="0"/>
              <a:t>The sponsoring institution’s annual evaluation of itself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Demonstrates ongoing attention to effective institutional oversight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ACGME does not specify how and by what criteria AIR should be conducted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3000" dirty="0"/>
              <a:t>Must include:</a:t>
            </a:r>
          </a:p>
          <a:p>
            <a:pPr lvl="1">
              <a:defRPr/>
            </a:pPr>
            <a:r>
              <a:rPr lang="en-US" sz="2600" dirty="0"/>
              <a:t>Results of the most recent institutional self-study visit</a:t>
            </a:r>
          </a:p>
          <a:p>
            <a:pPr lvl="1">
              <a:defRPr/>
            </a:pPr>
            <a:r>
              <a:rPr lang="en-US" sz="2600" dirty="0"/>
              <a:t>Results of ACGME resident and faculty surveys</a:t>
            </a:r>
          </a:p>
          <a:p>
            <a:pPr lvl="1">
              <a:defRPr/>
            </a:pPr>
            <a:r>
              <a:rPr lang="en-US" sz="2600" dirty="0"/>
              <a:t>Notification of programs’ accreditation statuses and self-study </a:t>
            </a:r>
            <a:r>
              <a:rPr lang="en-US" sz="2600" dirty="0" smtClean="0"/>
              <a:t>visits</a:t>
            </a:r>
          </a:p>
          <a:p>
            <a:pPr lvl="1">
              <a:defRPr/>
            </a:pPr>
            <a:endParaRPr lang="en-US" sz="2600" dirty="0"/>
          </a:p>
          <a:p>
            <a:pPr>
              <a:defRPr/>
            </a:pPr>
            <a:r>
              <a:rPr lang="en-US" sz="3000" dirty="0" smtClean="0"/>
              <a:t>Executive summary presented to the Governing Body.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I.B.5 Annual Institutional Review (AIR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1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8997" y="1676400"/>
            <a:ext cx="7886700" cy="44389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Using..</a:t>
            </a:r>
          </a:p>
          <a:p>
            <a:pPr lvl="1"/>
            <a:r>
              <a:rPr lang="en-US" dirty="0" smtClean="0"/>
              <a:t>Sponsor History Summary</a:t>
            </a:r>
          </a:p>
          <a:p>
            <a:pPr lvl="1"/>
            <a:r>
              <a:rPr lang="en-US" dirty="0" smtClean="0"/>
              <a:t>Sponsor History Details with Citations and Complaints</a:t>
            </a:r>
          </a:p>
          <a:p>
            <a:pPr lvl="1"/>
            <a:r>
              <a:rPr lang="en-US" dirty="0" smtClean="0"/>
              <a:t>Institutional Data from ADS</a:t>
            </a:r>
          </a:p>
          <a:p>
            <a:pPr lvl="1"/>
            <a:r>
              <a:rPr lang="en-US" dirty="0" smtClean="0"/>
              <a:t>Summary of Program-Specific Citations</a:t>
            </a:r>
          </a:p>
          <a:p>
            <a:pPr lvl="1"/>
            <a:r>
              <a:rPr lang="en-US" dirty="0" smtClean="0"/>
              <a:t>Personnel Changes</a:t>
            </a:r>
          </a:p>
          <a:p>
            <a:pPr lvl="1"/>
            <a:r>
              <a:rPr lang="en-US" dirty="0" smtClean="0"/>
              <a:t>Institution-Level Resident/Fellow Survey</a:t>
            </a:r>
          </a:p>
          <a:p>
            <a:pPr lvl="1"/>
            <a:r>
              <a:rPr lang="en-US" dirty="0" smtClean="0"/>
              <a:t>Institution-Level Faculty Survey</a:t>
            </a:r>
          </a:p>
          <a:p>
            <a:pPr lvl="1"/>
            <a:r>
              <a:rPr lang="en-US" dirty="0" smtClean="0"/>
              <a:t>Annual Data Reporting Summary (compliance rate for programs</a:t>
            </a:r>
          </a:p>
          <a:p>
            <a:pPr lvl="1"/>
            <a:r>
              <a:rPr lang="en-US" dirty="0" smtClean="0"/>
              <a:t>Most recent institutional LON</a:t>
            </a:r>
          </a:p>
          <a:p>
            <a:pPr lvl="1"/>
            <a:r>
              <a:rPr lang="en-US" dirty="0" smtClean="0"/>
              <a:t>Other correspondence from the IRC</a:t>
            </a:r>
          </a:p>
          <a:p>
            <a:pPr lvl="1"/>
            <a:r>
              <a:rPr lang="en-US" dirty="0" smtClean="0"/>
              <a:t>Site Visit Report with Addenda (if applicable)</a:t>
            </a:r>
          </a:p>
          <a:p>
            <a:pPr lvl="1"/>
            <a:r>
              <a:rPr lang="en-US" dirty="0" smtClean="0"/>
              <a:t>Other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200" dirty="0"/>
              <a:t>ACGME SES 014 Institutional Review in the Next Accreditation System, </a:t>
            </a:r>
            <a:r>
              <a:rPr lang="en-US" sz="1200" dirty="0" err="1"/>
              <a:t>Opas</a:t>
            </a:r>
            <a:r>
              <a:rPr lang="en-US" sz="1200" dirty="0"/>
              <a:t>, </a:t>
            </a:r>
            <a:r>
              <a:rPr lang="en-US" sz="1200" dirty="0" err="1"/>
              <a:t>Zaidan</a:t>
            </a:r>
            <a:r>
              <a:rPr lang="en-US" sz="1200" dirty="0"/>
              <a:t>, Johnson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2015-16 Annual Data 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71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i="1" dirty="0"/>
              <a:t>NOT</a:t>
            </a:r>
            <a:r>
              <a:rPr lang="en-US" sz="2800" dirty="0"/>
              <a:t> an internal review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i="1" dirty="0"/>
              <a:t>IS</a:t>
            </a:r>
            <a:r>
              <a:rPr lang="en-US" sz="2800" dirty="0"/>
              <a:t> a review for underperforming programs that do not meet the GMEC’s performance criteria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GMEC must develop a protocol and identify </a:t>
            </a:r>
            <a:r>
              <a:rPr lang="en-US" sz="2800" i="1" dirty="0"/>
              <a:t>program</a:t>
            </a:r>
            <a:r>
              <a:rPr lang="en-US" sz="2800" dirty="0"/>
              <a:t> performance </a:t>
            </a:r>
            <a:r>
              <a:rPr lang="en-US" sz="2800" dirty="0" smtClean="0"/>
              <a:t>indicators </a:t>
            </a: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Results in a report that describes quality improvement goals, corrective action, and a process for monitoring outcomes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I.B.6 – GMEC Special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07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4770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 few words about Annual Program Evaluation…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403860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2800" dirty="0" smtClean="0"/>
              <a:t>Formalized the name:  Annual Program Evaluation (APE)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Added a requirement for a formal Program Evaluation Committee (PEC)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Clarified the expectation of a performance improvement component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RRCs may have additional requirements.  Check the current specialty-specific requirements</a:t>
            </a:r>
            <a:endParaRPr lang="en-US" sz="2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36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GMEC can facilitate the APE by…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505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Providing resources, templates, expertise, and technical assistance for effective annual evaluations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Complying with Institutional Requirements for provision of oversight of the quality of each program’s educational experiences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Carrying out required oversight (not conduct) of the programs’ annual evaluation and improvement activities – and holding the programs accountable (a standing agenda item?)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62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II.  Institutional Resources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II.C – Resident Forum</a:t>
            </a:r>
          </a:p>
          <a:p>
            <a:pPr lvl="1"/>
            <a:r>
              <a:rPr lang="en-US" altLang="en-US" dirty="0" smtClean="0"/>
              <a:t>Organization, council, town </a:t>
            </a:r>
            <a:r>
              <a:rPr lang="en-US" altLang="en-US" dirty="0"/>
              <a:t>h</a:t>
            </a:r>
            <a:r>
              <a:rPr lang="en-US" altLang="en-US" dirty="0" smtClean="0"/>
              <a:t>all, “other </a:t>
            </a:r>
            <a:r>
              <a:rPr lang="en-US" altLang="en-US" dirty="0"/>
              <a:t>p</a:t>
            </a:r>
            <a:r>
              <a:rPr lang="en-US" altLang="en-US" dirty="0" smtClean="0"/>
              <a:t>latform” </a:t>
            </a:r>
          </a:p>
          <a:p>
            <a:pPr lvl="1"/>
            <a:r>
              <a:rPr lang="en-US" altLang="en-US" dirty="0" smtClean="0"/>
              <a:t>Communicate and exchange information</a:t>
            </a:r>
          </a:p>
          <a:p>
            <a:pPr lvl="1"/>
            <a:r>
              <a:rPr lang="en-US" altLang="en-US" dirty="0" smtClean="0"/>
              <a:t>Open to all residents</a:t>
            </a:r>
          </a:p>
          <a:p>
            <a:pPr lvl="1"/>
            <a:r>
              <a:rPr lang="en-US" altLang="en-US" dirty="0" smtClean="0"/>
              <a:t>Concerns raised without fear of retribution</a:t>
            </a:r>
          </a:p>
          <a:p>
            <a:pPr lvl="1"/>
            <a:r>
              <a:rPr lang="en-US" altLang="en-US" dirty="0" smtClean="0"/>
              <a:t>Opportunity to meet </a:t>
            </a:r>
            <a:r>
              <a:rPr lang="en-US" altLang="en-US" i="1" dirty="0" smtClean="0"/>
              <a:t>without</a:t>
            </a:r>
            <a:r>
              <a:rPr lang="en-US" altLang="en-US" dirty="0" smtClean="0"/>
              <a:t> the DIO, faculty or administration present (at least in part)</a:t>
            </a:r>
          </a:p>
          <a:p>
            <a:pPr lvl="1"/>
            <a:r>
              <a:rPr lang="en-US" altLang="en-US" dirty="0" smtClean="0"/>
              <a:t>Presentation to the GMEC or DIO (another standing agenda item?)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72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457200"/>
            <a:ext cx="8382000" cy="76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Lucida Bright" pitchFamily="18" charset="0"/>
              </a:rPr>
              <a:t>Introducing Your Presenter…</a:t>
            </a:r>
            <a:endParaRPr lang="en-US" sz="3600" b="1" i="1" dirty="0" smtClean="0">
              <a:latin typeface="Lucida Br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9950" y="1243129"/>
            <a:ext cx="51054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latin typeface="Lucida Bright" pitchFamily="18" charset="0"/>
              </a:rPr>
              <a:t>Candace DeMaris, MAIS</a:t>
            </a:r>
            <a:endParaRPr lang="en-US" sz="2400" b="1" dirty="0">
              <a:latin typeface="Lucida Bright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>
                <a:latin typeface="+mn-lt"/>
              </a:rPr>
              <a:t>Over </a:t>
            </a:r>
            <a:r>
              <a:rPr lang="en-US" sz="1600" b="0" dirty="0">
                <a:latin typeface="+mn-lt"/>
              </a:rPr>
              <a:t>30 </a:t>
            </a:r>
            <a:r>
              <a:rPr lang="en-US" sz="1600" b="0">
                <a:latin typeface="+mn-lt"/>
              </a:rPr>
              <a:t>years </a:t>
            </a:r>
            <a:r>
              <a:rPr lang="en-US" sz="1600" b="0" smtClean="0">
                <a:latin typeface="+mn-lt"/>
              </a:rPr>
              <a:t>experience </a:t>
            </a:r>
            <a:r>
              <a:rPr lang="en-US" sz="1600" b="0" dirty="0">
                <a:latin typeface="+mn-lt"/>
              </a:rPr>
              <a:t>in graduate and undergraduate medical education at academic medical centers and community-based-teaching hospitals, including 16 years as DIO in a multi-state integrated health system. She brings detailed knowledge of ACGME program and institutional requirements for accreditation -- and practical experience in integrating those requirements into resident education and GME operations   In addition, </a:t>
            </a:r>
            <a:endParaRPr lang="en-US" sz="1600" b="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>
                <a:latin typeface="+mn-lt"/>
              </a:rPr>
              <a:t>Candace </a:t>
            </a:r>
            <a:r>
              <a:rPr lang="en-US" sz="1600" b="0" dirty="0">
                <a:latin typeface="+mn-lt"/>
              </a:rPr>
              <a:t>has unique expertise in starting new teaching hospitals, GME Consortia, and new residency programs and has assisted many sponsoring institutions and programs with feasibility assessments, financial analysis, and initial accreditation.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0" dirty="0">
              <a:latin typeface="+mn-lt"/>
            </a:endParaRPr>
          </a:p>
        </p:txBody>
      </p:sp>
      <p:pic>
        <p:nvPicPr>
          <p:cNvPr id="10" name="Picture 9" descr="Margie Klepp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79" y="1828800"/>
            <a:ext cx="19049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II.D. Resident Salary and Benefits (as approved by the GMEC - see I.B.4.b).(2)</a:t>
            </a:r>
          </a:p>
          <a:p>
            <a:endParaRPr lang="en-US" dirty="0"/>
          </a:p>
          <a:p>
            <a:r>
              <a:rPr lang="en-US" dirty="0" smtClean="0"/>
              <a:t>II.E. – Educational Tools</a:t>
            </a:r>
          </a:p>
          <a:p>
            <a:pPr lvl="1"/>
            <a:r>
              <a:rPr lang="en-US" dirty="0" smtClean="0"/>
              <a:t>Communication resources and technology</a:t>
            </a:r>
          </a:p>
          <a:p>
            <a:pPr lvl="1"/>
            <a:r>
              <a:rPr lang="en-US" dirty="0" smtClean="0"/>
              <a:t>Access to medical literature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II.F -  Support Services and Systems</a:t>
            </a:r>
          </a:p>
          <a:p>
            <a:pPr lvl="1"/>
            <a:r>
              <a:rPr lang="en-US" dirty="0" smtClean="0"/>
              <a:t>Service vs. Education</a:t>
            </a:r>
          </a:p>
          <a:p>
            <a:pPr lvl="1"/>
            <a:r>
              <a:rPr lang="en-US" dirty="0" smtClean="0"/>
              <a:t>Health and safe learning and working environment – food</a:t>
            </a:r>
          </a:p>
          <a:p>
            <a:pPr lvl="1"/>
            <a:r>
              <a:rPr lang="en-US" dirty="0" smtClean="0"/>
              <a:t>Sleep rooms</a:t>
            </a:r>
          </a:p>
          <a:p>
            <a:pPr lvl="1"/>
            <a:r>
              <a:rPr lang="en-US" dirty="0" smtClean="0"/>
              <a:t>Security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Institutional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02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057400"/>
            <a:ext cx="6781800" cy="3733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 smtClean="0"/>
              <a:t>Oversight and documentation of resident/fellow engagement in improvement processes within the learning and working environment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 smtClean="0"/>
              <a:t>6 focus areas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Patient Safety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Quality Improvement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Transitions of Care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Supervision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Duty Hours, Fatigue Management and Mitigation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Professionalism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III.  Responsibility for the Clinical Learning Environment (CLER)</a:t>
            </a:r>
          </a:p>
        </p:txBody>
      </p:sp>
      <p:pic>
        <p:nvPicPr>
          <p:cNvPr id="19462" name="irc_mi" descr="http://us.cdn3.123rf.com/168nwm/coramax/coramax1208/coramax120801265/14799993-3d-people--human-character-person-with-a-stethoscope-doctor-3d-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7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sz="2800" dirty="0"/>
          </a:p>
          <a:p>
            <a:pPr>
              <a:spcBef>
                <a:spcPts val="0"/>
              </a:spcBef>
              <a:defRPr/>
            </a:pPr>
            <a:r>
              <a:rPr lang="en-US" sz="2800" dirty="0"/>
              <a:t>Review and approval of responses to CLER </a:t>
            </a:r>
            <a:r>
              <a:rPr lang="en-US" sz="2800" dirty="0" smtClean="0"/>
              <a:t>reports – I.B.4.b).(9)</a:t>
            </a:r>
          </a:p>
          <a:p>
            <a:pPr>
              <a:spcBef>
                <a:spcPts val="0"/>
              </a:spcBef>
              <a:defRPr/>
            </a:pPr>
            <a:endParaRPr lang="en-US" sz="2800" dirty="0"/>
          </a:p>
          <a:p>
            <a:pPr>
              <a:spcBef>
                <a:spcPts val="0"/>
              </a:spcBef>
              <a:defRPr/>
            </a:pPr>
            <a:r>
              <a:rPr lang="en-US" sz="2800" dirty="0"/>
              <a:t>Must only assign residents to learning and working environments that promote quality and </a:t>
            </a:r>
            <a:r>
              <a:rPr lang="en-US" sz="2800" dirty="0" smtClean="0"/>
              <a:t>safety – I.A.4</a:t>
            </a:r>
            <a:endParaRPr lang="en-US" sz="2800" dirty="0"/>
          </a:p>
          <a:p>
            <a:pPr>
              <a:spcBef>
                <a:spcPts val="0"/>
              </a:spcBef>
              <a:defRPr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III.  Responsibility for the Clinical Learning Environment (CLER)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 descr="http://www.coeforict.org/wp-content/uploads/2009/08/What-Your-Faculty-Need-to-Know1-300x2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514600" cy="16764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45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III.  Responsibility for the Clinical Learning Environment (CLER)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14957"/>
            <a:ext cx="2895600" cy="3738350"/>
          </a:xfrm>
          <a:prstGeom prst="rect">
            <a:avLst/>
          </a:prstGeom>
        </p:spPr>
      </p:pic>
      <p:pic>
        <p:nvPicPr>
          <p:cNvPr id="8" name="Picture 7" descr="Screen Shot 2015-04-15 at 9.34.5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745021"/>
            <a:ext cx="3125063" cy="3908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3400" y="5711569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b="0" dirty="0" smtClean="0">
                <a:latin typeface="+mn-lt"/>
              </a:rPr>
              <a:t>Application Available At:</a:t>
            </a:r>
            <a:endParaRPr lang="en-US" sz="1400" b="0" dirty="0" smtClean="0">
              <a:solidFill>
                <a:prstClr val="black"/>
              </a:solidFill>
              <a:latin typeface="+mn-lt"/>
              <a:hlinkClick r:id="rId5"/>
            </a:endParaRPr>
          </a:p>
          <a:p>
            <a:pPr lvl="1"/>
            <a:r>
              <a:rPr lang="en-US" sz="1400" b="0" dirty="0" smtClean="0">
                <a:solidFill>
                  <a:prstClr val="black"/>
                </a:solidFill>
                <a:latin typeface="Arial" panose="020B0604020202020204"/>
                <a:hlinkClick r:id="rId5"/>
              </a:rPr>
              <a:t>https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/>
                <a:hlinkClick r:id="rId5"/>
              </a:rPr>
              <a:t>://acgme.wufoo.com/forms/r1nrkj3812bes9i/</a:t>
            </a:r>
            <a:endParaRPr lang="en-US" sz="1400" b="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74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16164"/>
            <a:ext cx="7886700" cy="2231484"/>
          </a:xfrm>
        </p:spPr>
        <p:txBody>
          <a:bodyPr/>
          <a:lstStyle/>
          <a:p>
            <a:r>
              <a:rPr lang="en-US" dirty="0" smtClean="0"/>
              <a:t>GMEC must review and approve (I.B.4.b).(1)</a:t>
            </a:r>
          </a:p>
          <a:p>
            <a:r>
              <a:rPr lang="en-US" dirty="0" smtClean="0"/>
              <a:t>Please refer the institutional requirements, Section IV</a:t>
            </a:r>
          </a:p>
          <a:p>
            <a:r>
              <a:rPr lang="en-US" dirty="0" smtClean="0"/>
              <a:t>Have your handout on Revised Institutional Policies available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 Institutional Policies and Procedures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irc_mi" descr="http://us.cdn4.123rf.com/168nwm/kanchokostov/kanchokostov1111/kanchokostov111100002/11135362-stud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969542"/>
            <a:ext cx="2362200" cy="2219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4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GMEC Membership</a:t>
            </a:r>
          </a:p>
          <a:p>
            <a:r>
              <a:rPr lang="en-US" dirty="0"/>
              <a:t>The sponsoring institution’s process for appointing resident members to the GMEC does not provide for 2 residents, selected by their </a:t>
            </a:r>
            <a:r>
              <a:rPr lang="en-US" dirty="0" smtClean="0"/>
              <a:t>peers</a:t>
            </a:r>
          </a:p>
          <a:p>
            <a:r>
              <a:rPr lang="en-US" dirty="0" smtClean="0"/>
              <a:t>8 GMEC members</a:t>
            </a:r>
            <a:r>
              <a:rPr lang="en-US" dirty="0"/>
              <a:t>, including the PS/QI officer, were absent from 2 sets of meeting minutes.  </a:t>
            </a:r>
            <a:r>
              <a:rPr lang="en-US" dirty="0" smtClean="0"/>
              <a:t>(The </a:t>
            </a:r>
            <a:r>
              <a:rPr lang="en-US" dirty="0"/>
              <a:t>IRC expects that each voting member attends 50% of all GMEC meetings per year</a:t>
            </a:r>
            <a:r>
              <a:rPr lang="en-US" dirty="0" smtClean="0"/>
              <a:t>.)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Citations for GMECs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04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92082"/>
            <a:ext cx="7886700" cy="443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Monitoring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not evident that the GMEC engages in regular monitoring processes </a:t>
            </a:r>
            <a:r>
              <a:rPr lang="en-US" dirty="0" smtClean="0"/>
              <a:t>of </a:t>
            </a:r>
            <a:r>
              <a:rPr lang="en-US" dirty="0"/>
              <a:t>duty hours, except through an acceptance of program director </a:t>
            </a:r>
            <a:r>
              <a:rPr lang="en-US" dirty="0" smtClean="0"/>
              <a:t>reports.  There does not appear to be a way for the GMEC to independently monitor duty hours compliance.</a:t>
            </a:r>
            <a:endParaRPr lang="en-US" dirty="0"/>
          </a:p>
          <a:p>
            <a:r>
              <a:rPr lang="en-US" dirty="0" smtClean="0"/>
              <a:t>Minutes of the GMEC meeting do not indicate that letters of notification are reviewed. </a:t>
            </a:r>
            <a:r>
              <a:rPr lang="en-US" dirty="0"/>
              <a:t>The GMEC was not aware that the (Specialty) program was placed on Continued Accreditation with Warning.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Citations </a:t>
            </a:r>
            <a:r>
              <a:rPr lang="en-US" dirty="0"/>
              <a:t>for GMECs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36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Review and Approval </a:t>
            </a:r>
          </a:p>
          <a:p>
            <a:r>
              <a:rPr lang="en-US" dirty="0" smtClean="0"/>
              <a:t>(The reviewer) could not confirm that required policies were reviewed and approved by the GMEC.  GMEC minutes do not document review and approval.</a:t>
            </a:r>
            <a:endParaRPr lang="en-US" dirty="0"/>
          </a:p>
          <a:p>
            <a:r>
              <a:rPr lang="en-US" dirty="0" smtClean="0"/>
              <a:t>Resident salaries and benefits were determined by the Human Resources office.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GMEC minutes do not document that the GMEC either recommended, reviewed or approved resident compensation.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64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Monitor</a:t>
            </a:r>
          </a:p>
          <a:p>
            <a:pPr lvl="1"/>
            <a:r>
              <a:rPr lang="en-US" dirty="0" smtClean="0"/>
              <a:t>Accreditation status</a:t>
            </a:r>
          </a:p>
          <a:p>
            <a:pPr lvl="1"/>
            <a:r>
              <a:rPr lang="en-US" dirty="0" smtClean="0"/>
              <a:t>Action plans for improvement</a:t>
            </a:r>
          </a:p>
          <a:p>
            <a:pPr lvl="1"/>
            <a:r>
              <a:rPr lang="en-US" dirty="0" smtClean="0"/>
              <a:t>Outcomes from GMEC special review</a:t>
            </a:r>
          </a:p>
          <a:p>
            <a:pPr lvl="1"/>
            <a:r>
              <a:rPr lang="en-US" dirty="0" smtClean="0"/>
              <a:t>Duty hours</a:t>
            </a:r>
          </a:p>
          <a:p>
            <a:pPr lvl="1"/>
            <a:r>
              <a:rPr lang="en-US" dirty="0" smtClean="0"/>
              <a:t>ADS updates and ACGME surveys</a:t>
            </a:r>
          </a:p>
          <a:p>
            <a:pPr lvl="1"/>
            <a:r>
              <a:rPr lang="en-US" dirty="0" smtClean="0"/>
              <a:t>Scholarly activity</a:t>
            </a:r>
          </a:p>
          <a:p>
            <a:pPr lvl="1"/>
            <a:r>
              <a:rPr lang="en-US" dirty="0" smtClean="0"/>
              <a:t>Resident eligibility and selection</a:t>
            </a:r>
          </a:p>
          <a:p>
            <a:pPr lvl="1"/>
            <a:r>
              <a:rPr lang="en-US" dirty="0" smtClean="0"/>
              <a:t>Program implementation of resident contracts</a:t>
            </a:r>
            <a:endParaRPr lang="en-US" dirty="0"/>
          </a:p>
          <a:p>
            <a:r>
              <a:rPr lang="en-US" dirty="0" smtClean="0"/>
              <a:t>Document</a:t>
            </a:r>
          </a:p>
          <a:p>
            <a:pPr lvl="1"/>
            <a:r>
              <a:rPr lang="en-US" dirty="0" smtClean="0"/>
              <a:t>GMEC Minutes</a:t>
            </a:r>
          </a:p>
          <a:p>
            <a:pPr lvl="1"/>
            <a:r>
              <a:rPr lang="en-US" dirty="0" smtClean="0"/>
              <a:t>Policies and Procedures</a:t>
            </a:r>
          </a:p>
          <a:p>
            <a:pPr lvl="1"/>
            <a:r>
              <a:rPr lang="en-US" dirty="0" smtClean="0"/>
              <a:t>Dashboards</a:t>
            </a:r>
          </a:p>
          <a:p>
            <a:pPr lvl="1"/>
            <a:r>
              <a:rPr lang="en-US" dirty="0" smtClean="0"/>
              <a:t>Resident and faculty engagement in CLER focus areas</a:t>
            </a:r>
            <a:endParaRPr lang="en-US" dirty="0"/>
          </a:p>
          <a:p>
            <a:r>
              <a:rPr lang="en-US" dirty="0" smtClean="0"/>
              <a:t>Improve</a:t>
            </a:r>
          </a:p>
          <a:p>
            <a:pPr lvl="1"/>
            <a:r>
              <a:rPr lang="en-US" dirty="0" smtClean="0"/>
              <a:t>Annual Institutional Review</a:t>
            </a:r>
          </a:p>
          <a:p>
            <a:pPr lvl="1"/>
            <a:r>
              <a:rPr lang="en-US" dirty="0" smtClean="0"/>
              <a:t>GMEC Special Review</a:t>
            </a:r>
          </a:p>
          <a:p>
            <a:pPr lvl="1"/>
            <a:r>
              <a:rPr lang="en-US" dirty="0" smtClean="0"/>
              <a:t>Annual Program Evaluation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7" name="irc_mi" descr="http://us.cdn1.123rf.com/168nwm/coramax/coramax1212/coramax121200072/16896967-3d-people--man-person-with-a-clipboard-checkli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5146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7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GMEC To-Do List</a:t>
            </a:r>
          </a:p>
          <a:p>
            <a:r>
              <a:rPr lang="en-US" dirty="0" smtClean="0"/>
              <a:t>Sample Institutional Dashboard</a:t>
            </a:r>
          </a:p>
          <a:p>
            <a:r>
              <a:rPr lang="en-US" dirty="0" smtClean="0"/>
              <a:t>Sample CLER Worksheet</a:t>
            </a:r>
          </a:p>
          <a:p>
            <a:r>
              <a:rPr lang="en-US" dirty="0"/>
              <a:t>Institutional Policies and Procedures Checklist</a:t>
            </a:r>
          </a:p>
          <a:p>
            <a:r>
              <a:rPr lang="en-US" dirty="0" smtClean="0"/>
              <a:t>GMEC </a:t>
            </a:r>
            <a:r>
              <a:rPr lang="en-US" dirty="0"/>
              <a:t>Responsibilities Grid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Goodies to go…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6" name="irc_mi" descr="http://gisurgery.musc.edu/images/checkLi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41468"/>
            <a:ext cx="2667000" cy="2078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 Today’s Webinar, We Will…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5259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/>
              <a:t>Review the GMEC’s structure and </a:t>
            </a:r>
            <a:r>
              <a:rPr lang="en-US" sz="2400" dirty="0" smtClean="0"/>
              <a:t>responsibilities under the most recent institutional requirements, including: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/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GMEC </a:t>
            </a:r>
            <a:r>
              <a:rPr lang="en-US" sz="2000" dirty="0"/>
              <a:t>membership and </a:t>
            </a:r>
            <a:r>
              <a:rPr lang="en-US" sz="2000" dirty="0" smtClean="0"/>
              <a:t>meetings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Institutional resources</a:t>
            </a:r>
            <a:endParaRPr lang="en-US" sz="2000" dirty="0"/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Oversight of evaluation and improvement processes, including:</a:t>
            </a:r>
          </a:p>
          <a:p>
            <a:pPr lvl="2">
              <a:spcBef>
                <a:spcPts val="0"/>
              </a:spcBef>
              <a:defRPr/>
            </a:pPr>
            <a:r>
              <a:rPr lang="en-US" sz="1800" dirty="0" smtClean="0"/>
              <a:t>Annual Institutional Review (AIR)</a:t>
            </a:r>
          </a:p>
          <a:p>
            <a:pPr lvl="2">
              <a:spcBef>
                <a:spcPts val="0"/>
              </a:spcBef>
              <a:defRPr/>
            </a:pPr>
            <a:r>
              <a:rPr lang="en-US" sz="1800" dirty="0" smtClean="0"/>
              <a:t>GMEC Special Review</a:t>
            </a:r>
          </a:p>
          <a:p>
            <a:pPr lvl="2">
              <a:spcBef>
                <a:spcPts val="0"/>
              </a:spcBef>
              <a:defRPr/>
            </a:pPr>
            <a:r>
              <a:rPr lang="en-US" sz="1800" dirty="0" smtClean="0"/>
              <a:t>Annual Program Evaluation (APE)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The clinical </a:t>
            </a:r>
            <a:r>
              <a:rPr lang="en-US" sz="2000" dirty="0"/>
              <a:t>learning and working </a:t>
            </a:r>
            <a:r>
              <a:rPr lang="en-US" sz="2000" dirty="0" smtClean="0"/>
              <a:t>environment (CLER)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/>
              <a:t>Institutional policies and procedures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2000" dirty="0"/>
          </a:p>
          <a:p>
            <a:pPr lvl="2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dirty="0" smtClean="0"/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00D0C2-2F46-4890-9E78-7A0ECDB290A8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dirty="0" smtClean="0">
              <a:latin typeface="Arial Black" pitchFamily="34" charset="0"/>
            </a:endParaRPr>
          </a:p>
        </p:txBody>
      </p:sp>
      <p:pic>
        <p:nvPicPr>
          <p:cNvPr id="5126" name="irc_mi" descr="http://us.cdn3.123rf.com/168nwm/coramax/coramax1208/coramax120801759/14814913-3d-people--men-person-presenting--po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62321"/>
            <a:ext cx="13922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4294967295"/>
          </p:nvPr>
        </p:nvSpPr>
        <p:spPr>
          <a:xfrm>
            <a:off x="6477000" y="6416700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30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13623" y="560388"/>
            <a:ext cx="4319588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200" b="0" dirty="0">
              <a:latin typeface="Arial" charset="0"/>
              <a:cs typeface="Arial" charset="0"/>
            </a:endParaRPr>
          </a:p>
          <a:p>
            <a:pPr algn="ctr"/>
            <a:r>
              <a:rPr lang="en-US" sz="1400" dirty="0" smtClean="0">
                <a:latin typeface="+mn-lt"/>
              </a:rPr>
              <a:t>A </a:t>
            </a:r>
            <a:r>
              <a:rPr lang="en-US" sz="1400" dirty="0">
                <a:latin typeface="+mn-lt"/>
              </a:rPr>
              <a:t>Proactive Approach to Supervising </a:t>
            </a:r>
            <a:endParaRPr lang="en-US" sz="1400" dirty="0" smtClean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Residents </a:t>
            </a:r>
            <a:r>
              <a:rPr lang="en-US" sz="1400" dirty="0">
                <a:latin typeface="+mn-lt"/>
              </a:rPr>
              <a:t>Improves Patient Safety</a:t>
            </a:r>
            <a:r>
              <a:rPr lang="en-US" altLang="en-US" sz="1400" dirty="0" smtClean="0">
                <a:latin typeface="+mn-lt"/>
              </a:rPr>
              <a:t> </a:t>
            </a:r>
          </a:p>
          <a:p>
            <a:pPr algn="ctr"/>
            <a:r>
              <a:rPr lang="en-US" altLang="en-US" sz="1400" b="0" dirty="0" smtClean="0">
                <a:latin typeface="Arial" charset="0"/>
              </a:rPr>
              <a:t>Tuesday</a:t>
            </a:r>
            <a:r>
              <a:rPr lang="en-US" altLang="en-US" sz="1400" b="0" dirty="0">
                <a:latin typeface="Arial" charset="0"/>
              </a:rPr>
              <a:t>, </a:t>
            </a:r>
            <a:r>
              <a:rPr lang="en-US" altLang="en-US" sz="1400" b="0" dirty="0" smtClean="0">
                <a:latin typeface="Arial" charset="0"/>
              </a:rPr>
              <a:t>May 3, </a:t>
            </a:r>
            <a:r>
              <a:rPr lang="en-US" altLang="en-US" sz="1400" b="0" dirty="0">
                <a:latin typeface="Arial" charset="0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Arial" charset="0"/>
              </a:rPr>
              <a:t>12:00pm – 1:00pm </a:t>
            </a:r>
            <a:r>
              <a:rPr lang="en-US" altLang="en-US" sz="1400" b="0" dirty="0" smtClean="0">
                <a:latin typeface="Arial" charset="0"/>
              </a:rPr>
              <a:t>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Arial" charset="0"/>
            </a:endParaRPr>
          </a:p>
          <a:p>
            <a:pPr algn="ctr"/>
            <a:r>
              <a:rPr lang="en-US" sz="1400" dirty="0">
                <a:latin typeface="+mn-lt"/>
              </a:rPr>
              <a:t>New Institutional Accreditation: </a:t>
            </a:r>
            <a:endParaRPr lang="en-US" sz="1400" dirty="0" smtClean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Let’s </a:t>
            </a:r>
            <a:r>
              <a:rPr lang="en-US" sz="1400" dirty="0">
                <a:latin typeface="+mn-lt"/>
              </a:rPr>
              <a:t>Get Started!</a:t>
            </a:r>
            <a:r>
              <a:rPr lang="en-US" altLang="en-US" sz="1400" dirty="0" smtClean="0">
                <a:latin typeface="Arial" charset="0"/>
              </a:rPr>
              <a:t> </a:t>
            </a:r>
          </a:p>
          <a:p>
            <a:pPr algn="ctr"/>
            <a:r>
              <a:rPr lang="en-US" altLang="en-US" sz="1400" b="0" dirty="0" smtClean="0">
                <a:latin typeface="Arial" charset="0"/>
              </a:rPr>
              <a:t>Thursday, May 12</a:t>
            </a:r>
            <a:r>
              <a:rPr lang="en-US" altLang="en-US" sz="1400" b="0" dirty="0">
                <a:latin typeface="Arial" charset="0"/>
              </a:rPr>
              <a:t>, 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Arial" charset="0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 smtClean="0">
              <a:latin typeface="Arial" charset="0"/>
            </a:endParaRPr>
          </a:p>
          <a:p>
            <a:pPr algn="ctr"/>
            <a:r>
              <a:rPr lang="en-US" sz="1400" dirty="0" smtClean="0">
                <a:latin typeface="+mn-lt"/>
              </a:rPr>
              <a:t>Dealing Effectively with the </a:t>
            </a:r>
          </a:p>
          <a:p>
            <a:pPr algn="ctr"/>
            <a:r>
              <a:rPr lang="en-US" sz="1400" dirty="0" smtClean="0">
                <a:latin typeface="+mn-lt"/>
              </a:rPr>
              <a:t>Struggling Medical Learner</a:t>
            </a:r>
            <a:endParaRPr lang="en-US" altLang="en-US" sz="1400" dirty="0">
              <a:latin typeface="+mn-lt"/>
            </a:endParaRPr>
          </a:p>
          <a:p>
            <a:pPr algn="ctr"/>
            <a:r>
              <a:rPr lang="en-US" altLang="en-US" sz="1400" b="0" dirty="0" smtClean="0">
                <a:latin typeface="+mn-lt"/>
              </a:rPr>
              <a:t>Tuesday, </a:t>
            </a:r>
            <a:r>
              <a:rPr lang="en-US" altLang="en-US" sz="1400" b="0" dirty="0">
                <a:latin typeface="+mn-lt"/>
              </a:rPr>
              <a:t>May </a:t>
            </a:r>
            <a:r>
              <a:rPr lang="en-US" altLang="en-US" sz="1400" b="0" dirty="0" smtClean="0">
                <a:latin typeface="+mn-lt"/>
              </a:rPr>
              <a:t>31,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/>
            <a:r>
              <a:rPr lang="en-US" sz="1400" dirty="0" smtClean="0">
                <a:latin typeface="+mn-lt"/>
              </a:rPr>
              <a:t>Special Review: </a:t>
            </a:r>
          </a:p>
          <a:p>
            <a:pPr algn="ctr"/>
            <a:r>
              <a:rPr lang="en-US" sz="1400" dirty="0" smtClean="0">
                <a:latin typeface="+mn-lt"/>
              </a:rPr>
              <a:t>Required and Useful</a:t>
            </a:r>
            <a:endParaRPr lang="en-US" altLang="en-US" sz="1400" dirty="0">
              <a:latin typeface="+mn-lt"/>
            </a:endParaRPr>
          </a:p>
          <a:p>
            <a:pPr algn="ctr"/>
            <a:r>
              <a:rPr lang="en-US" altLang="en-US" sz="1400" b="0" dirty="0" smtClean="0">
                <a:latin typeface="+mn-lt"/>
              </a:rPr>
              <a:t>Thursday, June 16,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 smtClean="0">
                <a:latin typeface="Arial" charset="0"/>
                <a:hlinkClick r:id="rId3"/>
              </a:rPr>
              <a:t>www.PartnersInMedEd.com</a:t>
            </a: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 smtClean="0">
                <a:latin typeface="Arial" charset="0"/>
              </a:rPr>
              <a:t>Partners</a:t>
            </a:r>
            <a:r>
              <a:rPr lang="en-US" altLang="en-US" sz="1800" baseline="30000" dirty="0" smtClean="0">
                <a:latin typeface="Arial" charset="0"/>
              </a:rPr>
              <a:t>®</a:t>
            </a:r>
            <a:r>
              <a:rPr lang="en-US" altLang="en-US" sz="1800" dirty="0" smtClean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87995" y="560388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53866" y="5137954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</a:t>
            </a:r>
            <a:r>
              <a:rPr lang="en-US" sz="1400" i="1" dirty="0" smtClean="0"/>
              <a:t>&amp; money</a:t>
            </a:r>
            <a:r>
              <a:rPr lang="en-US" sz="1400" i="1" dirty="0"/>
              <a:t>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72" y="53937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60388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615" y="53606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015" y="5513019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3615" y="4979619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67" y="541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803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31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2347079"/>
            <a:ext cx="8001000" cy="3446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9600" b="0" dirty="0" smtClean="0"/>
              <a:t>    </a:t>
            </a:r>
            <a:r>
              <a:rPr lang="en-US" sz="9600" b="1" dirty="0" smtClean="0"/>
              <a:t>Partners in Medical Education, Inc. provides comprehensive consulting services to the GME community.  For more information, contact us at: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endParaRPr lang="en-US" sz="9600" b="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1200" b="1" dirty="0" smtClean="0"/>
              <a:t>724-864-7320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8000" b="1" dirty="0" smtClean="0">
                <a:hlinkClick r:id="rId3"/>
              </a:rPr>
              <a:t>Info@PartnersinMedEd.com</a:t>
            </a:r>
            <a:endParaRPr lang="en-US" sz="8000" b="1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8000" b="1" dirty="0" smtClean="0">
                <a:hlinkClick r:id="rId4"/>
              </a:rPr>
              <a:t>www.PartnersInMedEd.com</a:t>
            </a:r>
            <a:endParaRPr lang="en-US" sz="8000" b="1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endParaRPr lang="en-US" sz="2000" b="1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endParaRPr lang="en-US" sz="20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endParaRPr lang="en-US" sz="2800" b="0" dirty="0" smtClean="0"/>
          </a:p>
        </p:txBody>
      </p:sp>
      <p:pic>
        <p:nvPicPr>
          <p:cNvPr id="8" name="Picture 6" descr="C:\Users\Pamala\AppData\Local\Microsoft\Windows\Temporary Internet Files\Content.Outlook\ML79IV1G\PME_logo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3124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449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 Today’s Webinar, we </a:t>
            </a:r>
            <a:r>
              <a:rPr lang="en-US" altLang="en-US" dirty="0"/>
              <a:t>w</a:t>
            </a:r>
            <a:r>
              <a:rPr lang="en-US" altLang="en-US" dirty="0" smtClean="0"/>
              <a:t>ill…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66900"/>
            <a:ext cx="67818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n-US" sz="2400" dirty="0"/>
              <a:t>Suggest actions that the GMEC must take to </a:t>
            </a:r>
            <a:r>
              <a:rPr lang="en-US" sz="2400" dirty="0" smtClean="0"/>
              <a:t>comply with </a:t>
            </a:r>
            <a:r>
              <a:rPr lang="en-US" sz="2400" dirty="0"/>
              <a:t>the </a:t>
            </a:r>
            <a:r>
              <a:rPr lang="en-US" sz="2400" dirty="0" smtClean="0"/>
              <a:t>institutional requirements</a:t>
            </a:r>
            <a:endParaRPr lang="en-US" sz="2400" dirty="0"/>
          </a:p>
          <a:p>
            <a:pPr marL="514350" indent="-514350">
              <a:buFont typeface="+mj-lt"/>
              <a:buAutoNum type="arabicPeriod" startAt="2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2400" dirty="0" smtClean="0"/>
              <a:t>Provide tools </a:t>
            </a:r>
            <a:r>
              <a:rPr lang="en-US" sz="2400" dirty="0"/>
              <a:t>for demonstrating effective oversight and </a:t>
            </a:r>
            <a:r>
              <a:rPr lang="en-US" sz="2400" dirty="0" smtClean="0"/>
              <a:t>monitoring</a:t>
            </a:r>
            <a:endParaRPr lang="en-US" sz="2400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5A4542-97C1-4EA6-8008-AEE5C1B893F6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 dirty="0" smtClean="0">
              <a:latin typeface="Arial Black" pitchFamily="34" charset="0"/>
            </a:endParaRPr>
          </a:p>
        </p:txBody>
      </p:sp>
      <p:pic>
        <p:nvPicPr>
          <p:cNvPr id="6150" name="irc_mi" descr="http://us.cdn3.123rf.com/168nwm/coramax/coramax1208/coramax120801759/14814913-3d-people--men-person-presenting--po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ACGME Institutional Requirements effective July 1, 2015</a:t>
            </a: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www.acgme.org/Portals/0/PDFs/FAQ/InstitutionalRequirements_07012015.pdf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Section I.B – Requirements for the GMEC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GMEC To-Do List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available…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85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/>
              <a:t>For multi-program institutions 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pPr lvl="1"/>
            <a:r>
              <a:rPr lang="en-US" altLang="en-US" sz="2400" dirty="0" smtClean="0"/>
              <a:t>DIO</a:t>
            </a:r>
          </a:p>
          <a:p>
            <a:pPr lvl="1"/>
            <a:r>
              <a:rPr lang="en-US" altLang="en-US" sz="2400" dirty="0" smtClean="0"/>
              <a:t>Representative sample of program directors from ACGME-accredited programs (minimum 2)</a:t>
            </a:r>
          </a:p>
          <a:p>
            <a:pPr lvl="1"/>
            <a:r>
              <a:rPr lang="en-US" altLang="en-US" sz="2400" dirty="0" smtClean="0"/>
              <a:t>At least 2 peer-selected resident members from ACGME-accredited programs</a:t>
            </a:r>
          </a:p>
          <a:p>
            <a:pPr lvl="1"/>
            <a:r>
              <a:rPr lang="en-US" altLang="en-US" sz="2400" dirty="0" smtClean="0"/>
              <a:t>QI or patient safety officer or designee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I.B.1 - Membership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05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For single-program </a:t>
            </a:r>
            <a:r>
              <a:rPr lang="en-US" altLang="en-US" sz="2800" dirty="0" smtClean="0"/>
              <a:t>institutions:</a:t>
            </a:r>
          </a:p>
          <a:p>
            <a:pPr lvl="1"/>
            <a:endParaRPr lang="en-US" altLang="en-US" sz="3000" dirty="0"/>
          </a:p>
          <a:p>
            <a:pPr lvl="1"/>
            <a:r>
              <a:rPr lang="en-US" altLang="en-US" sz="2400" dirty="0" smtClean="0"/>
              <a:t>DIO</a:t>
            </a:r>
            <a:endParaRPr lang="en-US" altLang="en-US" sz="2400" dirty="0"/>
          </a:p>
          <a:p>
            <a:pPr lvl="1"/>
            <a:r>
              <a:rPr lang="en-US" altLang="en-US" sz="2400" dirty="0"/>
              <a:t>Program </a:t>
            </a:r>
            <a:r>
              <a:rPr lang="en-US" altLang="en-US" sz="2400" dirty="0" smtClean="0"/>
              <a:t>Director </a:t>
            </a:r>
          </a:p>
          <a:p>
            <a:pPr lvl="1"/>
            <a:r>
              <a:rPr lang="en-US" altLang="en-US" sz="2400" dirty="0" smtClean="0"/>
              <a:t>Minimum 2 peer-selected </a:t>
            </a:r>
            <a:r>
              <a:rPr lang="en-US" altLang="en-US" sz="2400" dirty="0"/>
              <a:t>residents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Individual </a:t>
            </a:r>
            <a:r>
              <a:rPr lang="en-US" altLang="en-US" sz="2400" dirty="0"/>
              <a:t>responsible for monitoring QI and PS activities </a:t>
            </a:r>
            <a:endParaRPr lang="en-US" altLang="en-US" sz="2400" dirty="0" smtClean="0"/>
          </a:p>
          <a:p>
            <a:pPr lvl="1"/>
            <a:r>
              <a:rPr lang="en-US" sz="2400" dirty="0" smtClean="0"/>
              <a:t>one </a:t>
            </a:r>
            <a:r>
              <a:rPr lang="en-US" sz="2400" dirty="0"/>
              <a:t>or more individuals from a different </a:t>
            </a:r>
            <a:r>
              <a:rPr lang="en-US" sz="2400" dirty="0" smtClean="0"/>
              <a:t>department, within </a:t>
            </a:r>
            <a:r>
              <a:rPr lang="en-US" sz="2400" dirty="0"/>
              <a:t>or from outside the Sponsoring Institution, at least one of whom is actively involved in graduate medical education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I.B.1 - Membership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08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determined by the GMEC</a:t>
            </a:r>
          </a:p>
          <a:p>
            <a:r>
              <a:rPr lang="en-US" altLang="en-US" sz="2400" dirty="0"/>
              <a:t>Subcommittees</a:t>
            </a:r>
          </a:p>
          <a:p>
            <a:pPr lvl="1"/>
            <a:r>
              <a:rPr lang="en-US" altLang="en-US" sz="2000" dirty="0"/>
              <a:t>Peer-selected resident member on subcommittees</a:t>
            </a:r>
          </a:p>
          <a:p>
            <a:pPr lvl="1"/>
            <a:r>
              <a:rPr lang="en-US" altLang="en-US" sz="2000" dirty="0"/>
              <a:t>Subcommittee’s actions must be reviewed and approved by the full GMEC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I.B.2 – Additional Members and Subcommittees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pic>
        <p:nvPicPr>
          <p:cNvPr id="6" name="yui_3_3_0_1_13639834580004436" descr="http://www.pptbackgrounds.net/uploads/3d-people-un-bridged-backgrounds-wallpap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352800" cy="23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4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once every quarter</a:t>
            </a:r>
          </a:p>
          <a:p>
            <a:r>
              <a:rPr lang="en-US" dirty="0" smtClean="0"/>
              <a:t>At least 1 resident in attendance</a:t>
            </a:r>
          </a:p>
          <a:p>
            <a:r>
              <a:rPr lang="en-US" dirty="0" smtClean="0"/>
              <a:t>Meeting minutes that document that the GMEC is fulfilling its required responsibilities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I.B.3 – Meetings and Attendance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pic>
        <p:nvPicPr>
          <p:cNvPr id="6" name="Picture 5" descr="http://pr-blogger.de/wp-content/uploads/2012/12/Fotolia_45968396_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09485"/>
            <a:ext cx="3048000" cy="24674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4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-2016 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 (2)</Template>
  <TotalTime>5890</TotalTime>
  <Words>1827</Words>
  <Application>Microsoft Macintosh PowerPoint</Application>
  <PresentationFormat>On-screen Show (4:3)</PresentationFormat>
  <Paragraphs>351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 Black</vt:lpstr>
      <vt:lpstr>Calibri</vt:lpstr>
      <vt:lpstr>Comic Sans MS</vt:lpstr>
      <vt:lpstr>Lucida Bright</vt:lpstr>
      <vt:lpstr>ＭＳ Ｐゴシック</vt:lpstr>
      <vt:lpstr>Wingdings</vt:lpstr>
      <vt:lpstr>Arial</vt:lpstr>
      <vt:lpstr>PME-2016 (2)</vt:lpstr>
      <vt:lpstr>GMEC Check-Up:   Is your GMEC meeting its responsibilities?</vt:lpstr>
      <vt:lpstr>PowerPoint Presentation</vt:lpstr>
      <vt:lpstr>In Today’s Webinar, We Will…</vt:lpstr>
      <vt:lpstr>In Today’s Webinar, we will…</vt:lpstr>
      <vt:lpstr>Have available…</vt:lpstr>
      <vt:lpstr>I.B.1 - Membership</vt:lpstr>
      <vt:lpstr>I.B.1 - Membership</vt:lpstr>
      <vt:lpstr>I.B.2 – Additional Members and Subcommittees</vt:lpstr>
      <vt:lpstr>I.B.3 – Meetings and Attendance</vt:lpstr>
      <vt:lpstr>I.B.4 – GMEC Responsibilities I.B.4.a) Oversight</vt:lpstr>
      <vt:lpstr>I.B.4 – GMEC Responsibilities I.B.4.a) Oversight</vt:lpstr>
      <vt:lpstr>I.B.4 – GMEC Responsibilities I.B.4.b) Review and Approval</vt:lpstr>
      <vt:lpstr>New Emphasis:   Oversight of Annual Evaluation  &amp; Improvement Processes</vt:lpstr>
      <vt:lpstr>I.B.5 Annual Institutional Review (AIR)</vt:lpstr>
      <vt:lpstr>2015-16 Annual Data Review</vt:lpstr>
      <vt:lpstr>I.B.6 – GMEC Special Review</vt:lpstr>
      <vt:lpstr>A few words about Annual Program Evaluation…</vt:lpstr>
      <vt:lpstr>GMEC can facilitate the APE by…</vt:lpstr>
      <vt:lpstr>II.  Institutional Resources </vt:lpstr>
      <vt:lpstr>II. Institutional Resources</vt:lpstr>
      <vt:lpstr>III.  Responsibility for the Clinical Learning Environment (CLER)</vt:lpstr>
      <vt:lpstr>III.  Responsibility for the Clinical Learning Environment (CLER)</vt:lpstr>
      <vt:lpstr>III.  Responsibility for the Clinical Learning Environment (CLER)</vt:lpstr>
      <vt:lpstr>IV.  Institutional Policies and Procedures</vt:lpstr>
      <vt:lpstr>Examples of Citations for GMECs</vt:lpstr>
      <vt:lpstr>Examples of Citations for GMECs</vt:lpstr>
      <vt:lpstr>PowerPoint Presentation</vt:lpstr>
      <vt:lpstr>Key Points</vt:lpstr>
      <vt:lpstr>Goodies to go…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GMEC Check-Up:   Is your GMEC meeting its responsibilities?</dc:title>
  <dc:creator>Candace</dc:creator>
  <cp:lastModifiedBy>Microsoft Office User</cp:lastModifiedBy>
  <cp:revision>72</cp:revision>
  <dcterms:created xsi:type="dcterms:W3CDTF">2016-04-07T18:05:07Z</dcterms:created>
  <dcterms:modified xsi:type="dcterms:W3CDTF">2016-04-20T13:00:31Z</dcterms:modified>
</cp:coreProperties>
</file>