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412" r:id="rId1"/>
  </p:sldMasterIdLst>
  <p:notesMasterIdLst>
    <p:notesMasterId r:id="rId25"/>
  </p:notesMasterIdLst>
  <p:sldIdLst>
    <p:sldId id="398" r:id="rId2"/>
    <p:sldId id="256" r:id="rId3"/>
    <p:sldId id="368" r:id="rId4"/>
    <p:sldId id="257" r:id="rId5"/>
    <p:sldId id="264" r:id="rId6"/>
    <p:sldId id="258" r:id="rId7"/>
    <p:sldId id="265" r:id="rId8"/>
    <p:sldId id="263" r:id="rId9"/>
    <p:sldId id="259" r:id="rId10"/>
    <p:sldId id="260" r:id="rId11"/>
    <p:sldId id="261" r:id="rId12"/>
    <p:sldId id="262" r:id="rId13"/>
    <p:sldId id="266" r:id="rId14"/>
    <p:sldId id="267" r:id="rId15"/>
    <p:sldId id="269" r:id="rId16"/>
    <p:sldId id="270" r:id="rId17"/>
    <p:sldId id="271" r:id="rId18"/>
    <p:sldId id="272" r:id="rId19"/>
    <p:sldId id="276" r:id="rId20"/>
    <p:sldId id="274" r:id="rId21"/>
    <p:sldId id="275" r:id="rId22"/>
    <p:sldId id="431" r:id="rId23"/>
    <p:sldId id="369" r:id="rId2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2"/>
    <p:restoredTop sz="94746"/>
  </p:normalViewPr>
  <p:slideViewPr>
    <p:cSldViewPr snapToGrid="0" snapToObjects="1">
      <p:cViewPr varScale="1">
        <p:scale>
          <a:sx n="81" d="100"/>
          <a:sy n="81" d="100"/>
        </p:scale>
        <p:origin x="299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B28977-73AC-4861-8DD4-1B6E4901CB2F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768B504-D395-4DCE-AE9A-5E0CB00C58EA}">
      <dgm:prSet phldrT="[Text]"/>
      <dgm:spPr/>
      <dgm:t>
        <a:bodyPr/>
        <a:lstStyle/>
        <a:p>
          <a:r>
            <a:rPr lang="en-US" dirty="0"/>
            <a:t>Oversight</a:t>
          </a:r>
        </a:p>
      </dgm:t>
    </dgm:pt>
    <dgm:pt modelId="{2510306E-5C45-4345-9EAD-39C8A924EB16}" type="parTrans" cxnId="{D3E4A45B-75B9-488D-A5B8-3127B1843168}">
      <dgm:prSet/>
      <dgm:spPr/>
      <dgm:t>
        <a:bodyPr/>
        <a:lstStyle/>
        <a:p>
          <a:endParaRPr lang="en-US"/>
        </a:p>
      </dgm:t>
    </dgm:pt>
    <dgm:pt modelId="{A1E2063F-6D8A-424E-8CFD-9BC07C380FF9}" type="sibTrans" cxnId="{D3E4A45B-75B9-488D-A5B8-3127B1843168}">
      <dgm:prSet/>
      <dgm:spPr/>
      <dgm:t>
        <a:bodyPr/>
        <a:lstStyle/>
        <a:p>
          <a:endParaRPr lang="en-US"/>
        </a:p>
      </dgm:t>
    </dgm:pt>
    <dgm:pt modelId="{0ACDBEC8-D6E5-48A9-8FCF-430A5EB5AD47}">
      <dgm:prSet phldrT="[Text]"/>
      <dgm:spPr/>
      <dgm:t>
        <a:bodyPr/>
        <a:lstStyle/>
        <a:p>
          <a:r>
            <a:rPr lang="en-US" dirty="0"/>
            <a:t>Being aware of</a:t>
          </a:r>
        </a:p>
      </dgm:t>
    </dgm:pt>
    <dgm:pt modelId="{36E1C470-961A-4F34-9450-C7CCEB267F66}" type="parTrans" cxnId="{152A426D-64C2-4883-9DCE-E9781E155786}">
      <dgm:prSet/>
      <dgm:spPr/>
      <dgm:t>
        <a:bodyPr/>
        <a:lstStyle/>
        <a:p>
          <a:endParaRPr lang="en-US"/>
        </a:p>
      </dgm:t>
    </dgm:pt>
    <dgm:pt modelId="{943D3719-0019-43FE-ABCC-B8FD428C4050}" type="sibTrans" cxnId="{152A426D-64C2-4883-9DCE-E9781E155786}">
      <dgm:prSet/>
      <dgm:spPr/>
      <dgm:t>
        <a:bodyPr/>
        <a:lstStyle/>
        <a:p>
          <a:endParaRPr lang="en-US"/>
        </a:p>
      </dgm:t>
    </dgm:pt>
    <dgm:pt modelId="{00E2CC17-5B6C-4DE3-8C00-E2116229C7E7}">
      <dgm:prSet phldrT="[Text]"/>
      <dgm:spPr/>
      <dgm:t>
        <a:bodyPr/>
        <a:lstStyle/>
        <a:p>
          <a:r>
            <a:rPr lang="en-US" dirty="0"/>
            <a:t>Reviewing</a:t>
          </a:r>
        </a:p>
      </dgm:t>
    </dgm:pt>
    <dgm:pt modelId="{C051F20D-9665-4FB0-91ED-5595F1DAD844}" type="parTrans" cxnId="{FB6824B8-8BC0-4051-BACA-213E9766A067}">
      <dgm:prSet/>
      <dgm:spPr/>
      <dgm:t>
        <a:bodyPr/>
        <a:lstStyle/>
        <a:p>
          <a:endParaRPr lang="en-US"/>
        </a:p>
      </dgm:t>
    </dgm:pt>
    <dgm:pt modelId="{D2B02B4D-1CAB-4D17-84EC-4BE2AF09AAE1}" type="sibTrans" cxnId="{FB6824B8-8BC0-4051-BACA-213E9766A067}">
      <dgm:prSet/>
      <dgm:spPr/>
      <dgm:t>
        <a:bodyPr/>
        <a:lstStyle/>
        <a:p>
          <a:endParaRPr lang="en-US"/>
        </a:p>
      </dgm:t>
    </dgm:pt>
    <dgm:pt modelId="{9C765DDE-9F22-46AE-B13C-229F0796494F}">
      <dgm:prSet phldrT="[Text]"/>
      <dgm:spPr/>
      <dgm:t>
        <a:bodyPr/>
        <a:lstStyle/>
        <a:p>
          <a:r>
            <a:rPr lang="en-US" dirty="0"/>
            <a:t>Tracking</a:t>
          </a:r>
        </a:p>
      </dgm:t>
    </dgm:pt>
    <dgm:pt modelId="{CD662CEF-88FD-4ABE-8B3A-3AAE4ACBF02B}" type="parTrans" cxnId="{BEFC71AA-99C8-4277-8682-C642A6CF5B18}">
      <dgm:prSet/>
      <dgm:spPr/>
      <dgm:t>
        <a:bodyPr/>
        <a:lstStyle/>
        <a:p>
          <a:endParaRPr lang="en-US"/>
        </a:p>
      </dgm:t>
    </dgm:pt>
    <dgm:pt modelId="{7C39E3E5-50FA-44C9-B06B-6F636987AAAC}" type="sibTrans" cxnId="{BEFC71AA-99C8-4277-8682-C642A6CF5B18}">
      <dgm:prSet/>
      <dgm:spPr/>
      <dgm:t>
        <a:bodyPr/>
        <a:lstStyle/>
        <a:p>
          <a:endParaRPr lang="en-US"/>
        </a:p>
      </dgm:t>
    </dgm:pt>
    <dgm:pt modelId="{DC731A39-ED13-4BF8-8470-88F339C01941}">
      <dgm:prSet phldrT="[Text]"/>
      <dgm:spPr/>
      <dgm:t>
        <a:bodyPr/>
        <a:lstStyle/>
        <a:p>
          <a:r>
            <a:rPr lang="en-US" dirty="0"/>
            <a:t>Measuring</a:t>
          </a:r>
        </a:p>
      </dgm:t>
    </dgm:pt>
    <dgm:pt modelId="{ED90EF4E-716B-4124-9EA5-2A04BB9432FA}" type="parTrans" cxnId="{C85D7FC5-F51C-48E7-BD80-6CACC7F582BE}">
      <dgm:prSet/>
      <dgm:spPr/>
      <dgm:t>
        <a:bodyPr/>
        <a:lstStyle/>
        <a:p>
          <a:endParaRPr lang="en-US"/>
        </a:p>
      </dgm:t>
    </dgm:pt>
    <dgm:pt modelId="{53CC59B4-923B-491E-90E2-0E2049C51585}" type="sibTrans" cxnId="{C85D7FC5-F51C-48E7-BD80-6CACC7F582BE}">
      <dgm:prSet/>
      <dgm:spPr/>
      <dgm:t>
        <a:bodyPr/>
        <a:lstStyle/>
        <a:p>
          <a:endParaRPr lang="en-US"/>
        </a:p>
      </dgm:t>
    </dgm:pt>
    <dgm:pt modelId="{EEE985A1-D75F-408B-A722-CC622BEE0739}">
      <dgm:prSet phldrT="[Text]"/>
      <dgm:spPr/>
      <dgm:t>
        <a:bodyPr/>
        <a:lstStyle/>
        <a:p>
          <a:r>
            <a:rPr lang="en-US" dirty="0"/>
            <a:t>Documenting</a:t>
          </a:r>
        </a:p>
      </dgm:t>
    </dgm:pt>
    <dgm:pt modelId="{A39CF2ED-975F-4CCD-A337-3628C104CCBF}" type="parTrans" cxnId="{D44661C8-0CE1-4F5A-8FA4-51E83EEC64C3}">
      <dgm:prSet/>
      <dgm:spPr/>
      <dgm:t>
        <a:bodyPr/>
        <a:lstStyle/>
        <a:p>
          <a:endParaRPr lang="en-US"/>
        </a:p>
      </dgm:t>
    </dgm:pt>
    <dgm:pt modelId="{CBF3B380-C329-4A37-BC11-CF14126A1873}" type="sibTrans" cxnId="{D44661C8-0CE1-4F5A-8FA4-51E83EEC64C3}">
      <dgm:prSet/>
      <dgm:spPr/>
      <dgm:t>
        <a:bodyPr/>
        <a:lstStyle/>
        <a:p>
          <a:endParaRPr lang="en-US"/>
        </a:p>
      </dgm:t>
    </dgm:pt>
    <dgm:pt modelId="{F2A9EA92-BC60-4486-89B0-FBAB85DDF8EF}" type="pres">
      <dgm:prSet presAssocID="{8FB28977-73AC-4861-8DD4-1B6E4901CB2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9A1BE97-4DC7-4390-9CEC-F4230155BAB4}" type="pres">
      <dgm:prSet presAssocID="{9768B504-D395-4DCE-AE9A-5E0CB00C58EA}" presName="centerShape" presStyleLbl="node0" presStyleIdx="0" presStyleCnt="1"/>
      <dgm:spPr/>
    </dgm:pt>
    <dgm:pt modelId="{6327399A-134D-4EC3-9B2F-BAFBB799FF12}" type="pres">
      <dgm:prSet presAssocID="{36E1C470-961A-4F34-9450-C7CCEB267F66}" presName="parTrans" presStyleLbl="bgSibTrans2D1" presStyleIdx="0" presStyleCnt="5"/>
      <dgm:spPr/>
    </dgm:pt>
    <dgm:pt modelId="{A90E8D1A-4A94-4555-86FA-83C840912000}" type="pres">
      <dgm:prSet presAssocID="{0ACDBEC8-D6E5-48A9-8FCF-430A5EB5AD47}" presName="node" presStyleLbl="node1" presStyleIdx="0" presStyleCnt="5">
        <dgm:presLayoutVars>
          <dgm:bulletEnabled val="1"/>
        </dgm:presLayoutVars>
      </dgm:prSet>
      <dgm:spPr/>
    </dgm:pt>
    <dgm:pt modelId="{D290B61F-FD8E-4D47-84DD-07364710DED1}" type="pres">
      <dgm:prSet presAssocID="{C051F20D-9665-4FB0-91ED-5595F1DAD844}" presName="parTrans" presStyleLbl="bgSibTrans2D1" presStyleIdx="1" presStyleCnt="5"/>
      <dgm:spPr/>
    </dgm:pt>
    <dgm:pt modelId="{D74D548D-3157-46FC-9FB9-ABD24B76D6F7}" type="pres">
      <dgm:prSet presAssocID="{00E2CC17-5B6C-4DE3-8C00-E2116229C7E7}" presName="node" presStyleLbl="node1" presStyleIdx="1" presStyleCnt="5">
        <dgm:presLayoutVars>
          <dgm:bulletEnabled val="1"/>
        </dgm:presLayoutVars>
      </dgm:prSet>
      <dgm:spPr/>
    </dgm:pt>
    <dgm:pt modelId="{BA8EDC63-4775-486A-8BFA-34AE4AA1FCB5}" type="pres">
      <dgm:prSet presAssocID="{CD662CEF-88FD-4ABE-8B3A-3AAE4ACBF02B}" presName="parTrans" presStyleLbl="bgSibTrans2D1" presStyleIdx="2" presStyleCnt="5"/>
      <dgm:spPr/>
    </dgm:pt>
    <dgm:pt modelId="{2B598D3A-0086-4F10-A415-9290FD9BC6E6}" type="pres">
      <dgm:prSet presAssocID="{9C765DDE-9F22-46AE-B13C-229F0796494F}" presName="node" presStyleLbl="node1" presStyleIdx="2" presStyleCnt="5">
        <dgm:presLayoutVars>
          <dgm:bulletEnabled val="1"/>
        </dgm:presLayoutVars>
      </dgm:prSet>
      <dgm:spPr/>
    </dgm:pt>
    <dgm:pt modelId="{CEE5645A-7510-4914-9AB5-03FE2601AC2C}" type="pres">
      <dgm:prSet presAssocID="{ED90EF4E-716B-4124-9EA5-2A04BB9432FA}" presName="parTrans" presStyleLbl="bgSibTrans2D1" presStyleIdx="3" presStyleCnt="5"/>
      <dgm:spPr/>
    </dgm:pt>
    <dgm:pt modelId="{D26CE74C-2E23-49A3-B6F1-F7588F20FD32}" type="pres">
      <dgm:prSet presAssocID="{DC731A39-ED13-4BF8-8470-88F339C01941}" presName="node" presStyleLbl="node1" presStyleIdx="3" presStyleCnt="5">
        <dgm:presLayoutVars>
          <dgm:bulletEnabled val="1"/>
        </dgm:presLayoutVars>
      </dgm:prSet>
      <dgm:spPr/>
    </dgm:pt>
    <dgm:pt modelId="{964CA6D9-8D73-4467-806D-DC7754A7D073}" type="pres">
      <dgm:prSet presAssocID="{A39CF2ED-975F-4CCD-A337-3628C104CCBF}" presName="parTrans" presStyleLbl="bgSibTrans2D1" presStyleIdx="4" presStyleCnt="5"/>
      <dgm:spPr/>
    </dgm:pt>
    <dgm:pt modelId="{F581D9C1-DAE7-46BF-958F-E66D99DAD746}" type="pres">
      <dgm:prSet presAssocID="{EEE985A1-D75F-408B-A722-CC622BEE0739}" presName="node" presStyleLbl="node1" presStyleIdx="4" presStyleCnt="5">
        <dgm:presLayoutVars>
          <dgm:bulletEnabled val="1"/>
        </dgm:presLayoutVars>
      </dgm:prSet>
      <dgm:spPr/>
    </dgm:pt>
  </dgm:ptLst>
  <dgm:cxnLst>
    <dgm:cxn modelId="{6BF32B00-BB34-40A2-B6AA-EDEF8F612512}" type="presOf" srcId="{8FB28977-73AC-4861-8DD4-1B6E4901CB2F}" destId="{F2A9EA92-BC60-4486-89B0-FBAB85DDF8EF}" srcOrd="0" destOrd="0" presId="urn:microsoft.com/office/officeart/2005/8/layout/radial4"/>
    <dgm:cxn modelId="{C511DE01-ACA7-4FBD-BC96-85AA51A9A3E4}" type="presOf" srcId="{DC731A39-ED13-4BF8-8470-88F339C01941}" destId="{D26CE74C-2E23-49A3-B6F1-F7588F20FD32}" srcOrd="0" destOrd="0" presId="urn:microsoft.com/office/officeart/2005/8/layout/radial4"/>
    <dgm:cxn modelId="{AC94FD19-9C5E-4DE9-A61B-0D8F7E4C87C3}" type="presOf" srcId="{C051F20D-9665-4FB0-91ED-5595F1DAD844}" destId="{D290B61F-FD8E-4D47-84DD-07364710DED1}" srcOrd="0" destOrd="0" presId="urn:microsoft.com/office/officeart/2005/8/layout/radial4"/>
    <dgm:cxn modelId="{D3E4A45B-75B9-488D-A5B8-3127B1843168}" srcId="{8FB28977-73AC-4861-8DD4-1B6E4901CB2F}" destId="{9768B504-D395-4DCE-AE9A-5E0CB00C58EA}" srcOrd="0" destOrd="0" parTransId="{2510306E-5C45-4345-9EAD-39C8A924EB16}" sibTransId="{A1E2063F-6D8A-424E-8CFD-9BC07C380FF9}"/>
    <dgm:cxn modelId="{B03F6448-DDDA-446F-B408-59AAA66582F6}" type="presOf" srcId="{9C765DDE-9F22-46AE-B13C-229F0796494F}" destId="{2B598D3A-0086-4F10-A415-9290FD9BC6E6}" srcOrd="0" destOrd="0" presId="urn:microsoft.com/office/officeart/2005/8/layout/radial4"/>
    <dgm:cxn modelId="{152A426D-64C2-4883-9DCE-E9781E155786}" srcId="{9768B504-D395-4DCE-AE9A-5E0CB00C58EA}" destId="{0ACDBEC8-D6E5-48A9-8FCF-430A5EB5AD47}" srcOrd="0" destOrd="0" parTransId="{36E1C470-961A-4F34-9450-C7CCEB267F66}" sibTransId="{943D3719-0019-43FE-ABCC-B8FD428C4050}"/>
    <dgm:cxn modelId="{51EBED4D-4A3E-4EA5-8E01-4EC17D2BD8AD}" type="presOf" srcId="{36E1C470-961A-4F34-9450-C7CCEB267F66}" destId="{6327399A-134D-4EC3-9B2F-BAFBB799FF12}" srcOrd="0" destOrd="0" presId="urn:microsoft.com/office/officeart/2005/8/layout/radial4"/>
    <dgm:cxn modelId="{9CFF854E-15AB-4B2D-A8D6-3395C0804ED4}" type="presOf" srcId="{00E2CC17-5B6C-4DE3-8C00-E2116229C7E7}" destId="{D74D548D-3157-46FC-9FB9-ABD24B76D6F7}" srcOrd="0" destOrd="0" presId="urn:microsoft.com/office/officeart/2005/8/layout/radial4"/>
    <dgm:cxn modelId="{D79FA493-A863-4973-B808-6DF9403CBF4F}" type="presOf" srcId="{CD662CEF-88FD-4ABE-8B3A-3AAE4ACBF02B}" destId="{BA8EDC63-4775-486A-8BFA-34AE4AA1FCB5}" srcOrd="0" destOrd="0" presId="urn:microsoft.com/office/officeart/2005/8/layout/radial4"/>
    <dgm:cxn modelId="{BEFC71AA-99C8-4277-8682-C642A6CF5B18}" srcId="{9768B504-D395-4DCE-AE9A-5E0CB00C58EA}" destId="{9C765DDE-9F22-46AE-B13C-229F0796494F}" srcOrd="2" destOrd="0" parTransId="{CD662CEF-88FD-4ABE-8B3A-3AAE4ACBF02B}" sibTransId="{7C39E3E5-50FA-44C9-B06B-6F636987AAAC}"/>
    <dgm:cxn modelId="{FB6824B8-8BC0-4051-BACA-213E9766A067}" srcId="{9768B504-D395-4DCE-AE9A-5E0CB00C58EA}" destId="{00E2CC17-5B6C-4DE3-8C00-E2116229C7E7}" srcOrd="1" destOrd="0" parTransId="{C051F20D-9665-4FB0-91ED-5595F1DAD844}" sibTransId="{D2B02B4D-1CAB-4D17-84EC-4BE2AF09AAE1}"/>
    <dgm:cxn modelId="{C1B0F2C4-CF9E-4FFA-A77E-B8AEF8E112C7}" type="presOf" srcId="{A39CF2ED-975F-4CCD-A337-3628C104CCBF}" destId="{964CA6D9-8D73-4467-806D-DC7754A7D073}" srcOrd="0" destOrd="0" presId="urn:microsoft.com/office/officeart/2005/8/layout/radial4"/>
    <dgm:cxn modelId="{C85D7FC5-F51C-48E7-BD80-6CACC7F582BE}" srcId="{9768B504-D395-4DCE-AE9A-5E0CB00C58EA}" destId="{DC731A39-ED13-4BF8-8470-88F339C01941}" srcOrd="3" destOrd="0" parTransId="{ED90EF4E-716B-4124-9EA5-2A04BB9432FA}" sibTransId="{53CC59B4-923B-491E-90E2-0E2049C51585}"/>
    <dgm:cxn modelId="{D44661C8-0CE1-4F5A-8FA4-51E83EEC64C3}" srcId="{9768B504-D395-4DCE-AE9A-5E0CB00C58EA}" destId="{EEE985A1-D75F-408B-A722-CC622BEE0739}" srcOrd="4" destOrd="0" parTransId="{A39CF2ED-975F-4CCD-A337-3628C104CCBF}" sibTransId="{CBF3B380-C329-4A37-BC11-CF14126A1873}"/>
    <dgm:cxn modelId="{472A26CD-A673-430F-AB9E-3940A2C7F8D7}" type="presOf" srcId="{EEE985A1-D75F-408B-A722-CC622BEE0739}" destId="{F581D9C1-DAE7-46BF-958F-E66D99DAD746}" srcOrd="0" destOrd="0" presId="urn:microsoft.com/office/officeart/2005/8/layout/radial4"/>
    <dgm:cxn modelId="{C8D37ED7-610C-4A57-9CE3-60CD2A4C469D}" type="presOf" srcId="{0ACDBEC8-D6E5-48A9-8FCF-430A5EB5AD47}" destId="{A90E8D1A-4A94-4555-86FA-83C840912000}" srcOrd="0" destOrd="0" presId="urn:microsoft.com/office/officeart/2005/8/layout/radial4"/>
    <dgm:cxn modelId="{78F11CEF-74F6-42A6-B1BC-262BFC605D8A}" type="presOf" srcId="{ED90EF4E-716B-4124-9EA5-2A04BB9432FA}" destId="{CEE5645A-7510-4914-9AB5-03FE2601AC2C}" srcOrd="0" destOrd="0" presId="urn:microsoft.com/office/officeart/2005/8/layout/radial4"/>
    <dgm:cxn modelId="{636591F8-22E6-4BC8-A0E0-085DCE752806}" type="presOf" srcId="{9768B504-D395-4DCE-AE9A-5E0CB00C58EA}" destId="{C9A1BE97-4DC7-4390-9CEC-F4230155BAB4}" srcOrd="0" destOrd="0" presId="urn:microsoft.com/office/officeart/2005/8/layout/radial4"/>
    <dgm:cxn modelId="{F7C85B78-61E9-4718-A608-79A80A76B394}" type="presParOf" srcId="{F2A9EA92-BC60-4486-89B0-FBAB85DDF8EF}" destId="{C9A1BE97-4DC7-4390-9CEC-F4230155BAB4}" srcOrd="0" destOrd="0" presId="urn:microsoft.com/office/officeart/2005/8/layout/radial4"/>
    <dgm:cxn modelId="{C45B9378-0653-4CB8-8918-68169E2D8FA3}" type="presParOf" srcId="{F2A9EA92-BC60-4486-89B0-FBAB85DDF8EF}" destId="{6327399A-134D-4EC3-9B2F-BAFBB799FF12}" srcOrd="1" destOrd="0" presId="urn:microsoft.com/office/officeart/2005/8/layout/radial4"/>
    <dgm:cxn modelId="{C888FA98-E462-47A3-A929-31CFCEA330A4}" type="presParOf" srcId="{F2A9EA92-BC60-4486-89B0-FBAB85DDF8EF}" destId="{A90E8D1A-4A94-4555-86FA-83C840912000}" srcOrd="2" destOrd="0" presId="urn:microsoft.com/office/officeart/2005/8/layout/radial4"/>
    <dgm:cxn modelId="{5F148603-3601-487C-BFB0-04554C735569}" type="presParOf" srcId="{F2A9EA92-BC60-4486-89B0-FBAB85DDF8EF}" destId="{D290B61F-FD8E-4D47-84DD-07364710DED1}" srcOrd="3" destOrd="0" presId="urn:microsoft.com/office/officeart/2005/8/layout/radial4"/>
    <dgm:cxn modelId="{A315FD46-8C34-499A-92D3-ABEC09983BCF}" type="presParOf" srcId="{F2A9EA92-BC60-4486-89B0-FBAB85DDF8EF}" destId="{D74D548D-3157-46FC-9FB9-ABD24B76D6F7}" srcOrd="4" destOrd="0" presId="urn:microsoft.com/office/officeart/2005/8/layout/radial4"/>
    <dgm:cxn modelId="{4D0F097B-1FF4-42D8-AD46-974A2DF4C4C2}" type="presParOf" srcId="{F2A9EA92-BC60-4486-89B0-FBAB85DDF8EF}" destId="{BA8EDC63-4775-486A-8BFA-34AE4AA1FCB5}" srcOrd="5" destOrd="0" presId="urn:microsoft.com/office/officeart/2005/8/layout/radial4"/>
    <dgm:cxn modelId="{238587D8-6B95-4B3D-B9F7-C6E2A775746A}" type="presParOf" srcId="{F2A9EA92-BC60-4486-89B0-FBAB85DDF8EF}" destId="{2B598D3A-0086-4F10-A415-9290FD9BC6E6}" srcOrd="6" destOrd="0" presId="urn:microsoft.com/office/officeart/2005/8/layout/radial4"/>
    <dgm:cxn modelId="{1DA76338-1F54-4A81-8DA3-2FAD2BAEFF9D}" type="presParOf" srcId="{F2A9EA92-BC60-4486-89B0-FBAB85DDF8EF}" destId="{CEE5645A-7510-4914-9AB5-03FE2601AC2C}" srcOrd="7" destOrd="0" presId="urn:microsoft.com/office/officeart/2005/8/layout/radial4"/>
    <dgm:cxn modelId="{A23A616C-C95C-4EA8-A81C-8DAD1AEB4262}" type="presParOf" srcId="{F2A9EA92-BC60-4486-89B0-FBAB85DDF8EF}" destId="{D26CE74C-2E23-49A3-B6F1-F7588F20FD32}" srcOrd="8" destOrd="0" presId="urn:microsoft.com/office/officeart/2005/8/layout/radial4"/>
    <dgm:cxn modelId="{53061F4C-F7DE-4226-9AE6-4CD1AE4E8E32}" type="presParOf" srcId="{F2A9EA92-BC60-4486-89B0-FBAB85DDF8EF}" destId="{964CA6D9-8D73-4467-806D-DC7754A7D073}" srcOrd="9" destOrd="0" presId="urn:microsoft.com/office/officeart/2005/8/layout/radial4"/>
    <dgm:cxn modelId="{4079619E-2F59-45C2-BC86-F1CBB56377C4}" type="presParOf" srcId="{F2A9EA92-BC60-4486-89B0-FBAB85DDF8EF}" destId="{F581D9C1-DAE7-46BF-958F-E66D99DAD746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812B78-698E-45A9-AD94-129BA684F15C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6E0B058-6C36-4216-9BFC-0669B5E82A01}">
      <dgm:prSet phldrT="[Text]"/>
      <dgm:spPr/>
      <dgm:t>
        <a:bodyPr/>
        <a:lstStyle/>
        <a:p>
          <a:r>
            <a:rPr lang="en-US" dirty="0"/>
            <a:t>Size of SI</a:t>
          </a:r>
        </a:p>
      </dgm:t>
    </dgm:pt>
    <dgm:pt modelId="{9948EF90-3802-4E8D-8842-2E48838C853E}" type="parTrans" cxnId="{3DA6BBBD-F359-4D4F-9DCB-19DD9B38BE3B}">
      <dgm:prSet/>
      <dgm:spPr/>
      <dgm:t>
        <a:bodyPr/>
        <a:lstStyle/>
        <a:p>
          <a:endParaRPr lang="en-US"/>
        </a:p>
      </dgm:t>
    </dgm:pt>
    <dgm:pt modelId="{3921B2EA-A3AF-4FFD-980D-D5806BC11A95}" type="sibTrans" cxnId="{3DA6BBBD-F359-4D4F-9DCB-19DD9B38BE3B}">
      <dgm:prSet/>
      <dgm:spPr/>
      <dgm:t>
        <a:bodyPr/>
        <a:lstStyle/>
        <a:p>
          <a:endParaRPr lang="en-US"/>
        </a:p>
      </dgm:t>
    </dgm:pt>
    <dgm:pt modelId="{A674A7FB-5BD9-433E-8C39-09987F2BAD5E}">
      <dgm:prSet phldrT="[Text]"/>
      <dgm:spPr/>
      <dgm:t>
        <a:bodyPr/>
        <a:lstStyle/>
        <a:p>
          <a:r>
            <a:rPr lang="en-US" dirty="0"/>
            <a:t>How many programs at SI?</a:t>
          </a:r>
        </a:p>
      </dgm:t>
    </dgm:pt>
    <dgm:pt modelId="{4C89FB3C-0096-4E3A-9330-FEAC122D01C2}" type="parTrans" cxnId="{66D17E6E-17E6-4027-9D82-C270746A5AF5}">
      <dgm:prSet/>
      <dgm:spPr/>
      <dgm:t>
        <a:bodyPr/>
        <a:lstStyle/>
        <a:p>
          <a:endParaRPr lang="en-US"/>
        </a:p>
      </dgm:t>
    </dgm:pt>
    <dgm:pt modelId="{2666AECD-A0D7-4D7A-8A98-75016FAA35E8}" type="sibTrans" cxnId="{66D17E6E-17E6-4027-9D82-C270746A5AF5}">
      <dgm:prSet/>
      <dgm:spPr/>
      <dgm:t>
        <a:bodyPr/>
        <a:lstStyle/>
        <a:p>
          <a:endParaRPr lang="en-US"/>
        </a:p>
      </dgm:t>
    </dgm:pt>
    <dgm:pt modelId="{899EE180-48CC-44F9-9F5A-CA721E6861ED}">
      <dgm:prSet phldrT="[Text]"/>
      <dgm:spPr/>
      <dgm:t>
        <a:bodyPr/>
        <a:lstStyle/>
        <a:p>
          <a:r>
            <a:rPr lang="en-US" dirty="0"/>
            <a:t>GMEC Organization/ Structure</a:t>
          </a:r>
        </a:p>
      </dgm:t>
    </dgm:pt>
    <dgm:pt modelId="{B47F8D57-E24F-45B0-B443-1F88B024816B}" type="parTrans" cxnId="{B18255D8-10CE-446F-8EED-0E5677F94935}">
      <dgm:prSet/>
      <dgm:spPr/>
      <dgm:t>
        <a:bodyPr/>
        <a:lstStyle/>
        <a:p>
          <a:endParaRPr lang="en-US"/>
        </a:p>
      </dgm:t>
    </dgm:pt>
    <dgm:pt modelId="{C0FE6299-BAF2-4A1E-B54A-6E278E95CB37}" type="sibTrans" cxnId="{B18255D8-10CE-446F-8EED-0E5677F94935}">
      <dgm:prSet/>
      <dgm:spPr/>
      <dgm:t>
        <a:bodyPr/>
        <a:lstStyle/>
        <a:p>
          <a:endParaRPr lang="en-US"/>
        </a:p>
      </dgm:t>
    </dgm:pt>
    <dgm:pt modelId="{6E832EE6-C7B2-4780-ABB2-7845838FC080}">
      <dgm:prSet phldrT="[Text]"/>
      <dgm:spPr/>
      <dgm:t>
        <a:bodyPr/>
        <a:lstStyle/>
        <a:p>
          <a:r>
            <a:rPr lang="en-US" dirty="0"/>
            <a:t>Frequency of GMEC Meetings</a:t>
          </a:r>
        </a:p>
      </dgm:t>
    </dgm:pt>
    <dgm:pt modelId="{F3DC661D-B937-42F4-B99C-C4A003F3EE62}" type="parTrans" cxnId="{466309C7-B938-48D3-AD82-A1670E26BAE4}">
      <dgm:prSet/>
      <dgm:spPr/>
      <dgm:t>
        <a:bodyPr/>
        <a:lstStyle/>
        <a:p>
          <a:endParaRPr lang="en-US"/>
        </a:p>
      </dgm:t>
    </dgm:pt>
    <dgm:pt modelId="{293EFBAE-4F7A-4955-89C3-6B7B47C3AC99}" type="sibTrans" cxnId="{466309C7-B938-48D3-AD82-A1670E26BAE4}">
      <dgm:prSet/>
      <dgm:spPr/>
      <dgm:t>
        <a:bodyPr/>
        <a:lstStyle/>
        <a:p>
          <a:endParaRPr lang="en-US"/>
        </a:p>
      </dgm:t>
    </dgm:pt>
    <dgm:pt modelId="{F4E6063C-719F-4618-ABA9-AE1BEB60903D}">
      <dgm:prSet phldrT="[Text]"/>
      <dgm:spPr/>
      <dgm:t>
        <a:bodyPr/>
        <a:lstStyle/>
        <a:p>
          <a:r>
            <a:rPr lang="en-US" dirty="0"/>
            <a:t>Does your GMEC meet frequently enough to allow effective oversight of QIPS?</a:t>
          </a:r>
        </a:p>
      </dgm:t>
    </dgm:pt>
    <dgm:pt modelId="{FEEDF45D-C89E-4059-A7FD-0DA78CCEEAA3}" type="parTrans" cxnId="{0DBCF30F-DFE5-45B8-A9EC-BDACA1AB5E2A}">
      <dgm:prSet/>
      <dgm:spPr/>
      <dgm:t>
        <a:bodyPr/>
        <a:lstStyle/>
        <a:p>
          <a:endParaRPr lang="en-US"/>
        </a:p>
      </dgm:t>
    </dgm:pt>
    <dgm:pt modelId="{29A24455-2195-48E3-B364-8A171227366D}" type="sibTrans" cxnId="{0DBCF30F-DFE5-45B8-A9EC-BDACA1AB5E2A}">
      <dgm:prSet/>
      <dgm:spPr/>
      <dgm:t>
        <a:bodyPr/>
        <a:lstStyle/>
        <a:p>
          <a:endParaRPr lang="en-US"/>
        </a:p>
      </dgm:t>
    </dgm:pt>
    <dgm:pt modelId="{80FAE9B8-5183-4099-A521-E12A4757DB3D}">
      <dgm:prSet phldrT="[Text]"/>
      <dgm:spPr/>
      <dgm:t>
        <a:bodyPr/>
        <a:lstStyle/>
        <a:p>
          <a:r>
            <a:rPr lang="en-US" dirty="0"/>
            <a:t>QIPS Discussions at GMEC</a:t>
          </a:r>
        </a:p>
      </dgm:t>
    </dgm:pt>
    <dgm:pt modelId="{D34A63F7-2645-406C-AAFD-C48C17CF6984}" type="parTrans" cxnId="{650E56FA-7444-4B62-88DB-D81F8DA9E561}">
      <dgm:prSet/>
      <dgm:spPr/>
      <dgm:t>
        <a:bodyPr/>
        <a:lstStyle/>
        <a:p>
          <a:endParaRPr lang="en-US"/>
        </a:p>
      </dgm:t>
    </dgm:pt>
    <dgm:pt modelId="{20BF63A6-0DE6-4311-8F1A-1BC63BCB2B01}" type="sibTrans" cxnId="{650E56FA-7444-4B62-88DB-D81F8DA9E561}">
      <dgm:prSet/>
      <dgm:spPr/>
      <dgm:t>
        <a:bodyPr/>
        <a:lstStyle/>
        <a:p>
          <a:endParaRPr lang="en-US"/>
        </a:p>
      </dgm:t>
    </dgm:pt>
    <dgm:pt modelId="{9E130080-B8C3-4A9C-B198-036E6D86B0D7}">
      <dgm:prSet phldrT="[Text]"/>
      <dgm:spPr/>
      <dgm:t>
        <a:bodyPr/>
        <a:lstStyle/>
        <a:p>
          <a:r>
            <a:rPr lang="en-US" dirty="0"/>
            <a:t>Does your GMEC have meaningful QIPS discussions that result in an improved GME learning and working environment?</a:t>
          </a:r>
        </a:p>
      </dgm:t>
    </dgm:pt>
    <dgm:pt modelId="{D5FCA7D5-5865-45C0-8B72-12032CEF9535}" type="parTrans" cxnId="{47D05982-72AD-4C15-A244-17C4EC9E4B13}">
      <dgm:prSet/>
      <dgm:spPr/>
      <dgm:t>
        <a:bodyPr/>
        <a:lstStyle/>
        <a:p>
          <a:endParaRPr lang="en-US"/>
        </a:p>
      </dgm:t>
    </dgm:pt>
    <dgm:pt modelId="{F1E85BCD-36BE-40B3-9ACB-F5E768B3A8DB}" type="sibTrans" cxnId="{47D05982-72AD-4C15-A244-17C4EC9E4B13}">
      <dgm:prSet/>
      <dgm:spPr/>
      <dgm:t>
        <a:bodyPr/>
        <a:lstStyle/>
        <a:p>
          <a:endParaRPr lang="en-US"/>
        </a:p>
      </dgm:t>
    </dgm:pt>
    <dgm:pt modelId="{42EA5618-0A54-4708-A207-4AE791824F87}">
      <dgm:prSet phldrT="[Text]"/>
      <dgm:spPr/>
      <dgm:t>
        <a:bodyPr/>
        <a:lstStyle/>
        <a:p>
          <a:r>
            <a:rPr lang="en-US" dirty="0"/>
            <a:t>Does the current structure and organization (agenda and people) of your GMEC allow for effective oversight of QIPS?</a:t>
          </a:r>
        </a:p>
      </dgm:t>
    </dgm:pt>
    <dgm:pt modelId="{9FCDDCB4-0E46-4BAF-94DF-8BAA0DEE151E}" type="parTrans" cxnId="{FAEFA9D4-7F48-430C-B724-6E304C953EBC}">
      <dgm:prSet/>
      <dgm:spPr/>
      <dgm:t>
        <a:bodyPr/>
        <a:lstStyle/>
        <a:p>
          <a:endParaRPr lang="en-US"/>
        </a:p>
      </dgm:t>
    </dgm:pt>
    <dgm:pt modelId="{D5B9632D-3E1D-4FD0-AB21-F623430AEE83}" type="sibTrans" cxnId="{FAEFA9D4-7F48-430C-B724-6E304C953EBC}">
      <dgm:prSet/>
      <dgm:spPr/>
      <dgm:t>
        <a:bodyPr/>
        <a:lstStyle/>
        <a:p>
          <a:endParaRPr lang="en-US"/>
        </a:p>
      </dgm:t>
    </dgm:pt>
    <dgm:pt modelId="{0541C8E9-F61E-4DB0-9B9B-199752B05581}" type="pres">
      <dgm:prSet presAssocID="{5B812B78-698E-45A9-AD94-129BA684F15C}" presName="Name0" presStyleCnt="0">
        <dgm:presLayoutVars>
          <dgm:dir/>
          <dgm:animLvl val="lvl"/>
          <dgm:resizeHandles val="exact"/>
        </dgm:presLayoutVars>
      </dgm:prSet>
      <dgm:spPr/>
    </dgm:pt>
    <dgm:pt modelId="{A2E4071D-C364-4B19-80FB-7A002C11A87C}" type="pres">
      <dgm:prSet presAssocID="{96E0B058-6C36-4216-9BFC-0669B5E82A01}" presName="linNode" presStyleCnt="0"/>
      <dgm:spPr/>
    </dgm:pt>
    <dgm:pt modelId="{CCF33C61-11BE-4380-BFCC-783771139B0B}" type="pres">
      <dgm:prSet presAssocID="{96E0B058-6C36-4216-9BFC-0669B5E82A01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A4658749-C27B-423A-B6D0-ACF81FB5CE80}" type="pres">
      <dgm:prSet presAssocID="{96E0B058-6C36-4216-9BFC-0669B5E82A01}" presName="descendantText" presStyleLbl="alignAccFollowNode1" presStyleIdx="0" presStyleCnt="4">
        <dgm:presLayoutVars>
          <dgm:bulletEnabled val="1"/>
        </dgm:presLayoutVars>
      </dgm:prSet>
      <dgm:spPr/>
    </dgm:pt>
    <dgm:pt modelId="{CCBA4BF3-F912-4B0E-8906-1787B3F7543B}" type="pres">
      <dgm:prSet presAssocID="{3921B2EA-A3AF-4FFD-980D-D5806BC11A95}" presName="sp" presStyleCnt="0"/>
      <dgm:spPr/>
    </dgm:pt>
    <dgm:pt modelId="{D6DDD670-95FB-418C-8672-A21E92FE06A0}" type="pres">
      <dgm:prSet presAssocID="{899EE180-48CC-44F9-9F5A-CA721E6861ED}" presName="linNode" presStyleCnt="0"/>
      <dgm:spPr/>
    </dgm:pt>
    <dgm:pt modelId="{F208CA08-B18F-4706-9E04-68AD5C8FAC77}" type="pres">
      <dgm:prSet presAssocID="{899EE180-48CC-44F9-9F5A-CA721E6861ED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E36710A7-CEB8-4397-94AF-20500840DEFA}" type="pres">
      <dgm:prSet presAssocID="{899EE180-48CC-44F9-9F5A-CA721E6861ED}" presName="descendantText" presStyleLbl="alignAccFollowNode1" presStyleIdx="1" presStyleCnt="4">
        <dgm:presLayoutVars>
          <dgm:bulletEnabled val="1"/>
        </dgm:presLayoutVars>
      </dgm:prSet>
      <dgm:spPr/>
    </dgm:pt>
    <dgm:pt modelId="{BDD554D6-C5FD-4717-98E6-9B54965415D3}" type="pres">
      <dgm:prSet presAssocID="{C0FE6299-BAF2-4A1E-B54A-6E278E95CB37}" presName="sp" presStyleCnt="0"/>
      <dgm:spPr/>
    </dgm:pt>
    <dgm:pt modelId="{339D4355-2A11-4DDB-B368-0A182B2D7B05}" type="pres">
      <dgm:prSet presAssocID="{6E832EE6-C7B2-4780-ABB2-7845838FC080}" presName="linNode" presStyleCnt="0"/>
      <dgm:spPr/>
    </dgm:pt>
    <dgm:pt modelId="{D5A0D7B5-373A-4466-B5AF-7C0470218DBA}" type="pres">
      <dgm:prSet presAssocID="{6E832EE6-C7B2-4780-ABB2-7845838FC080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5AD44606-8B2A-4207-9C66-3C457F62A4DE}" type="pres">
      <dgm:prSet presAssocID="{6E832EE6-C7B2-4780-ABB2-7845838FC080}" presName="descendantText" presStyleLbl="alignAccFollowNode1" presStyleIdx="2" presStyleCnt="4">
        <dgm:presLayoutVars>
          <dgm:bulletEnabled val="1"/>
        </dgm:presLayoutVars>
      </dgm:prSet>
      <dgm:spPr/>
    </dgm:pt>
    <dgm:pt modelId="{515F5187-567F-435B-8EBC-6E1A9EFB5B01}" type="pres">
      <dgm:prSet presAssocID="{293EFBAE-4F7A-4955-89C3-6B7B47C3AC99}" presName="sp" presStyleCnt="0"/>
      <dgm:spPr/>
    </dgm:pt>
    <dgm:pt modelId="{7AF1DD44-B7E7-4CF3-9227-DA55F33739A2}" type="pres">
      <dgm:prSet presAssocID="{80FAE9B8-5183-4099-A521-E12A4757DB3D}" presName="linNode" presStyleCnt="0"/>
      <dgm:spPr/>
    </dgm:pt>
    <dgm:pt modelId="{7AF9DD16-172D-46E2-9F03-2ECBB8E1F32B}" type="pres">
      <dgm:prSet presAssocID="{80FAE9B8-5183-4099-A521-E12A4757DB3D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D855E7A-A2B1-436C-AB5C-F9E9E70CE89D}" type="pres">
      <dgm:prSet presAssocID="{80FAE9B8-5183-4099-A521-E12A4757DB3D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0DBCF30F-DFE5-45B8-A9EC-BDACA1AB5E2A}" srcId="{6E832EE6-C7B2-4780-ABB2-7845838FC080}" destId="{F4E6063C-719F-4618-ABA9-AE1BEB60903D}" srcOrd="0" destOrd="0" parTransId="{FEEDF45D-C89E-4059-A7FD-0DA78CCEEAA3}" sibTransId="{29A24455-2195-48E3-B364-8A171227366D}"/>
    <dgm:cxn modelId="{7E82D739-6F1E-4DDE-9753-30CCA6BE60AB}" type="presOf" srcId="{6E832EE6-C7B2-4780-ABB2-7845838FC080}" destId="{D5A0D7B5-373A-4466-B5AF-7C0470218DBA}" srcOrd="0" destOrd="0" presId="urn:microsoft.com/office/officeart/2005/8/layout/vList5"/>
    <dgm:cxn modelId="{5818B45B-CC63-42ED-A67A-BD3140433539}" type="presOf" srcId="{F4E6063C-719F-4618-ABA9-AE1BEB60903D}" destId="{5AD44606-8B2A-4207-9C66-3C457F62A4DE}" srcOrd="0" destOrd="0" presId="urn:microsoft.com/office/officeart/2005/8/layout/vList5"/>
    <dgm:cxn modelId="{66D17E6E-17E6-4027-9D82-C270746A5AF5}" srcId="{96E0B058-6C36-4216-9BFC-0669B5E82A01}" destId="{A674A7FB-5BD9-433E-8C39-09987F2BAD5E}" srcOrd="0" destOrd="0" parTransId="{4C89FB3C-0096-4E3A-9330-FEAC122D01C2}" sibTransId="{2666AECD-A0D7-4D7A-8A98-75016FAA35E8}"/>
    <dgm:cxn modelId="{52E9517E-B78D-4CAA-B7E8-2D4746D23DCF}" type="presOf" srcId="{899EE180-48CC-44F9-9F5A-CA721E6861ED}" destId="{F208CA08-B18F-4706-9E04-68AD5C8FAC77}" srcOrd="0" destOrd="0" presId="urn:microsoft.com/office/officeart/2005/8/layout/vList5"/>
    <dgm:cxn modelId="{733ECE81-0D63-47E4-BADC-6BEC887D7F08}" type="presOf" srcId="{80FAE9B8-5183-4099-A521-E12A4757DB3D}" destId="{7AF9DD16-172D-46E2-9F03-2ECBB8E1F32B}" srcOrd="0" destOrd="0" presId="urn:microsoft.com/office/officeart/2005/8/layout/vList5"/>
    <dgm:cxn modelId="{47D05982-72AD-4C15-A244-17C4EC9E4B13}" srcId="{80FAE9B8-5183-4099-A521-E12A4757DB3D}" destId="{9E130080-B8C3-4A9C-B198-036E6D86B0D7}" srcOrd="0" destOrd="0" parTransId="{D5FCA7D5-5865-45C0-8B72-12032CEF9535}" sibTransId="{F1E85BCD-36BE-40B3-9ACB-F5E768B3A8DB}"/>
    <dgm:cxn modelId="{A8B4A19F-B45C-4790-90A2-05CE4739E409}" type="presOf" srcId="{A674A7FB-5BD9-433E-8C39-09987F2BAD5E}" destId="{A4658749-C27B-423A-B6D0-ACF81FB5CE80}" srcOrd="0" destOrd="0" presId="urn:microsoft.com/office/officeart/2005/8/layout/vList5"/>
    <dgm:cxn modelId="{102F4AA7-EE83-4224-80F5-4D298DA528D5}" type="presOf" srcId="{96E0B058-6C36-4216-9BFC-0669B5E82A01}" destId="{CCF33C61-11BE-4380-BFCC-783771139B0B}" srcOrd="0" destOrd="0" presId="urn:microsoft.com/office/officeart/2005/8/layout/vList5"/>
    <dgm:cxn modelId="{39AF21AD-4986-4F3E-B384-16BEDB979CE1}" type="presOf" srcId="{42EA5618-0A54-4708-A207-4AE791824F87}" destId="{E36710A7-CEB8-4397-94AF-20500840DEFA}" srcOrd="0" destOrd="0" presId="urn:microsoft.com/office/officeart/2005/8/layout/vList5"/>
    <dgm:cxn modelId="{153BF2BA-61FD-48F9-A783-34375BC76A3D}" type="presOf" srcId="{5B812B78-698E-45A9-AD94-129BA684F15C}" destId="{0541C8E9-F61E-4DB0-9B9B-199752B05581}" srcOrd="0" destOrd="0" presId="urn:microsoft.com/office/officeart/2005/8/layout/vList5"/>
    <dgm:cxn modelId="{3DA6BBBD-F359-4D4F-9DCB-19DD9B38BE3B}" srcId="{5B812B78-698E-45A9-AD94-129BA684F15C}" destId="{96E0B058-6C36-4216-9BFC-0669B5E82A01}" srcOrd="0" destOrd="0" parTransId="{9948EF90-3802-4E8D-8842-2E48838C853E}" sibTransId="{3921B2EA-A3AF-4FFD-980D-D5806BC11A95}"/>
    <dgm:cxn modelId="{466309C7-B938-48D3-AD82-A1670E26BAE4}" srcId="{5B812B78-698E-45A9-AD94-129BA684F15C}" destId="{6E832EE6-C7B2-4780-ABB2-7845838FC080}" srcOrd="2" destOrd="0" parTransId="{F3DC661D-B937-42F4-B99C-C4A003F3EE62}" sibTransId="{293EFBAE-4F7A-4955-89C3-6B7B47C3AC99}"/>
    <dgm:cxn modelId="{FAEFA9D4-7F48-430C-B724-6E304C953EBC}" srcId="{899EE180-48CC-44F9-9F5A-CA721E6861ED}" destId="{42EA5618-0A54-4708-A207-4AE791824F87}" srcOrd="0" destOrd="0" parTransId="{9FCDDCB4-0E46-4BAF-94DF-8BAA0DEE151E}" sibTransId="{D5B9632D-3E1D-4FD0-AB21-F623430AEE83}"/>
    <dgm:cxn modelId="{B18255D8-10CE-446F-8EED-0E5677F94935}" srcId="{5B812B78-698E-45A9-AD94-129BA684F15C}" destId="{899EE180-48CC-44F9-9F5A-CA721E6861ED}" srcOrd="1" destOrd="0" parTransId="{B47F8D57-E24F-45B0-B443-1F88B024816B}" sibTransId="{C0FE6299-BAF2-4A1E-B54A-6E278E95CB37}"/>
    <dgm:cxn modelId="{D38CCDE0-B93E-487D-A405-BCF5C3DCB7E2}" type="presOf" srcId="{9E130080-B8C3-4A9C-B198-036E6D86B0D7}" destId="{1D855E7A-A2B1-436C-AB5C-F9E9E70CE89D}" srcOrd="0" destOrd="0" presId="urn:microsoft.com/office/officeart/2005/8/layout/vList5"/>
    <dgm:cxn modelId="{650E56FA-7444-4B62-88DB-D81F8DA9E561}" srcId="{5B812B78-698E-45A9-AD94-129BA684F15C}" destId="{80FAE9B8-5183-4099-A521-E12A4757DB3D}" srcOrd="3" destOrd="0" parTransId="{D34A63F7-2645-406C-AAFD-C48C17CF6984}" sibTransId="{20BF63A6-0DE6-4311-8F1A-1BC63BCB2B01}"/>
    <dgm:cxn modelId="{B29DE565-7929-4DBA-83FE-798F4692DE3B}" type="presParOf" srcId="{0541C8E9-F61E-4DB0-9B9B-199752B05581}" destId="{A2E4071D-C364-4B19-80FB-7A002C11A87C}" srcOrd="0" destOrd="0" presId="urn:microsoft.com/office/officeart/2005/8/layout/vList5"/>
    <dgm:cxn modelId="{B7D83643-48DE-4157-9DE3-25E7A53C3FE0}" type="presParOf" srcId="{A2E4071D-C364-4B19-80FB-7A002C11A87C}" destId="{CCF33C61-11BE-4380-BFCC-783771139B0B}" srcOrd="0" destOrd="0" presId="urn:microsoft.com/office/officeart/2005/8/layout/vList5"/>
    <dgm:cxn modelId="{DF24F3E3-01C0-4730-9541-8A00E0C29E70}" type="presParOf" srcId="{A2E4071D-C364-4B19-80FB-7A002C11A87C}" destId="{A4658749-C27B-423A-B6D0-ACF81FB5CE80}" srcOrd="1" destOrd="0" presId="urn:microsoft.com/office/officeart/2005/8/layout/vList5"/>
    <dgm:cxn modelId="{2914872C-BB55-42A5-A5AC-2C87E3C768A9}" type="presParOf" srcId="{0541C8E9-F61E-4DB0-9B9B-199752B05581}" destId="{CCBA4BF3-F912-4B0E-8906-1787B3F7543B}" srcOrd="1" destOrd="0" presId="urn:microsoft.com/office/officeart/2005/8/layout/vList5"/>
    <dgm:cxn modelId="{2380950C-9F63-445A-A9C8-55A5F805C092}" type="presParOf" srcId="{0541C8E9-F61E-4DB0-9B9B-199752B05581}" destId="{D6DDD670-95FB-418C-8672-A21E92FE06A0}" srcOrd="2" destOrd="0" presId="urn:microsoft.com/office/officeart/2005/8/layout/vList5"/>
    <dgm:cxn modelId="{3D9B9EC2-505E-4D68-882C-199CBCBC3BFE}" type="presParOf" srcId="{D6DDD670-95FB-418C-8672-A21E92FE06A0}" destId="{F208CA08-B18F-4706-9E04-68AD5C8FAC77}" srcOrd="0" destOrd="0" presId="urn:microsoft.com/office/officeart/2005/8/layout/vList5"/>
    <dgm:cxn modelId="{FB409BC7-9994-4F2C-A87A-2CF079773B88}" type="presParOf" srcId="{D6DDD670-95FB-418C-8672-A21E92FE06A0}" destId="{E36710A7-CEB8-4397-94AF-20500840DEFA}" srcOrd="1" destOrd="0" presId="urn:microsoft.com/office/officeart/2005/8/layout/vList5"/>
    <dgm:cxn modelId="{0E47F4F9-428C-42F9-9802-99F8BF4C045E}" type="presParOf" srcId="{0541C8E9-F61E-4DB0-9B9B-199752B05581}" destId="{BDD554D6-C5FD-4717-98E6-9B54965415D3}" srcOrd="3" destOrd="0" presId="urn:microsoft.com/office/officeart/2005/8/layout/vList5"/>
    <dgm:cxn modelId="{1B88A91C-E47F-49B7-83B3-CEB7FFD6B3DF}" type="presParOf" srcId="{0541C8E9-F61E-4DB0-9B9B-199752B05581}" destId="{339D4355-2A11-4DDB-B368-0A182B2D7B05}" srcOrd="4" destOrd="0" presId="urn:microsoft.com/office/officeart/2005/8/layout/vList5"/>
    <dgm:cxn modelId="{11CDD0FF-8CF8-452B-9878-7F5D339BD202}" type="presParOf" srcId="{339D4355-2A11-4DDB-B368-0A182B2D7B05}" destId="{D5A0D7B5-373A-4466-B5AF-7C0470218DBA}" srcOrd="0" destOrd="0" presId="urn:microsoft.com/office/officeart/2005/8/layout/vList5"/>
    <dgm:cxn modelId="{3F4B18D8-7BF6-412D-B1FC-18B656CFCA57}" type="presParOf" srcId="{339D4355-2A11-4DDB-B368-0A182B2D7B05}" destId="{5AD44606-8B2A-4207-9C66-3C457F62A4DE}" srcOrd="1" destOrd="0" presId="urn:microsoft.com/office/officeart/2005/8/layout/vList5"/>
    <dgm:cxn modelId="{B12E8259-2506-442F-BB66-96B196EE4A9C}" type="presParOf" srcId="{0541C8E9-F61E-4DB0-9B9B-199752B05581}" destId="{515F5187-567F-435B-8EBC-6E1A9EFB5B01}" srcOrd="5" destOrd="0" presId="urn:microsoft.com/office/officeart/2005/8/layout/vList5"/>
    <dgm:cxn modelId="{0A6A6FB4-E88E-4522-A2F0-94CC3C05A953}" type="presParOf" srcId="{0541C8E9-F61E-4DB0-9B9B-199752B05581}" destId="{7AF1DD44-B7E7-4CF3-9227-DA55F33739A2}" srcOrd="6" destOrd="0" presId="urn:microsoft.com/office/officeart/2005/8/layout/vList5"/>
    <dgm:cxn modelId="{E5237529-ACEE-4F04-BF85-12FABF8369EF}" type="presParOf" srcId="{7AF1DD44-B7E7-4CF3-9227-DA55F33739A2}" destId="{7AF9DD16-172D-46E2-9F03-2ECBB8E1F32B}" srcOrd="0" destOrd="0" presId="urn:microsoft.com/office/officeart/2005/8/layout/vList5"/>
    <dgm:cxn modelId="{35D0DAB5-B4B2-4630-8211-AA885B6A5B83}" type="presParOf" srcId="{7AF1DD44-B7E7-4CF3-9227-DA55F33739A2}" destId="{1D855E7A-A2B1-436C-AB5C-F9E9E70CE89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8C559B-429D-45C3-A42F-D5F11709F581}" type="doc">
      <dgm:prSet loTypeId="urn:microsoft.com/office/officeart/2005/8/layout/matrix1" loCatId="matrix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F94CA5F5-FD1E-498D-B770-76680B1D0291}">
      <dgm:prSet phldrT="[Text]"/>
      <dgm:spPr/>
      <dgm:t>
        <a:bodyPr/>
        <a:lstStyle/>
        <a:p>
          <a:r>
            <a:rPr lang="en-US" dirty="0"/>
            <a:t>CPRs</a:t>
          </a:r>
        </a:p>
        <a:p>
          <a:r>
            <a:rPr lang="en-US" dirty="0"/>
            <a:t>V.C.1.c).(4)</a:t>
          </a:r>
        </a:p>
      </dgm:t>
    </dgm:pt>
    <dgm:pt modelId="{3271C115-F86D-4443-AAC1-102F51D530E7}" type="parTrans" cxnId="{B69D7E71-C7D1-49F0-BCDD-9E9C6ABCA88B}">
      <dgm:prSet/>
      <dgm:spPr/>
      <dgm:t>
        <a:bodyPr/>
        <a:lstStyle/>
        <a:p>
          <a:endParaRPr lang="en-US"/>
        </a:p>
      </dgm:t>
    </dgm:pt>
    <dgm:pt modelId="{0CF31A54-51E8-4D36-84A2-30CEE4D13329}" type="sibTrans" cxnId="{B69D7E71-C7D1-49F0-BCDD-9E9C6ABCA88B}">
      <dgm:prSet/>
      <dgm:spPr/>
      <dgm:t>
        <a:bodyPr/>
        <a:lstStyle/>
        <a:p>
          <a:endParaRPr lang="en-US"/>
        </a:p>
      </dgm:t>
    </dgm:pt>
    <dgm:pt modelId="{E7AE1F62-3032-45F2-8193-B7155AC9EF9F}">
      <dgm:prSet phldrT="[Text]"/>
      <dgm:spPr/>
      <dgm:t>
        <a:bodyPr/>
        <a:lstStyle/>
        <a:p>
          <a:r>
            <a:rPr lang="en-US" dirty="0"/>
            <a:t>How does the PEC evaluate the quality and safety of patient care?  What tools are used to obtain this data?</a:t>
          </a:r>
        </a:p>
      </dgm:t>
    </dgm:pt>
    <dgm:pt modelId="{93C168D3-5524-4C52-904C-1DD4165CDEC0}" type="parTrans" cxnId="{9C4A5079-7812-4BFE-BD59-5F4949BDC03C}">
      <dgm:prSet/>
      <dgm:spPr/>
      <dgm:t>
        <a:bodyPr/>
        <a:lstStyle/>
        <a:p>
          <a:endParaRPr lang="en-US"/>
        </a:p>
      </dgm:t>
    </dgm:pt>
    <dgm:pt modelId="{2FA50AEF-A4B9-44EF-B160-3E95D125FD16}" type="sibTrans" cxnId="{9C4A5079-7812-4BFE-BD59-5F4949BDC03C}">
      <dgm:prSet/>
      <dgm:spPr/>
      <dgm:t>
        <a:bodyPr/>
        <a:lstStyle/>
        <a:p>
          <a:endParaRPr lang="en-US"/>
        </a:p>
      </dgm:t>
    </dgm:pt>
    <dgm:pt modelId="{B591C348-B6F3-4987-9182-078AC8A6110E}">
      <dgm:prSet phldrT="[Text]"/>
      <dgm:spPr/>
      <dgm:t>
        <a:bodyPr/>
        <a:lstStyle/>
        <a:p>
          <a:r>
            <a:rPr lang="en-US" dirty="0"/>
            <a:t>How does the program use practice data to help improve quality and patient safety?</a:t>
          </a:r>
        </a:p>
      </dgm:t>
    </dgm:pt>
    <dgm:pt modelId="{178C1191-E00F-4A24-8727-806764EBF478}" type="parTrans" cxnId="{552AC0B6-C098-4A49-8D0D-F65263D181A9}">
      <dgm:prSet/>
      <dgm:spPr/>
      <dgm:t>
        <a:bodyPr/>
        <a:lstStyle/>
        <a:p>
          <a:endParaRPr lang="en-US"/>
        </a:p>
      </dgm:t>
    </dgm:pt>
    <dgm:pt modelId="{8976328C-4610-4CD1-B2A6-8DED86B22F77}" type="sibTrans" cxnId="{552AC0B6-C098-4A49-8D0D-F65263D181A9}">
      <dgm:prSet/>
      <dgm:spPr/>
      <dgm:t>
        <a:bodyPr/>
        <a:lstStyle/>
        <a:p>
          <a:endParaRPr lang="en-US"/>
        </a:p>
      </dgm:t>
    </dgm:pt>
    <dgm:pt modelId="{2DA0FFB0-3E10-45E5-907F-C48961EC8DC8}">
      <dgm:prSet phldrT="[Text]"/>
      <dgm:spPr/>
      <dgm:t>
        <a:bodyPr/>
        <a:lstStyle/>
        <a:p>
          <a:r>
            <a:rPr lang="en-US" dirty="0"/>
            <a:t>How are trainees and faculty involved in initiatives for QIPS, including education?</a:t>
          </a:r>
        </a:p>
      </dgm:t>
    </dgm:pt>
    <dgm:pt modelId="{2A2979F1-FA89-4DF4-8862-23CE8715102C}" type="parTrans" cxnId="{6AF8FC48-89EF-43F6-B541-355E3BDE84CD}">
      <dgm:prSet/>
      <dgm:spPr/>
      <dgm:t>
        <a:bodyPr/>
        <a:lstStyle/>
        <a:p>
          <a:endParaRPr lang="en-US"/>
        </a:p>
      </dgm:t>
    </dgm:pt>
    <dgm:pt modelId="{7E3F6BB1-6688-4D37-BC89-27ABE0AE4014}" type="sibTrans" cxnId="{6AF8FC48-89EF-43F6-B541-355E3BDE84CD}">
      <dgm:prSet/>
      <dgm:spPr/>
      <dgm:t>
        <a:bodyPr/>
        <a:lstStyle/>
        <a:p>
          <a:endParaRPr lang="en-US"/>
        </a:p>
      </dgm:t>
    </dgm:pt>
    <dgm:pt modelId="{0BAFF2F0-3277-4927-B6E0-B38C5FCE390B}">
      <dgm:prSet phldrT="[Text]"/>
      <dgm:spPr/>
      <dgm:t>
        <a:bodyPr/>
        <a:lstStyle/>
        <a:p>
          <a:r>
            <a:rPr lang="en-US" dirty="0"/>
            <a:t>What faculty development programs took place in the last academic year designed to enhance skills in QIPS?</a:t>
          </a:r>
        </a:p>
      </dgm:t>
    </dgm:pt>
    <dgm:pt modelId="{6CBEE68E-D53D-42EA-9A96-4D6FF8AF712E}" type="parTrans" cxnId="{1CF65A20-79C5-43B1-A160-B57EED1000A1}">
      <dgm:prSet/>
      <dgm:spPr/>
      <dgm:t>
        <a:bodyPr/>
        <a:lstStyle/>
        <a:p>
          <a:endParaRPr lang="en-US"/>
        </a:p>
      </dgm:t>
    </dgm:pt>
    <dgm:pt modelId="{8C15D0B4-0A8B-417B-BF0D-DDFBE06EBD71}" type="sibTrans" cxnId="{1CF65A20-79C5-43B1-A160-B57EED1000A1}">
      <dgm:prSet/>
      <dgm:spPr/>
      <dgm:t>
        <a:bodyPr/>
        <a:lstStyle/>
        <a:p>
          <a:endParaRPr lang="en-US"/>
        </a:p>
      </dgm:t>
    </dgm:pt>
    <dgm:pt modelId="{202D88ED-8D0D-4F21-A00D-FAA0305A223B}" type="pres">
      <dgm:prSet presAssocID="{3C8C559B-429D-45C3-A42F-D5F11709F581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A373AFF-93DB-46F4-9C08-116771C22F1D}" type="pres">
      <dgm:prSet presAssocID="{3C8C559B-429D-45C3-A42F-D5F11709F581}" presName="matrix" presStyleCnt="0"/>
      <dgm:spPr/>
    </dgm:pt>
    <dgm:pt modelId="{0517EE3C-D114-4E4E-B03C-4E96AECA4245}" type="pres">
      <dgm:prSet presAssocID="{3C8C559B-429D-45C3-A42F-D5F11709F581}" presName="tile1" presStyleLbl="node1" presStyleIdx="0" presStyleCnt="4"/>
      <dgm:spPr/>
    </dgm:pt>
    <dgm:pt modelId="{3699FD84-4191-46BE-8D22-62785A191D9F}" type="pres">
      <dgm:prSet presAssocID="{3C8C559B-429D-45C3-A42F-D5F11709F58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5C1813C-29F1-4F2F-9A9B-499FD46CD9EB}" type="pres">
      <dgm:prSet presAssocID="{3C8C559B-429D-45C3-A42F-D5F11709F581}" presName="tile2" presStyleLbl="node1" presStyleIdx="1" presStyleCnt="4"/>
      <dgm:spPr/>
    </dgm:pt>
    <dgm:pt modelId="{AACA9D41-738F-4024-ACBE-103262E742B4}" type="pres">
      <dgm:prSet presAssocID="{3C8C559B-429D-45C3-A42F-D5F11709F58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DC2F2E9-9F51-465B-BEE9-4858A5D259FA}" type="pres">
      <dgm:prSet presAssocID="{3C8C559B-429D-45C3-A42F-D5F11709F581}" presName="tile3" presStyleLbl="node1" presStyleIdx="2" presStyleCnt="4"/>
      <dgm:spPr/>
    </dgm:pt>
    <dgm:pt modelId="{2E4E3E68-E448-4881-A454-4377C7D5AC2F}" type="pres">
      <dgm:prSet presAssocID="{3C8C559B-429D-45C3-A42F-D5F11709F58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CD235F2-DA1E-4357-B7D8-D23C16CD844E}" type="pres">
      <dgm:prSet presAssocID="{3C8C559B-429D-45C3-A42F-D5F11709F581}" presName="tile4" presStyleLbl="node1" presStyleIdx="3" presStyleCnt="4"/>
      <dgm:spPr/>
    </dgm:pt>
    <dgm:pt modelId="{F695E06D-0A10-49BD-A05B-F14807CE832E}" type="pres">
      <dgm:prSet presAssocID="{3C8C559B-429D-45C3-A42F-D5F11709F58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EC2461B-447C-4269-96D8-8609DFE098BD}" type="pres">
      <dgm:prSet presAssocID="{3C8C559B-429D-45C3-A42F-D5F11709F581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1CF65A20-79C5-43B1-A160-B57EED1000A1}" srcId="{F94CA5F5-FD1E-498D-B770-76680B1D0291}" destId="{0BAFF2F0-3277-4927-B6E0-B38C5FCE390B}" srcOrd="3" destOrd="0" parTransId="{6CBEE68E-D53D-42EA-9A96-4D6FF8AF712E}" sibTransId="{8C15D0B4-0A8B-417B-BF0D-DDFBE06EBD71}"/>
    <dgm:cxn modelId="{5957462D-55B1-4414-B7BA-E7A0048E4951}" type="presOf" srcId="{0BAFF2F0-3277-4927-B6E0-B38C5FCE390B}" destId="{F695E06D-0A10-49BD-A05B-F14807CE832E}" srcOrd="1" destOrd="0" presId="urn:microsoft.com/office/officeart/2005/8/layout/matrix1"/>
    <dgm:cxn modelId="{B0ABA438-ABE9-4656-8A91-D2EF617F81F4}" type="presOf" srcId="{3C8C559B-429D-45C3-A42F-D5F11709F581}" destId="{202D88ED-8D0D-4F21-A00D-FAA0305A223B}" srcOrd="0" destOrd="0" presId="urn:microsoft.com/office/officeart/2005/8/layout/matrix1"/>
    <dgm:cxn modelId="{6AF8FC48-89EF-43F6-B541-355E3BDE84CD}" srcId="{F94CA5F5-FD1E-498D-B770-76680B1D0291}" destId="{2DA0FFB0-3E10-45E5-907F-C48961EC8DC8}" srcOrd="2" destOrd="0" parTransId="{2A2979F1-FA89-4DF4-8862-23CE8715102C}" sibTransId="{7E3F6BB1-6688-4D37-BC89-27ABE0AE4014}"/>
    <dgm:cxn modelId="{B69D7E71-C7D1-49F0-BCDD-9E9C6ABCA88B}" srcId="{3C8C559B-429D-45C3-A42F-D5F11709F581}" destId="{F94CA5F5-FD1E-498D-B770-76680B1D0291}" srcOrd="0" destOrd="0" parTransId="{3271C115-F86D-4443-AAC1-102F51D530E7}" sibTransId="{0CF31A54-51E8-4D36-84A2-30CEE4D13329}"/>
    <dgm:cxn modelId="{B1D9A556-3760-4502-8E1A-704AE5F0DFCD}" type="presOf" srcId="{0BAFF2F0-3277-4927-B6E0-B38C5FCE390B}" destId="{BCD235F2-DA1E-4357-B7D8-D23C16CD844E}" srcOrd="0" destOrd="0" presId="urn:microsoft.com/office/officeart/2005/8/layout/matrix1"/>
    <dgm:cxn modelId="{9C4A5079-7812-4BFE-BD59-5F4949BDC03C}" srcId="{F94CA5F5-FD1E-498D-B770-76680B1D0291}" destId="{E7AE1F62-3032-45F2-8193-B7155AC9EF9F}" srcOrd="0" destOrd="0" parTransId="{93C168D3-5524-4C52-904C-1DD4165CDEC0}" sibTransId="{2FA50AEF-A4B9-44EF-B160-3E95D125FD16}"/>
    <dgm:cxn modelId="{E0684B7E-D7FE-4811-B81C-8A229D27865C}" type="presOf" srcId="{E7AE1F62-3032-45F2-8193-B7155AC9EF9F}" destId="{0517EE3C-D114-4E4E-B03C-4E96AECA4245}" srcOrd="0" destOrd="0" presId="urn:microsoft.com/office/officeart/2005/8/layout/matrix1"/>
    <dgm:cxn modelId="{F28BA689-8AB5-4CDA-AA7E-DC06444AC75C}" type="presOf" srcId="{B591C348-B6F3-4987-9182-078AC8A6110E}" destId="{AACA9D41-738F-4024-ACBE-103262E742B4}" srcOrd="1" destOrd="0" presId="urn:microsoft.com/office/officeart/2005/8/layout/matrix1"/>
    <dgm:cxn modelId="{5B3444A7-F27E-4397-A726-C97FA51B1F5A}" type="presOf" srcId="{2DA0FFB0-3E10-45E5-907F-C48961EC8DC8}" destId="{CDC2F2E9-9F51-465B-BEE9-4858A5D259FA}" srcOrd="0" destOrd="0" presId="urn:microsoft.com/office/officeart/2005/8/layout/matrix1"/>
    <dgm:cxn modelId="{552AC0B6-C098-4A49-8D0D-F65263D181A9}" srcId="{F94CA5F5-FD1E-498D-B770-76680B1D0291}" destId="{B591C348-B6F3-4987-9182-078AC8A6110E}" srcOrd="1" destOrd="0" parTransId="{178C1191-E00F-4A24-8727-806764EBF478}" sibTransId="{8976328C-4610-4CD1-B2A6-8DED86B22F77}"/>
    <dgm:cxn modelId="{544CF4C1-5F57-4D2D-86DE-75A8EDAEB8F3}" type="presOf" srcId="{E7AE1F62-3032-45F2-8193-B7155AC9EF9F}" destId="{3699FD84-4191-46BE-8D22-62785A191D9F}" srcOrd="1" destOrd="0" presId="urn:microsoft.com/office/officeart/2005/8/layout/matrix1"/>
    <dgm:cxn modelId="{4D9D6BC9-E1D6-4F7C-AF98-788837DE96C1}" type="presOf" srcId="{B591C348-B6F3-4987-9182-078AC8A6110E}" destId="{A5C1813C-29F1-4F2F-9A9B-499FD46CD9EB}" srcOrd="0" destOrd="0" presId="urn:microsoft.com/office/officeart/2005/8/layout/matrix1"/>
    <dgm:cxn modelId="{D4F464D0-4D81-4D03-8183-69DD143636F2}" type="presOf" srcId="{2DA0FFB0-3E10-45E5-907F-C48961EC8DC8}" destId="{2E4E3E68-E448-4881-A454-4377C7D5AC2F}" srcOrd="1" destOrd="0" presId="urn:microsoft.com/office/officeart/2005/8/layout/matrix1"/>
    <dgm:cxn modelId="{158CFCD5-0098-47FD-B87F-C302950D9ECC}" type="presOf" srcId="{F94CA5F5-FD1E-498D-B770-76680B1D0291}" destId="{5EC2461B-447C-4269-96D8-8609DFE098BD}" srcOrd="0" destOrd="0" presId="urn:microsoft.com/office/officeart/2005/8/layout/matrix1"/>
    <dgm:cxn modelId="{47E84259-EB33-4D6E-99E3-20B3215E4270}" type="presParOf" srcId="{202D88ED-8D0D-4F21-A00D-FAA0305A223B}" destId="{1A373AFF-93DB-46F4-9C08-116771C22F1D}" srcOrd="0" destOrd="0" presId="urn:microsoft.com/office/officeart/2005/8/layout/matrix1"/>
    <dgm:cxn modelId="{270FDD0A-369D-41D1-B23D-7EF95A7E1A2D}" type="presParOf" srcId="{1A373AFF-93DB-46F4-9C08-116771C22F1D}" destId="{0517EE3C-D114-4E4E-B03C-4E96AECA4245}" srcOrd="0" destOrd="0" presId="urn:microsoft.com/office/officeart/2005/8/layout/matrix1"/>
    <dgm:cxn modelId="{A7FD6289-CCA2-4807-997D-F2B7ED2C65E4}" type="presParOf" srcId="{1A373AFF-93DB-46F4-9C08-116771C22F1D}" destId="{3699FD84-4191-46BE-8D22-62785A191D9F}" srcOrd="1" destOrd="0" presId="urn:microsoft.com/office/officeart/2005/8/layout/matrix1"/>
    <dgm:cxn modelId="{B943F9AE-75EB-4C1C-A646-0677EBB87CB6}" type="presParOf" srcId="{1A373AFF-93DB-46F4-9C08-116771C22F1D}" destId="{A5C1813C-29F1-4F2F-9A9B-499FD46CD9EB}" srcOrd="2" destOrd="0" presId="urn:microsoft.com/office/officeart/2005/8/layout/matrix1"/>
    <dgm:cxn modelId="{5100B58E-A53F-4C2C-8304-81B3DDE9E4E4}" type="presParOf" srcId="{1A373AFF-93DB-46F4-9C08-116771C22F1D}" destId="{AACA9D41-738F-4024-ACBE-103262E742B4}" srcOrd="3" destOrd="0" presId="urn:microsoft.com/office/officeart/2005/8/layout/matrix1"/>
    <dgm:cxn modelId="{678A83B2-49D1-4B82-8F35-5857F957AF37}" type="presParOf" srcId="{1A373AFF-93DB-46F4-9C08-116771C22F1D}" destId="{CDC2F2E9-9F51-465B-BEE9-4858A5D259FA}" srcOrd="4" destOrd="0" presId="urn:microsoft.com/office/officeart/2005/8/layout/matrix1"/>
    <dgm:cxn modelId="{1B855942-75EF-4BFD-A6C1-945D207B303B}" type="presParOf" srcId="{1A373AFF-93DB-46F4-9C08-116771C22F1D}" destId="{2E4E3E68-E448-4881-A454-4377C7D5AC2F}" srcOrd="5" destOrd="0" presId="urn:microsoft.com/office/officeart/2005/8/layout/matrix1"/>
    <dgm:cxn modelId="{717E1D3F-69C8-4774-9603-9135ACC72FAE}" type="presParOf" srcId="{1A373AFF-93DB-46F4-9C08-116771C22F1D}" destId="{BCD235F2-DA1E-4357-B7D8-D23C16CD844E}" srcOrd="6" destOrd="0" presId="urn:microsoft.com/office/officeart/2005/8/layout/matrix1"/>
    <dgm:cxn modelId="{46BE7109-63DC-47B7-ADCB-7DB0E9812DD1}" type="presParOf" srcId="{1A373AFF-93DB-46F4-9C08-116771C22F1D}" destId="{F695E06D-0A10-49BD-A05B-F14807CE832E}" srcOrd="7" destOrd="0" presId="urn:microsoft.com/office/officeart/2005/8/layout/matrix1"/>
    <dgm:cxn modelId="{87566E38-EEE8-4F0F-8986-624796F748AA}" type="presParOf" srcId="{202D88ED-8D0D-4F21-A00D-FAA0305A223B}" destId="{5EC2461B-447C-4269-96D8-8609DFE098B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A1BE97-4DC7-4390-9CEC-F4230155BAB4}">
      <dsp:nvSpPr>
        <dsp:cNvPr id="0" name=""/>
        <dsp:cNvSpPr/>
      </dsp:nvSpPr>
      <dsp:spPr>
        <a:xfrm>
          <a:off x="2999256" y="2550291"/>
          <a:ext cx="1888186" cy="1888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Oversight</a:t>
          </a:r>
        </a:p>
      </dsp:txBody>
      <dsp:txXfrm>
        <a:off x="3275774" y="2826809"/>
        <a:ext cx="1335150" cy="1335150"/>
      </dsp:txXfrm>
    </dsp:sp>
    <dsp:sp modelId="{6327399A-134D-4EC3-9B2F-BAFBB799FF12}">
      <dsp:nvSpPr>
        <dsp:cNvPr id="0" name=""/>
        <dsp:cNvSpPr/>
      </dsp:nvSpPr>
      <dsp:spPr>
        <a:xfrm rot="10800000">
          <a:off x="1166647" y="3225318"/>
          <a:ext cx="1731815" cy="53813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E8D1A-4A94-4555-86FA-83C840912000}">
      <dsp:nvSpPr>
        <dsp:cNvPr id="0" name=""/>
        <dsp:cNvSpPr/>
      </dsp:nvSpPr>
      <dsp:spPr>
        <a:xfrm>
          <a:off x="269758" y="2776873"/>
          <a:ext cx="1793777" cy="14350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Being aware of</a:t>
          </a:r>
        </a:p>
      </dsp:txBody>
      <dsp:txXfrm>
        <a:off x="311788" y="2818903"/>
        <a:ext cx="1709717" cy="1350962"/>
      </dsp:txXfrm>
    </dsp:sp>
    <dsp:sp modelId="{D290B61F-FD8E-4D47-84DD-07364710DED1}">
      <dsp:nvSpPr>
        <dsp:cNvPr id="0" name=""/>
        <dsp:cNvSpPr/>
      </dsp:nvSpPr>
      <dsp:spPr>
        <a:xfrm rot="13500000">
          <a:off x="1726306" y="1874182"/>
          <a:ext cx="1731815" cy="53813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4D548D-3157-46FC-9FB9-ABD24B76D6F7}">
      <dsp:nvSpPr>
        <dsp:cNvPr id="0" name=""/>
        <dsp:cNvSpPr/>
      </dsp:nvSpPr>
      <dsp:spPr>
        <a:xfrm>
          <a:off x="1083036" y="813448"/>
          <a:ext cx="1793777" cy="143502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Reviewing</a:t>
          </a:r>
        </a:p>
      </dsp:txBody>
      <dsp:txXfrm>
        <a:off x="1125066" y="855478"/>
        <a:ext cx="1709717" cy="1350962"/>
      </dsp:txXfrm>
    </dsp:sp>
    <dsp:sp modelId="{BA8EDC63-4775-486A-8BFA-34AE4AA1FCB5}">
      <dsp:nvSpPr>
        <dsp:cNvPr id="0" name=""/>
        <dsp:cNvSpPr/>
      </dsp:nvSpPr>
      <dsp:spPr>
        <a:xfrm rot="16200000">
          <a:off x="3077442" y="1314523"/>
          <a:ext cx="1731815" cy="538133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598D3A-0086-4F10-A415-9290FD9BC6E6}">
      <dsp:nvSpPr>
        <dsp:cNvPr id="0" name=""/>
        <dsp:cNvSpPr/>
      </dsp:nvSpPr>
      <dsp:spPr>
        <a:xfrm>
          <a:off x="3046461" y="171"/>
          <a:ext cx="1793777" cy="14350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Tracking</a:t>
          </a:r>
        </a:p>
      </dsp:txBody>
      <dsp:txXfrm>
        <a:off x="3088491" y="42201"/>
        <a:ext cx="1709717" cy="1350962"/>
      </dsp:txXfrm>
    </dsp:sp>
    <dsp:sp modelId="{CEE5645A-7510-4914-9AB5-03FE2601AC2C}">
      <dsp:nvSpPr>
        <dsp:cNvPr id="0" name=""/>
        <dsp:cNvSpPr/>
      </dsp:nvSpPr>
      <dsp:spPr>
        <a:xfrm rot="18900000">
          <a:off x="4428578" y="1874182"/>
          <a:ext cx="1731815" cy="538133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CE74C-2E23-49A3-B6F1-F7588F20FD32}">
      <dsp:nvSpPr>
        <dsp:cNvPr id="0" name=""/>
        <dsp:cNvSpPr/>
      </dsp:nvSpPr>
      <dsp:spPr>
        <a:xfrm>
          <a:off x="5009886" y="813448"/>
          <a:ext cx="1793777" cy="143502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Measuring</a:t>
          </a:r>
        </a:p>
      </dsp:txBody>
      <dsp:txXfrm>
        <a:off x="5051916" y="855478"/>
        <a:ext cx="1709717" cy="1350962"/>
      </dsp:txXfrm>
    </dsp:sp>
    <dsp:sp modelId="{964CA6D9-8D73-4467-806D-DC7754A7D073}">
      <dsp:nvSpPr>
        <dsp:cNvPr id="0" name=""/>
        <dsp:cNvSpPr/>
      </dsp:nvSpPr>
      <dsp:spPr>
        <a:xfrm>
          <a:off x="4988236" y="3225318"/>
          <a:ext cx="1731815" cy="538133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81D9C1-DAE7-46BF-958F-E66D99DAD746}">
      <dsp:nvSpPr>
        <dsp:cNvPr id="0" name=""/>
        <dsp:cNvSpPr/>
      </dsp:nvSpPr>
      <dsp:spPr>
        <a:xfrm>
          <a:off x="5823163" y="2776873"/>
          <a:ext cx="1793777" cy="143502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Documenting</a:t>
          </a:r>
        </a:p>
      </dsp:txBody>
      <dsp:txXfrm>
        <a:off x="5865193" y="2818903"/>
        <a:ext cx="1709717" cy="13509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658749-C27B-423A-B6D0-ACF81FB5CE80}">
      <dsp:nvSpPr>
        <dsp:cNvPr id="0" name=""/>
        <dsp:cNvSpPr/>
      </dsp:nvSpPr>
      <dsp:spPr>
        <a:xfrm rot="5400000">
          <a:off x="4935562" y="-1987280"/>
          <a:ext cx="854786" cy="504748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How many programs at SI?</a:t>
          </a:r>
        </a:p>
      </dsp:txBody>
      <dsp:txXfrm rot="-5400000">
        <a:off x="2839212" y="150797"/>
        <a:ext cx="5005761" cy="771332"/>
      </dsp:txXfrm>
    </dsp:sp>
    <dsp:sp modelId="{CCF33C61-11BE-4380-BFCC-783771139B0B}">
      <dsp:nvSpPr>
        <dsp:cNvPr id="0" name=""/>
        <dsp:cNvSpPr/>
      </dsp:nvSpPr>
      <dsp:spPr>
        <a:xfrm>
          <a:off x="0" y="2221"/>
          <a:ext cx="2839212" cy="10684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Size of SI</a:t>
          </a:r>
        </a:p>
      </dsp:txBody>
      <dsp:txXfrm>
        <a:off x="52159" y="54380"/>
        <a:ext cx="2734894" cy="964165"/>
      </dsp:txXfrm>
    </dsp:sp>
    <dsp:sp modelId="{E36710A7-CEB8-4397-94AF-20500840DEFA}">
      <dsp:nvSpPr>
        <dsp:cNvPr id="0" name=""/>
        <dsp:cNvSpPr/>
      </dsp:nvSpPr>
      <dsp:spPr>
        <a:xfrm rot="5400000">
          <a:off x="4935562" y="-865372"/>
          <a:ext cx="854786" cy="5047488"/>
        </a:xfrm>
        <a:prstGeom prst="round2Same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Does the current structure and organization (agenda and people) of your GMEC allow for effective oversight of QIPS?</a:t>
          </a:r>
        </a:p>
      </dsp:txBody>
      <dsp:txXfrm rot="-5400000">
        <a:off x="2839212" y="1272705"/>
        <a:ext cx="5005761" cy="771332"/>
      </dsp:txXfrm>
    </dsp:sp>
    <dsp:sp modelId="{F208CA08-B18F-4706-9E04-68AD5C8FAC77}">
      <dsp:nvSpPr>
        <dsp:cNvPr id="0" name=""/>
        <dsp:cNvSpPr/>
      </dsp:nvSpPr>
      <dsp:spPr>
        <a:xfrm>
          <a:off x="0" y="1124129"/>
          <a:ext cx="2839212" cy="1068483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GMEC Organization/ Structure</a:t>
          </a:r>
        </a:p>
      </dsp:txBody>
      <dsp:txXfrm>
        <a:off x="52159" y="1176288"/>
        <a:ext cx="2734894" cy="964165"/>
      </dsp:txXfrm>
    </dsp:sp>
    <dsp:sp modelId="{5AD44606-8B2A-4207-9C66-3C457F62A4DE}">
      <dsp:nvSpPr>
        <dsp:cNvPr id="0" name=""/>
        <dsp:cNvSpPr/>
      </dsp:nvSpPr>
      <dsp:spPr>
        <a:xfrm rot="5400000">
          <a:off x="4935562" y="256534"/>
          <a:ext cx="854786" cy="5047488"/>
        </a:xfrm>
        <a:prstGeom prst="round2Same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Does your GMEC meet frequently enough to allow effective oversight of QIPS?</a:t>
          </a:r>
        </a:p>
      </dsp:txBody>
      <dsp:txXfrm rot="-5400000">
        <a:off x="2839212" y="2394612"/>
        <a:ext cx="5005761" cy="771332"/>
      </dsp:txXfrm>
    </dsp:sp>
    <dsp:sp modelId="{D5A0D7B5-373A-4466-B5AF-7C0470218DBA}">
      <dsp:nvSpPr>
        <dsp:cNvPr id="0" name=""/>
        <dsp:cNvSpPr/>
      </dsp:nvSpPr>
      <dsp:spPr>
        <a:xfrm>
          <a:off x="0" y="2246037"/>
          <a:ext cx="2839212" cy="1068483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Frequency of GMEC Meetings</a:t>
          </a:r>
        </a:p>
      </dsp:txBody>
      <dsp:txXfrm>
        <a:off x="52159" y="2298196"/>
        <a:ext cx="2734894" cy="964165"/>
      </dsp:txXfrm>
    </dsp:sp>
    <dsp:sp modelId="{1D855E7A-A2B1-436C-AB5C-F9E9E70CE89D}">
      <dsp:nvSpPr>
        <dsp:cNvPr id="0" name=""/>
        <dsp:cNvSpPr/>
      </dsp:nvSpPr>
      <dsp:spPr>
        <a:xfrm rot="5400000">
          <a:off x="4935562" y="1378442"/>
          <a:ext cx="854786" cy="5047488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Does your GMEC have meaningful QIPS discussions that result in an improved GME learning and working environment?</a:t>
          </a:r>
        </a:p>
      </dsp:txBody>
      <dsp:txXfrm rot="-5400000">
        <a:off x="2839212" y="3516520"/>
        <a:ext cx="5005761" cy="771332"/>
      </dsp:txXfrm>
    </dsp:sp>
    <dsp:sp modelId="{7AF9DD16-172D-46E2-9F03-2ECBB8E1F32B}">
      <dsp:nvSpPr>
        <dsp:cNvPr id="0" name=""/>
        <dsp:cNvSpPr/>
      </dsp:nvSpPr>
      <dsp:spPr>
        <a:xfrm>
          <a:off x="0" y="3367944"/>
          <a:ext cx="2839212" cy="106848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QIPS Discussions at GMEC</a:t>
          </a:r>
        </a:p>
      </dsp:txBody>
      <dsp:txXfrm>
        <a:off x="52159" y="3420103"/>
        <a:ext cx="2734894" cy="9641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7EE3C-D114-4E4E-B03C-4E96AECA4245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How does the PEC evaluate the quality and safety of patient care?  What tools are used to obtain this data?</a:t>
          </a:r>
        </a:p>
      </dsp:txBody>
      <dsp:txXfrm rot="5400000">
        <a:off x="0" y="0"/>
        <a:ext cx="3048000" cy="1524000"/>
      </dsp:txXfrm>
    </dsp:sp>
    <dsp:sp modelId="{A5C1813C-29F1-4F2F-9A9B-499FD46CD9EB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6">
            <a:shade val="80000"/>
            <a:hueOff val="107093"/>
            <a:satOff val="-4303"/>
            <a:lumOff val="9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How does the program use practice data to help improve quality and patient safety?</a:t>
          </a:r>
        </a:p>
      </dsp:txBody>
      <dsp:txXfrm>
        <a:off x="3048000" y="0"/>
        <a:ext cx="3048000" cy="1524000"/>
      </dsp:txXfrm>
    </dsp:sp>
    <dsp:sp modelId="{CDC2F2E9-9F51-465B-BEE9-4858A5D259FA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6">
            <a:shade val="80000"/>
            <a:hueOff val="214187"/>
            <a:satOff val="-8606"/>
            <a:lumOff val="184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How are trainees and faculty involved in initiatives for QIPS, including education?</a:t>
          </a:r>
        </a:p>
      </dsp:txBody>
      <dsp:txXfrm rot="10800000">
        <a:off x="0" y="2539999"/>
        <a:ext cx="3048000" cy="1524000"/>
      </dsp:txXfrm>
    </dsp:sp>
    <dsp:sp modelId="{BCD235F2-DA1E-4357-B7D8-D23C16CD844E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What faculty development programs took place in the last academic year designed to enhance skills in QIPS?</a:t>
          </a:r>
        </a:p>
      </dsp:txBody>
      <dsp:txXfrm rot="-5400000">
        <a:off x="3048000" y="2539999"/>
        <a:ext cx="3048000" cy="1524000"/>
      </dsp:txXfrm>
    </dsp:sp>
    <dsp:sp modelId="{5EC2461B-447C-4269-96D8-8609DFE098BD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CPRs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V.C.1.c).(4)</a:t>
          </a:r>
        </a:p>
      </dsp:txBody>
      <dsp:txXfrm>
        <a:off x="2183197" y="1573596"/>
        <a:ext cx="1729606" cy="91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BE93E-5F7F-184D-A4E8-94CA3862B532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67206-340A-194E-9A97-1CE564B49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1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fld>
            <a:endParaRPr sz="1200" b="1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29740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b="0" dirty="0">
                <a:solidFill>
                  <a:srgbClr val="000000"/>
                </a:solidFill>
                <a:latin typeface="Arial" charset="0"/>
              </a:rPr>
              <a:t>Partners in Medical Education, Inc.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89F04476-255E-3041-B32A-315F2FF8FE96}" type="slidenum">
              <a:rPr lang="en-US" altLang="en-US" sz="1200" b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>
                <a:defRPr/>
              </a:pPr>
              <a:t>3</a:t>
            </a:fld>
            <a:endParaRPr lang="en-US" altLang="en-US" sz="1200" b="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0769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67206-340A-194E-9A97-1CE564B498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51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536700" y="660400"/>
            <a:ext cx="4410075" cy="33067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748162" y="4187970"/>
            <a:ext cx="5985285" cy="3967678"/>
          </a:xfrm>
          <a:prstGeom prst="rect">
            <a:avLst/>
          </a:prstGeom>
        </p:spPr>
        <p:txBody>
          <a:bodyPr lIns="96674" tIns="96674" rIns="96674" bIns="96674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1684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62303" y="1423942"/>
            <a:ext cx="5263034" cy="2387600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04" y="4495801"/>
            <a:ext cx="7245398" cy="111624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743DA7-34FC-504A-B92E-0B05F71BEB3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211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D05994-BE46-7048-AC8D-587C147F5A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136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D05994-BE46-7048-AC8D-587C147F5A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35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>
                <a:latin typeface="Arial" charset="0"/>
                <a:ea typeface="Arial" charset="0"/>
                <a:cs typeface="Arial" charset="0"/>
              </a:defRPr>
            </a:lvl1pPr>
            <a:lvl2pPr>
              <a:defRPr sz="2200">
                <a:latin typeface="Arial" charset="0"/>
                <a:ea typeface="Arial" charset="0"/>
                <a:cs typeface="Arial" charset="0"/>
              </a:defRPr>
            </a:lvl2pPr>
            <a:lvl3pPr>
              <a:defRPr sz="1800">
                <a:latin typeface="Arial" charset="0"/>
                <a:ea typeface="Arial" charset="0"/>
                <a:cs typeface="Arial" charset="0"/>
              </a:defRPr>
            </a:lvl3pPr>
            <a:lvl4pPr>
              <a:defRPr sz="1400">
                <a:latin typeface="Arial" charset="0"/>
                <a:ea typeface="Arial" charset="0"/>
                <a:cs typeface="Arial" charset="0"/>
              </a:defRPr>
            </a:lvl4pPr>
            <a:lvl5pPr>
              <a:defRPr sz="1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810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170" y="2081894"/>
            <a:ext cx="6115049" cy="2429491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52169" y="4511385"/>
            <a:ext cx="6115049" cy="51432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AC1577-D165-894F-A2E8-2E5C1B17494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69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sz="2600">
                <a:latin typeface="Arial" charset="0"/>
                <a:ea typeface="Arial" charset="0"/>
                <a:cs typeface="Arial" charset="0"/>
              </a:defRPr>
            </a:lvl1pPr>
            <a:lvl2pPr>
              <a:defRPr sz="2200">
                <a:latin typeface="Arial" charset="0"/>
                <a:ea typeface="Arial" charset="0"/>
                <a:cs typeface="Arial" charset="0"/>
              </a:defRPr>
            </a:lvl2pPr>
            <a:lvl3pPr>
              <a:defRPr sz="1800">
                <a:latin typeface="Arial" charset="0"/>
                <a:ea typeface="Arial" charset="0"/>
                <a:cs typeface="Arial" charset="0"/>
              </a:defRPr>
            </a:lvl3pPr>
            <a:lvl4pPr>
              <a:defRPr sz="1400">
                <a:latin typeface="Arial" charset="0"/>
                <a:ea typeface="Arial" charset="0"/>
                <a:cs typeface="Arial" charset="0"/>
              </a:defRPr>
            </a:lvl4pPr>
            <a:lvl5pPr>
              <a:defRPr sz="1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2600">
                <a:latin typeface="Arial" charset="0"/>
                <a:ea typeface="Arial" charset="0"/>
                <a:cs typeface="Arial" charset="0"/>
              </a:defRPr>
            </a:lvl1pPr>
            <a:lvl2pPr>
              <a:defRPr sz="2200">
                <a:latin typeface="Arial" charset="0"/>
                <a:ea typeface="Arial" charset="0"/>
                <a:cs typeface="Arial" charset="0"/>
              </a:defRPr>
            </a:lvl2pPr>
            <a:lvl3pPr>
              <a:defRPr sz="1800">
                <a:latin typeface="Arial" charset="0"/>
                <a:ea typeface="Arial" charset="0"/>
                <a:cs typeface="Arial" charset="0"/>
              </a:defRPr>
            </a:lvl3pPr>
            <a:lvl4pPr>
              <a:defRPr sz="1400">
                <a:latin typeface="Arial" charset="0"/>
                <a:ea typeface="Arial" charset="0"/>
                <a:cs typeface="Arial" charset="0"/>
              </a:defRPr>
            </a:lvl4pPr>
            <a:lvl5pPr>
              <a:defRPr sz="1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936355-F024-8C42-A5F5-6F05435583B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00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 sz="2600">
                <a:latin typeface="Arial" charset="0"/>
                <a:ea typeface="Arial" charset="0"/>
                <a:cs typeface="Arial" charset="0"/>
              </a:defRPr>
            </a:lvl1pPr>
            <a:lvl2pPr>
              <a:defRPr sz="2200">
                <a:latin typeface="Arial" charset="0"/>
                <a:ea typeface="Arial" charset="0"/>
                <a:cs typeface="Arial" charset="0"/>
              </a:defRPr>
            </a:lvl2pPr>
            <a:lvl3pPr>
              <a:defRPr sz="1800">
                <a:latin typeface="Arial" charset="0"/>
                <a:ea typeface="Arial" charset="0"/>
                <a:cs typeface="Arial" charset="0"/>
              </a:defRPr>
            </a:lvl3pPr>
            <a:lvl4pPr>
              <a:defRPr sz="1400">
                <a:latin typeface="Arial" charset="0"/>
                <a:ea typeface="Arial" charset="0"/>
                <a:cs typeface="Arial" charset="0"/>
              </a:defRPr>
            </a:lvl4pPr>
            <a:lvl5pPr>
              <a:defRPr sz="1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 sz="2600">
                <a:latin typeface="Arial" charset="0"/>
                <a:ea typeface="Arial" charset="0"/>
                <a:cs typeface="Arial" charset="0"/>
              </a:defRPr>
            </a:lvl1pPr>
            <a:lvl2pPr>
              <a:defRPr sz="2200">
                <a:latin typeface="Arial" charset="0"/>
                <a:ea typeface="Arial" charset="0"/>
                <a:cs typeface="Arial" charset="0"/>
              </a:defRPr>
            </a:lvl2pPr>
            <a:lvl3pPr>
              <a:defRPr sz="1800">
                <a:latin typeface="Arial" charset="0"/>
                <a:ea typeface="Arial" charset="0"/>
                <a:cs typeface="Arial" charset="0"/>
              </a:defRPr>
            </a:lvl3pPr>
            <a:lvl4pPr>
              <a:defRPr sz="1400">
                <a:latin typeface="Arial" charset="0"/>
                <a:ea typeface="Arial" charset="0"/>
                <a:cs typeface="Arial" charset="0"/>
              </a:defRPr>
            </a:lvl4pPr>
            <a:lvl5pPr>
              <a:defRPr sz="1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989344" y="246466"/>
            <a:ext cx="65260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5B5787-11C4-AF40-8375-AA391F8B86D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81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025EC8-843F-094B-B467-B8DEAEA065F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9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11FBDE-2D36-6A49-83F8-2BBFB586505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65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600">
                <a:latin typeface="Arial" charset="0"/>
                <a:ea typeface="Arial" charset="0"/>
                <a:cs typeface="Arial" charset="0"/>
              </a:defRPr>
            </a:lvl1pPr>
            <a:lvl2pPr>
              <a:defRPr sz="2200">
                <a:latin typeface="Arial" charset="0"/>
                <a:ea typeface="Arial" charset="0"/>
                <a:cs typeface="Arial" charset="0"/>
              </a:defRPr>
            </a:lvl2pPr>
            <a:lvl3pPr>
              <a:defRPr sz="1800">
                <a:latin typeface="Arial" charset="0"/>
                <a:ea typeface="Arial" charset="0"/>
                <a:cs typeface="Arial" charset="0"/>
              </a:defRPr>
            </a:lvl3pPr>
            <a:lvl4pPr>
              <a:defRPr sz="1400">
                <a:latin typeface="Arial" charset="0"/>
                <a:ea typeface="Arial" charset="0"/>
                <a:cs typeface="Arial" charset="0"/>
              </a:defRPr>
            </a:lvl4pPr>
            <a:lvl5pPr>
              <a:defRPr sz="1200">
                <a:latin typeface="Arial" charset="0"/>
                <a:ea typeface="Arial" charset="0"/>
                <a:cs typeface="Arial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DE7DD9-96F1-6E43-A8F9-4B502D1EE7D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8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5E9A17-9C8D-1B4D-8899-8FD1CDB012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02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9344" y="246466"/>
            <a:ext cx="65260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38058"/>
            <a:ext cx="7886700" cy="4438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33131"/>
            <a:ext cx="20574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9D05994-BE46-7048-AC8D-587C147F5A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28950" y="64331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56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13" r:id="rId1"/>
    <p:sldLayoutId id="2147486414" r:id="rId2"/>
    <p:sldLayoutId id="2147486415" r:id="rId3"/>
    <p:sldLayoutId id="2147486416" r:id="rId4"/>
    <p:sldLayoutId id="2147486417" r:id="rId5"/>
    <p:sldLayoutId id="2147486418" r:id="rId6"/>
    <p:sldLayoutId id="2147486419" r:id="rId7"/>
    <p:sldLayoutId id="2147486420" r:id="rId8"/>
    <p:sldLayoutId id="2147486421" r:id="rId9"/>
    <p:sldLayoutId id="2147486422" r:id="rId10"/>
    <p:sldLayoutId id="214748642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tori@partnersinmeded.com" TargetMode="External"/><Relationship Id="rId2" Type="http://schemas.openxmlformats.org/officeDocument/2006/relationships/hyperlink" Target="mailto:info@PartnersInMedEd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3028950" y="643313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Presented by Partners in Medical Education, Inc. 2021</a:t>
            </a:r>
            <a:endParaRPr sz="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113BC4-E41A-6343-9C6D-FC65B28EC97C}"/>
              </a:ext>
            </a:extLst>
          </p:cNvPr>
          <p:cNvSpPr txBox="1"/>
          <p:nvPr/>
        </p:nvSpPr>
        <p:spPr>
          <a:xfrm>
            <a:off x="3421931" y="1451998"/>
            <a:ext cx="5288436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make sure your Start Video is OFF when logging into the WebEx platform. </a:t>
            </a:r>
          </a:p>
          <a:p>
            <a:pPr algn="ctr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Here is what it should look like </a:t>
            </a:r>
          </a:p>
          <a:p>
            <a:pPr algn="ctr">
              <a:defRPr/>
            </a:pPr>
            <a:endParaRPr lang="en-US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</a:p>
          <a:p>
            <a:pPr algn="ctr">
              <a:defRPr/>
            </a:pPr>
            <a:endParaRPr lang="en-US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NORMAL to not hear any sound until the webinar starts at 12:00 noon EST. </a:t>
            </a:r>
          </a:p>
          <a:p>
            <a:pPr algn="ctr">
              <a:defRPr/>
            </a:pPr>
            <a:endParaRPr lang="en-US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Your phone line is muted, but you can always chat to the host, BJ Couch, if you have any questions or concerns during this time.</a:t>
            </a:r>
            <a:br>
              <a:rPr lang="en-US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200" b="1" dirty="0">
              <a:latin typeface="+mn-lt"/>
            </a:endParaRPr>
          </a:p>
          <a:p>
            <a:pPr>
              <a:defRPr/>
            </a:pPr>
            <a:endParaRPr lang="en-US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E0774329-1389-6048-B7FC-B67F9A375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9344" y="246466"/>
            <a:ext cx="6526006" cy="1325563"/>
          </a:xfrm>
        </p:spPr>
        <p:txBody>
          <a:bodyPr/>
          <a:lstStyle/>
          <a:p>
            <a:r>
              <a:rPr lang="en-US" altLang="en-US" sz="3200" dirty="0"/>
              <a:t>Please Note…</a:t>
            </a:r>
            <a:endParaRPr lang="en-US" dirty="0"/>
          </a:p>
        </p:txBody>
      </p:sp>
      <p:pic>
        <p:nvPicPr>
          <p:cNvPr id="7" name="Picture 6" descr="No Video Icons - Download Free Vector Icons | Noun Project">
            <a:extLst>
              <a:ext uri="{FF2B5EF4-FFF2-40B4-BE49-F238E27FC236}">
                <a16:creationId xmlns:a16="http://schemas.microsoft.com/office/drawing/2014/main" id="{EBC3FA65-BF65-4CC3-AA15-9AC6B562531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57" y="1762812"/>
            <a:ext cx="1904999" cy="155962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Audio, mic, microphone, mute, sound icon - Free download">
            <a:extLst>
              <a:ext uri="{FF2B5EF4-FFF2-40B4-BE49-F238E27FC236}">
                <a16:creationId xmlns:a16="http://schemas.microsoft.com/office/drawing/2014/main" id="{384F8BCF-530F-42B3-8B5C-ABF849B092C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170" y="3648173"/>
            <a:ext cx="1904999" cy="15596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484FFF8-AE6F-4240-93F2-6BCFB61DD4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9337" y="2493870"/>
            <a:ext cx="5028571" cy="8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894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Provision of summary information of patient safety reports to residents, fellows, faculty members, and other clinical staff members.  At a minimum, this oversight must include verification that such summary information is being provided. (I.B.4.a).(6)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7200" b="1" dirty="0">
                <a:solidFill>
                  <a:srgbClr val="FF0000"/>
                </a:solidFill>
              </a:rPr>
              <a:t>WHAT?!</a:t>
            </a:r>
            <a:endParaRPr lang="en-US" sz="7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ACGME 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67040" y="4981607"/>
            <a:ext cx="24769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u="sng" dirty="0">
                <a:latin typeface="+mn-lt"/>
              </a:rPr>
              <a:t>Tip for Programs:</a:t>
            </a:r>
          </a:p>
          <a:p>
            <a:r>
              <a:rPr lang="en-US" sz="1600" b="0" dirty="0">
                <a:latin typeface="+mn-lt"/>
              </a:rPr>
              <a:t>You can incorporate this</a:t>
            </a:r>
          </a:p>
          <a:p>
            <a:r>
              <a:rPr lang="en-US" sz="1600" b="0" dirty="0">
                <a:latin typeface="+mn-lt"/>
              </a:rPr>
              <a:t>during QIPS conferences</a:t>
            </a:r>
          </a:p>
          <a:p>
            <a:r>
              <a:rPr lang="en-US" sz="1600" b="0" dirty="0">
                <a:latin typeface="+mn-lt"/>
              </a:rPr>
              <a:t>as part of the program’s</a:t>
            </a:r>
          </a:p>
          <a:p>
            <a:r>
              <a:rPr lang="en-US" sz="1600" b="0" dirty="0">
                <a:latin typeface="+mn-lt"/>
              </a:rPr>
              <a:t>didactics.</a:t>
            </a:r>
          </a:p>
        </p:txBody>
      </p:sp>
    </p:spTree>
    <p:extLst>
      <p:ext uri="{BB962C8B-B14F-4D97-AF65-F5344CB8AC3E}">
        <p14:creationId xmlns:p14="http://schemas.microsoft.com/office/powerpoint/2010/main" val="2582863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GMEC’s responsibilities must include </a:t>
            </a:r>
            <a:r>
              <a:rPr lang="en-US" b="1" u="sng" dirty="0"/>
              <a:t>review</a:t>
            </a:r>
            <a:r>
              <a:rPr lang="en-US" u="sng" dirty="0"/>
              <a:t> and </a:t>
            </a:r>
            <a:r>
              <a:rPr lang="en-US" b="1" u="sng" dirty="0"/>
              <a:t>approval</a:t>
            </a:r>
            <a:r>
              <a:rPr lang="en-US" u="sng" dirty="0"/>
              <a:t> of:</a:t>
            </a:r>
          </a:p>
          <a:p>
            <a:r>
              <a:rPr lang="en-US" dirty="0"/>
              <a:t>Responses to CLER reports (I.B.4.b).(10)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ACGME 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89344" y="3411947"/>
            <a:ext cx="387477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+mn-lt"/>
              </a:rPr>
              <a:t>Does your GMEC </a:t>
            </a:r>
          </a:p>
          <a:p>
            <a:pPr algn="ctr"/>
            <a:r>
              <a:rPr lang="en-US" sz="3200" dirty="0">
                <a:latin typeface="+mn-lt"/>
              </a:rPr>
              <a:t>Know what your </a:t>
            </a:r>
          </a:p>
          <a:p>
            <a:pPr algn="ctr"/>
            <a:r>
              <a:rPr lang="en-US" sz="3200" dirty="0">
                <a:latin typeface="+mn-lt"/>
              </a:rPr>
              <a:t>CLER report says?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14" y="3143391"/>
            <a:ext cx="1094060" cy="10940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78123" y="4981607"/>
            <a:ext cx="294343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u="sng" dirty="0">
                <a:latin typeface="+mn-lt"/>
              </a:rPr>
              <a:t>Tip for Programs:</a:t>
            </a:r>
          </a:p>
          <a:p>
            <a:r>
              <a:rPr lang="en-US" sz="1600" b="0" dirty="0">
                <a:latin typeface="+mn-lt"/>
              </a:rPr>
              <a:t>Ask your DIO for your CLER</a:t>
            </a:r>
          </a:p>
          <a:p>
            <a:r>
              <a:rPr lang="en-US" sz="1600" b="0" dirty="0">
                <a:latin typeface="+mn-lt"/>
              </a:rPr>
              <a:t>Report.  They’ll be happy to</a:t>
            </a:r>
          </a:p>
          <a:p>
            <a:r>
              <a:rPr lang="en-US" sz="1600" b="0" dirty="0">
                <a:latin typeface="+mn-lt"/>
              </a:rPr>
              <a:t>share and it can help guide</a:t>
            </a:r>
          </a:p>
          <a:p>
            <a:r>
              <a:rPr lang="en-US" sz="1600" b="0" dirty="0">
                <a:latin typeface="+mn-lt"/>
              </a:rPr>
              <a:t>program-level QIPS initiatives.</a:t>
            </a:r>
          </a:p>
        </p:txBody>
      </p:sp>
    </p:spTree>
    <p:extLst>
      <p:ext uri="{BB962C8B-B14F-4D97-AF65-F5344CB8AC3E}">
        <p14:creationId xmlns:p14="http://schemas.microsoft.com/office/powerpoint/2010/main" val="3137182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GMEC must demonstrate effective oversight of the SI’s accreditation through an Annual Institutional Review (I.B.5.)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ACGME 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82939" y="3198993"/>
            <a:ext cx="2985113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+mn-lt"/>
              </a:rPr>
              <a:t>What QIPS </a:t>
            </a:r>
          </a:p>
          <a:p>
            <a:pPr algn="ctr"/>
            <a:r>
              <a:rPr lang="en-US" sz="3200" dirty="0">
                <a:latin typeface="+mn-lt"/>
              </a:rPr>
              <a:t>performance</a:t>
            </a:r>
          </a:p>
          <a:p>
            <a:pPr algn="ctr"/>
            <a:r>
              <a:rPr lang="en-US" sz="3200" dirty="0">
                <a:latin typeface="+mn-lt"/>
              </a:rPr>
              <a:t>Indicators are </a:t>
            </a:r>
          </a:p>
          <a:p>
            <a:pPr algn="ctr"/>
            <a:r>
              <a:rPr lang="en-US" sz="3200" dirty="0">
                <a:latin typeface="+mn-lt"/>
              </a:rPr>
              <a:t>in your AIR?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52" y="2946425"/>
            <a:ext cx="1011085" cy="10110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89964" y="4853524"/>
            <a:ext cx="27060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u="sng" dirty="0">
                <a:latin typeface="+mn-lt"/>
              </a:rPr>
              <a:t>Tip for Programs:</a:t>
            </a:r>
          </a:p>
          <a:p>
            <a:r>
              <a:rPr lang="en-US" sz="1600" b="0" dirty="0">
                <a:latin typeface="+mn-lt"/>
              </a:rPr>
              <a:t>Programs demonstrate</a:t>
            </a:r>
          </a:p>
          <a:p>
            <a:r>
              <a:rPr lang="en-US" sz="1600" b="0" dirty="0">
                <a:latin typeface="+mn-lt"/>
              </a:rPr>
              <a:t>oversight of accreditation</a:t>
            </a:r>
          </a:p>
          <a:p>
            <a:r>
              <a:rPr lang="en-US" sz="1600" b="0" dirty="0">
                <a:latin typeface="+mn-lt"/>
              </a:rPr>
              <a:t>via APEs. What QIPS</a:t>
            </a:r>
          </a:p>
          <a:p>
            <a:r>
              <a:rPr lang="en-US" sz="1600" b="0" dirty="0">
                <a:latin typeface="+mn-lt"/>
              </a:rPr>
              <a:t>indicators are in your APE?</a:t>
            </a:r>
          </a:p>
        </p:txBody>
      </p:sp>
    </p:spTree>
    <p:extLst>
      <p:ext uri="{BB962C8B-B14F-4D97-AF65-F5344CB8AC3E}">
        <p14:creationId xmlns:p14="http://schemas.microsoft.com/office/powerpoint/2010/main" val="3571497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009009"/>
              </p:ext>
            </p:extLst>
          </p:nvPr>
        </p:nvGraphicFramePr>
        <p:xfrm>
          <a:off x="628650" y="1738313"/>
          <a:ext cx="7886700" cy="443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we have a QIPS Subcommittee of the GMEC?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9" name="Explosion 1 8"/>
          <p:cNvSpPr/>
          <p:nvPr/>
        </p:nvSpPr>
        <p:spPr>
          <a:xfrm>
            <a:off x="6835486" y="1380692"/>
            <a:ext cx="2262909" cy="1704253"/>
          </a:xfrm>
          <a:prstGeom prst="irregularSeal1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Handout</a:t>
            </a:r>
          </a:p>
        </p:txBody>
      </p:sp>
    </p:spTree>
    <p:extLst>
      <p:ext uri="{BB962C8B-B14F-4D97-AF65-F5344CB8AC3E}">
        <p14:creationId xmlns:p14="http://schemas.microsoft.com/office/powerpoint/2010/main" val="1282196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GMEC Resident Reps</a:t>
            </a:r>
          </a:p>
          <a:p>
            <a:r>
              <a:rPr lang="en-US" dirty="0"/>
              <a:t>Faculty buy-in</a:t>
            </a:r>
          </a:p>
          <a:p>
            <a:r>
              <a:rPr lang="en-US" dirty="0"/>
              <a:t>Involve and listen to residents</a:t>
            </a:r>
          </a:p>
          <a:p>
            <a:r>
              <a:rPr lang="en-US" dirty="0"/>
              <a:t>Educate residents on their involvement during program site visits and CLER visits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Better Engage Residents in QIPS?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6" name="Explosion 1 5"/>
          <p:cNvSpPr/>
          <p:nvPr/>
        </p:nvSpPr>
        <p:spPr>
          <a:xfrm>
            <a:off x="6835486" y="1380692"/>
            <a:ext cx="2262909" cy="1704253"/>
          </a:xfrm>
          <a:prstGeom prst="irregularSeal1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Handout</a:t>
            </a:r>
          </a:p>
        </p:txBody>
      </p:sp>
    </p:spTree>
    <p:extLst>
      <p:ext uri="{BB962C8B-B14F-4D97-AF65-F5344CB8AC3E}">
        <p14:creationId xmlns:p14="http://schemas.microsoft.com/office/powerpoint/2010/main" val="3249366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Share CLER report with committee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Engage GMEC in responses to CLER reports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 up CLER focus areas amongst GMEC meetings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CLER action plans/items and follow-up at GMEC at least twice a year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involved should my GMEC be in CLER?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2603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QIPS Data Should my GMEC be Looking at?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ACGME Surveys</a:t>
            </a:r>
          </a:p>
          <a:p>
            <a:r>
              <a:rPr lang="en-US" dirty="0"/>
              <a:t>APEs</a:t>
            </a:r>
          </a:p>
          <a:p>
            <a:r>
              <a:rPr lang="en-US" dirty="0"/>
              <a:t>Annual GME Survey</a:t>
            </a:r>
          </a:p>
          <a:p>
            <a:r>
              <a:rPr lang="en-US" dirty="0"/>
              <a:t>Pulse Checks/Focus Polls</a:t>
            </a:r>
          </a:p>
          <a:p>
            <a:r>
              <a:rPr lang="en-US" dirty="0"/>
              <a:t>Clinical site data/benchmarks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156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975729"/>
              </p:ext>
            </p:extLst>
          </p:nvPr>
        </p:nvGraphicFramePr>
        <p:xfrm>
          <a:off x="628650" y="1849149"/>
          <a:ext cx="78867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86700">
                  <a:extLst>
                    <a:ext uri="{9D8B030D-6E8A-4147-A177-3AD203B41FA5}">
                      <a16:colId xmlns:a16="http://schemas.microsoft.com/office/drawing/2014/main" val="36717346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Resident Survey QIPS</a:t>
                      </a:r>
                      <a:r>
                        <a:rPr lang="en-US" baseline="0" dirty="0"/>
                        <a:t> Areas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341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Faculty members discuss cost awareness in patient care decisions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42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Information not lost during shift changes or patient transfers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475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Culture emphasizes patient safety 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782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Interprofessional</a:t>
                      </a:r>
                      <a:r>
                        <a:rPr lang="en-US" dirty="0"/>
                        <a:t> teamwork skills modeled or taught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652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Participate in adverse event analysis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662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Instruction</a:t>
                      </a:r>
                      <a:r>
                        <a:rPr lang="en-US" baseline="0" dirty="0"/>
                        <a:t> on scientific inquiry principals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059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Education in assessing patient goals,</a:t>
                      </a:r>
                      <a:r>
                        <a:rPr lang="en-US" baseline="0" dirty="0"/>
                        <a:t> e.g. end of life care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753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Opportunities for research participation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492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Taught about health care disparities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73097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ACGME Surveys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8894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250888"/>
              </p:ext>
            </p:extLst>
          </p:nvPr>
        </p:nvGraphicFramePr>
        <p:xfrm>
          <a:off x="628650" y="1738313"/>
          <a:ext cx="78867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86700">
                  <a:extLst>
                    <a:ext uri="{9D8B030D-6E8A-4147-A177-3AD203B41FA5}">
                      <a16:colId xmlns:a16="http://schemas.microsoft.com/office/drawing/2014/main" val="397873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Faculty Survey QIPS Areas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263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Participated in activities to enhance professional skills</a:t>
                      </a:r>
                      <a:r>
                        <a:rPr lang="en-US" baseline="0" dirty="0"/>
                        <a:t> in QIPS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472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Information not lost during shift changes or patient transfers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796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Effective teamwork in patient care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286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Interprofessional</a:t>
                      </a:r>
                      <a:r>
                        <a:rPr lang="en-US" dirty="0"/>
                        <a:t> teamwork skills modeled or taught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204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Residents/fellows participate in adverse event analysis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58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Know how to report patient safety 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976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Residents instructed in cost-effectiveness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91789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ACGME Surveys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0054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22959685"/>
              </p:ext>
            </p:extLst>
          </p:nvPr>
        </p:nvGraphicFramePr>
        <p:xfrm>
          <a:off x="1612323" y="173304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5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GMEC Check-up:  QIPS Edition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Tori Hanlon, MS, CHCP</a:t>
            </a:r>
          </a:p>
          <a:p>
            <a:r>
              <a:rPr lang="en-US" dirty="0"/>
              <a:t>May 25, 2021</a:t>
            </a:r>
          </a:p>
        </p:txBody>
      </p:sp>
    </p:spTree>
    <p:extLst>
      <p:ext uri="{BB962C8B-B14F-4D97-AF65-F5344CB8AC3E}">
        <p14:creationId xmlns:p14="http://schemas.microsoft.com/office/powerpoint/2010/main" val="579483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was aware of how to report PS events, near misses and unsafe conditions at this site</a:t>
            </a:r>
          </a:p>
          <a:p>
            <a:r>
              <a:rPr lang="en-US" dirty="0"/>
              <a:t>Are you comfortable reporting patient safety issues?</a:t>
            </a:r>
          </a:p>
          <a:p>
            <a:r>
              <a:rPr lang="en-US" dirty="0"/>
              <a:t>This site was concerned with the quality of care delivered to patients</a:t>
            </a:r>
          </a:p>
          <a:p>
            <a:r>
              <a:rPr lang="en-US" dirty="0"/>
              <a:t>I know what the clinical site’s patient safety priorities are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Pulse Checks/Focus Polls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6" name="Explosion 2 5"/>
          <p:cNvSpPr/>
          <p:nvPr/>
        </p:nvSpPr>
        <p:spPr>
          <a:xfrm>
            <a:off x="5698836" y="4368799"/>
            <a:ext cx="3288146" cy="2207491"/>
          </a:xfrm>
          <a:prstGeom prst="irregularSeal2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Effective for participating sites</a:t>
            </a:r>
          </a:p>
        </p:txBody>
      </p:sp>
    </p:spTree>
    <p:extLst>
      <p:ext uri="{BB962C8B-B14F-4D97-AF65-F5344CB8AC3E}">
        <p14:creationId xmlns:p14="http://schemas.microsoft.com/office/powerpoint/2010/main" val="659038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Link GME QIPS initiatives to clinical site goals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Turn QIPS initiatives into scholarly activity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Don’t overthink QIPS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Ask GMEC members what’s important to them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Tips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3298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41759" y="220871"/>
            <a:ext cx="3702241" cy="705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8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Arial"/>
              </a:rPr>
              <a:t>  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A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Arial"/>
              </a:rPr>
              <a:t>Latest On-Demand Webinars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A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Arial"/>
              </a:rPr>
            </a:b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50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50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 charset="0"/>
              <a:buChar char="•"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664199" y="5584371"/>
            <a:ext cx="3479801" cy="92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Contact us today to learn how our Educational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Passports can save you time &amp; money!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724-864-7320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www.PartnersInMedEd.com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774714" y="286406"/>
            <a:ext cx="5060092" cy="4365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Arial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A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Arial"/>
              </a:rPr>
              <a:t>  Upcoming Live Webinars</a:t>
            </a:r>
            <a:r>
              <a:rPr lang="en-US" sz="1400" dirty="0">
                <a:latin typeface="+mn-lt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lang="en-US" sz="1400" dirty="0">
                <a:latin typeface="+mn-lt"/>
              </a:rPr>
              <a:t>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lang="en-US" sz="1400" dirty="0">
                <a:solidFill>
                  <a:srgbClr val="FF0000"/>
                </a:solidFill>
                <a:latin typeface="+mn-lt"/>
              </a:rPr>
              <a:t>Just Released…2021 July-Dec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lang="en-US" sz="1400" dirty="0">
                <a:solidFill>
                  <a:srgbClr val="FF0000"/>
                </a:solidFill>
                <a:latin typeface="+mn-lt"/>
              </a:rPr>
              <a:t>Summer/Fall Live Education Schedule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lang="en-US" sz="1400" dirty="0">
                <a:solidFill>
                  <a:srgbClr val="FF0000"/>
                </a:solidFill>
                <a:latin typeface="+mn-lt"/>
              </a:rPr>
              <a:t>Downloaded it here…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lang="en-US" sz="1400" dirty="0">
                <a:latin typeface="+mn-lt"/>
              </a:rPr>
              <a:t>https://partnersinmeded.com/educational-resources/               </a:t>
            </a:r>
            <a:r>
              <a:rPr lang="en-US" sz="1400" dirty="0"/>
              <a:t> </a:t>
            </a:r>
            <a:endParaRPr lang="en-US" altLang="en-US" sz="1400" b="0" dirty="0">
              <a:solidFill>
                <a:prstClr val="black"/>
              </a:solidFill>
              <a:latin typeface="+mn-lt"/>
              <a:ea typeface="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altLang="en-US" sz="1400" b="0" dirty="0">
              <a:solidFill>
                <a:prstClr val="black"/>
              </a:solidFill>
              <a:latin typeface="+mn-lt"/>
              <a:ea typeface="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400" dirty="0">
                <a:latin typeface="+mn-lt"/>
              </a:rPr>
              <a:t>Impactful AIR &amp; APE – Bridging Data &amp; Action</a:t>
            </a:r>
            <a:br>
              <a:rPr lang="en-US" sz="1400" dirty="0">
                <a:latin typeface="+mn-lt"/>
              </a:rPr>
            </a:br>
            <a: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  <a:t>Thursday, June 3, 2021</a:t>
            </a:r>
            <a:b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</a:br>
            <a: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  <a:t>  12:00pm – 1:00pm EST</a:t>
            </a:r>
          </a:p>
          <a:p>
            <a:pPr algn="ctr">
              <a:lnSpc>
                <a:spcPct val="80000"/>
              </a:lnSpc>
              <a:defRPr/>
            </a:pPr>
            <a:endParaRPr lang="en-US" altLang="en-US" sz="1400" b="0" dirty="0">
              <a:solidFill>
                <a:prstClr val="black"/>
              </a:solidFill>
              <a:latin typeface="+mn-lt"/>
              <a:ea typeface="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400" dirty="0">
                <a:latin typeface="+mn-lt"/>
              </a:rPr>
              <a:t>Survey Research</a:t>
            </a:r>
            <a:br>
              <a:rPr lang="en-US" sz="1400" dirty="0">
                <a:latin typeface="+mn-lt"/>
              </a:rPr>
            </a:br>
            <a: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  <a:t>Tuesday, June 22, 2021</a:t>
            </a:r>
            <a:b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</a:br>
            <a: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  <a:t>  12:00pm – 1:00pm EST</a:t>
            </a:r>
          </a:p>
          <a:p>
            <a:pPr algn="ctr">
              <a:lnSpc>
                <a:spcPct val="80000"/>
              </a:lnSpc>
              <a:defRPr/>
            </a:pPr>
            <a:endParaRPr lang="en-US" altLang="en-US" sz="1400" b="0" dirty="0">
              <a:solidFill>
                <a:prstClr val="black"/>
              </a:solidFill>
              <a:latin typeface="+mn-lt"/>
              <a:ea typeface="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altLang="en-US" sz="140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  <a:t>GME Grants and Funding Sources</a:t>
            </a:r>
          </a:p>
          <a:p>
            <a:pPr algn="ctr">
              <a:lnSpc>
                <a:spcPct val="80000"/>
              </a:lnSpc>
              <a:defRPr/>
            </a:pPr>
            <a: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  <a:t>Tuesday, July 13, 2021</a:t>
            </a:r>
          </a:p>
          <a:p>
            <a:pPr algn="ctr">
              <a:lnSpc>
                <a:spcPct val="80000"/>
              </a:lnSpc>
              <a:defRPr/>
            </a:pPr>
            <a: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  <a:t>12:00pm – 1:00pm EST</a:t>
            </a:r>
          </a:p>
          <a:p>
            <a:pPr algn="ctr">
              <a:lnSpc>
                <a:spcPct val="80000"/>
              </a:lnSpc>
              <a:defRPr/>
            </a:pPr>
            <a:endParaRPr lang="en-US" altLang="en-US" sz="1400" b="0" dirty="0">
              <a:solidFill>
                <a:prstClr val="black"/>
              </a:solidFill>
              <a:latin typeface="+mn-lt"/>
              <a:ea typeface="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400" dirty="0">
                <a:latin typeface="+mn-lt"/>
              </a:rPr>
              <a:t>ADS Updates 2021</a:t>
            </a:r>
            <a:br>
              <a:rPr lang="en-US" sz="1400" dirty="0">
                <a:latin typeface="+mn-lt"/>
              </a:rPr>
            </a:br>
            <a: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  <a:t>Thursday, July 29, 2021</a:t>
            </a:r>
            <a:b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</a:br>
            <a:r>
              <a:rPr lang="en-US" altLang="en-US" sz="1400" b="0" dirty="0">
                <a:solidFill>
                  <a:prstClr val="black"/>
                </a:solidFill>
                <a:latin typeface="+mn-lt"/>
                <a:ea typeface=""/>
                <a:cs typeface="Arial" panose="020B0604020202020204" pitchFamily="34" charset="0"/>
              </a:rPr>
              <a:t>  12:00pm – 1:00pm EST</a:t>
            </a:r>
          </a:p>
          <a:p>
            <a:pPr algn="ctr">
              <a:lnSpc>
                <a:spcPct val="80000"/>
              </a:lnSpc>
              <a:defRPr/>
            </a:pPr>
            <a:endParaRPr lang="en-US" altLang="en-US" sz="1400" b="0" dirty="0">
              <a:solidFill>
                <a:prstClr val="black"/>
              </a:solidFill>
              <a:latin typeface="+mn-lt"/>
              <a:ea typeface="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altLang="en-US" sz="1400" b="0" dirty="0">
              <a:solidFill>
                <a:prstClr val="black"/>
              </a:solidFill>
              <a:latin typeface="+mn-lt"/>
              <a:ea typeface="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altLang="en-US" sz="1400" b="0" dirty="0">
              <a:solidFill>
                <a:prstClr val="black"/>
              </a:solidFill>
              <a:latin typeface="+mn-lt"/>
              <a:ea typeface=""/>
              <a:cs typeface="Arial" panose="020B0604020202020204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charset="2"/>
              <a:buNone/>
              <a:tabLst/>
              <a:defRPr/>
            </a:pPr>
            <a:r>
              <a:rPr kumimoji="0" lang="en-US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sym typeface="Arial"/>
              </a:rPr>
              <a:t> 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1BC0267B-F438-E24C-9DAA-F6D2132B4198}"/>
              </a:ext>
            </a:extLst>
          </p:cNvPr>
          <p:cNvSpPr txBox="1">
            <a:spLocks/>
          </p:cNvSpPr>
          <p:nvPr/>
        </p:nvSpPr>
        <p:spPr>
          <a:xfrm>
            <a:off x="6457950" y="6433131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mic Sans MS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mic Sans MS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mic Sans MS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mic Sans MS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Comic Sans MS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Comic Sans MS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Comic Sans MS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Comic Sans MS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6AD68910-38FE-C240-95D4-C063CA8D3DE6}" type="slidenum">
              <a:rPr kumimoji="0" lang="en-US" alt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22</a:t>
            </a:fld>
            <a:endParaRPr kumimoji="0" lang="en-US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  <a:sym typeface="Arial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FB48B9B-7E89-264A-A803-E6C70EA0A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18" y="4430612"/>
            <a:ext cx="5022581" cy="103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8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Arial"/>
              </a:rPr>
              <a:t>  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A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Arial"/>
              </a:rPr>
              <a:t>NEW Faculty Development Series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A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Arial"/>
              </a:rPr>
            </a:b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50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 charset="0"/>
              <a:buChar char="•"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1C34D67E-6A64-9842-B68B-F6E1EFE5B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302" y="5052767"/>
            <a:ext cx="4846104" cy="1176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 charset="0"/>
                <a:sym typeface="Arial"/>
              </a:rPr>
              <a:t>15 Minutes to Effective Feedback</a:t>
            </a: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 charset="0"/>
                <a:sym typeface="Arial"/>
              </a:rPr>
            </a:b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 charset="0"/>
                <a:sym typeface="Arial"/>
              </a:rPr>
              <a:t>Toolbox for Teaching Millennials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 charset="0"/>
                <a:sym typeface="Arial"/>
              </a:rPr>
              <a:t>Taking Supervision to the Next Level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50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50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Arial"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altLang="ja-JP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44546A"/>
              </a:buClr>
              <a:buSzPct val="75000"/>
              <a:buFont typeface="Wingdings" charset="0"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C18BD8-A5B9-3741-B6AD-A994C0913D2D}"/>
              </a:ext>
            </a:extLst>
          </p:cNvPr>
          <p:cNvSpPr txBox="1"/>
          <p:nvPr/>
        </p:nvSpPr>
        <p:spPr>
          <a:xfrm>
            <a:off x="5638800" y="725880"/>
            <a:ext cx="3505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ACGME Surveys – What Now?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Other Approaches to CCC &amp; Evaluation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Lessons Learned from the Pandemic: Planning for the Next Disaster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Ask Partners – Spring Freebie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Digging for Data Part 3 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How to Maximize Virtual Learning Part 2 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Scholarly Work in Pandemic Times 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How to Maximize Virtual Learning Par 1 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Quality Improvement in GME: 5 years later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How to Manage A Virtual Site Visit 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DIO Role &amp; Responsibilities: Keys to Success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Working with Struggling Learners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  <a:latin typeface="+mn-lt"/>
              </a:rPr>
              <a:t>Meet the Experts – Fall Freebie</a:t>
            </a:r>
          </a:p>
          <a:p>
            <a:pPr algn="ctr"/>
            <a:endParaRPr lang="en-US" sz="1200" dirty="0">
              <a:solidFill>
                <a:srgbClr val="0070C0"/>
              </a:solidFill>
              <a:latin typeface="+mn-lt"/>
            </a:endParaRPr>
          </a:p>
          <a:p>
            <a:pPr algn="ctr"/>
            <a:endParaRPr lang="en-US" sz="1300" dirty="0">
              <a:solidFill>
                <a:srgbClr val="0070C0"/>
              </a:solidFill>
              <a:latin typeface="+mn-lt"/>
            </a:endParaRPr>
          </a:p>
          <a:p>
            <a:pPr algn="ctr"/>
            <a:endParaRPr lang="en-US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3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en-US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b="1" dirty="0">
              <a:solidFill>
                <a:srgbClr val="0070C0"/>
              </a:solidFill>
            </a:endParaRPr>
          </a:p>
          <a:p>
            <a:pPr algn="ctr"/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2" name="Google Shape;61;p1">
            <a:extLst>
              <a:ext uri="{FF2B5EF4-FFF2-40B4-BE49-F238E27FC236}">
                <a16:creationId xmlns:a16="http://schemas.microsoft.com/office/drawing/2014/main" id="{3D26C4B7-698E-9F4E-94AE-790122D180E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3028950" y="642792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Presented by Partners in Medical Education, Inc. 2021</a:t>
            </a:r>
            <a:endParaRPr sz="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9681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984250" y="2565400"/>
            <a:ext cx="7531100" cy="3327400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    </a:t>
            </a:r>
            <a:r>
              <a:rPr lang="en-US" sz="2400" dirty="0"/>
              <a:t>Partners in Medical Education, Inc. provides comprehensive consulting services to the GME community.  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en-US" sz="2000" dirty="0">
              <a:solidFill>
                <a:srgbClr val="336600"/>
              </a:solidFill>
              <a:latin typeface="Lucida Bright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/>
          </a:p>
          <a:p>
            <a:pPr algn="ctr">
              <a:lnSpc>
                <a:spcPct val="80000"/>
              </a:lnSpc>
              <a:buNone/>
              <a:defRPr/>
            </a:pPr>
            <a:r>
              <a:rPr lang="en-US" sz="2000" b="1" dirty="0"/>
              <a:t>Partners in Medical Education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en-US" sz="2000" dirty="0"/>
              <a:t>724-864-7320  |  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info@PartnersInMedEd.com</a:t>
            </a:r>
            <a:endParaRPr lang="en-US" sz="2000" dirty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/>
          </a:p>
          <a:p>
            <a:pPr marL="0" indent="0" algn="ctr">
              <a:buNone/>
              <a:defRPr/>
            </a:pPr>
            <a:r>
              <a:rPr lang="en-US" sz="2000" b="1" dirty="0">
                <a:latin typeface="+mn-lt"/>
              </a:rPr>
              <a:t>Tori Hanlon, MS, CHCP</a:t>
            </a:r>
            <a:r>
              <a:rPr lang="en-US" sz="2000" dirty="0">
                <a:latin typeface="+mn-lt"/>
              </a:rPr>
              <a:t>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en-US" sz="2000" dirty="0">
                <a:latin typeface="+mn-lt"/>
              </a:rPr>
              <a:t> </a:t>
            </a:r>
            <a:r>
              <a:rPr lang="en-US" sz="2100" dirty="0">
                <a:hlinkClick r:id="rId3"/>
              </a:rPr>
              <a:t>tori@partnersinmeded.com</a:t>
            </a:r>
            <a:endParaRPr lang="en-US" sz="2100" dirty="0"/>
          </a:p>
          <a:p>
            <a:pPr marL="0" indent="0">
              <a:buNone/>
            </a:pPr>
            <a:endParaRPr lang="en-US" sz="1800" b="1" dirty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/>
              <a:t>www.PartnersInMedEd.com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b="1" dirty="0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925" y="484910"/>
            <a:ext cx="3768064" cy="15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hape 79"/>
          <p:cNvSpPr txBox="1">
            <a:spLocks noGrp="1"/>
          </p:cNvSpPr>
          <p:nvPr>
            <p:ph type="sldNum" idx="4294967295"/>
          </p:nvPr>
        </p:nvSpPr>
        <p:spPr>
          <a:xfrm>
            <a:off x="6457950" y="643313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433130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Presented by Partners in Medical Education, Inc. 2020</a:t>
            </a:r>
          </a:p>
        </p:txBody>
      </p:sp>
    </p:spTree>
    <p:extLst>
      <p:ext uri="{BB962C8B-B14F-4D97-AF65-F5344CB8AC3E}">
        <p14:creationId xmlns:p14="http://schemas.microsoft.com/office/powerpoint/2010/main" val="344654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Lucida Bright" charset="0"/>
                <a:ea typeface="ＭＳ Ｐゴシック" charset="-128"/>
              </a:rPr>
              <a:t> 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66060"/>
            <a:ext cx="8534400" cy="220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3200" b="1" dirty="0">
                <a:latin typeface="Lucida Bright" charset="0"/>
                <a:ea typeface="ＭＳ Ｐゴシック" charset="-128"/>
              </a:rPr>
              <a:t>Introducing Your Presenter…</a:t>
            </a:r>
            <a:endParaRPr lang="en-US" altLang="en-US" sz="3200" b="1" i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52847" y="1407560"/>
            <a:ext cx="4724400" cy="38472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rgbClr val="336600"/>
                </a:solidFill>
                <a:latin typeface="Lucida Bright" pitchFamily="18" charset="0"/>
              </a:rPr>
              <a:t>Tori Hanlon, MS, CHCP</a:t>
            </a:r>
          </a:p>
          <a:p>
            <a:pPr algn="ctr">
              <a:defRPr/>
            </a:pPr>
            <a:r>
              <a:rPr lang="en-US" sz="2000" dirty="0">
                <a:solidFill>
                  <a:srgbClr val="003300"/>
                </a:solidFill>
                <a:latin typeface="Lucida Bright" pitchFamily="18" charset="0"/>
              </a:rPr>
              <a:t>GME Consultant</a:t>
            </a:r>
          </a:p>
          <a:p>
            <a:pPr marL="171450" indent="-171450" algn="ctr"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3300"/>
              </a:solidFill>
              <a:latin typeface="Lucida Bright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Current DIO at a Sponsoring Institution with 20 programs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Been a member or Chair of GMEC for 11 years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Experience providing solutions to programs and institutions for participation in QIPS that’s meaningful and meets ACGME requirements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ctr"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93" y="2209800"/>
            <a:ext cx="3124980" cy="2726046"/>
          </a:xfrm>
          <a:prstGeom prst="rect">
            <a:avLst/>
          </a:prstGeom>
        </p:spPr>
      </p:pic>
      <p:sp>
        <p:nvSpPr>
          <p:cNvPr id="10" name="Shape 79"/>
          <p:cNvSpPr txBox="1">
            <a:spLocks noGrp="1"/>
          </p:cNvSpPr>
          <p:nvPr>
            <p:ph type="sldNum" idx="4294967295"/>
          </p:nvPr>
        </p:nvSpPr>
        <p:spPr>
          <a:xfrm>
            <a:off x="6457950" y="643313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30BDE1F-DB31-6249-9116-7A577254DE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28950" y="6433130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Presented by Partners in Medical Education, Inc. 2020</a:t>
            </a:r>
          </a:p>
        </p:txBody>
      </p:sp>
    </p:spTree>
    <p:extLst>
      <p:ext uri="{BB962C8B-B14F-4D97-AF65-F5344CB8AC3E}">
        <p14:creationId xmlns:p14="http://schemas.microsoft.com/office/powerpoint/2010/main" val="131161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Understand</a:t>
            </a:r>
            <a:r>
              <a:rPr lang="en-US" dirty="0"/>
              <a:t> the GMEC’s responsibility in the oversight of quality improvement and patient safety (QIPS)</a:t>
            </a:r>
          </a:p>
          <a:p>
            <a:r>
              <a:rPr lang="en-US" b="1" u="sng" dirty="0"/>
              <a:t>Discuss</a:t>
            </a:r>
            <a:r>
              <a:rPr lang="en-US" dirty="0"/>
              <a:t> strategies for enhancing GMEC engagement in QIPS</a:t>
            </a:r>
          </a:p>
          <a:p>
            <a:r>
              <a:rPr lang="en-US" b="1" u="sng" dirty="0"/>
              <a:t>Provide</a:t>
            </a:r>
            <a:r>
              <a:rPr lang="en-US" dirty="0"/>
              <a:t> tips and tools for fulfilling the ACGME’s expectations of integrating QIPS in GME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546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800" b="1" dirty="0"/>
              <a:t>New ACGME Institutional Requirements effective July 1, 2021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IMPORTANT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534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876650"/>
              </p:ext>
            </p:extLst>
          </p:nvPr>
        </p:nvGraphicFramePr>
        <p:xfrm>
          <a:off x="628650" y="1738313"/>
          <a:ext cx="7886700" cy="443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Talk Oversight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3023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949484"/>
              </p:ext>
            </p:extLst>
          </p:nvPr>
        </p:nvGraphicFramePr>
        <p:xfrm>
          <a:off x="628650" y="2024640"/>
          <a:ext cx="78867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732">
                  <a:extLst>
                    <a:ext uri="{9D8B030D-6E8A-4147-A177-3AD203B41FA5}">
                      <a16:colId xmlns:a16="http://schemas.microsoft.com/office/drawing/2014/main" val="1632824917"/>
                    </a:ext>
                  </a:extLst>
                </a:gridCol>
                <a:gridCol w="5725968">
                  <a:extLst>
                    <a:ext uri="{9D8B030D-6E8A-4147-A177-3AD203B41FA5}">
                      <a16:colId xmlns:a16="http://schemas.microsoft.com/office/drawing/2014/main" val="27045212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Being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 aware of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CLER Pathways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 to Excellence; CLER National Report of Findings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47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Reviewing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Culture of safety survey results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05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Tracking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Event reports submitted by residents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889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Measuring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Resident QI projects (quantity and outcomes)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895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Documenting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QIPS discussions at GMEC; Annual</a:t>
                      </a:r>
                      <a:r>
                        <a:rPr lang="en-US" baseline="0" dirty="0"/>
                        <a:t> institutional update in ADS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2947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969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2176787"/>
            <a:ext cx="4266623" cy="443890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GMEC Meeting Minutes</a:t>
            </a:r>
          </a:p>
          <a:p>
            <a:r>
              <a:rPr lang="en-US" dirty="0"/>
              <a:t>Documentation of discussion</a:t>
            </a:r>
          </a:p>
          <a:p>
            <a:r>
              <a:rPr lang="en-US" dirty="0"/>
              <a:t>Annotated to track fulfillment of GMEC responsibilities per ACGME requirements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the ACGME Know if My GMEC is Demonstrating Effective Oversight?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63"/>
          <a:stretch/>
        </p:blipFill>
        <p:spPr>
          <a:xfrm>
            <a:off x="4981575" y="2401454"/>
            <a:ext cx="3662352" cy="246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7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GMEC responsibilities must include </a:t>
            </a:r>
            <a:r>
              <a:rPr lang="en-US" b="1" u="sng" dirty="0"/>
              <a:t>oversight</a:t>
            </a:r>
            <a:r>
              <a:rPr lang="en-US" u="sng" dirty="0"/>
              <a:t> of:</a:t>
            </a:r>
          </a:p>
          <a:p>
            <a:r>
              <a:rPr lang="en-US" dirty="0"/>
              <a:t>Quality of GME learning and working environment within the SI, programs and participating sites (I.B.4.a).(2)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ACGME 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Presented by Partners in Medical Education, Inc.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D68910-38FE-C240-95D4-C063CA8D3DE6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Explosion 2 5"/>
          <p:cNvSpPr/>
          <p:nvPr/>
        </p:nvSpPr>
        <p:spPr>
          <a:xfrm>
            <a:off x="3722254" y="3101255"/>
            <a:ext cx="4479636" cy="3075708"/>
          </a:xfrm>
          <a:prstGeom prst="irregularSeal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QIPS is the GME learning and working environment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600" y="4981607"/>
            <a:ext cx="17640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u="sng" dirty="0">
                <a:latin typeface="+mn-lt"/>
              </a:rPr>
              <a:t>Tip for Programs:</a:t>
            </a:r>
          </a:p>
          <a:p>
            <a:r>
              <a:rPr lang="en-US" sz="1600" b="0" dirty="0">
                <a:latin typeface="+mn-lt"/>
              </a:rPr>
              <a:t>This is also the </a:t>
            </a:r>
          </a:p>
          <a:p>
            <a:r>
              <a:rPr lang="en-US" sz="1600" b="0" dirty="0">
                <a:latin typeface="+mn-lt"/>
              </a:rPr>
              <a:t>responsibility of</a:t>
            </a:r>
          </a:p>
          <a:p>
            <a:r>
              <a:rPr lang="en-US" sz="1600" b="0" dirty="0">
                <a:latin typeface="+mn-lt"/>
              </a:rPr>
              <a:t>your PEC.</a:t>
            </a:r>
          </a:p>
        </p:txBody>
      </p:sp>
    </p:spTree>
    <p:extLst>
      <p:ext uri="{BB962C8B-B14F-4D97-AF65-F5344CB8AC3E}">
        <p14:creationId xmlns:p14="http://schemas.microsoft.com/office/powerpoint/2010/main" val="35448894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ME-2016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ME-2016" id="{CDBB09D6-2E31-6544-8AD6-22CA05291743}" vid="{98D09D54-364A-314E-A8DE-A1E776F54B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PME-2016</Template>
  <TotalTime>1245</TotalTime>
  <Words>1515</Words>
  <Application>Microsoft Office PowerPoint</Application>
  <PresentationFormat>On-screen Show (4:3)</PresentationFormat>
  <Paragraphs>314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Comic Sans MS</vt:lpstr>
      <vt:lpstr>Lucida Bright</vt:lpstr>
      <vt:lpstr>Symbol</vt:lpstr>
      <vt:lpstr>Times New Roman</vt:lpstr>
      <vt:lpstr>Wingdings</vt:lpstr>
      <vt:lpstr>PME-2016</vt:lpstr>
      <vt:lpstr>Please Note…</vt:lpstr>
      <vt:lpstr>GMEC Check-up:  QIPS Edition</vt:lpstr>
      <vt:lpstr> </vt:lpstr>
      <vt:lpstr>Objectives</vt:lpstr>
      <vt:lpstr>IMPORTANT</vt:lpstr>
      <vt:lpstr>Let’s Talk Oversight</vt:lpstr>
      <vt:lpstr>PowerPoint Presentation</vt:lpstr>
      <vt:lpstr>How Does the ACGME Know if My GMEC is Demonstrating Effective Oversight?</vt:lpstr>
      <vt:lpstr>ACGME Requirements</vt:lpstr>
      <vt:lpstr>ACGME Requirements</vt:lpstr>
      <vt:lpstr>ACGME Requirements</vt:lpstr>
      <vt:lpstr>ACGME Requirements</vt:lpstr>
      <vt:lpstr>Should we have a QIPS Subcommittee of the GMEC?</vt:lpstr>
      <vt:lpstr>How Can We Better Engage Residents in QIPS? </vt:lpstr>
      <vt:lpstr>How involved should my GMEC be in CLER?</vt:lpstr>
      <vt:lpstr>What QIPS Data Should my GMEC be Looking at?</vt:lpstr>
      <vt:lpstr>ACGME Surveys</vt:lpstr>
      <vt:lpstr>ACGME Surveys</vt:lpstr>
      <vt:lpstr>APEs</vt:lpstr>
      <vt:lpstr>Pulse Checks/Focus Polls</vt:lpstr>
      <vt:lpstr>Final Tips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BJ Couch</cp:lastModifiedBy>
  <cp:revision>63</cp:revision>
  <dcterms:created xsi:type="dcterms:W3CDTF">2016-03-20T11:36:31Z</dcterms:created>
  <dcterms:modified xsi:type="dcterms:W3CDTF">2021-05-20T18:09:17Z</dcterms:modified>
</cp:coreProperties>
</file>