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6"/>
  </p:notesMasterIdLst>
  <p:sldIdLst>
    <p:sldId id="256" r:id="rId2"/>
    <p:sldId id="278" r:id="rId3"/>
    <p:sldId id="257" r:id="rId4"/>
    <p:sldId id="258" r:id="rId5"/>
    <p:sldId id="265" r:id="rId6"/>
    <p:sldId id="259" r:id="rId7"/>
    <p:sldId id="260" r:id="rId8"/>
    <p:sldId id="261" r:id="rId9"/>
    <p:sldId id="263" r:id="rId10"/>
    <p:sldId id="264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19"/>
    <p:restoredTop sz="94554"/>
  </p:normalViewPr>
  <p:slideViewPr>
    <p:cSldViewPr snapToGrid="0" snapToObjects="1">
      <p:cViewPr varScale="1">
        <p:scale>
          <a:sx n="100" d="100"/>
          <a:sy n="100" d="100"/>
        </p:scale>
        <p:origin x="16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C2952-E514-4A1A-89E8-FEA6D6DD3C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22A7B7-A309-40FE-82B1-4776B60CD684}">
      <dgm:prSet phldrT="[Text]"/>
      <dgm:spPr/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A8CD7666-6277-4B0A-B677-09DBF708B213}" type="parTrans" cxnId="{B4F52251-3AC1-47F8-9F7E-BB71069314CD}">
      <dgm:prSet/>
      <dgm:spPr/>
      <dgm:t>
        <a:bodyPr/>
        <a:lstStyle/>
        <a:p>
          <a:endParaRPr lang="en-US"/>
        </a:p>
      </dgm:t>
    </dgm:pt>
    <dgm:pt modelId="{17DED528-47D4-4AEC-8BE4-962B85D481C3}" type="sibTrans" cxnId="{B4F52251-3AC1-47F8-9F7E-BB71069314CD}">
      <dgm:prSet/>
      <dgm:spPr/>
      <dgm:t>
        <a:bodyPr/>
        <a:lstStyle/>
        <a:p>
          <a:endParaRPr lang="en-US"/>
        </a:p>
      </dgm:t>
    </dgm:pt>
    <dgm:pt modelId="{2E61043C-B49F-4ECA-966B-865CEBE19A8E}">
      <dgm:prSet phldrT="[Text]"/>
      <dgm:spPr/>
      <dgm:t>
        <a:bodyPr/>
        <a:lstStyle/>
        <a:p>
          <a:r>
            <a:rPr lang="en-US" dirty="0" smtClean="0"/>
            <a:t>Document</a:t>
          </a:r>
          <a:endParaRPr lang="en-US" dirty="0"/>
        </a:p>
      </dgm:t>
    </dgm:pt>
    <dgm:pt modelId="{9FF19FA2-AAF9-497D-ADA4-2CD4C9CCFF2F}" type="parTrans" cxnId="{C1B45243-3974-45E7-9094-D9B89D2AF66C}">
      <dgm:prSet/>
      <dgm:spPr/>
      <dgm:t>
        <a:bodyPr/>
        <a:lstStyle/>
        <a:p>
          <a:endParaRPr lang="en-US"/>
        </a:p>
      </dgm:t>
    </dgm:pt>
    <dgm:pt modelId="{B629E5DE-BA94-4EAD-B386-66C9A07582B5}" type="sibTrans" cxnId="{C1B45243-3974-45E7-9094-D9B89D2AF66C}">
      <dgm:prSet/>
      <dgm:spPr/>
      <dgm:t>
        <a:bodyPr/>
        <a:lstStyle/>
        <a:p>
          <a:endParaRPr lang="en-US"/>
        </a:p>
      </dgm:t>
    </dgm:pt>
    <dgm:pt modelId="{542E7B3C-FF73-4AC3-8D70-1A6C32FDA16B}">
      <dgm:prSet phldrT="[Text]"/>
      <dgm:spPr/>
      <dgm:t>
        <a:bodyPr/>
        <a:lstStyle/>
        <a:p>
          <a:r>
            <a:rPr lang="en-US" dirty="0" smtClean="0"/>
            <a:t>Improve</a:t>
          </a:r>
          <a:endParaRPr lang="en-US" dirty="0"/>
        </a:p>
      </dgm:t>
    </dgm:pt>
    <dgm:pt modelId="{9E23A372-8BAF-490F-8B58-15603FE52323}" type="parTrans" cxnId="{8F4DBCD3-2387-4D23-AC0B-E467454A6E70}">
      <dgm:prSet/>
      <dgm:spPr/>
      <dgm:t>
        <a:bodyPr/>
        <a:lstStyle/>
        <a:p>
          <a:endParaRPr lang="en-US"/>
        </a:p>
      </dgm:t>
    </dgm:pt>
    <dgm:pt modelId="{70F73FB1-3C1C-467A-95B1-8E2118C73F16}" type="sibTrans" cxnId="{8F4DBCD3-2387-4D23-AC0B-E467454A6E70}">
      <dgm:prSet/>
      <dgm:spPr/>
      <dgm:t>
        <a:bodyPr/>
        <a:lstStyle/>
        <a:p>
          <a:endParaRPr lang="en-US"/>
        </a:p>
      </dgm:t>
    </dgm:pt>
    <dgm:pt modelId="{771C4BE2-6D4D-46E2-A066-3B3D7FCD36F7}" type="pres">
      <dgm:prSet presAssocID="{2E0C2952-E514-4A1A-89E8-FEA6D6DD3C6F}" presName="CompostProcess" presStyleCnt="0">
        <dgm:presLayoutVars>
          <dgm:dir/>
          <dgm:resizeHandles val="exact"/>
        </dgm:presLayoutVars>
      </dgm:prSet>
      <dgm:spPr/>
    </dgm:pt>
    <dgm:pt modelId="{7CB121C9-76C3-4F67-9638-84F179B8B054}" type="pres">
      <dgm:prSet presAssocID="{2E0C2952-E514-4A1A-89E8-FEA6D6DD3C6F}" presName="arrow" presStyleLbl="bgShp" presStyleIdx="0" presStyleCnt="1"/>
      <dgm:spPr/>
    </dgm:pt>
    <dgm:pt modelId="{41ADB5E4-54FE-48A1-B2AE-39F1DF629867}" type="pres">
      <dgm:prSet presAssocID="{2E0C2952-E514-4A1A-89E8-FEA6D6DD3C6F}" presName="linearProcess" presStyleCnt="0"/>
      <dgm:spPr/>
    </dgm:pt>
    <dgm:pt modelId="{1084F010-953B-40F1-85DE-F1165502A588}" type="pres">
      <dgm:prSet presAssocID="{6022A7B7-A309-40FE-82B1-4776B60CD68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D0C9A-ECB5-497F-B9F2-86416FEE46B4}" type="pres">
      <dgm:prSet presAssocID="{17DED528-47D4-4AEC-8BE4-962B85D481C3}" presName="sibTrans" presStyleCnt="0"/>
      <dgm:spPr/>
    </dgm:pt>
    <dgm:pt modelId="{76416637-682D-464D-90A4-4537AE68307B}" type="pres">
      <dgm:prSet presAssocID="{2E61043C-B49F-4ECA-966B-865CEBE19A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E6D25-D0D9-4B50-94A5-85E20A3D5797}" type="pres">
      <dgm:prSet presAssocID="{B629E5DE-BA94-4EAD-B386-66C9A07582B5}" presName="sibTrans" presStyleCnt="0"/>
      <dgm:spPr/>
    </dgm:pt>
    <dgm:pt modelId="{61D2E4C8-3CDC-4AE8-BB9B-3DA80EE16C76}" type="pres">
      <dgm:prSet presAssocID="{542E7B3C-FF73-4AC3-8D70-1A6C32FDA16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29BEA-8039-4AA9-BE13-0CDFE941C378}" type="presOf" srcId="{542E7B3C-FF73-4AC3-8D70-1A6C32FDA16B}" destId="{61D2E4C8-3CDC-4AE8-BB9B-3DA80EE16C76}" srcOrd="0" destOrd="0" presId="urn:microsoft.com/office/officeart/2005/8/layout/hProcess9"/>
    <dgm:cxn modelId="{AB06380D-B91B-4F45-8172-2DE9F9F4E6A0}" type="presOf" srcId="{2E0C2952-E514-4A1A-89E8-FEA6D6DD3C6F}" destId="{771C4BE2-6D4D-46E2-A066-3B3D7FCD36F7}" srcOrd="0" destOrd="0" presId="urn:microsoft.com/office/officeart/2005/8/layout/hProcess9"/>
    <dgm:cxn modelId="{925FD06D-0F16-4799-86C1-E1475634D7B1}" type="presOf" srcId="{6022A7B7-A309-40FE-82B1-4776B60CD684}" destId="{1084F010-953B-40F1-85DE-F1165502A588}" srcOrd="0" destOrd="0" presId="urn:microsoft.com/office/officeart/2005/8/layout/hProcess9"/>
    <dgm:cxn modelId="{C1B45243-3974-45E7-9094-D9B89D2AF66C}" srcId="{2E0C2952-E514-4A1A-89E8-FEA6D6DD3C6F}" destId="{2E61043C-B49F-4ECA-966B-865CEBE19A8E}" srcOrd="1" destOrd="0" parTransId="{9FF19FA2-AAF9-497D-ADA4-2CD4C9CCFF2F}" sibTransId="{B629E5DE-BA94-4EAD-B386-66C9A07582B5}"/>
    <dgm:cxn modelId="{B4F52251-3AC1-47F8-9F7E-BB71069314CD}" srcId="{2E0C2952-E514-4A1A-89E8-FEA6D6DD3C6F}" destId="{6022A7B7-A309-40FE-82B1-4776B60CD684}" srcOrd="0" destOrd="0" parTransId="{A8CD7666-6277-4B0A-B677-09DBF708B213}" sibTransId="{17DED528-47D4-4AEC-8BE4-962B85D481C3}"/>
    <dgm:cxn modelId="{8F4DBCD3-2387-4D23-AC0B-E467454A6E70}" srcId="{2E0C2952-E514-4A1A-89E8-FEA6D6DD3C6F}" destId="{542E7B3C-FF73-4AC3-8D70-1A6C32FDA16B}" srcOrd="2" destOrd="0" parTransId="{9E23A372-8BAF-490F-8B58-15603FE52323}" sibTransId="{70F73FB1-3C1C-467A-95B1-8E2118C73F16}"/>
    <dgm:cxn modelId="{B21710F3-5215-4643-9ADB-D6A803DF1385}" type="presOf" srcId="{2E61043C-B49F-4ECA-966B-865CEBE19A8E}" destId="{76416637-682D-464D-90A4-4537AE68307B}" srcOrd="0" destOrd="0" presId="urn:microsoft.com/office/officeart/2005/8/layout/hProcess9"/>
    <dgm:cxn modelId="{52242A18-4006-41C6-BB9B-C89EE16F0B03}" type="presParOf" srcId="{771C4BE2-6D4D-46E2-A066-3B3D7FCD36F7}" destId="{7CB121C9-76C3-4F67-9638-84F179B8B054}" srcOrd="0" destOrd="0" presId="urn:microsoft.com/office/officeart/2005/8/layout/hProcess9"/>
    <dgm:cxn modelId="{BB11982B-D7E2-4F04-9B0D-2D42608C885C}" type="presParOf" srcId="{771C4BE2-6D4D-46E2-A066-3B3D7FCD36F7}" destId="{41ADB5E4-54FE-48A1-B2AE-39F1DF629867}" srcOrd="1" destOrd="0" presId="urn:microsoft.com/office/officeart/2005/8/layout/hProcess9"/>
    <dgm:cxn modelId="{0AFA0BC1-4C70-454B-91B8-0DC7F289692E}" type="presParOf" srcId="{41ADB5E4-54FE-48A1-B2AE-39F1DF629867}" destId="{1084F010-953B-40F1-85DE-F1165502A588}" srcOrd="0" destOrd="0" presId="urn:microsoft.com/office/officeart/2005/8/layout/hProcess9"/>
    <dgm:cxn modelId="{9406813B-DF2D-4FBF-ABF1-2ECD85E673A4}" type="presParOf" srcId="{41ADB5E4-54FE-48A1-B2AE-39F1DF629867}" destId="{17ED0C9A-ECB5-497F-B9F2-86416FEE46B4}" srcOrd="1" destOrd="0" presId="urn:microsoft.com/office/officeart/2005/8/layout/hProcess9"/>
    <dgm:cxn modelId="{826B8F78-A415-4DC2-B982-3E005B9374FA}" type="presParOf" srcId="{41ADB5E4-54FE-48A1-B2AE-39F1DF629867}" destId="{76416637-682D-464D-90A4-4537AE68307B}" srcOrd="2" destOrd="0" presId="urn:microsoft.com/office/officeart/2005/8/layout/hProcess9"/>
    <dgm:cxn modelId="{519B2BD4-658B-48F0-B02F-279F8CA2022C}" type="presParOf" srcId="{41ADB5E4-54FE-48A1-B2AE-39F1DF629867}" destId="{99DE6D25-D0D9-4B50-94A5-85E20A3D5797}" srcOrd="3" destOrd="0" presId="urn:microsoft.com/office/officeart/2005/8/layout/hProcess9"/>
    <dgm:cxn modelId="{C5E44C76-B0FB-4C5D-B237-01F6C4E0A73C}" type="presParOf" srcId="{41ADB5E4-54FE-48A1-B2AE-39F1DF629867}" destId="{61D2E4C8-3CDC-4AE8-BB9B-3DA80EE16C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121C9-76C3-4F67-9638-84F179B8B054}">
      <dsp:nvSpPr>
        <dsp:cNvPr id="0" name=""/>
        <dsp:cNvSpPr/>
      </dsp:nvSpPr>
      <dsp:spPr>
        <a:xfrm>
          <a:off x="591502" y="0"/>
          <a:ext cx="6703695" cy="44386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4F010-953B-40F1-85DE-F1165502A588}">
      <dsp:nvSpPr>
        <dsp:cNvPr id="0" name=""/>
        <dsp:cNvSpPr/>
      </dsp:nvSpPr>
      <dsp:spPr>
        <a:xfrm>
          <a:off x="1227" y="1331594"/>
          <a:ext cx="2483543" cy="1775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Monitor</a:t>
          </a:r>
          <a:endParaRPr lang="en-US" sz="3500" kern="1200" dirty="0"/>
        </a:p>
      </dsp:txBody>
      <dsp:txXfrm>
        <a:off x="87898" y="1418265"/>
        <a:ext cx="2310201" cy="1602118"/>
      </dsp:txXfrm>
    </dsp:sp>
    <dsp:sp modelId="{76416637-682D-464D-90A4-4537AE68307B}">
      <dsp:nvSpPr>
        <dsp:cNvPr id="0" name=""/>
        <dsp:cNvSpPr/>
      </dsp:nvSpPr>
      <dsp:spPr>
        <a:xfrm>
          <a:off x="2701578" y="1331594"/>
          <a:ext cx="2483543" cy="1775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Document</a:t>
          </a:r>
          <a:endParaRPr lang="en-US" sz="3500" kern="1200" dirty="0"/>
        </a:p>
      </dsp:txBody>
      <dsp:txXfrm>
        <a:off x="2788249" y="1418265"/>
        <a:ext cx="2310201" cy="1602118"/>
      </dsp:txXfrm>
    </dsp:sp>
    <dsp:sp modelId="{61D2E4C8-3CDC-4AE8-BB9B-3DA80EE16C76}">
      <dsp:nvSpPr>
        <dsp:cNvPr id="0" name=""/>
        <dsp:cNvSpPr/>
      </dsp:nvSpPr>
      <dsp:spPr>
        <a:xfrm>
          <a:off x="5401929" y="1331594"/>
          <a:ext cx="2483543" cy="1775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Improve</a:t>
          </a:r>
          <a:endParaRPr lang="en-US" sz="3500" kern="1200" dirty="0"/>
        </a:p>
      </dsp:txBody>
      <dsp:txXfrm>
        <a:off x="5488600" y="1418265"/>
        <a:ext cx="2310201" cy="1602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7/5/17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17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GMEC and Program Oversight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3" y="4609070"/>
            <a:ext cx="8435985" cy="12727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Tori Hanlon, MS, CHCP</a:t>
            </a:r>
          </a:p>
          <a:p>
            <a:r>
              <a:rPr lang="en-US" sz="2400" dirty="0" smtClean="0"/>
              <a:t>Consultant, Partners in Medical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Programs’ annual evaluation and improvement activities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Reductions/closures of programs, major participating sites &amp; SI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I.B.4.a).(4) &amp; (5)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415587" y="2700469"/>
            <a:ext cx="2489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825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Institutional Review (AIR) – </a:t>
            </a:r>
            <a:r>
              <a:rPr lang="en-US" i="1" dirty="0"/>
              <a:t>IR I.B.5.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Special Review – </a:t>
            </a:r>
            <a:r>
              <a:rPr lang="en-US" i="1" dirty="0"/>
              <a:t>IR I.B.6.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Annual Program Evaluation – </a:t>
            </a:r>
            <a:r>
              <a:rPr lang="en-US" i="1" dirty="0"/>
              <a:t>CPR V.C.2.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Program Review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GMEC Demonstrate Oversight?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028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programs’ APE action plans at GMEC periodically</a:t>
            </a:r>
          </a:p>
          <a:p>
            <a:r>
              <a:rPr lang="en-US" dirty="0" smtClean="0"/>
              <a:t>Action plan template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36637"/>
              </p:ext>
            </p:extLst>
          </p:nvPr>
        </p:nvGraphicFramePr>
        <p:xfrm>
          <a:off x="628650" y="3482975"/>
          <a:ext cx="7886700" cy="2029061"/>
        </p:xfrm>
        <a:graphic>
          <a:graphicData uri="http://schemas.openxmlformats.org/drawingml/2006/table">
            <a:tbl>
              <a:tblPr/>
              <a:tblGrid>
                <a:gridCol w="508296"/>
                <a:gridCol w="1892592"/>
                <a:gridCol w="2033184"/>
                <a:gridCol w="843555"/>
                <a:gridCol w="865185"/>
                <a:gridCol w="705666"/>
                <a:gridCol w="1038222"/>
              </a:tblGrid>
              <a:tr h="641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 #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Item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Steps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Accountability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Completion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468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468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468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468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54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data for AIR</a:t>
            </a:r>
          </a:p>
          <a:p>
            <a:r>
              <a:rPr lang="en-US" dirty="0" smtClean="0"/>
              <a:t>Create templates for programs</a:t>
            </a:r>
          </a:p>
          <a:p>
            <a:r>
              <a:rPr lang="en-US" dirty="0" smtClean="0"/>
              <a:t>Greater program accountability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 Standardization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 descr="../../../../Volumes/douglas/how%20to%20access%20your%20on-demand/clipart/be255fb757037e58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519363"/>
            <a:ext cx="301625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4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criteria for identifying underperforming programs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What’s an underperforming program?</a:t>
            </a:r>
          </a:p>
          <a:p>
            <a:pPr lvl="1"/>
            <a:r>
              <a:rPr lang="en-US" dirty="0" smtClean="0"/>
              <a:t>ACGME resident/faculty survey scores</a:t>
            </a:r>
          </a:p>
          <a:p>
            <a:pPr lvl="1"/>
            <a:r>
              <a:rPr lang="en-US" dirty="0" smtClean="0"/>
              <a:t>APE results</a:t>
            </a:r>
          </a:p>
          <a:p>
            <a:pPr lvl="1"/>
            <a:r>
              <a:rPr lang="en-US" dirty="0" smtClean="0"/>
              <a:t>Lack of progress APE action plans</a:t>
            </a:r>
          </a:p>
          <a:p>
            <a:pPr lvl="1"/>
            <a:r>
              <a:rPr lang="en-US" dirty="0" smtClean="0"/>
              <a:t>RRC annual accreditation decisions/citations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669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in a report that describes quality improvement goals, corrective action, and a process for monitoring outcomes</a:t>
            </a:r>
          </a:p>
          <a:p>
            <a:r>
              <a:rPr lang="en-US" dirty="0" smtClean="0"/>
              <a:t>GMEC monitor frequently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irc_mi" descr="http://i1088.photobucket.com/albums/i333/Romson/Autoverzekering-afsluiten-als-wanbetal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10" y="2908300"/>
            <a:ext cx="2853690" cy="3157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72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822683"/>
              </p:ext>
            </p:extLst>
          </p:nvPr>
        </p:nvGraphicFramePr>
        <p:xfrm>
          <a:off x="628650" y="2960361"/>
          <a:ext cx="78867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-level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Institutional-level activity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Identifies program areas for improvement &amp; documents improvement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Assesses program’s compliance &amp; effectiveness in meeting accreditation requirements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required; can help to fulfill ACGME expectation of program oversight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Conducted annually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Conducted periodically (every 3-5 years)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28950" y="1938529"/>
                <a:ext cx="28986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>
                          <a:latin typeface="Cambria Math"/>
                        </a:rPr>
                        <m:t>𝐴𝑃𝐸</m:t>
                      </m:r>
                      <m:r>
                        <a:rPr lang="en-US" sz="4000" b="0" i="1">
                          <a:latin typeface="Cambria Math"/>
                        </a:rPr>
                        <m:t> ≠</m:t>
                      </m:r>
                      <m:r>
                        <a:rPr lang="en-US" sz="4000" b="0" i="1">
                          <a:latin typeface="Cambria Math"/>
                          <a:ea typeface="Cambria Math"/>
                        </a:rPr>
                        <m:t>𝑃𝑅</m:t>
                      </m:r>
                    </m:oMath>
                  </m:oMathPara>
                </a14:m>
                <a:endParaRPr lang="en-US" sz="40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1938529"/>
                <a:ext cx="2898666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4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requirements for multi-program vs. single-program SIs</a:t>
            </a:r>
          </a:p>
          <a:p>
            <a:pPr lvl="1"/>
            <a:r>
              <a:rPr lang="en-US" dirty="0" smtClean="0"/>
              <a:t>QI/PS rep</a:t>
            </a:r>
          </a:p>
          <a:p>
            <a:pPr lvl="1"/>
            <a:r>
              <a:rPr lang="en-US" dirty="0" smtClean="0"/>
              <a:t>Outside rep SPSI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Inactive members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Peer-selected residents (</a:t>
            </a:r>
            <a:r>
              <a:rPr lang="en-US" dirty="0" err="1" smtClean="0"/>
              <a:t>inc.</a:t>
            </a:r>
            <a:r>
              <a:rPr lang="en-US" dirty="0" smtClean="0"/>
              <a:t> subcommittees)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GMEC Membership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299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independent, regular monitoring of duty hours</a:t>
            </a:r>
          </a:p>
          <a:p>
            <a:r>
              <a:rPr lang="en-US" dirty="0" smtClean="0"/>
              <a:t>No review of LONs</a:t>
            </a:r>
          </a:p>
          <a:p>
            <a:r>
              <a:rPr lang="en-US" dirty="0" smtClean="0"/>
              <a:t>Approval of additions or deletions of participating sites</a:t>
            </a:r>
          </a:p>
          <a:p>
            <a:r>
              <a:rPr lang="en-US" dirty="0" smtClean="0"/>
              <a:t>No review of resident salary/benefits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GMEC Responsibilities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736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monitoring action plans (APEs, AIR, Special Review)</a:t>
            </a:r>
          </a:p>
          <a:p>
            <a:r>
              <a:rPr lang="en-US" dirty="0" smtClean="0"/>
              <a:t>No review of AIR performance indicators</a:t>
            </a:r>
          </a:p>
          <a:p>
            <a:r>
              <a:rPr lang="en-US" dirty="0" smtClean="0"/>
              <a:t>No review of Special Review criteria</a:t>
            </a:r>
          </a:p>
          <a:p>
            <a:r>
              <a:rPr lang="en-US" dirty="0" smtClean="0"/>
              <a:t>No review and approval of institutional GME policies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GMEC Monitoring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272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Over 11 years working in Medical Education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Bachelor’s in Health Services Administration</a:t>
            </a:r>
            <a:r>
              <a:rPr lang="en-US" sz="1600" dirty="0">
                <a:latin typeface="Lucida Bright" pitchFamily="18" charset="0"/>
              </a:rPr>
              <a:t/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Master’s in Health Administration and Policy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Designated Institutional Official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Experienced in GME at a large academic medical center</a:t>
            </a:r>
            <a:endParaRPr lang="en-US" sz="1600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Results of program response to the domains of ACGME CLER review</a:t>
            </a:r>
          </a:p>
          <a:p>
            <a:r>
              <a:rPr lang="en-US" dirty="0" smtClean="0"/>
              <a:t>Results of annual GME </a:t>
            </a:r>
            <a:r>
              <a:rPr lang="en-US" dirty="0" err="1" smtClean="0"/>
              <a:t>Housestaff</a:t>
            </a:r>
            <a:r>
              <a:rPr lang="en-US" dirty="0" smtClean="0"/>
              <a:t> survey</a:t>
            </a:r>
          </a:p>
          <a:p>
            <a:r>
              <a:rPr lang="en-US" dirty="0" smtClean="0"/>
              <a:t>Most recent academic year duty hours report</a:t>
            </a:r>
          </a:p>
          <a:p>
            <a:r>
              <a:rPr lang="en-US" dirty="0" smtClean="0"/>
              <a:t>Results of APEs</a:t>
            </a:r>
          </a:p>
          <a:p>
            <a:r>
              <a:rPr lang="en-US" dirty="0" smtClean="0"/>
              <a:t>Documentation of a written commitment to GME</a:t>
            </a:r>
          </a:p>
          <a:p>
            <a:r>
              <a:rPr lang="en-US" dirty="0" smtClean="0"/>
              <a:t>Documentation of up-to-date institutional GME policies &amp; procedures as outlined in ACGME IR</a:t>
            </a:r>
          </a:p>
          <a:p>
            <a:r>
              <a:rPr lang="en-US" dirty="0" smtClean="0"/>
              <a:t>Review status of RRC citations</a:t>
            </a:r>
          </a:p>
          <a:p>
            <a:r>
              <a:rPr lang="en-US" dirty="0" smtClean="0"/>
              <a:t>Aggregate results of program performance indicators (board pass rates, resident attrition, resident/faculty scholarly activity, match data)</a:t>
            </a:r>
          </a:p>
          <a:p>
            <a:r>
              <a:rPr lang="en-US" dirty="0" smtClean="0"/>
              <a:t>Wellness activities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Performance Indicators (AIR)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86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minutes do not…</a:t>
            </a:r>
          </a:p>
          <a:p>
            <a:pPr lvl="1"/>
            <a:r>
              <a:rPr lang="en-US" dirty="0" smtClean="0"/>
              <a:t>Identify members’ roles</a:t>
            </a:r>
          </a:p>
          <a:p>
            <a:pPr lvl="1"/>
            <a:r>
              <a:rPr lang="en-US" dirty="0" smtClean="0"/>
              <a:t>Include documentation of discussion</a:t>
            </a:r>
          </a:p>
          <a:p>
            <a:pPr lvl="1"/>
            <a:r>
              <a:rPr lang="en-US" dirty="0" smtClean="0"/>
              <a:t>Follow-up on open-ended or ongoing issues</a:t>
            </a:r>
          </a:p>
          <a:p>
            <a:pPr lvl="1"/>
            <a:r>
              <a:rPr lang="en-US" dirty="0" smtClean="0"/>
              <a:t>Follow a standard format</a:t>
            </a:r>
          </a:p>
          <a:p>
            <a:pPr lvl="1"/>
            <a:r>
              <a:rPr lang="en-US" dirty="0" smtClean="0"/>
              <a:t>Include annotations to ACGME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GMEC Documentation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477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50025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5413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5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endParaRPr lang="en-US" sz="14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Ask Partners – Spring Freebie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Institutional Readiness in NAS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Using #</a:t>
            </a:r>
            <a:r>
              <a:rPr lang="en-US" sz="14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SocialMedia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and Technology in #GME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Leading the Team: </a:t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Project Management Basics</a:t>
            </a: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What do They Do Up </a:t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There in the GME Office?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Breaking Bad News to Residents: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A Five Stage Process for Giving Instructive Feedback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AOA to ACGME – 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What are you Waiting For?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23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6741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dirty="0" smtClean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Lean Six Sigma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for GME Support Staff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July 18, 2017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Initial &amp; Pre-Accreditation: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Annual Data Updates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August 1,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Can I Do That? Becoming an Integral Member of the GME Education Team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August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10,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Get the Most Out of Your Resident Interview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August 22,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979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 smtClean="0">
                <a:latin typeface="+mn-lt"/>
              </a:rPr>
              <a:t>Tori Hanlon, MS, CHCP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 smtClean="0">
                <a:hlinkClick r:id="rId3"/>
              </a:rPr>
              <a:t>tori@partnersinmeded.com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24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2705"/>
            <a:ext cx="7886700" cy="4438905"/>
          </a:xfrm>
        </p:spPr>
        <p:txBody>
          <a:bodyPr/>
          <a:lstStyle/>
          <a:p>
            <a:r>
              <a:rPr lang="en-US" dirty="0" smtClean="0"/>
              <a:t>Next Accreditation System (NAS)</a:t>
            </a:r>
          </a:p>
          <a:p>
            <a:pPr lvl="1"/>
            <a:r>
              <a:rPr lang="en-US" dirty="0" smtClean="0"/>
              <a:t>Annual accreditation decisions by RRCs</a:t>
            </a:r>
          </a:p>
          <a:p>
            <a:pPr lvl="1"/>
            <a:r>
              <a:rPr lang="en-US" dirty="0" smtClean="0"/>
              <a:t>Self-study &amp; 10-year site visit</a:t>
            </a:r>
          </a:p>
          <a:p>
            <a:pPr lvl="1"/>
            <a:r>
              <a:rPr lang="en-US" dirty="0" smtClean="0"/>
              <a:t>Annual Program Evaluations (APEs)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Single-sponsor </a:t>
            </a:r>
            <a:r>
              <a:rPr lang="en-US" dirty="0" smtClean="0"/>
              <a:t>institutions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Single Accreditation System (SAS)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irc_mi" descr="http://blogs.extremeexperts.com/wp-content/uploads/2013/01/Wh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06" y="3262184"/>
            <a:ext cx="2831243" cy="2817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5596"/>
            <a:ext cx="8515350" cy="4223289"/>
          </a:xfrm>
        </p:spPr>
        <p:txBody>
          <a:bodyPr>
            <a:normAutofit/>
          </a:bodyPr>
          <a:lstStyle/>
          <a:p>
            <a:r>
              <a:rPr lang="en-US" dirty="0" smtClean="0"/>
              <a:t>Review ACGME Requirements on GMEC oversight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 strategies and best practices that demonstrate effective program oversight by the GMEC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Understand common issues GMECs experience that can lead to IRC citations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irc_mi" descr="http://heartofthematterseminars.files.wordpress.com/2010/04/goal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18" y="4710294"/>
            <a:ext cx="4151964" cy="1604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13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504" y="1883015"/>
            <a:ext cx="7886700" cy="4438905"/>
          </a:xfrm>
          <a:effectLst>
            <a:innerShdw blurRad="444500" dist="1625600" dir="13500000">
              <a:prstClr val="black"/>
            </a:innerShdw>
            <a:reflection endPos="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00B050"/>
                </a:solidFill>
                <a:effectLst>
                  <a:outerShdw blurRad="50800" dist="101600" dir="2700000" algn="tl" rotWithShape="0">
                    <a:prstClr val="black">
                      <a:alpha val="99000"/>
                    </a:prstClr>
                  </a:outerShdw>
                </a:effectLst>
              </a:rPr>
              <a:t>OVERSIGHT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B050"/>
                </a:solidFill>
                <a:effectLst>
                  <a:outerShdw blurRad="50800" dist="101600" dir="2700000" algn="tl" rotWithShape="0">
                    <a:prstClr val="black">
                      <a:alpha val="99000"/>
                    </a:prstClr>
                  </a:outerShdw>
                </a:effectLst>
              </a:rPr>
              <a:t>vs.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B050"/>
                </a:solidFill>
                <a:effectLst>
                  <a:outerShdw blurRad="50800" dist="101600" dir="2700000" algn="tl" rotWithShape="0">
                    <a:prstClr val="black">
                      <a:alpha val="99000"/>
                    </a:prstClr>
                  </a:outerShdw>
                </a:effectLst>
              </a:rPr>
              <a:t>CONTROL</a:t>
            </a:r>
            <a:endParaRPr lang="en-US" sz="6000" b="1" dirty="0">
              <a:solidFill>
                <a:srgbClr val="00B050"/>
              </a:solidFill>
              <a:effectLst>
                <a:outerShdw blurRad="50800" dist="101600" dir="2700000" algn="tl" rotWithShape="0">
                  <a:prstClr val="black">
                    <a:alpha val="99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29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36912"/>
            <a:ext cx="7886700" cy="44389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ACGME Requirements (I.B.4)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GMEC oversight responsibilities (I.B.4.a)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73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Accreditation status of SI and programs</a:t>
            </a:r>
          </a:p>
          <a:p>
            <a:pPr lvl="1"/>
            <a:r>
              <a:rPr lang="en-US" dirty="0" smtClean="0"/>
              <a:t>GMEC review all ACGME LONs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I.B.4.a).(1)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58903"/>
              </p:ext>
            </p:extLst>
          </p:nvPr>
        </p:nvGraphicFramePr>
        <p:xfrm>
          <a:off x="628650" y="3073918"/>
          <a:ext cx="7886700" cy="2694492"/>
        </p:xfrm>
        <a:graphic>
          <a:graphicData uri="http://schemas.openxmlformats.org/drawingml/2006/table">
            <a:tbl>
              <a:tblPr/>
              <a:tblGrid>
                <a:gridCol w="1234919"/>
                <a:gridCol w="1376502"/>
                <a:gridCol w="996325"/>
                <a:gridCol w="880961"/>
                <a:gridCol w="849498"/>
                <a:gridCol w="825901"/>
                <a:gridCol w="896693"/>
                <a:gridCol w="825901"/>
              </a:tblGrid>
              <a:tr h="25148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ACGME Institutional and Program Accreditation Statuses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Institution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Status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 Site Visit Date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of Accreditation Decision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Citations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AFIs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 Report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Self-Study Date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95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Status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 Site Visit Date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of Accreditation Decision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Citations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AFIs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 Report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Self-Study Date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269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5" marR="7855" marT="7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of GME learning and working environment within SI, programs &amp; participating sites</a:t>
            </a:r>
          </a:p>
          <a:p>
            <a:pPr lvl="1"/>
            <a:r>
              <a:rPr lang="en-US" dirty="0" smtClean="0"/>
              <a:t>Annual </a:t>
            </a:r>
            <a:r>
              <a:rPr lang="en-US" dirty="0" err="1" smtClean="0"/>
              <a:t>Housestaff</a:t>
            </a:r>
            <a:r>
              <a:rPr lang="en-US" dirty="0" smtClean="0"/>
              <a:t>/Faculty survey</a:t>
            </a:r>
          </a:p>
          <a:p>
            <a:pPr lvl="1"/>
            <a:r>
              <a:rPr lang="en-US" dirty="0" smtClean="0"/>
              <a:t>Duty Hours</a:t>
            </a:r>
          </a:p>
          <a:p>
            <a:pPr lvl="1"/>
            <a:r>
              <a:rPr lang="en-US" dirty="0" smtClean="0"/>
              <a:t>Hospital quality scores</a:t>
            </a:r>
          </a:p>
          <a:p>
            <a:pPr lvl="2"/>
            <a:r>
              <a:rPr lang="en-US" dirty="0"/>
              <a:t>Leapfrog</a:t>
            </a:r>
          </a:p>
          <a:p>
            <a:pPr lvl="2"/>
            <a:r>
              <a:rPr lang="en-US" dirty="0" smtClean="0"/>
              <a:t>CMS</a:t>
            </a:r>
            <a:endParaRPr lang="en-US" dirty="0"/>
          </a:p>
          <a:p>
            <a:pPr lvl="2"/>
            <a:r>
              <a:rPr lang="en-US" dirty="0" err="1"/>
              <a:t>Healthgrades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Institutional GME policies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I.B.4.A).(2)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73700" y="2926715"/>
            <a:ext cx="2876550" cy="29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of </a:t>
            </a:r>
            <a:r>
              <a:rPr lang="en-US" u="sng" dirty="0" smtClean="0"/>
              <a:t>educational experiences </a:t>
            </a:r>
            <a:r>
              <a:rPr lang="en-US" dirty="0" smtClean="0"/>
              <a:t>that lead to measurable achievement of educational </a:t>
            </a:r>
            <a:r>
              <a:rPr lang="en-US" u="sng" dirty="0" smtClean="0"/>
              <a:t>outcomes</a:t>
            </a:r>
          </a:p>
          <a:p>
            <a:pPr lvl="1"/>
            <a:r>
              <a:rPr lang="en-US" dirty="0" smtClean="0"/>
              <a:t>Curriculum (G&amp;O, rotations, didactics)</a:t>
            </a:r>
          </a:p>
          <a:p>
            <a:pPr lvl="1"/>
            <a:r>
              <a:rPr lang="en-US" dirty="0" smtClean="0"/>
              <a:t>Board pass rates</a:t>
            </a:r>
          </a:p>
          <a:p>
            <a:pPr lvl="1"/>
            <a:r>
              <a:rPr lang="en-US" dirty="0" smtClean="0"/>
              <a:t>Milestones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I.B.4.A).(3)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835650" y="2925763"/>
            <a:ext cx="2501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5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1756</TotalTime>
  <Words>968</Words>
  <Application>Microsoft Macintosh PowerPoint</Application>
  <PresentationFormat>On-screen Show (4:3)</PresentationFormat>
  <Paragraphs>324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Cambria Math</vt:lpstr>
      <vt:lpstr>Comic Sans MS</vt:lpstr>
      <vt:lpstr>Lucida Bright</vt:lpstr>
      <vt:lpstr>ＭＳ Ｐゴシック</vt:lpstr>
      <vt:lpstr>Wingdings</vt:lpstr>
      <vt:lpstr>Arial</vt:lpstr>
      <vt:lpstr>PME-2016</vt:lpstr>
      <vt:lpstr>GMEC and Program Oversight</vt:lpstr>
      <vt:lpstr> </vt:lpstr>
      <vt:lpstr>Why is This Important?</vt:lpstr>
      <vt:lpstr>Objectives and Goals</vt:lpstr>
      <vt:lpstr>PowerPoint Presentation</vt:lpstr>
      <vt:lpstr>PowerPoint Presentation</vt:lpstr>
      <vt:lpstr>IR I.B.4.a).(1)</vt:lpstr>
      <vt:lpstr>IR I.B.4.A).(2)</vt:lpstr>
      <vt:lpstr>IR I.B.4.A).(3)</vt:lpstr>
      <vt:lpstr>IR I.B.4.a).(4) &amp; (5)</vt:lpstr>
      <vt:lpstr>How Does GMEC Demonstrate Oversight?</vt:lpstr>
      <vt:lpstr>APE</vt:lpstr>
      <vt:lpstr>APE Standardization</vt:lpstr>
      <vt:lpstr>Special Review</vt:lpstr>
      <vt:lpstr>Special Review</vt:lpstr>
      <vt:lpstr>Program Review</vt:lpstr>
      <vt:lpstr>GMEC Membership</vt:lpstr>
      <vt:lpstr>GMEC Responsibilities</vt:lpstr>
      <vt:lpstr>GMEC Monitoring</vt:lpstr>
      <vt:lpstr>Institutional Performance Indicators (AIR)</vt:lpstr>
      <vt:lpstr>GMEC Documentation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63</cp:revision>
  <dcterms:created xsi:type="dcterms:W3CDTF">2016-03-20T11:36:31Z</dcterms:created>
  <dcterms:modified xsi:type="dcterms:W3CDTF">2017-07-05T15:36:08Z</dcterms:modified>
</cp:coreProperties>
</file>