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 id="2147486424" r:id="rId2"/>
    <p:sldMasterId id="2147483660" r:id="rId3"/>
  </p:sldMasterIdLst>
  <p:notesMasterIdLst>
    <p:notesMasterId r:id="rId34"/>
  </p:notesMasterIdLst>
  <p:sldIdLst>
    <p:sldId id="369" r:id="rId4"/>
    <p:sldId id="256" r:id="rId5"/>
    <p:sldId id="308" r:id="rId6"/>
    <p:sldId id="334" r:id="rId7"/>
    <p:sldId id="446" r:id="rId8"/>
    <p:sldId id="447" r:id="rId9"/>
    <p:sldId id="438" r:id="rId10"/>
    <p:sldId id="462" r:id="rId11"/>
    <p:sldId id="470" r:id="rId12"/>
    <p:sldId id="471" r:id="rId13"/>
    <p:sldId id="464" r:id="rId14"/>
    <p:sldId id="465" r:id="rId15"/>
    <p:sldId id="469" r:id="rId16"/>
    <p:sldId id="473" r:id="rId17"/>
    <p:sldId id="459" r:id="rId18"/>
    <p:sldId id="474" r:id="rId19"/>
    <p:sldId id="472" r:id="rId20"/>
    <p:sldId id="440" r:id="rId21"/>
    <p:sldId id="475" r:id="rId22"/>
    <p:sldId id="458" r:id="rId23"/>
    <p:sldId id="466" r:id="rId24"/>
    <p:sldId id="449" r:id="rId25"/>
    <p:sldId id="467" r:id="rId26"/>
    <p:sldId id="450" r:id="rId27"/>
    <p:sldId id="444" r:id="rId28"/>
    <p:sldId id="468" r:id="rId29"/>
    <p:sldId id="456" r:id="rId30"/>
    <p:sldId id="451" r:id="rId31"/>
    <p:sldId id="399" r:id="rId32"/>
    <p:sldId id="397" r:id="rId33"/>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14E44-A4D5-10D1-DBE8-5E98999D3CB8}" v="3303" dt="2020-08-10T01:18:15.153"/>
    <p1510:client id="{D049F3D5-6E5F-4611-B7DF-2238B714E6D1}" v="675" dt="2020-08-09T23:00:24.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4286" autoAdjust="0"/>
  </p:normalViewPr>
  <p:slideViewPr>
    <p:cSldViewPr snapToGrid="0" snapToObjects="1">
      <p:cViewPr varScale="1">
        <p:scale>
          <a:sx n="116" d="100"/>
          <a:sy n="116" d="100"/>
        </p:scale>
        <p:origin x="2160" y="1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BA700-77D6-4332-BC60-B8868002534D}" type="doc">
      <dgm:prSet loTypeId="urn:microsoft.com/office/officeart/2016/7/layout/VerticalDownArrowProcess" loCatId="process" qsTypeId="urn:microsoft.com/office/officeart/2005/8/quickstyle/simple1" qsCatId="simple" csTypeId="urn:microsoft.com/office/officeart/2005/8/colors/accent6_3" csCatId="accent6"/>
      <dgm:spPr/>
      <dgm:t>
        <a:bodyPr/>
        <a:lstStyle/>
        <a:p>
          <a:endParaRPr lang="en-US"/>
        </a:p>
      </dgm:t>
    </dgm:pt>
    <dgm:pt modelId="{7920971F-5547-41EA-A31D-BD7D60B0733E}">
      <dgm:prSet/>
      <dgm:spPr/>
      <dgm:t>
        <a:bodyPr/>
        <a:lstStyle/>
        <a:p>
          <a:r>
            <a:rPr lang="en-US" dirty="0"/>
            <a:t>Step 1</a:t>
          </a:r>
        </a:p>
      </dgm:t>
    </dgm:pt>
    <dgm:pt modelId="{08CDA57F-F380-4F86-9FD7-4615F4C9194C}" type="parTrans" cxnId="{25087EE5-D3DA-49E6-A03F-3E26C132EF54}">
      <dgm:prSet/>
      <dgm:spPr/>
      <dgm:t>
        <a:bodyPr/>
        <a:lstStyle/>
        <a:p>
          <a:endParaRPr lang="en-US"/>
        </a:p>
      </dgm:t>
    </dgm:pt>
    <dgm:pt modelId="{C47A146D-489E-4680-B75C-5B8D6AD13E36}" type="sibTrans" cxnId="{25087EE5-D3DA-49E6-A03F-3E26C132EF54}">
      <dgm:prSet/>
      <dgm:spPr/>
      <dgm:t>
        <a:bodyPr/>
        <a:lstStyle/>
        <a:p>
          <a:endParaRPr lang="en-US"/>
        </a:p>
      </dgm:t>
    </dgm:pt>
    <dgm:pt modelId="{425D3202-CB48-4140-AF86-73B692CFAE80}">
      <dgm:prSet/>
      <dgm:spPr/>
      <dgm:t>
        <a:bodyPr/>
        <a:lstStyle/>
        <a:p>
          <a:r>
            <a:rPr lang="en-US" dirty="0"/>
            <a:t>Use the hospital's Per-Resident Amount (PRA): </a:t>
          </a:r>
          <a:br>
            <a:rPr lang="en-US" dirty="0"/>
          </a:br>
          <a:endParaRPr lang="en-US" dirty="0"/>
        </a:p>
      </dgm:t>
    </dgm:pt>
    <dgm:pt modelId="{4D42C26F-6A0B-4F7F-8B5A-8D3AB4A43DC5}" type="parTrans" cxnId="{A6248509-11A1-490E-85C9-ED5A5D7D4FDB}">
      <dgm:prSet/>
      <dgm:spPr/>
      <dgm:t>
        <a:bodyPr/>
        <a:lstStyle/>
        <a:p>
          <a:endParaRPr lang="en-US"/>
        </a:p>
      </dgm:t>
    </dgm:pt>
    <dgm:pt modelId="{44D49754-88B8-4E02-95C5-CC5677289966}" type="sibTrans" cxnId="{A6248509-11A1-490E-85C9-ED5A5D7D4FDB}">
      <dgm:prSet/>
      <dgm:spPr/>
      <dgm:t>
        <a:bodyPr/>
        <a:lstStyle/>
        <a:p>
          <a:endParaRPr lang="en-US"/>
        </a:p>
      </dgm:t>
    </dgm:pt>
    <dgm:pt modelId="{E84573BC-05D4-482F-8596-0729ACBE1A14}">
      <dgm:prSet/>
      <dgm:spPr/>
      <dgm:t>
        <a:bodyPr/>
        <a:lstStyle/>
        <a:p>
          <a:r>
            <a:rPr lang="en-US" dirty="0"/>
            <a:t>Step 2</a:t>
          </a:r>
        </a:p>
      </dgm:t>
    </dgm:pt>
    <dgm:pt modelId="{64E45D29-D8B8-4AF1-8FDA-E65A7CCDFAF0}" type="parTrans" cxnId="{847D2644-85B8-4212-9E7E-D833B59259D3}">
      <dgm:prSet/>
      <dgm:spPr/>
      <dgm:t>
        <a:bodyPr/>
        <a:lstStyle/>
        <a:p>
          <a:endParaRPr lang="en-US"/>
        </a:p>
      </dgm:t>
    </dgm:pt>
    <dgm:pt modelId="{5820CFFB-F756-4E06-8FC4-202C6DC8A879}" type="sibTrans" cxnId="{847D2644-85B8-4212-9E7E-D833B59259D3}">
      <dgm:prSet/>
      <dgm:spPr/>
      <dgm:t>
        <a:bodyPr/>
        <a:lstStyle/>
        <a:p>
          <a:endParaRPr lang="en-US"/>
        </a:p>
      </dgm:t>
    </dgm:pt>
    <dgm:pt modelId="{9A3FE3D1-43C5-4824-9D62-9A401F70D2AD}">
      <dgm:prSet/>
      <dgm:spPr/>
      <dgm:t>
        <a:bodyPr/>
        <a:lstStyle/>
        <a:p>
          <a:r>
            <a:rPr lang="en-US" dirty="0"/>
            <a:t>Multiply the updated PRA by the number of countable full-time equivalent (FTE) residents in the current year</a:t>
          </a:r>
          <a:r>
            <a:rPr lang="en-US" dirty="0">
              <a:latin typeface="Arial" panose="020B0604020202020204"/>
            </a:rPr>
            <a:t>.</a:t>
          </a:r>
          <a:r>
            <a:rPr lang="en-US" dirty="0"/>
            <a:t> </a:t>
          </a:r>
        </a:p>
      </dgm:t>
    </dgm:pt>
    <dgm:pt modelId="{4BB3B829-51F8-485F-B21C-9D240D0DB184}" type="parTrans" cxnId="{C0B7391D-A362-4A5F-AC9B-D27BD5F62AB0}">
      <dgm:prSet/>
      <dgm:spPr/>
      <dgm:t>
        <a:bodyPr/>
        <a:lstStyle/>
        <a:p>
          <a:endParaRPr lang="en-US"/>
        </a:p>
      </dgm:t>
    </dgm:pt>
    <dgm:pt modelId="{3757CBA5-D526-45E4-9D77-9E86147A57C0}" type="sibTrans" cxnId="{C0B7391D-A362-4A5F-AC9B-D27BD5F62AB0}">
      <dgm:prSet/>
      <dgm:spPr/>
      <dgm:t>
        <a:bodyPr/>
        <a:lstStyle/>
        <a:p>
          <a:endParaRPr lang="en-US"/>
        </a:p>
      </dgm:t>
    </dgm:pt>
    <dgm:pt modelId="{DE3C2BF0-9FE2-454B-B66A-31A89F7420B6}">
      <dgm:prSet/>
      <dgm:spPr/>
      <dgm:t>
        <a:bodyPr/>
        <a:lstStyle/>
        <a:p>
          <a:r>
            <a:rPr lang="en-US" dirty="0"/>
            <a:t>Step 3</a:t>
          </a:r>
        </a:p>
      </dgm:t>
    </dgm:pt>
    <dgm:pt modelId="{C76C3D19-2605-42C1-9B60-174386F5DCBD}" type="parTrans" cxnId="{B989700C-90FF-4D70-B495-B945AEACF6EF}">
      <dgm:prSet/>
      <dgm:spPr/>
      <dgm:t>
        <a:bodyPr/>
        <a:lstStyle/>
        <a:p>
          <a:endParaRPr lang="en-US"/>
        </a:p>
      </dgm:t>
    </dgm:pt>
    <dgm:pt modelId="{91D6039B-64BC-4D57-83CA-E7F8D498FE10}" type="sibTrans" cxnId="{B989700C-90FF-4D70-B495-B945AEACF6EF}">
      <dgm:prSet/>
      <dgm:spPr/>
      <dgm:t>
        <a:bodyPr/>
        <a:lstStyle/>
        <a:p>
          <a:endParaRPr lang="en-US"/>
        </a:p>
      </dgm:t>
    </dgm:pt>
    <dgm:pt modelId="{0A87AF63-0783-43D1-B2F6-82BB256277A4}">
      <dgm:prSet/>
      <dgm:spPr/>
      <dgm:t>
        <a:bodyPr/>
        <a:lstStyle/>
        <a:p>
          <a:r>
            <a:rPr lang="en-US" dirty="0"/>
            <a:t>Multiply by the hospital’s ratio of Medicare inpatient days to total inpatient days (the "Medicare share") </a:t>
          </a:r>
        </a:p>
      </dgm:t>
    </dgm:pt>
    <dgm:pt modelId="{6925839F-1622-45BD-A724-4CCBE9EF246B}" type="parTrans" cxnId="{0FACB7F4-DC11-4177-99BC-239BCC24F05D}">
      <dgm:prSet/>
      <dgm:spPr/>
      <dgm:t>
        <a:bodyPr/>
        <a:lstStyle/>
        <a:p>
          <a:endParaRPr lang="en-US"/>
        </a:p>
      </dgm:t>
    </dgm:pt>
    <dgm:pt modelId="{B0D49519-15E3-47C3-8796-F5F2009364F5}" type="sibTrans" cxnId="{0FACB7F4-DC11-4177-99BC-239BCC24F05D}">
      <dgm:prSet/>
      <dgm:spPr/>
      <dgm:t>
        <a:bodyPr/>
        <a:lstStyle/>
        <a:p>
          <a:endParaRPr lang="en-US"/>
        </a:p>
      </dgm:t>
    </dgm:pt>
    <dgm:pt modelId="{B5152594-E782-443B-A613-FEF640CB48AC}" type="pres">
      <dgm:prSet presAssocID="{968BA700-77D6-4332-BC60-B8868002534D}" presName="Name0" presStyleCnt="0">
        <dgm:presLayoutVars>
          <dgm:dir/>
          <dgm:animLvl val="lvl"/>
          <dgm:resizeHandles val="exact"/>
        </dgm:presLayoutVars>
      </dgm:prSet>
      <dgm:spPr/>
    </dgm:pt>
    <dgm:pt modelId="{7CEE0974-2269-480E-BE87-72550F79380D}" type="pres">
      <dgm:prSet presAssocID="{DE3C2BF0-9FE2-454B-B66A-31A89F7420B6}" presName="boxAndChildren" presStyleCnt="0"/>
      <dgm:spPr/>
    </dgm:pt>
    <dgm:pt modelId="{96E8C94F-FEFD-49FF-BFCB-F5591AB91642}" type="pres">
      <dgm:prSet presAssocID="{DE3C2BF0-9FE2-454B-B66A-31A89F7420B6}" presName="parentTextBox" presStyleLbl="alignNode1" presStyleIdx="0" presStyleCnt="3"/>
      <dgm:spPr/>
    </dgm:pt>
    <dgm:pt modelId="{69652E2B-B805-45BE-96D3-D28087E59E5F}" type="pres">
      <dgm:prSet presAssocID="{DE3C2BF0-9FE2-454B-B66A-31A89F7420B6}" presName="descendantBox" presStyleLbl="bgAccFollowNode1" presStyleIdx="0" presStyleCnt="3"/>
      <dgm:spPr/>
    </dgm:pt>
    <dgm:pt modelId="{8980E3F0-608B-4939-A2A6-97BC62392C41}" type="pres">
      <dgm:prSet presAssocID="{5820CFFB-F756-4E06-8FC4-202C6DC8A879}" presName="sp" presStyleCnt="0"/>
      <dgm:spPr/>
    </dgm:pt>
    <dgm:pt modelId="{B507188F-AC67-498E-8BF8-AD95C2A7B16C}" type="pres">
      <dgm:prSet presAssocID="{E84573BC-05D4-482F-8596-0729ACBE1A14}" presName="arrowAndChildren" presStyleCnt="0"/>
      <dgm:spPr/>
    </dgm:pt>
    <dgm:pt modelId="{3244D71B-3865-43B6-9089-D8CA36586B3E}" type="pres">
      <dgm:prSet presAssocID="{E84573BC-05D4-482F-8596-0729ACBE1A14}" presName="parentTextArrow" presStyleLbl="node1" presStyleIdx="0" presStyleCnt="0"/>
      <dgm:spPr/>
    </dgm:pt>
    <dgm:pt modelId="{58AE37B5-6A76-4DB4-9E3B-F2F7EDC02FC7}" type="pres">
      <dgm:prSet presAssocID="{E84573BC-05D4-482F-8596-0729ACBE1A14}" presName="arrow" presStyleLbl="alignNode1" presStyleIdx="1" presStyleCnt="3"/>
      <dgm:spPr/>
    </dgm:pt>
    <dgm:pt modelId="{E62638A3-D9DA-4791-9C48-C554CE5B9D74}" type="pres">
      <dgm:prSet presAssocID="{E84573BC-05D4-482F-8596-0729ACBE1A14}" presName="descendantArrow" presStyleLbl="bgAccFollowNode1" presStyleIdx="1" presStyleCnt="3"/>
      <dgm:spPr/>
    </dgm:pt>
    <dgm:pt modelId="{6AE9D762-AA4F-49B1-849C-4BC1372889A4}" type="pres">
      <dgm:prSet presAssocID="{C47A146D-489E-4680-B75C-5B8D6AD13E36}" presName="sp" presStyleCnt="0"/>
      <dgm:spPr/>
    </dgm:pt>
    <dgm:pt modelId="{238999F9-3AE9-4D03-A56E-E3D2818E9193}" type="pres">
      <dgm:prSet presAssocID="{7920971F-5547-41EA-A31D-BD7D60B0733E}" presName="arrowAndChildren" presStyleCnt="0"/>
      <dgm:spPr/>
    </dgm:pt>
    <dgm:pt modelId="{8F77BBFD-448C-4134-864B-AEB1CA34DE6B}" type="pres">
      <dgm:prSet presAssocID="{7920971F-5547-41EA-A31D-BD7D60B0733E}" presName="parentTextArrow" presStyleLbl="node1" presStyleIdx="0" presStyleCnt="0"/>
      <dgm:spPr/>
    </dgm:pt>
    <dgm:pt modelId="{36B77ED5-6B03-4539-B248-9896B6D5D125}" type="pres">
      <dgm:prSet presAssocID="{7920971F-5547-41EA-A31D-BD7D60B0733E}" presName="arrow" presStyleLbl="alignNode1" presStyleIdx="2" presStyleCnt="3"/>
      <dgm:spPr/>
    </dgm:pt>
    <dgm:pt modelId="{3D27F415-D9DF-4631-B6C0-544E489422B5}" type="pres">
      <dgm:prSet presAssocID="{7920971F-5547-41EA-A31D-BD7D60B0733E}" presName="descendantArrow" presStyleLbl="bgAccFollowNode1" presStyleIdx="2" presStyleCnt="3"/>
      <dgm:spPr/>
    </dgm:pt>
  </dgm:ptLst>
  <dgm:cxnLst>
    <dgm:cxn modelId="{A6248509-11A1-490E-85C9-ED5A5D7D4FDB}" srcId="{7920971F-5547-41EA-A31D-BD7D60B0733E}" destId="{425D3202-CB48-4140-AF86-73B692CFAE80}" srcOrd="0" destOrd="0" parTransId="{4D42C26F-6A0B-4F7F-8B5A-8D3AB4A43DC5}" sibTransId="{44D49754-88B8-4E02-95C5-CC5677289966}"/>
    <dgm:cxn modelId="{B989700C-90FF-4D70-B495-B945AEACF6EF}" srcId="{968BA700-77D6-4332-BC60-B8868002534D}" destId="{DE3C2BF0-9FE2-454B-B66A-31A89F7420B6}" srcOrd="2" destOrd="0" parTransId="{C76C3D19-2605-42C1-9B60-174386F5DCBD}" sibTransId="{91D6039B-64BC-4D57-83CA-E7F8D498FE10}"/>
    <dgm:cxn modelId="{90383215-3B17-4F20-9A85-CA6D426EE53D}" type="presOf" srcId="{E84573BC-05D4-482F-8596-0729ACBE1A14}" destId="{3244D71B-3865-43B6-9089-D8CA36586B3E}" srcOrd="0" destOrd="0" presId="urn:microsoft.com/office/officeart/2016/7/layout/VerticalDownArrowProcess"/>
    <dgm:cxn modelId="{C0B7391D-A362-4A5F-AC9B-D27BD5F62AB0}" srcId="{E84573BC-05D4-482F-8596-0729ACBE1A14}" destId="{9A3FE3D1-43C5-4824-9D62-9A401F70D2AD}" srcOrd="0" destOrd="0" parTransId="{4BB3B829-51F8-485F-B21C-9D240D0DB184}" sibTransId="{3757CBA5-D526-45E4-9D77-9E86147A57C0}"/>
    <dgm:cxn modelId="{B5194924-12D5-4669-B546-C9B73D569379}" type="presOf" srcId="{DE3C2BF0-9FE2-454B-B66A-31A89F7420B6}" destId="{96E8C94F-FEFD-49FF-BFCB-F5591AB91642}" srcOrd="0" destOrd="0" presId="urn:microsoft.com/office/officeart/2016/7/layout/VerticalDownArrowProcess"/>
    <dgm:cxn modelId="{847D2644-85B8-4212-9E7E-D833B59259D3}" srcId="{968BA700-77D6-4332-BC60-B8868002534D}" destId="{E84573BC-05D4-482F-8596-0729ACBE1A14}" srcOrd="1" destOrd="0" parTransId="{64E45D29-D8B8-4AF1-8FDA-E65A7CCDFAF0}" sibTransId="{5820CFFB-F756-4E06-8FC4-202C6DC8A879}"/>
    <dgm:cxn modelId="{83570B51-2F9D-4E47-8A21-3F272EACF7F9}" type="presOf" srcId="{E84573BC-05D4-482F-8596-0729ACBE1A14}" destId="{58AE37B5-6A76-4DB4-9E3B-F2F7EDC02FC7}" srcOrd="1" destOrd="0" presId="urn:microsoft.com/office/officeart/2016/7/layout/VerticalDownArrowProcess"/>
    <dgm:cxn modelId="{E0474851-6E84-45FC-B3AD-A9EBF4D531CC}" type="presOf" srcId="{425D3202-CB48-4140-AF86-73B692CFAE80}" destId="{3D27F415-D9DF-4631-B6C0-544E489422B5}" srcOrd="0" destOrd="0" presId="urn:microsoft.com/office/officeart/2016/7/layout/VerticalDownArrowProcess"/>
    <dgm:cxn modelId="{1BFA7967-330A-4703-ACF6-2871FEF8929B}" type="presOf" srcId="{7920971F-5547-41EA-A31D-BD7D60B0733E}" destId="{36B77ED5-6B03-4539-B248-9896B6D5D125}" srcOrd="1" destOrd="0" presId="urn:microsoft.com/office/officeart/2016/7/layout/VerticalDownArrowProcess"/>
    <dgm:cxn modelId="{A55E2AA6-363B-4ADC-8020-EDCC5AE64492}" type="presOf" srcId="{9A3FE3D1-43C5-4824-9D62-9A401F70D2AD}" destId="{E62638A3-D9DA-4791-9C48-C554CE5B9D74}" srcOrd="0" destOrd="0" presId="urn:microsoft.com/office/officeart/2016/7/layout/VerticalDownArrowProcess"/>
    <dgm:cxn modelId="{43AB46B6-CE94-4F5B-98F5-8060084BBC09}" type="presOf" srcId="{968BA700-77D6-4332-BC60-B8868002534D}" destId="{B5152594-E782-443B-A613-FEF640CB48AC}" srcOrd="0" destOrd="0" presId="urn:microsoft.com/office/officeart/2016/7/layout/VerticalDownArrowProcess"/>
    <dgm:cxn modelId="{C51B21C3-AFFC-48D1-B4D6-110F9BA100D7}" type="presOf" srcId="{0A87AF63-0783-43D1-B2F6-82BB256277A4}" destId="{69652E2B-B805-45BE-96D3-D28087E59E5F}" srcOrd="0" destOrd="0" presId="urn:microsoft.com/office/officeart/2016/7/layout/VerticalDownArrowProcess"/>
    <dgm:cxn modelId="{BFE846C9-B89F-471B-A1DB-E1061C343453}" type="presOf" srcId="{7920971F-5547-41EA-A31D-BD7D60B0733E}" destId="{8F77BBFD-448C-4134-864B-AEB1CA34DE6B}" srcOrd="0" destOrd="0" presId="urn:microsoft.com/office/officeart/2016/7/layout/VerticalDownArrowProcess"/>
    <dgm:cxn modelId="{25087EE5-D3DA-49E6-A03F-3E26C132EF54}" srcId="{968BA700-77D6-4332-BC60-B8868002534D}" destId="{7920971F-5547-41EA-A31D-BD7D60B0733E}" srcOrd="0" destOrd="0" parTransId="{08CDA57F-F380-4F86-9FD7-4615F4C9194C}" sibTransId="{C47A146D-489E-4680-B75C-5B8D6AD13E36}"/>
    <dgm:cxn modelId="{0FACB7F4-DC11-4177-99BC-239BCC24F05D}" srcId="{DE3C2BF0-9FE2-454B-B66A-31A89F7420B6}" destId="{0A87AF63-0783-43D1-B2F6-82BB256277A4}" srcOrd="0" destOrd="0" parTransId="{6925839F-1622-45BD-A724-4CCBE9EF246B}" sibTransId="{B0D49519-15E3-47C3-8796-F5F2009364F5}"/>
    <dgm:cxn modelId="{072E6D64-62D4-4CF1-9E60-CFEFE3AA075E}" type="presParOf" srcId="{B5152594-E782-443B-A613-FEF640CB48AC}" destId="{7CEE0974-2269-480E-BE87-72550F79380D}" srcOrd="0" destOrd="0" presId="urn:microsoft.com/office/officeart/2016/7/layout/VerticalDownArrowProcess"/>
    <dgm:cxn modelId="{C136EF17-302A-4E4E-A880-9E6F8B119F57}" type="presParOf" srcId="{7CEE0974-2269-480E-BE87-72550F79380D}" destId="{96E8C94F-FEFD-49FF-BFCB-F5591AB91642}" srcOrd="0" destOrd="0" presId="urn:microsoft.com/office/officeart/2016/7/layout/VerticalDownArrowProcess"/>
    <dgm:cxn modelId="{4F88592F-9289-45A6-B83A-08BDFADCD430}" type="presParOf" srcId="{7CEE0974-2269-480E-BE87-72550F79380D}" destId="{69652E2B-B805-45BE-96D3-D28087E59E5F}" srcOrd="1" destOrd="0" presId="urn:microsoft.com/office/officeart/2016/7/layout/VerticalDownArrowProcess"/>
    <dgm:cxn modelId="{B6E33673-8616-409B-8387-704146DFFAAF}" type="presParOf" srcId="{B5152594-E782-443B-A613-FEF640CB48AC}" destId="{8980E3F0-608B-4939-A2A6-97BC62392C41}" srcOrd="1" destOrd="0" presId="urn:microsoft.com/office/officeart/2016/7/layout/VerticalDownArrowProcess"/>
    <dgm:cxn modelId="{C253F496-DF9A-4347-A3A6-6792FC62157E}" type="presParOf" srcId="{B5152594-E782-443B-A613-FEF640CB48AC}" destId="{B507188F-AC67-498E-8BF8-AD95C2A7B16C}" srcOrd="2" destOrd="0" presId="urn:microsoft.com/office/officeart/2016/7/layout/VerticalDownArrowProcess"/>
    <dgm:cxn modelId="{BF564A0A-4A6D-4ED9-BAF2-DC32EF813EA9}" type="presParOf" srcId="{B507188F-AC67-498E-8BF8-AD95C2A7B16C}" destId="{3244D71B-3865-43B6-9089-D8CA36586B3E}" srcOrd="0" destOrd="0" presId="urn:microsoft.com/office/officeart/2016/7/layout/VerticalDownArrowProcess"/>
    <dgm:cxn modelId="{FA78C0C3-48BB-48D6-8AC5-F512AFAD5B45}" type="presParOf" srcId="{B507188F-AC67-498E-8BF8-AD95C2A7B16C}" destId="{58AE37B5-6A76-4DB4-9E3B-F2F7EDC02FC7}" srcOrd="1" destOrd="0" presId="urn:microsoft.com/office/officeart/2016/7/layout/VerticalDownArrowProcess"/>
    <dgm:cxn modelId="{E7BA0EDB-4B65-4846-88CD-E31B8C8A006A}" type="presParOf" srcId="{B507188F-AC67-498E-8BF8-AD95C2A7B16C}" destId="{E62638A3-D9DA-4791-9C48-C554CE5B9D74}" srcOrd="2" destOrd="0" presId="urn:microsoft.com/office/officeart/2016/7/layout/VerticalDownArrowProcess"/>
    <dgm:cxn modelId="{40D3405C-5B58-4C20-80BD-921787998716}" type="presParOf" srcId="{B5152594-E782-443B-A613-FEF640CB48AC}" destId="{6AE9D762-AA4F-49B1-849C-4BC1372889A4}" srcOrd="3" destOrd="0" presId="urn:microsoft.com/office/officeart/2016/7/layout/VerticalDownArrowProcess"/>
    <dgm:cxn modelId="{E9B8245A-A568-4D5C-83D0-52A8BDEA972B}" type="presParOf" srcId="{B5152594-E782-443B-A613-FEF640CB48AC}" destId="{238999F9-3AE9-4D03-A56E-E3D2818E9193}" srcOrd="4" destOrd="0" presId="urn:microsoft.com/office/officeart/2016/7/layout/VerticalDownArrowProcess"/>
    <dgm:cxn modelId="{BE550DA9-D273-4535-9436-AE23938F66BA}" type="presParOf" srcId="{238999F9-3AE9-4D03-A56E-E3D2818E9193}" destId="{8F77BBFD-448C-4134-864B-AEB1CA34DE6B}" srcOrd="0" destOrd="0" presId="urn:microsoft.com/office/officeart/2016/7/layout/VerticalDownArrowProcess"/>
    <dgm:cxn modelId="{8DBB802F-ACFA-42EB-AB4B-8302848338EE}" type="presParOf" srcId="{238999F9-3AE9-4D03-A56E-E3D2818E9193}" destId="{36B77ED5-6B03-4539-B248-9896B6D5D125}" srcOrd="1" destOrd="0" presId="urn:microsoft.com/office/officeart/2016/7/layout/VerticalDownArrowProcess"/>
    <dgm:cxn modelId="{C65AC0F2-FD40-409F-9891-E53E80C1C9F4}" type="presParOf" srcId="{238999F9-3AE9-4D03-A56E-E3D2818E9193}" destId="{3D27F415-D9DF-4631-B6C0-544E489422B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D100F-8B5A-4330-B31F-045C6EF4E0A3}" type="doc">
      <dgm:prSet loTypeId="urn:microsoft.com/office/officeart/2005/8/layout/hProcess9" loCatId="process" qsTypeId="urn:microsoft.com/office/officeart/2005/8/quickstyle/simple1" qsCatId="simple" csTypeId="urn:microsoft.com/office/officeart/2005/8/colors/accent6_1" csCatId="accent6" phldr="1"/>
      <dgm:spPr/>
    </dgm:pt>
    <dgm:pt modelId="{6B737F2F-BBE7-4609-9E87-6C88DF700CA1}">
      <dgm:prSet phldrT="[Text]" phldr="0"/>
      <dgm:spPr/>
      <dgm:t>
        <a:bodyPr/>
        <a:lstStyle/>
        <a:p>
          <a:pPr rtl="0"/>
          <a:r>
            <a:rPr lang="en-US" dirty="0"/>
            <a:t> </a:t>
          </a:r>
          <a:r>
            <a:rPr lang="en-US" noProof="0" dirty="0"/>
            <a:t>PRA</a:t>
          </a:r>
          <a:r>
            <a:rPr lang="en-US" dirty="0"/>
            <a:t> </a:t>
          </a:r>
          <a:r>
            <a:rPr lang="en-US" noProof="0" dirty="0">
              <a:latin typeface="Arial" panose="020B0604020202020204"/>
            </a:rPr>
            <a:t>= $</a:t>
          </a:r>
          <a:r>
            <a:rPr lang="en-US" dirty="0">
              <a:latin typeface="Arial" panose="020B0604020202020204"/>
            </a:rPr>
            <a:t>100,000</a:t>
          </a:r>
          <a:endParaRPr lang="en-US" dirty="0"/>
        </a:p>
      </dgm:t>
    </dgm:pt>
    <dgm:pt modelId="{ADB1CF8C-3D80-4B5B-895C-F00BC0BD4B03}" type="parTrans" cxnId="{4C8ADA99-180E-41BC-8B88-CADD3071F110}">
      <dgm:prSet/>
      <dgm:spPr/>
      <dgm:t>
        <a:bodyPr/>
        <a:lstStyle/>
        <a:p>
          <a:endParaRPr lang="en-US"/>
        </a:p>
      </dgm:t>
    </dgm:pt>
    <dgm:pt modelId="{B4681E09-885D-4B61-A782-BBF017F10496}" type="sibTrans" cxnId="{4C8ADA99-180E-41BC-8B88-CADD3071F110}">
      <dgm:prSet/>
      <dgm:spPr/>
      <dgm:t>
        <a:bodyPr/>
        <a:lstStyle/>
        <a:p>
          <a:endParaRPr lang="en-US"/>
        </a:p>
      </dgm:t>
    </dgm:pt>
    <dgm:pt modelId="{4AD8E0F0-8CFC-47B3-B04C-2365BD2EDE33}">
      <dgm:prSet phldrT="[Text]" phldr="0"/>
      <dgm:spPr/>
      <dgm:t>
        <a:bodyPr/>
        <a:lstStyle/>
        <a:p>
          <a:pPr rtl="0"/>
          <a:r>
            <a:rPr lang="en-US" dirty="0">
              <a:latin typeface="Arial" panose="020B0604020202020204"/>
            </a:rPr>
            <a:t> </a:t>
          </a:r>
          <a:r>
            <a:rPr lang="en-US" dirty="0"/>
            <a:t>#</a:t>
          </a:r>
          <a:r>
            <a:rPr lang="en-US" dirty="0">
              <a:latin typeface="Arial" panose="020B0604020202020204"/>
            </a:rPr>
            <a:t>of</a:t>
          </a:r>
          <a:r>
            <a:rPr lang="en-US" dirty="0"/>
            <a:t> Resident </a:t>
          </a:r>
          <a:r>
            <a:rPr lang="en-US" dirty="0">
              <a:latin typeface="Arial" panose="020B0604020202020204"/>
            </a:rPr>
            <a:t>FTEs = 72</a:t>
          </a:r>
          <a:endParaRPr lang="en-US" dirty="0"/>
        </a:p>
      </dgm:t>
    </dgm:pt>
    <dgm:pt modelId="{FA4021BD-6B4B-4435-925F-60BDA0C7BD4B}" type="parTrans" cxnId="{F3C4ECA8-ECBA-4264-9717-DCEC74E65F55}">
      <dgm:prSet/>
      <dgm:spPr/>
      <dgm:t>
        <a:bodyPr/>
        <a:lstStyle/>
        <a:p>
          <a:endParaRPr lang="en-US"/>
        </a:p>
      </dgm:t>
    </dgm:pt>
    <dgm:pt modelId="{4BF8493B-B0B3-4330-AE11-BB636FD1226A}" type="sibTrans" cxnId="{F3C4ECA8-ECBA-4264-9717-DCEC74E65F55}">
      <dgm:prSet/>
      <dgm:spPr/>
      <dgm:t>
        <a:bodyPr/>
        <a:lstStyle/>
        <a:p>
          <a:endParaRPr lang="en-US"/>
        </a:p>
      </dgm:t>
    </dgm:pt>
    <dgm:pt modelId="{C705576E-2B8E-4F78-9775-8939A5EF517E}">
      <dgm:prSet phldr="0"/>
      <dgm:spPr/>
      <dgm:t>
        <a:bodyPr/>
        <a:lstStyle/>
        <a:p>
          <a:pPr rtl="0"/>
          <a:r>
            <a:rPr lang="en-US" dirty="0">
              <a:latin typeface="Arial" panose="020B0604020202020204"/>
            </a:rPr>
            <a:t>$2.8M</a:t>
          </a:r>
          <a:endParaRPr lang="en-US" dirty="0"/>
        </a:p>
      </dgm:t>
    </dgm:pt>
    <dgm:pt modelId="{ACF056E4-4980-4BD2-98EE-A488C052CB1C}" type="parTrans" cxnId="{B07D3ADC-0F0D-4C0E-A7B4-2BF46E3F3344}">
      <dgm:prSet/>
      <dgm:spPr/>
      <dgm:t>
        <a:bodyPr/>
        <a:lstStyle/>
        <a:p>
          <a:endParaRPr lang="en-US"/>
        </a:p>
      </dgm:t>
    </dgm:pt>
    <dgm:pt modelId="{35E7AC5F-3FDA-495B-B702-CC820AA3E6A2}" type="sibTrans" cxnId="{B07D3ADC-0F0D-4C0E-A7B4-2BF46E3F3344}">
      <dgm:prSet/>
      <dgm:spPr/>
      <dgm:t>
        <a:bodyPr/>
        <a:lstStyle/>
        <a:p>
          <a:endParaRPr lang="en-US"/>
        </a:p>
      </dgm:t>
    </dgm:pt>
    <dgm:pt modelId="{08787AB9-DB8A-4C78-8162-959B030387FE}">
      <dgm:prSet phldrT="[Text]" phldr="0"/>
      <dgm:spPr/>
      <dgm:t>
        <a:bodyPr/>
        <a:lstStyle/>
        <a:p>
          <a:pPr rtl="0"/>
          <a:r>
            <a:rPr lang="en-US" dirty="0"/>
            <a:t>Medicare Share</a:t>
          </a:r>
          <a:r>
            <a:rPr lang="en-US" dirty="0">
              <a:latin typeface="Arial" panose="020B0604020202020204"/>
            </a:rPr>
            <a:t>= 40%</a:t>
          </a:r>
          <a:endParaRPr lang="en-US" dirty="0"/>
        </a:p>
      </dgm:t>
    </dgm:pt>
    <dgm:pt modelId="{701B1F3F-E738-4FAA-B441-803C5050F0DE}" type="parTrans" cxnId="{C141F49E-9D08-4B55-9584-DC73670AD452}">
      <dgm:prSet/>
      <dgm:spPr/>
      <dgm:t>
        <a:bodyPr/>
        <a:lstStyle/>
        <a:p>
          <a:endParaRPr lang="en-US"/>
        </a:p>
      </dgm:t>
    </dgm:pt>
    <dgm:pt modelId="{B6F4FE0C-2F8E-4817-8934-ED3819078AFB}" type="sibTrans" cxnId="{C141F49E-9D08-4B55-9584-DC73670AD452}">
      <dgm:prSet/>
      <dgm:spPr/>
      <dgm:t>
        <a:bodyPr/>
        <a:lstStyle/>
        <a:p>
          <a:endParaRPr lang="en-US"/>
        </a:p>
      </dgm:t>
    </dgm:pt>
    <dgm:pt modelId="{F436E2F4-06C6-41A9-91BB-B9583D35D951}" type="pres">
      <dgm:prSet presAssocID="{69AD100F-8B5A-4330-B31F-045C6EF4E0A3}" presName="CompostProcess" presStyleCnt="0">
        <dgm:presLayoutVars>
          <dgm:dir/>
          <dgm:resizeHandles val="exact"/>
        </dgm:presLayoutVars>
      </dgm:prSet>
      <dgm:spPr/>
    </dgm:pt>
    <dgm:pt modelId="{EC4AD340-FD5A-4F91-A615-E8A9C8CDC72D}" type="pres">
      <dgm:prSet presAssocID="{69AD100F-8B5A-4330-B31F-045C6EF4E0A3}" presName="arrow" presStyleLbl="bgShp" presStyleIdx="0" presStyleCnt="1"/>
      <dgm:spPr/>
    </dgm:pt>
    <dgm:pt modelId="{A88721A7-82E3-4BC6-8D2D-D99AFDA87021}" type="pres">
      <dgm:prSet presAssocID="{69AD100F-8B5A-4330-B31F-045C6EF4E0A3}" presName="linearProcess" presStyleCnt="0"/>
      <dgm:spPr/>
    </dgm:pt>
    <dgm:pt modelId="{8625C0D1-C365-468B-ABA0-D67D41FB3A2D}" type="pres">
      <dgm:prSet presAssocID="{6B737F2F-BBE7-4609-9E87-6C88DF700CA1}" presName="textNode" presStyleLbl="node1" presStyleIdx="0" presStyleCnt="4">
        <dgm:presLayoutVars>
          <dgm:bulletEnabled val="1"/>
        </dgm:presLayoutVars>
      </dgm:prSet>
      <dgm:spPr/>
    </dgm:pt>
    <dgm:pt modelId="{D91E89F1-8268-47EC-8DCE-62F2E4EDD89E}" type="pres">
      <dgm:prSet presAssocID="{B4681E09-885D-4B61-A782-BBF017F10496}" presName="sibTrans" presStyleCnt="0"/>
      <dgm:spPr/>
    </dgm:pt>
    <dgm:pt modelId="{313BD802-3ADC-429C-A9B6-1F5C4DD62BC5}" type="pres">
      <dgm:prSet presAssocID="{4AD8E0F0-8CFC-47B3-B04C-2365BD2EDE33}" presName="textNode" presStyleLbl="node1" presStyleIdx="1" presStyleCnt="4">
        <dgm:presLayoutVars>
          <dgm:bulletEnabled val="1"/>
        </dgm:presLayoutVars>
      </dgm:prSet>
      <dgm:spPr/>
    </dgm:pt>
    <dgm:pt modelId="{DE7045AB-D059-4069-BFC7-66178A3CF4EA}" type="pres">
      <dgm:prSet presAssocID="{4BF8493B-B0B3-4330-AE11-BB636FD1226A}" presName="sibTrans" presStyleCnt="0"/>
      <dgm:spPr/>
    </dgm:pt>
    <dgm:pt modelId="{8296C654-196A-450E-B2AC-A9EE0D929FEA}" type="pres">
      <dgm:prSet presAssocID="{08787AB9-DB8A-4C78-8162-959B030387FE}" presName="textNode" presStyleLbl="node1" presStyleIdx="2" presStyleCnt="4">
        <dgm:presLayoutVars>
          <dgm:bulletEnabled val="1"/>
        </dgm:presLayoutVars>
      </dgm:prSet>
      <dgm:spPr/>
    </dgm:pt>
    <dgm:pt modelId="{D9F773C9-EE5D-41D7-8949-468395C05148}" type="pres">
      <dgm:prSet presAssocID="{B6F4FE0C-2F8E-4817-8934-ED3819078AFB}" presName="sibTrans" presStyleCnt="0"/>
      <dgm:spPr/>
    </dgm:pt>
    <dgm:pt modelId="{3D369406-9634-4833-BBDA-35FB2069DA64}" type="pres">
      <dgm:prSet presAssocID="{C705576E-2B8E-4F78-9775-8939A5EF517E}" presName="textNode" presStyleLbl="node1" presStyleIdx="3" presStyleCnt="4">
        <dgm:presLayoutVars>
          <dgm:bulletEnabled val="1"/>
        </dgm:presLayoutVars>
      </dgm:prSet>
      <dgm:spPr/>
    </dgm:pt>
  </dgm:ptLst>
  <dgm:cxnLst>
    <dgm:cxn modelId="{9E405C23-9B16-409C-9C56-6F4CCEE8BDF1}" type="presOf" srcId="{C705576E-2B8E-4F78-9775-8939A5EF517E}" destId="{3D369406-9634-4833-BBDA-35FB2069DA64}" srcOrd="0" destOrd="0" presId="urn:microsoft.com/office/officeart/2005/8/layout/hProcess9"/>
    <dgm:cxn modelId="{A6761D2C-4739-4571-93C6-147C8AA6822B}" type="presOf" srcId="{08787AB9-DB8A-4C78-8162-959B030387FE}" destId="{8296C654-196A-450E-B2AC-A9EE0D929FEA}" srcOrd="0" destOrd="0" presId="urn:microsoft.com/office/officeart/2005/8/layout/hProcess9"/>
    <dgm:cxn modelId="{4C8ADA99-180E-41BC-8B88-CADD3071F110}" srcId="{69AD100F-8B5A-4330-B31F-045C6EF4E0A3}" destId="{6B737F2F-BBE7-4609-9E87-6C88DF700CA1}" srcOrd="0" destOrd="0" parTransId="{ADB1CF8C-3D80-4B5B-895C-F00BC0BD4B03}" sibTransId="{B4681E09-885D-4B61-A782-BBF017F10496}"/>
    <dgm:cxn modelId="{C141F49E-9D08-4B55-9584-DC73670AD452}" srcId="{69AD100F-8B5A-4330-B31F-045C6EF4E0A3}" destId="{08787AB9-DB8A-4C78-8162-959B030387FE}" srcOrd="2" destOrd="0" parTransId="{701B1F3F-E738-4FAA-B441-803C5050F0DE}" sibTransId="{B6F4FE0C-2F8E-4817-8934-ED3819078AFB}"/>
    <dgm:cxn modelId="{F3C4ECA8-ECBA-4264-9717-DCEC74E65F55}" srcId="{69AD100F-8B5A-4330-B31F-045C6EF4E0A3}" destId="{4AD8E0F0-8CFC-47B3-B04C-2365BD2EDE33}" srcOrd="1" destOrd="0" parTransId="{FA4021BD-6B4B-4435-925F-60BDA0C7BD4B}" sibTransId="{4BF8493B-B0B3-4330-AE11-BB636FD1226A}"/>
    <dgm:cxn modelId="{8757F3B5-1CAD-4CCF-A2D9-0E029B6C2206}" type="presOf" srcId="{4AD8E0F0-8CFC-47B3-B04C-2365BD2EDE33}" destId="{313BD802-3ADC-429C-A9B6-1F5C4DD62BC5}" srcOrd="0" destOrd="0" presId="urn:microsoft.com/office/officeart/2005/8/layout/hProcess9"/>
    <dgm:cxn modelId="{B07D3ADC-0F0D-4C0E-A7B4-2BF46E3F3344}" srcId="{69AD100F-8B5A-4330-B31F-045C6EF4E0A3}" destId="{C705576E-2B8E-4F78-9775-8939A5EF517E}" srcOrd="3" destOrd="0" parTransId="{ACF056E4-4980-4BD2-98EE-A488C052CB1C}" sibTransId="{35E7AC5F-3FDA-495B-B702-CC820AA3E6A2}"/>
    <dgm:cxn modelId="{BF3A7CEC-2999-4F6E-B234-C690F34AAC3D}" type="presOf" srcId="{6B737F2F-BBE7-4609-9E87-6C88DF700CA1}" destId="{8625C0D1-C365-468B-ABA0-D67D41FB3A2D}" srcOrd="0" destOrd="0" presId="urn:microsoft.com/office/officeart/2005/8/layout/hProcess9"/>
    <dgm:cxn modelId="{0832A0F9-4EF0-4651-ACA7-B96D4E064A31}" type="presOf" srcId="{69AD100F-8B5A-4330-B31F-045C6EF4E0A3}" destId="{F436E2F4-06C6-41A9-91BB-B9583D35D951}" srcOrd="0" destOrd="0" presId="urn:microsoft.com/office/officeart/2005/8/layout/hProcess9"/>
    <dgm:cxn modelId="{F852F6BE-275C-4AE4-A0E8-10B85AB1DA6B}" type="presParOf" srcId="{F436E2F4-06C6-41A9-91BB-B9583D35D951}" destId="{EC4AD340-FD5A-4F91-A615-E8A9C8CDC72D}" srcOrd="0" destOrd="0" presId="urn:microsoft.com/office/officeart/2005/8/layout/hProcess9"/>
    <dgm:cxn modelId="{3524CF74-003A-4491-BED0-835F54CAD8BD}" type="presParOf" srcId="{F436E2F4-06C6-41A9-91BB-B9583D35D951}" destId="{A88721A7-82E3-4BC6-8D2D-D99AFDA87021}" srcOrd="1" destOrd="0" presId="urn:microsoft.com/office/officeart/2005/8/layout/hProcess9"/>
    <dgm:cxn modelId="{96EDB201-61C8-49E3-95BE-FE76FEE2A374}" type="presParOf" srcId="{A88721A7-82E3-4BC6-8D2D-D99AFDA87021}" destId="{8625C0D1-C365-468B-ABA0-D67D41FB3A2D}" srcOrd="0" destOrd="0" presId="urn:microsoft.com/office/officeart/2005/8/layout/hProcess9"/>
    <dgm:cxn modelId="{4E200D26-015F-4DFD-B055-EE184B391D52}" type="presParOf" srcId="{A88721A7-82E3-4BC6-8D2D-D99AFDA87021}" destId="{D91E89F1-8268-47EC-8DCE-62F2E4EDD89E}" srcOrd="1" destOrd="0" presId="urn:microsoft.com/office/officeart/2005/8/layout/hProcess9"/>
    <dgm:cxn modelId="{60509E43-0F5E-4020-80C2-F863D8A830D7}" type="presParOf" srcId="{A88721A7-82E3-4BC6-8D2D-D99AFDA87021}" destId="{313BD802-3ADC-429C-A9B6-1F5C4DD62BC5}" srcOrd="2" destOrd="0" presId="urn:microsoft.com/office/officeart/2005/8/layout/hProcess9"/>
    <dgm:cxn modelId="{EE62C95B-D87D-4AF8-9432-36C9EDCCC6E9}" type="presParOf" srcId="{A88721A7-82E3-4BC6-8D2D-D99AFDA87021}" destId="{DE7045AB-D059-4069-BFC7-66178A3CF4EA}" srcOrd="3" destOrd="0" presId="urn:microsoft.com/office/officeart/2005/8/layout/hProcess9"/>
    <dgm:cxn modelId="{91616857-A8DF-4FC8-98DA-68D6D36D6787}" type="presParOf" srcId="{A88721A7-82E3-4BC6-8D2D-D99AFDA87021}" destId="{8296C654-196A-450E-B2AC-A9EE0D929FEA}" srcOrd="4" destOrd="0" presId="urn:microsoft.com/office/officeart/2005/8/layout/hProcess9"/>
    <dgm:cxn modelId="{ED9FDC8A-1B81-4DA8-A71F-4849ABB372C9}" type="presParOf" srcId="{A88721A7-82E3-4BC6-8D2D-D99AFDA87021}" destId="{D9F773C9-EE5D-41D7-8949-468395C05148}" srcOrd="5" destOrd="0" presId="urn:microsoft.com/office/officeart/2005/8/layout/hProcess9"/>
    <dgm:cxn modelId="{D0699689-09DA-4D22-B70D-1DCB88DEF351}" type="presParOf" srcId="{A88721A7-82E3-4BC6-8D2D-D99AFDA87021}" destId="{3D369406-9634-4833-BBDA-35FB2069DA6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D921A-565A-4291-B620-F79B0939A146}" type="doc">
      <dgm:prSet loTypeId="urn:microsoft.com/office/officeart/2005/8/layout/chevron2" loCatId="process" qsTypeId="urn:microsoft.com/office/officeart/2005/8/quickstyle/simple1" qsCatId="simple" csTypeId="urn:microsoft.com/office/officeart/2005/8/colors/accent6_3" csCatId="accent6" phldr="1"/>
      <dgm:spPr/>
      <dgm:t>
        <a:bodyPr/>
        <a:lstStyle/>
        <a:p>
          <a:endParaRPr lang="en-US"/>
        </a:p>
      </dgm:t>
    </dgm:pt>
    <dgm:pt modelId="{B91ADEC8-02B8-4E0F-A80D-0D264F662467}">
      <dgm:prSet phldrT="[Text]" phldr="0"/>
      <dgm:spPr/>
      <dgm:t>
        <a:bodyPr/>
        <a:lstStyle/>
        <a:p>
          <a:pPr rtl="0"/>
          <a:r>
            <a:rPr lang="en-US" b="1" u="none" dirty="0">
              <a:latin typeface="Arial" panose="020B0604020202020204"/>
            </a:rPr>
            <a:t>Step 1:</a:t>
          </a:r>
          <a:r>
            <a:rPr lang="en-US" dirty="0">
              <a:latin typeface="Arial" panose="020B0604020202020204"/>
            </a:rPr>
            <a:t> </a:t>
          </a:r>
          <a:endParaRPr lang="en-US" dirty="0"/>
        </a:p>
      </dgm:t>
    </dgm:pt>
    <dgm:pt modelId="{B727A080-9E44-4ACB-A5BA-4E8631897EB6}" type="parTrans" cxnId="{46BA9263-5052-45FC-B985-8FE5CE3C46C8}">
      <dgm:prSet/>
      <dgm:spPr/>
      <dgm:t>
        <a:bodyPr/>
        <a:lstStyle/>
        <a:p>
          <a:endParaRPr lang="en-US"/>
        </a:p>
      </dgm:t>
    </dgm:pt>
    <dgm:pt modelId="{6091F730-E0CD-4CFB-9E7E-4E00E1BF4107}" type="sibTrans" cxnId="{46BA9263-5052-45FC-B985-8FE5CE3C46C8}">
      <dgm:prSet/>
      <dgm:spPr/>
      <dgm:t>
        <a:bodyPr/>
        <a:lstStyle/>
        <a:p>
          <a:endParaRPr lang="en-US"/>
        </a:p>
      </dgm:t>
    </dgm:pt>
    <dgm:pt modelId="{95B71C55-E8D5-4F6A-9063-5CC6E669DFEF}">
      <dgm:prSet phldrT="[Text]" phldr="0"/>
      <dgm:spPr/>
      <dgm:t>
        <a:bodyPr/>
        <a:lstStyle/>
        <a:p>
          <a:pPr rtl="0"/>
          <a:r>
            <a:rPr lang="en-US" dirty="0">
              <a:latin typeface="Arial" panose="020B0604020202020204"/>
            </a:rPr>
            <a:t>Determine the IRB ratio</a:t>
          </a:r>
          <a:endParaRPr lang="en-US" dirty="0"/>
        </a:p>
      </dgm:t>
    </dgm:pt>
    <dgm:pt modelId="{7A3E9397-D720-4923-84C1-3AC565FC74D2}" type="parTrans" cxnId="{E75C6A00-6021-4B49-A58D-54271A1B1C17}">
      <dgm:prSet/>
      <dgm:spPr/>
      <dgm:t>
        <a:bodyPr/>
        <a:lstStyle/>
        <a:p>
          <a:endParaRPr lang="en-US"/>
        </a:p>
      </dgm:t>
    </dgm:pt>
    <dgm:pt modelId="{439C3D48-B903-4F33-96FC-F8C524C5FC8A}" type="sibTrans" cxnId="{E75C6A00-6021-4B49-A58D-54271A1B1C17}">
      <dgm:prSet/>
      <dgm:spPr/>
      <dgm:t>
        <a:bodyPr/>
        <a:lstStyle/>
        <a:p>
          <a:endParaRPr lang="en-US"/>
        </a:p>
      </dgm:t>
    </dgm:pt>
    <dgm:pt modelId="{6BF9B4EF-058E-4A66-9DAB-40FB68B62CCE}">
      <dgm:prSet phldrT="[Text]" phldr="0"/>
      <dgm:spPr/>
      <dgm:t>
        <a:bodyPr/>
        <a:lstStyle/>
        <a:p>
          <a:pPr rtl="0"/>
          <a:r>
            <a:rPr lang="en-US" dirty="0">
              <a:latin typeface="Arial" panose="020B0604020202020204"/>
            </a:rPr>
            <a:t>Example: 85 resident FTEs / 330 beds = 0.255</a:t>
          </a:r>
          <a:endParaRPr lang="en-US" dirty="0"/>
        </a:p>
      </dgm:t>
    </dgm:pt>
    <dgm:pt modelId="{0B1AAE50-1EFD-400F-BD4F-804A4B5239BF}" type="parTrans" cxnId="{8EECB2D4-C84C-4628-83B8-477D9F2B2369}">
      <dgm:prSet/>
      <dgm:spPr/>
      <dgm:t>
        <a:bodyPr/>
        <a:lstStyle/>
        <a:p>
          <a:endParaRPr lang="en-US"/>
        </a:p>
      </dgm:t>
    </dgm:pt>
    <dgm:pt modelId="{AFDA6776-3275-45F4-9AF3-99A981856CFE}" type="sibTrans" cxnId="{8EECB2D4-C84C-4628-83B8-477D9F2B2369}">
      <dgm:prSet/>
      <dgm:spPr/>
      <dgm:t>
        <a:bodyPr/>
        <a:lstStyle/>
        <a:p>
          <a:endParaRPr lang="en-US"/>
        </a:p>
      </dgm:t>
    </dgm:pt>
    <dgm:pt modelId="{CE6B2B36-BFBE-4A29-800B-B196077AC6B3}">
      <dgm:prSet phldrT="[Text]" phldr="0"/>
      <dgm:spPr/>
      <dgm:t>
        <a:bodyPr/>
        <a:lstStyle/>
        <a:p>
          <a:pPr rtl="0"/>
          <a:r>
            <a:rPr lang="en-US" b="1" u="none" dirty="0">
              <a:latin typeface="Arial" panose="020B0604020202020204"/>
            </a:rPr>
            <a:t>Step 2:</a:t>
          </a:r>
          <a:endParaRPr lang="en-US" u="none" dirty="0"/>
        </a:p>
      </dgm:t>
    </dgm:pt>
    <dgm:pt modelId="{827C01F6-ACF9-4B14-AC33-87042E463E08}" type="parTrans" cxnId="{196D8262-C992-451F-A083-C5EC9E3E6F6E}">
      <dgm:prSet/>
      <dgm:spPr/>
      <dgm:t>
        <a:bodyPr/>
        <a:lstStyle/>
        <a:p>
          <a:endParaRPr lang="en-US"/>
        </a:p>
      </dgm:t>
    </dgm:pt>
    <dgm:pt modelId="{188FFAE6-ECE3-402A-B1CD-EEAFEBAA2ED9}" type="sibTrans" cxnId="{196D8262-C992-451F-A083-C5EC9E3E6F6E}">
      <dgm:prSet/>
      <dgm:spPr/>
      <dgm:t>
        <a:bodyPr/>
        <a:lstStyle/>
        <a:p>
          <a:endParaRPr lang="en-US"/>
        </a:p>
      </dgm:t>
    </dgm:pt>
    <dgm:pt modelId="{3293929E-77AF-47A1-B509-128200B812B8}">
      <dgm:prSet phldrT="[Text]" phldr="0"/>
      <dgm:spPr/>
      <dgm:t>
        <a:bodyPr/>
        <a:lstStyle/>
        <a:p>
          <a:pPr rtl="0"/>
          <a:r>
            <a:rPr lang="en-US" dirty="0">
              <a:latin typeface="Arial" panose="020B0604020202020204"/>
            </a:rPr>
            <a:t>Use statistical formula and IRB to calculate IME add-on</a:t>
          </a:r>
          <a:endParaRPr lang="en-US" dirty="0"/>
        </a:p>
      </dgm:t>
    </dgm:pt>
    <dgm:pt modelId="{C535784D-086A-43B6-8CCE-76C63623D51A}" type="parTrans" cxnId="{B7C9E00E-35B0-491A-A234-B3AB3462658A}">
      <dgm:prSet/>
      <dgm:spPr/>
      <dgm:t>
        <a:bodyPr/>
        <a:lstStyle/>
        <a:p>
          <a:endParaRPr lang="en-US"/>
        </a:p>
      </dgm:t>
    </dgm:pt>
    <dgm:pt modelId="{C777B411-EFB4-4A21-8A76-14C1847E3910}" type="sibTrans" cxnId="{B7C9E00E-35B0-491A-A234-B3AB3462658A}">
      <dgm:prSet/>
      <dgm:spPr/>
      <dgm:t>
        <a:bodyPr/>
        <a:lstStyle/>
        <a:p>
          <a:endParaRPr lang="en-US"/>
        </a:p>
      </dgm:t>
    </dgm:pt>
    <dgm:pt modelId="{8CD7E5CC-C6E0-4BEA-8CF2-E2DB6ACFF740}">
      <dgm:prSet phldrT="[Text]" phldr="0"/>
      <dgm:spPr/>
      <dgm:t>
        <a:bodyPr/>
        <a:lstStyle/>
        <a:p>
          <a:pPr rtl="0"/>
          <a:r>
            <a:rPr lang="en-US" dirty="0">
              <a:latin typeface="Arial" panose="020B0604020202020204"/>
            </a:rPr>
            <a:t>Example:1.35 ×[(1 + </a:t>
          </a:r>
          <a:r>
            <a:rPr lang="en-US" baseline="0" dirty="0">
              <a:latin typeface="Arial" panose="020B0604020202020204"/>
            </a:rPr>
            <a:t>0.255</a:t>
          </a:r>
          <a:r>
            <a:rPr lang="en-US" baseline="30000" dirty="0">
              <a:latin typeface="Arial" panose="020B0604020202020204"/>
            </a:rPr>
            <a:t>)0.405</a:t>
          </a:r>
          <a:r>
            <a:rPr lang="en-US" dirty="0">
              <a:latin typeface="Arial" panose="020B0604020202020204"/>
            </a:rPr>
            <a:t> -1] = 0.13(or 13%)</a:t>
          </a:r>
          <a:endParaRPr lang="en-US" dirty="0"/>
        </a:p>
      </dgm:t>
    </dgm:pt>
    <dgm:pt modelId="{751A8288-C512-4992-AECC-279445611C4D}" type="parTrans" cxnId="{963E0DE0-7632-4D9D-904D-68005D56B6C7}">
      <dgm:prSet/>
      <dgm:spPr/>
      <dgm:t>
        <a:bodyPr/>
        <a:lstStyle/>
        <a:p>
          <a:endParaRPr lang="en-US"/>
        </a:p>
      </dgm:t>
    </dgm:pt>
    <dgm:pt modelId="{39A99102-C0EE-4991-AB14-450CE1709421}" type="sibTrans" cxnId="{963E0DE0-7632-4D9D-904D-68005D56B6C7}">
      <dgm:prSet/>
      <dgm:spPr/>
      <dgm:t>
        <a:bodyPr/>
        <a:lstStyle/>
        <a:p>
          <a:endParaRPr lang="en-US"/>
        </a:p>
      </dgm:t>
    </dgm:pt>
    <dgm:pt modelId="{62634C40-C22D-4FE4-BCD4-1BB80D36C1FE}">
      <dgm:prSet phldrT="[Text]" phldr="0"/>
      <dgm:spPr/>
      <dgm:t>
        <a:bodyPr/>
        <a:lstStyle/>
        <a:p>
          <a:pPr rtl="0"/>
          <a:r>
            <a:rPr lang="en-US" b="1" dirty="0">
              <a:latin typeface="Arial" panose="020B0604020202020204"/>
            </a:rPr>
            <a:t>Step 3:</a:t>
          </a:r>
          <a:endParaRPr lang="en-US" dirty="0"/>
        </a:p>
      </dgm:t>
    </dgm:pt>
    <dgm:pt modelId="{27014AC5-3F3F-47DB-926D-A7663156DCB7}" type="parTrans" cxnId="{97E3E896-1FED-44C3-B8F0-531AB4A54B77}">
      <dgm:prSet/>
      <dgm:spPr/>
      <dgm:t>
        <a:bodyPr/>
        <a:lstStyle/>
        <a:p>
          <a:endParaRPr lang="en-US"/>
        </a:p>
      </dgm:t>
    </dgm:pt>
    <dgm:pt modelId="{B62170C7-CB6C-4215-86CD-7309CF9E574F}" type="sibTrans" cxnId="{97E3E896-1FED-44C3-B8F0-531AB4A54B77}">
      <dgm:prSet/>
      <dgm:spPr/>
      <dgm:t>
        <a:bodyPr/>
        <a:lstStyle/>
        <a:p>
          <a:endParaRPr lang="en-US"/>
        </a:p>
      </dgm:t>
    </dgm:pt>
    <dgm:pt modelId="{E6C48D03-99BA-42CE-8AC2-949078B4AB23}">
      <dgm:prSet phldrT="[Text]" phldr="0"/>
      <dgm:spPr/>
      <dgm:t>
        <a:bodyPr/>
        <a:lstStyle/>
        <a:p>
          <a:pPr rtl="0"/>
          <a:r>
            <a:rPr lang="en-US" dirty="0">
              <a:latin typeface="Arial" panose="020B0604020202020204"/>
            </a:rPr>
            <a:t>Calculate the IME payment for each case</a:t>
          </a:r>
          <a:endParaRPr lang="en-US" dirty="0"/>
        </a:p>
      </dgm:t>
    </dgm:pt>
    <dgm:pt modelId="{733F88C6-6702-4758-9971-6A1C2427DE6E}" type="parTrans" cxnId="{B2AA7FE1-1881-45AA-B81B-92CAB5F48ADE}">
      <dgm:prSet/>
      <dgm:spPr/>
      <dgm:t>
        <a:bodyPr/>
        <a:lstStyle/>
        <a:p>
          <a:endParaRPr lang="en-US"/>
        </a:p>
      </dgm:t>
    </dgm:pt>
    <dgm:pt modelId="{10C44E0F-5449-4DAF-AEAC-E2A313598AD1}" type="sibTrans" cxnId="{B2AA7FE1-1881-45AA-B81B-92CAB5F48ADE}">
      <dgm:prSet/>
      <dgm:spPr/>
      <dgm:t>
        <a:bodyPr/>
        <a:lstStyle/>
        <a:p>
          <a:endParaRPr lang="en-US"/>
        </a:p>
      </dgm:t>
    </dgm:pt>
    <dgm:pt modelId="{779C6D28-C8DD-4812-9A58-F3B08A47A889}">
      <dgm:prSet phldrT="[Text]" phldr="0"/>
      <dgm:spPr/>
      <dgm:t>
        <a:bodyPr/>
        <a:lstStyle/>
        <a:p>
          <a:pPr rtl="0"/>
          <a:r>
            <a:rPr lang="en-US" dirty="0">
              <a:latin typeface="Arial" panose="020B0604020202020204"/>
            </a:rPr>
            <a:t>Example: IME add-on payment for MS-DRG 470 (major joint replacement) = ($14,213 ×13%) = $1,847.69</a:t>
          </a:r>
          <a:endParaRPr lang="en-US" dirty="0"/>
        </a:p>
      </dgm:t>
    </dgm:pt>
    <dgm:pt modelId="{96DC2C05-7A1D-409E-BBA5-1D7376DE655C}" type="parTrans" cxnId="{80C733B6-DDB6-4ABE-9E31-77F1078D7877}">
      <dgm:prSet/>
      <dgm:spPr/>
      <dgm:t>
        <a:bodyPr/>
        <a:lstStyle/>
        <a:p>
          <a:endParaRPr lang="en-US"/>
        </a:p>
      </dgm:t>
    </dgm:pt>
    <dgm:pt modelId="{60E061E4-33C7-41CD-BFD9-36412C38EB67}" type="sibTrans" cxnId="{80C733B6-DDB6-4ABE-9E31-77F1078D7877}">
      <dgm:prSet/>
      <dgm:spPr/>
      <dgm:t>
        <a:bodyPr/>
        <a:lstStyle/>
        <a:p>
          <a:endParaRPr lang="en-US"/>
        </a:p>
      </dgm:t>
    </dgm:pt>
    <dgm:pt modelId="{F39A3D5C-0A0F-4824-8EEA-34A6C9AC29AD}" type="pres">
      <dgm:prSet presAssocID="{5C4D921A-565A-4291-B620-F79B0939A146}" presName="linearFlow" presStyleCnt="0">
        <dgm:presLayoutVars>
          <dgm:dir/>
          <dgm:animLvl val="lvl"/>
          <dgm:resizeHandles val="exact"/>
        </dgm:presLayoutVars>
      </dgm:prSet>
      <dgm:spPr/>
    </dgm:pt>
    <dgm:pt modelId="{EEE4F03B-C443-42B9-A441-00CCE818AFFB}" type="pres">
      <dgm:prSet presAssocID="{B91ADEC8-02B8-4E0F-A80D-0D264F662467}" presName="composite" presStyleCnt="0"/>
      <dgm:spPr/>
    </dgm:pt>
    <dgm:pt modelId="{9CB2E83B-9C36-485A-8D04-C9D8F0AB0890}" type="pres">
      <dgm:prSet presAssocID="{B91ADEC8-02B8-4E0F-A80D-0D264F662467}" presName="parentText" presStyleLbl="alignNode1" presStyleIdx="0" presStyleCnt="3">
        <dgm:presLayoutVars>
          <dgm:chMax val="1"/>
          <dgm:bulletEnabled val="1"/>
        </dgm:presLayoutVars>
      </dgm:prSet>
      <dgm:spPr/>
    </dgm:pt>
    <dgm:pt modelId="{642CE473-1081-499B-B3EA-5884FA28964A}" type="pres">
      <dgm:prSet presAssocID="{B91ADEC8-02B8-4E0F-A80D-0D264F662467}" presName="descendantText" presStyleLbl="alignAcc1" presStyleIdx="0" presStyleCnt="3">
        <dgm:presLayoutVars>
          <dgm:bulletEnabled val="1"/>
        </dgm:presLayoutVars>
      </dgm:prSet>
      <dgm:spPr/>
    </dgm:pt>
    <dgm:pt modelId="{7FEF7070-8176-4D6C-A77D-B9063FB582DA}" type="pres">
      <dgm:prSet presAssocID="{6091F730-E0CD-4CFB-9E7E-4E00E1BF4107}" presName="sp" presStyleCnt="0"/>
      <dgm:spPr/>
    </dgm:pt>
    <dgm:pt modelId="{4B19A799-9283-4012-A8B7-8A3E67CCCCCE}" type="pres">
      <dgm:prSet presAssocID="{CE6B2B36-BFBE-4A29-800B-B196077AC6B3}" presName="composite" presStyleCnt="0"/>
      <dgm:spPr/>
    </dgm:pt>
    <dgm:pt modelId="{993B39E4-E6D2-494C-84C0-E255EA14AA40}" type="pres">
      <dgm:prSet presAssocID="{CE6B2B36-BFBE-4A29-800B-B196077AC6B3}" presName="parentText" presStyleLbl="alignNode1" presStyleIdx="1" presStyleCnt="3">
        <dgm:presLayoutVars>
          <dgm:chMax val="1"/>
          <dgm:bulletEnabled val="1"/>
        </dgm:presLayoutVars>
      </dgm:prSet>
      <dgm:spPr/>
    </dgm:pt>
    <dgm:pt modelId="{2C8B5A8A-BBDC-4A02-989A-A39FAFFC8A59}" type="pres">
      <dgm:prSet presAssocID="{CE6B2B36-BFBE-4A29-800B-B196077AC6B3}" presName="descendantText" presStyleLbl="alignAcc1" presStyleIdx="1" presStyleCnt="3">
        <dgm:presLayoutVars>
          <dgm:bulletEnabled val="1"/>
        </dgm:presLayoutVars>
      </dgm:prSet>
      <dgm:spPr/>
    </dgm:pt>
    <dgm:pt modelId="{E760D98F-B515-428F-9B16-6A1315B25DD0}" type="pres">
      <dgm:prSet presAssocID="{188FFAE6-ECE3-402A-B1CD-EEAFEBAA2ED9}" presName="sp" presStyleCnt="0"/>
      <dgm:spPr/>
    </dgm:pt>
    <dgm:pt modelId="{A6D989DF-EE9E-45C2-AF54-AE8DF5BBB797}" type="pres">
      <dgm:prSet presAssocID="{62634C40-C22D-4FE4-BCD4-1BB80D36C1FE}" presName="composite" presStyleCnt="0"/>
      <dgm:spPr/>
    </dgm:pt>
    <dgm:pt modelId="{CE67D5A0-31AA-4C07-9892-739236CA773F}" type="pres">
      <dgm:prSet presAssocID="{62634C40-C22D-4FE4-BCD4-1BB80D36C1FE}" presName="parentText" presStyleLbl="alignNode1" presStyleIdx="2" presStyleCnt="3">
        <dgm:presLayoutVars>
          <dgm:chMax val="1"/>
          <dgm:bulletEnabled val="1"/>
        </dgm:presLayoutVars>
      </dgm:prSet>
      <dgm:spPr/>
    </dgm:pt>
    <dgm:pt modelId="{DEE93D9B-4C98-404C-8969-00AA0F2A331D}" type="pres">
      <dgm:prSet presAssocID="{62634C40-C22D-4FE4-BCD4-1BB80D36C1FE}" presName="descendantText" presStyleLbl="alignAcc1" presStyleIdx="2" presStyleCnt="3">
        <dgm:presLayoutVars>
          <dgm:bulletEnabled val="1"/>
        </dgm:presLayoutVars>
      </dgm:prSet>
      <dgm:spPr/>
    </dgm:pt>
  </dgm:ptLst>
  <dgm:cxnLst>
    <dgm:cxn modelId="{E75C6A00-6021-4B49-A58D-54271A1B1C17}" srcId="{B91ADEC8-02B8-4E0F-A80D-0D264F662467}" destId="{95B71C55-E8D5-4F6A-9063-5CC6E669DFEF}" srcOrd="0" destOrd="0" parTransId="{7A3E9397-D720-4923-84C1-3AC565FC74D2}" sibTransId="{439C3D48-B903-4F33-96FC-F8C524C5FC8A}"/>
    <dgm:cxn modelId="{B7C9E00E-35B0-491A-A234-B3AB3462658A}" srcId="{CE6B2B36-BFBE-4A29-800B-B196077AC6B3}" destId="{3293929E-77AF-47A1-B509-128200B812B8}" srcOrd="0" destOrd="0" parTransId="{C535784D-086A-43B6-8CCE-76C63623D51A}" sibTransId="{C777B411-EFB4-4A21-8A76-14C1847E3910}"/>
    <dgm:cxn modelId="{196D8262-C992-451F-A083-C5EC9E3E6F6E}" srcId="{5C4D921A-565A-4291-B620-F79B0939A146}" destId="{CE6B2B36-BFBE-4A29-800B-B196077AC6B3}" srcOrd="1" destOrd="0" parTransId="{827C01F6-ACF9-4B14-AC33-87042E463E08}" sibTransId="{188FFAE6-ECE3-402A-B1CD-EEAFEBAA2ED9}"/>
    <dgm:cxn modelId="{46BA9263-5052-45FC-B985-8FE5CE3C46C8}" srcId="{5C4D921A-565A-4291-B620-F79B0939A146}" destId="{B91ADEC8-02B8-4E0F-A80D-0D264F662467}" srcOrd="0" destOrd="0" parTransId="{B727A080-9E44-4ACB-A5BA-4E8631897EB6}" sibTransId="{6091F730-E0CD-4CFB-9E7E-4E00E1BF4107}"/>
    <dgm:cxn modelId="{94DEBE74-841A-413F-BA63-A43190436E17}" type="presOf" srcId="{779C6D28-C8DD-4812-9A58-F3B08A47A889}" destId="{DEE93D9B-4C98-404C-8969-00AA0F2A331D}" srcOrd="0" destOrd="1" presId="urn:microsoft.com/office/officeart/2005/8/layout/chevron2"/>
    <dgm:cxn modelId="{9B3E4B76-D36A-4BA2-A32E-59CA17AF1E7B}" type="presOf" srcId="{95B71C55-E8D5-4F6A-9063-5CC6E669DFEF}" destId="{642CE473-1081-499B-B3EA-5884FA28964A}" srcOrd="0" destOrd="0" presId="urn:microsoft.com/office/officeart/2005/8/layout/chevron2"/>
    <dgm:cxn modelId="{FBD21D7B-0D8D-43D5-804B-4A0D3FD54387}" type="presOf" srcId="{6BF9B4EF-058E-4A66-9DAB-40FB68B62CCE}" destId="{642CE473-1081-499B-B3EA-5884FA28964A}" srcOrd="0" destOrd="1" presId="urn:microsoft.com/office/officeart/2005/8/layout/chevron2"/>
    <dgm:cxn modelId="{865FA485-025D-45AA-BA0A-A65FA6E756DF}" type="presOf" srcId="{62634C40-C22D-4FE4-BCD4-1BB80D36C1FE}" destId="{CE67D5A0-31AA-4C07-9892-739236CA773F}" srcOrd="0" destOrd="0" presId="urn:microsoft.com/office/officeart/2005/8/layout/chevron2"/>
    <dgm:cxn modelId="{97E3E896-1FED-44C3-B8F0-531AB4A54B77}" srcId="{5C4D921A-565A-4291-B620-F79B0939A146}" destId="{62634C40-C22D-4FE4-BCD4-1BB80D36C1FE}" srcOrd="2" destOrd="0" parTransId="{27014AC5-3F3F-47DB-926D-A7663156DCB7}" sibTransId="{B62170C7-CB6C-4215-86CD-7309CF9E574F}"/>
    <dgm:cxn modelId="{EF129398-D99D-4E8E-815E-10E79B99DF16}" type="presOf" srcId="{5C4D921A-565A-4291-B620-F79B0939A146}" destId="{F39A3D5C-0A0F-4824-8EEA-34A6C9AC29AD}" srcOrd="0" destOrd="0" presId="urn:microsoft.com/office/officeart/2005/8/layout/chevron2"/>
    <dgm:cxn modelId="{4D4C1399-FB77-401B-98E2-1E6D9E6E0AE7}" type="presOf" srcId="{8CD7E5CC-C6E0-4BEA-8CF2-E2DB6ACFF740}" destId="{2C8B5A8A-BBDC-4A02-989A-A39FAFFC8A59}" srcOrd="0" destOrd="1" presId="urn:microsoft.com/office/officeart/2005/8/layout/chevron2"/>
    <dgm:cxn modelId="{71E7C8A7-0847-499C-840B-6B9BB03D5167}" type="presOf" srcId="{3293929E-77AF-47A1-B509-128200B812B8}" destId="{2C8B5A8A-BBDC-4A02-989A-A39FAFFC8A59}" srcOrd="0" destOrd="0" presId="urn:microsoft.com/office/officeart/2005/8/layout/chevron2"/>
    <dgm:cxn modelId="{69AA89A8-EFBC-4AAD-AA82-755E3825B8DB}" type="presOf" srcId="{B91ADEC8-02B8-4E0F-A80D-0D264F662467}" destId="{9CB2E83B-9C36-485A-8D04-C9D8F0AB0890}" srcOrd="0" destOrd="0" presId="urn:microsoft.com/office/officeart/2005/8/layout/chevron2"/>
    <dgm:cxn modelId="{80C733B6-DDB6-4ABE-9E31-77F1078D7877}" srcId="{62634C40-C22D-4FE4-BCD4-1BB80D36C1FE}" destId="{779C6D28-C8DD-4812-9A58-F3B08A47A889}" srcOrd="1" destOrd="0" parTransId="{96DC2C05-7A1D-409E-BBA5-1D7376DE655C}" sibTransId="{60E061E4-33C7-41CD-BFD9-36412C38EB67}"/>
    <dgm:cxn modelId="{6C9AEDC2-D85A-47AF-9C7C-FB3B2AC72D0B}" type="presOf" srcId="{CE6B2B36-BFBE-4A29-800B-B196077AC6B3}" destId="{993B39E4-E6D2-494C-84C0-E255EA14AA40}" srcOrd="0" destOrd="0" presId="urn:microsoft.com/office/officeart/2005/8/layout/chevron2"/>
    <dgm:cxn modelId="{8EECB2D4-C84C-4628-83B8-477D9F2B2369}" srcId="{B91ADEC8-02B8-4E0F-A80D-0D264F662467}" destId="{6BF9B4EF-058E-4A66-9DAB-40FB68B62CCE}" srcOrd="1" destOrd="0" parTransId="{0B1AAE50-1EFD-400F-BD4F-804A4B5239BF}" sibTransId="{AFDA6776-3275-45F4-9AF3-99A981856CFE}"/>
    <dgm:cxn modelId="{5BA122DE-0EB4-4241-8262-99DE7256DA38}" type="presOf" srcId="{E6C48D03-99BA-42CE-8AC2-949078B4AB23}" destId="{DEE93D9B-4C98-404C-8969-00AA0F2A331D}" srcOrd="0" destOrd="0" presId="urn:microsoft.com/office/officeart/2005/8/layout/chevron2"/>
    <dgm:cxn modelId="{963E0DE0-7632-4D9D-904D-68005D56B6C7}" srcId="{CE6B2B36-BFBE-4A29-800B-B196077AC6B3}" destId="{8CD7E5CC-C6E0-4BEA-8CF2-E2DB6ACFF740}" srcOrd="1" destOrd="0" parTransId="{751A8288-C512-4992-AECC-279445611C4D}" sibTransId="{39A99102-C0EE-4991-AB14-450CE1709421}"/>
    <dgm:cxn modelId="{B2AA7FE1-1881-45AA-B81B-92CAB5F48ADE}" srcId="{62634C40-C22D-4FE4-BCD4-1BB80D36C1FE}" destId="{E6C48D03-99BA-42CE-8AC2-949078B4AB23}" srcOrd="0" destOrd="0" parTransId="{733F88C6-6702-4758-9971-6A1C2427DE6E}" sibTransId="{10C44E0F-5449-4DAF-AEAC-E2A313598AD1}"/>
    <dgm:cxn modelId="{A3686690-5545-4CA9-A481-FC5D9A6F8E2B}" type="presParOf" srcId="{F39A3D5C-0A0F-4824-8EEA-34A6C9AC29AD}" destId="{EEE4F03B-C443-42B9-A441-00CCE818AFFB}" srcOrd="0" destOrd="0" presId="urn:microsoft.com/office/officeart/2005/8/layout/chevron2"/>
    <dgm:cxn modelId="{754576AC-A981-446D-801C-836C776B867F}" type="presParOf" srcId="{EEE4F03B-C443-42B9-A441-00CCE818AFFB}" destId="{9CB2E83B-9C36-485A-8D04-C9D8F0AB0890}" srcOrd="0" destOrd="0" presId="urn:microsoft.com/office/officeart/2005/8/layout/chevron2"/>
    <dgm:cxn modelId="{3AFF89CD-88A2-48DD-B640-68F5901B91AE}" type="presParOf" srcId="{EEE4F03B-C443-42B9-A441-00CCE818AFFB}" destId="{642CE473-1081-499B-B3EA-5884FA28964A}" srcOrd="1" destOrd="0" presId="urn:microsoft.com/office/officeart/2005/8/layout/chevron2"/>
    <dgm:cxn modelId="{FF174007-F674-4DBF-9EC0-E707A8F6316C}" type="presParOf" srcId="{F39A3D5C-0A0F-4824-8EEA-34A6C9AC29AD}" destId="{7FEF7070-8176-4D6C-A77D-B9063FB582DA}" srcOrd="1" destOrd="0" presId="urn:microsoft.com/office/officeart/2005/8/layout/chevron2"/>
    <dgm:cxn modelId="{4AFFD624-2602-42CE-B3B0-E6A52BBB0DC0}" type="presParOf" srcId="{F39A3D5C-0A0F-4824-8EEA-34A6C9AC29AD}" destId="{4B19A799-9283-4012-A8B7-8A3E67CCCCCE}" srcOrd="2" destOrd="0" presId="urn:microsoft.com/office/officeart/2005/8/layout/chevron2"/>
    <dgm:cxn modelId="{79D12BF1-B6D9-4FEE-B000-512A2BEF8E56}" type="presParOf" srcId="{4B19A799-9283-4012-A8B7-8A3E67CCCCCE}" destId="{993B39E4-E6D2-494C-84C0-E255EA14AA40}" srcOrd="0" destOrd="0" presId="urn:microsoft.com/office/officeart/2005/8/layout/chevron2"/>
    <dgm:cxn modelId="{F1C86A29-2B71-4CA4-8A08-0B6DC5629631}" type="presParOf" srcId="{4B19A799-9283-4012-A8B7-8A3E67CCCCCE}" destId="{2C8B5A8A-BBDC-4A02-989A-A39FAFFC8A59}" srcOrd="1" destOrd="0" presId="urn:microsoft.com/office/officeart/2005/8/layout/chevron2"/>
    <dgm:cxn modelId="{C9F0F2B2-8F2B-4A22-977C-1409DBCF2475}" type="presParOf" srcId="{F39A3D5C-0A0F-4824-8EEA-34A6C9AC29AD}" destId="{E760D98F-B515-428F-9B16-6A1315B25DD0}" srcOrd="3" destOrd="0" presId="urn:microsoft.com/office/officeart/2005/8/layout/chevron2"/>
    <dgm:cxn modelId="{032A6BDB-6EE9-4221-8159-FF3986F44F82}" type="presParOf" srcId="{F39A3D5C-0A0F-4824-8EEA-34A6C9AC29AD}" destId="{A6D989DF-EE9E-45C2-AF54-AE8DF5BBB797}" srcOrd="4" destOrd="0" presId="urn:microsoft.com/office/officeart/2005/8/layout/chevron2"/>
    <dgm:cxn modelId="{553DA4BF-0AB6-483E-8E0A-00991CA4C36F}" type="presParOf" srcId="{A6D989DF-EE9E-45C2-AF54-AE8DF5BBB797}" destId="{CE67D5A0-31AA-4C07-9892-739236CA773F}" srcOrd="0" destOrd="0" presId="urn:microsoft.com/office/officeart/2005/8/layout/chevron2"/>
    <dgm:cxn modelId="{60663BFB-C3D0-4F32-863C-185CB37506D7}" type="presParOf" srcId="{A6D989DF-EE9E-45C2-AF54-AE8DF5BBB797}" destId="{DEE93D9B-4C98-404C-8969-00AA0F2A331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8C94F-FEFD-49FF-BFCB-F5591AB91642}">
      <dsp:nvSpPr>
        <dsp:cNvPr id="0" name=""/>
        <dsp:cNvSpPr/>
      </dsp:nvSpPr>
      <dsp:spPr>
        <a:xfrm>
          <a:off x="0" y="2586429"/>
          <a:ext cx="2031682" cy="848923"/>
        </a:xfrm>
        <a:prstGeom prst="rect">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93" tIns="220472" rIns="144493"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Step 3</a:t>
          </a:r>
        </a:p>
      </dsp:txBody>
      <dsp:txXfrm>
        <a:off x="0" y="2586429"/>
        <a:ext cx="2031682" cy="848923"/>
      </dsp:txXfrm>
    </dsp:sp>
    <dsp:sp modelId="{69652E2B-B805-45BE-96D3-D28087E59E5F}">
      <dsp:nvSpPr>
        <dsp:cNvPr id="0" name=""/>
        <dsp:cNvSpPr/>
      </dsp:nvSpPr>
      <dsp:spPr>
        <a:xfrm>
          <a:off x="2031682" y="2586429"/>
          <a:ext cx="6095047" cy="848923"/>
        </a:xfrm>
        <a:prstGeom prst="rect">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636" tIns="203200" rIns="123636" bIns="203200" numCol="1" spcCol="1270" anchor="ctr" anchorCtr="0">
          <a:noAutofit/>
        </a:bodyPr>
        <a:lstStyle/>
        <a:p>
          <a:pPr marL="0" lvl="0" indent="0" algn="l" defTabSz="711200">
            <a:lnSpc>
              <a:spcPct val="90000"/>
            </a:lnSpc>
            <a:spcBef>
              <a:spcPct val="0"/>
            </a:spcBef>
            <a:spcAft>
              <a:spcPct val="35000"/>
            </a:spcAft>
            <a:buNone/>
          </a:pPr>
          <a:r>
            <a:rPr lang="en-US" sz="1600" kern="1200" dirty="0"/>
            <a:t>Multiply by the hospital’s ratio of Medicare inpatient days to total inpatient days (the "Medicare share") </a:t>
          </a:r>
        </a:p>
      </dsp:txBody>
      <dsp:txXfrm>
        <a:off x="2031682" y="2586429"/>
        <a:ext cx="6095047" cy="848923"/>
      </dsp:txXfrm>
    </dsp:sp>
    <dsp:sp modelId="{58AE37B5-6A76-4DB4-9E3B-F2F7EDC02FC7}">
      <dsp:nvSpPr>
        <dsp:cNvPr id="0" name=""/>
        <dsp:cNvSpPr/>
      </dsp:nvSpPr>
      <dsp:spPr>
        <a:xfrm rot="10800000">
          <a:off x="0" y="1293518"/>
          <a:ext cx="2031682" cy="1305645"/>
        </a:xfrm>
        <a:prstGeom prst="upArrowCallout">
          <a:avLst>
            <a:gd name="adj1" fmla="val 5000"/>
            <a:gd name="adj2" fmla="val 10000"/>
            <a:gd name="adj3" fmla="val 15000"/>
            <a:gd name="adj4" fmla="val 64977"/>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93" tIns="220472" rIns="144493"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Step 2</a:t>
          </a:r>
        </a:p>
      </dsp:txBody>
      <dsp:txXfrm rot="-10800000">
        <a:off x="0" y="1293518"/>
        <a:ext cx="2031682" cy="848669"/>
      </dsp:txXfrm>
    </dsp:sp>
    <dsp:sp modelId="{E62638A3-D9DA-4791-9C48-C554CE5B9D74}">
      <dsp:nvSpPr>
        <dsp:cNvPr id="0" name=""/>
        <dsp:cNvSpPr/>
      </dsp:nvSpPr>
      <dsp:spPr>
        <a:xfrm>
          <a:off x="2031682" y="1293518"/>
          <a:ext cx="6095047" cy="848669"/>
        </a:xfrm>
        <a:prstGeom prst="rect">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636" tIns="203200" rIns="123636" bIns="203200" numCol="1" spcCol="1270" anchor="ctr" anchorCtr="0">
          <a:noAutofit/>
        </a:bodyPr>
        <a:lstStyle/>
        <a:p>
          <a:pPr marL="0" lvl="0" indent="0" algn="l" defTabSz="711200">
            <a:lnSpc>
              <a:spcPct val="90000"/>
            </a:lnSpc>
            <a:spcBef>
              <a:spcPct val="0"/>
            </a:spcBef>
            <a:spcAft>
              <a:spcPct val="35000"/>
            </a:spcAft>
            <a:buNone/>
          </a:pPr>
          <a:r>
            <a:rPr lang="en-US" sz="1600" kern="1200" dirty="0"/>
            <a:t>Multiply the updated PRA by the number of countable full-time equivalent (FTE) residents in the current year</a:t>
          </a:r>
          <a:r>
            <a:rPr lang="en-US" sz="1600" kern="1200" dirty="0">
              <a:latin typeface="Arial" panose="020B0604020202020204"/>
            </a:rPr>
            <a:t>.</a:t>
          </a:r>
          <a:r>
            <a:rPr lang="en-US" sz="1600" kern="1200" dirty="0"/>
            <a:t> </a:t>
          </a:r>
        </a:p>
      </dsp:txBody>
      <dsp:txXfrm>
        <a:off x="2031682" y="1293518"/>
        <a:ext cx="6095047" cy="848669"/>
      </dsp:txXfrm>
    </dsp:sp>
    <dsp:sp modelId="{36B77ED5-6B03-4539-B248-9896B6D5D125}">
      <dsp:nvSpPr>
        <dsp:cNvPr id="0" name=""/>
        <dsp:cNvSpPr/>
      </dsp:nvSpPr>
      <dsp:spPr>
        <a:xfrm rot="10800000">
          <a:off x="0" y="607"/>
          <a:ext cx="2031682" cy="1305645"/>
        </a:xfrm>
        <a:prstGeom prst="upArrowCallout">
          <a:avLst>
            <a:gd name="adj1" fmla="val 5000"/>
            <a:gd name="adj2" fmla="val 10000"/>
            <a:gd name="adj3" fmla="val 15000"/>
            <a:gd name="adj4" fmla="val 64977"/>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93" tIns="220472" rIns="144493"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Step 1</a:t>
          </a:r>
        </a:p>
      </dsp:txBody>
      <dsp:txXfrm rot="-10800000">
        <a:off x="0" y="607"/>
        <a:ext cx="2031682" cy="848669"/>
      </dsp:txXfrm>
    </dsp:sp>
    <dsp:sp modelId="{3D27F415-D9DF-4631-B6C0-544E489422B5}">
      <dsp:nvSpPr>
        <dsp:cNvPr id="0" name=""/>
        <dsp:cNvSpPr/>
      </dsp:nvSpPr>
      <dsp:spPr>
        <a:xfrm>
          <a:off x="2031682" y="607"/>
          <a:ext cx="6095047" cy="848669"/>
        </a:xfrm>
        <a:prstGeom prst="rect">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636" tIns="203200" rIns="123636" bIns="203200" numCol="1" spcCol="1270" anchor="ctr" anchorCtr="0">
          <a:noAutofit/>
        </a:bodyPr>
        <a:lstStyle/>
        <a:p>
          <a:pPr marL="0" lvl="0" indent="0" algn="l" defTabSz="711200">
            <a:lnSpc>
              <a:spcPct val="90000"/>
            </a:lnSpc>
            <a:spcBef>
              <a:spcPct val="0"/>
            </a:spcBef>
            <a:spcAft>
              <a:spcPct val="35000"/>
            </a:spcAft>
            <a:buNone/>
          </a:pPr>
          <a:r>
            <a:rPr lang="en-US" sz="1600" kern="1200" dirty="0"/>
            <a:t>Use the hospital's Per-Resident Amount (PRA): </a:t>
          </a:r>
          <a:br>
            <a:rPr lang="en-US" sz="1600" kern="1200" dirty="0"/>
          </a:br>
          <a:endParaRPr lang="en-US" sz="1600" kern="1200" dirty="0"/>
        </a:p>
      </dsp:txBody>
      <dsp:txXfrm>
        <a:off x="2031682" y="607"/>
        <a:ext cx="6095047" cy="848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D340-FD5A-4F91-A615-E8A9C8CDC72D}">
      <dsp:nvSpPr>
        <dsp:cNvPr id="0" name=""/>
        <dsp:cNvSpPr/>
      </dsp:nvSpPr>
      <dsp:spPr>
        <a:xfrm>
          <a:off x="591502" y="0"/>
          <a:ext cx="6703695" cy="443865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5C0D1-C365-468B-ABA0-D67D41FB3A2D}">
      <dsp:nvSpPr>
        <dsp:cNvPr id="0" name=""/>
        <dsp:cNvSpPr/>
      </dsp:nvSpPr>
      <dsp:spPr>
        <a:xfrm>
          <a:off x="3947"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 </a:t>
          </a:r>
          <a:r>
            <a:rPr lang="en-US" sz="2600" kern="1200" noProof="0" dirty="0"/>
            <a:t>PRA</a:t>
          </a:r>
          <a:r>
            <a:rPr lang="en-US" sz="2600" kern="1200" dirty="0"/>
            <a:t> </a:t>
          </a:r>
          <a:r>
            <a:rPr lang="en-US" sz="2600" kern="1200" noProof="0" dirty="0">
              <a:latin typeface="Arial" panose="020B0604020202020204"/>
            </a:rPr>
            <a:t>= $</a:t>
          </a:r>
          <a:r>
            <a:rPr lang="en-US" sz="2600" kern="1200" dirty="0">
              <a:latin typeface="Arial" panose="020B0604020202020204"/>
            </a:rPr>
            <a:t>100,000</a:t>
          </a:r>
          <a:endParaRPr lang="en-US" sz="2600" kern="1200" dirty="0"/>
        </a:p>
      </dsp:txBody>
      <dsp:txXfrm>
        <a:off x="90618" y="1418265"/>
        <a:ext cx="1725165" cy="1602118"/>
      </dsp:txXfrm>
    </dsp:sp>
    <dsp:sp modelId="{313BD802-3ADC-429C-A9B6-1F5C4DD62BC5}">
      <dsp:nvSpPr>
        <dsp:cNvPr id="0" name=""/>
        <dsp:cNvSpPr/>
      </dsp:nvSpPr>
      <dsp:spPr>
        <a:xfrm>
          <a:off x="1997379"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panose="020B0604020202020204"/>
            </a:rPr>
            <a:t> </a:t>
          </a:r>
          <a:r>
            <a:rPr lang="en-US" sz="2600" kern="1200" dirty="0"/>
            <a:t>#</a:t>
          </a:r>
          <a:r>
            <a:rPr lang="en-US" sz="2600" kern="1200" dirty="0">
              <a:latin typeface="Arial" panose="020B0604020202020204"/>
            </a:rPr>
            <a:t>of</a:t>
          </a:r>
          <a:r>
            <a:rPr lang="en-US" sz="2600" kern="1200" dirty="0"/>
            <a:t> Resident </a:t>
          </a:r>
          <a:r>
            <a:rPr lang="en-US" sz="2600" kern="1200" dirty="0">
              <a:latin typeface="Arial" panose="020B0604020202020204"/>
            </a:rPr>
            <a:t>FTEs = 72</a:t>
          </a:r>
          <a:endParaRPr lang="en-US" sz="2600" kern="1200" dirty="0"/>
        </a:p>
      </dsp:txBody>
      <dsp:txXfrm>
        <a:off x="2084050" y="1418265"/>
        <a:ext cx="1725165" cy="1602118"/>
      </dsp:txXfrm>
    </dsp:sp>
    <dsp:sp modelId="{8296C654-196A-450E-B2AC-A9EE0D929FEA}">
      <dsp:nvSpPr>
        <dsp:cNvPr id="0" name=""/>
        <dsp:cNvSpPr/>
      </dsp:nvSpPr>
      <dsp:spPr>
        <a:xfrm>
          <a:off x="3990812"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Medicare Share</a:t>
          </a:r>
          <a:r>
            <a:rPr lang="en-US" sz="2600" kern="1200" dirty="0">
              <a:latin typeface="Arial" panose="020B0604020202020204"/>
            </a:rPr>
            <a:t>= 40%</a:t>
          </a:r>
          <a:endParaRPr lang="en-US" sz="2600" kern="1200" dirty="0"/>
        </a:p>
      </dsp:txBody>
      <dsp:txXfrm>
        <a:off x="4077483" y="1418265"/>
        <a:ext cx="1725165" cy="1602118"/>
      </dsp:txXfrm>
    </dsp:sp>
    <dsp:sp modelId="{3D369406-9634-4833-BBDA-35FB2069DA64}">
      <dsp:nvSpPr>
        <dsp:cNvPr id="0" name=""/>
        <dsp:cNvSpPr/>
      </dsp:nvSpPr>
      <dsp:spPr>
        <a:xfrm>
          <a:off x="5984245"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panose="020B0604020202020204"/>
            </a:rPr>
            <a:t>$2.8M</a:t>
          </a:r>
          <a:endParaRPr lang="en-US" sz="2600" kern="1200" dirty="0"/>
        </a:p>
      </dsp:txBody>
      <dsp:txXfrm>
        <a:off x="6070916" y="1418265"/>
        <a:ext cx="1725165" cy="1602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83B-9C36-485A-8D04-C9D8F0AB0890}">
      <dsp:nvSpPr>
        <dsp:cNvPr id="0" name=""/>
        <dsp:cNvSpPr/>
      </dsp:nvSpPr>
      <dsp:spPr>
        <a:xfrm rot="5400000">
          <a:off x="-233996" y="235698"/>
          <a:ext cx="1559979" cy="1091985"/>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u="none" kern="1200" dirty="0">
              <a:latin typeface="Arial" panose="020B0604020202020204"/>
            </a:rPr>
            <a:t>Step 1:</a:t>
          </a:r>
          <a:r>
            <a:rPr lang="en-US" sz="2300" kern="1200" dirty="0">
              <a:latin typeface="Arial" panose="020B0604020202020204"/>
            </a:rPr>
            <a:t> </a:t>
          </a:r>
          <a:endParaRPr lang="en-US" sz="2300" kern="1200" dirty="0"/>
        </a:p>
      </dsp:txBody>
      <dsp:txXfrm rot="-5400000">
        <a:off x="2" y="547694"/>
        <a:ext cx="1091985" cy="467994"/>
      </dsp:txXfrm>
    </dsp:sp>
    <dsp:sp modelId="{642CE473-1081-499B-B3EA-5884FA28964A}">
      <dsp:nvSpPr>
        <dsp:cNvPr id="0" name=""/>
        <dsp:cNvSpPr/>
      </dsp:nvSpPr>
      <dsp:spPr>
        <a:xfrm rot="5400000">
          <a:off x="3844386" y="-2750698"/>
          <a:ext cx="1013986" cy="6518788"/>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Arial" panose="020B0604020202020204"/>
            </a:rPr>
            <a:t>Determine the IRB ratio</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Arial" panose="020B0604020202020204"/>
            </a:rPr>
            <a:t>Example: 85 resident FTEs / 330 beds = 0.255</a:t>
          </a:r>
          <a:endParaRPr lang="en-US" sz="1900" kern="1200" dirty="0"/>
        </a:p>
      </dsp:txBody>
      <dsp:txXfrm rot="-5400000">
        <a:off x="1091986" y="51201"/>
        <a:ext cx="6469289" cy="914988"/>
      </dsp:txXfrm>
    </dsp:sp>
    <dsp:sp modelId="{993B39E4-E6D2-494C-84C0-E255EA14AA40}">
      <dsp:nvSpPr>
        <dsp:cNvPr id="0" name=""/>
        <dsp:cNvSpPr/>
      </dsp:nvSpPr>
      <dsp:spPr>
        <a:xfrm rot="5400000">
          <a:off x="-233996" y="1601076"/>
          <a:ext cx="1559979" cy="1091985"/>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u="none" kern="1200" dirty="0">
              <a:latin typeface="Arial" panose="020B0604020202020204"/>
            </a:rPr>
            <a:t>Step 2:</a:t>
          </a:r>
          <a:endParaRPr lang="en-US" sz="2300" u="none" kern="1200" dirty="0"/>
        </a:p>
      </dsp:txBody>
      <dsp:txXfrm rot="-5400000">
        <a:off x="2" y="1913072"/>
        <a:ext cx="1091985" cy="467994"/>
      </dsp:txXfrm>
    </dsp:sp>
    <dsp:sp modelId="{2C8B5A8A-BBDC-4A02-989A-A39FAFFC8A59}">
      <dsp:nvSpPr>
        <dsp:cNvPr id="0" name=""/>
        <dsp:cNvSpPr/>
      </dsp:nvSpPr>
      <dsp:spPr>
        <a:xfrm rot="5400000">
          <a:off x="3844386" y="-1385321"/>
          <a:ext cx="1013986" cy="6518788"/>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Arial" panose="020B0604020202020204"/>
            </a:rPr>
            <a:t>Use statistical formula and IRB to calculate IME add-on</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Arial" panose="020B0604020202020204"/>
            </a:rPr>
            <a:t>Example:1.35 ×[(1 + </a:t>
          </a:r>
          <a:r>
            <a:rPr lang="en-US" sz="1900" kern="1200" baseline="0" dirty="0">
              <a:latin typeface="Arial" panose="020B0604020202020204"/>
            </a:rPr>
            <a:t>0.255</a:t>
          </a:r>
          <a:r>
            <a:rPr lang="en-US" sz="1900" kern="1200" baseline="30000" dirty="0">
              <a:latin typeface="Arial" panose="020B0604020202020204"/>
            </a:rPr>
            <a:t>)0.405</a:t>
          </a:r>
          <a:r>
            <a:rPr lang="en-US" sz="1900" kern="1200" dirty="0">
              <a:latin typeface="Arial" panose="020B0604020202020204"/>
            </a:rPr>
            <a:t> -1] = 0.13(or 13%)</a:t>
          </a:r>
          <a:endParaRPr lang="en-US" sz="1900" kern="1200" dirty="0"/>
        </a:p>
      </dsp:txBody>
      <dsp:txXfrm rot="-5400000">
        <a:off x="1091986" y="1416578"/>
        <a:ext cx="6469289" cy="914988"/>
      </dsp:txXfrm>
    </dsp:sp>
    <dsp:sp modelId="{CE67D5A0-31AA-4C07-9892-739236CA773F}">
      <dsp:nvSpPr>
        <dsp:cNvPr id="0" name=""/>
        <dsp:cNvSpPr/>
      </dsp:nvSpPr>
      <dsp:spPr>
        <a:xfrm rot="5400000">
          <a:off x="-233996" y="2966453"/>
          <a:ext cx="1559979" cy="1091985"/>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kern="1200" dirty="0">
              <a:latin typeface="Arial" panose="020B0604020202020204"/>
            </a:rPr>
            <a:t>Step 3:</a:t>
          </a:r>
          <a:endParaRPr lang="en-US" sz="2300" kern="1200" dirty="0"/>
        </a:p>
      </dsp:txBody>
      <dsp:txXfrm rot="-5400000">
        <a:off x="2" y="3278449"/>
        <a:ext cx="1091985" cy="467994"/>
      </dsp:txXfrm>
    </dsp:sp>
    <dsp:sp modelId="{DEE93D9B-4C98-404C-8969-00AA0F2A331D}">
      <dsp:nvSpPr>
        <dsp:cNvPr id="0" name=""/>
        <dsp:cNvSpPr/>
      </dsp:nvSpPr>
      <dsp:spPr>
        <a:xfrm rot="5400000">
          <a:off x="3844386" y="-19944"/>
          <a:ext cx="1013986" cy="6518788"/>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Arial" panose="020B0604020202020204"/>
            </a:rPr>
            <a:t>Calculate the IME payment for each case</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Arial" panose="020B0604020202020204"/>
            </a:rPr>
            <a:t>Example: IME add-on payment for MS-DRG 470 (major joint replacement) = ($14,213 ×13%) = $1,847.69</a:t>
          </a:r>
          <a:endParaRPr lang="en-US" sz="1900" kern="1200" dirty="0"/>
        </a:p>
      </dsp:txBody>
      <dsp:txXfrm rot="-5400000">
        <a:off x="1091986" y="2781956"/>
        <a:ext cx="6469289" cy="91498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8/10/20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229830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91106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66628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57233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3818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99504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061108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kern="1200" dirty="0">
              <a:solidFill>
                <a:schemeClr val="tx1"/>
              </a:solidFill>
              <a:effectLst/>
              <a:latin typeface="+mn-lt"/>
              <a:ea typeface="+mn-ea"/>
              <a:cs typeface="+mn-cs"/>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83577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70409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244166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6692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915405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4643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50742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30</a:t>
            </a:fld>
            <a:endParaRPr lang="en-US" dirty="0"/>
          </a:p>
        </p:txBody>
      </p:sp>
    </p:spTree>
    <p:extLst>
      <p:ext uri="{BB962C8B-B14F-4D97-AF65-F5344CB8AC3E}">
        <p14:creationId xmlns:p14="http://schemas.microsoft.com/office/powerpoint/2010/main" val="241198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1000"/>
              </a:spcBef>
              <a:spcAft>
                <a:spcPts val="0"/>
              </a:spcAft>
              <a:buClr>
                <a:schemeClr val="dk1"/>
              </a:buClr>
              <a:buSzPts val="2600"/>
              <a:buFont typeface="Arial"/>
              <a:buChar char="•"/>
            </a:pPr>
            <a:endParaRPr lang="en-US" sz="1200" dirty="0"/>
          </a:p>
          <a:p>
            <a:pPr marL="457200" marR="0" lvl="0" indent="-393700" algn="l" rtl="0">
              <a:lnSpc>
                <a:spcPct val="90000"/>
              </a:lnSpc>
              <a:spcBef>
                <a:spcPts val="1000"/>
              </a:spcBef>
              <a:spcAft>
                <a:spcPts val="0"/>
              </a:spcAft>
              <a:buClr>
                <a:schemeClr val="dk1"/>
              </a:buClr>
              <a:buSzPts val="2600"/>
              <a:buFont typeface="Arial"/>
              <a:buChar char="•"/>
            </a:pPr>
            <a:endParaRPr lang="en-US" sz="1200" dirty="0"/>
          </a:p>
          <a:p>
            <a:pPr marL="457200" marR="0" lvl="0" indent="-393700" algn="l" rtl="0">
              <a:lnSpc>
                <a:spcPct val="90000"/>
              </a:lnSpc>
              <a:spcBef>
                <a:spcPts val="1000"/>
              </a:spcBef>
              <a:spcAft>
                <a:spcPts val="0"/>
              </a:spcAft>
              <a:buClr>
                <a:schemeClr val="dk1"/>
              </a:buClr>
              <a:buSzPts val="2600"/>
              <a:buFont typeface="Arial"/>
              <a:buChar char="•"/>
            </a:pPr>
            <a:endParaRPr lang="en-US" sz="1200" dirty="0"/>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87170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indent="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78112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58244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25451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8543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37558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224296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8246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6354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0922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7199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2215006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4239550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73910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1"/>
          </p:nvPr>
        </p:nvSpPr>
        <p:spPr/>
        <p:txBody>
          <a:bodyPr/>
          <a:lstStyle>
            <a:lvl1pPr>
              <a:defRPr sz="1000"/>
            </a:lvl1p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225619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728675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075252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143104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3045974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616720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82130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23014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1156828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87466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2020</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2020</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 id="2147486432" r:id="rId12"/>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Tree>
    <p:extLst>
      <p:ext uri="{BB962C8B-B14F-4D97-AF65-F5344CB8AC3E}">
        <p14:creationId xmlns:p14="http://schemas.microsoft.com/office/powerpoint/2010/main" val="247286658"/>
      </p:ext>
    </p:extLst>
  </p:cSld>
  <p:clrMap bg1="lt1" tx1="dk1" bg2="dk2" tx2="lt2" accent1="accent1" accent2="accent2" accent3="accent3" accent4="accent4" accent5="accent5" accent6="accent6" hlink="hlink" folHlink="folHlink"/>
  <p:sldLayoutIdLst>
    <p:sldLayoutId id="2147486425" r:id="rId1"/>
    <p:sldLayoutId id="2147486427" r:id="rId2"/>
    <p:sldLayoutId id="2147486428" r:id="rId3"/>
    <p:sldLayoutId id="2147486429" r:id="rId4"/>
    <p:sldLayoutId id="2147486430" r:id="rId5"/>
    <p:sldLayoutId id="2147486431"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fld id="{2E5228CB-D863-44CF-AEB8-81F0130658F1}" type="slidenum">
              <a:rPr lang="en-US" smtClean="0"/>
              <a:pPr/>
              <a:t>‹#›</a:t>
            </a:fld>
            <a:endParaRPr 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039765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versity.org/wiki/Motivation_and_emotion/Book/2017/Risk_assessment_and_emo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tudentdoctor.net/author/cassie-kosarek/" TargetMode="External"/><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etmespark.com/innovate-like-darpa/"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reamstime.com/done-check-mark-tick-box-symbol-calligraphy-vector-ill-illustration-image12799927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turbobocce.com/top-10-turbo-bocce-innovatio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64693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29979F52-6F62-490A-A2F6-4F18AE37E172}"/>
              </a:ext>
            </a:extLst>
          </p:cNvPr>
          <p:cNvGraphicFramePr>
            <a:graphicFrameLocks noGrp="1"/>
          </p:cNvGraphicFramePr>
          <p:nvPr>
            <p:ph idx="1"/>
            <p:extLst>
              <p:ext uri="{D42A27DB-BD31-4B8C-83A1-F6EECF244321}">
                <p14:modId xmlns:p14="http://schemas.microsoft.com/office/powerpoint/2010/main" val="1974907761"/>
              </p:ext>
            </p:extLst>
          </p:nvPr>
        </p:nvGraphicFramePr>
        <p:xfrm>
          <a:off x="634559" y="1660102"/>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671BDD6-B91E-4F04-9219-F02D129C26DA}"/>
              </a:ext>
            </a:extLst>
          </p:cNvPr>
          <p:cNvSpPr>
            <a:spLocks noGrp="1"/>
          </p:cNvSpPr>
          <p:nvPr>
            <p:ph type="title"/>
          </p:nvPr>
        </p:nvSpPr>
        <p:spPr/>
        <p:txBody>
          <a:bodyPr/>
          <a:lstStyle/>
          <a:p>
            <a:r>
              <a:rPr lang="en-US" dirty="0">
                <a:latin typeface="Arial"/>
                <a:cs typeface="Arial"/>
              </a:rPr>
              <a:t>DGME Example</a:t>
            </a:r>
            <a:endParaRPr lang="en-US" dirty="0"/>
          </a:p>
        </p:txBody>
      </p:sp>
      <p:sp>
        <p:nvSpPr>
          <p:cNvPr id="4" name="Footer Placeholder 3">
            <a:extLst>
              <a:ext uri="{FF2B5EF4-FFF2-40B4-BE49-F238E27FC236}">
                <a16:creationId xmlns:a16="http://schemas.microsoft.com/office/drawing/2014/main" id="{EAE755D1-730B-4690-B281-632D6AF5EB84}"/>
              </a:ext>
            </a:extLst>
          </p:cNvPr>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A380243D-8540-41CA-9A02-DDFA8AEA5932}"/>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
        <p:nvSpPr>
          <p:cNvPr id="580" name="Multiplication Sign 579">
            <a:extLst>
              <a:ext uri="{FF2B5EF4-FFF2-40B4-BE49-F238E27FC236}">
                <a16:creationId xmlns:a16="http://schemas.microsoft.com/office/drawing/2014/main" id="{1FC1A23F-B802-4DAD-AA8A-36920FF4D6E6}"/>
              </a:ext>
            </a:extLst>
          </p:cNvPr>
          <p:cNvSpPr/>
          <p:nvPr/>
        </p:nvSpPr>
        <p:spPr>
          <a:xfrm>
            <a:off x="2149836" y="3425679"/>
            <a:ext cx="913292" cy="913292"/>
          </a:xfrm>
          <a:prstGeom prst="mathMultipl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Multiplication Sign 610">
            <a:extLst>
              <a:ext uri="{FF2B5EF4-FFF2-40B4-BE49-F238E27FC236}">
                <a16:creationId xmlns:a16="http://schemas.microsoft.com/office/drawing/2014/main" id="{1B9145A7-7FE1-41D6-9AF3-5D9F1AD1564C}"/>
              </a:ext>
            </a:extLst>
          </p:cNvPr>
          <p:cNvSpPr/>
          <p:nvPr/>
        </p:nvSpPr>
        <p:spPr>
          <a:xfrm>
            <a:off x="4203361" y="3425678"/>
            <a:ext cx="913292" cy="913292"/>
          </a:xfrm>
          <a:prstGeom prst="mathMultipl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Equals 611">
            <a:extLst>
              <a:ext uri="{FF2B5EF4-FFF2-40B4-BE49-F238E27FC236}">
                <a16:creationId xmlns:a16="http://schemas.microsoft.com/office/drawing/2014/main" id="{E492E1A1-FC4D-4496-970D-138A97EDD09E}"/>
              </a:ext>
            </a:extLst>
          </p:cNvPr>
          <p:cNvSpPr/>
          <p:nvPr/>
        </p:nvSpPr>
        <p:spPr>
          <a:xfrm>
            <a:off x="6289060" y="3424641"/>
            <a:ext cx="913292" cy="913292"/>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2237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What is the Purpose of IME?</a:t>
            </a:r>
            <a:endParaRPr lang="en-US" dirty="0"/>
          </a:p>
        </p:txBody>
      </p:sp>
      <p:sp>
        <p:nvSpPr>
          <p:cNvPr id="72" name="Google Shape;72;p2"/>
          <p:cNvSpPr txBox="1">
            <a:spLocks noGrp="1"/>
          </p:cNvSpPr>
          <p:nvPr>
            <p:ph type="body" idx="1"/>
          </p:nvPr>
        </p:nvSpPr>
        <p:spPr>
          <a:xfrm>
            <a:off x="735330" y="1747986"/>
            <a:ext cx="7886700" cy="1973308"/>
          </a:xfrm>
          <a:prstGeom prst="rect">
            <a:avLst/>
          </a:prstGeom>
          <a:noFill/>
          <a:ln>
            <a:noFill/>
          </a:ln>
        </p:spPr>
        <p:txBody>
          <a:bodyPr spcFirstLastPara="1" wrap="square" lIns="91425" tIns="91425" rIns="91425" bIns="91425" anchor="t" anchorCtr="0">
            <a:noAutofit/>
          </a:bodyPr>
          <a:lstStyle/>
          <a:p>
            <a:pPr marL="0" indent="0">
              <a:buNone/>
            </a:pPr>
            <a:r>
              <a:rPr lang="en-US" sz="2400" dirty="0">
                <a:latin typeface="Arial"/>
                <a:cs typeface="Arial"/>
              </a:rPr>
              <a:t>“ . . . a proxy to account for a number of factors which may legitimately increase costs in teaching hospitals.” (House Ways and Means Committee Rept, No. 98-25, March 4, 1983 and Senate Finance Committee Rept, No. 98-23, March 11, 1983).</a:t>
            </a:r>
            <a:endParaRPr lang="en-US" dirty="0"/>
          </a:p>
          <a:p>
            <a:endParaRPr lang="en-US" sz="2400" b="1" dirty="0">
              <a:solidFill>
                <a:prstClr val="black"/>
              </a:solidFill>
            </a:endParaRPr>
          </a:p>
          <a:p>
            <a:pPr marL="0" indent="0">
              <a:buNone/>
            </a:pPr>
            <a:endParaRPr lang="en-US" sz="2000" b="1" dirty="0"/>
          </a:p>
          <a:p>
            <a:pPr lvl="1"/>
            <a:endParaRPr lang="en-US" sz="1800" dirty="0"/>
          </a:p>
          <a:p>
            <a:endParaRPr lang="en-US" sz="1800" dirty="0"/>
          </a:p>
          <a:p>
            <a:pPr marL="0" indent="0">
              <a:buNone/>
            </a:pPr>
            <a:endParaRPr lang="en-US" sz="1100" dirty="0">
              <a:latin typeface="Arial"/>
              <a:cs typeface="Arial"/>
            </a:endParaRPr>
          </a:p>
          <a:p>
            <a:pPr marL="0" indent="0">
              <a:buNone/>
            </a:pPr>
            <a:endParaRPr lang="en-US" sz="1100" dirty="0">
              <a:latin typeface="Arial"/>
              <a:cs typeface="Arial"/>
            </a:endParaRPr>
          </a:p>
          <a:p>
            <a:pPr marL="0" indent="0">
              <a:buNone/>
            </a:pPr>
            <a:r>
              <a:rPr lang="en-US" sz="1100" dirty="0">
                <a:latin typeface="Arial"/>
                <a:cs typeface="Arial"/>
              </a:rPr>
              <a:t>(House Ways and Means Committee Rept, No. 98-25, March 4, 1983 and Senate Finance Committee Rept, No. 98-23, March 11, 1983).</a:t>
            </a:r>
            <a:endParaRPr lang="en-US" sz="1400" dirty="0">
              <a:cs typeface="Arial"/>
            </a:endParaRPr>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82088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What Does IME Payments Cover?</a:t>
            </a:r>
            <a:endParaRPr dirty="0"/>
          </a:p>
        </p:txBody>
      </p:sp>
      <p:sp>
        <p:nvSpPr>
          <p:cNvPr id="72" name="Google Shape;72;p2"/>
          <p:cNvSpPr txBox="1">
            <a:spLocks noGrp="1"/>
          </p:cNvSpPr>
          <p:nvPr>
            <p:ph type="body" idx="1"/>
          </p:nvPr>
        </p:nvSpPr>
        <p:spPr>
          <a:xfrm>
            <a:off x="758190" y="1570641"/>
            <a:ext cx="7886700" cy="4497000"/>
          </a:xfrm>
          <a:prstGeom prst="rect">
            <a:avLst/>
          </a:prstGeom>
          <a:noFill/>
          <a:ln>
            <a:noFill/>
          </a:ln>
        </p:spPr>
        <p:txBody>
          <a:bodyPr spcFirstLastPara="1" wrap="square" lIns="91425" tIns="91425" rIns="91425" bIns="91425" anchor="t" anchorCtr="0">
            <a:noAutofit/>
          </a:bodyPr>
          <a:lstStyle/>
          <a:p>
            <a:pPr marL="0" indent="0">
              <a:buNone/>
            </a:pPr>
            <a:r>
              <a:rPr lang="en-US" sz="2400" dirty="0">
                <a:latin typeface="Arial"/>
                <a:cs typeface="Arial"/>
              </a:rPr>
              <a:t>"Indirect" patient care costs associated with having a teaching program.</a:t>
            </a:r>
            <a:endParaRPr lang="en-US" dirty="0">
              <a:latin typeface="Arial"/>
              <a:cs typeface="Arial"/>
            </a:endParaRPr>
          </a:p>
          <a:p>
            <a:pPr marL="0" indent="0">
              <a:buNone/>
            </a:pPr>
            <a:r>
              <a:rPr lang="en-US" sz="2400" dirty="0">
                <a:latin typeface="Arial"/>
                <a:cs typeface="Arial"/>
              </a:rPr>
              <a:t>Teaching hospitals may have higher inpatient operating costs because of the clinical environment where teaching occurs has:</a:t>
            </a:r>
            <a:endParaRPr lang="en-US" dirty="0">
              <a:latin typeface="Arial"/>
              <a:cs typeface="Arial"/>
            </a:endParaRPr>
          </a:p>
          <a:p>
            <a:pPr>
              <a:buFont typeface="Wingdings" panose="020B0604020202020204" pitchFamily="34" charset="0"/>
              <a:buChar char="ü"/>
            </a:pPr>
            <a:r>
              <a:rPr lang="en-US" sz="2400" dirty="0">
                <a:latin typeface="Arial"/>
                <a:cs typeface="Arial"/>
              </a:rPr>
              <a:t>Patient complexity and acuity not captured by the MS-DRG system</a:t>
            </a:r>
            <a:endParaRPr lang="en-US" dirty="0">
              <a:cs typeface="Arial"/>
            </a:endParaRPr>
          </a:p>
          <a:p>
            <a:pPr>
              <a:buFont typeface="Wingdings" panose="020B0604020202020204" pitchFamily="34" charset="0"/>
              <a:buChar char="ü"/>
            </a:pPr>
            <a:r>
              <a:rPr lang="en-US" sz="2400" dirty="0">
                <a:latin typeface="Arial"/>
                <a:cs typeface="Arial"/>
              </a:rPr>
              <a:t>Increased costs of specialized services</a:t>
            </a:r>
            <a:endParaRPr lang="en-US" dirty="0">
              <a:cs typeface="Arial"/>
            </a:endParaRPr>
          </a:p>
          <a:p>
            <a:pPr>
              <a:buFont typeface="Wingdings" panose="020B0604020202020204" pitchFamily="34" charset="0"/>
              <a:buChar char="ü"/>
            </a:pPr>
            <a:r>
              <a:rPr lang="en-US" sz="2400" dirty="0">
                <a:latin typeface="Arial"/>
                <a:cs typeface="Arial"/>
              </a:rPr>
              <a:t>Other operating costs associated with being a teaching hospital (standby capacity, lower productivity, etc.)</a:t>
            </a:r>
            <a:endParaRPr lang="en-US" dirty="0">
              <a:cs typeface="Arial"/>
            </a:endParaRPr>
          </a:p>
          <a:p>
            <a:pPr marL="0" indent="0">
              <a:buNone/>
            </a:pPr>
            <a:endParaRPr lang="en-US" sz="1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13197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How is IME Calculated?</a:t>
            </a:r>
            <a:endParaRPr lang="en-US" sz="32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2" name="Picture 3" descr="A picture containing drawing&#10;&#10;Description automatically generated">
            <a:extLst>
              <a:ext uri="{FF2B5EF4-FFF2-40B4-BE49-F238E27FC236}">
                <a16:creationId xmlns:a16="http://schemas.microsoft.com/office/drawing/2014/main" id="{6E024E79-08F5-41CE-9490-D285B45C603B}"/>
              </a:ext>
            </a:extLst>
          </p:cNvPr>
          <p:cNvPicPr>
            <a:picLocks noChangeAspect="1"/>
          </p:cNvPicPr>
          <p:nvPr/>
        </p:nvPicPr>
        <p:blipFill>
          <a:blip r:embed="rId3"/>
          <a:stretch>
            <a:fillRect/>
          </a:stretch>
        </p:blipFill>
        <p:spPr>
          <a:xfrm>
            <a:off x="2126589" y="1281570"/>
            <a:ext cx="5139902" cy="575268"/>
          </a:xfrm>
          <a:prstGeom prst="rect">
            <a:avLst/>
          </a:prstGeom>
        </p:spPr>
      </p:pic>
      <p:graphicFrame>
        <p:nvGraphicFramePr>
          <p:cNvPr id="26" name="Diagram 26">
            <a:extLst>
              <a:ext uri="{FF2B5EF4-FFF2-40B4-BE49-F238E27FC236}">
                <a16:creationId xmlns:a16="http://schemas.microsoft.com/office/drawing/2014/main" id="{E37BD7F3-5DF5-40C3-A23C-2B01D7E37BD5}"/>
              </a:ext>
            </a:extLst>
          </p:cNvPr>
          <p:cNvGraphicFramePr/>
          <p:nvPr>
            <p:extLst>
              <p:ext uri="{D42A27DB-BD31-4B8C-83A1-F6EECF244321}">
                <p14:modId xmlns:p14="http://schemas.microsoft.com/office/powerpoint/2010/main" val="537275829"/>
              </p:ext>
            </p:extLst>
          </p:nvPr>
        </p:nvGraphicFramePr>
        <p:xfrm>
          <a:off x="708494" y="1849281"/>
          <a:ext cx="7610774" cy="4294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4" name="TextBox 83">
            <a:extLst>
              <a:ext uri="{FF2B5EF4-FFF2-40B4-BE49-F238E27FC236}">
                <a16:creationId xmlns:a16="http://schemas.microsoft.com/office/drawing/2014/main" id="{0F3330D1-AD09-4779-9B90-7ACCE4A0952A}"/>
              </a:ext>
            </a:extLst>
          </p:cNvPr>
          <p:cNvSpPr txBox="1"/>
          <p:nvPr/>
        </p:nvSpPr>
        <p:spPr>
          <a:xfrm>
            <a:off x="1567543" y="5973489"/>
            <a:ext cx="584839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0" dirty="0">
                <a:latin typeface="Arial"/>
                <a:cs typeface="Arial"/>
              </a:rPr>
              <a:t>Example from AAMC GME Funding 101</a:t>
            </a:r>
          </a:p>
        </p:txBody>
      </p:sp>
    </p:spTree>
    <p:extLst>
      <p:ext uri="{BB962C8B-B14F-4D97-AF65-F5344CB8AC3E}">
        <p14:creationId xmlns:p14="http://schemas.microsoft.com/office/powerpoint/2010/main" val="350371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02C-77FE-400F-AF67-0977C0DE30B5}"/>
              </a:ext>
            </a:extLst>
          </p:cNvPr>
          <p:cNvSpPr>
            <a:spLocks noGrp="1"/>
          </p:cNvSpPr>
          <p:nvPr>
            <p:ph type="title"/>
          </p:nvPr>
        </p:nvSpPr>
        <p:spPr>
          <a:xfrm>
            <a:off x="1989344" y="246466"/>
            <a:ext cx="6526006" cy="1325563"/>
          </a:xfrm>
        </p:spPr>
        <p:txBody>
          <a:bodyPr anchor="ctr">
            <a:normAutofit/>
          </a:bodyPr>
          <a:lstStyle/>
          <a:p>
            <a:r>
              <a:rPr lang="en-US" dirty="0">
                <a:latin typeface="Arial"/>
                <a:cs typeface="Arial"/>
              </a:rPr>
              <a:t>An Easier Way to Understand IME</a:t>
            </a:r>
          </a:p>
        </p:txBody>
      </p:sp>
      <p:sp>
        <p:nvSpPr>
          <p:cNvPr id="10" name="Content Placeholder 2">
            <a:extLst>
              <a:ext uri="{FF2B5EF4-FFF2-40B4-BE49-F238E27FC236}">
                <a16:creationId xmlns:a16="http://schemas.microsoft.com/office/drawing/2014/main" id="{8A57D419-A47F-4056-91EF-18953EB269D5}"/>
              </a:ext>
            </a:extLst>
          </p:cNvPr>
          <p:cNvSpPr>
            <a:spLocks noGrp="1"/>
          </p:cNvSpPr>
          <p:nvPr>
            <p:ph sz="half" idx="1"/>
          </p:nvPr>
        </p:nvSpPr>
        <p:spPr>
          <a:xfrm>
            <a:off x="628650" y="1825625"/>
            <a:ext cx="3886200" cy="4351338"/>
          </a:xfrm>
        </p:spPr>
        <p:txBody>
          <a:bodyPr vert="horz" lIns="91440" tIns="45720" rIns="91440" bIns="45720" rtlCol="0" anchor="t">
            <a:normAutofit/>
          </a:bodyPr>
          <a:lstStyle/>
          <a:p>
            <a:r>
              <a:rPr lang="en-US" dirty="0">
                <a:latin typeface="Arial"/>
                <a:cs typeface="Arial"/>
              </a:rPr>
              <a:t>IME is about 5.5% increase MS-DRG payments per every10 resident ER 100 beds.</a:t>
            </a:r>
            <a:endParaRPr lang="en-US" dirty="0"/>
          </a:p>
          <a:p>
            <a:pPr marL="0" indent="0">
              <a:buNone/>
            </a:pPr>
            <a:endParaRPr lang="en-US" dirty="0">
              <a:latin typeface="Arial"/>
              <a:cs typeface="Arial"/>
            </a:endParaRPr>
          </a:p>
          <a:p>
            <a:pPr marL="0" indent="0">
              <a:buNone/>
            </a:pPr>
            <a:endParaRPr lang="en-US" dirty="0">
              <a:cs typeface="Arial"/>
            </a:endParaRPr>
          </a:p>
        </p:txBody>
      </p:sp>
      <p:sp>
        <p:nvSpPr>
          <p:cNvPr id="5" name="Footer Placeholder 4">
            <a:extLst>
              <a:ext uri="{FF2B5EF4-FFF2-40B4-BE49-F238E27FC236}">
                <a16:creationId xmlns:a16="http://schemas.microsoft.com/office/drawing/2014/main" id="{7858AA5A-5817-425E-855B-F8BE63DFEBBD}"/>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Presented by Partners in Medical Education, Inc. 2020</a:t>
            </a:r>
          </a:p>
        </p:txBody>
      </p:sp>
      <p:sp>
        <p:nvSpPr>
          <p:cNvPr id="6" name="Slide Number Placeholder 5">
            <a:extLst>
              <a:ext uri="{FF2B5EF4-FFF2-40B4-BE49-F238E27FC236}">
                <a16:creationId xmlns:a16="http://schemas.microsoft.com/office/drawing/2014/main" id="{E1DA9D3D-DC29-438E-9A7F-90925577B20E}"/>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14</a:t>
            </a:fld>
            <a:endParaRPr lang="en-US" altLang="en-US" dirty="0"/>
          </a:p>
        </p:txBody>
      </p:sp>
      <p:pic>
        <p:nvPicPr>
          <p:cNvPr id="4" name="Picture 3">
            <a:extLst>
              <a:ext uri="{FF2B5EF4-FFF2-40B4-BE49-F238E27FC236}">
                <a16:creationId xmlns:a16="http://schemas.microsoft.com/office/drawing/2014/main" id="{44A226E0-291E-EB4A-A523-3206913DD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105" y="1883883"/>
            <a:ext cx="2906298" cy="4020239"/>
          </a:xfrm>
          <a:prstGeom prst="rect">
            <a:avLst/>
          </a:prstGeom>
        </p:spPr>
      </p:pic>
    </p:spTree>
    <p:extLst>
      <p:ext uri="{BB962C8B-B14F-4D97-AF65-F5344CB8AC3E}">
        <p14:creationId xmlns:p14="http://schemas.microsoft.com/office/powerpoint/2010/main" val="144837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2011485" y="257536"/>
            <a:ext cx="6863541"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How to Maximize Reimbursement</a:t>
            </a:r>
            <a:endParaRPr lang="en-US" sz="3200" dirty="0"/>
          </a:p>
        </p:txBody>
      </p:sp>
      <p:sp>
        <p:nvSpPr>
          <p:cNvPr id="72" name="Google Shape;72;p2"/>
          <p:cNvSpPr txBox="1">
            <a:spLocks noGrp="1"/>
          </p:cNvSpPr>
          <p:nvPr>
            <p:ph type="body" idx="1"/>
          </p:nvPr>
        </p:nvSpPr>
        <p:spPr>
          <a:xfrm>
            <a:off x="4504920" y="1808993"/>
            <a:ext cx="3736055" cy="3867621"/>
          </a:xfrm>
          <a:prstGeom prst="rect">
            <a:avLst/>
          </a:prstGeom>
          <a:noFill/>
          <a:ln>
            <a:noFill/>
          </a:ln>
        </p:spPr>
        <p:txBody>
          <a:bodyPr spcFirstLastPara="1" wrap="square" lIns="91425" tIns="91425" rIns="91425" bIns="91425" anchor="t" anchorCtr="0">
            <a:noAutofit/>
          </a:bodyPr>
          <a:lstStyle/>
          <a:p>
            <a:r>
              <a:rPr lang="en-US" sz="2400" dirty="0">
                <a:latin typeface="Arial"/>
                <a:cs typeface="Arial"/>
              </a:rPr>
              <a:t>Understand what time a resident FTE counts toward your institution.</a:t>
            </a:r>
            <a:endParaRPr lang="en-US" dirty="0"/>
          </a:p>
          <a:p>
            <a:pPr lvl="1"/>
            <a:r>
              <a:rPr lang="en-US" sz="2000" dirty="0">
                <a:latin typeface="Arial"/>
                <a:cs typeface="Arial"/>
              </a:rPr>
              <a:t>What is your CAP?</a:t>
            </a:r>
          </a:p>
          <a:p>
            <a:r>
              <a:rPr lang="en-US" sz="2400" dirty="0">
                <a:latin typeface="Arial"/>
                <a:cs typeface="Arial"/>
              </a:rPr>
              <a:t>Understand if your teaching partners are able to enter into an academic affiliation.</a:t>
            </a:r>
            <a:endParaRPr lang="en-US" sz="2400" dirty="0"/>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2" name="Picture 2" descr="A picture containing standing&#10;&#10;Description automatically generated">
            <a:extLst>
              <a:ext uri="{FF2B5EF4-FFF2-40B4-BE49-F238E27FC236}">
                <a16:creationId xmlns:a16="http://schemas.microsoft.com/office/drawing/2014/main" id="{472A8535-A049-4F22-85E7-EC912F722C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0304" y="1716138"/>
            <a:ext cx="3197077" cy="2517966"/>
          </a:xfrm>
          <a:prstGeom prst="rect">
            <a:avLst/>
          </a:prstGeom>
        </p:spPr>
      </p:pic>
      <p:sp>
        <p:nvSpPr>
          <p:cNvPr id="7" name="Slide Number Placeholder 5">
            <a:extLst>
              <a:ext uri="{FF2B5EF4-FFF2-40B4-BE49-F238E27FC236}">
                <a16:creationId xmlns:a16="http://schemas.microsoft.com/office/drawing/2014/main" id="{C188C3BD-67E1-5544-9387-BCF314261C98}"/>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15</a:t>
            </a:fld>
            <a:endParaRPr lang="en-US" altLang="en-US" dirty="0"/>
          </a:p>
        </p:txBody>
      </p:sp>
    </p:spTree>
    <p:extLst>
      <p:ext uri="{BB962C8B-B14F-4D97-AF65-F5344CB8AC3E}">
        <p14:creationId xmlns:p14="http://schemas.microsoft.com/office/powerpoint/2010/main" val="34053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A1A90-1425-461B-9A6A-84BFA14105E8}"/>
              </a:ext>
            </a:extLst>
          </p:cNvPr>
          <p:cNvSpPr>
            <a:spLocks noGrp="1"/>
          </p:cNvSpPr>
          <p:nvPr>
            <p:ph type="title"/>
          </p:nvPr>
        </p:nvSpPr>
        <p:spPr>
          <a:xfrm>
            <a:off x="1989344" y="246466"/>
            <a:ext cx="6526006" cy="1325563"/>
          </a:xfrm>
        </p:spPr>
        <p:txBody>
          <a:bodyPr anchor="ctr">
            <a:normAutofit/>
          </a:bodyPr>
          <a:lstStyle/>
          <a:p>
            <a:r>
              <a:rPr lang="en-US" dirty="0"/>
              <a:t>Resident CAP</a:t>
            </a:r>
          </a:p>
        </p:txBody>
      </p:sp>
      <p:sp>
        <p:nvSpPr>
          <p:cNvPr id="2" name="Content Placeholder 1">
            <a:extLst>
              <a:ext uri="{FF2B5EF4-FFF2-40B4-BE49-F238E27FC236}">
                <a16:creationId xmlns:a16="http://schemas.microsoft.com/office/drawing/2014/main" id="{A16709A9-6531-4A46-8E6F-2289FAB1DAAE}"/>
              </a:ext>
            </a:extLst>
          </p:cNvPr>
          <p:cNvSpPr>
            <a:spLocks noGrp="1"/>
          </p:cNvSpPr>
          <p:nvPr>
            <p:ph sz="half" idx="1"/>
          </p:nvPr>
        </p:nvSpPr>
        <p:spPr>
          <a:xfrm>
            <a:off x="628650" y="1825625"/>
            <a:ext cx="3886200" cy="4351338"/>
          </a:xfrm>
        </p:spPr>
        <p:txBody>
          <a:bodyPr vert="horz" lIns="91440" tIns="45720" rIns="91440" bIns="45720" rtlCol="0">
            <a:normAutofit/>
          </a:bodyPr>
          <a:lstStyle/>
          <a:p>
            <a:r>
              <a:rPr lang="en-US" dirty="0"/>
              <a:t>Resident CAP is the number of residents/fellows training at your hospital in 1996. According to your cost report.</a:t>
            </a:r>
          </a:p>
        </p:txBody>
      </p:sp>
      <p:pic>
        <p:nvPicPr>
          <p:cNvPr id="4" name="Picture 4" descr="A group of people in a room&#10;&#10;Description automatically generated">
            <a:extLst>
              <a:ext uri="{FF2B5EF4-FFF2-40B4-BE49-F238E27FC236}">
                <a16:creationId xmlns:a16="http://schemas.microsoft.com/office/drawing/2014/main" id="{FB561F87-A383-40AD-919A-00F7EBE84C7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29150" y="2920445"/>
            <a:ext cx="3886200" cy="2161698"/>
          </a:xfrm>
          <a:noFill/>
        </p:spPr>
      </p:pic>
      <p:sp>
        <p:nvSpPr>
          <p:cNvPr id="5" name="Google Shape;77;p12">
            <a:extLst>
              <a:ext uri="{FF2B5EF4-FFF2-40B4-BE49-F238E27FC236}">
                <a16:creationId xmlns:a16="http://schemas.microsoft.com/office/drawing/2014/main" id="{F32B3A6B-C4AD-174E-AF97-53271E5378AB}"/>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defRPr/>
            </a:pPr>
            <a:r>
              <a:rPr lang="en-US" sz="800" b="0" dirty="0">
                <a:solidFill>
                  <a:prstClr val="black"/>
                </a:solidFill>
                <a:latin typeface="Arial"/>
                <a:ea typeface="Arial"/>
                <a:cs typeface="Arial"/>
                <a:sym typeface="Arial"/>
              </a:rPr>
              <a:t>Presented by Partners in Medical Education, Inc. 2020</a:t>
            </a:r>
          </a:p>
        </p:txBody>
      </p:sp>
      <p:sp>
        <p:nvSpPr>
          <p:cNvPr id="7" name="Slide Number Placeholder 5">
            <a:extLst>
              <a:ext uri="{FF2B5EF4-FFF2-40B4-BE49-F238E27FC236}">
                <a16:creationId xmlns:a16="http://schemas.microsoft.com/office/drawing/2014/main" id="{D943CDDB-F592-F14A-ADF1-8173230921D7}"/>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16</a:t>
            </a:fld>
            <a:endParaRPr lang="en-US" altLang="en-US" dirty="0"/>
          </a:p>
        </p:txBody>
      </p:sp>
    </p:spTree>
    <p:extLst>
      <p:ext uri="{BB962C8B-B14F-4D97-AF65-F5344CB8AC3E}">
        <p14:creationId xmlns:p14="http://schemas.microsoft.com/office/powerpoint/2010/main" val="227046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AFC7881-84BF-46B2-A37A-924793714FD4}"/>
              </a:ext>
            </a:extLst>
          </p:cNvPr>
          <p:cNvGraphicFramePr>
            <a:graphicFrameLocks noGrp="1"/>
          </p:cNvGraphicFramePr>
          <p:nvPr>
            <p:ph idx="1"/>
            <p:extLst>
              <p:ext uri="{D42A27DB-BD31-4B8C-83A1-F6EECF244321}">
                <p14:modId xmlns:p14="http://schemas.microsoft.com/office/powerpoint/2010/main" val="3361693913"/>
              </p:ext>
            </p:extLst>
          </p:nvPr>
        </p:nvGraphicFramePr>
        <p:xfrm>
          <a:off x="457200" y="2362200"/>
          <a:ext cx="8153400" cy="2529840"/>
        </p:xfrm>
        <a:graphic>
          <a:graphicData uri="http://schemas.openxmlformats.org/drawingml/2006/table">
            <a:tbl>
              <a:tblPr firstRow="1" bandRow="1">
                <a:tableStyleId>{E8B1032C-EA38-4F05-BA0D-38AFFFC7BED3}</a:tableStyleId>
              </a:tblPr>
              <a:tblGrid>
                <a:gridCol w="1971675">
                  <a:extLst>
                    <a:ext uri="{9D8B030D-6E8A-4147-A177-3AD203B41FA5}">
                      <a16:colId xmlns:a16="http://schemas.microsoft.com/office/drawing/2014/main" val="3699186457"/>
                    </a:ext>
                  </a:extLst>
                </a:gridCol>
                <a:gridCol w="2066925">
                  <a:extLst>
                    <a:ext uri="{9D8B030D-6E8A-4147-A177-3AD203B41FA5}">
                      <a16:colId xmlns:a16="http://schemas.microsoft.com/office/drawing/2014/main" val="1337599033"/>
                    </a:ext>
                  </a:extLst>
                </a:gridCol>
                <a:gridCol w="2057400">
                  <a:extLst>
                    <a:ext uri="{9D8B030D-6E8A-4147-A177-3AD203B41FA5}">
                      <a16:colId xmlns:a16="http://schemas.microsoft.com/office/drawing/2014/main" val="2345274463"/>
                    </a:ext>
                  </a:extLst>
                </a:gridCol>
                <a:gridCol w="2057400">
                  <a:extLst>
                    <a:ext uri="{9D8B030D-6E8A-4147-A177-3AD203B41FA5}">
                      <a16:colId xmlns:a16="http://schemas.microsoft.com/office/drawing/2014/main" val="1210710896"/>
                    </a:ext>
                  </a:extLst>
                </a:gridCol>
              </a:tblGrid>
              <a:tr h="370840">
                <a:tc>
                  <a:txBody>
                    <a:bodyPr/>
                    <a:lstStyle/>
                    <a:p>
                      <a:pPr algn="ctr"/>
                      <a:r>
                        <a:rPr lang="en-US" sz="2400" dirty="0"/>
                        <a:t>Hospital</a:t>
                      </a:r>
                    </a:p>
                  </a:txBody>
                  <a:tcPr/>
                </a:tc>
                <a:tc>
                  <a:txBody>
                    <a:bodyPr/>
                    <a:lstStyle/>
                    <a:p>
                      <a:pPr algn="ctr"/>
                      <a:r>
                        <a:rPr lang="en-US" sz="2400" dirty="0"/>
                        <a:t>Non-Hospital</a:t>
                      </a:r>
                    </a:p>
                  </a:txBody>
                  <a:tcPr/>
                </a:tc>
                <a:tc>
                  <a:txBody>
                    <a:bodyPr/>
                    <a:lstStyle/>
                    <a:p>
                      <a:pPr algn="ctr"/>
                      <a:r>
                        <a:rPr lang="en-US" sz="2400" dirty="0"/>
                        <a:t>Hospital</a:t>
                      </a:r>
                    </a:p>
                  </a:txBody>
                  <a:tcPr/>
                </a:tc>
                <a:tc>
                  <a:txBody>
                    <a:bodyPr/>
                    <a:lstStyle/>
                    <a:p>
                      <a:pPr algn="ctr"/>
                      <a:r>
                        <a:rPr lang="en-US" sz="2400" dirty="0"/>
                        <a:t>Non-Hospital</a:t>
                      </a:r>
                    </a:p>
                  </a:txBody>
                  <a:tcPr/>
                </a:tc>
                <a:extLst>
                  <a:ext uri="{0D108BD9-81ED-4DB2-BD59-A6C34878D82A}">
                    <a16:rowId xmlns:a16="http://schemas.microsoft.com/office/drawing/2014/main" val="179009929"/>
                  </a:ext>
                </a:extLst>
              </a:tr>
              <a:tr h="370840">
                <a:tc>
                  <a:txBody>
                    <a:bodyPr/>
                    <a:lstStyle/>
                    <a:p>
                      <a:r>
                        <a:rPr lang="en-US" sz="2200" dirty="0"/>
                        <a:t>Patient Care</a:t>
                      </a:r>
                    </a:p>
                  </a:txBody>
                  <a:tcPr/>
                </a:tc>
                <a:tc>
                  <a:txBody>
                    <a:bodyPr/>
                    <a:lstStyle/>
                    <a:p>
                      <a:r>
                        <a:rPr lang="en-US" sz="2200" dirty="0"/>
                        <a:t>Patient Care</a:t>
                      </a:r>
                    </a:p>
                  </a:txBody>
                  <a:tcPr/>
                </a:tc>
                <a:tc>
                  <a:txBody>
                    <a:bodyPr/>
                    <a:lstStyle/>
                    <a:p>
                      <a:r>
                        <a:rPr lang="en-US" sz="2200" dirty="0"/>
                        <a:t>Patient Care</a:t>
                      </a:r>
                    </a:p>
                  </a:txBody>
                  <a:tcPr/>
                </a:tc>
                <a:tc>
                  <a:txBody>
                    <a:bodyPr/>
                    <a:lstStyle/>
                    <a:p>
                      <a:r>
                        <a:rPr lang="en-US" sz="2200" dirty="0"/>
                        <a:t>Patient Care</a:t>
                      </a:r>
                    </a:p>
                  </a:txBody>
                  <a:tcPr/>
                </a:tc>
                <a:extLst>
                  <a:ext uri="{0D108BD9-81ED-4DB2-BD59-A6C34878D82A}">
                    <a16:rowId xmlns:a16="http://schemas.microsoft.com/office/drawing/2014/main" val="3252775259"/>
                  </a:ext>
                </a:extLst>
              </a:tr>
              <a:tr h="370840">
                <a:tc>
                  <a:txBody>
                    <a:bodyPr/>
                    <a:lstStyle/>
                    <a:p>
                      <a:r>
                        <a:rPr lang="en-US" sz="2200" dirty="0"/>
                        <a:t>Vacation/Sick</a:t>
                      </a:r>
                    </a:p>
                  </a:txBody>
                  <a:tcPr/>
                </a:tc>
                <a:tc>
                  <a:txBody>
                    <a:bodyPr/>
                    <a:lstStyle/>
                    <a:p>
                      <a:r>
                        <a:rPr lang="en-US" sz="2200" dirty="0"/>
                        <a:t>Vacation/Sick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Vacation/Sick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Vacation/Sick</a:t>
                      </a:r>
                    </a:p>
                  </a:txBody>
                  <a:tcPr/>
                </a:tc>
                <a:extLst>
                  <a:ext uri="{0D108BD9-81ED-4DB2-BD59-A6C34878D82A}">
                    <a16:rowId xmlns:a16="http://schemas.microsoft.com/office/drawing/2014/main" val="2492247361"/>
                  </a:ext>
                </a:extLst>
              </a:tr>
              <a:tr h="370840">
                <a:tc>
                  <a:txBody>
                    <a:bodyPr/>
                    <a:lstStyle/>
                    <a:p>
                      <a:r>
                        <a:rPr lang="en-US" sz="2200" dirty="0"/>
                        <a:t>Didactic</a:t>
                      </a:r>
                    </a:p>
                  </a:txBody>
                  <a:tcPr/>
                </a:tc>
                <a:tc>
                  <a:txBody>
                    <a:bodyPr/>
                    <a:lstStyle/>
                    <a:p>
                      <a:r>
                        <a:rPr lang="en-US" sz="2200" dirty="0"/>
                        <a:t>Didactic </a:t>
                      </a:r>
                    </a:p>
                  </a:txBody>
                  <a:tcPr/>
                </a:tc>
                <a:tc>
                  <a:txBody>
                    <a:bodyPr/>
                    <a:lstStyle/>
                    <a:p>
                      <a:r>
                        <a:rPr lang="en-US" sz="2200" dirty="0"/>
                        <a:t>Didactic </a:t>
                      </a:r>
                    </a:p>
                  </a:txBody>
                  <a:tcPr/>
                </a:tc>
                <a:tc>
                  <a:txBody>
                    <a:bodyPr/>
                    <a:lstStyle/>
                    <a:p>
                      <a:r>
                        <a:rPr lang="en-US" sz="2200" dirty="0"/>
                        <a:t>NO Didactic</a:t>
                      </a:r>
                    </a:p>
                  </a:txBody>
                  <a:tcPr/>
                </a:tc>
                <a:extLst>
                  <a:ext uri="{0D108BD9-81ED-4DB2-BD59-A6C34878D82A}">
                    <a16:rowId xmlns:a16="http://schemas.microsoft.com/office/drawing/2014/main" val="2902519393"/>
                  </a:ext>
                </a:extLst>
              </a:tr>
              <a:tr h="370840">
                <a:tc>
                  <a:txBody>
                    <a:bodyPr/>
                    <a:lstStyle/>
                    <a:p>
                      <a:r>
                        <a:rPr lang="en-US" sz="2200" dirty="0"/>
                        <a:t>Research</a:t>
                      </a:r>
                    </a:p>
                  </a:txBody>
                  <a:tcPr/>
                </a:tc>
                <a:tc>
                  <a:txBody>
                    <a:bodyPr/>
                    <a:lstStyle/>
                    <a:p>
                      <a:r>
                        <a:rPr lang="en-US" sz="2200" dirty="0"/>
                        <a:t>NO Research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NO Research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NO Research</a:t>
                      </a:r>
                    </a:p>
                  </a:txBody>
                  <a:tcPr/>
                </a:tc>
                <a:extLst>
                  <a:ext uri="{0D108BD9-81ED-4DB2-BD59-A6C34878D82A}">
                    <a16:rowId xmlns:a16="http://schemas.microsoft.com/office/drawing/2014/main" val="1535108600"/>
                  </a:ext>
                </a:extLst>
              </a:tr>
            </a:tbl>
          </a:graphicData>
        </a:graphic>
      </p:graphicFrame>
      <p:sp>
        <p:nvSpPr>
          <p:cNvPr id="3" name="Title 2">
            <a:extLst>
              <a:ext uri="{FF2B5EF4-FFF2-40B4-BE49-F238E27FC236}">
                <a16:creationId xmlns:a16="http://schemas.microsoft.com/office/drawing/2014/main" id="{A25EBC4B-025A-4EBF-95B7-D847C4E6A4BC}"/>
              </a:ext>
            </a:extLst>
          </p:cNvPr>
          <p:cNvSpPr>
            <a:spLocks noGrp="1"/>
          </p:cNvSpPr>
          <p:nvPr>
            <p:ph type="title"/>
          </p:nvPr>
        </p:nvSpPr>
        <p:spPr/>
        <p:txBody>
          <a:bodyPr/>
          <a:lstStyle/>
          <a:p>
            <a:r>
              <a:rPr lang="en-US" dirty="0">
                <a:latin typeface="Arial"/>
                <a:cs typeface="Arial"/>
              </a:rPr>
              <a:t>How to Count Resident Time</a:t>
            </a:r>
            <a:endParaRPr lang="en-US" dirty="0"/>
          </a:p>
        </p:txBody>
      </p:sp>
      <p:sp>
        <p:nvSpPr>
          <p:cNvPr id="5" name="TextBox 4">
            <a:extLst>
              <a:ext uri="{FF2B5EF4-FFF2-40B4-BE49-F238E27FC236}">
                <a16:creationId xmlns:a16="http://schemas.microsoft.com/office/drawing/2014/main" id="{D9816FA6-14E4-4B26-BCB5-73B9A638D97B}"/>
              </a:ext>
            </a:extLst>
          </p:cNvPr>
          <p:cNvSpPr txBox="1"/>
          <p:nvPr/>
        </p:nvSpPr>
        <p:spPr>
          <a:xfrm>
            <a:off x="469900" y="1869757"/>
            <a:ext cx="4102100" cy="492443"/>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600" dirty="0">
                <a:latin typeface="+mj-lt"/>
              </a:rPr>
              <a:t>DGME</a:t>
            </a:r>
          </a:p>
        </p:txBody>
      </p:sp>
      <p:sp>
        <p:nvSpPr>
          <p:cNvPr id="6" name="TextBox 5">
            <a:extLst>
              <a:ext uri="{FF2B5EF4-FFF2-40B4-BE49-F238E27FC236}">
                <a16:creationId xmlns:a16="http://schemas.microsoft.com/office/drawing/2014/main" id="{2D7014F6-727C-44D8-9CDC-30AB33BD9D0B}"/>
              </a:ext>
            </a:extLst>
          </p:cNvPr>
          <p:cNvSpPr txBox="1"/>
          <p:nvPr/>
        </p:nvSpPr>
        <p:spPr>
          <a:xfrm>
            <a:off x="4526566" y="1869756"/>
            <a:ext cx="4102100" cy="492443"/>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600" dirty="0">
                <a:latin typeface="+mj-lt"/>
              </a:rPr>
              <a:t>IME</a:t>
            </a:r>
          </a:p>
        </p:txBody>
      </p:sp>
      <p:sp>
        <p:nvSpPr>
          <p:cNvPr id="7" name="TextBox 6">
            <a:extLst>
              <a:ext uri="{FF2B5EF4-FFF2-40B4-BE49-F238E27FC236}">
                <a16:creationId xmlns:a16="http://schemas.microsoft.com/office/drawing/2014/main" id="{F1483C94-2707-4830-9FE1-A13D90A39433}"/>
              </a:ext>
            </a:extLst>
          </p:cNvPr>
          <p:cNvSpPr txBox="1"/>
          <p:nvPr/>
        </p:nvSpPr>
        <p:spPr>
          <a:xfrm>
            <a:off x="762000" y="5593081"/>
            <a:ext cx="7816850" cy="400110"/>
          </a:xfrm>
          <a:prstGeom prst="rect">
            <a:avLst/>
          </a:prstGeom>
          <a:noFill/>
        </p:spPr>
        <p:txBody>
          <a:bodyPr wrap="square" rtlCol="0" anchor="t">
            <a:spAutoFit/>
          </a:bodyPr>
          <a:lstStyle/>
          <a:p>
            <a:endParaRPr lang="en-US" dirty="0"/>
          </a:p>
        </p:txBody>
      </p:sp>
      <p:sp>
        <p:nvSpPr>
          <p:cNvPr id="9" name="Google Shape;77;p12">
            <a:extLst>
              <a:ext uri="{FF2B5EF4-FFF2-40B4-BE49-F238E27FC236}">
                <a16:creationId xmlns:a16="http://schemas.microsoft.com/office/drawing/2014/main" id="{89792FF4-E388-D340-A3F7-8F5C523422C6}"/>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defRPr/>
            </a:pPr>
            <a:r>
              <a:rPr lang="en-US" sz="800" b="0" dirty="0">
                <a:solidFill>
                  <a:prstClr val="black"/>
                </a:solidFill>
                <a:latin typeface="Arial"/>
                <a:ea typeface="Arial"/>
                <a:cs typeface="Arial"/>
                <a:sym typeface="Arial"/>
              </a:rPr>
              <a:t>Presented by Partners in Medical Education, Inc. 2020</a:t>
            </a:r>
          </a:p>
        </p:txBody>
      </p:sp>
      <p:sp>
        <p:nvSpPr>
          <p:cNvPr id="10" name="Slide Number Placeholder 5">
            <a:extLst>
              <a:ext uri="{FF2B5EF4-FFF2-40B4-BE49-F238E27FC236}">
                <a16:creationId xmlns:a16="http://schemas.microsoft.com/office/drawing/2014/main" id="{CAC8AD4F-9842-5B43-AAD7-0AA4F2E1483E}"/>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17</a:t>
            </a:fld>
            <a:endParaRPr lang="en-US" altLang="en-US" dirty="0"/>
          </a:p>
        </p:txBody>
      </p:sp>
    </p:spTree>
    <p:extLst>
      <p:ext uri="{BB962C8B-B14F-4D97-AF65-F5344CB8AC3E}">
        <p14:creationId xmlns:p14="http://schemas.microsoft.com/office/powerpoint/2010/main" val="371573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Strategies for Reimbursement</a:t>
            </a:r>
            <a:endParaRPr lang="en-US" sz="3200" dirty="0"/>
          </a:p>
        </p:txBody>
      </p:sp>
      <p:sp>
        <p:nvSpPr>
          <p:cNvPr id="72" name="Google Shape;72;p2"/>
          <p:cNvSpPr txBox="1">
            <a:spLocks noGrp="1"/>
          </p:cNvSpPr>
          <p:nvPr>
            <p:ph type="body" idx="1"/>
          </p:nvPr>
        </p:nvSpPr>
        <p:spPr>
          <a:xfrm>
            <a:off x="674264" y="2275381"/>
            <a:ext cx="8572606" cy="2718699"/>
          </a:xfrm>
          <a:prstGeom prst="rect">
            <a:avLst/>
          </a:prstGeom>
          <a:noFill/>
          <a:ln>
            <a:noFill/>
          </a:ln>
        </p:spPr>
        <p:txBody>
          <a:bodyPr spcFirstLastPara="1" wrap="square" lIns="91425" tIns="91425" rIns="91425" bIns="91425" anchor="t" anchorCtr="0">
            <a:noAutofit/>
          </a:bodyPr>
          <a:lstStyle/>
          <a:p>
            <a:r>
              <a:rPr lang="en-US" sz="2400" dirty="0">
                <a:latin typeface="Arial"/>
                <a:cs typeface="Arial"/>
              </a:rPr>
              <a:t>Review Resident Schedules</a:t>
            </a:r>
            <a:endParaRPr lang="en-US" sz="2400" dirty="0"/>
          </a:p>
          <a:p>
            <a:r>
              <a:rPr lang="en-US" sz="2400" dirty="0">
                <a:latin typeface="Arial"/>
                <a:cs typeface="Arial"/>
              </a:rPr>
              <a:t>Limit Out Rotations</a:t>
            </a:r>
          </a:p>
          <a:p>
            <a:r>
              <a:rPr lang="en-US" sz="2400" dirty="0">
                <a:latin typeface="Arial"/>
                <a:cs typeface="Arial"/>
              </a:rPr>
              <a:t>Bring Research back into the hospital</a:t>
            </a:r>
            <a:endParaRPr lang="en-US" sz="2400" dirty="0"/>
          </a:p>
          <a:p>
            <a:r>
              <a:rPr lang="en-US" sz="2400" dirty="0">
                <a:latin typeface="Arial"/>
                <a:cs typeface="Arial"/>
              </a:rPr>
              <a:t>Bring Didactics back into the hospital</a:t>
            </a:r>
            <a:endParaRPr lang="en-US" sz="2400" dirty="0"/>
          </a:p>
          <a:p>
            <a:r>
              <a:rPr lang="en-US" sz="2400" dirty="0">
                <a:latin typeface="Arial"/>
                <a:cs typeface="Arial"/>
              </a:rPr>
              <a:t>Increase Quality Improvement Projects</a:t>
            </a:r>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Wave 6">
            <a:extLst>
              <a:ext uri="{FF2B5EF4-FFF2-40B4-BE49-F238E27FC236}">
                <a16:creationId xmlns:a16="http://schemas.microsoft.com/office/drawing/2014/main" id="{A30C29F4-17E9-4CF4-8F63-3DD24D333E61}"/>
              </a:ext>
            </a:extLst>
          </p:cNvPr>
          <p:cNvSpPr/>
          <p:nvPr/>
        </p:nvSpPr>
        <p:spPr>
          <a:xfrm>
            <a:off x="645962" y="5066818"/>
            <a:ext cx="7804780" cy="1137308"/>
          </a:xfrm>
          <a:prstGeom prst="wav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algn="l" rtl="0" eaLnBrk="0" fontAlgn="base" hangingPunct="0">
              <a:spcBef>
                <a:spcPct val="0"/>
              </a:spcBef>
              <a:spcAft>
                <a:spcPct val="0"/>
              </a:spcAft>
              <a:defRPr sz="2000" b="1" kern="1200">
                <a:solidFill>
                  <a:schemeClr val="dk1"/>
                </a:solidFill>
                <a:latin typeface="+mn-lt"/>
                <a:ea typeface="+mn-ea"/>
                <a:cs typeface="+mn-cs"/>
              </a:defRPr>
            </a:lvl1pPr>
            <a:lvl2pPr marL="457200" algn="l" rtl="0" eaLnBrk="0" fontAlgn="base" hangingPunct="0">
              <a:spcBef>
                <a:spcPct val="0"/>
              </a:spcBef>
              <a:spcAft>
                <a:spcPct val="0"/>
              </a:spcAft>
              <a:defRPr sz="2000" b="1" kern="1200">
                <a:solidFill>
                  <a:schemeClr val="dk1"/>
                </a:solidFill>
                <a:latin typeface="+mn-lt"/>
                <a:ea typeface="+mn-ea"/>
                <a:cs typeface="+mn-cs"/>
              </a:defRPr>
            </a:lvl2pPr>
            <a:lvl3pPr marL="914400" algn="l" rtl="0" eaLnBrk="0" fontAlgn="base" hangingPunct="0">
              <a:spcBef>
                <a:spcPct val="0"/>
              </a:spcBef>
              <a:spcAft>
                <a:spcPct val="0"/>
              </a:spcAft>
              <a:defRPr sz="2000" b="1" kern="1200">
                <a:solidFill>
                  <a:schemeClr val="dk1"/>
                </a:solidFill>
                <a:latin typeface="+mn-lt"/>
                <a:ea typeface="+mn-ea"/>
                <a:cs typeface="+mn-cs"/>
              </a:defRPr>
            </a:lvl3pPr>
            <a:lvl4pPr marL="1371600" algn="l" rtl="0" eaLnBrk="0" fontAlgn="base" hangingPunct="0">
              <a:spcBef>
                <a:spcPct val="0"/>
              </a:spcBef>
              <a:spcAft>
                <a:spcPct val="0"/>
              </a:spcAft>
              <a:defRPr sz="2000" b="1" kern="1200">
                <a:solidFill>
                  <a:schemeClr val="dk1"/>
                </a:solidFill>
                <a:latin typeface="+mn-lt"/>
                <a:ea typeface="+mn-ea"/>
                <a:cs typeface="+mn-cs"/>
              </a:defRPr>
            </a:lvl4pPr>
            <a:lvl5pPr marL="1828800" algn="l" rtl="0" eaLnBrk="0" fontAlgn="base" hangingPunct="0">
              <a:spcBef>
                <a:spcPct val="0"/>
              </a:spcBef>
              <a:spcAft>
                <a:spcPct val="0"/>
              </a:spcAft>
              <a:defRPr sz="2000" b="1" kern="1200">
                <a:solidFill>
                  <a:schemeClr val="dk1"/>
                </a:solidFill>
                <a:latin typeface="+mn-lt"/>
                <a:ea typeface="+mn-ea"/>
                <a:cs typeface="+mn-cs"/>
              </a:defRPr>
            </a:lvl5pPr>
            <a:lvl6pPr marL="2286000" algn="l" defTabSz="914400" rtl="0" eaLnBrk="1" latinLnBrk="0" hangingPunct="1">
              <a:defRPr sz="2000" b="1" kern="1200">
                <a:solidFill>
                  <a:schemeClr val="dk1"/>
                </a:solidFill>
                <a:latin typeface="+mn-lt"/>
                <a:ea typeface="+mn-ea"/>
                <a:cs typeface="+mn-cs"/>
              </a:defRPr>
            </a:lvl6pPr>
            <a:lvl7pPr marL="2743200" algn="l" defTabSz="914400" rtl="0" eaLnBrk="1" latinLnBrk="0" hangingPunct="1">
              <a:defRPr sz="2000" b="1" kern="1200">
                <a:solidFill>
                  <a:schemeClr val="dk1"/>
                </a:solidFill>
                <a:latin typeface="+mn-lt"/>
                <a:ea typeface="+mn-ea"/>
                <a:cs typeface="+mn-cs"/>
              </a:defRPr>
            </a:lvl7pPr>
            <a:lvl8pPr marL="3200400" algn="l" defTabSz="914400" rtl="0" eaLnBrk="1" latinLnBrk="0" hangingPunct="1">
              <a:defRPr sz="2000" b="1" kern="1200">
                <a:solidFill>
                  <a:schemeClr val="dk1"/>
                </a:solidFill>
                <a:latin typeface="+mn-lt"/>
                <a:ea typeface="+mn-ea"/>
                <a:cs typeface="+mn-cs"/>
              </a:defRPr>
            </a:lvl8pPr>
            <a:lvl9pPr marL="3657600" algn="l" defTabSz="914400" rtl="0" eaLnBrk="1" latinLnBrk="0" hangingPunct="1">
              <a:defRPr sz="2000" b="1" kern="1200">
                <a:solidFill>
                  <a:schemeClr val="dk1"/>
                </a:solidFill>
                <a:latin typeface="+mn-lt"/>
                <a:ea typeface="+mn-ea"/>
                <a:cs typeface="+mn-cs"/>
              </a:defRPr>
            </a:lvl9pPr>
          </a:lstStyle>
          <a:p>
            <a:pPr algn="ctr"/>
            <a:r>
              <a:rPr lang="en-US" dirty="0"/>
              <a:t>DOCUMENTATION, DOCUMENTATION, DOCUMENTATION</a:t>
            </a:r>
          </a:p>
        </p:txBody>
      </p:sp>
      <p:sp>
        <p:nvSpPr>
          <p:cNvPr id="8" name="Slide Number Placeholder 5">
            <a:extLst>
              <a:ext uri="{FF2B5EF4-FFF2-40B4-BE49-F238E27FC236}">
                <a16:creationId xmlns:a16="http://schemas.microsoft.com/office/drawing/2014/main" id="{8AE9BFEF-1CA8-7E4A-BF4D-EFA0A7B26198}"/>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18</a:t>
            </a:fld>
            <a:endParaRPr lang="en-US" altLang="en-US" dirty="0"/>
          </a:p>
        </p:txBody>
      </p:sp>
    </p:spTree>
    <p:extLst>
      <p:ext uri="{BB962C8B-B14F-4D97-AF65-F5344CB8AC3E}">
        <p14:creationId xmlns:p14="http://schemas.microsoft.com/office/powerpoint/2010/main" val="82523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sitting, table, light, food&#10;&#10;Description automatically generated">
            <a:extLst>
              <a:ext uri="{FF2B5EF4-FFF2-40B4-BE49-F238E27FC236}">
                <a16:creationId xmlns:a16="http://schemas.microsoft.com/office/drawing/2014/main" id="{DDD890FA-7C08-4CCE-B466-93A6926CBC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960000">
            <a:off x="7132320" y="3789045"/>
            <a:ext cx="1697355" cy="2257425"/>
          </a:xfrm>
          <a:prstGeom prst="rect">
            <a:avLst/>
          </a:prstGeom>
        </p:spPr>
      </p:pic>
      <p:sp>
        <p:nvSpPr>
          <p:cNvPr id="2" name="Content Placeholder 1">
            <a:extLst>
              <a:ext uri="{FF2B5EF4-FFF2-40B4-BE49-F238E27FC236}">
                <a16:creationId xmlns:a16="http://schemas.microsoft.com/office/drawing/2014/main" id="{DCF5F3F7-38BB-4AAC-8CE2-A130EBD92AA3}"/>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Ø"/>
            </a:pPr>
            <a:r>
              <a:rPr lang="en-US" dirty="0">
                <a:latin typeface="Arial"/>
                <a:cs typeface="Arial"/>
              </a:rPr>
              <a:t>New teaching hospitals</a:t>
            </a:r>
            <a:endParaRPr lang="en-US" dirty="0"/>
          </a:p>
          <a:p>
            <a:pPr>
              <a:buFont typeface="Wingdings" panose="020B0604020202020204" pitchFamily="34" charset="0"/>
              <a:buChar char="Ø"/>
            </a:pPr>
            <a:r>
              <a:rPr lang="en-US" dirty="0">
                <a:latin typeface="Arial"/>
                <a:cs typeface="Arial"/>
              </a:rPr>
              <a:t>Rural teaching hospitals</a:t>
            </a:r>
            <a:endParaRPr lang="en-US" dirty="0">
              <a:cs typeface="Arial"/>
            </a:endParaRPr>
          </a:p>
          <a:p>
            <a:pPr>
              <a:buFont typeface="Wingdings" panose="020B0604020202020204" pitchFamily="34" charset="0"/>
              <a:buChar char="Ø"/>
            </a:pPr>
            <a:r>
              <a:rPr lang="en-US" dirty="0">
                <a:latin typeface="Arial"/>
                <a:cs typeface="Arial"/>
              </a:rPr>
              <a:t>Rural training track programs</a:t>
            </a:r>
            <a:endParaRPr lang="en-US" dirty="0"/>
          </a:p>
          <a:p>
            <a:pPr>
              <a:buFont typeface="Wingdings" panose="020B0604020202020204" pitchFamily="34" charset="0"/>
              <a:buChar char="Ø"/>
            </a:pPr>
            <a:r>
              <a:rPr lang="en-US" dirty="0">
                <a:latin typeface="Arial"/>
                <a:cs typeface="Arial"/>
              </a:rPr>
              <a:t>Temporary and permanent adjustments associated with closed hospitals and programs</a:t>
            </a:r>
            <a:endParaRPr lang="en-US" dirty="0"/>
          </a:p>
          <a:p>
            <a:pPr>
              <a:buFont typeface="Wingdings" panose="020B0604020202020204" pitchFamily="34" charset="0"/>
              <a:buChar char="Ø"/>
            </a:pPr>
            <a:r>
              <a:rPr lang="en-US" dirty="0">
                <a:latin typeface="Arial"/>
                <a:cs typeface="Arial"/>
              </a:rPr>
              <a:t>Medicare GME Affiliated Group Agreements</a:t>
            </a:r>
            <a:endParaRPr lang="en-US" dirty="0"/>
          </a:p>
        </p:txBody>
      </p:sp>
      <p:sp>
        <p:nvSpPr>
          <p:cNvPr id="3" name="Title 2">
            <a:extLst>
              <a:ext uri="{FF2B5EF4-FFF2-40B4-BE49-F238E27FC236}">
                <a16:creationId xmlns:a16="http://schemas.microsoft.com/office/drawing/2014/main" id="{757FAE53-0287-4E3B-AC80-538BEC52972A}"/>
              </a:ext>
            </a:extLst>
          </p:cNvPr>
          <p:cNvSpPr>
            <a:spLocks noGrp="1"/>
          </p:cNvSpPr>
          <p:nvPr>
            <p:ph type="title"/>
          </p:nvPr>
        </p:nvSpPr>
        <p:spPr/>
        <p:txBody>
          <a:bodyPr/>
          <a:lstStyle/>
          <a:p>
            <a:r>
              <a:rPr lang="en-US" dirty="0">
                <a:latin typeface="Arial"/>
                <a:cs typeface="Arial"/>
              </a:rPr>
              <a:t>Ways to Increase CAP</a:t>
            </a:r>
            <a:endParaRPr lang="en-US" dirty="0"/>
          </a:p>
        </p:txBody>
      </p:sp>
      <p:sp>
        <p:nvSpPr>
          <p:cNvPr id="4" name="Footer Placeholder 3">
            <a:extLst>
              <a:ext uri="{FF2B5EF4-FFF2-40B4-BE49-F238E27FC236}">
                <a16:creationId xmlns:a16="http://schemas.microsoft.com/office/drawing/2014/main" id="{1CF2AD72-DB77-46FC-9429-5F2BC4C28272}"/>
              </a:ext>
            </a:extLst>
          </p:cNvPr>
          <p:cNvSpPr>
            <a:spLocks noGrp="1"/>
          </p:cNvSpPr>
          <p:nvPr>
            <p:ph type="ftr" sz="quarter" idx="10"/>
          </p:nvPr>
        </p:nvSpPr>
        <p:spPr/>
        <p:txBody>
          <a:bodyPr/>
          <a:lstStyle/>
          <a:p>
            <a:pPr>
              <a:defRPr/>
            </a:pPr>
            <a:r>
              <a:rPr lang="en-US" dirty="0"/>
              <a:t>Presented by Partners in Medical Education, Inc. 2020</a:t>
            </a:r>
          </a:p>
        </p:txBody>
      </p:sp>
      <p:sp>
        <p:nvSpPr>
          <p:cNvPr id="7" name="Slide Number Placeholder 5">
            <a:extLst>
              <a:ext uri="{FF2B5EF4-FFF2-40B4-BE49-F238E27FC236}">
                <a16:creationId xmlns:a16="http://schemas.microsoft.com/office/drawing/2014/main" id="{CA3D9105-90C4-764D-BF66-5E54F33D56CA}"/>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19</a:t>
            </a:fld>
            <a:endParaRPr lang="en-US" altLang="en-US" dirty="0"/>
          </a:p>
        </p:txBody>
      </p:sp>
    </p:spTree>
    <p:extLst>
      <p:ext uri="{BB962C8B-B14F-4D97-AF65-F5344CB8AC3E}">
        <p14:creationId xmlns:p14="http://schemas.microsoft.com/office/powerpoint/2010/main" val="403371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lstStyle/>
          <a:p>
            <a:r>
              <a:rPr lang="en-US" dirty="0"/>
              <a:t>Graduate Medical Education Financing</a:t>
            </a:r>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Erin Reis, EdD, MBA, FACHE, C-TAGME</a:t>
            </a:r>
            <a:endParaRPr dirty="0"/>
          </a:p>
        </p:txBody>
      </p:sp>
      <p:sp>
        <p:nvSpPr>
          <p:cNvPr id="7" name="Footer Placeholder 3">
            <a:extLst>
              <a:ext uri="{FF2B5EF4-FFF2-40B4-BE49-F238E27FC236}">
                <a16:creationId xmlns:a16="http://schemas.microsoft.com/office/drawing/2014/main" id="{56814D76-A07D-D549-8A51-B6F12F10475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8" name="Slide Number Placeholder 4">
            <a:extLst>
              <a:ext uri="{FF2B5EF4-FFF2-40B4-BE49-F238E27FC236}">
                <a16:creationId xmlns:a16="http://schemas.microsoft.com/office/drawing/2014/main" id="{C22AA449-A14A-1A43-BFBD-586474EB765A}"/>
              </a:ext>
            </a:extLst>
          </p:cNvPr>
          <p:cNvSpPr>
            <a:spLocks noGrp="1"/>
          </p:cNvSpPr>
          <p:nvPr>
            <p:ph type="sldNum" sz="quarter" idx="11"/>
          </p:nvPr>
        </p:nvSpPr>
        <p:spPr>
          <a:xfrm>
            <a:off x="7811910" y="6433131"/>
            <a:ext cx="703439" cy="365125"/>
          </a:xfrm>
        </p:spPr>
        <p:txBody>
          <a:bodyPr/>
          <a:lstStyle/>
          <a:p>
            <a:pPr>
              <a:defRPr/>
            </a:pPr>
            <a:fld id="{6AD68910-38FE-C240-95D4-C063CA8D3DE6}" type="slidenum">
              <a:rPr lang="en-US" altLang="en-US" smtClean="0"/>
              <a:pPr>
                <a:defRPr/>
              </a:pPr>
              <a:t>2</a:t>
            </a:fld>
            <a:endParaRPr lang="en-US" alt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8" name="Picture 8" descr="A close up of a sign&#10;&#10;Description automatically generated">
            <a:extLst>
              <a:ext uri="{FF2B5EF4-FFF2-40B4-BE49-F238E27FC236}">
                <a16:creationId xmlns:a16="http://schemas.microsoft.com/office/drawing/2014/main" id="{B4600322-CA25-40C2-8F75-E6FC3E9A7E2F}"/>
              </a:ext>
            </a:extLst>
          </p:cNvPr>
          <p:cNvPicPr>
            <a:picLocks noChangeAspect="1"/>
          </p:cNvPicPr>
          <p:nvPr/>
        </p:nvPicPr>
        <p:blipFill>
          <a:blip r:embed="rId3"/>
          <a:stretch>
            <a:fillRect/>
          </a:stretch>
        </p:blipFill>
        <p:spPr>
          <a:xfrm>
            <a:off x="1246978" y="1738058"/>
            <a:ext cx="6650044" cy="4438905"/>
          </a:xfrm>
          <a:prstGeom prst="rect">
            <a:avLst/>
          </a:prstGeom>
          <a:noFill/>
        </p:spPr>
      </p:pic>
      <p:sp>
        <p:nvSpPr>
          <p:cNvPr id="71" name="Google Shape;71;p2"/>
          <p:cNvSpPr txBox="1">
            <a:spLocks noGrp="1"/>
          </p:cNvSpPr>
          <p:nvPr>
            <p:ph type="title"/>
          </p:nvPr>
        </p:nvSpPr>
        <p:spPr>
          <a:xfrm>
            <a:off x="1989344" y="246466"/>
            <a:ext cx="6526006" cy="1325563"/>
          </a:xfrm>
        </p:spPr>
        <p:txBody>
          <a:bodyPr spcFirstLastPara="1" lIns="91425" tIns="91425" rIns="91425" bIns="91425" anchor="ctr" anchorCtr="0">
            <a:normAutofit/>
          </a:bodyPr>
          <a:lstStyle/>
          <a:p>
            <a:pPr>
              <a:spcBef>
                <a:spcPts val="0"/>
              </a:spcBef>
              <a:buClr>
                <a:schemeClr val="dk1"/>
              </a:buClr>
              <a:buSzPts val="3500"/>
            </a:pPr>
            <a:r>
              <a:rPr lang="en-US" dirty="0">
                <a:latin typeface="Arial"/>
                <a:cs typeface="Arial"/>
              </a:rPr>
              <a:t>Budget Season</a:t>
            </a:r>
            <a:endParaRPr lang="en-US" dirty="0"/>
          </a:p>
        </p:txBody>
      </p:sp>
      <p:sp>
        <p:nvSpPr>
          <p:cNvPr id="7" name="Google Shape;77;p12">
            <a:extLst>
              <a:ext uri="{FF2B5EF4-FFF2-40B4-BE49-F238E27FC236}">
                <a16:creationId xmlns:a16="http://schemas.microsoft.com/office/drawing/2014/main" id="{7B7EA291-68DE-D942-B174-BD937B1D1949}"/>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defRPr/>
            </a:pPr>
            <a:r>
              <a:rPr lang="en-US" sz="800" b="0" dirty="0">
                <a:solidFill>
                  <a:prstClr val="black"/>
                </a:solidFill>
                <a:latin typeface="Arial"/>
                <a:ea typeface="Arial"/>
                <a:cs typeface="Arial"/>
                <a:sym typeface="Arial"/>
              </a:rPr>
              <a:t>Presented by Partners in Medical Education, Inc. 2020</a:t>
            </a:r>
          </a:p>
        </p:txBody>
      </p:sp>
      <p:sp>
        <p:nvSpPr>
          <p:cNvPr id="9" name="Slide Number Placeholder 5">
            <a:extLst>
              <a:ext uri="{FF2B5EF4-FFF2-40B4-BE49-F238E27FC236}">
                <a16:creationId xmlns:a16="http://schemas.microsoft.com/office/drawing/2014/main" id="{C2A113C8-D3DE-D842-82D0-B14DDC9C3DD5}"/>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20</a:t>
            </a:fld>
            <a:endParaRPr lang="en-US" altLang="en-US" dirty="0"/>
          </a:p>
        </p:txBody>
      </p:sp>
    </p:spTree>
    <p:extLst>
      <p:ext uri="{BB962C8B-B14F-4D97-AF65-F5344CB8AC3E}">
        <p14:creationId xmlns:p14="http://schemas.microsoft.com/office/powerpoint/2010/main" val="3508393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Budget Basics</a:t>
            </a:r>
            <a:br>
              <a:rPr lang="en-US" sz="3200" dirty="0"/>
            </a:br>
            <a:endParaRPr lang="en-US" dirty="0"/>
          </a:p>
        </p:txBody>
      </p:sp>
      <p:sp>
        <p:nvSpPr>
          <p:cNvPr id="72" name="Google Shape;72;p2"/>
          <p:cNvSpPr txBox="1">
            <a:spLocks noGrp="1"/>
          </p:cNvSpPr>
          <p:nvPr>
            <p:ph type="body" idx="1"/>
          </p:nvPr>
        </p:nvSpPr>
        <p:spPr>
          <a:xfrm>
            <a:off x="590969" y="1988008"/>
            <a:ext cx="7886700" cy="3269792"/>
          </a:xfrm>
          <a:prstGeom prst="rect">
            <a:avLst/>
          </a:prstGeom>
          <a:noFill/>
          <a:ln>
            <a:noFill/>
          </a:ln>
        </p:spPr>
        <p:txBody>
          <a:bodyPr spcFirstLastPara="1" wrap="square" lIns="91425" tIns="91425" rIns="91425" bIns="91425" anchor="t" anchorCtr="0">
            <a:noAutofit/>
          </a:bodyPr>
          <a:lstStyle/>
          <a:p>
            <a:r>
              <a:rPr lang="en-US" sz="2400" dirty="0">
                <a:solidFill>
                  <a:schemeClr val="dk1"/>
                </a:solidFill>
                <a:latin typeface="Arial"/>
                <a:cs typeface="Arial"/>
                <a:sym typeface="Arial"/>
              </a:rPr>
              <a:t>What are your sources of </a:t>
            </a:r>
            <a:r>
              <a:rPr lang="en-US" sz="2400" b="1" u="sng" dirty="0">
                <a:solidFill>
                  <a:schemeClr val="dk1"/>
                </a:solidFill>
                <a:latin typeface="Arial"/>
                <a:cs typeface="Arial"/>
                <a:sym typeface="Arial"/>
              </a:rPr>
              <a:t>revenue?</a:t>
            </a:r>
            <a:endParaRPr lang="en-US" dirty="0">
              <a:solidFill>
                <a:schemeClr val="dk1"/>
              </a:solidFill>
            </a:endParaRPr>
          </a:p>
          <a:p>
            <a:r>
              <a:rPr lang="en-US" sz="2400" dirty="0">
                <a:solidFill>
                  <a:schemeClr val="dk1"/>
                </a:solidFill>
                <a:latin typeface="Arial"/>
                <a:ea typeface="Arial"/>
                <a:cs typeface="Arial"/>
              </a:rPr>
              <a:t>What are your </a:t>
            </a:r>
            <a:r>
              <a:rPr lang="en-US" sz="2400" b="1" u="sng" dirty="0">
                <a:solidFill>
                  <a:schemeClr val="dk1"/>
                </a:solidFill>
                <a:latin typeface="Arial"/>
                <a:ea typeface="Arial"/>
                <a:cs typeface="Arial"/>
              </a:rPr>
              <a:t>expenses?</a:t>
            </a:r>
          </a:p>
          <a:p>
            <a:r>
              <a:rPr lang="en-US" sz="2400" dirty="0">
                <a:solidFill>
                  <a:schemeClr val="dk1"/>
                </a:solidFill>
                <a:latin typeface="Arial"/>
                <a:ea typeface="Arial"/>
                <a:cs typeface="Arial"/>
              </a:rPr>
              <a:t>What is your Fiscal Year, is it different then the Academic Year?</a:t>
            </a:r>
          </a:p>
          <a:p>
            <a:endParaRPr lang="en-US" sz="2000" dirty="0">
              <a:solidFill>
                <a:schemeClr val="dk1"/>
              </a:solidFill>
              <a:latin typeface="Arial"/>
              <a:ea typeface="Arial"/>
              <a:cs typeface="Arial"/>
            </a:endParaRPr>
          </a:p>
          <a:p>
            <a:pPr marL="0" indent="0">
              <a:buNone/>
            </a:pPr>
            <a:endParaRPr lang="en-US" sz="20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5CC866E5-8799-4967-95D7-873C6821669D}"/>
              </a:ext>
            </a:extLst>
          </p:cNvPr>
          <p:cNvSpPr txBox="1"/>
          <p:nvPr/>
        </p:nvSpPr>
        <p:spPr>
          <a:xfrm>
            <a:off x="643785" y="5806002"/>
            <a:ext cx="8318606" cy="276999"/>
          </a:xfrm>
          <a:prstGeom prst="rect">
            <a:avLst/>
          </a:prstGeom>
          <a:noFill/>
        </p:spPr>
        <p:txBody>
          <a:bodyPr wrap="square" rtlCol="0" anchor="t">
            <a:spAutoFit/>
          </a:bodyPr>
          <a:lstStyle/>
          <a:p>
            <a:endParaRPr lang="en-US" sz="1200" b="0" dirty="0">
              <a:latin typeface="+mn-lt"/>
              <a:cs typeface="Calibri" panose="020F0502020204030204" pitchFamily="34" charset="0"/>
            </a:endParaRPr>
          </a:p>
        </p:txBody>
      </p:sp>
      <p:pic>
        <p:nvPicPr>
          <p:cNvPr id="3" name="Picture 3" descr="A picture containing food&#10;&#10;Description automatically generated">
            <a:extLst>
              <a:ext uri="{FF2B5EF4-FFF2-40B4-BE49-F238E27FC236}">
                <a16:creationId xmlns:a16="http://schemas.microsoft.com/office/drawing/2014/main" id="{C4A3FF53-826C-4739-9B3B-C0EAD3E8355A}"/>
              </a:ext>
            </a:extLst>
          </p:cNvPr>
          <p:cNvPicPr>
            <a:picLocks noChangeAspect="1"/>
          </p:cNvPicPr>
          <p:nvPr/>
        </p:nvPicPr>
        <p:blipFill>
          <a:blip r:embed="rId3"/>
          <a:stretch>
            <a:fillRect/>
          </a:stretch>
        </p:blipFill>
        <p:spPr>
          <a:xfrm>
            <a:off x="1888177" y="3910989"/>
            <a:ext cx="5023262" cy="2285999"/>
          </a:xfrm>
          <a:prstGeom prst="rect">
            <a:avLst/>
          </a:prstGeom>
        </p:spPr>
      </p:pic>
      <p:sp>
        <p:nvSpPr>
          <p:cNvPr id="8" name="Slide Number Placeholder 5">
            <a:extLst>
              <a:ext uri="{FF2B5EF4-FFF2-40B4-BE49-F238E27FC236}">
                <a16:creationId xmlns:a16="http://schemas.microsoft.com/office/drawing/2014/main" id="{10B19A4C-BBAF-9245-A144-3D033AA22A4F}"/>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21</a:t>
            </a:fld>
            <a:endParaRPr lang="en-US" altLang="en-US" dirty="0"/>
          </a:p>
        </p:txBody>
      </p:sp>
    </p:spTree>
    <p:extLst>
      <p:ext uri="{BB962C8B-B14F-4D97-AF65-F5344CB8AC3E}">
        <p14:creationId xmlns:p14="http://schemas.microsoft.com/office/powerpoint/2010/main" val="328442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Sample Sources of Revenue</a:t>
            </a:r>
            <a:endParaRPr lang="en-US" sz="32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graphicFrame>
        <p:nvGraphicFramePr>
          <p:cNvPr id="4" name="Table 6">
            <a:extLst>
              <a:ext uri="{FF2B5EF4-FFF2-40B4-BE49-F238E27FC236}">
                <a16:creationId xmlns:a16="http://schemas.microsoft.com/office/drawing/2014/main" id="{DF3B9EC8-CC4D-4011-86A6-7B52764FD122}"/>
              </a:ext>
            </a:extLst>
          </p:cNvPr>
          <p:cNvGraphicFramePr>
            <a:graphicFrameLocks noGrp="1"/>
          </p:cNvGraphicFramePr>
          <p:nvPr>
            <p:ph idx="1"/>
            <p:extLst>
              <p:ext uri="{D42A27DB-BD31-4B8C-83A1-F6EECF244321}">
                <p14:modId xmlns:p14="http://schemas.microsoft.com/office/powerpoint/2010/main" val="2826605294"/>
              </p:ext>
            </p:extLst>
          </p:nvPr>
        </p:nvGraphicFramePr>
        <p:xfrm>
          <a:off x="849315" y="2116998"/>
          <a:ext cx="7100619" cy="1849120"/>
        </p:xfrm>
        <a:graphic>
          <a:graphicData uri="http://schemas.openxmlformats.org/drawingml/2006/table">
            <a:tbl>
              <a:tblPr firstRow="1" bandRow="1">
                <a:tableStyleId>{93296810-A885-4BE3-A3E7-6D5BEEA58F35}</a:tableStyleId>
              </a:tblPr>
              <a:tblGrid>
                <a:gridCol w="4667971">
                  <a:extLst>
                    <a:ext uri="{9D8B030D-6E8A-4147-A177-3AD203B41FA5}">
                      <a16:colId xmlns:a16="http://schemas.microsoft.com/office/drawing/2014/main" val="702639379"/>
                    </a:ext>
                  </a:extLst>
                </a:gridCol>
                <a:gridCol w="2432648">
                  <a:extLst>
                    <a:ext uri="{9D8B030D-6E8A-4147-A177-3AD203B41FA5}">
                      <a16:colId xmlns:a16="http://schemas.microsoft.com/office/drawing/2014/main" val="3934112692"/>
                    </a:ext>
                  </a:extLst>
                </a:gridCol>
              </a:tblGrid>
              <a:tr h="0">
                <a:tc>
                  <a:txBody>
                    <a:bodyPr/>
                    <a:lstStyle/>
                    <a:p>
                      <a:r>
                        <a:rPr lang="en-US" dirty="0"/>
                        <a:t>Revenue Sources</a:t>
                      </a:r>
                    </a:p>
                  </a:txBody>
                  <a:tcPr/>
                </a:tc>
                <a:tc>
                  <a:txBody>
                    <a:bodyPr/>
                    <a:lstStyle/>
                    <a:p>
                      <a:r>
                        <a:rPr lang="en-US" dirty="0"/>
                        <a:t>Amount</a:t>
                      </a:r>
                    </a:p>
                  </a:txBody>
                  <a:tcPr/>
                </a:tc>
                <a:extLst>
                  <a:ext uri="{0D108BD9-81ED-4DB2-BD59-A6C34878D82A}">
                    <a16:rowId xmlns:a16="http://schemas.microsoft.com/office/drawing/2014/main" val="772496431"/>
                  </a:ext>
                </a:extLst>
              </a:tr>
              <a:tr h="370840">
                <a:tc>
                  <a:txBody>
                    <a:bodyPr/>
                    <a:lstStyle/>
                    <a:p>
                      <a:r>
                        <a:rPr lang="en-US" dirty="0"/>
                        <a:t>IME/DGME</a:t>
                      </a:r>
                    </a:p>
                  </a:txBody>
                  <a:tcPr/>
                </a:tc>
                <a:tc>
                  <a:txBody>
                    <a:bodyPr/>
                    <a:lstStyle/>
                    <a:p>
                      <a:pPr algn="ctr"/>
                      <a:r>
                        <a:rPr lang="en-US" dirty="0"/>
                        <a:t>$</a:t>
                      </a:r>
                    </a:p>
                  </a:txBody>
                  <a:tcPr/>
                </a:tc>
                <a:extLst>
                  <a:ext uri="{0D108BD9-81ED-4DB2-BD59-A6C34878D82A}">
                    <a16:rowId xmlns:a16="http://schemas.microsoft.com/office/drawing/2014/main" val="2117125070"/>
                  </a:ext>
                </a:extLst>
              </a:tr>
              <a:tr h="370840">
                <a:tc>
                  <a:txBody>
                    <a:bodyPr/>
                    <a:lstStyle/>
                    <a:p>
                      <a:r>
                        <a:rPr lang="en-US" dirty="0"/>
                        <a:t>Private Payors (State Dependent)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92183053"/>
                  </a:ext>
                </a:extLst>
              </a:tr>
              <a:tr h="370840">
                <a:tc>
                  <a:txBody>
                    <a:bodyPr/>
                    <a:lstStyle/>
                    <a:p>
                      <a:r>
                        <a:rPr lang="en-US" dirty="0"/>
                        <a:t>Clinical Revenue</a:t>
                      </a:r>
                    </a:p>
                  </a:txBody>
                  <a:tcPr/>
                </a:tc>
                <a:tc>
                  <a:txBody>
                    <a:bodyPr/>
                    <a:lstStyle/>
                    <a:p>
                      <a:pPr algn="ctr"/>
                      <a:r>
                        <a:rPr lang="en-US" dirty="0"/>
                        <a:t>$</a:t>
                      </a:r>
                    </a:p>
                  </a:txBody>
                  <a:tcPr/>
                </a:tc>
                <a:extLst>
                  <a:ext uri="{0D108BD9-81ED-4DB2-BD59-A6C34878D82A}">
                    <a16:rowId xmlns:a16="http://schemas.microsoft.com/office/drawing/2014/main" val="1654700062"/>
                  </a:ext>
                </a:extLst>
              </a:tr>
              <a:tr h="370840">
                <a:tc>
                  <a:txBody>
                    <a:bodyPr/>
                    <a:lstStyle/>
                    <a:p>
                      <a:r>
                        <a:rPr lang="en-US" dirty="0"/>
                        <a:t>VA Rotations</a:t>
                      </a:r>
                    </a:p>
                  </a:txBody>
                  <a:tcPr/>
                </a:tc>
                <a:tc>
                  <a:txBody>
                    <a:bodyPr/>
                    <a:lstStyle/>
                    <a:p>
                      <a:pPr lvl="0" algn="ctr">
                        <a:buNone/>
                      </a:pPr>
                      <a:r>
                        <a:rPr lang="en-US" dirty="0"/>
                        <a:t>$</a:t>
                      </a:r>
                    </a:p>
                  </a:txBody>
                  <a:tcPr/>
                </a:tc>
                <a:extLst>
                  <a:ext uri="{0D108BD9-81ED-4DB2-BD59-A6C34878D82A}">
                    <a16:rowId xmlns:a16="http://schemas.microsoft.com/office/drawing/2014/main" val="3275136316"/>
                  </a:ext>
                </a:extLst>
              </a:tr>
            </a:tbl>
          </a:graphicData>
        </a:graphic>
      </p:graphicFrame>
      <p:sp>
        <p:nvSpPr>
          <p:cNvPr id="7" name="Slide Number Placeholder 5">
            <a:extLst>
              <a:ext uri="{FF2B5EF4-FFF2-40B4-BE49-F238E27FC236}">
                <a16:creationId xmlns:a16="http://schemas.microsoft.com/office/drawing/2014/main" id="{5431202C-8B11-4240-B6AD-9CC8F7821AE2}"/>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22</a:t>
            </a:fld>
            <a:endParaRPr lang="en-US" altLang="en-US" dirty="0"/>
          </a:p>
        </p:txBody>
      </p:sp>
    </p:spTree>
    <p:extLst>
      <p:ext uri="{BB962C8B-B14F-4D97-AF65-F5344CB8AC3E}">
        <p14:creationId xmlns:p14="http://schemas.microsoft.com/office/powerpoint/2010/main" val="1043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2104311" y="337185"/>
            <a:ext cx="6366748" cy="942975"/>
          </a:xfrm>
        </p:spPr>
        <p:txBody>
          <a:bodyPr spcFirstLastPara="1" lIns="91425" tIns="91425" rIns="91425" bIns="91425" anchor="b" anchorCtr="0">
            <a:normAutofit/>
          </a:bodyPr>
          <a:lstStyle/>
          <a:p>
            <a:pPr>
              <a:spcBef>
                <a:spcPts val="0"/>
              </a:spcBef>
              <a:buClr>
                <a:schemeClr val="dk1"/>
              </a:buClr>
              <a:buSzPts val="3500"/>
            </a:pPr>
            <a:r>
              <a:rPr lang="en-US" sz="2500" dirty="0">
                <a:latin typeface="Arial"/>
                <a:cs typeface="Arial"/>
              </a:rPr>
              <a:t>Common GME Budget Expenses</a:t>
            </a:r>
            <a:br>
              <a:rPr lang="en-US" sz="2500" dirty="0"/>
            </a:br>
            <a:endParaRPr lang="en-US" sz="2500" dirty="0"/>
          </a:p>
        </p:txBody>
      </p:sp>
      <p:sp>
        <p:nvSpPr>
          <p:cNvPr id="72" name="Google Shape;72;p2"/>
          <p:cNvSpPr txBox="1">
            <a:spLocks noGrp="1"/>
          </p:cNvSpPr>
          <p:nvPr>
            <p:ph idx="1"/>
          </p:nvPr>
        </p:nvSpPr>
        <p:spPr>
          <a:xfrm>
            <a:off x="4538901" y="2227581"/>
            <a:ext cx="3977640" cy="3639185"/>
          </a:xfrm>
        </p:spPr>
        <p:txBody>
          <a:bodyPr spcFirstLastPara="1" vert="horz" lIns="91425" tIns="91425" rIns="91425" bIns="91425" rtlCol="0" anchor="t" anchorCtr="0">
            <a:normAutofit/>
          </a:bodyPr>
          <a:lstStyle/>
          <a:p>
            <a:pPr>
              <a:buFont typeface="Wingdings" panose="020B0604020202020204" pitchFamily="34" charset="0"/>
              <a:buChar char="ü"/>
            </a:pPr>
            <a:r>
              <a:rPr lang="en-US" sz="1600" dirty="0">
                <a:latin typeface="Arial"/>
                <a:cs typeface="Arial"/>
              </a:rPr>
              <a:t>Recruitment Fees</a:t>
            </a:r>
            <a:endParaRPr lang="en-US" sz="1600" dirty="0">
              <a:cs typeface="Arial"/>
            </a:endParaRPr>
          </a:p>
          <a:p>
            <a:pPr>
              <a:buFont typeface="Wingdings" panose="020B0604020202020204" pitchFamily="34" charset="0"/>
              <a:buChar char="ü"/>
            </a:pPr>
            <a:r>
              <a:rPr lang="en-US" sz="1600" dirty="0">
                <a:latin typeface="Arial"/>
                <a:cs typeface="Arial"/>
              </a:rPr>
              <a:t>RMS Subscriptions</a:t>
            </a:r>
            <a:endParaRPr lang="en-US" sz="1600" dirty="0">
              <a:cs typeface="Arial"/>
            </a:endParaRPr>
          </a:p>
          <a:p>
            <a:pPr>
              <a:buFont typeface="Wingdings" panose="020B0604020202020204" pitchFamily="34" charset="0"/>
              <a:buChar char="ü"/>
            </a:pPr>
            <a:r>
              <a:rPr lang="en-US" sz="1600" dirty="0">
                <a:latin typeface="Arial"/>
                <a:cs typeface="Arial"/>
              </a:rPr>
              <a:t>Graduation Expenses</a:t>
            </a:r>
            <a:endParaRPr lang="en-US" sz="1600" dirty="0"/>
          </a:p>
          <a:p>
            <a:pPr>
              <a:buFont typeface="Wingdings" panose="020B0604020202020204" pitchFamily="34" charset="0"/>
              <a:buChar char="ü"/>
            </a:pPr>
            <a:r>
              <a:rPr lang="en-US" sz="1600" dirty="0">
                <a:latin typeface="Arial"/>
                <a:cs typeface="Arial"/>
              </a:rPr>
              <a:t>Professional Organization Memberships</a:t>
            </a:r>
            <a:endParaRPr lang="en-US" sz="1600" dirty="0"/>
          </a:p>
          <a:p>
            <a:pPr>
              <a:buFont typeface="Wingdings" panose="020B0604020202020204" pitchFamily="34" charset="0"/>
              <a:buChar char="ü"/>
            </a:pPr>
            <a:r>
              <a:rPr lang="en-US" sz="1600" dirty="0">
                <a:latin typeface="Arial"/>
                <a:cs typeface="Arial"/>
              </a:rPr>
              <a:t>Required Out Rotations Expenses</a:t>
            </a:r>
            <a:endParaRPr lang="en-US" sz="1600" dirty="0"/>
          </a:p>
          <a:p>
            <a:pPr>
              <a:buFont typeface="Wingdings" panose="020B0604020202020204" pitchFamily="34" charset="0"/>
              <a:buChar char="ü"/>
            </a:pPr>
            <a:r>
              <a:rPr lang="en-US" sz="1600" dirty="0">
                <a:latin typeface="Arial"/>
                <a:cs typeface="Arial"/>
              </a:rPr>
              <a:t>Professional Development for Faculty and Coordinator.</a:t>
            </a:r>
            <a:endParaRPr lang="en-US" sz="1600" dirty="0"/>
          </a:p>
          <a:p>
            <a:pPr>
              <a:buFont typeface="Wingdings" panose="020B0604020202020204" pitchFamily="34" charset="0"/>
              <a:buChar char="ü"/>
            </a:pPr>
            <a:r>
              <a:rPr lang="en-US" sz="1600" dirty="0">
                <a:latin typeface="Arial"/>
                <a:cs typeface="Arial"/>
              </a:rPr>
              <a:t>Licenses and Certifications</a:t>
            </a:r>
          </a:p>
          <a:p>
            <a:pPr>
              <a:buFont typeface="Wingdings" panose="020B0604020202020204" pitchFamily="34" charset="0"/>
              <a:buChar char="ü"/>
            </a:pPr>
            <a:r>
              <a:rPr lang="en-US" sz="1600" dirty="0">
                <a:latin typeface="Arial"/>
                <a:cs typeface="Arial"/>
              </a:rPr>
              <a:t>Wellness</a:t>
            </a:r>
            <a:endParaRPr lang="en-US" sz="1600" dirty="0"/>
          </a:p>
          <a:p>
            <a:pPr>
              <a:buFont typeface="Wingdings" panose="020B0604020202020204" pitchFamily="34" charset="0"/>
              <a:buChar char="ü"/>
            </a:pPr>
            <a:endParaRPr lang="en-US" sz="1600" dirty="0"/>
          </a:p>
          <a:p>
            <a:pPr>
              <a:buFont typeface="Wingdings" panose="020B0604020202020204" pitchFamily="34" charset="0"/>
              <a:buChar char="ü"/>
            </a:pPr>
            <a:endParaRPr lang="en-US" sz="1600" dirty="0"/>
          </a:p>
          <a:p>
            <a:pPr>
              <a:buFont typeface="Wingdings" panose="020B0604020202020204" pitchFamily="34" charset="0"/>
              <a:buChar char="ü"/>
            </a:pPr>
            <a:endParaRPr lang="en-US" sz="1600" dirty="0"/>
          </a:p>
          <a:p>
            <a:pPr>
              <a:buFont typeface="Wingdings" panose="020B0604020202020204" pitchFamily="34" charset="0"/>
              <a:buChar char="ü"/>
            </a:pPr>
            <a:endParaRPr lang="en-US" sz="1600" dirty="0"/>
          </a:p>
          <a:p>
            <a:pPr>
              <a:buFont typeface="Wingdings" panose="020B0604020202020204" pitchFamily="34" charset="0"/>
              <a:buChar char="ü"/>
            </a:pPr>
            <a:endParaRPr lang="en-US" sz="1600" dirty="0"/>
          </a:p>
          <a:p>
            <a:endParaRPr lang="en-US" dirty="0"/>
          </a:p>
          <a:p>
            <a:endParaRPr lang="en-US" dirty="0"/>
          </a:p>
          <a:p>
            <a:endParaRPr lang="en-US" dirty="0"/>
          </a:p>
          <a:p>
            <a:endParaRPr lang="en-US" dirty="0"/>
          </a:p>
          <a:p>
            <a:endParaRPr lang="en-US" dirty="0"/>
          </a:p>
        </p:txBody>
      </p:sp>
      <p:sp>
        <p:nvSpPr>
          <p:cNvPr id="77" name="Text Placeholder 3">
            <a:extLst>
              <a:ext uri="{FF2B5EF4-FFF2-40B4-BE49-F238E27FC236}">
                <a16:creationId xmlns:a16="http://schemas.microsoft.com/office/drawing/2014/main" id="{011868BE-43A2-49E3-86C9-3D7683329C89}"/>
              </a:ext>
            </a:extLst>
          </p:cNvPr>
          <p:cNvSpPr>
            <a:spLocks noGrp="1"/>
          </p:cNvSpPr>
          <p:nvPr>
            <p:ph type="body" sz="half" idx="2"/>
          </p:nvPr>
        </p:nvSpPr>
        <p:spPr>
          <a:xfrm>
            <a:off x="629841" y="2057400"/>
            <a:ext cx="3543538" cy="3811588"/>
          </a:xfrm>
        </p:spPr>
        <p:txBody>
          <a:bodyPr vert="horz" lIns="91440" tIns="45720" rIns="91440" bIns="45720" rtlCol="0" anchor="t">
            <a:normAutofit/>
          </a:bodyPr>
          <a:lstStyle/>
          <a:p>
            <a:endParaRPr lang="en-US" dirty="0">
              <a:latin typeface="Arial"/>
              <a:cs typeface="Arial"/>
            </a:endParaRPr>
          </a:p>
          <a:p>
            <a:pPr marL="285750" indent="-285750">
              <a:buFont typeface="Wingdings" panose="020B0604020202020204" pitchFamily="34" charset="0"/>
              <a:buChar char="ü"/>
            </a:pPr>
            <a:r>
              <a:rPr lang="en-US" dirty="0">
                <a:latin typeface="Arial"/>
                <a:cs typeface="Arial"/>
              </a:rPr>
              <a:t>Resident/Fellow Salaries</a:t>
            </a:r>
          </a:p>
          <a:p>
            <a:pPr marL="285750" indent="-285750">
              <a:buFont typeface="Wingdings" panose="020B0604020202020204" pitchFamily="34" charset="0"/>
              <a:buChar char="ü"/>
            </a:pPr>
            <a:r>
              <a:rPr lang="en-US" dirty="0">
                <a:latin typeface="Arial"/>
                <a:cs typeface="Arial"/>
              </a:rPr>
              <a:t>Coordinator Salary</a:t>
            </a:r>
          </a:p>
          <a:p>
            <a:pPr marL="285750" indent="-285750">
              <a:buFont typeface="Wingdings" panose="020B0604020202020204" pitchFamily="34" charset="0"/>
              <a:buChar char="ü"/>
            </a:pPr>
            <a:r>
              <a:rPr lang="en-US" dirty="0">
                <a:latin typeface="Arial"/>
                <a:cs typeface="Arial"/>
              </a:rPr>
              <a:t>Meal Cards</a:t>
            </a:r>
            <a:endParaRPr lang="en-US" dirty="0"/>
          </a:p>
          <a:p>
            <a:pPr marL="285750" indent="-285750">
              <a:buFont typeface="Wingdings" panose="020B0604020202020204" pitchFamily="34" charset="0"/>
              <a:buChar char="ü"/>
            </a:pPr>
            <a:r>
              <a:rPr lang="en-US" dirty="0">
                <a:latin typeface="Arial"/>
                <a:cs typeface="Arial"/>
              </a:rPr>
              <a:t>ITE Exams</a:t>
            </a:r>
            <a:endParaRPr lang="en-US" dirty="0"/>
          </a:p>
          <a:p>
            <a:pPr marL="285750" indent="-285750">
              <a:buFont typeface="Wingdings" panose="020B0604020202020204" pitchFamily="34" charset="0"/>
              <a:buChar char="ü"/>
            </a:pPr>
            <a:r>
              <a:rPr lang="en-US" dirty="0">
                <a:latin typeface="Arial"/>
                <a:cs typeface="Arial"/>
              </a:rPr>
              <a:t>Education Stipends</a:t>
            </a:r>
            <a:endParaRPr lang="en-US" dirty="0"/>
          </a:p>
          <a:p>
            <a:pPr marL="285750" indent="-285750">
              <a:buFont typeface="Wingdings" panose="020B0604020202020204" pitchFamily="34" charset="0"/>
              <a:buChar char="ü"/>
            </a:pPr>
            <a:r>
              <a:rPr lang="en-US" dirty="0">
                <a:latin typeface="Arial"/>
                <a:cs typeface="Arial"/>
              </a:rPr>
              <a:t>Required Conferences</a:t>
            </a:r>
            <a:endParaRPr lang="en-US" dirty="0"/>
          </a:p>
          <a:p>
            <a:pPr marL="285750" indent="-285750">
              <a:buFont typeface="Wingdings" panose="020B0604020202020204" pitchFamily="34" charset="0"/>
              <a:buChar char="ü"/>
            </a:pPr>
            <a:r>
              <a:rPr lang="en-US" dirty="0">
                <a:latin typeface="Arial"/>
                <a:cs typeface="Arial"/>
              </a:rPr>
              <a:t>White Coats</a:t>
            </a:r>
            <a:endParaRPr lang="en-US" dirty="0"/>
          </a:p>
          <a:p>
            <a:pPr marL="285750" indent="-285750">
              <a:buFont typeface="Wingdings" panose="020B0604020202020204" pitchFamily="34" charset="0"/>
              <a:buChar char="ü"/>
            </a:pPr>
            <a:r>
              <a:rPr lang="en-US" dirty="0">
                <a:latin typeface="Arial"/>
                <a:cs typeface="Arial"/>
              </a:rPr>
              <a:t>Leads, Loops</a:t>
            </a:r>
            <a:endParaRPr lang="en-US" dirty="0"/>
          </a:p>
          <a:p>
            <a:pPr marL="285750" indent="-285750">
              <a:buFont typeface="Wingdings" panose="020B0604020202020204" pitchFamily="34" charset="0"/>
              <a:buChar char="ü"/>
            </a:pPr>
            <a:r>
              <a:rPr lang="en-US" dirty="0">
                <a:latin typeface="Arial"/>
                <a:cs typeface="Arial"/>
              </a:rPr>
              <a:t>Textbooks, Board Prep </a:t>
            </a:r>
            <a:endParaRPr lang="en-US" dirty="0"/>
          </a:p>
          <a:p>
            <a:pPr marL="285750" indent="-285750">
              <a:buFont typeface="Wingdings" panose="020B0604020202020204" pitchFamily="34" charset="0"/>
              <a:buChar char="ü"/>
            </a:pPr>
            <a:endParaRPr lang="en-US" dirty="0"/>
          </a:p>
          <a:p>
            <a:pPr marL="285750" indent="-285750">
              <a:buFont typeface="Wingdings" panose="020B0604020202020204" pitchFamily="34" charset="0"/>
              <a:buChar char="ü"/>
            </a:pPr>
            <a:endParaRPr lang="en-US" dirty="0"/>
          </a:p>
          <a:p>
            <a:pPr marL="285750" indent="-285750">
              <a:buFont typeface="Wingdings" panose="020B0604020202020204" pitchFamily="34" charset="0"/>
              <a:buChar char="ü"/>
            </a:pPr>
            <a:endParaRPr lang="en-US" dirty="0"/>
          </a:p>
        </p:txBody>
      </p:sp>
      <p:sp>
        <p:nvSpPr>
          <p:cNvPr id="7" name="Google Shape;77;p12">
            <a:extLst>
              <a:ext uri="{FF2B5EF4-FFF2-40B4-BE49-F238E27FC236}">
                <a16:creationId xmlns:a16="http://schemas.microsoft.com/office/drawing/2014/main" id="{918D74F0-F82A-464B-BFA7-622B9A7B451E}"/>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defRPr/>
            </a:pPr>
            <a:r>
              <a:rPr lang="en-US" sz="800" b="0" dirty="0">
                <a:solidFill>
                  <a:prstClr val="black"/>
                </a:solidFill>
                <a:latin typeface="Arial"/>
                <a:ea typeface="Arial"/>
                <a:cs typeface="Arial"/>
                <a:sym typeface="Arial"/>
              </a:rPr>
              <a:t>Presented by Partners in Medical Education, Inc. 2020</a:t>
            </a:r>
          </a:p>
        </p:txBody>
      </p:sp>
      <p:sp>
        <p:nvSpPr>
          <p:cNvPr id="8" name="Slide Number Placeholder 5">
            <a:extLst>
              <a:ext uri="{FF2B5EF4-FFF2-40B4-BE49-F238E27FC236}">
                <a16:creationId xmlns:a16="http://schemas.microsoft.com/office/drawing/2014/main" id="{E70A9547-A15D-0944-B7EC-C46FA777A422}"/>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23</a:t>
            </a:fld>
            <a:endParaRPr lang="en-US" altLang="en-US" dirty="0"/>
          </a:p>
        </p:txBody>
      </p:sp>
    </p:spTree>
    <p:extLst>
      <p:ext uri="{BB962C8B-B14F-4D97-AF65-F5344CB8AC3E}">
        <p14:creationId xmlns:p14="http://schemas.microsoft.com/office/powerpoint/2010/main" val="179968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6006" cy="1325563"/>
          </a:xfrm>
        </p:spPr>
        <p:txBody>
          <a:bodyPr spcFirstLastPara="1" lIns="91425" tIns="91425" rIns="91425" bIns="91425" anchor="ctr" anchorCtr="0">
            <a:normAutofit/>
          </a:bodyPr>
          <a:lstStyle/>
          <a:p>
            <a:pPr>
              <a:spcBef>
                <a:spcPts val="0"/>
              </a:spcBef>
              <a:buClr>
                <a:schemeClr val="dk1"/>
              </a:buClr>
              <a:buSzPts val="3500"/>
            </a:pPr>
            <a:r>
              <a:rPr lang="en-US" dirty="0"/>
              <a:t>Other GME Expenses</a:t>
            </a:r>
          </a:p>
        </p:txBody>
      </p:sp>
      <p:pic>
        <p:nvPicPr>
          <p:cNvPr id="4" name="Picture 7" descr="A picture containing drawing&#10;&#10;Description automatically generated">
            <a:extLst>
              <a:ext uri="{FF2B5EF4-FFF2-40B4-BE49-F238E27FC236}">
                <a16:creationId xmlns:a16="http://schemas.microsoft.com/office/drawing/2014/main" id="{F289D65C-A32B-4383-850A-BDF168840998}"/>
              </a:ext>
            </a:extLst>
          </p:cNvPr>
          <p:cNvPicPr>
            <a:picLocks noChangeAspect="1"/>
          </p:cNvPicPr>
          <p:nvPr/>
        </p:nvPicPr>
        <p:blipFill>
          <a:blip r:embed="rId3"/>
          <a:stretch>
            <a:fillRect/>
          </a:stretch>
        </p:blipFill>
        <p:spPr>
          <a:xfrm>
            <a:off x="628650" y="2427383"/>
            <a:ext cx="3886200" cy="3147822"/>
          </a:xfrm>
          <a:prstGeom prst="rect">
            <a:avLst/>
          </a:prstGeom>
          <a:noFill/>
        </p:spPr>
      </p:pic>
      <p:sp>
        <p:nvSpPr>
          <p:cNvPr id="3" name="Content Placeholder 2">
            <a:extLst>
              <a:ext uri="{FF2B5EF4-FFF2-40B4-BE49-F238E27FC236}">
                <a16:creationId xmlns:a16="http://schemas.microsoft.com/office/drawing/2014/main" id="{CFA33EB1-EE1B-4CE3-8A5A-5F9FD08EA417}"/>
              </a:ext>
            </a:extLst>
          </p:cNvPr>
          <p:cNvSpPr>
            <a:spLocks noGrp="1"/>
          </p:cNvSpPr>
          <p:nvPr>
            <p:ph sz="half" idx="2"/>
          </p:nvPr>
        </p:nvSpPr>
        <p:spPr>
          <a:xfrm>
            <a:off x="4629150" y="1825625"/>
            <a:ext cx="3886200" cy="4351338"/>
          </a:xfrm>
        </p:spPr>
        <p:txBody>
          <a:bodyPr vert="horz" lIns="91440" tIns="45720" rIns="91440" bIns="45720" rtlCol="0">
            <a:normAutofit/>
          </a:bodyPr>
          <a:lstStyle/>
          <a:p>
            <a:r>
              <a:rPr lang="en-US" sz="1800" dirty="0"/>
              <a:t>Program Director and Faculty Stipends</a:t>
            </a:r>
          </a:p>
          <a:p>
            <a:pPr lvl="1"/>
            <a:r>
              <a:rPr lang="en-US" sz="1800" dirty="0"/>
              <a:t>Who Pays them?</a:t>
            </a:r>
          </a:p>
          <a:p>
            <a:pPr lvl="2"/>
            <a:r>
              <a:rPr lang="en-US" dirty="0"/>
              <a:t>Are they Independent Providers</a:t>
            </a:r>
          </a:p>
          <a:p>
            <a:pPr lvl="2"/>
            <a:r>
              <a:rPr lang="en-US" dirty="0"/>
              <a:t>Are they Employed Providers</a:t>
            </a:r>
          </a:p>
          <a:p>
            <a:pPr lvl="1"/>
            <a:r>
              <a:rPr lang="en-US" sz="1800" dirty="0"/>
              <a:t>What are the incentives for them?</a:t>
            </a:r>
          </a:p>
          <a:p>
            <a:pPr lvl="2"/>
            <a:r>
              <a:rPr lang="en-US" dirty="0"/>
              <a:t>Academic RVU</a:t>
            </a:r>
          </a:p>
          <a:p>
            <a:pPr lvl="2"/>
            <a:r>
              <a:rPr lang="en-US" dirty="0"/>
              <a:t>Quality Bonuses</a:t>
            </a:r>
          </a:p>
          <a:p>
            <a:pPr lvl="1"/>
            <a:r>
              <a:rPr lang="en-US" sz="1800" dirty="0"/>
              <a:t>Does expectations align with the educational mission</a:t>
            </a:r>
          </a:p>
          <a:p>
            <a:pPr lvl="1"/>
            <a:endParaRPr lang="en-US" sz="1800" dirty="0"/>
          </a:p>
        </p:txBody>
      </p:sp>
      <p:sp>
        <p:nvSpPr>
          <p:cNvPr id="7" name="Google Shape;77;p12">
            <a:extLst>
              <a:ext uri="{FF2B5EF4-FFF2-40B4-BE49-F238E27FC236}">
                <a16:creationId xmlns:a16="http://schemas.microsoft.com/office/drawing/2014/main" id="{F2979EA2-FDB7-3142-922D-9865212223C8}"/>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defRPr/>
            </a:pPr>
            <a:r>
              <a:rPr lang="en-US" sz="800" b="0" dirty="0">
                <a:solidFill>
                  <a:prstClr val="black"/>
                </a:solidFill>
                <a:latin typeface="Arial"/>
                <a:ea typeface="Arial"/>
                <a:cs typeface="Arial"/>
                <a:sym typeface="Arial"/>
              </a:rPr>
              <a:t>Presented by Partners in Medical Education, Inc. 2020</a:t>
            </a:r>
          </a:p>
        </p:txBody>
      </p:sp>
      <p:sp>
        <p:nvSpPr>
          <p:cNvPr id="8" name="Slide Number Placeholder 5">
            <a:extLst>
              <a:ext uri="{FF2B5EF4-FFF2-40B4-BE49-F238E27FC236}">
                <a16:creationId xmlns:a16="http://schemas.microsoft.com/office/drawing/2014/main" id="{49DF17C9-8AD8-9048-A17E-1E0001F3A7AE}"/>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24</a:t>
            </a:fld>
            <a:endParaRPr lang="en-US" altLang="en-US" dirty="0"/>
          </a:p>
        </p:txBody>
      </p:sp>
    </p:spTree>
    <p:extLst>
      <p:ext uri="{BB962C8B-B14F-4D97-AF65-F5344CB8AC3E}">
        <p14:creationId xmlns:p14="http://schemas.microsoft.com/office/powerpoint/2010/main" val="2723862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Strategies for Expense Reduction</a:t>
            </a:r>
            <a:endParaRPr lang="en-US" sz="3200" dirty="0"/>
          </a:p>
        </p:txBody>
      </p:sp>
      <p:sp>
        <p:nvSpPr>
          <p:cNvPr id="72" name="Google Shape;72;p2"/>
          <p:cNvSpPr txBox="1">
            <a:spLocks noGrp="1"/>
          </p:cNvSpPr>
          <p:nvPr>
            <p:ph type="body" idx="1"/>
          </p:nvPr>
        </p:nvSpPr>
        <p:spPr>
          <a:xfrm>
            <a:off x="651404" y="1783891"/>
            <a:ext cx="7886700" cy="4285439"/>
          </a:xfrm>
          <a:prstGeom prst="rect">
            <a:avLst/>
          </a:prstGeom>
          <a:noFill/>
          <a:ln>
            <a:noFill/>
          </a:ln>
        </p:spPr>
        <p:txBody>
          <a:bodyPr spcFirstLastPara="1" wrap="square" lIns="91425" tIns="91425" rIns="91425" bIns="91425" anchor="t" anchorCtr="0">
            <a:noAutofit/>
          </a:bodyPr>
          <a:lstStyle/>
          <a:p>
            <a:r>
              <a:rPr lang="en-US" sz="2400" dirty="0">
                <a:latin typeface="Arial"/>
                <a:cs typeface="Arial"/>
              </a:rPr>
              <a:t>Review Group Purchasing Options/Economies of Scale for:</a:t>
            </a:r>
            <a:endParaRPr lang="en-US" sz="2400" dirty="0"/>
          </a:p>
          <a:p>
            <a:pPr lvl="1"/>
            <a:r>
              <a:rPr lang="en-US" sz="2000" dirty="0">
                <a:latin typeface="Arial"/>
                <a:cs typeface="Arial"/>
              </a:rPr>
              <a:t>Curriculum Materials</a:t>
            </a:r>
            <a:endParaRPr lang="en-US" sz="2000" dirty="0"/>
          </a:p>
          <a:p>
            <a:pPr lvl="1"/>
            <a:r>
              <a:rPr lang="en-US" sz="2000" dirty="0">
                <a:latin typeface="Arial"/>
                <a:cs typeface="Arial"/>
              </a:rPr>
              <a:t>Support Services</a:t>
            </a:r>
            <a:endParaRPr lang="en-US" sz="2000" dirty="0"/>
          </a:p>
          <a:p>
            <a:pPr lvl="1"/>
            <a:r>
              <a:rPr lang="en-US" sz="2000" dirty="0">
                <a:latin typeface="Arial"/>
                <a:cs typeface="Arial"/>
              </a:rPr>
              <a:t>RMS and other technology systems</a:t>
            </a:r>
            <a:endParaRPr lang="en-US" sz="2000" dirty="0"/>
          </a:p>
          <a:p>
            <a:pPr indent="0">
              <a:buNone/>
            </a:pPr>
            <a:endParaRPr lang="en-US" sz="2400" dirty="0"/>
          </a:p>
          <a:p>
            <a:r>
              <a:rPr lang="en-US" sz="2000" dirty="0">
                <a:latin typeface="Arial"/>
                <a:cs typeface="Arial"/>
              </a:rPr>
              <a:t>Align Program Goals with Metrics with Financial Metrics for Success.</a:t>
            </a:r>
            <a:endParaRPr lang="en-US" sz="2000" dirty="0"/>
          </a:p>
          <a:p>
            <a:pPr marL="0" indent="0">
              <a:buNone/>
            </a:pPr>
            <a:endParaRPr lang="en-US" sz="2000" dirty="0"/>
          </a:p>
          <a:p>
            <a:endParaRPr lang="en-US" sz="2000" dirty="0"/>
          </a:p>
          <a:p>
            <a:endParaRPr lang="en-US" sz="2000" dirty="0"/>
          </a:p>
          <a:p>
            <a:endParaRPr lang="en-US" sz="20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Slide Number Placeholder 5">
            <a:extLst>
              <a:ext uri="{FF2B5EF4-FFF2-40B4-BE49-F238E27FC236}">
                <a16:creationId xmlns:a16="http://schemas.microsoft.com/office/drawing/2014/main" id="{AA18DB7A-4579-B24F-8B39-A15B9B3D0F75}"/>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25</a:t>
            </a:fld>
            <a:endParaRPr lang="en-US" altLang="en-US" dirty="0"/>
          </a:p>
        </p:txBody>
      </p:sp>
    </p:spTree>
    <p:extLst>
      <p:ext uri="{BB962C8B-B14F-4D97-AF65-F5344CB8AC3E}">
        <p14:creationId xmlns:p14="http://schemas.microsoft.com/office/powerpoint/2010/main" val="324045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The Value of GME</a:t>
            </a:r>
            <a:br>
              <a:rPr lang="en-US" sz="3200" dirty="0"/>
            </a:br>
            <a:endParaRPr lang="en-US" dirty="0"/>
          </a:p>
        </p:txBody>
      </p:sp>
      <p:sp>
        <p:nvSpPr>
          <p:cNvPr id="72" name="Google Shape;72;p2"/>
          <p:cNvSpPr txBox="1">
            <a:spLocks noGrp="1"/>
          </p:cNvSpPr>
          <p:nvPr>
            <p:ph type="body" idx="1"/>
          </p:nvPr>
        </p:nvSpPr>
        <p:spPr>
          <a:xfrm>
            <a:off x="590969" y="1885138"/>
            <a:ext cx="5200650" cy="4321352"/>
          </a:xfrm>
          <a:prstGeom prst="rect">
            <a:avLst/>
          </a:prstGeom>
          <a:noFill/>
          <a:ln>
            <a:noFill/>
          </a:ln>
        </p:spPr>
        <p:txBody>
          <a:bodyPr spcFirstLastPara="1" wrap="square" lIns="91425" tIns="91425" rIns="91425" bIns="91425" anchor="t" anchorCtr="0">
            <a:noAutofit/>
          </a:bodyPr>
          <a:lstStyle/>
          <a:p>
            <a:pPr>
              <a:buFont typeface="Wingdings" panose="020B0604020202020204" pitchFamily="34" charset="0"/>
              <a:buChar char="ü"/>
            </a:pPr>
            <a:r>
              <a:rPr lang="en-US" sz="2400" dirty="0">
                <a:solidFill>
                  <a:schemeClr val="dk1"/>
                </a:solidFill>
                <a:latin typeface="Arial"/>
                <a:ea typeface="Arial"/>
                <a:cs typeface="Arial"/>
              </a:rPr>
              <a:t>Return on Investment (ROI)</a:t>
            </a:r>
          </a:p>
          <a:p>
            <a:pPr lvl="1">
              <a:buFont typeface="Wingdings" panose="020B0604020202020204" pitchFamily="34" charset="0"/>
              <a:buChar char="ü"/>
            </a:pPr>
            <a:r>
              <a:rPr lang="en-US" sz="2000" dirty="0">
                <a:solidFill>
                  <a:schemeClr val="dk1"/>
                </a:solidFill>
                <a:latin typeface="Arial"/>
                <a:ea typeface="Arial"/>
                <a:cs typeface="Arial"/>
              </a:rPr>
              <a:t>Recruitment and Retention</a:t>
            </a:r>
          </a:p>
          <a:p>
            <a:pPr lvl="1">
              <a:buFont typeface="Wingdings" panose="020B0604020202020204" pitchFamily="34" charset="0"/>
              <a:buChar char="ü"/>
            </a:pPr>
            <a:r>
              <a:rPr lang="en-US" sz="2000" dirty="0">
                <a:solidFill>
                  <a:schemeClr val="dk1"/>
                </a:solidFill>
                <a:latin typeface="Arial"/>
                <a:ea typeface="Arial"/>
                <a:cs typeface="Arial"/>
              </a:rPr>
              <a:t>Quality Metrics</a:t>
            </a:r>
          </a:p>
          <a:p>
            <a:pPr lvl="2">
              <a:buFont typeface="Wingdings" panose="020B0604020202020204" pitchFamily="34" charset="0"/>
              <a:buChar char="ü"/>
            </a:pPr>
            <a:r>
              <a:rPr lang="en-US" sz="1600" dirty="0">
                <a:solidFill>
                  <a:schemeClr val="dk1"/>
                </a:solidFill>
                <a:latin typeface="Arial"/>
                <a:ea typeface="Arial"/>
                <a:cs typeface="Arial"/>
              </a:rPr>
              <a:t>Readmissions</a:t>
            </a:r>
          </a:p>
          <a:p>
            <a:pPr lvl="2">
              <a:buFont typeface="Wingdings" panose="020B0604020202020204" pitchFamily="34" charset="0"/>
              <a:buChar char="ü"/>
            </a:pPr>
            <a:r>
              <a:rPr lang="en-US" sz="1600" dirty="0">
                <a:solidFill>
                  <a:schemeClr val="dk1"/>
                </a:solidFill>
                <a:latin typeface="Arial"/>
                <a:ea typeface="Arial"/>
                <a:cs typeface="Arial"/>
              </a:rPr>
              <a:t>LOS</a:t>
            </a:r>
          </a:p>
          <a:p>
            <a:pPr lvl="2">
              <a:buFont typeface="Wingdings" panose="020B0604020202020204" pitchFamily="34" charset="0"/>
              <a:buChar char="ü"/>
            </a:pPr>
            <a:r>
              <a:rPr lang="en-US" sz="1600" dirty="0">
                <a:solidFill>
                  <a:schemeClr val="dk1"/>
                </a:solidFill>
                <a:latin typeface="Arial"/>
                <a:ea typeface="Arial"/>
                <a:cs typeface="Arial"/>
              </a:rPr>
              <a:t>Core Measures</a:t>
            </a:r>
          </a:p>
          <a:p>
            <a:pPr lvl="1">
              <a:buFont typeface="Wingdings" panose="020B0604020202020204" pitchFamily="34" charset="0"/>
              <a:buChar char="ü"/>
            </a:pPr>
            <a:r>
              <a:rPr lang="en-US" sz="2000" dirty="0">
                <a:solidFill>
                  <a:schemeClr val="dk1"/>
                </a:solidFill>
                <a:latin typeface="Arial"/>
                <a:ea typeface="Arial"/>
                <a:cs typeface="Arial"/>
              </a:rPr>
              <a:t>Patient Satisfaction</a:t>
            </a:r>
            <a:endParaRPr lang="en-US" sz="2000" dirty="0">
              <a:solidFill>
                <a:schemeClr val="dk1"/>
              </a:solidFill>
              <a:ea typeface="Arial"/>
            </a:endParaRPr>
          </a:p>
          <a:p>
            <a:pPr lvl="1">
              <a:buFont typeface="Wingdings" panose="020B0604020202020204" pitchFamily="34" charset="0"/>
              <a:buChar char="ü"/>
            </a:pPr>
            <a:r>
              <a:rPr lang="en-US" sz="2000" dirty="0">
                <a:solidFill>
                  <a:schemeClr val="dk1"/>
                </a:solidFill>
                <a:latin typeface="Arial"/>
                <a:ea typeface="Arial"/>
                <a:cs typeface="Arial"/>
              </a:rPr>
              <a:t>Resident Clinics</a:t>
            </a:r>
            <a:endParaRPr lang="en-US" sz="2000" dirty="0">
              <a:solidFill>
                <a:schemeClr val="dk1"/>
              </a:solidFill>
              <a:ea typeface="Arial"/>
            </a:endParaRPr>
          </a:p>
          <a:p>
            <a:pPr lvl="1">
              <a:buFont typeface="Wingdings" panose="020B0604020202020204" pitchFamily="34" charset="0"/>
              <a:buChar char="ü"/>
            </a:pPr>
            <a:r>
              <a:rPr lang="en-US" sz="2000" dirty="0">
                <a:solidFill>
                  <a:schemeClr val="dk1"/>
                </a:solidFill>
                <a:latin typeface="Arial"/>
                <a:ea typeface="Arial"/>
                <a:cs typeface="Arial"/>
              </a:rPr>
              <a:t>Accessibility </a:t>
            </a:r>
            <a:endParaRPr lang="en-US" sz="2000" dirty="0">
              <a:solidFill>
                <a:schemeClr val="dk1"/>
              </a:solidFill>
              <a:ea typeface="Arial"/>
            </a:endParaRPr>
          </a:p>
          <a:p>
            <a:pPr lvl="1">
              <a:buFont typeface="Wingdings" panose="020B0604020202020204" pitchFamily="34" charset="0"/>
              <a:buChar char="ü"/>
            </a:pPr>
            <a:r>
              <a:rPr lang="en-US" sz="2000" dirty="0">
                <a:solidFill>
                  <a:schemeClr val="dk1"/>
                </a:solidFill>
                <a:latin typeface="Arial"/>
                <a:ea typeface="Arial"/>
                <a:cs typeface="Arial"/>
              </a:rPr>
              <a:t>Availability</a:t>
            </a:r>
            <a:endParaRPr lang="en-US" sz="2000" dirty="0">
              <a:solidFill>
                <a:schemeClr val="dk1"/>
              </a:solidFill>
              <a:ea typeface="Arial"/>
            </a:endParaRPr>
          </a:p>
          <a:p>
            <a:pPr>
              <a:buFont typeface="Wingdings" panose="020B0604020202020204" pitchFamily="34" charset="0"/>
              <a:buChar char="ü"/>
            </a:pPr>
            <a:r>
              <a:rPr lang="en-US" sz="2400" dirty="0">
                <a:latin typeface="Arial"/>
                <a:cs typeface="Arial"/>
              </a:rPr>
              <a:t>Cost Comparison to Advanced Practice Providers</a:t>
            </a: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3" name="Picture 6" descr="A close up of a sign&#10;&#10;Description automatically generated">
            <a:extLst>
              <a:ext uri="{FF2B5EF4-FFF2-40B4-BE49-F238E27FC236}">
                <a16:creationId xmlns:a16="http://schemas.microsoft.com/office/drawing/2014/main" id="{B38E7E85-031D-43B7-A50E-9D02D795650C}"/>
              </a:ext>
            </a:extLst>
          </p:cNvPr>
          <p:cNvPicPr>
            <a:picLocks noChangeAspect="1"/>
          </p:cNvPicPr>
          <p:nvPr/>
        </p:nvPicPr>
        <p:blipFill>
          <a:blip r:embed="rId3"/>
          <a:stretch>
            <a:fillRect/>
          </a:stretch>
        </p:blipFill>
        <p:spPr>
          <a:xfrm>
            <a:off x="4766311" y="2330072"/>
            <a:ext cx="4457697" cy="1563490"/>
          </a:xfrm>
          <a:prstGeom prst="rect">
            <a:avLst/>
          </a:prstGeom>
        </p:spPr>
      </p:pic>
      <p:sp>
        <p:nvSpPr>
          <p:cNvPr id="7" name="Slide Number Placeholder 5">
            <a:extLst>
              <a:ext uri="{FF2B5EF4-FFF2-40B4-BE49-F238E27FC236}">
                <a16:creationId xmlns:a16="http://schemas.microsoft.com/office/drawing/2014/main" id="{E2D9B0EF-7F9B-E240-9F44-C29581EC6499}"/>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26</a:t>
            </a:fld>
            <a:endParaRPr lang="en-US" altLang="en-US" dirty="0"/>
          </a:p>
        </p:txBody>
      </p:sp>
    </p:spTree>
    <p:extLst>
      <p:ext uri="{BB962C8B-B14F-4D97-AF65-F5344CB8AC3E}">
        <p14:creationId xmlns:p14="http://schemas.microsoft.com/office/powerpoint/2010/main" val="376141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Future of GME Financing </a:t>
            </a:r>
            <a:endParaRPr lang="en-US" dirty="0"/>
          </a:p>
        </p:txBody>
      </p:sp>
      <p:sp>
        <p:nvSpPr>
          <p:cNvPr id="72" name="Google Shape;72;p2"/>
          <p:cNvSpPr txBox="1">
            <a:spLocks noGrp="1"/>
          </p:cNvSpPr>
          <p:nvPr>
            <p:ph type="body" idx="1"/>
          </p:nvPr>
        </p:nvSpPr>
        <p:spPr>
          <a:xfrm>
            <a:off x="628544" y="1921051"/>
            <a:ext cx="7886700" cy="3856814"/>
          </a:xfrm>
          <a:prstGeom prst="rect">
            <a:avLst/>
          </a:prstGeom>
          <a:noFill/>
          <a:ln>
            <a:noFill/>
          </a:ln>
        </p:spPr>
        <p:txBody>
          <a:bodyPr spcFirstLastPara="1" wrap="square" lIns="91425" tIns="91425" rIns="91425" bIns="91425" anchor="t" anchorCtr="0">
            <a:noAutofit/>
          </a:bodyPr>
          <a:lstStyle/>
          <a:p>
            <a:r>
              <a:rPr lang="en-US" sz="2400" dirty="0">
                <a:latin typeface="Arial"/>
                <a:cs typeface="Arial"/>
              </a:rPr>
              <a:t>Lots of Impending Funding Changes:</a:t>
            </a:r>
            <a:endParaRPr lang="en-US" sz="2400" dirty="0"/>
          </a:p>
          <a:p>
            <a:pPr lvl="1"/>
            <a:r>
              <a:rPr lang="en-US" sz="2000" dirty="0">
                <a:latin typeface="Arial"/>
                <a:cs typeface="Arial"/>
              </a:rPr>
              <a:t>Shift from inpatient to outpatient (IME)</a:t>
            </a:r>
            <a:endParaRPr lang="en-US" sz="2000" dirty="0"/>
          </a:p>
          <a:p>
            <a:pPr lvl="1"/>
            <a:r>
              <a:rPr lang="en-US" sz="2000" dirty="0">
                <a:latin typeface="Arial"/>
                <a:cs typeface="Arial"/>
              </a:rPr>
              <a:t>Shift to alternative payment models (IME)</a:t>
            </a:r>
            <a:endParaRPr lang="en-US" sz="2000" dirty="0"/>
          </a:p>
          <a:p>
            <a:pPr lvl="1"/>
            <a:r>
              <a:rPr lang="en-US" sz="2000" dirty="0">
                <a:latin typeface="Arial"/>
                <a:cs typeface="Arial"/>
              </a:rPr>
              <a:t>No CAP Increases (DGME)</a:t>
            </a:r>
          </a:p>
          <a:p>
            <a:r>
              <a:rPr lang="en-US" sz="2400" dirty="0">
                <a:latin typeface="Arial"/>
                <a:cs typeface="Arial"/>
              </a:rPr>
              <a:t>Changes in Workforce</a:t>
            </a:r>
            <a:endParaRPr lang="en-US" sz="2400" dirty="0"/>
          </a:p>
          <a:p>
            <a:pPr lvl="1"/>
            <a:r>
              <a:rPr lang="en-US" sz="2000" dirty="0">
                <a:latin typeface="Arial"/>
                <a:cs typeface="Arial"/>
              </a:rPr>
              <a:t>Increased Medical School Enrollment</a:t>
            </a:r>
            <a:endParaRPr lang="en-US" sz="2000" dirty="0"/>
          </a:p>
          <a:p>
            <a:pPr lvl="1"/>
            <a:r>
              <a:rPr lang="en-US" sz="2000" dirty="0">
                <a:latin typeface="Arial"/>
                <a:cs typeface="Arial"/>
              </a:rPr>
              <a:t>Continued Workforce deficit projection</a:t>
            </a:r>
            <a:endParaRPr lang="en-US" sz="2000" dirty="0"/>
          </a:p>
          <a:p>
            <a:r>
              <a:rPr lang="en-US" sz="2400" dirty="0">
                <a:latin typeface="Arial"/>
                <a:cs typeface="Arial"/>
              </a:rPr>
              <a:t>Bills in Congress</a:t>
            </a:r>
            <a:endParaRPr lang="en-US" sz="2400" dirty="0"/>
          </a:p>
          <a:p>
            <a:pPr lvl="1"/>
            <a:r>
              <a:rPr lang="en-US" sz="2000" dirty="0">
                <a:latin typeface="Arial"/>
                <a:cs typeface="Arial"/>
              </a:rPr>
              <a:t>Waiting, waiting, waiting</a:t>
            </a:r>
            <a:endParaRPr lang="en-US" sz="20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Slide Number Placeholder 5">
            <a:extLst>
              <a:ext uri="{FF2B5EF4-FFF2-40B4-BE49-F238E27FC236}">
                <a16:creationId xmlns:a16="http://schemas.microsoft.com/office/drawing/2014/main" id="{B4B993BC-B37F-6547-A7B0-62F4832488C8}"/>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27</a:t>
            </a:fld>
            <a:endParaRPr lang="en-US" altLang="en-US" dirty="0"/>
          </a:p>
        </p:txBody>
      </p:sp>
    </p:spTree>
    <p:extLst>
      <p:ext uri="{BB962C8B-B14F-4D97-AF65-F5344CB8AC3E}">
        <p14:creationId xmlns:p14="http://schemas.microsoft.com/office/powerpoint/2010/main" val="2968274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2103329" y="217891"/>
            <a:ext cx="6525900" cy="3211650"/>
          </a:xfrm>
          <a:prstGeom prst="rect">
            <a:avLst/>
          </a:prstGeom>
          <a:noFill/>
          <a:ln>
            <a:noFill/>
          </a:ln>
        </p:spPr>
        <p:txBody>
          <a:bodyPr spcFirstLastPara="1" wrap="square" lIns="91425" tIns="91425" rIns="91425" bIns="91425" anchor="ctr" anchorCtr="0">
            <a:noAutofit/>
          </a:bodyPr>
          <a:lstStyle/>
          <a:p>
            <a:pPr algn="ctr">
              <a:spcBef>
                <a:spcPts val="0"/>
              </a:spcBef>
              <a:buClr>
                <a:schemeClr val="dk1"/>
              </a:buClr>
              <a:buSzPts val="3500"/>
            </a:pPr>
            <a:r>
              <a:rPr lang="en-US" sz="4000" dirty="0">
                <a:latin typeface="Arial"/>
                <a:cs typeface="Arial"/>
              </a:rPr>
              <a:t>Thank You </a:t>
            </a:r>
            <a:br>
              <a:rPr lang="en-US" sz="4000" dirty="0">
                <a:latin typeface="Arial"/>
                <a:cs typeface="Arial"/>
              </a:rPr>
            </a:br>
            <a:br>
              <a:rPr lang="en-US" sz="4000" dirty="0">
                <a:latin typeface="Arial"/>
                <a:cs typeface="Arial"/>
              </a:rPr>
            </a:br>
            <a:r>
              <a:rPr lang="en-US" sz="4000" dirty="0">
                <a:latin typeface="Arial"/>
                <a:cs typeface="Arial"/>
              </a:rPr>
              <a:t>Any Questions?</a:t>
            </a:r>
            <a:endParaRPr lang="en-US" sz="40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7" name="Picture 6">
            <a:extLst>
              <a:ext uri="{FF2B5EF4-FFF2-40B4-BE49-F238E27FC236}">
                <a16:creationId xmlns:a16="http://schemas.microsoft.com/office/drawing/2014/main" id="{57FAC0C4-2760-BE4F-AB0F-C1EBCEB6B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06" y="3360420"/>
            <a:ext cx="1665465" cy="2451735"/>
          </a:xfrm>
          <a:prstGeom prst="rect">
            <a:avLst/>
          </a:prstGeom>
        </p:spPr>
      </p:pic>
      <p:sp>
        <p:nvSpPr>
          <p:cNvPr id="8" name="Slide Number Placeholder 5">
            <a:extLst>
              <a:ext uri="{FF2B5EF4-FFF2-40B4-BE49-F238E27FC236}">
                <a16:creationId xmlns:a16="http://schemas.microsoft.com/office/drawing/2014/main" id="{2CA7FE1A-8A3E-AD48-A3BA-A9E2E2273F84}"/>
              </a:ext>
            </a:extLst>
          </p:cNvPr>
          <p:cNvSpPr txBox="1">
            <a:spLocks/>
          </p:cNvSpPr>
          <p:nvPr/>
        </p:nvSpPr>
        <p:spPr>
          <a:xfrm>
            <a:off x="6457950" y="6433131"/>
            <a:ext cx="2057400" cy="365125"/>
          </a:xfrm>
          <a:prstGeom prst="rect">
            <a:avLst/>
          </a:prstGeom>
        </p:spPr>
        <p:txBody>
          <a:bodyPr anchor="ctr">
            <a:norm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20DE7DD9-96F1-6E43-A8F9-4B502D1EE7DB}" type="slidenum">
              <a:rPr lang="en-US" altLang="en-US" smtClean="0"/>
              <a:pPr>
                <a:spcAft>
                  <a:spcPts val="600"/>
                </a:spcAft>
                <a:defRPr/>
              </a:pPr>
              <a:t>28</a:t>
            </a:fld>
            <a:endParaRPr lang="en-US" altLang="en-US" dirty="0"/>
          </a:p>
        </p:txBody>
      </p:sp>
    </p:spTree>
    <p:extLst>
      <p:ext uri="{BB962C8B-B14F-4D97-AF65-F5344CB8AC3E}">
        <p14:creationId xmlns:p14="http://schemas.microsoft.com/office/powerpoint/2010/main" val="38704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589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27783" y="277307"/>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a:t>
            </a:r>
            <a:r>
              <a:rPr lang="en-US" sz="1400" dirty="0">
                <a:latin typeface="+mn-lt"/>
              </a:rPr>
              <a:t> </a:t>
            </a:r>
            <a:br>
              <a:rPr lang="en-US" sz="1400" dirty="0">
                <a:latin typeface="+mn-lt"/>
              </a:rPr>
            </a:br>
            <a:endParaRPr lang="en-US" sz="1400" dirty="0">
              <a:latin typeface="+mn-lt"/>
            </a:endParaRPr>
          </a:p>
          <a:p>
            <a:pPr lvl="0" algn="ctr">
              <a:defRPr/>
            </a:pPr>
            <a:r>
              <a:rPr lang="en-US" sz="1400" dirty="0">
                <a:latin typeface="+mn-lt"/>
              </a:rPr>
              <a:t>            Artificial Intelligence in Medicine: </a:t>
            </a:r>
            <a:br>
              <a:rPr lang="en-US" sz="1400" dirty="0">
                <a:latin typeface="+mn-lt"/>
              </a:rPr>
            </a:br>
            <a:r>
              <a:rPr lang="en-US" sz="1400" dirty="0">
                <a:latin typeface="+mn-lt"/>
              </a:rPr>
              <a:t>Its Impact on GME</a:t>
            </a:r>
          </a:p>
          <a:p>
            <a:pPr algn="ctr">
              <a:lnSpc>
                <a:spcPct val="80000"/>
              </a:lnSpc>
              <a:defRPr/>
            </a:pPr>
            <a:r>
              <a:rPr lang="en-US" altLang="en-US" sz="1400" b="0" dirty="0">
                <a:solidFill>
                  <a:prstClr val="black"/>
                </a:solidFill>
                <a:latin typeface="+mn-lt"/>
                <a:ea typeface=""/>
                <a:cs typeface="Arial" panose="020B0604020202020204" pitchFamily="34" charset="0"/>
              </a:rPr>
              <a:t>         Thursday, August 27,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r>
              <a:rPr lang="en-US" sz="1400" dirty="0">
                <a:latin typeface="+mn-lt"/>
              </a:rPr>
              <a:t>            Faculty Development – A More Specific Approach</a:t>
            </a:r>
          </a:p>
          <a:p>
            <a:pPr algn="ctr">
              <a:lnSpc>
                <a:spcPct val="80000"/>
              </a:lnSpc>
              <a:defRPr/>
            </a:pPr>
            <a:r>
              <a:rPr lang="en-US" altLang="en-US" sz="1400" b="0" dirty="0">
                <a:solidFill>
                  <a:prstClr val="black"/>
                </a:solidFill>
                <a:ea typeface=""/>
                <a:cs typeface="Arial" panose="020B0604020202020204" pitchFamily="34" charset="0"/>
              </a:rPr>
              <a:t>         </a:t>
            </a:r>
            <a:r>
              <a:rPr lang="en-US" sz="1400" b="0" dirty="0">
                <a:latin typeface="+mn-lt"/>
              </a:rPr>
              <a:t>Thursday, September 3,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r>
              <a:rPr lang="en-US" sz="1400" dirty="0">
                <a:latin typeface="+mn-lt"/>
              </a:rPr>
              <a:t>                                 GME Workforce Planning</a:t>
            </a:r>
          </a:p>
          <a:p>
            <a:pPr algn="ctr">
              <a:lnSpc>
                <a:spcPct val="80000"/>
              </a:lnSpc>
              <a:defRPr/>
            </a:pPr>
            <a:r>
              <a:rPr lang="en-US" altLang="en-US" sz="1400" b="0" dirty="0">
                <a:solidFill>
                  <a:prstClr val="black"/>
                </a:solidFill>
                <a:ea typeface=""/>
                <a:cs typeface="Arial" panose="020B0604020202020204" pitchFamily="34" charset="0"/>
              </a:rPr>
              <a:t>       </a:t>
            </a:r>
            <a:r>
              <a:rPr lang="en-US" altLang="en-US" sz="1400" b="0" dirty="0">
                <a:solidFill>
                  <a:prstClr val="black"/>
                </a:solidFill>
                <a:latin typeface="+mn-lt"/>
                <a:ea typeface=""/>
                <a:cs typeface="Arial" panose="020B0604020202020204" pitchFamily="34" charset="0"/>
              </a:rPr>
              <a:t>   </a:t>
            </a:r>
            <a:r>
              <a:rPr lang="en-US" sz="1400" b="0" dirty="0">
                <a:latin typeface="+mn-lt"/>
              </a:rPr>
              <a:t>Thursday, September 24,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lvl="0" algn="ctr">
              <a:defRPr/>
            </a:pPr>
            <a:br>
              <a:rPr lang="en-US" sz="1400" b="0" dirty="0">
                <a:solidFill>
                  <a:prstClr val="black"/>
                </a:solidFill>
                <a:latin typeface="+mn-lt"/>
                <a:cs typeface="Arial" panose="020B0604020202020204" pitchFamily="34" charset="0"/>
              </a:rPr>
            </a:br>
            <a:r>
              <a:rPr lang="en-US" sz="1400" dirty="0">
                <a:latin typeface="+mn-lt"/>
              </a:rPr>
              <a:t>Working with a Statistician on your Research Project</a:t>
            </a:r>
          </a:p>
          <a:p>
            <a:pPr algn="ctr">
              <a:lnSpc>
                <a:spcPct val="80000"/>
              </a:lnSpc>
              <a:defRPr/>
            </a:pPr>
            <a:r>
              <a:rPr lang="en-US" altLang="en-US" sz="1400" b="0" dirty="0">
                <a:solidFill>
                  <a:prstClr val="black"/>
                </a:solidFill>
                <a:latin typeface="+mn-lt"/>
                <a:ea typeface=""/>
                <a:cs typeface="Arial" panose="020B0604020202020204" pitchFamily="34" charset="0"/>
              </a:rPr>
              <a:t>         Thursday, October 8,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29</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57922" y="42598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431971" y="654686"/>
            <a:ext cx="3712029" cy="6186309"/>
          </a:xfrm>
          <a:prstGeom prst="rect">
            <a:avLst/>
          </a:prstGeom>
          <a:noFill/>
        </p:spPr>
        <p:txBody>
          <a:bodyPr wrap="square" rtlCol="0">
            <a:spAutoFit/>
          </a:bodyPr>
          <a:lstStyle/>
          <a:p>
            <a:pPr algn="ct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Research and Scholarly Process in a Nutshell: Getting Started</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Ask Partners – Spring Freebie</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Lessons Learned: Accepting Displaced Orphan Residents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Is your Coordinator Well Enough: Coordinators as Role Models of Wellness</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Research Proposal Development:</a:t>
            </a: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 Tips for Success</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Working with your Governing Board</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mn-lt"/>
              </a:rPr>
              <a:t>Recognizing &amp; Addressing Precursors of Burnout: The Value of Shame Resiliency Training to Support Resident Well-Being</a:t>
            </a:r>
          </a:p>
          <a:p>
            <a:pPr algn="ctr"/>
            <a:endParaRPr lang="en-US" sz="1300" dirty="0">
              <a:solidFill>
                <a:srgbClr val="0070C0"/>
              </a:solidFill>
              <a:latin typeface="+mn-lt"/>
            </a:endParaRPr>
          </a:p>
          <a:p>
            <a:pPr algn="ctr"/>
            <a:r>
              <a:rPr lang="en-US" sz="1300" dirty="0">
                <a:solidFill>
                  <a:srgbClr val="0070C0"/>
                </a:solidFill>
                <a:latin typeface="Arial" panose="020B0604020202020204" pitchFamily="34" charset="0"/>
                <a:cs typeface="Arial" panose="020B0604020202020204" pitchFamily="34" charset="0"/>
              </a:rPr>
              <a:t>Working with your IRB</a:t>
            </a:r>
          </a:p>
          <a:p>
            <a:pPr algn="ctr"/>
            <a:endParaRPr lang="en-US" sz="1300" dirty="0">
              <a:solidFill>
                <a:srgbClr val="0070C0"/>
              </a:solidFill>
              <a:latin typeface="+mn-lt"/>
            </a:endParaRPr>
          </a:p>
          <a:p>
            <a:pPr algn="ctr"/>
            <a:r>
              <a:rPr lang="en-US" sz="1300" dirty="0">
                <a:solidFill>
                  <a:srgbClr val="0070C0"/>
                </a:solidFill>
                <a:latin typeface="+mn-lt"/>
              </a:rPr>
              <a:t>Digging for Data II</a:t>
            </a:r>
            <a:endParaRPr lang="en-US" sz="1300" dirty="0">
              <a:solidFill>
                <a:srgbClr val="0070C0"/>
              </a:solidFill>
              <a:latin typeface="Arial" panose="020B0604020202020204" pitchFamily="34" charset="0"/>
              <a:cs typeface="Arial" panose="020B0604020202020204" pitchFamily="34" charset="0"/>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custDataLst>
      <p:tags r:id="rId1"/>
    </p:custDataLst>
    <p:extLst>
      <p:ext uri="{BB962C8B-B14F-4D97-AF65-F5344CB8AC3E}">
        <p14:creationId xmlns:p14="http://schemas.microsoft.com/office/powerpoint/2010/main" val="123686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3</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493538"/>
          </a:xfrm>
          <a:prstGeom prst="rect">
            <a:avLst/>
          </a:prstGeom>
          <a:noFill/>
        </p:spPr>
        <p:txBody>
          <a:bodyPr wrap="square">
            <a:spAutoFit/>
          </a:bodyPr>
          <a:lstStyle/>
          <a:p>
            <a:pPr>
              <a:defRPr/>
            </a:pPr>
            <a:r>
              <a:rPr lang="en-US" sz="1800" dirty="0">
                <a:solidFill>
                  <a:srgbClr val="00B050"/>
                </a:solidFill>
                <a:latin typeface="Arial" panose="020B0604020202020204" pitchFamily="34" charset="0"/>
                <a:cs typeface="Arial" panose="020B0604020202020204" pitchFamily="34" charset="0"/>
              </a:rPr>
              <a:t>Erin Reis, EdD, MBA, FACHE, C-TAGME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marL="285750" indent="-285750">
              <a:spcBef>
                <a:spcPts val="0"/>
              </a:spcBef>
              <a:spcAft>
                <a:spcPts val="0"/>
              </a:spcAft>
              <a:buClr>
                <a:srgbClr val="000000"/>
              </a:buClr>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Director of Medical Education and GME Operations Expert.</a:t>
            </a: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solidFill>
                  <a:srgbClr val="000000"/>
                </a:solidFill>
                <a:latin typeface="Arial" panose="020B0604020202020204" pitchFamily="34" charset="0"/>
                <a:cs typeface="Arial" panose="020B0604020202020204" pitchFamily="34" charset="0"/>
                <a:sym typeface="Arial"/>
              </a:rPr>
              <a:t>Experienced in Successful New Program Development</a:t>
            </a:r>
          </a:p>
          <a:p>
            <a:pPr marL="285750" indent="-285750">
              <a:buSzPct val="100000"/>
              <a:buFont typeface="Arial" panose="020B0604020202020204" pitchFamily="34" charset="0"/>
              <a:buChar char="•"/>
              <a:defRPr/>
            </a:pPr>
            <a:endParaRPr lang="en-US" sz="1600" b="0" dirty="0">
              <a:solidFill>
                <a:srgbClr val="000000"/>
              </a:solidFill>
              <a:latin typeface="Arial" panose="020B0604020202020204" pitchFamily="34" charset="0"/>
              <a:cs typeface="Arial" panose="020B0604020202020204" pitchFamily="34" charset="0"/>
              <a:sym typeface="Arial"/>
            </a:endParaRPr>
          </a:p>
          <a:p>
            <a:pPr marL="285750" indent="-285750">
              <a:buSzPct val="10000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Experienced in Program Financing and Reimbursement </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Accreditation and Management of New and Established Programs.</a:t>
            </a:r>
            <a:endParaRPr lang="en-US" sz="1600" b="0" dirty="0">
              <a:solidFill>
                <a:srgbClr val="000000"/>
              </a:solidFill>
              <a:latin typeface="Arial" panose="020B0604020202020204" pitchFamily="34" charset="0"/>
              <a:ea typeface="Arial"/>
              <a:cs typeface="Arial" panose="020B0604020202020204" pitchFamily="34" charset="0"/>
              <a:sym typeface="Arial"/>
            </a:endParaRP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Focused on Strategic Planning, Streamlining, Program Financing, Interprofessional Teams, and  Accreditation Readiness.  </a:t>
            </a: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pic>
        <p:nvPicPr>
          <p:cNvPr id="6" name="Picture 5" descr="A person smiling for the camera&#10;&#10;Description automatically generated">
            <a:extLst>
              <a:ext uri="{FF2B5EF4-FFF2-40B4-BE49-F238E27FC236}">
                <a16:creationId xmlns:a16="http://schemas.microsoft.com/office/drawing/2014/main" id="{44992F5F-2679-4A94-8373-8CDAC9B9F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 y="1999268"/>
            <a:ext cx="2581275" cy="3152775"/>
          </a:xfrm>
          <a:prstGeom prst="rect">
            <a:avLst/>
          </a:prstGeom>
        </p:spPr>
      </p:pic>
    </p:spTree>
    <p:extLst>
      <p:ext uri="{BB962C8B-B14F-4D97-AF65-F5344CB8AC3E}">
        <p14:creationId xmlns:p14="http://schemas.microsoft.com/office/powerpoint/2010/main" val="9476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14400" y="4902200"/>
            <a:ext cx="7677150" cy="1397000"/>
          </a:xfrm>
        </p:spPr>
        <p:txBody>
          <a:bodyPr>
            <a:normAutofit/>
          </a:bodyPr>
          <a:lstStyle/>
          <a:p>
            <a:pPr algn="ctr">
              <a:lnSpc>
                <a:spcPct val="80000"/>
              </a:lnSpc>
              <a:buNone/>
              <a:defRPr/>
            </a:pPr>
            <a:br>
              <a:rPr lang="en-US" sz="2000" dirty="0"/>
            </a:br>
            <a:br>
              <a:rPr lang="en-US" sz="2000" dirty="0"/>
            </a:br>
            <a:endParaRPr lang="en-US" sz="2000" b="1" dirty="0"/>
          </a:p>
          <a:p>
            <a:pPr algn="ctr" eaLnBrk="1" hangingPunct="1">
              <a:lnSpc>
                <a:spcPct val="80000"/>
              </a:lnSpc>
              <a:buFont typeface="Wingdings" pitchFamily="2" charset="2"/>
              <a:buNone/>
              <a:defRPr/>
            </a:pPr>
            <a:r>
              <a:rPr lang="en-US" sz="20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425" y="1674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25;p17">
            <a:extLst>
              <a:ext uri="{FF2B5EF4-FFF2-40B4-BE49-F238E27FC236}">
                <a16:creationId xmlns:a16="http://schemas.microsoft.com/office/drawing/2014/main" id="{CF21E81C-8B6A-0A4F-ACE2-D5EDE2D2CC96}"/>
              </a:ext>
            </a:extLst>
          </p:cNvPr>
          <p:cNvSpPr txBox="1">
            <a:spLocks/>
          </p:cNvSpPr>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p>
        </p:txBody>
      </p:sp>
      <p:sp>
        <p:nvSpPr>
          <p:cNvPr id="11" name="Slide Number Placeholder 4">
            <a:extLst>
              <a:ext uri="{FF2B5EF4-FFF2-40B4-BE49-F238E27FC236}">
                <a16:creationId xmlns:a16="http://schemas.microsoft.com/office/drawing/2014/main" id="{E4F8FAC5-AB43-CE42-A57E-2A542A1A125C}"/>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dirty="0"/>
          </a:p>
        </p:txBody>
      </p:sp>
      <p:sp>
        <p:nvSpPr>
          <p:cNvPr id="12" name="Rectangle 3">
            <a:extLst>
              <a:ext uri="{FF2B5EF4-FFF2-40B4-BE49-F238E27FC236}">
                <a16:creationId xmlns:a16="http://schemas.microsoft.com/office/drawing/2014/main" id="{EE56A181-71E1-AA43-8F38-5829897AB2B8}"/>
              </a:ext>
            </a:extLst>
          </p:cNvPr>
          <p:cNvSpPr txBox="1">
            <a:spLocks noChangeArrowheads="1"/>
          </p:cNvSpPr>
          <p:nvPr/>
        </p:nvSpPr>
        <p:spPr>
          <a:xfrm>
            <a:off x="604611" y="1800219"/>
            <a:ext cx="8066139" cy="7874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r>
              <a:rPr lang="en-US" sz="2000" b="1" dirty="0"/>
              <a:t>    </a:t>
            </a:r>
            <a:r>
              <a:rPr lang="en-US" sz="2000" dirty="0"/>
              <a:t>Partners in Medical Education, Inc. provides comprehensive consulting services to the GME community.  </a:t>
            </a:r>
          </a:p>
          <a:p>
            <a:pPr>
              <a:lnSpc>
                <a:spcPct val="80000"/>
              </a:lnSpc>
              <a:buFont typeface="Wingdings" pitchFamily="2" charset="2"/>
              <a:buNone/>
              <a:defRPr/>
            </a:pPr>
            <a:endParaRPr lang="en-US" b="1" dirty="0"/>
          </a:p>
        </p:txBody>
      </p:sp>
      <p:sp>
        <p:nvSpPr>
          <p:cNvPr id="13" name="Rectangle 3">
            <a:extLst>
              <a:ext uri="{FF2B5EF4-FFF2-40B4-BE49-F238E27FC236}">
                <a16:creationId xmlns:a16="http://schemas.microsoft.com/office/drawing/2014/main" id="{581E483F-3B26-1241-BA29-D0E763B60D4B}"/>
              </a:ext>
            </a:extLst>
          </p:cNvPr>
          <p:cNvSpPr txBox="1">
            <a:spLocks noChangeArrowheads="1"/>
          </p:cNvSpPr>
          <p:nvPr/>
        </p:nvSpPr>
        <p:spPr>
          <a:xfrm>
            <a:off x="0" y="2711795"/>
            <a:ext cx="9144000" cy="10541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200" dirty="0"/>
            </a:br>
            <a:r>
              <a:rPr lang="en-US" sz="2200" b="1" dirty="0"/>
              <a:t>Partners in Medical Education</a:t>
            </a:r>
          </a:p>
          <a:p>
            <a:pPr algn="ctr">
              <a:lnSpc>
                <a:spcPct val="80000"/>
              </a:lnSpc>
              <a:buFont typeface="Arial"/>
              <a:buNone/>
              <a:defRPr/>
            </a:pPr>
            <a:r>
              <a:rPr lang="en-US" sz="2200" dirty="0"/>
              <a:t>724-864-7320  |  </a:t>
            </a:r>
            <a:r>
              <a:rPr lang="en-US" sz="2200" dirty="0">
                <a:solidFill>
                  <a:srgbClr val="FF0000"/>
                </a:solidFill>
                <a:hlinkClick r:id="rId4"/>
              </a:rPr>
              <a:t>info@PartnersInMedEd.com</a:t>
            </a:r>
            <a:endParaRPr lang="en-US" sz="2200" dirty="0">
              <a:solidFill>
                <a:srgbClr val="FF0000"/>
              </a:solidFill>
            </a:endParaRPr>
          </a:p>
          <a:p>
            <a:pPr>
              <a:lnSpc>
                <a:spcPct val="80000"/>
              </a:lnSpc>
              <a:buFont typeface="Wingdings" pitchFamily="2" charset="2"/>
              <a:buNone/>
              <a:defRPr/>
            </a:pPr>
            <a:endParaRPr lang="en-US" b="1" dirty="0"/>
          </a:p>
        </p:txBody>
      </p:sp>
      <p:sp>
        <p:nvSpPr>
          <p:cNvPr id="14" name="Rectangle 3">
            <a:extLst>
              <a:ext uri="{FF2B5EF4-FFF2-40B4-BE49-F238E27FC236}">
                <a16:creationId xmlns:a16="http://schemas.microsoft.com/office/drawing/2014/main" id="{6AE67082-5140-3549-8A15-3AD8BBE9FB6F}"/>
              </a:ext>
            </a:extLst>
          </p:cNvPr>
          <p:cNvSpPr txBox="1">
            <a:spLocks noChangeArrowheads="1"/>
          </p:cNvSpPr>
          <p:nvPr/>
        </p:nvSpPr>
        <p:spPr>
          <a:xfrm>
            <a:off x="0" y="4013241"/>
            <a:ext cx="9144000" cy="138225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None/>
              <a:defRPr/>
            </a:pPr>
            <a:br>
              <a:rPr lang="en-US" sz="2000" dirty="0"/>
            </a:br>
            <a:r>
              <a:rPr lang="en-US" sz="1600" dirty="0"/>
              <a:t> </a:t>
            </a:r>
            <a:r>
              <a:rPr lang="en-US" sz="2000" b="1" dirty="0">
                <a:solidFill>
                  <a:schemeClr val="tx1"/>
                </a:solidFill>
                <a:latin typeface="Arial" panose="020B0604020202020204" pitchFamily="34" charset="0"/>
                <a:cs typeface="Arial" panose="020B0604020202020204" pitchFamily="34" charset="0"/>
              </a:rPr>
              <a:t>Erin Reis, EdD, MBA, FACHE, C-TAGME</a:t>
            </a:r>
            <a:r>
              <a:rPr lang="en-US" sz="2000" b="1" dirty="0">
                <a:solidFill>
                  <a:schemeClr val="tx1"/>
                </a:solidFill>
              </a:rPr>
              <a:t>          </a:t>
            </a:r>
            <a:r>
              <a:rPr lang="en-US" sz="2000" dirty="0">
                <a:solidFill>
                  <a:srgbClr val="FF0000"/>
                </a:solidFill>
                <a:hlinkClick r:id="rId5"/>
              </a:rPr>
              <a:t>Erin@artnersInMedEd.com</a:t>
            </a:r>
            <a:endParaRPr lang="en-US" sz="2000" dirty="0">
              <a:solidFill>
                <a:srgbClr val="FF0000"/>
              </a:solidFill>
            </a:endParaRPr>
          </a:p>
        </p:txBody>
      </p:sp>
    </p:spTree>
    <p:extLst>
      <p:ext uri="{BB962C8B-B14F-4D97-AF65-F5344CB8AC3E}">
        <p14:creationId xmlns:p14="http://schemas.microsoft.com/office/powerpoint/2010/main" val="222634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525674" y="1787236"/>
            <a:ext cx="7612486" cy="3962054"/>
          </a:xfrm>
          <a:prstGeom prst="rect">
            <a:avLst/>
          </a:prstGeom>
          <a:noFill/>
          <a:ln>
            <a:noFill/>
          </a:ln>
        </p:spPr>
        <p:txBody>
          <a:bodyPr spcFirstLastPara="1" wrap="square" lIns="91425" tIns="91425" rIns="91425" bIns="91425" anchor="t" anchorCtr="0">
            <a:noAutofit/>
          </a:bodyPr>
          <a:lstStyle/>
          <a:p>
            <a:pPr marL="63500" marR="0" lvl="0" indent="0" algn="l" rtl="0">
              <a:lnSpc>
                <a:spcPct val="90000"/>
              </a:lnSpc>
              <a:spcBef>
                <a:spcPts val="1000"/>
              </a:spcBef>
              <a:spcAft>
                <a:spcPts val="0"/>
              </a:spcAft>
              <a:buClr>
                <a:schemeClr val="dk1"/>
              </a:buClr>
              <a:buSzPts val="2600"/>
              <a:buNone/>
            </a:pPr>
            <a:endParaRPr lang="en-US" sz="2400" dirty="0"/>
          </a:p>
          <a:p>
            <a:pPr marL="406400" marR="0" lvl="0" indent="-342900" algn="l" rtl="0">
              <a:lnSpc>
                <a:spcPct val="90000"/>
              </a:lnSpc>
              <a:spcBef>
                <a:spcPts val="1000"/>
              </a:spcBef>
              <a:spcAft>
                <a:spcPts val="0"/>
              </a:spcAft>
              <a:buClr>
                <a:schemeClr val="dk1"/>
              </a:buClr>
              <a:buSzPts val="2600"/>
            </a:pPr>
            <a:r>
              <a:rPr lang="en-US" sz="2400" dirty="0"/>
              <a:t>Review GME Funding Sources</a:t>
            </a:r>
          </a:p>
          <a:p>
            <a:pPr marL="406400" marR="0" lvl="0" indent="-342900" algn="l" rtl="0">
              <a:lnSpc>
                <a:spcPct val="90000"/>
              </a:lnSpc>
              <a:spcBef>
                <a:spcPts val="1000"/>
              </a:spcBef>
              <a:spcAft>
                <a:spcPts val="0"/>
              </a:spcAft>
              <a:buClr>
                <a:schemeClr val="dk1"/>
              </a:buClr>
              <a:buSzPts val="2600"/>
            </a:pPr>
            <a:endParaRPr lang="en-US" sz="2400" dirty="0"/>
          </a:p>
          <a:p>
            <a:pPr marL="406400" marR="0" lvl="0" indent="-342900" algn="l" rtl="0">
              <a:lnSpc>
                <a:spcPct val="90000"/>
              </a:lnSpc>
              <a:spcBef>
                <a:spcPts val="1000"/>
              </a:spcBef>
              <a:spcAft>
                <a:spcPts val="0"/>
              </a:spcAft>
              <a:buClr>
                <a:schemeClr val="dk1"/>
              </a:buClr>
              <a:buSzPts val="2600"/>
            </a:pPr>
            <a:r>
              <a:rPr lang="en-US" sz="2400" dirty="0"/>
              <a:t>Discuss Strategies to Maximize Reimbursement</a:t>
            </a:r>
          </a:p>
          <a:p>
            <a:pPr marL="406400" marR="0" lvl="0" indent="-342900" algn="l" rtl="0">
              <a:lnSpc>
                <a:spcPct val="90000"/>
              </a:lnSpc>
              <a:spcBef>
                <a:spcPts val="1000"/>
              </a:spcBef>
              <a:spcAft>
                <a:spcPts val="0"/>
              </a:spcAft>
              <a:buClr>
                <a:schemeClr val="dk1"/>
              </a:buClr>
              <a:buSzPts val="2600"/>
            </a:pPr>
            <a:endParaRPr lang="en-US" sz="2400" dirty="0"/>
          </a:p>
          <a:p>
            <a:pPr marL="406400" marR="0" lvl="0" indent="-342900" algn="l" rtl="0">
              <a:lnSpc>
                <a:spcPct val="90000"/>
              </a:lnSpc>
              <a:spcBef>
                <a:spcPts val="1000"/>
              </a:spcBef>
              <a:spcAft>
                <a:spcPts val="0"/>
              </a:spcAft>
              <a:buClr>
                <a:schemeClr val="dk1"/>
              </a:buClr>
              <a:buSzPts val="2600"/>
            </a:pPr>
            <a:r>
              <a:rPr lang="en-US" sz="2400" dirty="0"/>
              <a:t>Outline Considerations for Annual Budget Development in GME Program. </a:t>
            </a:r>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sz="2400" dirty="0"/>
          </a:p>
        </p:txBody>
      </p:sp>
      <p:sp>
        <p:nvSpPr>
          <p:cNvPr id="5" name="Google Shape;77;p12">
            <a:extLst>
              <a:ext uri="{FF2B5EF4-FFF2-40B4-BE49-F238E27FC236}">
                <a16:creationId xmlns:a16="http://schemas.microsoft.com/office/drawing/2014/main" id="{2487D1BC-FD4F-9C47-BF54-2D2E25A35A8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6809DB8E-7FB5-5445-B9E0-8C31DB1C2A0A}"/>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3" name="Picture 2" descr="A close up of a sign&#10;&#10;Description automatically generated">
            <a:extLst>
              <a:ext uri="{FF2B5EF4-FFF2-40B4-BE49-F238E27FC236}">
                <a16:creationId xmlns:a16="http://schemas.microsoft.com/office/drawing/2014/main" id="{A70169EE-E34A-4DB8-A753-079CA0FE00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5600" y="4292890"/>
            <a:ext cx="2438400" cy="1798320"/>
          </a:xfrm>
          <a:prstGeom prst="rect">
            <a:avLst/>
          </a:prstGeom>
        </p:spPr>
      </p:pic>
    </p:spTree>
    <p:extLst>
      <p:ext uri="{BB962C8B-B14F-4D97-AF65-F5344CB8AC3E}">
        <p14:creationId xmlns:p14="http://schemas.microsoft.com/office/powerpoint/2010/main" val="178185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What are some of the GME funding sources? </a:t>
            </a:r>
            <a:endParaRPr dirty="0"/>
          </a:p>
        </p:txBody>
      </p:sp>
      <p:sp>
        <p:nvSpPr>
          <p:cNvPr id="72" name="Google Shape;72;p2"/>
          <p:cNvSpPr txBox="1">
            <a:spLocks noGrp="1"/>
          </p:cNvSpPr>
          <p:nvPr>
            <p:ph type="body" idx="1"/>
          </p:nvPr>
        </p:nvSpPr>
        <p:spPr>
          <a:xfrm>
            <a:off x="662834" y="1749601"/>
            <a:ext cx="7886700" cy="4422599"/>
          </a:xfrm>
          <a:prstGeom prst="rect">
            <a:avLst/>
          </a:prstGeom>
          <a:noFill/>
          <a:ln>
            <a:noFill/>
          </a:ln>
        </p:spPr>
        <p:txBody>
          <a:bodyPr spcFirstLastPara="1" wrap="square" lIns="91425" tIns="91425" rIns="91425" bIns="91425" anchor="t" anchorCtr="0">
            <a:noAutofit/>
          </a:bodyPr>
          <a:lstStyle/>
          <a:p>
            <a:pPr fontAlgn="base"/>
            <a:r>
              <a:rPr lang="en-US" dirty="0"/>
              <a:t>Medicare (largest explicit payer) ​</a:t>
            </a:r>
          </a:p>
          <a:p>
            <a:pPr fontAlgn="base"/>
            <a:r>
              <a:rPr lang="en-US" dirty="0"/>
              <a:t>Medicaid (last tally, 42 states + DC) ​</a:t>
            </a:r>
          </a:p>
          <a:p>
            <a:pPr fontAlgn="base"/>
            <a:r>
              <a:rPr lang="en-US" dirty="0"/>
              <a:t>HRSA (Children’s GME and Teaching Health Centers) ​</a:t>
            </a:r>
          </a:p>
          <a:p>
            <a:pPr fontAlgn="base"/>
            <a:r>
              <a:rPr lang="en-US" dirty="0"/>
              <a:t>Private patient care revenues ​</a:t>
            </a:r>
          </a:p>
          <a:p>
            <a:pPr fontAlgn="base"/>
            <a:r>
              <a:rPr lang="en-US" dirty="0"/>
              <a:t>VA/DoD ​</a:t>
            </a:r>
          </a:p>
          <a:p>
            <a:pPr fontAlgn="base"/>
            <a:r>
              <a:rPr lang="en-US" dirty="0"/>
              <a:t>Other federal and state programs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65670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176764D9-5CD4-40EA-856A-4274102821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75191">
            <a:off x="5509301" y="3752377"/>
            <a:ext cx="3259388" cy="2095917"/>
          </a:xfrm>
          <a:prstGeom prst="rect">
            <a:avLst/>
          </a:prstGeom>
        </p:spPr>
      </p:pic>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GME Reimbursement Acronyms </a:t>
            </a:r>
            <a:endParaRPr dirty="0"/>
          </a:p>
        </p:txBody>
      </p:sp>
      <p:sp>
        <p:nvSpPr>
          <p:cNvPr id="72" name="Google Shape;72;p2"/>
          <p:cNvSpPr txBox="1">
            <a:spLocks noGrp="1"/>
          </p:cNvSpPr>
          <p:nvPr>
            <p:ph type="body" idx="1"/>
          </p:nvPr>
        </p:nvSpPr>
        <p:spPr>
          <a:xfrm>
            <a:off x="480060" y="1898191"/>
            <a:ext cx="5885571" cy="3302459"/>
          </a:xfrm>
          <a:prstGeom prst="rect">
            <a:avLst/>
          </a:prstGeom>
          <a:noFill/>
          <a:ln>
            <a:noFill/>
          </a:ln>
        </p:spPr>
        <p:txBody>
          <a:bodyPr spcFirstLastPara="1" wrap="square" lIns="91425" tIns="91425" rIns="91425" bIns="91425" anchor="t" anchorCtr="0">
            <a:noAutofit/>
          </a:bodyPr>
          <a:lstStyle/>
          <a:p>
            <a:pPr>
              <a:buFont typeface="Wingdings" panose="05000000000000000000" pitchFamily="2" charset="2"/>
              <a:buChar char="ü"/>
            </a:pPr>
            <a:r>
              <a:rPr lang="en-US" sz="2400" dirty="0"/>
              <a:t>DGME- Direct Graduate Medical Education</a:t>
            </a:r>
          </a:p>
          <a:p>
            <a:pPr marL="0" indent="0">
              <a:buNone/>
            </a:pPr>
            <a:endParaRPr lang="en-US" sz="2400" dirty="0"/>
          </a:p>
          <a:p>
            <a:pPr>
              <a:buFont typeface="Wingdings" panose="05000000000000000000" pitchFamily="2" charset="2"/>
              <a:buChar char="ü"/>
            </a:pPr>
            <a:r>
              <a:rPr lang="en-US" sz="2400" dirty="0"/>
              <a:t>IME- Indirect Graduate Medical Education</a:t>
            </a:r>
          </a:p>
          <a:p>
            <a:pPr marL="0" indent="0">
              <a:buNone/>
            </a:pPr>
            <a:endParaRPr lang="en-US" sz="2400" dirty="0"/>
          </a:p>
          <a:p>
            <a:pPr>
              <a:buFont typeface="Wingdings" panose="05000000000000000000" pitchFamily="2" charset="2"/>
              <a:buChar char="ü"/>
            </a:pPr>
            <a:r>
              <a:rPr lang="en-US" sz="2400" dirty="0"/>
              <a:t>PRA- Per Resident Amount</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latin typeface="Arial"/>
                <a:cs typeface="Arial"/>
              </a:rPr>
              <a:t>IRP- Initial Residency Period</a:t>
            </a: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37996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latin typeface="Arial"/>
                <a:cs typeface="Arial"/>
              </a:rPr>
              <a:t>Reimbursement Break Down</a:t>
            </a:r>
            <a:endParaRPr dirty="0">
              <a:latin typeface="Arial"/>
              <a:cs typeface="Arial"/>
            </a:endParaRPr>
          </a:p>
        </p:txBody>
      </p:sp>
      <p:sp>
        <p:nvSpPr>
          <p:cNvPr id="72" name="Google Shape;72;p2"/>
          <p:cNvSpPr txBox="1">
            <a:spLocks noGrp="1"/>
          </p:cNvSpPr>
          <p:nvPr>
            <p:ph type="body" idx="1"/>
          </p:nvPr>
        </p:nvSpPr>
        <p:spPr>
          <a:xfrm>
            <a:off x="651404" y="1761031"/>
            <a:ext cx="7886700" cy="3691079"/>
          </a:xfrm>
          <a:prstGeom prst="rect">
            <a:avLst/>
          </a:prstGeom>
          <a:noFill/>
          <a:ln>
            <a:noFill/>
          </a:ln>
        </p:spPr>
        <p:txBody>
          <a:bodyPr spcFirstLastPara="1" wrap="square" lIns="91425" tIns="91425" rIns="91425" bIns="91425" anchor="t" anchorCtr="0">
            <a:noAutofit/>
          </a:bodyPr>
          <a:lstStyle/>
          <a:p>
            <a:pPr marL="0" indent="0">
              <a:buNone/>
            </a:pPr>
            <a:r>
              <a:rPr lang="en-US" sz="2400" dirty="0">
                <a:latin typeface="Arial"/>
                <a:cs typeface="Arial"/>
              </a:rPr>
              <a:t>Two Key Terms:</a:t>
            </a:r>
            <a:endParaRPr lang="en-US" sz="2400" dirty="0">
              <a:cs typeface="Arial"/>
            </a:endParaRPr>
          </a:p>
          <a:p>
            <a:endParaRPr lang="en-US" sz="2400" dirty="0">
              <a:latin typeface="Arial"/>
              <a:cs typeface="Arial"/>
            </a:endParaRPr>
          </a:p>
          <a:p>
            <a:r>
              <a:rPr lang="en-US" sz="2400" b="1" dirty="0">
                <a:latin typeface="Arial"/>
                <a:cs typeface="Arial"/>
              </a:rPr>
              <a:t>DGME</a:t>
            </a:r>
            <a:r>
              <a:rPr lang="en-US" sz="2400" dirty="0">
                <a:latin typeface="Arial"/>
                <a:cs typeface="Arial"/>
              </a:rPr>
              <a:t>- Partially compensates for residency </a:t>
            </a:r>
            <a:r>
              <a:rPr lang="en-US" sz="2400" u="sng" dirty="0">
                <a:latin typeface="Arial"/>
                <a:cs typeface="Arial"/>
              </a:rPr>
              <a:t>education costs </a:t>
            </a:r>
            <a:endParaRPr lang="en-US" dirty="0"/>
          </a:p>
          <a:p>
            <a:r>
              <a:rPr lang="en-US" sz="2400" b="1" dirty="0">
                <a:latin typeface="Arial"/>
                <a:cs typeface="Arial"/>
              </a:rPr>
              <a:t>IME</a:t>
            </a:r>
            <a:r>
              <a:rPr lang="en-US" sz="2400" dirty="0">
                <a:latin typeface="Arial"/>
                <a:cs typeface="Arial"/>
              </a:rPr>
              <a:t>- Partially compensates for higher </a:t>
            </a:r>
            <a:r>
              <a:rPr lang="en-US" sz="2400" u="sng" dirty="0">
                <a:latin typeface="Arial"/>
                <a:cs typeface="Arial"/>
              </a:rPr>
              <a:t>patient care costs </a:t>
            </a:r>
            <a:r>
              <a:rPr lang="en-US" sz="2400" dirty="0">
                <a:latin typeface="Arial"/>
                <a:cs typeface="Arial"/>
              </a:rPr>
              <a:t>for many reasons.</a:t>
            </a:r>
          </a:p>
          <a:p>
            <a:pPr marL="0" indent="0">
              <a:buNone/>
            </a:pPr>
            <a:endParaRPr lang="en-US" sz="2400" dirty="0"/>
          </a:p>
          <a:p>
            <a:pPr marL="0" indent="0">
              <a:buNone/>
            </a:pPr>
            <a:endParaRPr lang="en-US" sz="2400" dirty="0"/>
          </a:p>
          <a:p>
            <a:pPr marL="0" indent="0">
              <a:buNone/>
            </a:pPr>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F9D4C769-EBEF-4E67-92C4-226CD3AD7B53}"/>
              </a:ext>
            </a:extLst>
          </p:cNvPr>
          <p:cNvSpPr/>
          <p:nvPr/>
        </p:nvSpPr>
        <p:spPr>
          <a:xfrm>
            <a:off x="1000019" y="5848354"/>
            <a:ext cx="7143750" cy="338554"/>
          </a:xfrm>
          <a:prstGeom prst="rect">
            <a:avLst/>
          </a:prstGeom>
        </p:spPr>
        <p:txBody>
          <a:bodyPr wrap="square">
            <a:spAutoFit/>
          </a:bodyPr>
          <a:lstStyle/>
          <a:p>
            <a:r>
              <a:rPr lang="en-US" sz="800" b="0" dirty="0">
                <a:latin typeface="Bookman Old Style" panose="02050604050505020204" pitchFamily="18" charset="0"/>
              </a:rPr>
              <a:t>Section 1886(h) of the Act, as added by section 9202 of the Consolidated Omnibus Budget Reconciliation Act (COBRA) of 1985 (Pub. L. 99–272) and as currently implemented in the regulations at 42 CFR 413.75 through 413.83</a:t>
            </a:r>
          </a:p>
        </p:txBody>
      </p:sp>
    </p:spTree>
    <p:extLst>
      <p:ext uri="{BB962C8B-B14F-4D97-AF65-F5344CB8AC3E}">
        <p14:creationId xmlns:p14="http://schemas.microsoft.com/office/powerpoint/2010/main" val="334739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D5020-E409-4D64-B319-F6AAD79EEA57}"/>
              </a:ext>
            </a:extLst>
          </p:cNvPr>
          <p:cNvSpPr>
            <a:spLocks noGrp="1"/>
          </p:cNvSpPr>
          <p:nvPr>
            <p:ph idx="1"/>
          </p:nvPr>
        </p:nvSpPr>
        <p:spPr>
          <a:xfrm>
            <a:off x="628650" y="2000949"/>
            <a:ext cx="7886700" cy="3656902"/>
          </a:xfrm>
        </p:spPr>
        <p:txBody>
          <a:bodyPr>
            <a:normAutofit/>
          </a:bodyPr>
          <a:lstStyle/>
          <a:p>
            <a:pPr marL="0" indent="0">
              <a:buNone/>
            </a:pPr>
            <a:r>
              <a:rPr lang="en-US" dirty="0"/>
              <a:t>Medicare’s share of the costs directly related to educating residents in </a:t>
            </a:r>
            <a:r>
              <a:rPr lang="en-US" b="1" u="sng" dirty="0"/>
              <a:t>approved programs</a:t>
            </a:r>
            <a:r>
              <a:rPr lang="en-US" dirty="0"/>
              <a:t>, including: </a:t>
            </a:r>
          </a:p>
          <a:p>
            <a:pPr>
              <a:buFont typeface="Wingdings" panose="05000000000000000000" pitchFamily="2" charset="2"/>
              <a:buChar char="ü"/>
            </a:pPr>
            <a:r>
              <a:rPr lang="en-US" dirty="0"/>
              <a:t>Residents’ stipends/fringe benefits</a:t>
            </a:r>
          </a:p>
          <a:p>
            <a:pPr>
              <a:buFont typeface="Wingdings" panose="05000000000000000000" pitchFamily="2" charset="2"/>
              <a:buChar char="ü"/>
            </a:pPr>
            <a:r>
              <a:rPr lang="en-US" dirty="0"/>
              <a:t> Salaries/fringe benefits of supervising faculty</a:t>
            </a:r>
          </a:p>
          <a:p>
            <a:pPr>
              <a:buFont typeface="Wingdings" panose="05000000000000000000" pitchFamily="2" charset="2"/>
              <a:buChar char="ü"/>
            </a:pPr>
            <a:r>
              <a:rPr lang="en-US" dirty="0"/>
              <a:t> Other direct costs (accreditation fees, etc.)</a:t>
            </a:r>
          </a:p>
          <a:p>
            <a:pPr>
              <a:buFont typeface="Wingdings" panose="05000000000000000000" pitchFamily="2" charset="2"/>
              <a:buChar char="ü"/>
            </a:pPr>
            <a:r>
              <a:rPr lang="en-US" dirty="0"/>
              <a:t> Allocated overhead costs</a:t>
            </a:r>
            <a:endParaRPr lang="en-US" b="1" i="1" dirty="0"/>
          </a:p>
        </p:txBody>
      </p:sp>
      <p:sp>
        <p:nvSpPr>
          <p:cNvPr id="3" name="Title 2">
            <a:extLst>
              <a:ext uri="{FF2B5EF4-FFF2-40B4-BE49-F238E27FC236}">
                <a16:creationId xmlns:a16="http://schemas.microsoft.com/office/drawing/2014/main" id="{078BB487-8768-41B8-B7BF-19133C57AAA4}"/>
              </a:ext>
            </a:extLst>
          </p:cNvPr>
          <p:cNvSpPr>
            <a:spLocks noGrp="1"/>
          </p:cNvSpPr>
          <p:nvPr>
            <p:ph type="title"/>
          </p:nvPr>
        </p:nvSpPr>
        <p:spPr/>
        <p:txBody>
          <a:bodyPr>
            <a:normAutofit/>
          </a:bodyPr>
          <a:lstStyle/>
          <a:p>
            <a:r>
              <a:rPr lang="en-US" sz="3200" dirty="0"/>
              <a:t>What Do DGME Payments Cover</a:t>
            </a:r>
          </a:p>
        </p:txBody>
      </p:sp>
      <p:sp>
        <p:nvSpPr>
          <p:cNvPr id="4" name="Footer Placeholder 3">
            <a:extLst>
              <a:ext uri="{FF2B5EF4-FFF2-40B4-BE49-F238E27FC236}">
                <a16:creationId xmlns:a16="http://schemas.microsoft.com/office/drawing/2014/main" id="{50933BDB-7FE9-4562-BA37-3B4EE4AFE2FC}"/>
              </a:ext>
            </a:extLst>
          </p:cNvPr>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2ACA1DA6-DCA1-4FA9-8CCC-7BD8E0EB3697}"/>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206227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90DEA-B87E-44D8-9722-1EAD3C266CFF}"/>
              </a:ext>
            </a:extLst>
          </p:cNvPr>
          <p:cNvSpPr>
            <a:spLocks noGrp="1"/>
          </p:cNvSpPr>
          <p:nvPr>
            <p:ph type="title"/>
          </p:nvPr>
        </p:nvSpPr>
        <p:spPr/>
        <p:txBody>
          <a:bodyPr/>
          <a:lstStyle/>
          <a:p>
            <a:r>
              <a:rPr lang="en-US" dirty="0"/>
              <a:t>How are DGME Payment Calculated?	</a:t>
            </a:r>
          </a:p>
        </p:txBody>
      </p:sp>
      <p:sp>
        <p:nvSpPr>
          <p:cNvPr id="4" name="Footer Placeholder 3">
            <a:extLst>
              <a:ext uri="{FF2B5EF4-FFF2-40B4-BE49-F238E27FC236}">
                <a16:creationId xmlns:a16="http://schemas.microsoft.com/office/drawing/2014/main" id="{856ED625-F8DB-4523-B490-AC7FF8272F82}"/>
              </a:ext>
            </a:extLst>
          </p:cNvPr>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a:extLst>
              <a:ext uri="{FF2B5EF4-FFF2-40B4-BE49-F238E27FC236}">
                <a16:creationId xmlns:a16="http://schemas.microsoft.com/office/drawing/2014/main" id="{9B9CA749-833D-47CA-9CD1-CA7056CB4F89}"/>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pic>
        <p:nvPicPr>
          <p:cNvPr id="6" name="Picture 6" descr="A close up of a logo&#10;&#10;Description automatically generated">
            <a:extLst>
              <a:ext uri="{FF2B5EF4-FFF2-40B4-BE49-F238E27FC236}">
                <a16:creationId xmlns:a16="http://schemas.microsoft.com/office/drawing/2014/main" id="{AAFEB402-8219-4656-BD9D-0159941F975C}"/>
              </a:ext>
            </a:extLst>
          </p:cNvPr>
          <p:cNvPicPr>
            <a:picLocks noChangeAspect="1"/>
          </p:cNvPicPr>
          <p:nvPr/>
        </p:nvPicPr>
        <p:blipFill>
          <a:blip r:embed="rId2"/>
          <a:stretch>
            <a:fillRect/>
          </a:stretch>
        </p:blipFill>
        <p:spPr>
          <a:xfrm>
            <a:off x="1420502" y="1464068"/>
            <a:ext cx="6789420" cy="1075187"/>
          </a:xfrm>
          <a:prstGeom prst="rect">
            <a:avLst/>
          </a:prstGeom>
        </p:spPr>
      </p:pic>
      <p:graphicFrame>
        <p:nvGraphicFramePr>
          <p:cNvPr id="7" name="Diagram 5">
            <a:extLst>
              <a:ext uri="{FF2B5EF4-FFF2-40B4-BE49-F238E27FC236}">
                <a16:creationId xmlns:a16="http://schemas.microsoft.com/office/drawing/2014/main" id="{A87AF174-A31C-46C9-A562-7C5683AE96AB}"/>
              </a:ext>
            </a:extLst>
          </p:cNvPr>
          <p:cNvGraphicFramePr/>
          <p:nvPr>
            <p:extLst>
              <p:ext uri="{D42A27DB-BD31-4B8C-83A1-F6EECF244321}">
                <p14:modId xmlns:p14="http://schemas.microsoft.com/office/powerpoint/2010/main" val="1794188467"/>
              </p:ext>
            </p:extLst>
          </p:nvPr>
        </p:nvGraphicFramePr>
        <p:xfrm>
          <a:off x="388620" y="2741002"/>
          <a:ext cx="8126730" cy="343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822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1_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18874</TotalTime>
  <Words>1318</Words>
  <Application>Microsoft Macintosh PowerPoint</Application>
  <PresentationFormat>On-screen Show (4:3)</PresentationFormat>
  <Paragraphs>420</Paragraphs>
  <Slides>30</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Bookman Old Style</vt:lpstr>
      <vt:lpstr>Calibri</vt:lpstr>
      <vt:lpstr>Comic Sans MS</vt:lpstr>
      <vt:lpstr>Wingdings</vt:lpstr>
      <vt:lpstr>PME-2016</vt:lpstr>
      <vt:lpstr>1_PME-2016</vt:lpstr>
      <vt:lpstr>PME-2016</vt:lpstr>
      <vt:lpstr>Partners Webinar Alert</vt:lpstr>
      <vt:lpstr>Graduate Medical Education Financing</vt:lpstr>
      <vt:lpstr>Introducing Your Presenter…</vt:lpstr>
      <vt:lpstr>Learning Objectives</vt:lpstr>
      <vt:lpstr>What are some of the GME funding sources? </vt:lpstr>
      <vt:lpstr>GME Reimbursement Acronyms </vt:lpstr>
      <vt:lpstr>Reimbursement Break Down</vt:lpstr>
      <vt:lpstr>What Do DGME Payments Cover</vt:lpstr>
      <vt:lpstr>How are DGME Payment Calculated? </vt:lpstr>
      <vt:lpstr>DGME Example</vt:lpstr>
      <vt:lpstr>What is the Purpose of IME?</vt:lpstr>
      <vt:lpstr>What Does IME Payments Cover?</vt:lpstr>
      <vt:lpstr>How is IME Calculated?</vt:lpstr>
      <vt:lpstr>An Easier Way to Understand IME</vt:lpstr>
      <vt:lpstr>How to Maximize Reimbursement</vt:lpstr>
      <vt:lpstr>Resident CAP</vt:lpstr>
      <vt:lpstr>How to Count Resident Time</vt:lpstr>
      <vt:lpstr>Strategies for Reimbursement</vt:lpstr>
      <vt:lpstr>Ways to Increase CAP</vt:lpstr>
      <vt:lpstr>Budget Season</vt:lpstr>
      <vt:lpstr>Budget Basics </vt:lpstr>
      <vt:lpstr>Sample Sources of Revenue</vt:lpstr>
      <vt:lpstr>Common GME Budget Expenses </vt:lpstr>
      <vt:lpstr>Other GME Expenses</vt:lpstr>
      <vt:lpstr>Strategies for Expense Reduction</vt:lpstr>
      <vt:lpstr>The Value of GME </vt:lpstr>
      <vt:lpstr>Future of GME Financing </vt:lpstr>
      <vt:lpstr>Thank You   Any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Douglas Knox</cp:lastModifiedBy>
  <cp:revision>1859</cp:revision>
  <dcterms:created xsi:type="dcterms:W3CDTF">2016-03-20T11:36:31Z</dcterms:created>
  <dcterms:modified xsi:type="dcterms:W3CDTF">2020-08-10T15:05:21Z</dcterms:modified>
</cp:coreProperties>
</file>