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308" r:id="rId2"/>
    <p:sldId id="301" r:id="rId3"/>
    <p:sldId id="309" r:id="rId4"/>
    <p:sldId id="256" r:id="rId5"/>
    <p:sldId id="285" r:id="rId6"/>
    <p:sldId id="292" r:id="rId7"/>
    <p:sldId id="294" r:id="rId8"/>
    <p:sldId id="297" r:id="rId9"/>
    <p:sldId id="293" r:id="rId10"/>
    <p:sldId id="299" r:id="rId11"/>
    <p:sldId id="296" r:id="rId12"/>
    <p:sldId id="291" r:id="rId13"/>
    <p:sldId id="286" r:id="rId14"/>
    <p:sldId id="302" r:id="rId15"/>
    <p:sldId id="287" r:id="rId16"/>
    <p:sldId id="288" r:id="rId17"/>
    <p:sldId id="289" r:id="rId18"/>
    <p:sldId id="298" r:id="rId19"/>
    <p:sldId id="300" r:id="rId20"/>
    <p:sldId id="400" r:id="rId21"/>
    <p:sldId id="310" r:id="rId22"/>
  </p:sldIdLst>
  <p:sldSz cx="9144000" cy="6858000" type="screen4x3"/>
  <p:notesSz cx="7010400" cy="9296400"/>
  <p:embeddedFontLst>
    <p:embeddedFont>
      <p:font typeface="Calibri" panose="020F0502020204030204" pitchFamily="34" charset="0"/>
      <p:regular r:id="rId24"/>
      <p:bold r:id="rId25"/>
      <p:italic r:id="rId26"/>
      <p:boldItalic r:id="rId27"/>
    </p:embeddedFont>
    <p:embeddedFont>
      <p:font typeface="Comic Sans MS" panose="030F0702030302020204" pitchFamily="66"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jVdYlYggn4g8oWS/CftYHm1riy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8A8077-9066-4F87-8FA1-6E9CC415DC1F}">
  <a:tblStyle styleId="{6C8A8077-9066-4F87-8FA1-6E9CC415DC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E2DF2A-5F2B-4652-86DD-9CC912912FD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286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dk1"/>
                </a:solidFill>
                <a:latin typeface="Comic Sans MS"/>
                <a:ea typeface="Comic Sans MS"/>
                <a:cs typeface="Comic Sans MS"/>
                <a:sym typeface="Comic Sans MS"/>
              </a:rPr>
              <a:t>‹#›</a:t>
            </a:fld>
            <a:endParaRPr sz="1200" b="1" i="0" u="none" strike="noStrike" cap="none">
              <a:solidFill>
                <a:schemeClr val="dk1"/>
              </a:solidFill>
              <a:latin typeface="Comic Sans MS"/>
              <a:ea typeface="Comic Sans MS"/>
              <a:cs typeface="Comic Sans MS"/>
              <a:sym typeface="Comic Sans M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dirty="0">
              <a:solidFill>
                <a:schemeClr val="dk1"/>
              </a:solidFill>
              <a:latin typeface="Arial"/>
              <a:ea typeface="Arial"/>
              <a:cs typeface="Arial"/>
              <a:sym typeface="Arial"/>
            </a:endParaRPr>
          </a:p>
        </p:txBody>
      </p:sp>
      <p:sp>
        <p:nvSpPr>
          <p:cNvPr id="75" name="Google Shape;75;p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1" i="0" u="none" strike="noStrike" cap="none">
                <a:solidFill>
                  <a:schemeClr val="dk1"/>
                </a:solidFill>
                <a:latin typeface="Comic Sans MS"/>
                <a:ea typeface="Comic Sans MS"/>
                <a:cs typeface="Comic Sans MS"/>
                <a:sym typeface="Comic Sans MS"/>
              </a:rPr>
              <a:t>1</a:t>
            </a:fld>
            <a:endParaRPr sz="1200" b="1" i="0" u="none" strike="noStrike" cap="none" dirty="0">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170673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1" i="0" u="none" strike="noStrike" cap="none" smtClean="0">
                <a:solidFill>
                  <a:schemeClr val="dk1"/>
                </a:solidFill>
                <a:latin typeface="Comic Sans MS"/>
                <a:ea typeface="Comic Sans MS"/>
                <a:cs typeface="Comic Sans MS"/>
                <a:sym typeface="Comic Sans MS"/>
              </a:rPr>
              <a:t>3</a:t>
            </a:fld>
            <a:endParaRPr lang="en-US" sz="1200" b="1" i="0" u="none" strike="noStrike" cap="none">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3963509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557338" y="665163"/>
            <a:ext cx="4440237" cy="33305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55278" y="4218007"/>
            <a:ext cx="6042210" cy="3996135"/>
          </a:xfrm>
          <a:prstGeom prst="rect">
            <a:avLst/>
          </a:prstGeom>
        </p:spPr>
        <p:txBody>
          <a:bodyPr lIns="97457" tIns="97457" rIns="97457" bIns="97457" anchor="t" anchorCtr="0">
            <a:noAutofit/>
          </a:bodyPr>
          <a:lstStyle/>
          <a:p>
            <a:endParaRPr dirty="0"/>
          </a:p>
        </p:txBody>
      </p:sp>
    </p:spTree>
    <p:extLst>
      <p:ext uri="{BB962C8B-B14F-4D97-AF65-F5344CB8AC3E}">
        <p14:creationId xmlns:p14="http://schemas.microsoft.com/office/powerpoint/2010/main" val="3490490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26"/>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6"/>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18" name="Google Shape;18;p2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30"/>
          <p:cNvSpPr txBox="1">
            <a:spLocks noGrp="1"/>
          </p:cNvSpPr>
          <p:nvPr>
            <p:ph type="ctrTitle"/>
          </p:nvPr>
        </p:nvSpPr>
        <p:spPr>
          <a:xfrm>
            <a:off x="3762303" y="1423942"/>
            <a:ext cx="5263034"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subTitle" idx="1"/>
          </p:nvPr>
        </p:nvSpPr>
        <p:spPr>
          <a:xfrm>
            <a:off x="139604" y="4495801"/>
            <a:ext cx="7245398" cy="11162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38" name="Google Shape;38;p3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46" name="Google Shape;46;p3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2"/>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49" name="Google Shape;49;p32"/>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3"/>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55" name="Google Shape;55;p33"/>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4"/>
          <p:cNvSpPr>
            <a:spLocks noGrp="1"/>
          </p:cNvSpPr>
          <p:nvPr>
            <p:ph type="pic" idx="2"/>
          </p:nvPr>
        </p:nvSpPr>
        <p:spPr>
          <a:xfrm>
            <a:off x="3887391" y="987426"/>
            <a:ext cx="4629150" cy="4873625"/>
          </a:xfrm>
          <a:prstGeom prst="rect">
            <a:avLst/>
          </a:prstGeom>
          <a:noFill/>
          <a:ln>
            <a:noFill/>
          </a:ln>
        </p:spPr>
      </p:sp>
      <p:sp>
        <p:nvSpPr>
          <p:cNvPr id="59" name="Google Shape;59;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4"/>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61" name="Google Shape;61;p34"/>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1"/>
          </p:nvPr>
        </p:nvSpPr>
        <p:spPr>
          <a:xfrm rot="5400000">
            <a:off x="2352547" y="14160"/>
            <a:ext cx="4438905" cy="78867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66" name="Google Shape;66;p3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2022</a:t>
            </a:r>
            <a:endParaRPr/>
          </a:p>
        </p:txBody>
      </p:sp>
      <p:sp>
        <p:nvSpPr>
          <p:cNvPr id="71" name="Google Shape;71;p3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2022</a:t>
            </a:r>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introtocollegeresearch.pressbooks.com/chapter/information-sources-traditional-formats/" TargetMode="Externa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obrashalomcampogrande/11743961183" TargetMode="Externa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hyperlink" Target="mailto:info@PartnersInMedEd.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hyperlink" Target="mailto:Christine@partnersinmeded.com" TargetMode="External"/><Relationship Id="rId4" Type="http://schemas.openxmlformats.org/officeDocument/2006/relationships/hyperlink" Target="mailto:Carmela@partnersinmeded.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26113BC4-E41A-6343-9C6D-FC65B28EC97C}"/>
              </a:ext>
            </a:extLst>
          </p:cNvPr>
          <p:cNvSpPr txBox="1"/>
          <p:nvPr/>
        </p:nvSpPr>
        <p:spPr>
          <a:xfrm>
            <a:off x="3421931" y="1451998"/>
            <a:ext cx="5288436" cy="4678204"/>
          </a:xfrm>
          <a:prstGeom prst="rect">
            <a:avLst/>
          </a:prstGeom>
          <a:noFill/>
        </p:spPr>
        <p:txBody>
          <a:bodyPr wrap="square">
            <a:spAutoFit/>
          </a:bodyPr>
          <a:lstStyle/>
          <a:p>
            <a:pPr algn="ctr">
              <a:defRPr/>
            </a:pPr>
            <a:r>
              <a:rPr lang="en-US" sz="1800" dirty="0">
                <a:solidFill>
                  <a:srgbClr val="00B050"/>
                </a:solidFill>
                <a:latin typeface="Arial" panose="020B0604020202020204" pitchFamily="34" charset="0"/>
                <a:cs typeface="Arial" panose="020B0604020202020204" pitchFamily="34" charset="0"/>
              </a:rPr>
              <a:t>Please make sure your Start Video is OFF when logging into the WebEx platform. </a:t>
            </a:r>
          </a:p>
          <a:p>
            <a:pPr algn="ctr">
              <a:defRPr/>
            </a:pPr>
            <a:r>
              <a:rPr lang="en-US" sz="1800" dirty="0">
                <a:latin typeface="Arial" panose="020B0604020202020204" pitchFamily="34" charset="0"/>
                <a:cs typeface="Arial" panose="020B0604020202020204" pitchFamily="34" charset="0"/>
              </a:rPr>
              <a:t>Here is what it should look like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ALSO</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solidFill>
                  <a:srgbClr val="00B050"/>
                </a:solidFill>
                <a:latin typeface="Arial" panose="020B0604020202020204" pitchFamily="34" charset="0"/>
                <a:cs typeface="Arial" panose="020B0604020202020204" pitchFamily="34" charset="0"/>
              </a:rPr>
              <a:t>It is NORMAL to not hear any sound until the webinar starts at 12:00 noon EST. </a:t>
            </a:r>
          </a:p>
          <a:p>
            <a:pPr algn="ctr">
              <a:defRPr/>
            </a:pPr>
            <a:endParaRPr lang="en-US" sz="1800" dirty="0">
              <a:solidFill>
                <a:srgbClr val="00B050"/>
              </a:solidFill>
              <a:latin typeface="Arial" panose="020B0604020202020204" pitchFamily="34" charset="0"/>
              <a:cs typeface="Arial" panose="020B0604020202020204" pitchFamily="34" charset="0"/>
            </a:endParaRPr>
          </a:p>
          <a:p>
            <a:pPr algn="ctr">
              <a:defRPr/>
            </a:pPr>
            <a:r>
              <a:rPr lang="en-US" sz="1800" dirty="0">
                <a:latin typeface="Arial" panose="020B0604020202020204" pitchFamily="34" charset="0"/>
                <a:cs typeface="Arial" panose="020B0604020202020204" pitchFamily="34" charset="0"/>
              </a:rPr>
              <a:t>Your phone line is muted, but you can always chat to the host, BJ Schwartz, if you have any questions or concerns during this time.</a:t>
            </a:r>
            <a:br>
              <a:rPr lang="en-US" sz="2400" dirty="0">
                <a:solidFill>
                  <a:srgbClr val="00B050"/>
                </a:solidFill>
                <a:latin typeface="Arial" panose="020B0604020202020204" pitchFamily="34" charset="0"/>
                <a:cs typeface="Arial" panose="020B0604020202020204" pitchFamily="34" charset="0"/>
              </a:rPr>
            </a:br>
            <a:endParaRPr lang="en-US" sz="1200" b="1" dirty="0">
              <a:latin typeface="+mn-lt"/>
            </a:endParaRPr>
          </a:p>
          <a:p>
            <a:pPr>
              <a:defRPr/>
            </a:pPr>
            <a:endParaRPr lang="en-US" sz="1600" b="0"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E0774329-1389-6048-B7FC-B67F9A375BAE}"/>
              </a:ext>
            </a:extLst>
          </p:cNvPr>
          <p:cNvSpPr>
            <a:spLocks noGrp="1"/>
          </p:cNvSpPr>
          <p:nvPr>
            <p:ph type="title"/>
          </p:nvPr>
        </p:nvSpPr>
        <p:spPr>
          <a:xfrm>
            <a:off x="1989344" y="246466"/>
            <a:ext cx="6526006" cy="1325563"/>
          </a:xfrm>
        </p:spPr>
        <p:txBody>
          <a:bodyPr/>
          <a:lstStyle/>
          <a:p>
            <a:r>
              <a:rPr lang="en-US" altLang="en-US" sz="3200" dirty="0"/>
              <a:t>Please Note…</a:t>
            </a:r>
            <a:endParaRPr lang="en-US" dirty="0"/>
          </a:p>
        </p:txBody>
      </p:sp>
      <p:pic>
        <p:nvPicPr>
          <p:cNvPr id="7" name="Picture 6" descr="No Video Icons - Download Free Vector Icons | Noun Project">
            <a:extLst>
              <a:ext uri="{FF2B5EF4-FFF2-40B4-BE49-F238E27FC236}">
                <a16:creationId xmlns:a16="http://schemas.microsoft.com/office/drawing/2014/main" id="{EBC3FA65-BF65-4CC3-AA15-9AC6B56253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2757" y="1762812"/>
            <a:ext cx="1904999" cy="1559629"/>
          </a:xfrm>
          <a:prstGeom prst="rect">
            <a:avLst/>
          </a:prstGeom>
          <a:noFill/>
          <a:ln>
            <a:noFill/>
          </a:ln>
        </p:spPr>
      </p:pic>
      <p:pic>
        <p:nvPicPr>
          <p:cNvPr id="9" name="Picture 8" descr="Audio, mic, microphone, mute, sound icon - Free download">
            <a:extLst>
              <a:ext uri="{FF2B5EF4-FFF2-40B4-BE49-F238E27FC236}">
                <a16:creationId xmlns:a16="http://schemas.microsoft.com/office/drawing/2014/main" id="{384F8BCF-530F-42B3-8B5C-ABF849B092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0170" y="3648173"/>
            <a:ext cx="1904999" cy="1559629"/>
          </a:xfrm>
          <a:prstGeom prst="rect">
            <a:avLst/>
          </a:prstGeom>
          <a:noFill/>
          <a:ln>
            <a:noFill/>
          </a:ln>
        </p:spPr>
      </p:pic>
      <p:pic>
        <p:nvPicPr>
          <p:cNvPr id="2" name="Picture 1">
            <a:extLst>
              <a:ext uri="{FF2B5EF4-FFF2-40B4-BE49-F238E27FC236}">
                <a16:creationId xmlns:a16="http://schemas.microsoft.com/office/drawing/2014/main" id="{4484FFF8-AE6F-4240-93F2-6BCFB61DD4FA}"/>
              </a:ext>
            </a:extLst>
          </p:cNvPr>
          <p:cNvPicPr>
            <a:picLocks noChangeAspect="1"/>
          </p:cNvPicPr>
          <p:nvPr/>
        </p:nvPicPr>
        <p:blipFill>
          <a:blip r:embed="rId5"/>
          <a:stretch>
            <a:fillRect/>
          </a:stretch>
        </p:blipFill>
        <p:spPr>
          <a:xfrm>
            <a:off x="3659337" y="2493870"/>
            <a:ext cx="5028571" cy="828571"/>
          </a:xfrm>
          <a:prstGeom prst="rect">
            <a:avLst/>
          </a:prstGeom>
        </p:spPr>
      </p:pic>
      <p:sp>
        <p:nvSpPr>
          <p:cNvPr id="5" name="Footer Placeholder 4">
            <a:extLst>
              <a:ext uri="{FF2B5EF4-FFF2-40B4-BE49-F238E27FC236}">
                <a16:creationId xmlns:a16="http://schemas.microsoft.com/office/drawing/2014/main" id="{26B332B5-5A12-4D14-A54F-301115360AA0}"/>
              </a:ext>
            </a:extLst>
          </p:cNvPr>
          <p:cNvSpPr>
            <a:spLocks noGrp="1"/>
          </p:cNvSpPr>
          <p:nvPr>
            <p:ph type="ftr" idx="11"/>
          </p:nvPr>
        </p:nvSpPr>
        <p:spPr/>
        <p:txBody>
          <a:bodyPr/>
          <a:lstStyle/>
          <a:p>
            <a:r>
              <a:rPr lang="en-US"/>
              <a:t>Presented by Partners in Medical Education, Inc. 2022</a:t>
            </a:r>
            <a:endParaRPr lang="en-US" dirty="0"/>
          </a:p>
        </p:txBody>
      </p:sp>
      <p:sp>
        <p:nvSpPr>
          <p:cNvPr id="3" name="Slide Number Placeholder 2">
            <a:extLst>
              <a:ext uri="{FF2B5EF4-FFF2-40B4-BE49-F238E27FC236}">
                <a16:creationId xmlns:a16="http://schemas.microsoft.com/office/drawing/2014/main" id="{85EFF900-A1CD-47A4-A718-F9E7E0A1D6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3780418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3FD2F8-F07E-0198-93F9-43B6543BEAEE}"/>
              </a:ext>
            </a:extLst>
          </p:cNvPr>
          <p:cNvSpPr>
            <a:spLocks noGrp="1"/>
          </p:cNvSpPr>
          <p:nvPr>
            <p:ph type="body" idx="1"/>
          </p:nvPr>
        </p:nvSpPr>
        <p:spPr/>
        <p:txBody>
          <a:bodyPr/>
          <a:lstStyle/>
          <a:p>
            <a:r>
              <a:rPr lang="en-US" dirty="0"/>
              <a:t>Created a Community Crisis Center in partnership with four other institutions</a:t>
            </a:r>
          </a:p>
          <a:p>
            <a:r>
              <a:rPr lang="en-US" dirty="0"/>
              <a:t>Created a Mental Health Clinic staffed by residents and students from the local area. More than half of the trainees are from the area and intended to stay local after finishing their training</a:t>
            </a:r>
          </a:p>
          <a:p>
            <a:r>
              <a:rPr lang="en-US" dirty="0"/>
              <a:t>Learned it was crucial that all partners were in agreement with definitions and goals</a:t>
            </a:r>
          </a:p>
          <a:p>
            <a:r>
              <a:rPr lang="en-US" dirty="0"/>
              <a:t>Reinforced that collaboration was key to success</a:t>
            </a:r>
          </a:p>
          <a:p>
            <a:endParaRPr lang="en-US" dirty="0"/>
          </a:p>
          <a:p>
            <a:endParaRPr lang="en-US" dirty="0"/>
          </a:p>
        </p:txBody>
      </p:sp>
      <p:sp>
        <p:nvSpPr>
          <p:cNvPr id="3" name="Title 2">
            <a:extLst>
              <a:ext uri="{FF2B5EF4-FFF2-40B4-BE49-F238E27FC236}">
                <a16:creationId xmlns:a16="http://schemas.microsoft.com/office/drawing/2014/main" id="{79288012-2A9E-1ADC-69CF-891D5D2F235C}"/>
              </a:ext>
            </a:extLst>
          </p:cNvPr>
          <p:cNvSpPr>
            <a:spLocks noGrp="1"/>
          </p:cNvSpPr>
          <p:nvPr>
            <p:ph type="title"/>
          </p:nvPr>
        </p:nvSpPr>
        <p:spPr/>
        <p:txBody>
          <a:bodyPr/>
          <a:lstStyle/>
          <a:p>
            <a:r>
              <a:rPr lang="en-US" dirty="0"/>
              <a:t>What did St. Vincent Healthcare do? </a:t>
            </a:r>
          </a:p>
        </p:txBody>
      </p:sp>
      <p:sp>
        <p:nvSpPr>
          <p:cNvPr id="5" name="TextBox 4">
            <a:extLst>
              <a:ext uri="{FF2B5EF4-FFF2-40B4-BE49-F238E27FC236}">
                <a16:creationId xmlns:a16="http://schemas.microsoft.com/office/drawing/2014/main" id="{F7C9F65A-822E-6780-FF86-D6F5B1EC9537}"/>
              </a:ext>
            </a:extLst>
          </p:cNvPr>
          <p:cNvSpPr txBox="1"/>
          <p:nvPr/>
        </p:nvSpPr>
        <p:spPr>
          <a:xfrm>
            <a:off x="484361" y="5610885"/>
            <a:ext cx="859400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Health Research &amp; Educational Trust. (2017, August). Hospital-community partnerships to build a Culture of Health: A compendium of case studies. Chicago, IL: Health Research &amp; Educational Trust. Accessed at www.aha.org/partnershipcasestudies</a:t>
            </a:r>
          </a:p>
        </p:txBody>
      </p:sp>
      <p:sp>
        <p:nvSpPr>
          <p:cNvPr id="4" name="Footer Placeholder 3">
            <a:extLst>
              <a:ext uri="{FF2B5EF4-FFF2-40B4-BE49-F238E27FC236}">
                <a16:creationId xmlns:a16="http://schemas.microsoft.com/office/drawing/2014/main" id="{F1536694-D856-A103-AA50-BE05B5B916EA}"/>
              </a:ext>
            </a:extLst>
          </p:cNvPr>
          <p:cNvSpPr>
            <a:spLocks noGrp="1"/>
          </p:cNvSpPr>
          <p:nvPr>
            <p:ph type="ftr" idx="11"/>
          </p:nvPr>
        </p:nvSpPr>
        <p:spPr/>
        <p:txBody>
          <a:bodyPr/>
          <a:lstStyle/>
          <a:p>
            <a:r>
              <a:rPr lang="en-US"/>
              <a:t>Presented by Partners in Medical Education, Inc. 2022</a:t>
            </a:r>
          </a:p>
        </p:txBody>
      </p:sp>
      <p:sp>
        <p:nvSpPr>
          <p:cNvPr id="6" name="Slide Number Placeholder 5">
            <a:extLst>
              <a:ext uri="{FF2B5EF4-FFF2-40B4-BE49-F238E27FC236}">
                <a16:creationId xmlns:a16="http://schemas.microsoft.com/office/drawing/2014/main" id="{FE099127-4655-5D89-2ECF-AF3421C4A9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62855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D4736-D30C-61DA-DDE4-ADD570FEFB5F}"/>
              </a:ext>
            </a:extLst>
          </p:cNvPr>
          <p:cNvSpPr>
            <a:spLocks noGrp="1"/>
          </p:cNvSpPr>
          <p:nvPr>
            <p:ph type="body" idx="1"/>
          </p:nvPr>
        </p:nvSpPr>
        <p:spPr/>
        <p:txBody>
          <a:bodyPr>
            <a:normAutofit/>
          </a:bodyPr>
          <a:lstStyle/>
          <a:p>
            <a:pPr marL="285750" indent="-285750"/>
            <a:r>
              <a:rPr lang="en-US" dirty="0"/>
              <a:t>GME workforce planning</a:t>
            </a:r>
          </a:p>
          <a:p>
            <a:pPr marL="742950" lvl="1" indent="-285750">
              <a:buSzPts val="2600"/>
            </a:pPr>
            <a:r>
              <a:rPr lang="en-US" dirty="0"/>
              <a:t>Expansion </a:t>
            </a:r>
          </a:p>
          <a:p>
            <a:pPr marL="742950" lvl="1" indent="-285750">
              <a:buSzPts val="2600"/>
            </a:pPr>
            <a:r>
              <a:rPr lang="en-US" dirty="0"/>
              <a:t>New</a:t>
            </a:r>
          </a:p>
          <a:p>
            <a:pPr marL="285750" indent="-285750"/>
            <a:r>
              <a:rPr lang="en-US" dirty="0"/>
              <a:t>GME program needs (ACGME requirements!)</a:t>
            </a:r>
          </a:p>
          <a:p>
            <a:pPr marL="742950" lvl="1" indent="-285750">
              <a:buSzPts val="2600"/>
            </a:pPr>
            <a:r>
              <a:rPr lang="en-US" dirty="0"/>
              <a:t>Curriculum</a:t>
            </a:r>
          </a:p>
          <a:p>
            <a:pPr marL="742950" lvl="1" indent="-285750">
              <a:buSzPts val="2600"/>
            </a:pPr>
            <a:r>
              <a:rPr lang="en-US" dirty="0"/>
              <a:t>Research </a:t>
            </a:r>
          </a:p>
          <a:p>
            <a:pPr marL="742950" lvl="1" indent="-285750">
              <a:buSzPts val="2600"/>
            </a:pPr>
            <a:r>
              <a:rPr lang="en-US" dirty="0"/>
              <a:t>QI</a:t>
            </a:r>
          </a:p>
          <a:p>
            <a:pPr marL="742950" lvl="1" indent="-285750">
              <a:buSzPts val="2600"/>
            </a:pPr>
            <a:r>
              <a:rPr lang="en-US" dirty="0"/>
              <a:t>Recruitment</a:t>
            </a:r>
          </a:p>
          <a:p>
            <a:pPr marL="742950" lvl="1" indent="-285750">
              <a:buSzPts val="2600"/>
            </a:pPr>
            <a:r>
              <a:rPr lang="en-US" dirty="0"/>
              <a:t>Mission</a:t>
            </a:r>
          </a:p>
          <a:p>
            <a:pPr marL="742950" lvl="1" indent="-285750">
              <a:buSzPts val="2600"/>
            </a:pPr>
            <a:r>
              <a:rPr lang="en-US" dirty="0"/>
              <a:t>Aims</a:t>
            </a:r>
          </a:p>
          <a:p>
            <a:pPr marL="1028700" lvl="2" indent="0">
              <a:buNone/>
            </a:pPr>
            <a:endParaRPr lang="en-US" dirty="0"/>
          </a:p>
          <a:p>
            <a:pPr marL="1028700" lvl="2" indent="0">
              <a:buNone/>
            </a:pPr>
            <a:endParaRPr lang="en-US" dirty="0"/>
          </a:p>
          <a:p>
            <a:pPr marL="1028700" lvl="2" indent="0">
              <a:buNone/>
            </a:pPr>
            <a:endParaRPr lang="en-US" dirty="0"/>
          </a:p>
          <a:p>
            <a:pPr marL="1028700" lvl="2" indent="0">
              <a:buNone/>
            </a:pPr>
            <a:endParaRPr lang="en-US" dirty="0"/>
          </a:p>
        </p:txBody>
      </p:sp>
      <p:sp>
        <p:nvSpPr>
          <p:cNvPr id="3" name="Title 2">
            <a:extLst>
              <a:ext uri="{FF2B5EF4-FFF2-40B4-BE49-F238E27FC236}">
                <a16:creationId xmlns:a16="http://schemas.microsoft.com/office/drawing/2014/main" id="{592F4FAF-652C-4812-4753-812F1FFA3802}"/>
              </a:ext>
            </a:extLst>
          </p:cNvPr>
          <p:cNvSpPr>
            <a:spLocks noGrp="1"/>
          </p:cNvSpPr>
          <p:nvPr>
            <p:ph type="title"/>
          </p:nvPr>
        </p:nvSpPr>
        <p:spPr/>
        <p:txBody>
          <a:bodyPr/>
          <a:lstStyle/>
          <a:p>
            <a:r>
              <a:rPr lang="en-US" dirty="0"/>
              <a:t>Using CHNA in GME</a:t>
            </a:r>
          </a:p>
        </p:txBody>
      </p:sp>
      <p:pic>
        <p:nvPicPr>
          <p:cNvPr id="4" name="Picture 4" descr="Icon&#10;&#10;Description automatically generated">
            <a:extLst>
              <a:ext uri="{FF2B5EF4-FFF2-40B4-BE49-F238E27FC236}">
                <a16:creationId xmlns:a16="http://schemas.microsoft.com/office/drawing/2014/main" id="{95855FAD-4E4D-757B-F78F-4107513983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43317" y="3459312"/>
            <a:ext cx="2743200" cy="2743200"/>
          </a:xfrm>
          <a:prstGeom prst="rect">
            <a:avLst/>
          </a:prstGeom>
        </p:spPr>
      </p:pic>
      <p:sp>
        <p:nvSpPr>
          <p:cNvPr id="5" name="TextBox 4">
            <a:extLst>
              <a:ext uri="{FF2B5EF4-FFF2-40B4-BE49-F238E27FC236}">
                <a16:creationId xmlns:a16="http://schemas.microsoft.com/office/drawing/2014/main" id="{0B54D9FD-BDD1-CE41-4254-53B3213F2381}"/>
              </a:ext>
            </a:extLst>
          </p:cNvPr>
          <p:cNvSpPr txBox="1"/>
          <p:nvPr/>
        </p:nvSpPr>
        <p:spPr>
          <a:xfrm>
            <a:off x="5069776" y="6182956"/>
            <a:ext cx="3733755" cy="317500"/>
          </a:xfrm>
          <a:prstGeom prst="rect">
            <a:avLst/>
          </a:prstGeom>
        </p:spPr>
        <p:txBody>
          <a:bodyPr>
            <a:noAutofit/>
          </a:bodyPr>
          <a:lstStyle/>
          <a:p>
            <a:r>
              <a:rPr lang="en-US" sz="800" dirty="0">
                <a:hlinkClick r:id="rId3"/>
              </a:rPr>
              <a:t>This Photo</a:t>
            </a:r>
            <a:r>
              <a:rPr lang="en-US" sz="800" dirty="0"/>
              <a:t> by Unknown author is licensed under </a:t>
            </a:r>
            <a:r>
              <a:rPr lang="en-US" sz="800" dirty="0">
                <a:hlinkClick r:id="rId4"/>
              </a:rPr>
              <a:t>CC BY</a:t>
            </a:r>
            <a:r>
              <a:rPr lang="en-US" sz="800" dirty="0"/>
              <a:t>.</a:t>
            </a:r>
          </a:p>
        </p:txBody>
      </p:sp>
      <p:sp>
        <p:nvSpPr>
          <p:cNvPr id="6" name="Footer Placeholder 5">
            <a:extLst>
              <a:ext uri="{FF2B5EF4-FFF2-40B4-BE49-F238E27FC236}">
                <a16:creationId xmlns:a16="http://schemas.microsoft.com/office/drawing/2014/main" id="{DA1740EE-586F-31F5-1551-9CD5B8B3901A}"/>
              </a:ext>
            </a:extLst>
          </p:cNvPr>
          <p:cNvSpPr>
            <a:spLocks noGrp="1"/>
          </p:cNvSpPr>
          <p:nvPr>
            <p:ph type="ftr" idx="11"/>
          </p:nvPr>
        </p:nvSpPr>
        <p:spPr/>
        <p:txBody>
          <a:bodyPr/>
          <a:lstStyle/>
          <a:p>
            <a:r>
              <a:rPr lang="en-US"/>
              <a:t>Presented by Partners in Medical Education, Inc. 2022</a:t>
            </a:r>
          </a:p>
        </p:txBody>
      </p:sp>
      <p:sp>
        <p:nvSpPr>
          <p:cNvPr id="7" name="Slide Number Placeholder 6">
            <a:extLst>
              <a:ext uri="{FF2B5EF4-FFF2-40B4-BE49-F238E27FC236}">
                <a16:creationId xmlns:a16="http://schemas.microsoft.com/office/drawing/2014/main" id="{B4C05A42-667C-8118-51A4-7DF4E3EBEC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1310752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77150D-0E4B-FDD7-0F30-6F33DD81E62A}"/>
              </a:ext>
            </a:extLst>
          </p:cNvPr>
          <p:cNvSpPr>
            <a:spLocks noGrp="1"/>
          </p:cNvSpPr>
          <p:nvPr>
            <p:ph type="body" idx="1"/>
          </p:nvPr>
        </p:nvSpPr>
        <p:spPr/>
        <p:txBody>
          <a:bodyPr>
            <a:normAutofit fontScale="40000" lnSpcReduction="20000"/>
          </a:bodyPr>
          <a:lstStyle/>
          <a:p>
            <a:r>
              <a:rPr lang="en-US" sz="6000" dirty="0"/>
              <a:t>GME Growth Planning in the past</a:t>
            </a:r>
          </a:p>
        </p:txBody>
      </p:sp>
      <p:sp>
        <p:nvSpPr>
          <p:cNvPr id="2" name="Text Placeholder 1">
            <a:extLst>
              <a:ext uri="{FF2B5EF4-FFF2-40B4-BE49-F238E27FC236}">
                <a16:creationId xmlns:a16="http://schemas.microsoft.com/office/drawing/2014/main" id="{EA059587-5FBB-694B-1273-EB3B94EADE6E}"/>
              </a:ext>
            </a:extLst>
          </p:cNvPr>
          <p:cNvSpPr>
            <a:spLocks noGrp="1"/>
          </p:cNvSpPr>
          <p:nvPr>
            <p:ph type="body" idx="2"/>
          </p:nvPr>
        </p:nvSpPr>
        <p:spPr/>
        <p:txBody>
          <a:bodyPr>
            <a:normAutofit fontScale="92500" lnSpcReduction="10000"/>
          </a:bodyPr>
          <a:lstStyle/>
          <a:p>
            <a:pPr lvl="1"/>
            <a:endParaRPr lang="en-US" dirty="0"/>
          </a:p>
          <a:p>
            <a:pPr lvl="1"/>
            <a:r>
              <a:rPr lang="en-US" dirty="0"/>
              <a:t>Based on interest of individual </a:t>
            </a:r>
            <a:r>
              <a:rPr lang="en-US" dirty="0" err="1"/>
              <a:t>medstaff</a:t>
            </a:r>
            <a:endParaRPr lang="en-US" dirty="0"/>
          </a:p>
          <a:p>
            <a:pPr lvl="1"/>
            <a:r>
              <a:rPr lang="en-US" dirty="0"/>
              <a:t>C-Suite minimally involved in decisions to move forward with new programs</a:t>
            </a:r>
          </a:p>
          <a:p>
            <a:pPr lvl="1"/>
            <a:endParaRPr lang="en-US" dirty="0"/>
          </a:p>
          <a:p>
            <a:pPr marL="546100" lvl="1" indent="0">
              <a:buNone/>
            </a:pPr>
            <a:r>
              <a:rPr lang="en-US" b="1" dirty="0"/>
              <a:t>Result: </a:t>
            </a:r>
            <a:r>
              <a:rPr lang="en-US" dirty="0"/>
              <a:t>Sponsoring Institutions with disconnected programs that do not necessarily meet the needs of the community</a:t>
            </a:r>
          </a:p>
          <a:p>
            <a:endParaRPr lang="en-US" dirty="0"/>
          </a:p>
        </p:txBody>
      </p:sp>
      <p:sp>
        <p:nvSpPr>
          <p:cNvPr id="3" name="Text Placeholder 2">
            <a:extLst>
              <a:ext uri="{FF2B5EF4-FFF2-40B4-BE49-F238E27FC236}">
                <a16:creationId xmlns:a16="http://schemas.microsoft.com/office/drawing/2014/main" id="{ABE9C73D-7474-BB50-5E66-EB665FD1FCCF}"/>
              </a:ext>
            </a:extLst>
          </p:cNvPr>
          <p:cNvSpPr>
            <a:spLocks noGrp="1"/>
          </p:cNvSpPr>
          <p:nvPr>
            <p:ph type="body" idx="3"/>
          </p:nvPr>
        </p:nvSpPr>
        <p:spPr/>
        <p:txBody>
          <a:bodyPr/>
          <a:lstStyle/>
          <a:p>
            <a:r>
              <a:rPr lang="en-US" dirty="0"/>
              <a:t>GME Planning today</a:t>
            </a:r>
          </a:p>
          <a:p>
            <a:endParaRPr lang="en-US" dirty="0"/>
          </a:p>
        </p:txBody>
      </p:sp>
      <p:sp>
        <p:nvSpPr>
          <p:cNvPr id="7" name="Text Placeholder 6">
            <a:extLst>
              <a:ext uri="{FF2B5EF4-FFF2-40B4-BE49-F238E27FC236}">
                <a16:creationId xmlns:a16="http://schemas.microsoft.com/office/drawing/2014/main" id="{2BCBCFA3-0380-6357-EAC8-4A8E68E53B47}"/>
              </a:ext>
            </a:extLst>
          </p:cNvPr>
          <p:cNvSpPr>
            <a:spLocks noGrp="1"/>
          </p:cNvSpPr>
          <p:nvPr>
            <p:ph type="body" idx="4"/>
          </p:nvPr>
        </p:nvSpPr>
        <p:spPr>
          <a:xfrm>
            <a:off x="4629150" y="2133600"/>
            <a:ext cx="3887391" cy="4056063"/>
          </a:xfrm>
        </p:spPr>
        <p:txBody>
          <a:bodyPr>
            <a:normAutofit fontScale="62500" lnSpcReduction="20000"/>
          </a:bodyPr>
          <a:lstStyle/>
          <a:p>
            <a:r>
              <a:rPr lang="en-US" sz="2000" dirty="0"/>
              <a:t>Based on patient population growth predictions (more to come in the public resources section)</a:t>
            </a:r>
          </a:p>
          <a:p>
            <a:r>
              <a:rPr lang="en-US" sz="2000" dirty="0"/>
              <a:t>In concert with C-Suite, governing board, and corporation</a:t>
            </a:r>
          </a:p>
          <a:p>
            <a:r>
              <a:rPr lang="en-US" sz="2000" dirty="0"/>
              <a:t>Long-range – 10-15 years minimum and much larger in scope</a:t>
            </a:r>
          </a:p>
          <a:p>
            <a:pPr lvl="1"/>
            <a:r>
              <a:rPr lang="en-US" sz="1600" dirty="0"/>
              <a:t>recruitment of </a:t>
            </a:r>
            <a:r>
              <a:rPr lang="en-US" sz="1600" dirty="0" err="1"/>
              <a:t>medstaff</a:t>
            </a:r>
            <a:r>
              <a:rPr lang="en-US" sz="1600" dirty="0"/>
              <a:t> to support new programs </a:t>
            </a:r>
          </a:p>
          <a:p>
            <a:pPr lvl="1"/>
            <a:r>
              <a:rPr lang="en-US" sz="1600" dirty="0"/>
              <a:t>Alignment of HR/Legal and Research to provide the necessary infrastructure for a thriving GME </a:t>
            </a:r>
          </a:p>
          <a:p>
            <a:pPr lvl="1"/>
            <a:r>
              <a:rPr lang="en-US" sz="1600" dirty="0"/>
              <a:t>Medical school affiliations</a:t>
            </a:r>
          </a:p>
          <a:p>
            <a:pPr marL="63500" indent="0">
              <a:buNone/>
            </a:pPr>
            <a:r>
              <a:rPr lang="en-US" sz="2000" dirty="0"/>
              <a:t>Result: Sponsoring Institutions that provide GME that meets the community need now and in the future. Collaborations within the organization and the community</a:t>
            </a:r>
          </a:p>
          <a:p>
            <a:r>
              <a:rPr lang="en-US" sz="2000" dirty="0"/>
              <a:t>School district collaborations (Peds, FM)</a:t>
            </a:r>
          </a:p>
          <a:p>
            <a:r>
              <a:rPr lang="en-US" sz="2000" dirty="0"/>
              <a:t>County Health Departments</a:t>
            </a:r>
          </a:p>
          <a:p>
            <a:r>
              <a:rPr lang="en-US" sz="2000" dirty="0"/>
              <a:t>Emergency Services Organizations (EMS fellowships)</a:t>
            </a:r>
          </a:p>
          <a:p>
            <a:r>
              <a:rPr lang="en-US" sz="2000" dirty="0"/>
              <a:t>Healthcare Disparity-focused organization</a:t>
            </a:r>
          </a:p>
          <a:p>
            <a:endParaRPr lang="en-US" sz="2000" dirty="0"/>
          </a:p>
          <a:p>
            <a:endParaRPr lang="en-US" dirty="0"/>
          </a:p>
        </p:txBody>
      </p:sp>
      <p:sp>
        <p:nvSpPr>
          <p:cNvPr id="5" name="Title 4">
            <a:extLst>
              <a:ext uri="{FF2B5EF4-FFF2-40B4-BE49-F238E27FC236}">
                <a16:creationId xmlns:a16="http://schemas.microsoft.com/office/drawing/2014/main" id="{0FCEB6C0-9BA0-BB5D-51A8-2145E67E42C6}"/>
              </a:ext>
            </a:extLst>
          </p:cNvPr>
          <p:cNvSpPr>
            <a:spLocks noGrp="1"/>
          </p:cNvSpPr>
          <p:nvPr>
            <p:ph type="title"/>
          </p:nvPr>
        </p:nvSpPr>
        <p:spPr/>
        <p:txBody>
          <a:bodyPr/>
          <a:lstStyle/>
          <a:p>
            <a:r>
              <a:rPr lang="en-US" dirty="0"/>
              <a:t>GME Strategic Planning and Community Assessment</a:t>
            </a:r>
          </a:p>
        </p:txBody>
      </p:sp>
      <p:sp>
        <p:nvSpPr>
          <p:cNvPr id="4" name="Slide Number Placeholder 3">
            <a:extLst>
              <a:ext uri="{FF2B5EF4-FFF2-40B4-BE49-F238E27FC236}">
                <a16:creationId xmlns:a16="http://schemas.microsoft.com/office/drawing/2014/main" id="{9F0DDC9A-AB1C-5433-0D77-FFF0FA04C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8" name="Footer Placeholder 7">
            <a:extLst>
              <a:ext uri="{FF2B5EF4-FFF2-40B4-BE49-F238E27FC236}">
                <a16:creationId xmlns:a16="http://schemas.microsoft.com/office/drawing/2014/main" id="{27CEA8CF-1F92-F0E7-D501-19C5BA9D1F59}"/>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490878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92116D-A79F-9E84-F828-1744162DA7E9}"/>
              </a:ext>
            </a:extLst>
          </p:cNvPr>
          <p:cNvSpPr>
            <a:spLocks noGrp="1"/>
          </p:cNvSpPr>
          <p:nvPr>
            <p:ph type="body" idx="1"/>
          </p:nvPr>
        </p:nvSpPr>
        <p:spPr/>
        <p:txBody>
          <a:bodyPr/>
          <a:lstStyle/>
          <a:p>
            <a:r>
              <a:rPr lang="en-US" dirty="0"/>
              <a:t>Know your institution’s goals</a:t>
            </a:r>
          </a:p>
          <a:p>
            <a:pPr lvl="1"/>
            <a:r>
              <a:rPr lang="en-US" dirty="0"/>
              <a:t>Patient Safety</a:t>
            </a:r>
          </a:p>
          <a:p>
            <a:pPr lvl="1"/>
            <a:r>
              <a:rPr lang="en-US" dirty="0"/>
              <a:t>Performance Improvement</a:t>
            </a:r>
          </a:p>
          <a:p>
            <a:pPr lvl="1"/>
            <a:r>
              <a:rPr lang="en-US" dirty="0"/>
              <a:t>Community Need</a:t>
            </a:r>
          </a:p>
          <a:p>
            <a:pPr lvl="1"/>
            <a:r>
              <a:rPr lang="en-US" dirty="0"/>
              <a:t>Healthcare Disparities</a:t>
            </a:r>
          </a:p>
          <a:p>
            <a:pPr lvl="1"/>
            <a:r>
              <a:rPr lang="en-US" dirty="0"/>
              <a:t>Healthcare Equity</a:t>
            </a:r>
          </a:p>
          <a:p>
            <a:r>
              <a:rPr lang="en-US" dirty="0"/>
              <a:t>Provide Metrics that Align with the Institution’s goals</a:t>
            </a:r>
          </a:p>
          <a:p>
            <a:pPr lvl="1"/>
            <a:r>
              <a:rPr lang="en-US" dirty="0"/>
              <a:t>Does GME add to the bottom line?</a:t>
            </a:r>
          </a:p>
          <a:p>
            <a:pPr lvl="1"/>
            <a:r>
              <a:rPr lang="en-US" dirty="0"/>
              <a:t>Use metrics to prove the quality and value of a program – See Report Cards</a:t>
            </a:r>
          </a:p>
        </p:txBody>
      </p:sp>
      <p:sp>
        <p:nvSpPr>
          <p:cNvPr id="5" name="Title 4">
            <a:extLst>
              <a:ext uri="{FF2B5EF4-FFF2-40B4-BE49-F238E27FC236}">
                <a16:creationId xmlns:a16="http://schemas.microsoft.com/office/drawing/2014/main" id="{80DE9A11-816C-C2E2-0D3B-9E65D77DE68B}"/>
              </a:ext>
            </a:extLst>
          </p:cNvPr>
          <p:cNvSpPr>
            <a:spLocks noGrp="1"/>
          </p:cNvSpPr>
          <p:nvPr>
            <p:ph type="title"/>
          </p:nvPr>
        </p:nvSpPr>
        <p:spPr/>
        <p:txBody>
          <a:bodyPr/>
          <a:lstStyle/>
          <a:p>
            <a:r>
              <a:rPr lang="en-US" dirty="0"/>
              <a:t>Working with the C-Suite*</a:t>
            </a:r>
          </a:p>
        </p:txBody>
      </p:sp>
      <p:sp>
        <p:nvSpPr>
          <p:cNvPr id="4" name="Slide Number Placeholder 3">
            <a:extLst>
              <a:ext uri="{FF2B5EF4-FFF2-40B4-BE49-F238E27FC236}">
                <a16:creationId xmlns:a16="http://schemas.microsoft.com/office/drawing/2014/main" id="{E6A3F5F8-2896-B1AE-503E-12A2589E10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2" name="TextBox 1">
            <a:extLst>
              <a:ext uri="{FF2B5EF4-FFF2-40B4-BE49-F238E27FC236}">
                <a16:creationId xmlns:a16="http://schemas.microsoft.com/office/drawing/2014/main" id="{CA9ECFB4-9CEE-1E18-351F-47C6F89895CD}"/>
              </a:ext>
            </a:extLst>
          </p:cNvPr>
          <p:cNvSpPr txBox="1"/>
          <p:nvPr/>
        </p:nvSpPr>
        <p:spPr>
          <a:xfrm>
            <a:off x="6272212" y="1153282"/>
            <a:ext cx="2428875" cy="1015663"/>
          </a:xfrm>
          <a:prstGeom prst="rect">
            <a:avLst/>
          </a:prstGeom>
          <a:noFill/>
        </p:spPr>
        <p:txBody>
          <a:bodyPr wrap="square" rtlCol="0">
            <a:spAutoFit/>
          </a:bodyPr>
          <a:lstStyle/>
          <a:p>
            <a:r>
              <a:rPr lang="en-US" sz="6000" dirty="0"/>
              <a:t>*</a:t>
            </a:r>
          </a:p>
        </p:txBody>
      </p:sp>
      <p:sp>
        <p:nvSpPr>
          <p:cNvPr id="3" name="TextBox 2">
            <a:extLst>
              <a:ext uri="{FF2B5EF4-FFF2-40B4-BE49-F238E27FC236}">
                <a16:creationId xmlns:a16="http://schemas.microsoft.com/office/drawing/2014/main" id="{732FE751-650A-BF03-6AAA-B3F375DF97CE}"/>
              </a:ext>
            </a:extLst>
          </p:cNvPr>
          <p:cNvSpPr txBox="1"/>
          <p:nvPr/>
        </p:nvSpPr>
        <p:spPr>
          <a:xfrm>
            <a:off x="6381750" y="1624894"/>
            <a:ext cx="2133600" cy="1815882"/>
          </a:xfrm>
          <a:prstGeom prst="rect">
            <a:avLst/>
          </a:prstGeom>
          <a:noFill/>
        </p:spPr>
        <p:txBody>
          <a:bodyPr wrap="square" rtlCol="0">
            <a:spAutoFit/>
          </a:bodyPr>
          <a:lstStyle/>
          <a:p>
            <a:pPr marL="285750" indent="-285750">
              <a:buFont typeface="Arial" panose="020B0604020202020204" pitchFamily="34" charset="0"/>
              <a:buChar char="•"/>
            </a:pPr>
            <a:r>
              <a:rPr lang="en-US" dirty="0"/>
              <a:t>Hospital Leadership</a:t>
            </a:r>
          </a:p>
          <a:p>
            <a:pPr marL="285750" indent="-285750">
              <a:buFont typeface="Arial" panose="020B0604020202020204" pitchFamily="34" charset="0"/>
              <a:buChar char="•"/>
            </a:pPr>
            <a:r>
              <a:rPr lang="en-US" dirty="0"/>
              <a:t>Corporate Leadership</a:t>
            </a:r>
          </a:p>
          <a:p>
            <a:pPr marL="285750" indent="-285750">
              <a:buFont typeface="Arial" panose="020B0604020202020204" pitchFamily="34" charset="0"/>
              <a:buChar char="•"/>
            </a:pPr>
            <a:r>
              <a:rPr lang="en-US" dirty="0"/>
              <a:t>Governing Board</a:t>
            </a:r>
          </a:p>
          <a:p>
            <a:pPr marL="285750" indent="-285750">
              <a:buFont typeface="Arial" panose="020B0604020202020204" pitchFamily="34" charset="0"/>
              <a:buChar char="•"/>
            </a:pPr>
            <a:r>
              <a:rPr lang="en-US" dirty="0"/>
              <a:t>Academic Medical Center Leadership</a:t>
            </a:r>
          </a:p>
          <a:p>
            <a:pPr marL="285750" indent="-285750">
              <a:buFont typeface="Arial" panose="020B0604020202020204" pitchFamily="34" charset="0"/>
              <a:buChar char="•"/>
            </a:pPr>
            <a:r>
              <a:rPr lang="en-US" dirty="0"/>
              <a:t>Other</a:t>
            </a:r>
          </a:p>
          <a:p>
            <a:endParaRPr lang="en-US" dirty="0"/>
          </a:p>
        </p:txBody>
      </p:sp>
      <p:sp>
        <p:nvSpPr>
          <p:cNvPr id="7" name="Footer Placeholder 6">
            <a:extLst>
              <a:ext uri="{FF2B5EF4-FFF2-40B4-BE49-F238E27FC236}">
                <a16:creationId xmlns:a16="http://schemas.microsoft.com/office/drawing/2014/main" id="{CAAA25CE-4DB5-63BC-86D5-833D1AEFECD2}"/>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113207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0A801F-32E6-A1F3-7C6A-93A217114616}"/>
              </a:ext>
            </a:extLst>
          </p:cNvPr>
          <p:cNvSpPr>
            <a:spLocks noGrp="1"/>
          </p:cNvSpPr>
          <p:nvPr>
            <p:ph type="title"/>
          </p:nvPr>
        </p:nvSpPr>
        <p:spPr/>
        <p:txBody>
          <a:bodyPr/>
          <a:lstStyle/>
          <a:p>
            <a:r>
              <a:rPr lang="en-US" dirty="0"/>
              <a:t>Value to Organization</a:t>
            </a:r>
          </a:p>
        </p:txBody>
      </p:sp>
      <p:sp>
        <p:nvSpPr>
          <p:cNvPr id="4" name="Slide Number Placeholder 3">
            <a:extLst>
              <a:ext uri="{FF2B5EF4-FFF2-40B4-BE49-F238E27FC236}">
                <a16:creationId xmlns:a16="http://schemas.microsoft.com/office/drawing/2014/main" id="{E1E98E9B-95BE-3669-8514-E96CBE4D23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7" name="TextBox 6">
            <a:extLst>
              <a:ext uri="{FF2B5EF4-FFF2-40B4-BE49-F238E27FC236}">
                <a16:creationId xmlns:a16="http://schemas.microsoft.com/office/drawing/2014/main" id="{58CE5754-9C45-869F-CD92-3D83778E35E5}"/>
              </a:ext>
            </a:extLst>
          </p:cNvPr>
          <p:cNvSpPr txBox="1"/>
          <p:nvPr/>
        </p:nvSpPr>
        <p:spPr>
          <a:xfrm>
            <a:off x="1219200" y="5214237"/>
            <a:ext cx="7296150" cy="923330"/>
          </a:xfrm>
          <a:prstGeom prst="rect">
            <a:avLst/>
          </a:prstGeom>
          <a:noFill/>
        </p:spPr>
        <p:txBody>
          <a:bodyPr wrap="square" rtlCol="0">
            <a:spAutoFit/>
          </a:bodyPr>
          <a:lstStyle/>
          <a:p>
            <a:r>
              <a:rPr lang="en-US" dirty="0">
                <a:effectLst/>
                <a:latin typeface="Calibri" panose="020F0502020204030204" pitchFamily="34" charset="0"/>
                <a:ea typeface="Calibri" panose="020F0502020204030204" pitchFamily="34" charset="0"/>
              </a:rPr>
              <a:t>*Adapted from </a:t>
            </a:r>
            <a:r>
              <a:rPr lang="en-US" dirty="0" err="1">
                <a:effectLst/>
                <a:latin typeface="Calibri" panose="020F0502020204030204" pitchFamily="34" charset="0"/>
                <a:ea typeface="Calibri" panose="020F0502020204030204" pitchFamily="34" charset="0"/>
              </a:rPr>
              <a:t>Varaklis</a:t>
            </a:r>
            <a:r>
              <a:rPr lang="en-US" dirty="0">
                <a:effectLst/>
                <a:latin typeface="Calibri" panose="020F0502020204030204" pitchFamily="34" charset="0"/>
                <a:ea typeface="Calibri" panose="020F0502020204030204" pitchFamily="34" charset="0"/>
              </a:rPr>
              <a:t> K, Parker MG, Peck JS, Bing-You RG. Aligning Strategic Interests in an Academic Medical Center: A Framework for Evaluating GME Expansion Requests. </a:t>
            </a:r>
            <a:r>
              <a:rPr lang="en-US" i="1" dirty="0">
                <a:effectLst/>
                <a:latin typeface="Calibri" panose="020F0502020204030204" pitchFamily="34" charset="0"/>
                <a:ea typeface="Calibri" panose="020F0502020204030204" pitchFamily="34" charset="0"/>
              </a:rPr>
              <a:t>J Grad Med Educ</a:t>
            </a:r>
            <a:r>
              <a:rPr lang="en-US" dirty="0">
                <a:effectLst/>
                <a:latin typeface="Calibri" panose="020F0502020204030204" pitchFamily="34" charset="0"/>
                <a:ea typeface="Calibri" panose="020F0502020204030204" pitchFamily="34" charset="0"/>
              </a:rPr>
              <a:t>. 2019;11(1):85–91.</a:t>
            </a:r>
          </a:p>
          <a:p>
            <a:endParaRPr lang="en-US" sz="1100" dirty="0"/>
          </a:p>
        </p:txBody>
      </p:sp>
      <p:pic>
        <p:nvPicPr>
          <p:cNvPr id="9" name="Picture 8">
            <a:extLst>
              <a:ext uri="{FF2B5EF4-FFF2-40B4-BE49-F238E27FC236}">
                <a16:creationId xmlns:a16="http://schemas.microsoft.com/office/drawing/2014/main" id="{E74F4DD5-2990-A57F-AB2A-928FEFE029E7}"/>
              </a:ext>
            </a:extLst>
          </p:cNvPr>
          <p:cNvPicPr>
            <a:picLocks noChangeAspect="1"/>
          </p:cNvPicPr>
          <p:nvPr/>
        </p:nvPicPr>
        <p:blipFill>
          <a:blip r:embed="rId2"/>
          <a:stretch>
            <a:fillRect/>
          </a:stretch>
        </p:blipFill>
        <p:spPr>
          <a:xfrm>
            <a:off x="1247311" y="2409682"/>
            <a:ext cx="6649378" cy="2038635"/>
          </a:xfrm>
          <a:prstGeom prst="rect">
            <a:avLst/>
          </a:prstGeom>
        </p:spPr>
      </p:pic>
      <p:sp>
        <p:nvSpPr>
          <p:cNvPr id="2" name="Footer Placeholder 1">
            <a:extLst>
              <a:ext uri="{FF2B5EF4-FFF2-40B4-BE49-F238E27FC236}">
                <a16:creationId xmlns:a16="http://schemas.microsoft.com/office/drawing/2014/main" id="{F0AB1BF7-B381-C908-F920-FFF1751A011A}"/>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951555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990F1A-2D01-BDB0-281E-85E7586260CB}"/>
              </a:ext>
            </a:extLst>
          </p:cNvPr>
          <p:cNvSpPr>
            <a:spLocks noGrp="1"/>
          </p:cNvSpPr>
          <p:nvPr>
            <p:ph type="body" idx="1"/>
          </p:nvPr>
        </p:nvSpPr>
        <p:spPr/>
        <p:txBody>
          <a:bodyPr>
            <a:normAutofit lnSpcReduction="10000"/>
          </a:bodyPr>
          <a:lstStyle/>
          <a:p>
            <a:r>
              <a:rPr lang="en-US" dirty="0"/>
              <a:t>Hospital web sites</a:t>
            </a:r>
          </a:p>
          <a:p>
            <a:r>
              <a:rPr lang="en-US" dirty="0"/>
              <a:t>American Hospital Association (aha.org)</a:t>
            </a:r>
          </a:p>
          <a:p>
            <a:r>
              <a:rPr lang="en-US" dirty="0"/>
              <a:t>Healthy People 2030 (health.gov)</a:t>
            </a:r>
          </a:p>
          <a:p>
            <a:r>
              <a:rPr lang="en-US" dirty="0"/>
              <a:t>Local, regional, state, national census (census.gov)</a:t>
            </a:r>
          </a:p>
          <a:p>
            <a:r>
              <a:rPr lang="en-US" dirty="0"/>
              <a:t>CDC – Community Health Assessment &amp; Health Improvement Planning (cdc.gov)</a:t>
            </a:r>
          </a:p>
          <a:p>
            <a:r>
              <a:rPr lang="en-US" dirty="0"/>
              <a:t>National Association of County &amp; City Health Officials (naacho.org)</a:t>
            </a:r>
          </a:p>
          <a:p>
            <a:r>
              <a:rPr lang="en-US" dirty="0"/>
              <a:t>Public libraries &amp; librarians</a:t>
            </a:r>
          </a:p>
        </p:txBody>
      </p:sp>
      <p:sp>
        <p:nvSpPr>
          <p:cNvPr id="5" name="Title 4">
            <a:extLst>
              <a:ext uri="{FF2B5EF4-FFF2-40B4-BE49-F238E27FC236}">
                <a16:creationId xmlns:a16="http://schemas.microsoft.com/office/drawing/2014/main" id="{22F4941D-3928-536C-4B72-D6F43628791A}"/>
              </a:ext>
            </a:extLst>
          </p:cNvPr>
          <p:cNvSpPr>
            <a:spLocks noGrp="1"/>
          </p:cNvSpPr>
          <p:nvPr>
            <p:ph type="title"/>
          </p:nvPr>
        </p:nvSpPr>
        <p:spPr/>
        <p:txBody>
          <a:bodyPr/>
          <a:lstStyle/>
          <a:p>
            <a:r>
              <a:rPr lang="en-US" dirty="0"/>
              <a:t>Public Resources</a:t>
            </a:r>
          </a:p>
        </p:txBody>
      </p:sp>
      <p:sp>
        <p:nvSpPr>
          <p:cNvPr id="4" name="Slide Number Placeholder 3">
            <a:extLst>
              <a:ext uri="{FF2B5EF4-FFF2-40B4-BE49-F238E27FC236}">
                <a16:creationId xmlns:a16="http://schemas.microsoft.com/office/drawing/2014/main" id="{50E740BD-2BDD-7165-236D-5FAF6C8268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2" name="Footer Placeholder 1">
            <a:extLst>
              <a:ext uri="{FF2B5EF4-FFF2-40B4-BE49-F238E27FC236}">
                <a16:creationId xmlns:a16="http://schemas.microsoft.com/office/drawing/2014/main" id="{6A56CF27-4646-02CD-9D75-A3FD09B946D9}"/>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320348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990F1A-2D01-BDB0-281E-85E7586260CB}"/>
              </a:ext>
            </a:extLst>
          </p:cNvPr>
          <p:cNvSpPr>
            <a:spLocks noGrp="1"/>
          </p:cNvSpPr>
          <p:nvPr>
            <p:ph type="body" idx="1"/>
          </p:nvPr>
        </p:nvSpPr>
        <p:spPr/>
        <p:txBody>
          <a:bodyPr/>
          <a:lstStyle/>
          <a:p>
            <a:r>
              <a:rPr lang="en-US" dirty="0"/>
              <a:t>Planning, Quality, Diversity departments</a:t>
            </a:r>
          </a:p>
          <a:p>
            <a:r>
              <a:rPr lang="en-US"/>
              <a:t>Hospital Strategic Plan</a:t>
            </a:r>
          </a:p>
          <a:p>
            <a:r>
              <a:rPr lang="en-US"/>
              <a:t>Hospital Quality Improvement Plan</a:t>
            </a:r>
            <a:endParaRPr lang="en-US" dirty="0"/>
          </a:p>
          <a:p>
            <a:r>
              <a:rPr lang="en-US" dirty="0"/>
              <a:t>Hospital/Medical School library</a:t>
            </a:r>
          </a:p>
          <a:p>
            <a:r>
              <a:rPr lang="en-US"/>
              <a:t>Administration/GMEC</a:t>
            </a:r>
          </a:p>
          <a:p>
            <a:endParaRPr lang="en-US" dirty="0"/>
          </a:p>
          <a:p>
            <a:pPr marL="63500" indent="0">
              <a:buNone/>
            </a:pPr>
            <a:endParaRPr lang="en-US" dirty="0"/>
          </a:p>
          <a:p>
            <a:endParaRPr lang="en-US" dirty="0"/>
          </a:p>
        </p:txBody>
      </p:sp>
      <p:sp>
        <p:nvSpPr>
          <p:cNvPr id="5" name="Title 4">
            <a:extLst>
              <a:ext uri="{FF2B5EF4-FFF2-40B4-BE49-F238E27FC236}">
                <a16:creationId xmlns:a16="http://schemas.microsoft.com/office/drawing/2014/main" id="{22F4941D-3928-536C-4B72-D6F43628791A}"/>
              </a:ext>
            </a:extLst>
          </p:cNvPr>
          <p:cNvSpPr>
            <a:spLocks noGrp="1"/>
          </p:cNvSpPr>
          <p:nvPr>
            <p:ph type="title"/>
          </p:nvPr>
        </p:nvSpPr>
        <p:spPr/>
        <p:txBody>
          <a:bodyPr/>
          <a:lstStyle/>
          <a:p>
            <a:r>
              <a:rPr lang="en-US" dirty="0"/>
              <a:t>Internal Resources</a:t>
            </a:r>
          </a:p>
        </p:txBody>
      </p:sp>
      <p:sp>
        <p:nvSpPr>
          <p:cNvPr id="4" name="Slide Number Placeholder 3">
            <a:extLst>
              <a:ext uri="{FF2B5EF4-FFF2-40B4-BE49-F238E27FC236}">
                <a16:creationId xmlns:a16="http://schemas.microsoft.com/office/drawing/2014/main" id="{50E740BD-2BDD-7165-236D-5FAF6C8268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2" name="Picture 2" descr="A group of people posing for a photo&#10;&#10;Description automatically generated">
            <a:extLst>
              <a:ext uri="{FF2B5EF4-FFF2-40B4-BE49-F238E27FC236}">
                <a16:creationId xmlns:a16="http://schemas.microsoft.com/office/drawing/2014/main" id="{66D73AF7-C9C3-F11D-9FBB-8949573504C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56153" y="3703750"/>
            <a:ext cx="2290527" cy="2109956"/>
          </a:xfrm>
          <a:prstGeom prst="rect">
            <a:avLst/>
          </a:prstGeom>
        </p:spPr>
      </p:pic>
      <p:sp>
        <p:nvSpPr>
          <p:cNvPr id="3" name="TextBox 2">
            <a:extLst>
              <a:ext uri="{FF2B5EF4-FFF2-40B4-BE49-F238E27FC236}">
                <a16:creationId xmlns:a16="http://schemas.microsoft.com/office/drawing/2014/main" id="{BA46D9EC-5193-4D8D-43B5-B8A443588007}"/>
              </a:ext>
            </a:extLst>
          </p:cNvPr>
          <p:cNvSpPr txBox="1"/>
          <p:nvPr/>
        </p:nvSpPr>
        <p:spPr>
          <a:xfrm>
            <a:off x="5656153" y="5937502"/>
            <a:ext cx="2743200" cy="317500"/>
          </a:xfrm>
          <a:prstGeom prst="rect">
            <a:avLst/>
          </a:prstGeom>
        </p:spPr>
        <p:txBody>
          <a:bodyPr>
            <a:normAutofit fontScale="62500" lnSpcReduction="20000"/>
          </a:bodyPr>
          <a:lstStyle/>
          <a:p>
            <a:r>
              <a:rPr lang="en-US">
                <a:hlinkClick r:id="rId3"/>
              </a:rPr>
              <a:t>This Photo</a:t>
            </a:r>
            <a:r>
              <a:rPr lang="en-US"/>
              <a:t> by Unknown author is licensed under </a:t>
            </a:r>
            <a:r>
              <a:rPr lang="en-US">
                <a:hlinkClick r:id="rId4"/>
              </a:rPr>
              <a:t>CC BY-SA-NC</a:t>
            </a:r>
            <a:r>
              <a:rPr lang="en-US"/>
              <a:t>.</a:t>
            </a:r>
          </a:p>
        </p:txBody>
      </p:sp>
      <p:sp>
        <p:nvSpPr>
          <p:cNvPr id="7" name="Footer Placeholder 6">
            <a:extLst>
              <a:ext uri="{FF2B5EF4-FFF2-40B4-BE49-F238E27FC236}">
                <a16:creationId xmlns:a16="http://schemas.microsoft.com/office/drawing/2014/main" id="{96054AC9-A8F2-9437-16EE-1DD4CB4B736F}"/>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945953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990F1A-2D01-BDB0-281E-85E7586260CB}"/>
              </a:ext>
            </a:extLst>
          </p:cNvPr>
          <p:cNvSpPr>
            <a:spLocks noGrp="1"/>
          </p:cNvSpPr>
          <p:nvPr>
            <p:ph type="body" idx="1"/>
          </p:nvPr>
        </p:nvSpPr>
        <p:spPr/>
        <p:txBody>
          <a:bodyPr>
            <a:normAutofit fontScale="92500"/>
          </a:bodyPr>
          <a:lstStyle/>
          <a:p>
            <a:pPr marL="63500" indent="0">
              <a:buNone/>
            </a:pPr>
            <a:r>
              <a:rPr lang="en-US" dirty="0"/>
              <a:t>Questions:</a:t>
            </a:r>
          </a:p>
          <a:p>
            <a:r>
              <a:rPr lang="en-US" dirty="0"/>
              <a:t>Does your mission statement incorporate the community needs?</a:t>
            </a:r>
          </a:p>
          <a:p>
            <a:r>
              <a:rPr lang="en-US" dirty="0"/>
              <a:t>Do your aims address meeting community needs?</a:t>
            </a:r>
          </a:p>
          <a:p>
            <a:pPr lvl="1"/>
            <a:r>
              <a:rPr lang="en-US" dirty="0"/>
              <a:t>Measures: Number of Quality improvement projects align with community need</a:t>
            </a:r>
          </a:p>
          <a:p>
            <a:r>
              <a:rPr lang="en-US" dirty="0"/>
              <a:t>Recruitment</a:t>
            </a:r>
          </a:p>
          <a:p>
            <a:pPr lvl="1"/>
            <a:r>
              <a:rPr lang="en-US" dirty="0"/>
              <a:t> How do your recruitment efforts incorporate community need?</a:t>
            </a:r>
          </a:p>
          <a:p>
            <a:pPr lvl="2"/>
            <a:r>
              <a:rPr lang="en-US" dirty="0"/>
              <a:t>Targeting candidates from the region</a:t>
            </a:r>
          </a:p>
          <a:p>
            <a:pPr lvl="2"/>
            <a:r>
              <a:rPr lang="en-US" dirty="0"/>
              <a:t>Building pipeline programs (middle school, high school, college)</a:t>
            </a:r>
          </a:p>
          <a:p>
            <a:pPr lvl="3"/>
            <a:endParaRPr lang="en-US" dirty="0"/>
          </a:p>
          <a:p>
            <a:pPr lvl="1"/>
            <a:endParaRPr lang="en-US" dirty="0"/>
          </a:p>
        </p:txBody>
      </p:sp>
      <p:sp>
        <p:nvSpPr>
          <p:cNvPr id="5" name="Title 4">
            <a:extLst>
              <a:ext uri="{FF2B5EF4-FFF2-40B4-BE49-F238E27FC236}">
                <a16:creationId xmlns:a16="http://schemas.microsoft.com/office/drawing/2014/main" id="{22F4941D-3928-536C-4B72-D6F43628791A}"/>
              </a:ext>
            </a:extLst>
          </p:cNvPr>
          <p:cNvSpPr>
            <a:spLocks noGrp="1"/>
          </p:cNvSpPr>
          <p:nvPr>
            <p:ph type="title"/>
          </p:nvPr>
        </p:nvSpPr>
        <p:spPr/>
        <p:txBody>
          <a:bodyPr>
            <a:normAutofit fontScale="90000"/>
          </a:bodyPr>
          <a:lstStyle/>
          <a:p>
            <a:r>
              <a:rPr lang="en-US" dirty="0"/>
              <a:t>How should this inform Mission, Aims, and Recruitment?</a:t>
            </a:r>
          </a:p>
        </p:txBody>
      </p:sp>
      <p:sp>
        <p:nvSpPr>
          <p:cNvPr id="4" name="Slide Number Placeholder 3">
            <a:extLst>
              <a:ext uri="{FF2B5EF4-FFF2-40B4-BE49-F238E27FC236}">
                <a16:creationId xmlns:a16="http://schemas.microsoft.com/office/drawing/2014/main" id="{50E740BD-2BDD-7165-236D-5FAF6C8268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2" name="Footer Placeholder 1">
            <a:extLst>
              <a:ext uri="{FF2B5EF4-FFF2-40B4-BE49-F238E27FC236}">
                <a16:creationId xmlns:a16="http://schemas.microsoft.com/office/drawing/2014/main" id="{EB34198B-74A4-EFC6-2316-28AF73F043C8}"/>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3372334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AC472E-144C-7887-A13E-A6F23574D79E}"/>
              </a:ext>
            </a:extLst>
          </p:cNvPr>
          <p:cNvSpPr>
            <a:spLocks noGrp="1"/>
          </p:cNvSpPr>
          <p:nvPr>
            <p:ph type="title"/>
          </p:nvPr>
        </p:nvSpPr>
        <p:spPr/>
        <p:txBody>
          <a:bodyPr/>
          <a:lstStyle/>
          <a:p>
            <a:pPr algn="ctr"/>
            <a:r>
              <a:rPr lang="en-US" dirty="0"/>
              <a:t>Take Action</a:t>
            </a:r>
          </a:p>
        </p:txBody>
      </p:sp>
      <p:sp>
        <p:nvSpPr>
          <p:cNvPr id="7" name="Text Placeholder 6">
            <a:extLst>
              <a:ext uri="{FF2B5EF4-FFF2-40B4-BE49-F238E27FC236}">
                <a16:creationId xmlns:a16="http://schemas.microsoft.com/office/drawing/2014/main" id="{245DB53D-23F4-EE68-C18B-46A624DEA837}"/>
              </a:ext>
            </a:extLst>
          </p:cNvPr>
          <p:cNvSpPr>
            <a:spLocks noGrp="1"/>
          </p:cNvSpPr>
          <p:nvPr>
            <p:ph type="body" idx="1"/>
          </p:nvPr>
        </p:nvSpPr>
        <p:spPr/>
        <p:txBody>
          <a:bodyPr spcFirstLastPara="1" wrap="square" lIns="91425" tIns="45700" rIns="91425" bIns="45700" anchor="t" anchorCtr="0">
            <a:noAutofit/>
          </a:bodyPr>
          <a:lstStyle/>
          <a:p>
            <a:r>
              <a:rPr lang="en-US" sz="1800" dirty="0"/>
              <a:t>Four Easy Steps!</a:t>
            </a:r>
          </a:p>
          <a:p>
            <a:r>
              <a:rPr lang="en-US" sz="1800" dirty="0"/>
              <a:t>1. Select indicators from CHNA &amp; Healthy People 2030 (or alternative)</a:t>
            </a:r>
          </a:p>
          <a:p>
            <a:r>
              <a:rPr lang="en-US" sz="1800" dirty="0"/>
              <a:t>2. Align with program and institutional needs; use of strategic partners</a:t>
            </a:r>
          </a:p>
          <a:p>
            <a:r>
              <a:rPr lang="en-US" sz="1800" dirty="0"/>
              <a:t>3. Identify measurement goals (SMART)</a:t>
            </a:r>
          </a:p>
          <a:p>
            <a:r>
              <a:rPr lang="en-US" sz="1800" dirty="0"/>
              <a:t>4. Implement your plan</a:t>
            </a:r>
          </a:p>
          <a:p>
            <a:endParaRPr lang="en-US" dirty="0"/>
          </a:p>
        </p:txBody>
      </p:sp>
      <p:sp>
        <p:nvSpPr>
          <p:cNvPr id="4" name="Slide Number Placeholder 3">
            <a:extLst>
              <a:ext uri="{FF2B5EF4-FFF2-40B4-BE49-F238E27FC236}">
                <a16:creationId xmlns:a16="http://schemas.microsoft.com/office/drawing/2014/main" id="{527D2EC2-B7E3-992D-3454-A9803591A3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12" name="Picture 12" descr="Text&#10;&#10;Description automatically generated">
            <a:extLst>
              <a:ext uri="{FF2B5EF4-FFF2-40B4-BE49-F238E27FC236}">
                <a16:creationId xmlns:a16="http://schemas.microsoft.com/office/drawing/2014/main" id="{67C3E68B-8DDF-6C09-D502-9E4C712838AB}"/>
              </a:ext>
            </a:extLst>
          </p:cNvPr>
          <p:cNvPicPr>
            <a:picLocks noChangeAspect="1"/>
          </p:cNvPicPr>
          <p:nvPr/>
        </p:nvPicPr>
        <p:blipFill>
          <a:blip r:embed="rId2"/>
          <a:stretch>
            <a:fillRect/>
          </a:stretch>
        </p:blipFill>
        <p:spPr>
          <a:xfrm>
            <a:off x="4354717" y="561748"/>
            <a:ext cx="4214387" cy="5394999"/>
          </a:xfrm>
          <a:prstGeom prst="rect">
            <a:avLst/>
          </a:prstGeom>
        </p:spPr>
      </p:pic>
      <p:sp>
        <p:nvSpPr>
          <p:cNvPr id="2" name="Footer Placeholder 1">
            <a:extLst>
              <a:ext uri="{FF2B5EF4-FFF2-40B4-BE49-F238E27FC236}">
                <a16:creationId xmlns:a16="http://schemas.microsoft.com/office/drawing/2014/main" id="{795926B0-8737-3F07-C986-0A633006A229}"/>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3946422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6EA68-22D5-742D-538B-A810754C8E95}"/>
              </a:ext>
            </a:extLst>
          </p:cNvPr>
          <p:cNvSpPr>
            <a:spLocks noGrp="1"/>
          </p:cNvSpPr>
          <p:nvPr>
            <p:ph type="body" idx="1"/>
          </p:nvPr>
        </p:nvSpPr>
        <p:spPr>
          <a:xfrm>
            <a:off x="424947" y="1455138"/>
            <a:ext cx="7886700" cy="5038695"/>
          </a:xfrm>
        </p:spPr>
        <p:txBody>
          <a:bodyPr>
            <a:normAutofit/>
          </a:bodyPr>
          <a:lstStyle/>
          <a:p>
            <a:pPr marL="63500" indent="0" algn="ctr">
              <a:buNone/>
            </a:pPr>
            <a:r>
              <a:rPr lang="en-US" dirty="0"/>
              <a:t>Community Health Assessments are an important tool in our GME toolbox</a:t>
            </a:r>
          </a:p>
          <a:p>
            <a:r>
              <a:rPr lang="en-US" dirty="0"/>
              <a:t>Frames program mission and aims</a:t>
            </a:r>
          </a:p>
          <a:p>
            <a:r>
              <a:rPr lang="en-US" dirty="0"/>
              <a:t>Informs recruitment strategies</a:t>
            </a:r>
          </a:p>
          <a:p>
            <a:r>
              <a:rPr lang="en-US" dirty="0"/>
              <a:t>Provides a bridge to link program goals with hospital goals</a:t>
            </a:r>
          </a:p>
          <a:p>
            <a:r>
              <a:rPr lang="en-US" dirty="0"/>
              <a:t>Serves as a source of inspiration for curriculum, scholarly activities and meeting ACGME requirements</a:t>
            </a:r>
          </a:p>
          <a:p>
            <a:r>
              <a:rPr lang="en-US" dirty="0"/>
              <a:t>Drives short and long-term planning at the program and institutional level</a:t>
            </a:r>
          </a:p>
        </p:txBody>
      </p:sp>
      <p:sp>
        <p:nvSpPr>
          <p:cNvPr id="3" name="Title 2">
            <a:extLst>
              <a:ext uri="{FF2B5EF4-FFF2-40B4-BE49-F238E27FC236}">
                <a16:creationId xmlns:a16="http://schemas.microsoft.com/office/drawing/2014/main" id="{3A38201D-97B6-5879-BAF0-9704EF457235}"/>
              </a:ext>
            </a:extLst>
          </p:cNvPr>
          <p:cNvSpPr>
            <a:spLocks noGrp="1"/>
          </p:cNvSpPr>
          <p:nvPr>
            <p:ph type="title"/>
          </p:nvPr>
        </p:nvSpPr>
        <p:spPr/>
        <p:txBody>
          <a:bodyPr/>
          <a:lstStyle/>
          <a:p>
            <a:r>
              <a:rPr lang="en-US" dirty="0"/>
              <a:t>Final Thoughts.... </a:t>
            </a:r>
          </a:p>
        </p:txBody>
      </p:sp>
      <p:sp>
        <p:nvSpPr>
          <p:cNvPr id="5" name="Google Shape;625;p24">
            <a:extLst>
              <a:ext uri="{FF2B5EF4-FFF2-40B4-BE49-F238E27FC236}">
                <a16:creationId xmlns:a16="http://schemas.microsoft.com/office/drawing/2014/main" id="{49CB29AE-A74E-BCE0-84C7-890A07028B1F}"/>
              </a:ext>
            </a:extLst>
          </p:cNvPr>
          <p:cNvSpPr/>
          <p:nvPr/>
        </p:nvSpPr>
        <p:spPr>
          <a:xfrm flipH="1">
            <a:off x="7257359" y="31695"/>
            <a:ext cx="1715335" cy="1423074"/>
          </a:xfrm>
          <a:custGeom>
            <a:avLst/>
            <a:gdLst/>
            <a:ahLst/>
            <a:cxnLst/>
            <a:rect l="l" t="t" r="r" b="b"/>
            <a:pathLst>
              <a:path w="2182" h="1869" extrusionOk="0">
                <a:moveTo>
                  <a:pt x="1267" y="1761"/>
                </a:moveTo>
                <a:lnTo>
                  <a:pt x="1214" y="1805"/>
                </a:lnTo>
                <a:lnTo>
                  <a:pt x="1245" y="1838"/>
                </a:lnTo>
                <a:lnTo>
                  <a:pt x="1246" y="1841"/>
                </a:lnTo>
                <a:lnTo>
                  <a:pt x="1289" y="1781"/>
                </a:lnTo>
                <a:lnTo>
                  <a:pt x="1267" y="1761"/>
                </a:lnTo>
                <a:close/>
                <a:moveTo>
                  <a:pt x="1236" y="1721"/>
                </a:moveTo>
                <a:lnTo>
                  <a:pt x="1210" y="1741"/>
                </a:lnTo>
                <a:lnTo>
                  <a:pt x="1182" y="1759"/>
                </a:lnTo>
                <a:lnTo>
                  <a:pt x="1195" y="1779"/>
                </a:lnTo>
                <a:lnTo>
                  <a:pt x="1209" y="1799"/>
                </a:lnTo>
                <a:lnTo>
                  <a:pt x="1263" y="1755"/>
                </a:lnTo>
                <a:lnTo>
                  <a:pt x="1248" y="1739"/>
                </a:lnTo>
                <a:lnTo>
                  <a:pt x="1236" y="1721"/>
                </a:lnTo>
                <a:close/>
                <a:moveTo>
                  <a:pt x="640" y="1695"/>
                </a:moveTo>
                <a:lnTo>
                  <a:pt x="604" y="1700"/>
                </a:lnTo>
                <a:lnTo>
                  <a:pt x="567" y="1699"/>
                </a:lnTo>
                <a:lnTo>
                  <a:pt x="622" y="1719"/>
                </a:lnTo>
                <a:lnTo>
                  <a:pt x="679" y="1732"/>
                </a:lnTo>
                <a:lnTo>
                  <a:pt x="658" y="1714"/>
                </a:lnTo>
                <a:lnTo>
                  <a:pt x="640" y="1695"/>
                </a:lnTo>
                <a:close/>
                <a:moveTo>
                  <a:pt x="713" y="1670"/>
                </a:moveTo>
                <a:lnTo>
                  <a:pt x="681" y="1684"/>
                </a:lnTo>
                <a:lnTo>
                  <a:pt x="648" y="1694"/>
                </a:lnTo>
                <a:lnTo>
                  <a:pt x="673" y="1715"/>
                </a:lnTo>
                <a:lnTo>
                  <a:pt x="699" y="1735"/>
                </a:lnTo>
                <a:lnTo>
                  <a:pt x="734" y="1738"/>
                </a:lnTo>
                <a:lnTo>
                  <a:pt x="771" y="1738"/>
                </a:lnTo>
                <a:lnTo>
                  <a:pt x="740" y="1706"/>
                </a:lnTo>
                <a:lnTo>
                  <a:pt x="713" y="1670"/>
                </a:lnTo>
                <a:close/>
                <a:moveTo>
                  <a:pt x="1207" y="1651"/>
                </a:moveTo>
                <a:lnTo>
                  <a:pt x="1196" y="1660"/>
                </a:lnTo>
                <a:lnTo>
                  <a:pt x="1175" y="1676"/>
                </a:lnTo>
                <a:lnTo>
                  <a:pt x="1155" y="1694"/>
                </a:lnTo>
                <a:lnTo>
                  <a:pt x="1166" y="1725"/>
                </a:lnTo>
                <a:lnTo>
                  <a:pt x="1179" y="1753"/>
                </a:lnTo>
                <a:lnTo>
                  <a:pt x="1231" y="1712"/>
                </a:lnTo>
                <a:lnTo>
                  <a:pt x="1216" y="1682"/>
                </a:lnTo>
                <a:lnTo>
                  <a:pt x="1207" y="1651"/>
                </a:lnTo>
                <a:close/>
                <a:moveTo>
                  <a:pt x="774" y="1628"/>
                </a:moveTo>
                <a:lnTo>
                  <a:pt x="748" y="1649"/>
                </a:lnTo>
                <a:lnTo>
                  <a:pt x="720" y="1667"/>
                </a:lnTo>
                <a:lnTo>
                  <a:pt x="751" y="1703"/>
                </a:lnTo>
                <a:lnTo>
                  <a:pt x="783" y="1737"/>
                </a:lnTo>
                <a:lnTo>
                  <a:pt x="820" y="1731"/>
                </a:lnTo>
                <a:lnTo>
                  <a:pt x="858" y="1721"/>
                </a:lnTo>
                <a:lnTo>
                  <a:pt x="816" y="1675"/>
                </a:lnTo>
                <a:lnTo>
                  <a:pt x="774" y="1628"/>
                </a:lnTo>
                <a:close/>
                <a:moveTo>
                  <a:pt x="1196" y="1604"/>
                </a:moveTo>
                <a:lnTo>
                  <a:pt x="1169" y="1618"/>
                </a:lnTo>
                <a:lnTo>
                  <a:pt x="1143" y="1631"/>
                </a:lnTo>
                <a:lnTo>
                  <a:pt x="1147" y="1658"/>
                </a:lnTo>
                <a:lnTo>
                  <a:pt x="1153" y="1686"/>
                </a:lnTo>
                <a:lnTo>
                  <a:pt x="1176" y="1661"/>
                </a:lnTo>
                <a:lnTo>
                  <a:pt x="1203" y="1638"/>
                </a:lnTo>
                <a:lnTo>
                  <a:pt x="1201" y="1605"/>
                </a:lnTo>
                <a:lnTo>
                  <a:pt x="1196" y="1604"/>
                </a:lnTo>
                <a:close/>
                <a:moveTo>
                  <a:pt x="1560" y="1543"/>
                </a:moveTo>
                <a:lnTo>
                  <a:pt x="1526" y="1567"/>
                </a:lnTo>
                <a:lnTo>
                  <a:pt x="1489" y="1589"/>
                </a:lnTo>
                <a:lnTo>
                  <a:pt x="1446" y="1605"/>
                </a:lnTo>
                <a:lnTo>
                  <a:pt x="1497" y="1597"/>
                </a:lnTo>
                <a:lnTo>
                  <a:pt x="1546" y="1583"/>
                </a:lnTo>
                <a:lnTo>
                  <a:pt x="1593" y="1565"/>
                </a:lnTo>
                <a:lnTo>
                  <a:pt x="1576" y="1554"/>
                </a:lnTo>
                <a:lnTo>
                  <a:pt x="1560" y="1543"/>
                </a:lnTo>
                <a:close/>
                <a:moveTo>
                  <a:pt x="836" y="1541"/>
                </a:moveTo>
                <a:lnTo>
                  <a:pt x="820" y="1571"/>
                </a:lnTo>
                <a:lnTo>
                  <a:pt x="801" y="1598"/>
                </a:lnTo>
                <a:lnTo>
                  <a:pt x="779" y="1623"/>
                </a:lnTo>
                <a:lnTo>
                  <a:pt x="824" y="1670"/>
                </a:lnTo>
                <a:lnTo>
                  <a:pt x="866" y="1718"/>
                </a:lnTo>
                <a:lnTo>
                  <a:pt x="889" y="1709"/>
                </a:lnTo>
                <a:lnTo>
                  <a:pt x="893" y="1708"/>
                </a:lnTo>
                <a:lnTo>
                  <a:pt x="896" y="1708"/>
                </a:lnTo>
                <a:lnTo>
                  <a:pt x="900" y="1709"/>
                </a:lnTo>
                <a:lnTo>
                  <a:pt x="879" y="1680"/>
                </a:lnTo>
                <a:lnTo>
                  <a:pt x="863" y="1649"/>
                </a:lnTo>
                <a:lnTo>
                  <a:pt x="850" y="1615"/>
                </a:lnTo>
                <a:lnTo>
                  <a:pt x="840" y="1579"/>
                </a:lnTo>
                <a:lnTo>
                  <a:pt x="836" y="1541"/>
                </a:lnTo>
                <a:close/>
                <a:moveTo>
                  <a:pt x="1605" y="1498"/>
                </a:moveTo>
                <a:lnTo>
                  <a:pt x="1588" y="1518"/>
                </a:lnTo>
                <a:lnTo>
                  <a:pt x="1567" y="1537"/>
                </a:lnTo>
                <a:lnTo>
                  <a:pt x="1588" y="1547"/>
                </a:lnTo>
                <a:lnTo>
                  <a:pt x="1608" y="1558"/>
                </a:lnTo>
                <a:lnTo>
                  <a:pt x="1636" y="1541"/>
                </a:lnTo>
                <a:lnTo>
                  <a:pt x="1662" y="1522"/>
                </a:lnTo>
                <a:lnTo>
                  <a:pt x="1633" y="1512"/>
                </a:lnTo>
                <a:lnTo>
                  <a:pt x="1605" y="1498"/>
                </a:lnTo>
                <a:close/>
                <a:moveTo>
                  <a:pt x="207" y="1450"/>
                </a:moveTo>
                <a:lnTo>
                  <a:pt x="239" y="1499"/>
                </a:lnTo>
                <a:lnTo>
                  <a:pt x="270" y="1548"/>
                </a:lnTo>
                <a:lnTo>
                  <a:pt x="305" y="1558"/>
                </a:lnTo>
                <a:lnTo>
                  <a:pt x="342" y="1564"/>
                </a:lnTo>
                <a:lnTo>
                  <a:pt x="314" y="1527"/>
                </a:lnTo>
                <a:lnTo>
                  <a:pt x="288" y="1490"/>
                </a:lnTo>
                <a:lnTo>
                  <a:pt x="262" y="1454"/>
                </a:lnTo>
                <a:lnTo>
                  <a:pt x="234" y="1455"/>
                </a:lnTo>
                <a:lnTo>
                  <a:pt x="207" y="1450"/>
                </a:lnTo>
                <a:close/>
                <a:moveTo>
                  <a:pt x="319" y="1437"/>
                </a:moveTo>
                <a:lnTo>
                  <a:pt x="296" y="1448"/>
                </a:lnTo>
                <a:lnTo>
                  <a:pt x="271" y="1453"/>
                </a:lnTo>
                <a:lnTo>
                  <a:pt x="300" y="1488"/>
                </a:lnTo>
                <a:lnTo>
                  <a:pt x="327" y="1524"/>
                </a:lnTo>
                <a:lnTo>
                  <a:pt x="352" y="1561"/>
                </a:lnTo>
                <a:lnTo>
                  <a:pt x="352" y="1563"/>
                </a:lnTo>
                <a:lnTo>
                  <a:pt x="352" y="1564"/>
                </a:lnTo>
                <a:lnTo>
                  <a:pt x="362" y="1565"/>
                </a:lnTo>
                <a:lnTo>
                  <a:pt x="342" y="1525"/>
                </a:lnTo>
                <a:lnTo>
                  <a:pt x="327" y="1482"/>
                </a:lnTo>
                <a:lnTo>
                  <a:pt x="319" y="1437"/>
                </a:lnTo>
                <a:close/>
                <a:moveTo>
                  <a:pt x="1649" y="1425"/>
                </a:moveTo>
                <a:lnTo>
                  <a:pt x="1633" y="1459"/>
                </a:lnTo>
                <a:lnTo>
                  <a:pt x="1612" y="1489"/>
                </a:lnTo>
                <a:lnTo>
                  <a:pt x="1642" y="1502"/>
                </a:lnTo>
                <a:lnTo>
                  <a:pt x="1672" y="1514"/>
                </a:lnTo>
                <a:lnTo>
                  <a:pt x="1695" y="1492"/>
                </a:lnTo>
                <a:lnTo>
                  <a:pt x="1714" y="1466"/>
                </a:lnTo>
                <a:lnTo>
                  <a:pt x="1681" y="1446"/>
                </a:lnTo>
                <a:lnTo>
                  <a:pt x="1649" y="1425"/>
                </a:lnTo>
                <a:close/>
                <a:moveTo>
                  <a:pt x="138" y="1421"/>
                </a:moveTo>
                <a:lnTo>
                  <a:pt x="169" y="1463"/>
                </a:lnTo>
                <a:lnTo>
                  <a:pt x="196" y="1507"/>
                </a:lnTo>
                <a:lnTo>
                  <a:pt x="196" y="1509"/>
                </a:lnTo>
                <a:lnTo>
                  <a:pt x="196" y="1511"/>
                </a:lnTo>
                <a:lnTo>
                  <a:pt x="195" y="1512"/>
                </a:lnTo>
                <a:lnTo>
                  <a:pt x="225" y="1530"/>
                </a:lnTo>
                <a:lnTo>
                  <a:pt x="255" y="1544"/>
                </a:lnTo>
                <a:lnTo>
                  <a:pt x="226" y="1496"/>
                </a:lnTo>
                <a:lnTo>
                  <a:pt x="199" y="1448"/>
                </a:lnTo>
                <a:lnTo>
                  <a:pt x="168" y="1437"/>
                </a:lnTo>
                <a:lnTo>
                  <a:pt x="138" y="1421"/>
                </a:lnTo>
                <a:close/>
                <a:moveTo>
                  <a:pt x="43" y="1327"/>
                </a:moveTo>
                <a:lnTo>
                  <a:pt x="52" y="1343"/>
                </a:lnTo>
                <a:lnTo>
                  <a:pt x="60" y="1357"/>
                </a:lnTo>
                <a:lnTo>
                  <a:pt x="67" y="1369"/>
                </a:lnTo>
                <a:lnTo>
                  <a:pt x="73" y="1378"/>
                </a:lnTo>
                <a:lnTo>
                  <a:pt x="93" y="1409"/>
                </a:lnTo>
                <a:lnTo>
                  <a:pt x="115" y="1438"/>
                </a:lnTo>
                <a:lnTo>
                  <a:pt x="138" y="1466"/>
                </a:lnTo>
                <a:lnTo>
                  <a:pt x="163" y="1488"/>
                </a:lnTo>
                <a:lnTo>
                  <a:pt x="188" y="1507"/>
                </a:lnTo>
                <a:lnTo>
                  <a:pt x="156" y="1461"/>
                </a:lnTo>
                <a:lnTo>
                  <a:pt x="125" y="1412"/>
                </a:lnTo>
                <a:lnTo>
                  <a:pt x="95" y="1388"/>
                </a:lnTo>
                <a:lnTo>
                  <a:pt x="66" y="1359"/>
                </a:lnTo>
                <a:lnTo>
                  <a:pt x="43" y="1327"/>
                </a:lnTo>
                <a:close/>
                <a:moveTo>
                  <a:pt x="1656" y="1297"/>
                </a:moveTo>
                <a:lnTo>
                  <a:pt x="1663" y="1327"/>
                </a:lnTo>
                <a:lnTo>
                  <a:pt x="1664" y="1357"/>
                </a:lnTo>
                <a:lnTo>
                  <a:pt x="1661" y="1388"/>
                </a:lnTo>
                <a:lnTo>
                  <a:pt x="1653" y="1417"/>
                </a:lnTo>
                <a:lnTo>
                  <a:pt x="1687" y="1436"/>
                </a:lnTo>
                <a:lnTo>
                  <a:pt x="1720" y="1457"/>
                </a:lnTo>
                <a:lnTo>
                  <a:pt x="1735" y="1429"/>
                </a:lnTo>
                <a:lnTo>
                  <a:pt x="1746" y="1397"/>
                </a:lnTo>
                <a:lnTo>
                  <a:pt x="1754" y="1362"/>
                </a:lnTo>
                <a:lnTo>
                  <a:pt x="1705" y="1331"/>
                </a:lnTo>
                <a:lnTo>
                  <a:pt x="1656" y="1297"/>
                </a:lnTo>
                <a:close/>
                <a:moveTo>
                  <a:pt x="1742" y="1267"/>
                </a:moveTo>
                <a:lnTo>
                  <a:pt x="1698" y="1275"/>
                </a:lnTo>
                <a:lnTo>
                  <a:pt x="1650" y="1279"/>
                </a:lnTo>
                <a:lnTo>
                  <a:pt x="1650" y="1280"/>
                </a:lnTo>
                <a:lnTo>
                  <a:pt x="1703" y="1314"/>
                </a:lnTo>
                <a:lnTo>
                  <a:pt x="1755" y="1350"/>
                </a:lnTo>
                <a:lnTo>
                  <a:pt x="1757" y="1333"/>
                </a:lnTo>
                <a:lnTo>
                  <a:pt x="1759" y="1327"/>
                </a:lnTo>
                <a:lnTo>
                  <a:pt x="1763" y="1324"/>
                </a:lnTo>
                <a:lnTo>
                  <a:pt x="1768" y="1324"/>
                </a:lnTo>
                <a:lnTo>
                  <a:pt x="1773" y="1325"/>
                </a:lnTo>
                <a:lnTo>
                  <a:pt x="1777" y="1330"/>
                </a:lnTo>
                <a:lnTo>
                  <a:pt x="1777" y="1331"/>
                </a:lnTo>
                <a:lnTo>
                  <a:pt x="1826" y="1320"/>
                </a:lnTo>
                <a:lnTo>
                  <a:pt x="1784" y="1294"/>
                </a:lnTo>
                <a:lnTo>
                  <a:pt x="1742" y="1267"/>
                </a:lnTo>
                <a:close/>
                <a:moveTo>
                  <a:pt x="1854" y="1213"/>
                </a:moveTo>
                <a:lnTo>
                  <a:pt x="1822" y="1233"/>
                </a:lnTo>
                <a:lnTo>
                  <a:pt x="1789" y="1250"/>
                </a:lnTo>
                <a:lnTo>
                  <a:pt x="1753" y="1263"/>
                </a:lnTo>
                <a:lnTo>
                  <a:pt x="1839" y="1315"/>
                </a:lnTo>
                <a:lnTo>
                  <a:pt x="1876" y="1302"/>
                </a:lnTo>
                <a:lnTo>
                  <a:pt x="1911" y="1285"/>
                </a:lnTo>
                <a:lnTo>
                  <a:pt x="1945" y="1263"/>
                </a:lnTo>
                <a:lnTo>
                  <a:pt x="1897" y="1241"/>
                </a:lnTo>
                <a:lnTo>
                  <a:pt x="1854" y="1213"/>
                </a:lnTo>
                <a:close/>
                <a:moveTo>
                  <a:pt x="1916" y="1158"/>
                </a:moveTo>
                <a:lnTo>
                  <a:pt x="1890" y="1184"/>
                </a:lnTo>
                <a:lnTo>
                  <a:pt x="1862" y="1208"/>
                </a:lnTo>
                <a:lnTo>
                  <a:pt x="1907" y="1234"/>
                </a:lnTo>
                <a:lnTo>
                  <a:pt x="1953" y="1257"/>
                </a:lnTo>
                <a:lnTo>
                  <a:pt x="1979" y="1237"/>
                </a:lnTo>
                <a:lnTo>
                  <a:pt x="2004" y="1216"/>
                </a:lnTo>
                <a:lnTo>
                  <a:pt x="2004" y="1216"/>
                </a:lnTo>
                <a:lnTo>
                  <a:pt x="1973" y="1200"/>
                </a:lnTo>
                <a:lnTo>
                  <a:pt x="1943" y="1181"/>
                </a:lnTo>
                <a:lnTo>
                  <a:pt x="1916" y="1158"/>
                </a:lnTo>
                <a:close/>
                <a:moveTo>
                  <a:pt x="1973" y="1086"/>
                </a:moveTo>
                <a:lnTo>
                  <a:pt x="1949" y="1119"/>
                </a:lnTo>
                <a:lnTo>
                  <a:pt x="1923" y="1150"/>
                </a:lnTo>
                <a:lnTo>
                  <a:pt x="1965" y="1181"/>
                </a:lnTo>
                <a:lnTo>
                  <a:pt x="2008" y="1207"/>
                </a:lnTo>
                <a:lnTo>
                  <a:pt x="2010" y="1208"/>
                </a:lnTo>
                <a:lnTo>
                  <a:pt x="2011" y="1209"/>
                </a:lnTo>
                <a:lnTo>
                  <a:pt x="2039" y="1178"/>
                </a:lnTo>
                <a:lnTo>
                  <a:pt x="2065" y="1144"/>
                </a:lnTo>
                <a:lnTo>
                  <a:pt x="2019" y="1116"/>
                </a:lnTo>
                <a:lnTo>
                  <a:pt x="1973" y="1086"/>
                </a:lnTo>
                <a:close/>
                <a:moveTo>
                  <a:pt x="2032" y="971"/>
                </a:moveTo>
                <a:lnTo>
                  <a:pt x="2008" y="1027"/>
                </a:lnTo>
                <a:lnTo>
                  <a:pt x="1979" y="1079"/>
                </a:lnTo>
                <a:lnTo>
                  <a:pt x="2025" y="1107"/>
                </a:lnTo>
                <a:lnTo>
                  <a:pt x="2070" y="1136"/>
                </a:lnTo>
                <a:lnTo>
                  <a:pt x="2091" y="1103"/>
                </a:lnTo>
                <a:lnTo>
                  <a:pt x="2108" y="1068"/>
                </a:lnTo>
                <a:lnTo>
                  <a:pt x="2123" y="1032"/>
                </a:lnTo>
                <a:lnTo>
                  <a:pt x="2091" y="1015"/>
                </a:lnTo>
                <a:lnTo>
                  <a:pt x="2060" y="994"/>
                </a:lnTo>
                <a:lnTo>
                  <a:pt x="2032" y="971"/>
                </a:lnTo>
                <a:close/>
                <a:moveTo>
                  <a:pt x="2057" y="885"/>
                </a:moveTo>
                <a:lnTo>
                  <a:pt x="2047" y="924"/>
                </a:lnTo>
                <a:lnTo>
                  <a:pt x="2036" y="964"/>
                </a:lnTo>
                <a:lnTo>
                  <a:pt x="2065" y="984"/>
                </a:lnTo>
                <a:lnTo>
                  <a:pt x="2096" y="1004"/>
                </a:lnTo>
                <a:lnTo>
                  <a:pt x="2127" y="1022"/>
                </a:lnTo>
                <a:lnTo>
                  <a:pt x="2137" y="985"/>
                </a:lnTo>
                <a:lnTo>
                  <a:pt x="2144" y="948"/>
                </a:lnTo>
                <a:lnTo>
                  <a:pt x="2101" y="917"/>
                </a:lnTo>
                <a:lnTo>
                  <a:pt x="2057" y="885"/>
                </a:lnTo>
                <a:close/>
                <a:moveTo>
                  <a:pt x="2066" y="777"/>
                </a:moveTo>
                <a:lnTo>
                  <a:pt x="2065" y="826"/>
                </a:lnTo>
                <a:lnTo>
                  <a:pt x="2059" y="874"/>
                </a:lnTo>
                <a:lnTo>
                  <a:pt x="2103" y="905"/>
                </a:lnTo>
                <a:lnTo>
                  <a:pt x="2147" y="936"/>
                </a:lnTo>
                <a:lnTo>
                  <a:pt x="2150" y="900"/>
                </a:lnTo>
                <a:lnTo>
                  <a:pt x="2150" y="865"/>
                </a:lnTo>
                <a:lnTo>
                  <a:pt x="2147" y="829"/>
                </a:lnTo>
                <a:lnTo>
                  <a:pt x="2107" y="804"/>
                </a:lnTo>
                <a:lnTo>
                  <a:pt x="2066" y="777"/>
                </a:lnTo>
                <a:close/>
                <a:moveTo>
                  <a:pt x="1999" y="576"/>
                </a:moveTo>
                <a:lnTo>
                  <a:pt x="2020" y="606"/>
                </a:lnTo>
                <a:lnTo>
                  <a:pt x="2038" y="639"/>
                </a:lnTo>
                <a:lnTo>
                  <a:pt x="2052" y="676"/>
                </a:lnTo>
                <a:lnTo>
                  <a:pt x="2062" y="716"/>
                </a:lnTo>
                <a:lnTo>
                  <a:pt x="2065" y="742"/>
                </a:lnTo>
                <a:lnTo>
                  <a:pt x="2066" y="768"/>
                </a:lnTo>
                <a:lnTo>
                  <a:pt x="2105" y="793"/>
                </a:lnTo>
                <a:lnTo>
                  <a:pt x="2144" y="817"/>
                </a:lnTo>
                <a:lnTo>
                  <a:pt x="2136" y="777"/>
                </a:lnTo>
                <a:lnTo>
                  <a:pt x="2122" y="739"/>
                </a:lnTo>
                <a:lnTo>
                  <a:pt x="2105" y="703"/>
                </a:lnTo>
                <a:lnTo>
                  <a:pt x="2060" y="670"/>
                </a:lnTo>
                <a:lnTo>
                  <a:pt x="2059" y="668"/>
                </a:lnTo>
                <a:lnTo>
                  <a:pt x="2059" y="666"/>
                </a:lnTo>
                <a:lnTo>
                  <a:pt x="2060" y="665"/>
                </a:lnTo>
                <a:lnTo>
                  <a:pt x="2062" y="664"/>
                </a:lnTo>
                <a:lnTo>
                  <a:pt x="2064" y="665"/>
                </a:lnTo>
                <a:lnTo>
                  <a:pt x="2096" y="686"/>
                </a:lnTo>
                <a:lnTo>
                  <a:pt x="2069" y="646"/>
                </a:lnTo>
                <a:lnTo>
                  <a:pt x="2036" y="609"/>
                </a:lnTo>
                <a:lnTo>
                  <a:pt x="1999" y="576"/>
                </a:lnTo>
                <a:close/>
                <a:moveTo>
                  <a:pt x="1597" y="401"/>
                </a:moveTo>
                <a:lnTo>
                  <a:pt x="1533" y="418"/>
                </a:lnTo>
                <a:lnTo>
                  <a:pt x="1471" y="438"/>
                </a:lnTo>
                <a:lnTo>
                  <a:pt x="1466" y="466"/>
                </a:lnTo>
                <a:lnTo>
                  <a:pt x="1458" y="493"/>
                </a:lnTo>
                <a:lnTo>
                  <a:pt x="1505" y="474"/>
                </a:lnTo>
                <a:lnTo>
                  <a:pt x="1554" y="460"/>
                </a:lnTo>
                <a:lnTo>
                  <a:pt x="1607" y="451"/>
                </a:lnTo>
                <a:lnTo>
                  <a:pt x="1604" y="447"/>
                </a:lnTo>
                <a:lnTo>
                  <a:pt x="1603" y="445"/>
                </a:lnTo>
                <a:lnTo>
                  <a:pt x="1602" y="441"/>
                </a:lnTo>
                <a:lnTo>
                  <a:pt x="1597" y="401"/>
                </a:lnTo>
                <a:close/>
                <a:moveTo>
                  <a:pt x="1576" y="312"/>
                </a:moveTo>
                <a:lnTo>
                  <a:pt x="1525" y="330"/>
                </a:lnTo>
                <a:lnTo>
                  <a:pt x="1474" y="350"/>
                </a:lnTo>
                <a:lnTo>
                  <a:pt x="1475" y="388"/>
                </a:lnTo>
                <a:lnTo>
                  <a:pt x="1473" y="427"/>
                </a:lnTo>
                <a:lnTo>
                  <a:pt x="1512" y="409"/>
                </a:lnTo>
                <a:lnTo>
                  <a:pt x="1553" y="395"/>
                </a:lnTo>
                <a:lnTo>
                  <a:pt x="1595" y="388"/>
                </a:lnTo>
                <a:lnTo>
                  <a:pt x="1586" y="350"/>
                </a:lnTo>
                <a:lnTo>
                  <a:pt x="1576" y="312"/>
                </a:lnTo>
                <a:close/>
                <a:moveTo>
                  <a:pt x="1526" y="218"/>
                </a:moveTo>
                <a:lnTo>
                  <a:pt x="1489" y="237"/>
                </a:lnTo>
                <a:lnTo>
                  <a:pt x="1450" y="252"/>
                </a:lnTo>
                <a:lnTo>
                  <a:pt x="1465" y="296"/>
                </a:lnTo>
                <a:lnTo>
                  <a:pt x="1473" y="341"/>
                </a:lnTo>
                <a:lnTo>
                  <a:pt x="1505" y="325"/>
                </a:lnTo>
                <a:lnTo>
                  <a:pt x="1538" y="311"/>
                </a:lnTo>
                <a:lnTo>
                  <a:pt x="1572" y="302"/>
                </a:lnTo>
                <a:lnTo>
                  <a:pt x="1552" y="259"/>
                </a:lnTo>
                <a:lnTo>
                  <a:pt x="1526" y="218"/>
                </a:lnTo>
                <a:close/>
                <a:moveTo>
                  <a:pt x="1469" y="157"/>
                </a:moveTo>
                <a:lnTo>
                  <a:pt x="1439" y="165"/>
                </a:lnTo>
                <a:lnTo>
                  <a:pt x="1410" y="174"/>
                </a:lnTo>
                <a:lnTo>
                  <a:pt x="1430" y="208"/>
                </a:lnTo>
                <a:lnTo>
                  <a:pt x="1447" y="243"/>
                </a:lnTo>
                <a:lnTo>
                  <a:pt x="1482" y="225"/>
                </a:lnTo>
                <a:lnTo>
                  <a:pt x="1519" y="209"/>
                </a:lnTo>
                <a:lnTo>
                  <a:pt x="1497" y="182"/>
                </a:lnTo>
                <a:lnTo>
                  <a:pt x="1469" y="157"/>
                </a:lnTo>
                <a:close/>
                <a:moveTo>
                  <a:pt x="1397" y="109"/>
                </a:moveTo>
                <a:lnTo>
                  <a:pt x="1363" y="117"/>
                </a:lnTo>
                <a:lnTo>
                  <a:pt x="1385" y="141"/>
                </a:lnTo>
                <a:lnTo>
                  <a:pt x="1406" y="167"/>
                </a:lnTo>
                <a:lnTo>
                  <a:pt x="1432" y="156"/>
                </a:lnTo>
                <a:lnTo>
                  <a:pt x="1460" y="150"/>
                </a:lnTo>
                <a:lnTo>
                  <a:pt x="1429" y="128"/>
                </a:lnTo>
                <a:lnTo>
                  <a:pt x="1397" y="109"/>
                </a:lnTo>
                <a:close/>
                <a:moveTo>
                  <a:pt x="1304" y="69"/>
                </a:moveTo>
                <a:lnTo>
                  <a:pt x="1332" y="89"/>
                </a:lnTo>
                <a:lnTo>
                  <a:pt x="1358" y="113"/>
                </a:lnTo>
                <a:lnTo>
                  <a:pt x="1359" y="111"/>
                </a:lnTo>
                <a:lnTo>
                  <a:pt x="1385" y="103"/>
                </a:lnTo>
                <a:lnTo>
                  <a:pt x="1345" y="84"/>
                </a:lnTo>
                <a:lnTo>
                  <a:pt x="1304" y="69"/>
                </a:lnTo>
                <a:close/>
                <a:moveTo>
                  <a:pt x="1047" y="32"/>
                </a:moveTo>
                <a:lnTo>
                  <a:pt x="998" y="36"/>
                </a:lnTo>
                <a:lnTo>
                  <a:pt x="950" y="44"/>
                </a:lnTo>
                <a:lnTo>
                  <a:pt x="904" y="57"/>
                </a:lnTo>
                <a:lnTo>
                  <a:pt x="861" y="76"/>
                </a:lnTo>
                <a:lnTo>
                  <a:pt x="819" y="98"/>
                </a:lnTo>
                <a:lnTo>
                  <a:pt x="781" y="126"/>
                </a:lnTo>
                <a:lnTo>
                  <a:pt x="747" y="157"/>
                </a:lnTo>
                <a:lnTo>
                  <a:pt x="716" y="193"/>
                </a:lnTo>
                <a:lnTo>
                  <a:pt x="689" y="233"/>
                </a:lnTo>
                <a:lnTo>
                  <a:pt x="668" y="276"/>
                </a:lnTo>
                <a:lnTo>
                  <a:pt x="651" y="323"/>
                </a:lnTo>
                <a:lnTo>
                  <a:pt x="641" y="374"/>
                </a:lnTo>
                <a:lnTo>
                  <a:pt x="638" y="380"/>
                </a:lnTo>
                <a:lnTo>
                  <a:pt x="634" y="383"/>
                </a:lnTo>
                <a:lnTo>
                  <a:pt x="628" y="385"/>
                </a:lnTo>
                <a:lnTo>
                  <a:pt x="621" y="383"/>
                </a:lnTo>
                <a:lnTo>
                  <a:pt x="616" y="380"/>
                </a:lnTo>
                <a:lnTo>
                  <a:pt x="575" y="353"/>
                </a:lnTo>
                <a:lnTo>
                  <a:pt x="534" y="334"/>
                </a:lnTo>
                <a:lnTo>
                  <a:pt x="494" y="322"/>
                </a:lnTo>
                <a:lnTo>
                  <a:pt x="455" y="318"/>
                </a:lnTo>
                <a:lnTo>
                  <a:pt x="417" y="321"/>
                </a:lnTo>
                <a:lnTo>
                  <a:pt x="381" y="330"/>
                </a:lnTo>
                <a:lnTo>
                  <a:pt x="345" y="344"/>
                </a:lnTo>
                <a:lnTo>
                  <a:pt x="312" y="364"/>
                </a:lnTo>
                <a:lnTo>
                  <a:pt x="280" y="389"/>
                </a:lnTo>
                <a:lnTo>
                  <a:pt x="252" y="418"/>
                </a:lnTo>
                <a:lnTo>
                  <a:pt x="226" y="450"/>
                </a:lnTo>
                <a:lnTo>
                  <a:pt x="202" y="485"/>
                </a:lnTo>
                <a:lnTo>
                  <a:pt x="182" y="523"/>
                </a:lnTo>
                <a:lnTo>
                  <a:pt x="165" y="562"/>
                </a:lnTo>
                <a:lnTo>
                  <a:pt x="152" y="603"/>
                </a:lnTo>
                <a:lnTo>
                  <a:pt x="143" y="646"/>
                </a:lnTo>
                <a:lnTo>
                  <a:pt x="138" y="689"/>
                </a:lnTo>
                <a:lnTo>
                  <a:pt x="137" y="732"/>
                </a:lnTo>
                <a:lnTo>
                  <a:pt x="141" y="774"/>
                </a:lnTo>
                <a:lnTo>
                  <a:pt x="150" y="815"/>
                </a:lnTo>
                <a:lnTo>
                  <a:pt x="163" y="854"/>
                </a:lnTo>
                <a:lnTo>
                  <a:pt x="183" y="891"/>
                </a:lnTo>
                <a:lnTo>
                  <a:pt x="208" y="925"/>
                </a:lnTo>
                <a:lnTo>
                  <a:pt x="212" y="933"/>
                </a:lnTo>
                <a:lnTo>
                  <a:pt x="209" y="940"/>
                </a:lnTo>
                <a:lnTo>
                  <a:pt x="202" y="946"/>
                </a:lnTo>
                <a:lnTo>
                  <a:pt x="164" y="963"/>
                </a:lnTo>
                <a:lnTo>
                  <a:pt x="129" y="985"/>
                </a:lnTo>
                <a:lnTo>
                  <a:pt x="98" y="1013"/>
                </a:lnTo>
                <a:lnTo>
                  <a:pt x="73" y="1045"/>
                </a:lnTo>
                <a:lnTo>
                  <a:pt x="52" y="1079"/>
                </a:lnTo>
                <a:lnTo>
                  <a:pt x="38" y="1117"/>
                </a:lnTo>
                <a:lnTo>
                  <a:pt x="31" y="1157"/>
                </a:lnTo>
                <a:lnTo>
                  <a:pt x="30" y="1198"/>
                </a:lnTo>
                <a:lnTo>
                  <a:pt x="37" y="1241"/>
                </a:lnTo>
                <a:lnTo>
                  <a:pt x="45" y="1266"/>
                </a:lnTo>
                <a:lnTo>
                  <a:pt x="57" y="1292"/>
                </a:lnTo>
                <a:lnTo>
                  <a:pt x="72" y="1317"/>
                </a:lnTo>
                <a:lnTo>
                  <a:pt x="91" y="1341"/>
                </a:lnTo>
                <a:lnTo>
                  <a:pt x="112" y="1364"/>
                </a:lnTo>
                <a:lnTo>
                  <a:pt x="135" y="1383"/>
                </a:lnTo>
                <a:lnTo>
                  <a:pt x="160" y="1401"/>
                </a:lnTo>
                <a:lnTo>
                  <a:pt x="187" y="1414"/>
                </a:lnTo>
                <a:lnTo>
                  <a:pt x="214" y="1423"/>
                </a:lnTo>
                <a:lnTo>
                  <a:pt x="241" y="1427"/>
                </a:lnTo>
                <a:lnTo>
                  <a:pt x="270" y="1425"/>
                </a:lnTo>
                <a:lnTo>
                  <a:pt x="297" y="1418"/>
                </a:lnTo>
                <a:lnTo>
                  <a:pt x="324" y="1404"/>
                </a:lnTo>
                <a:lnTo>
                  <a:pt x="331" y="1402"/>
                </a:lnTo>
                <a:lnTo>
                  <a:pt x="337" y="1404"/>
                </a:lnTo>
                <a:lnTo>
                  <a:pt x="342" y="1409"/>
                </a:lnTo>
                <a:lnTo>
                  <a:pt x="344" y="1416"/>
                </a:lnTo>
                <a:lnTo>
                  <a:pt x="348" y="1453"/>
                </a:lnTo>
                <a:lnTo>
                  <a:pt x="356" y="1488"/>
                </a:lnTo>
                <a:lnTo>
                  <a:pt x="368" y="1521"/>
                </a:lnTo>
                <a:lnTo>
                  <a:pt x="385" y="1553"/>
                </a:lnTo>
                <a:lnTo>
                  <a:pt x="405" y="1582"/>
                </a:lnTo>
                <a:lnTo>
                  <a:pt x="430" y="1606"/>
                </a:lnTo>
                <a:lnTo>
                  <a:pt x="459" y="1628"/>
                </a:lnTo>
                <a:lnTo>
                  <a:pt x="491" y="1645"/>
                </a:lnTo>
                <a:lnTo>
                  <a:pt x="525" y="1657"/>
                </a:lnTo>
                <a:lnTo>
                  <a:pt x="562" y="1663"/>
                </a:lnTo>
                <a:lnTo>
                  <a:pt x="602" y="1663"/>
                </a:lnTo>
                <a:lnTo>
                  <a:pt x="641" y="1657"/>
                </a:lnTo>
                <a:lnTo>
                  <a:pt x="677" y="1644"/>
                </a:lnTo>
                <a:lnTo>
                  <a:pt x="712" y="1628"/>
                </a:lnTo>
                <a:lnTo>
                  <a:pt x="744" y="1605"/>
                </a:lnTo>
                <a:lnTo>
                  <a:pt x="773" y="1578"/>
                </a:lnTo>
                <a:lnTo>
                  <a:pt x="799" y="1548"/>
                </a:lnTo>
                <a:lnTo>
                  <a:pt x="820" y="1515"/>
                </a:lnTo>
                <a:lnTo>
                  <a:pt x="823" y="1512"/>
                </a:lnTo>
                <a:lnTo>
                  <a:pt x="826" y="1511"/>
                </a:lnTo>
                <a:lnTo>
                  <a:pt x="830" y="1509"/>
                </a:lnTo>
                <a:lnTo>
                  <a:pt x="832" y="1509"/>
                </a:lnTo>
                <a:lnTo>
                  <a:pt x="836" y="1511"/>
                </a:lnTo>
                <a:lnTo>
                  <a:pt x="839" y="1512"/>
                </a:lnTo>
                <a:lnTo>
                  <a:pt x="842" y="1511"/>
                </a:lnTo>
                <a:lnTo>
                  <a:pt x="845" y="1509"/>
                </a:lnTo>
                <a:lnTo>
                  <a:pt x="848" y="1511"/>
                </a:lnTo>
                <a:lnTo>
                  <a:pt x="851" y="1512"/>
                </a:lnTo>
                <a:lnTo>
                  <a:pt x="853" y="1513"/>
                </a:lnTo>
                <a:lnTo>
                  <a:pt x="855" y="1517"/>
                </a:lnTo>
                <a:lnTo>
                  <a:pt x="868" y="1567"/>
                </a:lnTo>
                <a:lnTo>
                  <a:pt x="885" y="1615"/>
                </a:lnTo>
                <a:lnTo>
                  <a:pt x="909" y="1658"/>
                </a:lnTo>
                <a:lnTo>
                  <a:pt x="937" y="1696"/>
                </a:lnTo>
                <a:lnTo>
                  <a:pt x="969" y="1731"/>
                </a:lnTo>
                <a:lnTo>
                  <a:pt x="1006" y="1760"/>
                </a:lnTo>
                <a:lnTo>
                  <a:pt x="1046" y="1785"/>
                </a:lnTo>
                <a:lnTo>
                  <a:pt x="1090" y="1805"/>
                </a:lnTo>
                <a:lnTo>
                  <a:pt x="1137" y="1819"/>
                </a:lnTo>
                <a:lnTo>
                  <a:pt x="1187" y="1829"/>
                </a:lnTo>
                <a:lnTo>
                  <a:pt x="1160" y="1792"/>
                </a:lnTo>
                <a:lnTo>
                  <a:pt x="1137" y="1751"/>
                </a:lnTo>
                <a:lnTo>
                  <a:pt x="1121" y="1708"/>
                </a:lnTo>
                <a:lnTo>
                  <a:pt x="1110" y="1663"/>
                </a:lnTo>
                <a:lnTo>
                  <a:pt x="1105" y="1617"/>
                </a:lnTo>
                <a:lnTo>
                  <a:pt x="1108" y="1570"/>
                </a:lnTo>
                <a:lnTo>
                  <a:pt x="1111" y="1563"/>
                </a:lnTo>
                <a:lnTo>
                  <a:pt x="1116" y="1557"/>
                </a:lnTo>
                <a:lnTo>
                  <a:pt x="1123" y="1554"/>
                </a:lnTo>
                <a:lnTo>
                  <a:pt x="1130" y="1554"/>
                </a:lnTo>
                <a:lnTo>
                  <a:pt x="1136" y="1557"/>
                </a:lnTo>
                <a:lnTo>
                  <a:pt x="1141" y="1561"/>
                </a:lnTo>
                <a:lnTo>
                  <a:pt x="1142" y="1570"/>
                </a:lnTo>
                <a:lnTo>
                  <a:pt x="1141" y="1596"/>
                </a:lnTo>
                <a:lnTo>
                  <a:pt x="1142" y="1622"/>
                </a:lnTo>
                <a:lnTo>
                  <a:pt x="1162" y="1609"/>
                </a:lnTo>
                <a:lnTo>
                  <a:pt x="1182" y="1598"/>
                </a:lnTo>
                <a:lnTo>
                  <a:pt x="1166" y="1589"/>
                </a:lnTo>
                <a:lnTo>
                  <a:pt x="1153" y="1577"/>
                </a:lnTo>
                <a:lnTo>
                  <a:pt x="1142" y="1563"/>
                </a:lnTo>
                <a:lnTo>
                  <a:pt x="1137" y="1546"/>
                </a:lnTo>
                <a:lnTo>
                  <a:pt x="1137" y="1544"/>
                </a:lnTo>
                <a:lnTo>
                  <a:pt x="1138" y="1541"/>
                </a:lnTo>
                <a:lnTo>
                  <a:pt x="1140" y="1539"/>
                </a:lnTo>
                <a:lnTo>
                  <a:pt x="1142" y="1538"/>
                </a:lnTo>
                <a:lnTo>
                  <a:pt x="1144" y="1538"/>
                </a:lnTo>
                <a:lnTo>
                  <a:pt x="1147" y="1539"/>
                </a:lnTo>
                <a:lnTo>
                  <a:pt x="1149" y="1541"/>
                </a:lnTo>
                <a:lnTo>
                  <a:pt x="1160" y="1554"/>
                </a:lnTo>
                <a:lnTo>
                  <a:pt x="1175" y="1565"/>
                </a:lnTo>
                <a:lnTo>
                  <a:pt x="1193" y="1574"/>
                </a:lnTo>
                <a:lnTo>
                  <a:pt x="1214" y="1580"/>
                </a:lnTo>
                <a:lnTo>
                  <a:pt x="1236" y="1585"/>
                </a:lnTo>
                <a:lnTo>
                  <a:pt x="1260" y="1589"/>
                </a:lnTo>
                <a:lnTo>
                  <a:pt x="1281" y="1590"/>
                </a:lnTo>
                <a:lnTo>
                  <a:pt x="1300" y="1591"/>
                </a:lnTo>
                <a:lnTo>
                  <a:pt x="1317" y="1591"/>
                </a:lnTo>
                <a:lnTo>
                  <a:pt x="1367" y="1587"/>
                </a:lnTo>
                <a:lnTo>
                  <a:pt x="1415" y="1577"/>
                </a:lnTo>
                <a:lnTo>
                  <a:pt x="1461" y="1559"/>
                </a:lnTo>
                <a:lnTo>
                  <a:pt x="1488" y="1546"/>
                </a:lnTo>
                <a:lnTo>
                  <a:pt x="1514" y="1530"/>
                </a:lnTo>
                <a:lnTo>
                  <a:pt x="1539" y="1509"/>
                </a:lnTo>
                <a:lnTo>
                  <a:pt x="1562" y="1488"/>
                </a:lnTo>
                <a:lnTo>
                  <a:pt x="1583" y="1464"/>
                </a:lnTo>
                <a:lnTo>
                  <a:pt x="1599" y="1440"/>
                </a:lnTo>
                <a:lnTo>
                  <a:pt x="1612" y="1412"/>
                </a:lnTo>
                <a:lnTo>
                  <a:pt x="1622" y="1384"/>
                </a:lnTo>
                <a:lnTo>
                  <a:pt x="1625" y="1356"/>
                </a:lnTo>
                <a:lnTo>
                  <a:pt x="1623" y="1326"/>
                </a:lnTo>
                <a:lnTo>
                  <a:pt x="1615" y="1297"/>
                </a:lnTo>
                <a:lnTo>
                  <a:pt x="1599" y="1266"/>
                </a:lnTo>
                <a:lnTo>
                  <a:pt x="1596" y="1259"/>
                </a:lnTo>
                <a:lnTo>
                  <a:pt x="1597" y="1250"/>
                </a:lnTo>
                <a:lnTo>
                  <a:pt x="1602" y="1243"/>
                </a:lnTo>
                <a:lnTo>
                  <a:pt x="1608" y="1237"/>
                </a:lnTo>
                <a:lnTo>
                  <a:pt x="1616" y="1236"/>
                </a:lnTo>
                <a:lnTo>
                  <a:pt x="1660" y="1239"/>
                </a:lnTo>
                <a:lnTo>
                  <a:pt x="1702" y="1235"/>
                </a:lnTo>
                <a:lnTo>
                  <a:pt x="1742" y="1224"/>
                </a:lnTo>
                <a:lnTo>
                  <a:pt x="1781" y="1209"/>
                </a:lnTo>
                <a:lnTo>
                  <a:pt x="1818" y="1189"/>
                </a:lnTo>
                <a:lnTo>
                  <a:pt x="1851" y="1164"/>
                </a:lnTo>
                <a:lnTo>
                  <a:pt x="1883" y="1134"/>
                </a:lnTo>
                <a:lnTo>
                  <a:pt x="1911" y="1103"/>
                </a:lnTo>
                <a:lnTo>
                  <a:pt x="1937" y="1067"/>
                </a:lnTo>
                <a:lnTo>
                  <a:pt x="1961" y="1029"/>
                </a:lnTo>
                <a:lnTo>
                  <a:pt x="1980" y="990"/>
                </a:lnTo>
                <a:lnTo>
                  <a:pt x="1997" y="949"/>
                </a:lnTo>
                <a:lnTo>
                  <a:pt x="2010" y="906"/>
                </a:lnTo>
                <a:lnTo>
                  <a:pt x="2019" y="864"/>
                </a:lnTo>
                <a:lnTo>
                  <a:pt x="2024" y="821"/>
                </a:lnTo>
                <a:lnTo>
                  <a:pt x="2026" y="780"/>
                </a:lnTo>
                <a:lnTo>
                  <a:pt x="2023" y="738"/>
                </a:lnTo>
                <a:lnTo>
                  <a:pt x="2014" y="698"/>
                </a:lnTo>
                <a:lnTo>
                  <a:pt x="2003" y="660"/>
                </a:lnTo>
                <a:lnTo>
                  <a:pt x="1985" y="627"/>
                </a:lnTo>
                <a:lnTo>
                  <a:pt x="1964" y="596"/>
                </a:lnTo>
                <a:lnTo>
                  <a:pt x="1939" y="570"/>
                </a:lnTo>
                <a:lnTo>
                  <a:pt x="1910" y="549"/>
                </a:lnTo>
                <a:lnTo>
                  <a:pt x="1877" y="530"/>
                </a:lnTo>
                <a:lnTo>
                  <a:pt x="1843" y="516"/>
                </a:lnTo>
                <a:lnTo>
                  <a:pt x="1804" y="505"/>
                </a:lnTo>
                <a:lnTo>
                  <a:pt x="1764" y="499"/>
                </a:lnTo>
                <a:lnTo>
                  <a:pt x="1718" y="495"/>
                </a:lnTo>
                <a:lnTo>
                  <a:pt x="1670" y="493"/>
                </a:lnTo>
                <a:lnTo>
                  <a:pt x="1623" y="495"/>
                </a:lnTo>
                <a:lnTo>
                  <a:pt x="1577" y="500"/>
                </a:lnTo>
                <a:lnTo>
                  <a:pt x="1532" y="511"/>
                </a:lnTo>
                <a:lnTo>
                  <a:pt x="1488" y="525"/>
                </a:lnTo>
                <a:lnTo>
                  <a:pt x="1446" y="547"/>
                </a:lnTo>
                <a:lnTo>
                  <a:pt x="1435" y="550"/>
                </a:lnTo>
                <a:lnTo>
                  <a:pt x="1426" y="548"/>
                </a:lnTo>
                <a:lnTo>
                  <a:pt x="1420" y="541"/>
                </a:lnTo>
                <a:lnTo>
                  <a:pt x="1415" y="532"/>
                </a:lnTo>
                <a:lnTo>
                  <a:pt x="1415" y="523"/>
                </a:lnTo>
                <a:lnTo>
                  <a:pt x="1413" y="519"/>
                </a:lnTo>
                <a:lnTo>
                  <a:pt x="1413" y="515"/>
                </a:lnTo>
                <a:lnTo>
                  <a:pt x="1414" y="510"/>
                </a:lnTo>
                <a:lnTo>
                  <a:pt x="1424" y="465"/>
                </a:lnTo>
                <a:lnTo>
                  <a:pt x="1432" y="421"/>
                </a:lnTo>
                <a:lnTo>
                  <a:pt x="1432" y="376"/>
                </a:lnTo>
                <a:lnTo>
                  <a:pt x="1428" y="334"/>
                </a:lnTo>
                <a:lnTo>
                  <a:pt x="1419" y="292"/>
                </a:lnTo>
                <a:lnTo>
                  <a:pt x="1406" y="252"/>
                </a:lnTo>
                <a:lnTo>
                  <a:pt x="1387" y="214"/>
                </a:lnTo>
                <a:lnTo>
                  <a:pt x="1364" y="180"/>
                </a:lnTo>
                <a:lnTo>
                  <a:pt x="1338" y="147"/>
                </a:lnTo>
                <a:lnTo>
                  <a:pt x="1307" y="118"/>
                </a:lnTo>
                <a:lnTo>
                  <a:pt x="1272" y="92"/>
                </a:lnTo>
                <a:lnTo>
                  <a:pt x="1234" y="71"/>
                </a:lnTo>
                <a:lnTo>
                  <a:pt x="1193" y="55"/>
                </a:lnTo>
                <a:lnTo>
                  <a:pt x="1147" y="42"/>
                </a:lnTo>
                <a:lnTo>
                  <a:pt x="1097" y="34"/>
                </a:lnTo>
                <a:lnTo>
                  <a:pt x="1047" y="32"/>
                </a:lnTo>
                <a:close/>
                <a:moveTo>
                  <a:pt x="1075" y="0"/>
                </a:moveTo>
                <a:lnTo>
                  <a:pt x="1123" y="4"/>
                </a:lnTo>
                <a:lnTo>
                  <a:pt x="1171" y="12"/>
                </a:lnTo>
                <a:lnTo>
                  <a:pt x="1212" y="23"/>
                </a:lnTo>
                <a:lnTo>
                  <a:pt x="1258" y="30"/>
                </a:lnTo>
                <a:lnTo>
                  <a:pt x="1304" y="39"/>
                </a:lnTo>
                <a:lnTo>
                  <a:pt x="1349" y="52"/>
                </a:lnTo>
                <a:lnTo>
                  <a:pt x="1393" y="69"/>
                </a:lnTo>
                <a:lnTo>
                  <a:pt x="1434" y="89"/>
                </a:lnTo>
                <a:lnTo>
                  <a:pt x="1439" y="88"/>
                </a:lnTo>
                <a:lnTo>
                  <a:pt x="1441" y="88"/>
                </a:lnTo>
                <a:lnTo>
                  <a:pt x="1442" y="89"/>
                </a:lnTo>
                <a:lnTo>
                  <a:pt x="1443" y="90"/>
                </a:lnTo>
                <a:lnTo>
                  <a:pt x="1443" y="92"/>
                </a:lnTo>
                <a:lnTo>
                  <a:pt x="1443" y="94"/>
                </a:lnTo>
                <a:lnTo>
                  <a:pt x="1475" y="115"/>
                </a:lnTo>
                <a:lnTo>
                  <a:pt x="1507" y="140"/>
                </a:lnTo>
                <a:lnTo>
                  <a:pt x="1538" y="169"/>
                </a:lnTo>
                <a:lnTo>
                  <a:pt x="1565" y="202"/>
                </a:lnTo>
                <a:lnTo>
                  <a:pt x="1590" y="239"/>
                </a:lnTo>
                <a:lnTo>
                  <a:pt x="1610" y="278"/>
                </a:lnTo>
                <a:lnTo>
                  <a:pt x="1627" y="318"/>
                </a:lnTo>
                <a:lnTo>
                  <a:pt x="1636" y="361"/>
                </a:lnTo>
                <a:lnTo>
                  <a:pt x="1640" y="403"/>
                </a:lnTo>
                <a:lnTo>
                  <a:pt x="1635" y="446"/>
                </a:lnTo>
                <a:lnTo>
                  <a:pt x="1635" y="446"/>
                </a:lnTo>
                <a:lnTo>
                  <a:pt x="1635" y="447"/>
                </a:lnTo>
                <a:lnTo>
                  <a:pt x="1683" y="445"/>
                </a:lnTo>
                <a:lnTo>
                  <a:pt x="1733" y="447"/>
                </a:lnTo>
                <a:lnTo>
                  <a:pt x="1781" y="454"/>
                </a:lnTo>
                <a:lnTo>
                  <a:pt x="1828" y="466"/>
                </a:lnTo>
                <a:lnTo>
                  <a:pt x="1872" y="482"/>
                </a:lnTo>
                <a:lnTo>
                  <a:pt x="1919" y="495"/>
                </a:lnTo>
                <a:lnTo>
                  <a:pt x="1962" y="513"/>
                </a:lnTo>
                <a:lnTo>
                  <a:pt x="2003" y="538"/>
                </a:lnTo>
                <a:lnTo>
                  <a:pt x="2039" y="568"/>
                </a:lnTo>
                <a:lnTo>
                  <a:pt x="2072" y="601"/>
                </a:lnTo>
                <a:lnTo>
                  <a:pt x="2102" y="639"/>
                </a:lnTo>
                <a:lnTo>
                  <a:pt x="2127" y="680"/>
                </a:lnTo>
                <a:lnTo>
                  <a:pt x="2148" y="723"/>
                </a:lnTo>
                <a:lnTo>
                  <a:pt x="2153" y="726"/>
                </a:lnTo>
                <a:lnTo>
                  <a:pt x="2154" y="729"/>
                </a:lnTo>
                <a:lnTo>
                  <a:pt x="2154" y="730"/>
                </a:lnTo>
                <a:lnTo>
                  <a:pt x="2154" y="732"/>
                </a:lnTo>
                <a:lnTo>
                  <a:pt x="2151" y="733"/>
                </a:lnTo>
                <a:lnTo>
                  <a:pt x="2167" y="781"/>
                </a:lnTo>
                <a:lnTo>
                  <a:pt x="2177" y="828"/>
                </a:lnTo>
                <a:lnTo>
                  <a:pt x="2182" y="878"/>
                </a:lnTo>
                <a:lnTo>
                  <a:pt x="2181" y="926"/>
                </a:lnTo>
                <a:lnTo>
                  <a:pt x="2173" y="980"/>
                </a:lnTo>
                <a:lnTo>
                  <a:pt x="2160" y="1032"/>
                </a:lnTo>
                <a:lnTo>
                  <a:pt x="2141" y="1081"/>
                </a:lnTo>
                <a:lnTo>
                  <a:pt x="2116" y="1129"/>
                </a:lnTo>
                <a:lnTo>
                  <a:pt x="2088" y="1174"/>
                </a:lnTo>
                <a:lnTo>
                  <a:pt x="2053" y="1216"/>
                </a:lnTo>
                <a:lnTo>
                  <a:pt x="2031" y="1241"/>
                </a:lnTo>
                <a:lnTo>
                  <a:pt x="2006" y="1265"/>
                </a:lnTo>
                <a:lnTo>
                  <a:pt x="1978" y="1288"/>
                </a:lnTo>
                <a:lnTo>
                  <a:pt x="1948" y="1310"/>
                </a:lnTo>
                <a:lnTo>
                  <a:pt x="1917" y="1327"/>
                </a:lnTo>
                <a:lnTo>
                  <a:pt x="1885" y="1341"/>
                </a:lnTo>
                <a:lnTo>
                  <a:pt x="1851" y="1351"/>
                </a:lnTo>
                <a:lnTo>
                  <a:pt x="1818" y="1354"/>
                </a:lnTo>
                <a:lnTo>
                  <a:pt x="1784" y="1351"/>
                </a:lnTo>
                <a:lnTo>
                  <a:pt x="1787" y="1383"/>
                </a:lnTo>
                <a:lnTo>
                  <a:pt x="1784" y="1412"/>
                </a:lnTo>
                <a:lnTo>
                  <a:pt x="1773" y="1442"/>
                </a:lnTo>
                <a:lnTo>
                  <a:pt x="1758" y="1469"/>
                </a:lnTo>
                <a:lnTo>
                  <a:pt x="1739" y="1495"/>
                </a:lnTo>
                <a:lnTo>
                  <a:pt x="1715" y="1519"/>
                </a:lnTo>
                <a:lnTo>
                  <a:pt x="1690" y="1540"/>
                </a:lnTo>
                <a:lnTo>
                  <a:pt x="1664" y="1559"/>
                </a:lnTo>
                <a:lnTo>
                  <a:pt x="1638" y="1574"/>
                </a:lnTo>
                <a:lnTo>
                  <a:pt x="1586" y="1600"/>
                </a:lnTo>
                <a:lnTo>
                  <a:pt x="1534" y="1619"/>
                </a:lnTo>
                <a:lnTo>
                  <a:pt x="1481" y="1630"/>
                </a:lnTo>
                <a:lnTo>
                  <a:pt x="1428" y="1635"/>
                </a:lnTo>
                <a:lnTo>
                  <a:pt x="1372" y="1634"/>
                </a:lnTo>
                <a:lnTo>
                  <a:pt x="1318" y="1625"/>
                </a:lnTo>
                <a:lnTo>
                  <a:pt x="1276" y="1622"/>
                </a:lnTo>
                <a:lnTo>
                  <a:pt x="1252" y="1618"/>
                </a:lnTo>
                <a:lnTo>
                  <a:pt x="1225" y="1612"/>
                </a:lnTo>
                <a:lnTo>
                  <a:pt x="1229" y="1625"/>
                </a:lnTo>
                <a:lnTo>
                  <a:pt x="1232" y="1627"/>
                </a:lnTo>
                <a:lnTo>
                  <a:pt x="1233" y="1628"/>
                </a:lnTo>
                <a:lnTo>
                  <a:pt x="1234" y="1630"/>
                </a:lnTo>
                <a:lnTo>
                  <a:pt x="1233" y="1632"/>
                </a:lnTo>
                <a:lnTo>
                  <a:pt x="1232" y="1632"/>
                </a:lnTo>
                <a:lnTo>
                  <a:pt x="1248" y="1670"/>
                </a:lnTo>
                <a:lnTo>
                  <a:pt x="1268" y="1705"/>
                </a:lnTo>
                <a:lnTo>
                  <a:pt x="1292" y="1738"/>
                </a:lnTo>
                <a:lnTo>
                  <a:pt x="1322" y="1768"/>
                </a:lnTo>
                <a:lnTo>
                  <a:pt x="1325" y="1776"/>
                </a:lnTo>
                <a:lnTo>
                  <a:pt x="1325" y="1784"/>
                </a:lnTo>
                <a:lnTo>
                  <a:pt x="1322" y="1791"/>
                </a:lnTo>
                <a:lnTo>
                  <a:pt x="1287" y="1829"/>
                </a:lnTo>
                <a:lnTo>
                  <a:pt x="1253" y="1865"/>
                </a:lnTo>
                <a:lnTo>
                  <a:pt x="1250" y="1867"/>
                </a:lnTo>
                <a:lnTo>
                  <a:pt x="1247" y="1868"/>
                </a:lnTo>
                <a:lnTo>
                  <a:pt x="1245" y="1868"/>
                </a:lnTo>
                <a:lnTo>
                  <a:pt x="1241" y="1867"/>
                </a:lnTo>
                <a:lnTo>
                  <a:pt x="1238" y="1868"/>
                </a:lnTo>
                <a:lnTo>
                  <a:pt x="1233" y="1869"/>
                </a:lnTo>
                <a:lnTo>
                  <a:pt x="1187" y="1864"/>
                </a:lnTo>
                <a:lnTo>
                  <a:pt x="1141" y="1856"/>
                </a:lnTo>
                <a:lnTo>
                  <a:pt x="1096" y="1843"/>
                </a:lnTo>
                <a:lnTo>
                  <a:pt x="1052" y="1826"/>
                </a:lnTo>
                <a:lnTo>
                  <a:pt x="1011" y="1805"/>
                </a:lnTo>
                <a:lnTo>
                  <a:pt x="973" y="1780"/>
                </a:lnTo>
                <a:lnTo>
                  <a:pt x="937" y="1751"/>
                </a:lnTo>
                <a:lnTo>
                  <a:pt x="907" y="1719"/>
                </a:lnTo>
                <a:lnTo>
                  <a:pt x="907" y="1721"/>
                </a:lnTo>
                <a:lnTo>
                  <a:pt x="906" y="1725"/>
                </a:lnTo>
                <a:lnTo>
                  <a:pt x="904" y="1727"/>
                </a:lnTo>
                <a:lnTo>
                  <a:pt x="901" y="1729"/>
                </a:lnTo>
                <a:lnTo>
                  <a:pt x="870" y="1745"/>
                </a:lnTo>
                <a:lnTo>
                  <a:pt x="838" y="1755"/>
                </a:lnTo>
                <a:lnTo>
                  <a:pt x="805" y="1763"/>
                </a:lnTo>
                <a:lnTo>
                  <a:pt x="803" y="1764"/>
                </a:lnTo>
                <a:lnTo>
                  <a:pt x="801" y="1764"/>
                </a:lnTo>
                <a:lnTo>
                  <a:pt x="752" y="1767"/>
                </a:lnTo>
                <a:lnTo>
                  <a:pt x="702" y="1764"/>
                </a:lnTo>
                <a:lnTo>
                  <a:pt x="651" y="1754"/>
                </a:lnTo>
                <a:lnTo>
                  <a:pt x="603" y="1739"/>
                </a:lnTo>
                <a:lnTo>
                  <a:pt x="556" y="1719"/>
                </a:lnTo>
                <a:lnTo>
                  <a:pt x="511" y="1695"/>
                </a:lnTo>
                <a:lnTo>
                  <a:pt x="468" y="1668"/>
                </a:lnTo>
                <a:lnTo>
                  <a:pt x="434" y="1647"/>
                </a:lnTo>
                <a:lnTo>
                  <a:pt x="403" y="1619"/>
                </a:lnTo>
                <a:lnTo>
                  <a:pt x="377" y="1589"/>
                </a:lnTo>
                <a:lnTo>
                  <a:pt x="374" y="1590"/>
                </a:lnTo>
                <a:lnTo>
                  <a:pt x="370" y="1591"/>
                </a:lnTo>
                <a:lnTo>
                  <a:pt x="325" y="1590"/>
                </a:lnTo>
                <a:lnTo>
                  <a:pt x="281" y="1582"/>
                </a:lnTo>
                <a:lnTo>
                  <a:pt x="239" y="1567"/>
                </a:lnTo>
                <a:lnTo>
                  <a:pt x="199" y="1547"/>
                </a:lnTo>
                <a:lnTo>
                  <a:pt x="162" y="1521"/>
                </a:lnTo>
                <a:lnTo>
                  <a:pt x="129" y="1492"/>
                </a:lnTo>
                <a:lnTo>
                  <a:pt x="99" y="1457"/>
                </a:lnTo>
                <a:lnTo>
                  <a:pt x="91" y="1448"/>
                </a:lnTo>
                <a:lnTo>
                  <a:pt x="82" y="1435"/>
                </a:lnTo>
                <a:lnTo>
                  <a:pt x="70" y="1417"/>
                </a:lnTo>
                <a:lnTo>
                  <a:pt x="57" y="1398"/>
                </a:lnTo>
                <a:lnTo>
                  <a:pt x="45" y="1378"/>
                </a:lnTo>
                <a:lnTo>
                  <a:pt x="33" y="1357"/>
                </a:lnTo>
                <a:lnTo>
                  <a:pt x="22" y="1336"/>
                </a:lnTo>
                <a:lnTo>
                  <a:pt x="15" y="1315"/>
                </a:lnTo>
                <a:lnTo>
                  <a:pt x="9" y="1297"/>
                </a:lnTo>
                <a:lnTo>
                  <a:pt x="9" y="1280"/>
                </a:lnTo>
                <a:lnTo>
                  <a:pt x="13" y="1266"/>
                </a:lnTo>
                <a:lnTo>
                  <a:pt x="2" y="1224"/>
                </a:lnTo>
                <a:lnTo>
                  <a:pt x="0" y="1183"/>
                </a:lnTo>
                <a:lnTo>
                  <a:pt x="4" y="1142"/>
                </a:lnTo>
                <a:lnTo>
                  <a:pt x="14" y="1103"/>
                </a:lnTo>
                <a:lnTo>
                  <a:pt x="31" y="1066"/>
                </a:lnTo>
                <a:lnTo>
                  <a:pt x="52" y="1032"/>
                </a:lnTo>
                <a:lnTo>
                  <a:pt x="78" y="1000"/>
                </a:lnTo>
                <a:lnTo>
                  <a:pt x="109" y="972"/>
                </a:lnTo>
                <a:lnTo>
                  <a:pt x="142" y="949"/>
                </a:lnTo>
                <a:lnTo>
                  <a:pt x="180" y="930"/>
                </a:lnTo>
                <a:lnTo>
                  <a:pt x="155" y="892"/>
                </a:lnTo>
                <a:lnTo>
                  <a:pt x="136" y="852"/>
                </a:lnTo>
                <a:lnTo>
                  <a:pt x="122" y="810"/>
                </a:lnTo>
                <a:lnTo>
                  <a:pt x="113" y="768"/>
                </a:lnTo>
                <a:lnTo>
                  <a:pt x="111" y="723"/>
                </a:lnTo>
                <a:lnTo>
                  <a:pt x="112" y="679"/>
                </a:lnTo>
                <a:lnTo>
                  <a:pt x="118" y="634"/>
                </a:lnTo>
                <a:lnTo>
                  <a:pt x="129" y="590"/>
                </a:lnTo>
                <a:lnTo>
                  <a:pt x="143" y="548"/>
                </a:lnTo>
                <a:lnTo>
                  <a:pt x="161" y="508"/>
                </a:lnTo>
                <a:lnTo>
                  <a:pt x="182" y="469"/>
                </a:lnTo>
                <a:lnTo>
                  <a:pt x="207" y="432"/>
                </a:lnTo>
                <a:lnTo>
                  <a:pt x="234" y="399"/>
                </a:lnTo>
                <a:lnTo>
                  <a:pt x="265" y="369"/>
                </a:lnTo>
                <a:lnTo>
                  <a:pt x="298" y="343"/>
                </a:lnTo>
                <a:lnTo>
                  <a:pt x="332" y="322"/>
                </a:lnTo>
                <a:lnTo>
                  <a:pt x="369" y="306"/>
                </a:lnTo>
                <a:lnTo>
                  <a:pt x="408" y="296"/>
                </a:lnTo>
                <a:lnTo>
                  <a:pt x="448" y="291"/>
                </a:lnTo>
                <a:lnTo>
                  <a:pt x="488" y="293"/>
                </a:lnTo>
                <a:lnTo>
                  <a:pt x="531" y="303"/>
                </a:lnTo>
                <a:lnTo>
                  <a:pt x="573" y="320"/>
                </a:lnTo>
                <a:lnTo>
                  <a:pt x="616" y="344"/>
                </a:lnTo>
                <a:lnTo>
                  <a:pt x="628" y="296"/>
                </a:lnTo>
                <a:lnTo>
                  <a:pt x="647" y="251"/>
                </a:lnTo>
                <a:lnTo>
                  <a:pt x="669" y="208"/>
                </a:lnTo>
                <a:lnTo>
                  <a:pt x="696" y="170"/>
                </a:lnTo>
                <a:lnTo>
                  <a:pt x="728" y="135"/>
                </a:lnTo>
                <a:lnTo>
                  <a:pt x="762" y="104"/>
                </a:lnTo>
                <a:lnTo>
                  <a:pt x="801" y="77"/>
                </a:lnTo>
                <a:lnTo>
                  <a:pt x="842" y="53"/>
                </a:lnTo>
                <a:lnTo>
                  <a:pt x="885" y="34"/>
                </a:lnTo>
                <a:lnTo>
                  <a:pt x="930" y="19"/>
                </a:lnTo>
                <a:lnTo>
                  <a:pt x="978" y="8"/>
                </a:lnTo>
                <a:lnTo>
                  <a:pt x="1026" y="3"/>
                </a:lnTo>
                <a:lnTo>
                  <a:pt x="1075" y="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800" b="0">
              <a:solidFill>
                <a:srgbClr val="000000"/>
              </a:solidFill>
              <a:latin typeface="Calibri"/>
              <a:ea typeface="Calibri"/>
              <a:cs typeface="Calibri"/>
              <a:sym typeface="Calibri"/>
            </a:endParaRPr>
          </a:p>
        </p:txBody>
      </p:sp>
      <p:sp>
        <p:nvSpPr>
          <p:cNvPr id="4" name="Footer Placeholder 3">
            <a:extLst>
              <a:ext uri="{FF2B5EF4-FFF2-40B4-BE49-F238E27FC236}">
                <a16:creationId xmlns:a16="http://schemas.microsoft.com/office/drawing/2014/main" id="{F7DD082B-30D8-CD57-06DC-8D23CF722AFA}"/>
              </a:ext>
            </a:extLst>
          </p:cNvPr>
          <p:cNvSpPr>
            <a:spLocks noGrp="1"/>
          </p:cNvSpPr>
          <p:nvPr>
            <p:ph type="ftr" idx="11"/>
          </p:nvPr>
        </p:nvSpPr>
        <p:spPr/>
        <p:txBody>
          <a:bodyPr/>
          <a:lstStyle/>
          <a:p>
            <a:r>
              <a:rPr lang="en-US"/>
              <a:t>Presented by Partners in Medical Education, Inc. 2022</a:t>
            </a:r>
          </a:p>
        </p:txBody>
      </p:sp>
      <p:sp>
        <p:nvSpPr>
          <p:cNvPr id="6" name="Slide Number Placeholder 5">
            <a:extLst>
              <a:ext uri="{FF2B5EF4-FFF2-40B4-BE49-F238E27FC236}">
                <a16:creationId xmlns:a16="http://schemas.microsoft.com/office/drawing/2014/main" id="{A9A6B8C1-5323-2234-1BB5-404C9671F4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32145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3D43-D5A9-A4F5-BD04-545F2E9B892C}"/>
              </a:ext>
            </a:extLst>
          </p:cNvPr>
          <p:cNvSpPr>
            <a:spLocks noGrp="1"/>
          </p:cNvSpPr>
          <p:nvPr>
            <p:ph type="ctrTitle"/>
          </p:nvPr>
        </p:nvSpPr>
        <p:spPr/>
        <p:txBody>
          <a:bodyPr/>
          <a:lstStyle/>
          <a:p>
            <a:r>
              <a:rPr lang="en-US"/>
              <a:t>Here We Grow Again...With Our Community</a:t>
            </a:r>
          </a:p>
        </p:txBody>
      </p:sp>
      <p:sp>
        <p:nvSpPr>
          <p:cNvPr id="3" name="Subtitle 2">
            <a:extLst>
              <a:ext uri="{FF2B5EF4-FFF2-40B4-BE49-F238E27FC236}">
                <a16:creationId xmlns:a16="http://schemas.microsoft.com/office/drawing/2014/main" id="{1E4FD4D6-3D51-1BA3-4148-D2D7810AB27F}"/>
              </a:ext>
            </a:extLst>
          </p:cNvPr>
          <p:cNvSpPr>
            <a:spLocks noGrp="1"/>
          </p:cNvSpPr>
          <p:nvPr>
            <p:ph type="subTitle" idx="1"/>
          </p:nvPr>
        </p:nvSpPr>
        <p:spPr/>
        <p:txBody>
          <a:bodyPr/>
          <a:lstStyle/>
          <a:p>
            <a:r>
              <a:rPr lang="en-US" dirty="0"/>
              <a:t>Heather Peters, </a:t>
            </a:r>
            <a:r>
              <a:rPr lang="en-US" dirty="0" err="1"/>
              <a:t>M.Ed</a:t>
            </a:r>
            <a:r>
              <a:rPr lang="en-US" dirty="0"/>
              <a:t>, </a:t>
            </a:r>
            <a:r>
              <a:rPr lang="en-US" dirty="0" err="1"/>
              <a:t>Ph.D</a:t>
            </a:r>
          </a:p>
          <a:p>
            <a:r>
              <a:rPr lang="en-US" dirty="0"/>
              <a:t>Christine </a:t>
            </a:r>
            <a:r>
              <a:rPr lang="en-US" dirty="0" err="1"/>
              <a:t>Redovan</a:t>
            </a:r>
            <a:r>
              <a:rPr lang="en-US" dirty="0"/>
              <a:t>, MBA, MLIS</a:t>
            </a:r>
          </a:p>
        </p:txBody>
      </p:sp>
      <p:sp>
        <p:nvSpPr>
          <p:cNvPr id="4" name="Slide Number Placeholder 3">
            <a:extLst>
              <a:ext uri="{FF2B5EF4-FFF2-40B4-BE49-F238E27FC236}">
                <a16:creationId xmlns:a16="http://schemas.microsoft.com/office/drawing/2014/main" id="{8F77003D-9694-71BA-8C73-32CB875577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2</a:t>
            </a:fld>
            <a:endParaRPr lang="en-US"/>
          </a:p>
        </p:txBody>
      </p:sp>
      <p:sp>
        <p:nvSpPr>
          <p:cNvPr id="5" name="Footer Placeholder 4">
            <a:extLst>
              <a:ext uri="{FF2B5EF4-FFF2-40B4-BE49-F238E27FC236}">
                <a16:creationId xmlns:a16="http://schemas.microsoft.com/office/drawing/2014/main" id="{10EE5520-A524-E1F4-9228-41B2E443FF97}"/>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250812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8" name="Rectangle 3"/>
          <p:cNvSpPr txBox="1">
            <a:spLocks noChangeArrowheads="1"/>
          </p:cNvSpPr>
          <p:nvPr/>
        </p:nvSpPr>
        <p:spPr bwMode="auto">
          <a:xfrm>
            <a:off x="5441759" y="220871"/>
            <a:ext cx="3702241" cy="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Latest On-Demand Webinars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9" name="Rectangle 8"/>
          <p:cNvSpPr>
            <a:spLocks noChangeArrowheads="1"/>
          </p:cNvSpPr>
          <p:nvPr/>
        </p:nvSpPr>
        <p:spPr bwMode="auto">
          <a:xfrm>
            <a:off x="5664199" y="5584371"/>
            <a:ext cx="3479801"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Contact us today to learn how our Educational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Passports can save you time &amp; money!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724-864-7320</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dirty="0">
                <a:ln>
                  <a:noFill/>
                </a:ln>
                <a:solidFill>
                  <a:srgbClr val="000000"/>
                </a:solidFill>
                <a:effectLst/>
                <a:uLnTx/>
                <a:uFillTx/>
                <a:latin typeface="Arial"/>
                <a:cs typeface="Arial"/>
                <a:sym typeface="Arial"/>
              </a:rPr>
              <a:t>www.PartnersInMedEd.com</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200" b="0" i="1"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3"/>
          <p:cNvSpPr txBox="1">
            <a:spLocks noChangeArrowheads="1"/>
          </p:cNvSpPr>
          <p:nvPr/>
        </p:nvSpPr>
        <p:spPr bwMode="auto">
          <a:xfrm>
            <a:off x="842852" y="220871"/>
            <a:ext cx="5060092" cy="436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Upcoming Live Webinar</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r>
              <a:rPr lang="en-US" altLang="en-US" sz="1400" dirty="0">
                <a:solidFill>
                  <a:prstClr val="black"/>
                </a:solidFill>
                <a:latin typeface="+mn-lt"/>
                <a:cs typeface="Arial" panose="020B0604020202020204" pitchFamily="34" charset="0"/>
              </a:rPr>
              <a:t>         </a:t>
            </a:r>
            <a:endParaRPr lang="en-US" altLang="en-US" sz="1400" b="0" dirty="0">
              <a:solidFill>
                <a:prstClr val="black"/>
              </a:solidFill>
              <a:latin typeface="+mn-lt"/>
              <a:cs typeface="Arial" panose="020B0604020202020204" pitchFamily="34" charset="0"/>
            </a:endParaRP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ACGME Complaint Letter: Now What?</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June 9, 2022</a:t>
            </a: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JEDI Warriors in GME: Guardians of Justice, Equity, Diversity, and Inclusion</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June 23,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Scholarly Activity – Starting the Year of Right</a:t>
            </a:r>
          </a:p>
          <a:p>
            <a:pPr algn="ctr">
              <a:lnSpc>
                <a:spcPct val="80000"/>
              </a:lnSpc>
              <a:defRPr/>
            </a:pPr>
            <a:r>
              <a:rPr lang="en-US" altLang="en-US" sz="1400" b="0" dirty="0">
                <a:solidFill>
                  <a:prstClr val="black"/>
                </a:solidFill>
                <a:latin typeface="+mn-lt"/>
                <a:cs typeface="Arial" panose="020B0604020202020204" pitchFamily="34" charset="0"/>
              </a:rPr>
              <a:t>Tuesday, July 12, 2022</a:t>
            </a: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ADS 2022: Part II</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Thursday, July 21, 2022</a:t>
            </a:r>
          </a:p>
          <a:p>
            <a:pPr algn="ctr">
              <a:lnSpc>
                <a:spcPct val="80000"/>
              </a:lnSpc>
              <a:defRPr/>
            </a:pPr>
            <a:endParaRPr lang="en-US" altLang="en-US" sz="1400" b="0" dirty="0">
              <a:solidFill>
                <a:prstClr val="black"/>
              </a:solidFill>
              <a:latin typeface="+mn-lt"/>
              <a:cs typeface="Arial" panose="020B0604020202020204" pitchFamily="34" charset="0"/>
            </a:endParaRPr>
          </a:p>
          <a:p>
            <a:pPr algn="ctr">
              <a:lnSpc>
                <a:spcPct val="80000"/>
              </a:lnSpc>
              <a:defRPr/>
            </a:pPr>
            <a:r>
              <a:rPr kumimoji="0" lang="en-US" altLang="en-US" sz="140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Looking Behind the Curtain at CMS Reporting</a:t>
            </a:r>
          </a:p>
          <a:p>
            <a:pPr algn="ctr">
              <a:lnSpc>
                <a:spcPct val="80000"/>
              </a:lnSpc>
              <a:defRPr/>
            </a:pPr>
            <a:r>
              <a:rPr lang="en-US" altLang="en-US" sz="1400" b="0" dirty="0">
                <a:solidFill>
                  <a:prstClr val="black"/>
                </a:solidFill>
                <a:latin typeface="+mn-lt"/>
                <a:cs typeface="Arial" panose="020B0604020202020204" pitchFamily="34" charset="0"/>
              </a:rPr>
              <a:t>Thursday, August 4, 2022</a:t>
            </a:r>
          </a:p>
          <a:p>
            <a:pPr algn="ctr">
              <a:lnSpc>
                <a:spcPct val="80000"/>
              </a:lnSpc>
              <a:defRPr/>
            </a:pPr>
            <a:endPar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dirty="0">
                <a:solidFill>
                  <a:prstClr val="black"/>
                </a:solidFill>
                <a:latin typeface="+mn-lt"/>
                <a:cs typeface="Arial" panose="020B0604020202020204" pitchFamily="34" charset="0"/>
              </a:rPr>
              <a:t>Wellness is a Team Sport</a:t>
            </a:r>
          </a:p>
          <a:p>
            <a:pPr algn="ctr">
              <a:lnSpc>
                <a:spcPct val="80000"/>
              </a:lnSpc>
              <a:defRPr/>
            </a:pPr>
            <a:r>
              <a:rPr kumimoji="0" lang="en-US" altLang="en-US" sz="1400" b="0" i="0" u="none" strike="noStrike" kern="0" cap="none" spc="0" normalizeH="0" baseline="0" noProof="0" dirty="0">
                <a:ln>
                  <a:noFill/>
                </a:ln>
                <a:solidFill>
                  <a:prstClr val="black"/>
                </a:solidFill>
                <a:effectLst/>
                <a:uLnTx/>
                <a:uFillTx/>
                <a:latin typeface="+mn-lt"/>
                <a:ea typeface="ＭＳ Ｐゴシック" charset="0"/>
                <a:cs typeface="Arial" panose="020B0604020202020204" pitchFamily="34" charset="0"/>
                <a:sym typeface="Arial"/>
              </a:rPr>
              <a:t>Tuesday, August 16, 2022</a:t>
            </a:r>
          </a:p>
        </p:txBody>
      </p:sp>
      <p:sp>
        <p:nvSpPr>
          <p:cNvPr id="16" name="Slide Number Placeholder 4">
            <a:extLst>
              <a:ext uri="{FF2B5EF4-FFF2-40B4-BE49-F238E27FC236}">
                <a16:creationId xmlns:a16="http://schemas.microsoft.com/office/drawing/2014/main" id="{1BC0267B-F438-E24C-9DAA-F6D2132B4198}"/>
              </a:ext>
            </a:extLst>
          </p:cNvPr>
          <p:cNvSpPr txBox="1">
            <a:spLocks/>
          </p:cNvSpPr>
          <p:nvPr/>
        </p:nvSpPr>
        <p:spPr>
          <a:xfrm>
            <a:off x="6457950" y="6433131"/>
            <a:ext cx="2057400" cy="365125"/>
          </a:xfrm>
          <a:prstGeom prst="rect">
            <a:avLst/>
          </a:prstGeom>
        </p:spPr>
        <p:txBody>
          <a:bodyPr anchor="ctr"/>
          <a:lstStyle>
            <a:defPPr>
              <a:defRPr lang="en-US"/>
            </a:defPPr>
            <a:lvl1pPr algn="r" rtl="0" eaLnBrk="0" fontAlgn="base" hangingPunct="0">
              <a:spcBef>
                <a:spcPct val="0"/>
              </a:spcBef>
              <a:spcAft>
                <a:spcPct val="0"/>
              </a:spcAft>
              <a:defRPr sz="1000" b="1"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a:lstStyle>
          <a:p>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fld id="{6AD68910-38FE-C240-95D4-C063CA8D3DE6}" type="slidenum">
              <a:rPr kumimoji="0" lang="en-US" altLang="en-US" sz="1000" b="1" i="0" u="none" strike="noStrike" kern="1200" cap="none" spc="0" normalizeH="0" baseline="0" noProof="0" smtClean="0">
                <a:ln>
                  <a:noFill/>
                </a:ln>
                <a:solidFill>
                  <a:srgbClr val="000000"/>
                </a:solidFill>
                <a:effectLst/>
                <a:uLnTx/>
                <a:uFillTx/>
                <a:latin typeface="Arial" charset="0"/>
                <a:cs typeface="Arial" charset="0"/>
                <a:sym typeface="Arial"/>
              </a:rPr>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t>20</a:t>
            </a:fld>
            <a:endParaRPr kumimoji="0" lang="en-US" altLang="en-US" sz="1000" b="1" i="0" u="none" strike="noStrike" kern="1200" cap="none" spc="0" normalizeH="0" baseline="0" noProof="0" dirty="0">
              <a:ln>
                <a:noFill/>
              </a:ln>
              <a:solidFill>
                <a:srgbClr val="000000"/>
              </a:solidFill>
              <a:effectLst/>
              <a:uLnTx/>
              <a:uFillTx/>
              <a:latin typeface="Arial" charset="0"/>
              <a:cs typeface="Arial" charset="0"/>
              <a:sym typeface="Arial"/>
            </a:endParaRPr>
          </a:p>
        </p:txBody>
      </p:sp>
      <p:sp>
        <p:nvSpPr>
          <p:cNvPr id="17" name="Rectangle 3">
            <a:extLst>
              <a:ext uri="{FF2B5EF4-FFF2-40B4-BE49-F238E27FC236}">
                <a16:creationId xmlns:a16="http://schemas.microsoft.com/office/drawing/2014/main" id="{CFB48B9B-7E89-264A-A803-E6C70EA0A372}"/>
              </a:ext>
            </a:extLst>
          </p:cNvPr>
          <p:cNvSpPr txBox="1">
            <a:spLocks noChangeArrowheads="1"/>
          </p:cNvSpPr>
          <p:nvPr/>
        </p:nvSpPr>
        <p:spPr bwMode="auto">
          <a:xfrm>
            <a:off x="805396" y="4312703"/>
            <a:ext cx="5022581" cy="10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t>Faculty Development Series</a:t>
            </a:r>
            <a:br>
              <a:rPr kumimoji="0" lang="en-US" sz="1800" b="1" i="0" u="none" strike="noStrike" kern="0" cap="none" spc="0" normalizeH="0" baseline="0" noProof="0" dirty="0">
                <a:ln>
                  <a:noFill/>
                </a:ln>
                <a:solidFill>
                  <a:srgbClr val="00A600"/>
                </a:solidFill>
                <a:effectLst/>
                <a:uLnTx/>
                <a:uFillTx/>
                <a:latin typeface="Arial" charset="0"/>
                <a:ea typeface="ＭＳ Ｐゴシック" charset="0"/>
                <a:cs typeface="Arial" charset="0"/>
                <a:sym typeface="Arial"/>
              </a:rPr>
            </a:b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9" name="Rectangle 3">
            <a:extLst>
              <a:ext uri="{FF2B5EF4-FFF2-40B4-BE49-F238E27FC236}">
                <a16:creationId xmlns:a16="http://schemas.microsoft.com/office/drawing/2014/main" id="{1C34D67E-6A64-9842-B68B-F6E1EFE5B26A}"/>
              </a:ext>
            </a:extLst>
          </p:cNvPr>
          <p:cNvSpPr txBox="1">
            <a:spLocks noChangeArrowheads="1"/>
          </p:cNvSpPr>
          <p:nvPr/>
        </p:nvSpPr>
        <p:spPr bwMode="auto">
          <a:xfrm>
            <a:off x="842852" y="4939777"/>
            <a:ext cx="4846104" cy="12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15 Minutes to Effective Feedback</a:t>
            </a:r>
            <a:b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b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Toolbox for Teaching Millennials</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rPr>
              <a:t>Taking Supervision to the Next Level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600" b="1" i="0" u="none" strike="noStrike" kern="0" cap="none" spc="0" normalizeH="0" baseline="0" noProof="0" dirty="0">
              <a:ln>
                <a:noFill/>
              </a:ln>
              <a:solidFill>
                <a:srgbClr val="0070C0"/>
              </a:solidFill>
              <a:effectLst/>
              <a:uLnTx/>
              <a:uFillTx/>
              <a:latin typeface="Arial"/>
              <a:ea typeface="ＭＳ Ｐゴシック"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dirty="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dirty="0">
              <a:ln>
                <a:noFill/>
              </a:ln>
              <a:solidFill>
                <a:srgbClr val="000000"/>
              </a:solidFill>
              <a:effectLst/>
              <a:uLnTx/>
              <a:uFillTx/>
              <a:latin typeface="Arial" charset="0"/>
              <a:ea typeface="ＭＳ Ｐゴシック" charset="0"/>
              <a:cs typeface="Arial" charset="0"/>
              <a:sym typeface="Arial"/>
            </a:endParaRPr>
          </a:p>
        </p:txBody>
      </p:sp>
      <p:sp>
        <p:nvSpPr>
          <p:cNvPr id="10" name="TextBox 9">
            <a:extLst>
              <a:ext uri="{FF2B5EF4-FFF2-40B4-BE49-F238E27FC236}">
                <a16:creationId xmlns:a16="http://schemas.microsoft.com/office/drawing/2014/main" id="{FAC18BD8-A5B9-3741-B6AD-A994C0913D2D}"/>
              </a:ext>
            </a:extLst>
          </p:cNvPr>
          <p:cNvSpPr txBox="1"/>
          <p:nvPr/>
        </p:nvSpPr>
        <p:spPr>
          <a:xfrm>
            <a:off x="5638800" y="725880"/>
            <a:ext cx="3505200" cy="6740307"/>
          </a:xfrm>
          <a:prstGeom prst="rect">
            <a:avLst/>
          </a:prstGeom>
          <a:noFill/>
        </p:spPr>
        <p:txBody>
          <a:bodyPr wrap="square" rtlCol="0">
            <a:spAutoFit/>
          </a:bodyPr>
          <a:lstStyle/>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Moral Injury in Healthcare</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Streamlining Your Special Review</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Getting to the Next Stage - Program Improvement I</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Digging for Data IV</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Back to Basics – GME for New Coordinators</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Leveraging RMS Technology for the Medicare Cost Report</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Meet the Experts – Fall Freebie</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A Successful Coordinator? You Must Be C-C-Crazy!</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Planning and Tracking Scholarly Activity</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GME Financing: The Basics, the Strategies, and the Upcoming Changes</a:t>
            </a:r>
          </a:p>
          <a:p>
            <a:pPr algn="ctr"/>
            <a:endParaRPr lang="en-US" sz="1200" dirty="0">
              <a:solidFill>
                <a:srgbClr val="0070C0"/>
              </a:solidFill>
              <a:latin typeface="+mn-lt"/>
              <a:cs typeface="Arial" panose="020B0604020202020204" pitchFamily="34" charset="0"/>
            </a:endParaRPr>
          </a:p>
          <a:p>
            <a:pPr algn="ctr"/>
            <a:r>
              <a:rPr lang="en-US" sz="1200" dirty="0">
                <a:solidFill>
                  <a:srgbClr val="0070C0"/>
                </a:solidFill>
                <a:latin typeface="+mn-lt"/>
                <a:cs typeface="Arial" panose="020B0604020202020204" pitchFamily="34" charset="0"/>
              </a:rPr>
              <a:t>The Role of Coaching</a:t>
            </a: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cs typeface="Arial" panose="020B0604020202020204" pitchFamily="34" charset="0"/>
            </a:endParaRPr>
          </a:p>
          <a:p>
            <a:pPr algn="ctr"/>
            <a:endParaRPr lang="en-US" sz="1200" dirty="0">
              <a:solidFill>
                <a:srgbClr val="0070C0"/>
              </a:solidFill>
              <a:latin typeface="+mn-lt"/>
            </a:endParaRPr>
          </a:p>
          <a:p>
            <a:pPr algn="ctr"/>
            <a:endParaRPr lang="en-US" sz="1200" dirty="0">
              <a:solidFill>
                <a:srgbClr val="0070C0"/>
              </a:solidFill>
              <a:latin typeface="+mn-lt"/>
            </a:endParaRPr>
          </a:p>
          <a:p>
            <a:pPr algn="ctr"/>
            <a:endParaRPr lang="en-US" sz="1200" dirty="0">
              <a:solidFill>
                <a:srgbClr val="0070C0"/>
              </a:solidFill>
              <a:latin typeface="+mn-lt"/>
            </a:endParaRPr>
          </a:p>
        </p:txBody>
      </p:sp>
      <p:sp>
        <p:nvSpPr>
          <p:cNvPr id="11" name="Footer Placeholder 3">
            <a:extLst>
              <a:ext uri="{FF2B5EF4-FFF2-40B4-BE49-F238E27FC236}">
                <a16:creationId xmlns:a16="http://schemas.microsoft.com/office/drawing/2014/main" id="{31C1B05A-8258-2A47-BB75-5DA517CF0AB6}"/>
              </a:ext>
            </a:extLst>
          </p:cNvPr>
          <p:cNvSpPr txBox="1">
            <a:spLocks/>
          </p:cNvSpPr>
          <p:nvPr/>
        </p:nvSpPr>
        <p:spPr>
          <a:xfrm>
            <a:off x="3028950" y="6433130"/>
            <a:ext cx="30861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R="0" lvl="0" algn="ctr" rtl="0" eaLnBrk="0" fontAlgn="base" hangingPunct="0">
              <a:lnSpc>
                <a:spcPct val="100000"/>
              </a:lnSpc>
              <a:spcBef>
                <a:spcPct val="0"/>
              </a:spcBef>
              <a:spcAft>
                <a:spcPct val="0"/>
              </a:spcAft>
              <a:buClr>
                <a:srgbClr val="000000"/>
              </a:buClr>
              <a:buFont typeface="Arial"/>
              <a:defRPr sz="800" b="0" i="0" u="none" strike="noStrike" kern="1200" cap="none">
                <a:solidFill>
                  <a:schemeClr val="tx1"/>
                </a:solidFill>
                <a:latin typeface="Arial" charset="0"/>
                <a:ea typeface="Arial" charset="0"/>
                <a:cs typeface="Arial" charset="0"/>
                <a:sym typeface="Arial"/>
              </a:defRPr>
            </a:lvl1pPr>
            <a:lvl2pPr marL="457200" marR="0" lvl="1"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9pPr>
          </a:lstStyle>
          <a:p>
            <a:pPr>
              <a:defRPr/>
            </a:pPr>
            <a:r>
              <a:rPr lang="en-US" dirty="0"/>
              <a:t>Presented by Partners in Medical Education, Inc. 2022</a:t>
            </a:r>
          </a:p>
        </p:txBody>
      </p:sp>
      <p:sp>
        <p:nvSpPr>
          <p:cNvPr id="3" name="Slide Number Placeholder 2">
            <a:extLst>
              <a:ext uri="{FF2B5EF4-FFF2-40B4-BE49-F238E27FC236}">
                <a16:creationId xmlns:a16="http://schemas.microsoft.com/office/drawing/2014/main" id="{CDD2BAC2-4600-4528-8015-7D2D7D5691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2" name="Footer Placeholder 1">
            <a:extLst>
              <a:ext uri="{FF2B5EF4-FFF2-40B4-BE49-F238E27FC236}">
                <a16:creationId xmlns:a16="http://schemas.microsoft.com/office/drawing/2014/main" id="{02EA7645-DBDD-DDA2-99E4-E4FF4B3313AD}"/>
              </a:ext>
            </a:extLst>
          </p:cNvPr>
          <p:cNvSpPr>
            <a:spLocks noGrp="1"/>
          </p:cNvSpPr>
          <p:nvPr>
            <p:ph type="ftr" idx="11"/>
          </p:nvPr>
        </p:nvSpPr>
        <p:spPr/>
        <p:txBody>
          <a:bodyPr/>
          <a:lstStyle/>
          <a:p>
            <a:r>
              <a:rPr lang="en-US"/>
              <a:t>Presented by Partners in Medical Education, Inc. 2022</a:t>
            </a:r>
          </a:p>
        </p:txBody>
      </p:sp>
    </p:spTree>
    <p:custDataLst>
      <p:tags r:id="rId1"/>
    </p:custDataLst>
    <p:extLst>
      <p:ext uri="{BB962C8B-B14F-4D97-AF65-F5344CB8AC3E}">
        <p14:creationId xmlns:p14="http://schemas.microsoft.com/office/powerpoint/2010/main" val="1904785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0"/>
          <p:cNvSpPr txBox="1">
            <a:spLocks noGrp="1"/>
          </p:cNvSpPr>
          <p:nvPr>
            <p:ph type="body" idx="1"/>
          </p:nvPr>
        </p:nvSpPr>
        <p:spPr>
          <a:xfrm>
            <a:off x="838200" y="1891117"/>
            <a:ext cx="7677150" cy="4089743"/>
          </a:xfrm>
          <a:prstGeom prst="rect">
            <a:avLst/>
          </a:prstGeom>
          <a:noFill/>
          <a:ln>
            <a:noFill/>
          </a:ln>
        </p:spPr>
        <p:txBody>
          <a:bodyPr spcFirstLastPara="1" wrap="square" lIns="91425" tIns="45700" rIns="91425" bIns="45700" anchor="t" anchorCtr="0">
            <a:normAutofit fontScale="32500" lnSpcReduction="20000"/>
          </a:bodyPr>
          <a:lstStyle/>
          <a:p>
            <a:pPr marL="228600" lvl="0" indent="-228600" algn="ctr" rtl="0">
              <a:lnSpc>
                <a:spcPct val="80000"/>
              </a:lnSpc>
              <a:spcBef>
                <a:spcPts val="0"/>
              </a:spcBef>
              <a:spcAft>
                <a:spcPts val="0"/>
              </a:spcAft>
              <a:buClr>
                <a:schemeClr val="dk1"/>
              </a:buClr>
              <a:buSzPct val="100000"/>
              <a:buNone/>
            </a:pPr>
            <a:r>
              <a:rPr lang="en-US" sz="2000" b="1" dirty="0"/>
              <a:t>    </a:t>
            </a:r>
            <a:endParaRPr dirty="0"/>
          </a:p>
          <a:p>
            <a:pPr marL="228600" lvl="0" indent="-228600" algn="ctr" rtl="0">
              <a:lnSpc>
                <a:spcPct val="80000"/>
              </a:lnSpc>
              <a:spcBef>
                <a:spcPts val="1000"/>
              </a:spcBef>
              <a:spcAft>
                <a:spcPts val="0"/>
              </a:spcAft>
              <a:buClr>
                <a:schemeClr val="dk1"/>
              </a:buClr>
              <a:buSzPct val="100000"/>
              <a:buNone/>
            </a:pPr>
            <a:r>
              <a:rPr lang="en-US" sz="4800" dirty="0"/>
              <a:t>Partners in Medical Education, Inc. provides comprehensive consulting services to</a:t>
            </a:r>
          </a:p>
          <a:p>
            <a:pPr marL="228600" lvl="0" indent="-228600" algn="ctr" rtl="0">
              <a:lnSpc>
                <a:spcPct val="80000"/>
              </a:lnSpc>
              <a:spcBef>
                <a:spcPts val="1000"/>
              </a:spcBef>
              <a:spcAft>
                <a:spcPts val="0"/>
              </a:spcAft>
              <a:buClr>
                <a:schemeClr val="dk1"/>
              </a:buClr>
              <a:buSzPct val="100000"/>
              <a:buNone/>
            </a:pPr>
            <a:r>
              <a:rPr lang="en-US" sz="4800" dirty="0"/>
              <a:t>the GME community.</a:t>
            </a:r>
            <a:endParaRPr dirty="0"/>
          </a:p>
          <a:p>
            <a:pPr marL="228600" lvl="0" indent="-228600" algn="ctr" rtl="0">
              <a:lnSpc>
                <a:spcPct val="80000"/>
              </a:lnSpc>
              <a:spcBef>
                <a:spcPts val="1000"/>
              </a:spcBef>
              <a:spcAft>
                <a:spcPts val="0"/>
              </a:spcAft>
              <a:buClr>
                <a:schemeClr val="dk1"/>
              </a:buClr>
              <a:buSzPct val="100000"/>
              <a:buNone/>
            </a:pPr>
            <a:r>
              <a:rPr lang="en-US" sz="4400" dirty="0"/>
              <a:t>  </a:t>
            </a:r>
            <a:endParaRPr dirty="0"/>
          </a:p>
          <a:p>
            <a:pPr marL="0" lvl="0" indent="0" algn="ctr" rtl="0">
              <a:lnSpc>
                <a:spcPct val="80000"/>
              </a:lnSpc>
              <a:spcBef>
                <a:spcPts val="1000"/>
              </a:spcBef>
              <a:spcAft>
                <a:spcPts val="0"/>
              </a:spcAft>
              <a:buClr>
                <a:schemeClr val="dk1"/>
              </a:buClr>
              <a:buSzPct val="100000"/>
              <a:buNone/>
            </a:pPr>
            <a:r>
              <a:rPr lang="en-US" sz="6400" b="1" dirty="0"/>
              <a:t>Partners in Medical Education</a:t>
            </a:r>
            <a:endParaRPr dirty="0"/>
          </a:p>
          <a:p>
            <a:pPr marL="0" lvl="0" indent="0" algn="ctr" rtl="0">
              <a:lnSpc>
                <a:spcPct val="80000"/>
              </a:lnSpc>
              <a:spcBef>
                <a:spcPts val="1000"/>
              </a:spcBef>
              <a:spcAft>
                <a:spcPts val="0"/>
              </a:spcAft>
              <a:buClr>
                <a:schemeClr val="dk1"/>
              </a:buClr>
              <a:buSzPct val="100000"/>
              <a:buNone/>
            </a:pPr>
            <a:r>
              <a:rPr lang="en-US" sz="6400" dirty="0"/>
              <a:t>724-864-7320  |  </a:t>
            </a:r>
            <a:r>
              <a:rPr lang="en-US" sz="6400" b="1" u="sng" dirty="0">
                <a:solidFill>
                  <a:schemeClr val="hlink"/>
                </a:solidFill>
                <a:hlinkClick r:id="rId3"/>
              </a:rPr>
              <a:t>info@PartnersInMedEd.com</a:t>
            </a:r>
            <a:endParaRPr sz="6400" b="1" dirty="0">
              <a:solidFill>
                <a:srgbClr val="FF0000"/>
              </a:solidFill>
            </a:endParaRPr>
          </a:p>
          <a:p>
            <a:pPr marL="0" lvl="0" indent="0" algn="ctr" rtl="0">
              <a:lnSpc>
                <a:spcPct val="80000"/>
              </a:lnSpc>
              <a:spcBef>
                <a:spcPts val="1000"/>
              </a:spcBef>
              <a:spcAft>
                <a:spcPts val="0"/>
              </a:spcAft>
              <a:buClr>
                <a:schemeClr val="dk1"/>
              </a:buClr>
              <a:buSzPct val="100000"/>
              <a:buFont typeface="Noto Sans Symbols"/>
              <a:buNone/>
            </a:pPr>
            <a:endParaRPr sz="6400" b="1" dirty="0"/>
          </a:p>
          <a:p>
            <a:pPr marL="0" lvl="0" indent="0" algn="ctr" rtl="0">
              <a:lnSpc>
                <a:spcPct val="20000"/>
              </a:lnSpc>
              <a:spcBef>
                <a:spcPts val="1000"/>
              </a:spcBef>
              <a:spcAft>
                <a:spcPts val="0"/>
              </a:spcAft>
              <a:buClr>
                <a:schemeClr val="dk1"/>
              </a:buClr>
              <a:buSzPct val="100000"/>
              <a:buFont typeface="Noto Sans Symbols"/>
              <a:buNone/>
            </a:pPr>
            <a:r>
              <a:rPr lang="en-US" sz="6400" b="1" dirty="0"/>
              <a:t>Heather Peters, M.Ed., </a:t>
            </a:r>
            <a:r>
              <a:rPr lang="en-US" sz="6400" b="1" dirty="0" err="1"/>
              <a:t>Ph.D</a:t>
            </a:r>
            <a:endParaRPr dirty="0"/>
          </a:p>
          <a:p>
            <a:pPr marL="0" lvl="0" indent="0" algn="ctr" rtl="0">
              <a:lnSpc>
                <a:spcPct val="20000"/>
              </a:lnSpc>
              <a:spcBef>
                <a:spcPts val="1000"/>
              </a:spcBef>
              <a:spcAft>
                <a:spcPts val="0"/>
              </a:spcAft>
              <a:buClr>
                <a:schemeClr val="dk1"/>
              </a:buClr>
              <a:buSzPct val="100000"/>
              <a:buFont typeface="Noto Sans Symbols"/>
              <a:buNone/>
            </a:pPr>
            <a:endParaRPr sz="6400" b="1" u="sng" dirty="0">
              <a:solidFill>
                <a:schemeClr val="hlink"/>
              </a:solidFill>
              <a:hlinkClick r:id="rId4"/>
            </a:endParaRPr>
          </a:p>
          <a:p>
            <a:pPr marL="0" lvl="0" indent="0" algn="ctr" rtl="0">
              <a:lnSpc>
                <a:spcPct val="20000"/>
              </a:lnSpc>
              <a:spcBef>
                <a:spcPts val="1000"/>
              </a:spcBef>
              <a:spcAft>
                <a:spcPts val="0"/>
              </a:spcAft>
              <a:buClr>
                <a:schemeClr val="dk1"/>
              </a:buClr>
              <a:buSzPct val="100000"/>
              <a:buFont typeface="Noto Sans Symbols"/>
              <a:buNone/>
            </a:pPr>
            <a:r>
              <a:rPr lang="en-US" sz="6400" b="1" u="sng" dirty="0">
                <a:solidFill>
                  <a:schemeClr val="hlink"/>
                </a:solidFill>
                <a:hlinkClick r:id="rId4"/>
              </a:rPr>
              <a:t>Heather@partnersinmeded.com</a:t>
            </a:r>
            <a:endParaRPr sz="6400" b="1" dirty="0"/>
          </a:p>
          <a:p>
            <a:pPr marL="0" lvl="0" indent="0" algn="ctr" rtl="0">
              <a:lnSpc>
                <a:spcPct val="80000"/>
              </a:lnSpc>
              <a:spcBef>
                <a:spcPts val="1000"/>
              </a:spcBef>
              <a:spcAft>
                <a:spcPts val="0"/>
              </a:spcAft>
              <a:buClr>
                <a:schemeClr val="dk1"/>
              </a:buClr>
              <a:buSzPct val="100000"/>
              <a:buNone/>
            </a:pPr>
            <a:endParaRPr lang="en-US" sz="6400" dirty="0"/>
          </a:p>
          <a:p>
            <a:pPr marL="0" lvl="0" indent="0" algn="ctr" rtl="0">
              <a:lnSpc>
                <a:spcPct val="80000"/>
              </a:lnSpc>
              <a:spcBef>
                <a:spcPts val="1000"/>
              </a:spcBef>
              <a:spcAft>
                <a:spcPts val="0"/>
              </a:spcAft>
              <a:buClr>
                <a:schemeClr val="dk1"/>
              </a:buClr>
              <a:buSzPct val="100000"/>
              <a:buNone/>
            </a:pPr>
            <a:endParaRPr sz="6400" dirty="0"/>
          </a:p>
          <a:p>
            <a:pPr marL="0" lvl="0" indent="0" algn="ctr" rtl="0">
              <a:lnSpc>
                <a:spcPct val="20000"/>
              </a:lnSpc>
              <a:spcBef>
                <a:spcPts val="1000"/>
              </a:spcBef>
              <a:spcAft>
                <a:spcPts val="0"/>
              </a:spcAft>
              <a:buClr>
                <a:schemeClr val="dk1"/>
              </a:buClr>
              <a:buSzPct val="100000"/>
              <a:buNone/>
            </a:pPr>
            <a:r>
              <a:rPr lang="en-US" sz="6400" b="1" dirty="0"/>
              <a:t>Christine Redovan, MBA, MLIS</a:t>
            </a:r>
            <a:endParaRPr dirty="0"/>
          </a:p>
          <a:p>
            <a:pPr marL="0" lvl="0" indent="0" algn="ctr" rtl="0">
              <a:lnSpc>
                <a:spcPct val="20000"/>
              </a:lnSpc>
              <a:spcBef>
                <a:spcPts val="1000"/>
              </a:spcBef>
              <a:spcAft>
                <a:spcPts val="0"/>
              </a:spcAft>
              <a:buClr>
                <a:schemeClr val="dk1"/>
              </a:buClr>
              <a:buSzPct val="100000"/>
              <a:buNone/>
            </a:pPr>
            <a:endParaRPr sz="6400" b="1" u="sng" dirty="0">
              <a:solidFill>
                <a:schemeClr val="hlink"/>
              </a:solidFill>
              <a:hlinkClick r:id="rId5"/>
            </a:endParaRPr>
          </a:p>
          <a:p>
            <a:pPr marL="0" lvl="0" indent="0" algn="ctr" rtl="0">
              <a:lnSpc>
                <a:spcPct val="20000"/>
              </a:lnSpc>
              <a:spcBef>
                <a:spcPts val="1000"/>
              </a:spcBef>
              <a:spcAft>
                <a:spcPts val="0"/>
              </a:spcAft>
              <a:buClr>
                <a:schemeClr val="dk1"/>
              </a:buClr>
              <a:buSzPct val="100000"/>
              <a:buNone/>
            </a:pPr>
            <a:r>
              <a:rPr lang="en-US" sz="6400" b="1" u="sng" dirty="0">
                <a:solidFill>
                  <a:schemeClr val="hlink"/>
                </a:solidFill>
                <a:hlinkClick r:id="rId5"/>
              </a:rPr>
              <a:t>Christine@partnersinmeded.com</a:t>
            </a:r>
            <a:endParaRPr sz="6400" b="1" dirty="0"/>
          </a:p>
          <a:p>
            <a:pPr marL="228600" lvl="0" indent="-228600" algn="ctr" rtl="0">
              <a:lnSpc>
                <a:spcPct val="80000"/>
              </a:lnSpc>
              <a:spcBef>
                <a:spcPts val="1000"/>
              </a:spcBef>
              <a:spcAft>
                <a:spcPts val="0"/>
              </a:spcAft>
              <a:buClr>
                <a:schemeClr val="dk1"/>
              </a:buClr>
              <a:buSzPct val="100000"/>
              <a:buNone/>
            </a:pPr>
            <a:endParaRPr sz="6400" b="1" dirty="0"/>
          </a:p>
          <a:p>
            <a:pPr marL="228600" lvl="0" indent="-228600" algn="ctr" rtl="0">
              <a:lnSpc>
                <a:spcPct val="80000"/>
              </a:lnSpc>
              <a:spcBef>
                <a:spcPts val="1000"/>
              </a:spcBef>
              <a:spcAft>
                <a:spcPts val="0"/>
              </a:spcAft>
              <a:buClr>
                <a:schemeClr val="dk1"/>
              </a:buClr>
              <a:buSzPct val="100000"/>
              <a:buFont typeface="Noto Sans Symbols"/>
              <a:buNone/>
            </a:pPr>
            <a:r>
              <a:rPr lang="en-US" sz="6400" b="1" dirty="0"/>
              <a:t>www.PartnersInMedEd.com</a:t>
            </a:r>
            <a:endParaRPr dirty="0"/>
          </a:p>
          <a:p>
            <a:pPr marL="228600" lvl="0" indent="-228600" algn="l" rtl="0">
              <a:lnSpc>
                <a:spcPct val="80000"/>
              </a:lnSpc>
              <a:spcBef>
                <a:spcPts val="1000"/>
              </a:spcBef>
              <a:spcAft>
                <a:spcPts val="0"/>
              </a:spcAft>
              <a:buClr>
                <a:schemeClr val="dk1"/>
              </a:buClr>
              <a:buSzPct val="100000"/>
              <a:buFont typeface="Noto Sans Symbols"/>
              <a:buNone/>
            </a:pPr>
            <a:endParaRPr b="1" dirty="0"/>
          </a:p>
        </p:txBody>
      </p:sp>
      <p:pic>
        <p:nvPicPr>
          <p:cNvPr id="421" name="Google Shape;421;p50"/>
          <p:cNvPicPr preferRelativeResize="0"/>
          <p:nvPr/>
        </p:nvPicPr>
        <p:blipFill rotWithShape="1">
          <a:blip r:embed="rId6">
            <a:alphaModFix/>
          </a:blip>
          <a:srcRect/>
          <a:stretch/>
        </p:blipFill>
        <p:spPr>
          <a:xfrm>
            <a:off x="2968925" y="484910"/>
            <a:ext cx="3768064" cy="1540160"/>
          </a:xfrm>
          <a:prstGeom prst="rect">
            <a:avLst/>
          </a:prstGeom>
          <a:noFill/>
          <a:ln>
            <a:noFill/>
          </a:ln>
        </p:spPr>
      </p:pic>
      <p:sp>
        <p:nvSpPr>
          <p:cNvPr id="422" name="Google Shape;422;p5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1" i="0" u="none" strike="noStrike" cap="none">
                <a:solidFill>
                  <a:schemeClr val="dk1"/>
                </a:solidFill>
                <a:latin typeface="Arial"/>
                <a:ea typeface="Arial"/>
                <a:cs typeface="Arial"/>
                <a:sym typeface="Arial"/>
              </a:rPr>
              <a:t>21</a:t>
            </a:fld>
            <a:endParaRPr sz="1000" b="1" i="0" u="none" strike="noStrike" cap="none">
              <a:solidFill>
                <a:schemeClr val="dk1"/>
              </a:solidFill>
              <a:latin typeface="Arial"/>
              <a:ea typeface="Arial"/>
              <a:cs typeface="Arial"/>
              <a:sym typeface="Arial"/>
            </a:endParaRPr>
          </a:p>
        </p:txBody>
      </p:sp>
      <p:sp>
        <p:nvSpPr>
          <p:cNvPr id="423" name="Google Shape;423;p5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800" b="0" i="0" u="none" strike="noStrike" cap="none">
                <a:solidFill>
                  <a:schemeClr val="dk1"/>
                </a:solidFill>
                <a:latin typeface="Arial"/>
                <a:ea typeface="Arial"/>
                <a:cs typeface="Arial"/>
                <a:sym typeface="Arial"/>
              </a:rPr>
              <a:t>Presented by Partners in Medical Education, Inc. 2022</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4FE05-04E8-4325-A736-FB7D603362FF}"/>
              </a:ext>
            </a:extLst>
          </p:cNvPr>
          <p:cNvSpPr>
            <a:spLocks noGrp="1"/>
          </p:cNvSpPr>
          <p:nvPr>
            <p:ph type="body" idx="1"/>
          </p:nvPr>
        </p:nvSpPr>
        <p:spPr>
          <a:xfrm>
            <a:off x="932819" y="4098742"/>
            <a:ext cx="3943350" cy="1953735"/>
          </a:xfrm>
        </p:spPr>
        <p:txBody>
          <a:bodyPr>
            <a:normAutofit/>
          </a:bodyPr>
          <a:lstStyle/>
          <a:p>
            <a:pPr marL="0" marR="0" lvl="0" indent="0">
              <a:spcBef>
                <a:spcPts val="0"/>
              </a:spcBef>
              <a:spcAft>
                <a:spcPts val="0"/>
              </a:spcAft>
              <a:buNone/>
            </a:pPr>
            <a:endParaRPr lang="en-US" sz="1800" dirty="0">
              <a:latin typeface="Arial" panose="020B0604020202020204" pitchFamily="34" charset="0"/>
              <a:ea typeface="Arial" panose="020B0604020202020204" pitchFamily="34" charset="0"/>
            </a:endParaRPr>
          </a:p>
          <a:p>
            <a:pPr marL="285750" indent="-285750">
              <a:spcBef>
                <a:spcPts val="0"/>
              </a:spcBef>
            </a:pPr>
            <a:r>
              <a:rPr lang="en-US" sz="1800" dirty="0">
                <a:effectLst/>
                <a:latin typeface="Arial" panose="020B0604020202020204" pitchFamily="34" charset="0"/>
                <a:ea typeface="Arial" panose="020B0604020202020204" pitchFamily="34" charset="0"/>
              </a:rPr>
              <a:t>Guided strategic planning in GME</a:t>
            </a:r>
          </a:p>
          <a:p>
            <a:pPr marL="285750" indent="-285750">
              <a:spcBef>
                <a:spcPts val="0"/>
              </a:spcBef>
            </a:pPr>
            <a:endParaRPr lang="en-US" sz="1800" dirty="0">
              <a:latin typeface="Arial" panose="020B0604020202020204" pitchFamily="34" charset="0"/>
              <a:ea typeface="Arial" panose="020B0604020202020204" pitchFamily="34" charset="0"/>
            </a:endParaRPr>
          </a:p>
          <a:p>
            <a:pPr marL="285750" indent="-285750">
              <a:spcBef>
                <a:spcPts val="0"/>
              </a:spcBef>
            </a:pPr>
            <a:r>
              <a:rPr lang="en-US" sz="1800" dirty="0">
                <a:effectLst/>
                <a:latin typeface="Arial" panose="020B0604020202020204" pitchFamily="34" charset="0"/>
                <a:ea typeface="Arial" panose="020B0604020202020204" pitchFamily="34" charset="0"/>
              </a:rPr>
              <a:t>Developed GME report cards to assess program’s ability to meet community need</a:t>
            </a:r>
            <a:endParaRPr lang="en-US" sz="1800" dirty="0"/>
          </a:p>
          <a:p>
            <a:pPr marL="0" marR="0" lvl="0" indent="0">
              <a:spcBef>
                <a:spcPts val="0"/>
              </a:spcBef>
              <a:spcAft>
                <a:spcPts val="0"/>
              </a:spcAft>
              <a:buNone/>
            </a:pPr>
            <a:endParaRPr lang="en-US" sz="1800" dirty="0">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DBF0A0A-728F-43E5-A16A-E892DCBA7A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7" name="TextBox 6">
            <a:extLst>
              <a:ext uri="{FF2B5EF4-FFF2-40B4-BE49-F238E27FC236}">
                <a16:creationId xmlns:a16="http://schemas.microsoft.com/office/drawing/2014/main" id="{194231FF-963B-47EF-84D5-108F33D689F7}"/>
              </a:ext>
            </a:extLst>
          </p:cNvPr>
          <p:cNvSpPr txBox="1"/>
          <p:nvPr/>
        </p:nvSpPr>
        <p:spPr>
          <a:xfrm>
            <a:off x="4925228" y="3373939"/>
            <a:ext cx="3943350" cy="341632"/>
          </a:xfrm>
          <a:prstGeom prst="rect">
            <a:avLst/>
          </a:prstGeom>
          <a:noFill/>
        </p:spPr>
        <p:txBody>
          <a:bodyPr wrap="square" lIns="91440" tIns="45720" rIns="91440" bIns="45720" rtlCol="0" anchor="t">
            <a:spAutoFit/>
          </a:bodyPr>
          <a:lstStyle/>
          <a:p>
            <a:pPr marL="285750" indent="-285750" fontAlgn="base">
              <a:lnSpc>
                <a:spcPct val="90000"/>
              </a:lnSpc>
              <a:spcAft>
                <a:spcPts val="1200"/>
              </a:spcAft>
              <a:buClr>
                <a:schemeClr val="dk1"/>
              </a:buClr>
              <a:buSzPts val="2600"/>
              <a:buFont typeface="Arial" panose="020B0604020202020204" pitchFamily="34" charset="0"/>
              <a:buChar char="•"/>
            </a:pPr>
            <a:endParaRPr lang="en-US" sz="1800" i="1" dirty="0">
              <a:solidFill>
                <a:schemeClr val="dk1"/>
              </a:solidFill>
              <a:latin typeface="Calibri"/>
              <a:cs typeface="Calibri"/>
            </a:endParaRPr>
          </a:p>
        </p:txBody>
      </p:sp>
      <p:sp>
        <p:nvSpPr>
          <p:cNvPr id="10" name="TextBox 9">
            <a:extLst>
              <a:ext uri="{FF2B5EF4-FFF2-40B4-BE49-F238E27FC236}">
                <a16:creationId xmlns:a16="http://schemas.microsoft.com/office/drawing/2014/main" id="{A81E5539-8DF0-4001-80C9-D8EA211422DA}"/>
              </a:ext>
            </a:extLst>
          </p:cNvPr>
          <p:cNvSpPr txBox="1"/>
          <p:nvPr/>
        </p:nvSpPr>
        <p:spPr>
          <a:xfrm>
            <a:off x="4885981" y="3373939"/>
            <a:ext cx="3800819" cy="707886"/>
          </a:xfrm>
          <a:prstGeom prst="rect">
            <a:avLst/>
          </a:prstGeom>
          <a:noFill/>
        </p:spPr>
        <p:txBody>
          <a:bodyPr wrap="square" lIns="91440" tIns="45720" rIns="91440" bIns="45720" rtlCol="0" anchor="t">
            <a:spAutoFit/>
          </a:bodyPr>
          <a:lstStyle/>
          <a:p>
            <a:pPr algn="ctr"/>
            <a:r>
              <a:rPr lang="en-US" sz="2000" dirty="0">
                <a:solidFill>
                  <a:srgbClr val="00B050"/>
                </a:solidFill>
                <a:latin typeface="+mn-lt"/>
              </a:rPr>
              <a:t>Christine Redovan, MBA, MLIS</a:t>
            </a:r>
          </a:p>
          <a:p>
            <a:pPr algn="ctr"/>
            <a:r>
              <a:rPr lang="en-US" sz="2000" b="0" dirty="0">
                <a:latin typeface="+mn-lt"/>
              </a:rPr>
              <a:t>GME Consultant</a:t>
            </a:r>
            <a:endParaRPr lang="en-US" sz="2000" b="1" i="1" dirty="0">
              <a:solidFill>
                <a:schemeClr val="dk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CDA769B-269F-48DF-AD43-B5EE4DBD99B8}"/>
              </a:ext>
            </a:extLst>
          </p:cNvPr>
          <p:cNvSpPr txBox="1"/>
          <p:nvPr/>
        </p:nvSpPr>
        <p:spPr>
          <a:xfrm>
            <a:off x="1065538" y="3390856"/>
            <a:ext cx="3800819" cy="707886"/>
          </a:xfrm>
          <a:prstGeom prst="rect">
            <a:avLst/>
          </a:prstGeom>
          <a:noFill/>
        </p:spPr>
        <p:txBody>
          <a:bodyPr wrap="square" lIns="91440" tIns="45720" rIns="91440" bIns="45720" rtlCol="0" anchor="t">
            <a:spAutoFit/>
          </a:bodyPr>
          <a:lstStyle/>
          <a:p>
            <a:pPr algn="ctr"/>
            <a:r>
              <a:rPr lang="en-US" sz="2000" dirty="0">
                <a:solidFill>
                  <a:srgbClr val="00B050"/>
                </a:solidFill>
                <a:latin typeface="+mn-lt"/>
              </a:rPr>
              <a:t>Heather Peters, M.Ed., </a:t>
            </a:r>
            <a:r>
              <a:rPr lang="en-US" sz="2000" dirty="0" err="1">
                <a:solidFill>
                  <a:srgbClr val="00B050"/>
                </a:solidFill>
                <a:latin typeface="+mn-lt"/>
              </a:rPr>
              <a:t>Ph.D</a:t>
            </a:r>
            <a:r>
              <a:rPr lang="en-US" sz="2000" dirty="0">
                <a:solidFill>
                  <a:srgbClr val="00B050"/>
                </a:solidFill>
                <a:latin typeface="+mn-lt"/>
              </a:rPr>
              <a:t> </a:t>
            </a:r>
            <a:r>
              <a:rPr lang="en-US" sz="2000" b="0" dirty="0">
                <a:latin typeface="+mn-lt"/>
              </a:rPr>
              <a:t>GME Consultant</a:t>
            </a:r>
            <a:endParaRPr lang="en-US" sz="2000" b="1" i="1" dirty="0">
              <a:solidFill>
                <a:schemeClr val="dk1"/>
              </a:solidFill>
              <a:latin typeface="Calibri"/>
              <a:cs typeface="Calibri"/>
            </a:endParaRPr>
          </a:p>
        </p:txBody>
      </p:sp>
      <p:sp>
        <p:nvSpPr>
          <p:cNvPr id="9" name="TextBox 8">
            <a:extLst>
              <a:ext uri="{FF2B5EF4-FFF2-40B4-BE49-F238E27FC236}">
                <a16:creationId xmlns:a16="http://schemas.microsoft.com/office/drawing/2014/main" id="{49A959D1-BEDF-4C56-851E-918F1569072B}"/>
              </a:ext>
            </a:extLst>
          </p:cNvPr>
          <p:cNvSpPr txBox="1"/>
          <p:nvPr/>
        </p:nvSpPr>
        <p:spPr>
          <a:xfrm>
            <a:off x="2241755" y="509788"/>
            <a:ext cx="6002593" cy="523220"/>
          </a:xfrm>
          <a:prstGeom prst="rect">
            <a:avLst/>
          </a:prstGeom>
          <a:noFill/>
        </p:spPr>
        <p:txBody>
          <a:bodyPr wrap="square" rtlCol="0">
            <a:spAutoFit/>
          </a:bodyPr>
          <a:lstStyle/>
          <a:p>
            <a:r>
              <a:rPr lang="en-US" dirty="0"/>
              <a:t> </a:t>
            </a:r>
            <a:r>
              <a:rPr lang="en-US" sz="2800" b="1" dirty="0">
                <a:solidFill>
                  <a:schemeClr val="accent6">
                    <a:lumMod val="75000"/>
                  </a:schemeClr>
                </a:solidFill>
              </a:rPr>
              <a:t>Introducing Your Presenters…</a:t>
            </a:r>
          </a:p>
        </p:txBody>
      </p:sp>
      <p:sp>
        <p:nvSpPr>
          <p:cNvPr id="12" name="Text Placeholder 5">
            <a:extLst>
              <a:ext uri="{FF2B5EF4-FFF2-40B4-BE49-F238E27FC236}">
                <a16:creationId xmlns:a16="http://schemas.microsoft.com/office/drawing/2014/main" id="{6DA4FE05-04E8-4325-A736-FB7D603362FF}"/>
              </a:ext>
            </a:extLst>
          </p:cNvPr>
          <p:cNvSpPr txBox="1">
            <a:spLocks/>
          </p:cNvSpPr>
          <p:nvPr/>
        </p:nvSpPr>
        <p:spPr>
          <a:xfrm>
            <a:off x="4976870" y="4081825"/>
            <a:ext cx="3800819" cy="195373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spcBef>
                <a:spcPts val="0"/>
              </a:spcBef>
              <a:spcAft>
                <a:spcPts val="0"/>
              </a:spcAft>
              <a:buNone/>
            </a:pPr>
            <a:endParaRPr lang="en-US" sz="1800" dirty="0">
              <a:latin typeface="Arial" panose="020B0604020202020204" pitchFamily="34" charset="0"/>
              <a:ea typeface="Arial" panose="020B0604020202020204" pitchFamily="34" charset="0"/>
            </a:endParaRPr>
          </a:p>
          <a:p>
            <a:pPr marL="285750" indent="-285750">
              <a:spcBef>
                <a:spcPts val="0"/>
              </a:spcBef>
            </a:pPr>
            <a:r>
              <a:rPr lang="en-US" sz="1800" u="none" strike="noStrike" dirty="0">
                <a:effectLst/>
                <a:latin typeface="Arial" panose="020B0604020202020204" pitchFamily="34" charset="0"/>
                <a:ea typeface="Arial" panose="020B0604020202020204" pitchFamily="34" charset="0"/>
              </a:rPr>
              <a:t>Developed program improvement goals using community needs assessments</a:t>
            </a:r>
          </a:p>
          <a:p>
            <a:pPr marL="0" indent="0">
              <a:spcBef>
                <a:spcPts val="0"/>
              </a:spcBef>
              <a:buNone/>
            </a:pPr>
            <a:endParaRPr lang="en-US" sz="1800" u="none" strike="noStrike" dirty="0">
              <a:effectLst/>
              <a:latin typeface="Times New Roman" panose="02020603050405020304" pitchFamily="18" charset="0"/>
              <a:ea typeface="Times New Roman" panose="02020603050405020304" pitchFamily="18" charset="0"/>
            </a:endParaRPr>
          </a:p>
          <a:p>
            <a:pPr marL="285750" indent="-285750">
              <a:spcBef>
                <a:spcPts val="0"/>
              </a:spcBef>
            </a:pPr>
            <a:r>
              <a:rPr lang="en-US" sz="1800" u="none" strike="noStrike" dirty="0">
                <a:effectLst/>
                <a:latin typeface="Arial" panose="020B0604020202020204" pitchFamily="34" charset="0"/>
                <a:ea typeface="Arial" panose="020B0604020202020204" pitchFamily="34" charset="0"/>
              </a:rPr>
              <a:t>Assessed community needs in program mission and aims </a:t>
            </a:r>
            <a:endParaRPr lang="en-US" sz="1800" u="none" strike="noStrike" dirty="0">
              <a:effectLst/>
              <a:latin typeface="Times New Roman" panose="02020603050405020304" pitchFamily="18" charset="0"/>
              <a:ea typeface="Times New Roman" panose="02020603050405020304" pitchFamily="18" charset="0"/>
            </a:endParaRPr>
          </a:p>
          <a:p>
            <a:pPr marL="63500" indent="0">
              <a:buFont typeface="Arial"/>
              <a:buNone/>
            </a:pPr>
            <a:endParaRPr lang="en-US" dirty="0"/>
          </a:p>
        </p:txBody>
      </p:sp>
      <p:sp>
        <p:nvSpPr>
          <p:cNvPr id="13" name="Footer Placeholder 4">
            <a:extLst>
              <a:ext uri="{FF2B5EF4-FFF2-40B4-BE49-F238E27FC236}">
                <a16:creationId xmlns:a16="http://schemas.microsoft.com/office/drawing/2014/main" id="{26B332B5-5A12-4D14-A54F-301115360AA0}"/>
              </a:ext>
            </a:extLst>
          </p:cNvPr>
          <p:cNvSpPr>
            <a:spLocks noGrp="1"/>
          </p:cNvSpPr>
          <p:nvPr>
            <p:ph type="ftr" idx="11"/>
          </p:nvPr>
        </p:nvSpPr>
        <p:spPr>
          <a:xfrm>
            <a:off x="3028950" y="6433130"/>
            <a:ext cx="3086100" cy="365125"/>
          </a:xfrm>
        </p:spPr>
        <p:txBody>
          <a:bodyPr/>
          <a:lstStyle/>
          <a:p>
            <a:r>
              <a:rPr lang="en-US"/>
              <a:t>Presented by Partners in Medical Education, Inc. 2022</a:t>
            </a:r>
            <a:endParaRPr lang="en-US" dirty="0"/>
          </a:p>
        </p:txBody>
      </p:sp>
      <p:pic>
        <p:nvPicPr>
          <p:cNvPr id="14" name="Picture 13">
            <a:extLst>
              <a:ext uri="{FF2B5EF4-FFF2-40B4-BE49-F238E27FC236}">
                <a16:creationId xmlns:a16="http://schemas.microsoft.com/office/drawing/2014/main" id="{D4B23897-657D-060D-FFFB-B4E040A45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722" y="1055572"/>
            <a:ext cx="1862455" cy="2260472"/>
          </a:xfrm>
          <a:prstGeom prst="rect">
            <a:avLst/>
          </a:prstGeom>
        </p:spPr>
      </p:pic>
      <p:pic>
        <p:nvPicPr>
          <p:cNvPr id="15" name="Picture 2">
            <a:extLst>
              <a:ext uri="{FF2B5EF4-FFF2-40B4-BE49-F238E27FC236}">
                <a16:creationId xmlns:a16="http://schemas.microsoft.com/office/drawing/2014/main" id="{9D6E8F80-3761-6427-6223-4E8E18EA7E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48934" y="1033008"/>
            <a:ext cx="1818031" cy="226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0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body" idx="1"/>
          </p:nvPr>
        </p:nvSpPr>
        <p:spPr>
          <a:xfrm>
            <a:off x="483525" y="1628150"/>
            <a:ext cx="8219700" cy="45489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2400"/>
              <a:buFont typeface="Noto Sans Symbols"/>
              <a:buChar char="∙"/>
            </a:pPr>
            <a:r>
              <a:rPr lang="en-US" sz="2400" b="1" dirty="0">
                <a:latin typeface="Arial"/>
                <a:ea typeface="Arial"/>
                <a:cs typeface="Arial"/>
                <a:sym typeface="Arial"/>
              </a:rPr>
              <a:t>EXPLORE </a:t>
            </a:r>
            <a:r>
              <a:rPr lang="en-US" sz="2400" dirty="0">
                <a:latin typeface="Arial"/>
                <a:ea typeface="Arial"/>
                <a:cs typeface="Arial"/>
                <a:sym typeface="Arial"/>
              </a:rPr>
              <a:t>institutional community needs assessments</a:t>
            </a:r>
            <a:endParaRPr sz="2400" dirty="0">
              <a:latin typeface="Times New Roman"/>
              <a:ea typeface="Times New Roman"/>
              <a:cs typeface="Times New Roman"/>
              <a:sym typeface="Times New Roman"/>
            </a:endParaRPr>
          </a:p>
          <a:p>
            <a:pPr marL="342900" marR="0" lvl="0" indent="-342900" algn="l" rtl="0">
              <a:lnSpc>
                <a:spcPct val="90000"/>
              </a:lnSpc>
              <a:spcBef>
                <a:spcPts val="1200"/>
              </a:spcBef>
              <a:spcAft>
                <a:spcPts val="0"/>
              </a:spcAft>
              <a:buClr>
                <a:schemeClr val="dk1"/>
              </a:buClr>
              <a:buSzPts val="2400"/>
              <a:buFont typeface="Noto Sans Symbols"/>
              <a:buChar char="∙"/>
            </a:pPr>
            <a:r>
              <a:rPr lang="en-US" sz="2400" b="1" dirty="0">
                <a:latin typeface="Arial"/>
                <a:ea typeface="Arial"/>
                <a:cs typeface="Arial"/>
                <a:sym typeface="Arial"/>
              </a:rPr>
              <a:t>ANALYZE </a:t>
            </a:r>
            <a:r>
              <a:rPr lang="en-US" sz="2400" dirty="0">
                <a:latin typeface="Arial"/>
                <a:ea typeface="Arial"/>
                <a:cs typeface="Arial"/>
                <a:sym typeface="Arial"/>
              </a:rPr>
              <a:t>community needs to inform program improvement</a:t>
            </a:r>
            <a:endParaRPr sz="2400" dirty="0">
              <a:latin typeface="Times New Roman"/>
              <a:ea typeface="Times New Roman"/>
              <a:cs typeface="Times New Roman"/>
              <a:sym typeface="Times New Roman"/>
            </a:endParaRPr>
          </a:p>
          <a:p>
            <a:pPr marL="342900" marR="0" lvl="0" indent="-342900" algn="l" rtl="0">
              <a:lnSpc>
                <a:spcPct val="90000"/>
              </a:lnSpc>
              <a:spcBef>
                <a:spcPts val="1200"/>
              </a:spcBef>
              <a:spcAft>
                <a:spcPts val="0"/>
              </a:spcAft>
              <a:buClr>
                <a:schemeClr val="dk1"/>
              </a:buClr>
              <a:buSzPts val="2400"/>
              <a:buFont typeface="Noto Sans Symbols"/>
              <a:buChar char="∙"/>
            </a:pPr>
            <a:r>
              <a:rPr lang="en-US" sz="2400" b="1" dirty="0">
                <a:latin typeface="Arial"/>
                <a:ea typeface="Arial"/>
                <a:cs typeface="Arial"/>
                <a:sym typeface="Arial"/>
              </a:rPr>
              <a:t>DISCOVER</a:t>
            </a:r>
            <a:r>
              <a:rPr lang="en-US" sz="2400" dirty="0">
                <a:latin typeface="Arial"/>
                <a:ea typeface="Arial"/>
                <a:cs typeface="Arial"/>
                <a:sym typeface="Arial"/>
              </a:rPr>
              <a:t> uses for community needs in planning mission, aims, and recruitment</a:t>
            </a:r>
            <a:endParaRPr dirty="0"/>
          </a:p>
          <a:p>
            <a:pPr marL="342900" marR="0" lvl="0" indent="-342900" algn="l" rtl="0">
              <a:lnSpc>
                <a:spcPct val="90000"/>
              </a:lnSpc>
              <a:spcBef>
                <a:spcPts val="1200"/>
              </a:spcBef>
              <a:spcAft>
                <a:spcPts val="1200"/>
              </a:spcAft>
              <a:buClr>
                <a:schemeClr val="dk1"/>
              </a:buClr>
              <a:buSzPts val="2400"/>
              <a:buFont typeface="Noto Sans Symbols"/>
              <a:buChar char="∙"/>
            </a:pPr>
            <a:r>
              <a:rPr lang="en-US" sz="2400" b="1" dirty="0">
                <a:latin typeface="Arial"/>
                <a:ea typeface="Arial"/>
                <a:cs typeface="Arial"/>
                <a:sym typeface="Arial"/>
              </a:rPr>
              <a:t>DISCUSS</a:t>
            </a:r>
            <a:r>
              <a:rPr lang="en-US" sz="2400" dirty="0">
                <a:latin typeface="Arial"/>
                <a:ea typeface="Arial"/>
                <a:cs typeface="Arial"/>
                <a:sym typeface="Arial"/>
              </a:rPr>
              <a:t> how to communicate with GMEC and hospital leadership regarding quality improvement</a:t>
            </a:r>
            <a:endParaRPr sz="2400" dirty="0"/>
          </a:p>
        </p:txBody>
      </p:sp>
      <p:sp>
        <p:nvSpPr>
          <p:cNvPr id="78" name="Google Shape;78;p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Arial"/>
              <a:buNone/>
            </a:pPr>
            <a:r>
              <a:rPr lang="en-US"/>
              <a:t>LEARNING OBJECTIVES</a:t>
            </a:r>
            <a:endParaRPr/>
          </a:p>
        </p:txBody>
      </p:sp>
      <p:sp>
        <p:nvSpPr>
          <p:cNvPr id="79" name="Google Shape;79;p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Presented by Partners in Medical Education, Inc. 2022</a:t>
            </a:r>
            <a:endParaRPr/>
          </a:p>
        </p:txBody>
      </p:sp>
      <p:sp>
        <p:nvSpPr>
          <p:cNvPr id="80" name="Google Shape;80;p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81" name="Google Shape;81;p1" descr="Bullseye with solid fill"/>
          <p:cNvPicPr preferRelativeResize="0"/>
          <p:nvPr/>
        </p:nvPicPr>
        <p:blipFill rotWithShape="1">
          <a:blip r:embed="rId3">
            <a:alphaModFix/>
          </a:blip>
          <a:srcRect/>
          <a:stretch/>
        </p:blipFill>
        <p:spPr>
          <a:xfrm>
            <a:off x="6457950" y="3977025"/>
            <a:ext cx="2505650" cy="2505650"/>
          </a:xfrm>
          <a:prstGeom prst="rect">
            <a:avLst/>
          </a:prstGeom>
          <a:noFill/>
          <a:ln>
            <a:noFill/>
          </a:ln>
        </p:spPr>
      </p:pic>
      <p:pic>
        <p:nvPicPr>
          <p:cNvPr id="82" name="Google Shape;82;p1" descr="Mining tools with solid fill"/>
          <p:cNvPicPr preferRelativeResize="0"/>
          <p:nvPr/>
        </p:nvPicPr>
        <p:blipFill rotWithShape="1">
          <a:blip r:embed="rId4">
            <a:alphaModFix/>
          </a:blip>
          <a:srcRect/>
          <a:stretch/>
        </p:blipFill>
        <p:spPr>
          <a:xfrm>
            <a:off x="293150" y="5165280"/>
            <a:ext cx="914400" cy="914400"/>
          </a:xfrm>
          <a:prstGeom prst="rect">
            <a:avLst/>
          </a:prstGeom>
          <a:noFill/>
          <a:ln>
            <a:noFill/>
          </a:ln>
        </p:spPr>
      </p:pic>
      <p:sp>
        <p:nvSpPr>
          <p:cNvPr id="83" name="Google Shape;83;p1"/>
          <p:cNvSpPr txBox="1"/>
          <p:nvPr/>
        </p:nvSpPr>
        <p:spPr>
          <a:xfrm>
            <a:off x="1215081" y="4884508"/>
            <a:ext cx="6808200"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dirty="0">
                <a:solidFill>
                  <a:schemeClr val="dk1"/>
                </a:solidFill>
                <a:latin typeface="Arial"/>
                <a:ea typeface="Arial"/>
                <a:cs typeface="Arial"/>
                <a:sym typeface="Arial"/>
              </a:rPr>
              <a:t>Tools</a:t>
            </a:r>
            <a:r>
              <a:rPr lang="en-US" sz="1400" b="0" i="0" u="none" strike="noStrike" cap="none" dirty="0">
                <a:solidFill>
                  <a:schemeClr val="dk1"/>
                </a:solidFill>
                <a:latin typeface="Arial"/>
                <a:ea typeface="Arial"/>
                <a:cs typeface="Arial"/>
                <a:sym typeface="Arial"/>
              </a:rPr>
              <a:t>:</a:t>
            </a:r>
          </a:p>
          <a:p>
            <a:pPr marL="0" marR="0" lvl="0" indent="0" algn="l" rtl="0">
              <a:spcBef>
                <a:spcPts val="0"/>
              </a:spcBef>
              <a:spcAft>
                <a:spcPts val="0"/>
              </a:spcAft>
              <a:buNone/>
            </a:pPr>
            <a:r>
              <a:rPr lang="en-US" dirty="0">
                <a:solidFill>
                  <a:schemeClr val="dk1"/>
                </a:solidFill>
              </a:rPr>
              <a:t>GME Report Card Template - Value to Organization</a:t>
            </a:r>
          </a:p>
          <a:p>
            <a:r>
              <a:rPr lang="en-US" dirty="0"/>
              <a:t>Community Health Needs Assessment Sample</a:t>
            </a:r>
          </a:p>
          <a:p>
            <a:r>
              <a:rPr lang="en-US" dirty="0"/>
              <a:t>Community Health Needs Assessment Implementation Plan Sample</a:t>
            </a:r>
          </a:p>
          <a:p>
            <a:r>
              <a:rPr lang="en-US" dirty="0"/>
              <a:t>Community Health Improvement Toolkit</a:t>
            </a:r>
          </a:p>
          <a:p>
            <a:endParaRPr lang="en-US" dirty="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77150D-0E4B-FDD7-0F30-6F33DD81E62A}"/>
              </a:ext>
            </a:extLst>
          </p:cNvPr>
          <p:cNvSpPr>
            <a:spLocks noGrp="1"/>
          </p:cNvSpPr>
          <p:nvPr>
            <p:ph type="body" idx="1"/>
          </p:nvPr>
        </p:nvSpPr>
        <p:spPr/>
        <p:txBody>
          <a:bodyPr/>
          <a:lstStyle/>
          <a:p>
            <a:pPr marL="63500" indent="0" algn="ctr">
              <a:buNone/>
            </a:pPr>
            <a:r>
              <a:rPr lang="en-US" sz="3600" u="sng"/>
              <a:t>GME </a:t>
            </a:r>
            <a:r>
              <a:rPr lang="en-US" sz="3600" i="1" u="sng"/>
              <a:t>meets</a:t>
            </a:r>
            <a:r>
              <a:rPr lang="en-US" sz="3600" u="sng"/>
              <a:t> community needs</a:t>
            </a:r>
          </a:p>
          <a:p>
            <a:pPr marL="63500" indent="0" algn="ctr">
              <a:buNone/>
            </a:pPr>
            <a:endParaRPr lang="en-US" sz="3600" dirty="0"/>
          </a:p>
          <a:p>
            <a:pPr marL="63500" indent="0">
              <a:buNone/>
            </a:pPr>
            <a:endParaRPr lang="en-US" dirty="0"/>
          </a:p>
          <a:p>
            <a:pPr marL="63500" indent="0">
              <a:buNone/>
            </a:pPr>
            <a:r>
              <a:rPr lang="en-US" dirty="0"/>
              <a:t>     </a:t>
            </a:r>
          </a:p>
          <a:p>
            <a:pPr marL="63500" indent="0">
              <a:buNone/>
            </a:pPr>
            <a:endParaRPr lang="en-US" dirty="0"/>
          </a:p>
          <a:p>
            <a:pPr marL="63500" indent="0">
              <a:buNone/>
            </a:pPr>
            <a:endParaRPr lang="en-US" dirty="0"/>
          </a:p>
          <a:p>
            <a:pPr marL="63500" indent="0">
              <a:buNone/>
            </a:pPr>
            <a:endParaRPr lang="en-US" dirty="0"/>
          </a:p>
          <a:p>
            <a:pPr marL="63500" indent="0">
              <a:buNone/>
            </a:pPr>
            <a:endParaRPr lang="en-US" dirty="0"/>
          </a:p>
          <a:p>
            <a:pPr marL="63500" indent="0">
              <a:buNone/>
            </a:pPr>
            <a:endParaRPr lang="en-US" dirty="0"/>
          </a:p>
          <a:p>
            <a:pPr marL="63500" indent="0">
              <a:buNone/>
            </a:pPr>
            <a:endParaRPr lang="en-US" dirty="0"/>
          </a:p>
        </p:txBody>
      </p:sp>
      <p:sp>
        <p:nvSpPr>
          <p:cNvPr id="5" name="Title 4">
            <a:extLst>
              <a:ext uri="{FF2B5EF4-FFF2-40B4-BE49-F238E27FC236}">
                <a16:creationId xmlns:a16="http://schemas.microsoft.com/office/drawing/2014/main" id="{0FCEB6C0-9BA0-BB5D-51A8-2145E67E42C6}"/>
              </a:ext>
            </a:extLst>
          </p:cNvPr>
          <p:cNvSpPr>
            <a:spLocks noGrp="1"/>
          </p:cNvSpPr>
          <p:nvPr>
            <p:ph type="title"/>
          </p:nvPr>
        </p:nvSpPr>
        <p:spPr/>
        <p:txBody>
          <a:bodyPr/>
          <a:lstStyle/>
          <a:p>
            <a:r>
              <a:rPr lang="en-US" dirty="0"/>
              <a:t>Community and GME Growth</a:t>
            </a:r>
          </a:p>
        </p:txBody>
      </p:sp>
      <p:sp>
        <p:nvSpPr>
          <p:cNvPr id="4" name="Slide Number Placeholder 3">
            <a:extLst>
              <a:ext uri="{FF2B5EF4-FFF2-40B4-BE49-F238E27FC236}">
                <a16:creationId xmlns:a16="http://schemas.microsoft.com/office/drawing/2014/main" id="{9F0DDC9A-AB1C-5433-0D77-FFF0FA04C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2" name="Graphic 2" descr="Medical with solid fill">
            <a:extLst>
              <a:ext uri="{FF2B5EF4-FFF2-40B4-BE49-F238E27FC236}">
                <a16:creationId xmlns:a16="http://schemas.microsoft.com/office/drawing/2014/main" id="{0E2DFB35-8B7A-D9B7-A881-1CB26538F8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3454" y="2994433"/>
            <a:ext cx="914400" cy="914400"/>
          </a:xfrm>
          <a:prstGeom prst="rect">
            <a:avLst/>
          </a:prstGeom>
        </p:spPr>
      </p:pic>
      <p:pic>
        <p:nvPicPr>
          <p:cNvPr id="3" name="Graphic 6" descr="Social network with solid fill">
            <a:extLst>
              <a:ext uri="{FF2B5EF4-FFF2-40B4-BE49-F238E27FC236}">
                <a16:creationId xmlns:a16="http://schemas.microsoft.com/office/drawing/2014/main" id="{5300C57E-0251-459E-AD16-C6293CC2BB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67473" y="2915216"/>
            <a:ext cx="914400" cy="914400"/>
          </a:xfrm>
          <a:prstGeom prst="rect">
            <a:avLst/>
          </a:prstGeom>
        </p:spPr>
      </p:pic>
      <p:sp>
        <p:nvSpPr>
          <p:cNvPr id="7" name="TextBox 6">
            <a:extLst>
              <a:ext uri="{FF2B5EF4-FFF2-40B4-BE49-F238E27FC236}">
                <a16:creationId xmlns:a16="http://schemas.microsoft.com/office/drawing/2014/main" id="{3A6CD7FF-F82D-9E48-9CD8-52402414894C}"/>
              </a:ext>
            </a:extLst>
          </p:cNvPr>
          <p:cNvSpPr txBox="1"/>
          <p:nvPr/>
        </p:nvSpPr>
        <p:spPr>
          <a:xfrm>
            <a:off x="1887648" y="3109864"/>
            <a:ext cx="19849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t>Medical</a:t>
            </a:r>
          </a:p>
        </p:txBody>
      </p:sp>
      <p:sp>
        <p:nvSpPr>
          <p:cNvPr id="8" name="TextBox 7">
            <a:extLst>
              <a:ext uri="{FF2B5EF4-FFF2-40B4-BE49-F238E27FC236}">
                <a16:creationId xmlns:a16="http://schemas.microsoft.com/office/drawing/2014/main" id="{AA7D72B5-6C2F-78B3-38AA-3727618373F7}"/>
              </a:ext>
            </a:extLst>
          </p:cNvPr>
          <p:cNvSpPr txBox="1"/>
          <p:nvPr/>
        </p:nvSpPr>
        <p:spPr>
          <a:xfrm>
            <a:off x="5712736" y="3041963"/>
            <a:ext cx="19849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t>Social</a:t>
            </a:r>
          </a:p>
        </p:txBody>
      </p:sp>
      <p:pic>
        <p:nvPicPr>
          <p:cNvPr id="9" name="Graphic 9" descr="Briefcase with solid fill">
            <a:extLst>
              <a:ext uri="{FF2B5EF4-FFF2-40B4-BE49-F238E27FC236}">
                <a16:creationId xmlns:a16="http://schemas.microsoft.com/office/drawing/2014/main" id="{9F38574E-0E84-D73B-5AC4-01E3006881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454" y="4771176"/>
            <a:ext cx="914400" cy="914400"/>
          </a:xfrm>
          <a:prstGeom prst="rect">
            <a:avLst/>
          </a:prstGeom>
        </p:spPr>
      </p:pic>
      <p:sp>
        <p:nvSpPr>
          <p:cNvPr id="10" name="TextBox 9">
            <a:extLst>
              <a:ext uri="{FF2B5EF4-FFF2-40B4-BE49-F238E27FC236}">
                <a16:creationId xmlns:a16="http://schemas.microsoft.com/office/drawing/2014/main" id="{4BCE2B41-7BC4-EDA6-15B0-3C7C29D38DE2}"/>
              </a:ext>
            </a:extLst>
          </p:cNvPr>
          <p:cNvSpPr txBox="1"/>
          <p:nvPr/>
        </p:nvSpPr>
        <p:spPr>
          <a:xfrm>
            <a:off x="1887648" y="4954509"/>
            <a:ext cx="22905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t>Workforce</a:t>
            </a:r>
          </a:p>
        </p:txBody>
      </p:sp>
      <p:sp>
        <p:nvSpPr>
          <p:cNvPr id="11" name="TextBox 10">
            <a:extLst>
              <a:ext uri="{FF2B5EF4-FFF2-40B4-BE49-F238E27FC236}">
                <a16:creationId xmlns:a16="http://schemas.microsoft.com/office/drawing/2014/main" id="{8A993097-136F-640D-B776-CC731F17D9DB}"/>
              </a:ext>
            </a:extLst>
          </p:cNvPr>
          <p:cNvSpPr txBox="1"/>
          <p:nvPr/>
        </p:nvSpPr>
        <p:spPr>
          <a:xfrm>
            <a:off x="5712737" y="4954507"/>
            <a:ext cx="26526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dirty="0"/>
              <a:t>Education</a:t>
            </a:r>
          </a:p>
        </p:txBody>
      </p:sp>
      <p:pic>
        <p:nvPicPr>
          <p:cNvPr id="12" name="Graphic 12" descr="Classroom with solid fill">
            <a:extLst>
              <a:ext uri="{FF2B5EF4-FFF2-40B4-BE49-F238E27FC236}">
                <a16:creationId xmlns:a16="http://schemas.microsoft.com/office/drawing/2014/main" id="{F9296FE6-71F8-ADC7-F893-3ED14ED321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7473" y="4771176"/>
            <a:ext cx="914400" cy="914400"/>
          </a:xfrm>
          <a:prstGeom prst="rect">
            <a:avLst/>
          </a:prstGeom>
        </p:spPr>
      </p:pic>
      <p:sp>
        <p:nvSpPr>
          <p:cNvPr id="13" name="Footer Placeholder 12">
            <a:extLst>
              <a:ext uri="{FF2B5EF4-FFF2-40B4-BE49-F238E27FC236}">
                <a16:creationId xmlns:a16="http://schemas.microsoft.com/office/drawing/2014/main" id="{1B6E1C02-CD0A-D61B-964F-02C16F072E49}"/>
              </a:ext>
            </a:extLst>
          </p:cNvPr>
          <p:cNvSpPr>
            <a:spLocks noGrp="1"/>
          </p:cNvSpPr>
          <p:nvPr>
            <p:ph type="ftr" idx="11"/>
          </p:nvPr>
        </p:nvSpPr>
        <p:spPr/>
        <p:txBody>
          <a:bodyPr/>
          <a:lstStyle/>
          <a:p>
            <a:r>
              <a:rPr lang="en-US"/>
              <a:t>Presented by Partners in Medical Education, Inc. 2022</a:t>
            </a:r>
          </a:p>
        </p:txBody>
      </p:sp>
    </p:spTree>
    <p:extLst>
      <p:ext uri="{BB962C8B-B14F-4D97-AF65-F5344CB8AC3E}">
        <p14:creationId xmlns:p14="http://schemas.microsoft.com/office/powerpoint/2010/main" val="162916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1BC76-0149-0836-9629-0CACB01B86FD}"/>
              </a:ext>
            </a:extLst>
          </p:cNvPr>
          <p:cNvSpPr>
            <a:spLocks noGrp="1"/>
          </p:cNvSpPr>
          <p:nvPr>
            <p:ph type="body" idx="1"/>
          </p:nvPr>
        </p:nvSpPr>
        <p:spPr/>
        <p:txBody>
          <a:bodyPr>
            <a:normAutofit/>
          </a:bodyPr>
          <a:lstStyle/>
          <a:p>
            <a:pPr marL="63500" indent="0">
              <a:buNone/>
            </a:pPr>
            <a:r>
              <a:rPr lang="en-US" dirty="0"/>
              <a:t>What is a Community Health Needs Assessment?</a:t>
            </a:r>
          </a:p>
          <a:p>
            <a:pPr marL="63500" indent="0">
              <a:buNone/>
            </a:pPr>
            <a:endParaRPr lang="en-US" dirty="0"/>
          </a:p>
          <a:p>
            <a:pPr marL="63500" indent="0">
              <a:buNone/>
            </a:pPr>
            <a:r>
              <a:rPr lang="en-US" i="1" dirty="0"/>
              <a:t>"A systematic examination of the health status indicators for a given population that is used to identify key problems and assets in a community.</a:t>
            </a:r>
            <a:r>
              <a:rPr lang="en-US" dirty="0"/>
              <a:t>”</a:t>
            </a:r>
          </a:p>
          <a:p>
            <a:pPr marL="63500" indent="0">
              <a:buNone/>
            </a:pPr>
            <a:endParaRPr lang="en-US" dirty="0"/>
          </a:p>
          <a:p>
            <a:pPr marL="63500" indent="0">
              <a:buNone/>
            </a:pPr>
            <a:endParaRPr lang="en-US" dirty="0"/>
          </a:p>
          <a:p>
            <a:pPr marL="63500" indent="0">
              <a:buNone/>
            </a:pPr>
            <a:endParaRPr lang="en-US" dirty="0"/>
          </a:p>
          <a:p>
            <a:pPr marL="63500" indent="0">
              <a:buNone/>
            </a:pPr>
            <a:r>
              <a:rPr lang="en-US" sz="1600" dirty="0"/>
              <a:t>Source: naacho.org</a:t>
            </a:r>
          </a:p>
        </p:txBody>
      </p:sp>
      <p:sp>
        <p:nvSpPr>
          <p:cNvPr id="3" name="Title 2">
            <a:extLst>
              <a:ext uri="{FF2B5EF4-FFF2-40B4-BE49-F238E27FC236}">
                <a16:creationId xmlns:a16="http://schemas.microsoft.com/office/drawing/2014/main" id="{32B141CE-1D89-C096-57FC-A88CC4F6E5C2}"/>
              </a:ext>
            </a:extLst>
          </p:cNvPr>
          <p:cNvSpPr>
            <a:spLocks noGrp="1"/>
          </p:cNvSpPr>
          <p:nvPr>
            <p:ph type="title"/>
          </p:nvPr>
        </p:nvSpPr>
        <p:spPr/>
        <p:txBody>
          <a:bodyPr/>
          <a:lstStyle/>
          <a:p>
            <a:r>
              <a:rPr lang="en-US" dirty="0"/>
              <a:t>Community Health Needs Assessments</a:t>
            </a:r>
          </a:p>
        </p:txBody>
      </p:sp>
      <p:pic>
        <p:nvPicPr>
          <p:cNvPr id="4" name="Picture 4" descr="Magnifying glass showing decling performance">
            <a:extLst>
              <a:ext uri="{FF2B5EF4-FFF2-40B4-BE49-F238E27FC236}">
                <a16:creationId xmlns:a16="http://schemas.microsoft.com/office/drawing/2014/main" id="{2CA6D95A-6A7D-CF10-CFF8-6CAC91DDC51B}"/>
              </a:ext>
            </a:extLst>
          </p:cNvPr>
          <p:cNvPicPr>
            <a:picLocks noChangeAspect="1"/>
          </p:cNvPicPr>
          <p:nvPr/>
        </p:nvPicPr>
        <p:blipFill>
          <a:blip r:embed="rId2"/>
          <a:stretch>
            <a:fillRect/>
          </a:stretch>
        </p:blipFill>
        <p:spPr>
          <a:xfrm>
            <a:off x="4741240" y="4093552"/>
            <a:ext cx="2743199" cy="1828353"/>
          </a:xfrm>
          <a:prstGeom prst="rect">
            <a:avLst/>
          </a:prstGeom>
        </p:spPr>
      </p:pic>
      <p:sp>
        <p:nvSpPr>
          <p:cNvPr id="5" name="Footer Placeholder 4">
            <a:extLst>
              <a:ext uri="{FF2B5EF4-FFF2-40B4-BE49-F238E27FC236}">
                <a16:creationId xmlns:a16="http://schemas.microsoft.com/office/drawing/2014/main" id="{62D6F60F-A7A6-84DA-1841-E11C22C36DE8}"/>
              </a:ext>
            </a:extLst>
          </p:cNvPr>
          <p:cNvSpPr>
            <a:spLocks noGrp="1"/>
          </p:cNvSpPr>
          <p:nvPr>
            <p:ph type="ftr" idx="11"/>
          </p:nvPr>
        </p:nvSpPr>
        <p:spPr/>
        <p:txBody>
          <a:bodyPr/>
          <a:lstStyle/>
          <a:p>
            <a:r>
              <a:rPr lang="en-US"/>
              <a:t>Presented by Partners in Medical Education, Inc. 2022</a:t>
            </a:r>
          </a:p>
        </p:txBody>
      </p:sp>
      <p:sp>
        <p:nvSpPr>
          <p:cNvPr id="6" name="Slide Number Placeholder 5">
            <a:extLst>
              <a:ext uri="{FF2B5EF4-FFF2-40B4-BE49-F238E27FC236}">
                <a16:creationId xmlns:a16="http://schemas.microsoft.com/office/drawing/2014/main" id="{213A494B-DE89-7932-51DF-7DDA9C2CCF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397909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61CE73-6758-9E4C-175D-74248B4222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a:t>
            </a:fld>
            <a:endParaRPr lang="en-US"/>
          </a:p>
        </p:txBody>
      </p:sp>
      <p:pic>
        <p:nvPicPr>
          <p:cNvPr id="4" name="Picture 4" descr="Diagram&#10;&#10;Description automatically generated">
            <a:extLst>
              <a:ext uri="{FF2B5EF4-FFF2-40B4-BE49-F238E27FC236}">
                <a16:creationId xmlns:a16="http://schemas.microsoft.com/office/drawing/2014/main" id="{80AED546-579C-2B01-3611-FB815AEDA4C5}"/>
              </a:ext>
            </a:extLst>
          </p:cNvPr>
          <p:cNvPicPr>
            <a:picLocks noChangeAspect="1"/>
          </p:cNvPicPr>
          <p:nvPr/>
        </p:nvPicPr>
        <p:blipFill>
          <a:blip r:embed="rId2"/>
          <a:stretch>
            <a:fillRect/>
          </a:stretch>
        </p:blipFill>
        <p:spPr>
          <a:xfrm>
            <a:off x="2283799" y="199294"/>
            <a:ext cx="6491822" cy="5501115"/>
          </a:xfrm>
          <a:prstGeom prst="rect">
            <a:avLst/>
          </a:prstGeom>
        </p:spPr>
      </p:pic>
      <p:sp>
        <p:nvSpPr>
          <p:cNvPr id="3" name="TextBox 2">
            <a:extLst>
              <a:ext uri="{FF2B5EF4-FFF2-40B4-BE49-F238E27FC236}">
                <a16:creationId xmlns:a16="http://schemas.microsoft.com/office/drawing/2014/main" id="{C7BBE96F-C5DA-F044-1C17-1F3BBBD6208F}"/>
              </a:ext>
            </a:extLst>
          </p:cNvPr>
          <p:cNvSpPr txBox="1"/>
          <p:nvPr/>
        </p:nvSpPr>
        <p:spPr>
          <a:xfrm rot="-10800000" flipV="1">
            <a:off x="710119" y="6108993"/>
            <a:ext cx="854215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solidFill>
                <a:latin typeface="Helvetica Neue"/>
                <a:ea typeface="Helvetica Neue"/>
                <a:cs typeface="Helvetica Neue"/>
              </a:rPr>
              <a:t>Association for Community Health Improvement. (2017). Community Health Assessment Toolkit. Accessed at www.healthycommunities.org/assesstoolkit</a:t>
            </a:r>
            <a:endParaRPr lang="en-US" sz="900" dirty="0">
              <a:solidFill>
                <a:schemeClr val="tx1"/>
              </a:solidFill>
            </a:endParaRPr>
          </a:p>
        </p:txBody>
      </p:sp>
      <p:sp>
        <p:nvSpPr>
          <p:cNvPr id="5" name="Oval 4">
            <a:extLst>
              <a:ext uri="{FF2B5EF4-FFF2-40B4-BE49-F238E27FC236}">
                <a16:creationId xmlns:a16="http://schemas.microsoft.com/office/drawing/2014/main" id="{5EA7C8A3-D1A1-07A4-017B-4BF3AD4775DD}"/>
              </a:ext>
            </a:extLst>
          </p:cNvPr>
          <p:cNvSpPr/>
          <p:nvPr/>
        </p:nvSpPr>
        <p:spPr>
          <a:xfrm>
            <a:off x="2286233" y="3526708"/>
            <a:ext cx="3397425" cy="25638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B433864A-5316-3088-9FD4-C7FEC2CC4D52}"/>
              </a:ext>
            </a:extLst>
          </p:cNvPr>
          <p:cNvSpPr/>
          <p:nvPr/>
        </p:nvSpPr>
        <p:spPr>
          <a:xfrm>
            <a:off x="952550" y="2638865"/>
            <a:ext cx="1187204" cy="49256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AE1D69-1059-22C5-6EC1-47ED157A6FF3}"/>
              </a:ext>
            </a:extLst>
          </p:cNvPr>
          <p:cNvSpPr txBox="1"/>
          <p:nvPr/>
        </p:nvSpPr>
        <p:spPr>
          <a:xfrm>
            <a:off x="110905" y="3426737"/>
            <a:ext cx="232447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How are CHNA's completed?</a:t>
            </a:r>
          </a:p>
        </p:txBody>
      </p:sp>
      <p:sp>
        <p:nvSpPr>
          <p:cNvPr id="8" name="Footer Placeholder 7">
            <a:extLst>
              <a:ext uri="{FF2B5EF4-FFF2-40B4-BE49-F238E27FC236}">
                <a16:creationId xmlns:a16="http://schemas.microsoft.com/office/drawing/2014/main" id="{C38FDB66-A680-189F-C86E-CD65B811F145}"/>
              </a:ext>
            </a:extLst>
          </p:cNvPr>
          <p:cNvSpPr>
            <a:spLocks noGrp="1"/>
          </p:cNvSpPr>
          <p:nvPr>
            <p:ph type="ftr" idx="11"/>
          </p:nvPr>
        </p:nvSpPr>
        <p:spPr/>
        <p:txBody>
          <a:bodyPr/>
          <a:lstStyle/>
          <a:p>
            <a:r>
              <a:rPr lang="en-US" dirty="0"/>
              <a:t>Presented by Partners in Medical Education, Inc. 2022</a:t>
            </a:r>
          </a:p>
        </p:txBody>
      </p:sp>
    </p:spTree>
    <p:extLst>
      <p:ext uri="{BB962C8B-B14F-4D97-AF65-F5344CB8AC3E}">
        <p14:creationId xmlns:p14="http://schemas.microsoft.com/office/powerpoint/2010/main" val="411888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21275F-91CA-D640-414F-84CF55F72F7F}"/>
              </a:ext>
            </a:extLst>
          </p:cNvPr>
          <p:cNvSpPr>
            <a:spLocks noGrp="1"/>
          </p:cNvSpPr>
          <p:nvPr>
            <p:ph type="body" idx="1"/>
          </p:nvPr>
        </p:nvSpPr>
        <p:spPr/>
        <p:txBody>
          <a:bodyPr>
            <a:normAutofit/>
          </a:bodyPr>
          <a:lstStyle/>
          <a:p>
            <a:pPr marL="63500" indent="0">
              <a:buNone/>
            </a:pPr>
            <a:r>
              <a:rPr lang="en-US" dirty="0"/>
              <a:t>Where do we find these reports?</a:t>
            </a:r>
          </a:p>
          <a:p>
            <a:pPr marL="63500" indent="0">
              <a:buNone/>
            </a:pPr>
            <a:r>
              <a:rPr lang="en-US" dirty="0"/>
              <a:t>Publicly available on your hospital website</a:t>
            </a:r>
          </a:p>
          <a:p>
            <a:pPr marL="63500" indent="0">
              <a:buNone/>
            </a:pPr>
            <a:endParaRPr lang="en-US" dirty="0"/>
          </a:p>
          <a:p>
            <a:pPr marL="520700" indent="-457200"/>
            <a:r>
              <a:rPr lang="en-US" dirty="0"/>
              <a:t>About Us</a:t>
            </a:r>
          </a:p>
          <a:p>
            <a:pPr marL="520700" indent="-457200"/>
            <a:r>
              <a:rPr lang="en-US" dirty="0"/>
              <a:t>Leadership</a:t>
            </a:r>
          </a:p>
          <a:p>
            <a:pPr marL="520700" indent="-457200"/>
            <a:r>
              <a:rPr lang="en-US" dirty="0"/>
              <a:t>Community</a:t>
            </a:r>
          </a:p>
          <a:p>
            <a:pPr marL="520700" indent="-457200"/>
            <a:r>
              <a:rPr lang="en-US" dirty="0"/>
              <a:t>Annual reports</a:t>
            </a:r>
          </a:p>
          <a:p>
            <a:pPr marL="520700" indent="-457200"/>
            <a:r>
              <a:rPr lang="en-US" dirty="0"/>
              <a:t>Search the site</a:t>
            </a:r>
          </a:p>
          <a:p>
            <a:pPr marL="63500" indent="0">
              <a:buNone/>
            </a:pPr>
            <a:endParaRPr lang="en-US"/>
          </a:p>
        </p:txBody>
      </p:sp>
      <p:sp>
        <p:nvSpPr>
          <p:cNvPr id="3" name="Title 2">
            <a:extLst>
              <a:ext uri="{FF2B5EF4-FFF2-40B4-BE49-F238E27FC236}">
                <a16:creationId xmlns:a16="http://schemas.microsoft.com/office/drawing/2014/main" id="{8357E302-94C5-2458-831F-D0C798299D5B}"/>
              </a:ext>
            </a:extLst>
          </p:cNvPr>
          <p:cNvSpPr>
            <a:spLocks noGrp="1"/>
          </p:cNvSpPr>
          <p:nvPr>
            <p:ph type="title"/>
          </p:nvPr>
        </p:nvSpPr>
        <p:spPr/>
        <p:txBody>
          <a:bodyPr/>
          <a:lstStyle/>
          <a:p>
            <a:r>
              <a:rPr lang="en-US" dirty="0"/>
              <a:t>Community Health Needs Assessments</a:t>
            </a:r>
          </a:p>
        </p:txBody>
      </p:sp>
      <p:pic>
        <p:nvPicPr>
          <p:cNvPr id="4" name="Picture 4" descr="Hand typing on keyboard">
            <a:extLst>
              <a:ext uri="{FF2B5EF4-FFF2-40B4-BE49-F238E27FC236}">
                <a16:creationId xmlns:a16="http://schemas.microsoft.com/office/drawing/2014/main" id="{CEA7E829-4A28-B2F3-D3A9-41C3DBC2C16D}"/>
              </a:ext>
            </a:extLst>
          </p:cNvPr>
          <p:cNvPicPr>
            <a:picLocks noChangeAspect="1"/>
          </p:cNvPicPr>
          <p:nvPr/>
        </p:nvPicPr>
        <p:blipFill>
          <a:blip r:embed="rId2"/>
          <a:stretch>
            <a:fillRect/>
          </a:stretch>
        </p:blipFill>
        <p:spPr>
          <a:xfrm>
            <a:off x="4577052" y="3310280"/>
            <a:ext cx="2743200" cy="1828800"/>
          </a:xfrm>
          <a:prstGeom prst="rect">
            <a:avLst/>
          </a:prstGeom>
        </p:spPr>
      </p:pic>
      <p:sp>
        <p:nvSpPr>
          <p:cNvPr id="5" name="Footer Placeholder 4">
            <a:extLst>
              <a:ext uri="{FF2B5EF4-FFF2-40B4-BE49-F238E27FC236}">
                <a16:creationId xmlns:a16="http://schemas.microsoft.com/office/drawing/2014/main" id="{E633B52F-CBA3-2014-4D77-222AA9C9D929}"/>
              </a:ext>
            </a:extLst>
          </p:cNvPr>
          <p:cNvSpPr>
            <a:spLocks noGrp="1"/>
          </p:cNvSpPr>
          <p:nvPr>
            <p:ph type="ftr" idx="11"/>
          </p:nvPr>
        </p:nvSpPr>
        <p:spPr/>
        <p:txBody>
          <a:bodyPr/>
          <a:lstStyle/>
          <a:p>
            <a:r>
              <a:rPr lang="en-US"/>
              <a:t>Presented by Partners in Medical Education, Inc. 2022</a:t>
            </a:r>
          </a:p>
        </p:txBody>
      </p:sp>
      <p:sp>
        <p:nvSpPr>
          <p:cNvPr id="6" name="Slide Number Placeholder 5">
            <a:extLst>
              <a:ext uri="{FF2B5EF4-FFF2-40B4-BE49-F238E27FC236}">
                <a16:creationId xmlns:a16="http://schemas.microsoft.com/office/drawing/2014/main" id="{ADD25AD5-2FF8-1C3D-6006-3880C36C6E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369269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429034-C6C2-683E-1F03-D5B50AD8C5BD}"/>
              </a:ext>
            </a:extLst>
          </p:cNvPr>
          <p:cNvSpPr>
            <a:spLocks noGrp="1"/>
          </p:cNvSpPr>
          <p:nvPr>
            <p:ph type="title"/>
          </p:nvPr>
        </p:nvSpPr>
        <p:spPr/>
        <p:txBody>
          <a:bodyPr/>
          <a:lstStyle/>
          <a:p>
            <a:r>
              <a:rPr lang="en-US" dirty="0"/>
              <a:t>St. Vincent Healthcare</a:t>
            </a:r>
          </a:p>
        </p:txBody>
      </p:sp>
      <p:pic>
        <p:nvPicPr>
          <p:cNvPr id="4" name="Picture 4" descr="A picture containing text&#10;&#10;Description automatically generated">
            <a:extLst>
              <a:ext uri="{FF2B5EF4-FFF2-40B4-BE49-F238E27FC236}">
                <a16:creationId xmlns:a16="http://schemas.microsoft.com/office/drawing/2014/main" id="{3F4A7FD9-3242-30DD-C57E-8D61D8DDD995}"/>
              </a:ext>
            </a:extLst>
          </p:cNvPr>
          <p:cNvPicPr>
            <a:picLocks noChangeAspect="1"/>
          </p:cNvPicPr>
          <p:nvPr/>
        </p:nvPicPr>
        <p:blipFill>
          <a:blip r:embed="rId2"/>
          <a:stretch>
            <a:fillRect/>
          </a:stretch>
        </p:blipFill>
        <p:spPr>
          <a:xfrm>
            <a:off x="712323" y="1601963"/>
            <a:ext cx="3665176" cy="4209790"/>
          </a:xfrm>
          <a:prstGeom prst="rect">
            <a:avLst/>
          </a:prstGeom>
        </p:spPr>
      </p:pic>
      <p:pic>
        <p:nvPicPr>
          <p:cNvPr id="5" name="Picture 5" descr="Website&#10;&#10;Description automatically generated">
            <a:extLst>
              <a:ext uri="{FF2B5EF4-FFF2-40B4-BE49-F238E27FC236}">
                <a16:creationId xmlns:a16="http://schemas.microsoft.com/office/drawing/2014/main" id="{DF7024E6-E746-9374-3FA6-32677317DF9E}"/>
              </a:ext>
            </a:extLst>
          </p:cNvPr>
          <p:cNvPicPr>
            <a:picLocks noChangeAspect="1"/>
          </p:cNvPicPr>
          <p:nvPr/>
        </p:nvPicPr>
        <p:blipFill>
          <a:blip r:embed="rId3"/>
          <a:stretch>
            <a:fillRect/>
          </a:stretch>
        </p:blipFill>
        <p:spPr>
          <a:xfrm>
            <a:off x="4741240" y="1430734"/>
            <a:ext cx="3463100" cy="4552246"/>
          </a:xfrm>
          <a:prstGeom prst="rect">
            <a:avLst/>
          </a:prstGeom>
        </p:spPr>
      </p:pic>
      <p:sp>
        <p:nvSpPr>
          <p:cNvPr id="6" name="TextBox 5">
            <a:extLst>
              <a:ext uri="{FF2B5EF4-FFF2-40B4-BE49-F238E27FC236}">
                <a16:creationId xmlns:a16="http://schemas.microsoft.com/office/drawing/2014/main" id="{97EED526-495A-794A-CD20-BBED8F2D30BF}"/>
              </a:ext>
            </a:extLst>
          </p:cNvPr>
          <p:cNvSpPr txBox="1"/>
          <p:nvPr/>
        </p:nvSpPr>
        <p:spPr>
          <a:xfrm>
            <a:off x="1293295" y="599159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Source: riverstonehealth.org</a:t>
            </a:r>
          </a:p>
        </p:txBody>
      </p:sp>
      <p:sp>
        <p:nvSpPr>
          <p:cNvPr id="2" name="Footer Placeholder 1">
            <a:extLst>
              <a:ext uri="{FF2B5EF4-FFF2-40B4-BE49-F238E27FC236}">
                <a16:creationId xmlns:a16="http://schemas.microsoft.com/office/drawing/2014/main" id="{0039E769-DD07-E136-A3DA-41F57CC04319}"/>
              </a:ext>
            </a:extLst>
          </p:cNvPr>
          <p:cNvSpPr>
            <a:spLocks noGrp="1"/>
          </p:cNvSpPr>
          <p:nvPr>
            <p:ph type="ftr" idx="11"/>
          </p:nvPr>
        </p:nvSpPr>
        <p:spPr/>
        <p:txBody>
          <a:bodyPr/>
          <a:lstStyle/>
          <a:p>
            <a:r>
              <a:rPr lang="en-US"/>
              <a:t>Presented by Partners in Medical Education, Inc. 2022</a:t>
            </a:r>
          </a:p>
        </p:txBody>
      </p:sp>
      <p:sp>
        <p:nvSpPr>
          <p:cNvPr id="7" name="Slide Number Placeholder 6">
            <a:extLst>
              <a:ext uri="{FF2B5EF4-FFF2-40B4-BE49-F238E27FC236}">
                <a16:creationId xmlns:a16="http://schemas.microsoft.com/office/drawing/2014/main" id="{96604E8C-CCE1-5905-B750-7589CEA85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1001456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1544</Words>
  <Application>Microsoft Office PowerPoint</Application>
  <PresentationFormat>On-screen Show (4:3)</PresentationFormat>
  <Paragraphs>330</Paragraphs>
  <Slides>21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Comic Sans MS</vt:lpstr>
      <vt:lpstr>Times New Roman</vt:lpstr>
      <vt:lpstr>Wingdings</vt:lpstr>
      <vt:lpstr>Helvetica Neue</vt:lpstr>
      <vt:lpstr>Arial</vt:lpstr>
      <vt:lpstr>Calibri</vt:lpstr>
      <vt:lpstr>Noto Sans Symbols</vt:lpstr>
      <vt:lpstr>PME-2016</vt:lpstr>
      <vt:lpstr>Please Note…</vt:lpstr>
      <vt:lpstr>Here We Grow Again...With Our Community</vt:lpstr>
      <vt:lpstr>PowerPoint Presentation</vt:lpstr>
      <vt:lpstr>LEARNING OBJECTIVES</vt:lpstr>
      <vt:lpstr>Community and GME Growth</vt:lpstr>
      <vt:lpstr>Community Health Needs Assessments</vt:lpstr>
      <vt:lpstr>PowerPoint Presentation</vt:lpstr>
      <vt:lpstr>Community Health Needs Assessments</vt:lpstr>
      <vt:lpstr>St. Vincent Healthcare</vt:lpstr>
      <vt:lpstr>What did St. Vincent Healthcare do? </vt:lpstr>
      <vt:lpstr>Using CHNA in GME</vt:lpstr>
      <vt:lpstr>GME Strategic Planning and Community Assessment</vt:lpstr>
      <vt:lpstr>Working with the C-Suite*</vt:lpstr>
      <vt:lpstr>Value to Organization</vt:lpstr>
      <vt:lpstr>Public Resources</vt:lpstr>
      <vt:lpstr>Internal Resources</vt:lpstr>
      <vt:lpstr>How should this inform Mission, Aims, and Recruitment?</vt:lpstr>
      <vt:lpstr>Take Action</vt:lpstr>
      <vt:lpstr>Final Thoughts....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Microsoft Office User</dc:creator>
  <cp:lastModifiedBy>BJ Schwartz</cp:lastModifiedBy>
  <cp:revision>589</cp:revision>
  <dcterms:created xsi:type="dcterms:W3CDTF">2016-03-20T11:36:31Z</dcterms:created>
  <dcterms:modified xsi:type="dcterms:W3CDTF">2022-05-23T16:47:38Z</dcterms:modified>
</cp:coreProperties>
</file>