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308" r:id="rId2"/>
    <p:sldId id="287" r:id="rId3"/>
    <p:sldId id="288" r:id="rId4"/>
    <p:sldId id="256" r:id="rId5"/>
    <p:sldId id="319" r:id="rId6"/>
    <p:sldId id="321" r:id="rId7"/>
    <p:sldId id="312" r:id="rId8"/>
    <p:sldId id="300" r:id="rId9"/>
    <p:sldId id="322" r:id="rId10"/>
    <p:sldId id="323" r:id="rId11"/>
    <p:sldId id="324" r:id="rId12"/>
    <p:sldId id="325" r:id="rId13"/>
    <p:sldId id="327" r:id="rId14"/>
    <p:sldId id="326" r:id="rId15"/>
    <p:sldId id="328" r:id="rId16"/>
    <p:sldId id="329" r:id="rId17"/>
    <p:sldId id="333" r:id="rId18"/>
    <p:sldId id="331" r:id="rId19"/>
    <p:sldId id="330" r:id="rId20"/>
    <p:sldId id="332" r:id="rId21"/>
    <p:sldId id="334" r:id="rId22"/>
    <p:sldId id="340" r:id="rId23"/>
    <p:sldId id="341" r:id="rId24"/>
    <p:sldId id="342" r:id="rId25"/>
    <p:sldId id="343" r:id="rId26"/>
    <p:sldId id="346" r:id="rId27"/>
    <p:sldId id="344" r:id="rId28"/>
    <p:sldId id="335" r:id="rId29"/>
    <p:sldId id="336" r:id="rId30"/>
    <p:sldId id="337" r:id="rId31"/>
    <p:sldId id="338" r:id="rId32"/>
    <p:sldId id="339" r:id="rId33"/>
    <p:sldId id="345" r:id="rId34"/>
    <p:sldId id="400" r:id="rId35"/>
    <p:sldId id="293" r:id="rId36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omic Sans MS" panose="030F0702030302020204" pitchFamily="66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VdYlYggn4g8oWS/CftYHm1riy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8A8077-9066-4F87-8FA1-6E9CC415DC1F}">
  <a:tblStyle styleId="{6C8A8077-9066-4F87-8FA1-6E9CC415DC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E2DF2A-5F2B-4652-86DD-9CC912912FD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6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F4431-BEBF-464E-AB82-BE15850715A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90E921-7725-4575-A51C-7572D4CA35F2}">
      <dgm:prSet phldrT="[Text]"/>
      <dgm:spPr/>
      <dgm:t>
        <a:bodyPr/>
        <a:lstStyle/>
        <a:p>
          <a:r>
            <a:rPr lang="en-US" dirty="0"/>
            <a:t>Importance of GMECs</a:t>
          </a:r>
        </a:p>
      </dgm:t>
    </dgm:pt>
    <dgm:pt modelId="{4CECF545-8439-43CD-8AD1-00333C5ABF24}" type="parTrans" cxnId="{4F04EFE7-301F-4388-AC5F-57719E326BFB}">
      <dgm:prSet/>
      <dgm:spPr/>
      <dgm:t>
        <a:bodyPr/>
        <a:lstStyle/>
        <a:p>
          <a:endParaRPr lang="en-US"/>
        </a:p>
      </dgm:t>
    </dgm:pt>
    <dgm:pt modelId="{F5C0036A-A448-412D-BB9F-D6AFDEBCFD4C}" type="sibTrans" cxnId="{4F04EFE7-301F-4388-AC5F-57719E326BFB}">
      <dgm:prSet/>
      <dgm:spPr/>
      <dgm:t>
        <a:bodyPr/>
        <a:lstStyle/>
        <a:p>
          <a:endParaRPr lang="en-US"/>
        </a:p>
      </dgm:t>
    </dgm:pt>
    <dgm:pt modelId="{C7DADEF8-CE17-400D-8BE0-202BDB18560A}">
      <dgm:prSet phldrT="[Text]"/>
      <dgm:spPr/>
      <dgm:t>
        <a:bodyPr/>
        <a:lstStyle/>
        <a:p>
          <a:r>
            <a:rPr lang="en-US" dirty="0"/>
            <a:t>Differentiate between program information &amp; program oversight</a:t>
          </a:r>
        </a:p>
      </dgm:t>
    </dgm:pt>
    <dgm:pt modelId="{4E6F78F0-6745-40D5-9127-1BF7763B6762}" type="parTrans" cxnId="{65526DBF-7B57-4298-8B01-0BBDCC67AA12}">
      <dgm:prSet/>
      <dgm:spPr/>
      <dgm:t>
        <a:bodyPr/>
        <a:lstStyle/>
        <a:p>
          <a:endParaRPr lang="en-US"/>
        </a:p>
      </dgm:t>
    </dgm:pt>
    <dgm:pt modelId="{ED8D426A-495A-4AC3-A4FA-22491F7EC0EF}" type="sibTrans" cxnId="{65526DBF-7B57-4298-8B01-0BBDCC67AA12}">
      <dgm:prSet/>
      <dgm:spPr/>
      <dgm:t>
        <a:bodyPr/>
        <a:lstStyle/>
        <a:p>
          <a:endParaRPr lang="en-US"/>
        </a:p>
      </dgm:t>
    </dgm:pt>
    <dgm:pt modelId="{51034873-60E3-466B-BF30-6C28B0BC8058}">
      <dgm:prSet phldrT="[Text]"/>
      <dgm:spPr/>
      <dgm:t>
        <a:bodyPr/>
        <a:lstStyle/>
        <a:p>
          <a:r>
            <a:rPr lang="en-US" dirty="0"/>
            <a:t>Essential Components of GMECs</a:t>
          </a:r>
        </a:p>
      </dgm:t>
    </dgm:pt>
    <dgm:pt modelId="{AF6B0855-397F-45C4-8305-8A9CACA08992}" type="parTrans" cxnId="{966816B3-3C65-4AA6-BF8E-E315A3D1199F}">
      <dgm:prSet/>
      <dgm:spPr/>
      <dgm:t>
        <a:bodyPr/>
        <a:lstStyle/>
        <a:p>
          <a:endParaRPr lang="en-US"/>
        </a:p>
      </dgm:t>
    </dgm:pt>
    <dgm:pt modelId="{9533D1F6-C613-4CB2-A5DA-F4B26F86E4E0}" type="sibTrans" cxnId="{966816B3-3C65-4AA6-BF8E-E315A3D1199F}">
      <dgm:prSet/>
      <dgm:spPr/>
      <dgm:t>
        <a:bodyPr/>
        <a:lstStyle/>
        <a:p>
          <a:endParaRPr lang="en-US"/>
        </a:p>
      </dgm:t>
    </dgm:pt>
    <dgm:pt modelId="{7454CF79-A984-4BB3-A224-5FAC8F1332EA}">
      <dgm:prSet phldrT="[Text]"/>
      <dgm:spPr/>
      <dgm:t>
        <a:bodyPr/>
        <a:lstStyle/>
        <a:p>
          <a:r>
            <a:rPr lang="en-US" dirty="0"/>
            <a:t>Membership</a:t>
          </a:r>
        </a:p>
      </dgm:t>
    </dgm:pt>
    <dgm:pt modelId="{15F07602-FE79-4B48-B9D9-869B607989C9}" type="parTrans" cxnId="{D88EBB23-D28C-49D6-8C18-FDA0921D00C8}">
      <dgm:prSet/>
      <dgm:spPr/>
      <dgm:t>
        <a:bodyPr/>
        <a:lstStyle/>
        <a:p>
          <a:endParaRPr lang="en-US"/>
        </a:p>
      </dgm:t>
    </dgm:pt>
    <dgm:pt modelId="{6D4C8AB8-06EF-4886-B64B-F52C304DE584}" type="sibTrans" cxnId="{D88EBB23-D28C-49D6-8C18-FDA0921D00C8}">
      <dgm:prSet/>
      <dgm:spPr/>
      <dgm:t>
        <a:bodyPr/>
        <a:lstStyle/>
        <a:p>
          <a:endParaRPr lang="en-US"/>
        </a:p>
      </dgm:t>
    </dgm:pt>
    <dgm:pt modelId="{EE22A6E3-70CA-4DE3-9D05-458A2A3E6C19}">
      <dgm:prSet phldrT="[Text]"/>
      <dgm:spPr/>
      <dgm:t>
        <a:bodyPr/>
        <a:lstStyle/>
        <a:p>
          <a:r>
            <a:rPr lang="en-US" dirty="0"/>
            <a:t>Structure</a:t>
          </a:r>
        </a:p>
      </dgm:t>
    </dgm:pt>
    <dgm:pt modelId="{1C6024C3-C8B1-46F0-8AD8-76AFCB4A5A33}" type="parTrans" cxnId="{CD3D5A98-303A-4E2C-9C35-0BD62499E156}">
      <dgm:prSet/>
      <dgm:spPr/>
      <dgm:t>
        <a:bodyPr/>
        <a:lstStyle/>
        <a:p>
          <a:endParaRPr lang="en-US"/>
        </a:p>
      </dgm:t>
    </dgm:pt>
    <dgm:pt modelId="{7BAE24B6-58BD-4221-BD9B-B5ED5B01B2BA}" type="sibTrans" cxnId="{CD3D5A98-303A-4E2C-9C35-0BD62499E156}">
      <dgm:prSet/>
      <dgm:spPr/>
      <dgm:t>
        <a:bodyPr/>
        <a:lstStyle/>
        <a:p>
          <a:endParaRPr lang="en-US"/>
        </a:p>
      </dgm:t>
    </dgm:pt>
    <dgm:pt modelId="{0859B93F-92B5-4037-8777-B6D9990798A8}">
      <dgm:prSet phldrT="[Text]"/>
      <dgm:spPr/>
      <dgm:t>
        <a:bodyPr/>
        <a:lstStyle/>
        <a:p>
          <a:r>
            <a:rPr lang="en-US" dirty="0"/>
            <a:t>GMEC Responsibilities</a:t>
          </a:r>
        </a:p>
      </dgm:t>
    </dgm:pt>
    <dgm:pt modelId="{2B763B07-9716-49BE-A9FF-3647B82DFAD9}" type="parTrans" cxnId="{5751A0D5-2034-448B-92C0-C7A5D8F97165}">
      <dgm:prSet/>
      <dgm:spPr/>
      <dgm:t>
        <a:bodyPr/>
        <a:lstStyle/>
        <a:p>
          <a:endParaRPr lang="en-US"/>
        </a:p>
      </dgm:t>
    </dgm:pt>
    <dgm:pt modelId="{F59C535C-FBD8-4A40-A403-35569CD0BE73}" type="sibTrans" cxnId="{5751A0D5-2034-448B-92C0-C7A5D8F97165}">
      <dgm:prSet/>
      <dgm:spPr/>
      <dgm:t>
        <a:bodyPr/>
        <a:lstStyle/>
        <a:p>
          <a:endParaRPr lang="en-US"/>
        </a:p>
      </dgm:t>
    </dgm:pt>
    <dgm:pt modelId="{FA19CEBC-3902-4797-BD3E-548F199F790B}">
      <dgm:prSet phldrT="[Text]"/>
      <dgm:spPr/>
      <dgm:t>
        <a:bodyPr/>
        <a:lstStyle/>
        <a:p>
          <a:r>
            <a:rPr lang="en-US" dirty="0"/>
            <a:t>Oversight responsibilities</a:t>
          </a:r>
        </a:p>
      </dgm:t>
    </dgm:pt>
    <dgm:pt modelId="{A7656A9E-47D5-46D4-AC32-6671013CA3F7}" type="parTrans" cxnId="{703C5A8E-FEB0-4F40-88D1-B3D22554FFC0}">
      <dgm:prSet/>
      <dgm:spPr/>
      <dgm:t>
        <a:bodyPr/>
        <a:lstStyle/>
        <a:p>
          <a:endParaRPr lang="en-US"/>
        </a:p>
      </dgm:t>
    </dgm:pt>
    <dgm:pt modelId="{0CFD7A4B-D496-4C64-90C5-9B3B9C2ADB05}" type="sibTrans" cxnId="{703C5A8E-FEB0-4F40-88D1-B3D22554FFC0}">
      <dgm:prSet/>
      <dgm:spPr/>
      <dgm:t>
        <a:bodyPr/>
        <a:lstStyle/>
        <a:p>
          <a:endParaRPr lang="en-US"/>
        </a:p>
      </dgm:t>
    </dgm:pt>
    <dgm:pt modelId="{6F84770B-8A65-407A-904B-CCF8B640A3D3}">
      <dgm:prSet phldrT="[Text]"/>
      <dgm:spPr/>
      <dgm:t>
        <a:bodyPr/>
        <a:lstStyle/>
        <a:p>
          <a:r>
            <a:rPr lang="en-US" dirty="0"/>
            <a:t>Review and approval requirements</a:t>
          </a:r>
        </a:p>
      </dgm:t>
    </dgm:pt>
    <dgm:pt modelId="{CCB85804-5BD2-46B8-A605-0AF1E5DEEA27}" type="parTrans" cxnId="{33B60CFC-5640-4A31-B739-EE8396B21A8C}">
      <dgm:prSet/>
      <dgm:spPr/>
      <dgm:t>
        <a:bodyPr/>
        <a:lstStyle/>
        <a:p>
          <a:endParaRPr lang="en-US"/>
        </a:p>
      </dgm:t>
    </dgm:pt>
    <dgm:pt modelId="{21F24166-CFED-43C2-8A8C-FCCE51CDD220}" type="sibTrans" cxnId="{33B60CFC-5640-4A31-B739-EE8396B21A8C}">
      <dgm:prSet/>
      <dgm:spPr/>
      <dgm:t>
        <a:bodyPr/>
        <a:lstStyle/>
        <a:p>
          <a:endParaRPr lang="en-US"/>
        </a:p>
      </dgm:t>
    </dgm:pt>
    <dgm:pt modelId="{92868AA2-61A0-4BC7-838E-ACB694F46B0A}">
      <dgm:prSet phldrT="[Text]"/>
      <dgm:spPr/>
      <dgm:t>
        <a:bodyPr/>
        <a:lstStyle/>
        <a:p>
          <a:r>
            <a:rPr lang="en-US" dirty="0"/>
            <a:t>Decision-making authority</a:t>
          </a:r>
        </a:p>
      </dgm:t>
    </dgm:pt>
    <dgm:pt modelId="{85DA01AA-E92B-48CC-9719-F0DB30E81112}" type="parTrans" cxnId="{E5AD6837-C2D3-4801-8F4E-A9BC5728D16F}">
      <dgm:prSet/>
      <dgm:spPr/>
      <dgm:t>
        <a:bodyPr/>
        <a:lstStyle/>
        <a:p>
          <a:endParaRPr lang="en-US"/>
        </a:p>
      </dgm:t>
    </dgm:pt>
    <dgm:pt modelId="{0B568104-9E03-409A-9479-11BBCFFBE212}" type="sibTrans" cxnId="{E5AD6837-C2D3-4801-8F4E-A9BC5728D16F}">
      <dgm:prSet/>
      <dgm:spPr/>
      <dgm:t>
        <a:bodyPr/>
        <a:lstStyle/>
        <a:p>
          <a:endParaRPr lang="en-US"/>
        </a:p>
      </dgm:t>
    </dgm:pt>
    <dgm:pt modelId="{71B2F189-E02F-4EC1-BBEF-6D35ED4C0F36}" type="pres">
      <dgm:prSet presAssocID="{A9FF4431-BEBF-464E-AB82-BE15850715AD}" presName="Name0" presStyleCnt="0">
        <dgm:presLayoutVars>
          <dgm:dir/>
          <dgm:animLvl val="lvl"/>
          <dgm:resizeHandles val="exact"/>
        </dgm:presLayoutVars>
      </dgm:prSet>
      <dgm:spPr/>
    </dgm:pt>
    <dgm:pt modelId="{F288E0AF-0D4A-4366-8123-F9B177C1A78E}" type="pres">
      <dgm:prSet presAssocID="{0590E921-7725-4575-A51C-7572D4CA35F2}" presName="linNode" presStyleCnt="0"/>
      <dgm:spPr/>
    </dgm:pt>
    <dgm:pt modelId="{E04A219C-9FED-4868-8DC9-95736C548EE3}" type="pres">
      <dgm:prSet presAssocID="{0590E921-7725-4575-A51C-7572D4CA35F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7D4B463-AFD2-4F9F-BC78-74FC46329C24}" type="pres">
      <dgm:prSet presAssocID="{0590E921-7725-4575-A51C-7572D4CA35F2}" presName="descendantText" presStyleLbl="alignAccFollowNode1" presStyleIdx="0" presStyleCnt="3">
        <dgm:presLayoutVars>
          <dgm:bulletEnabled val="1"/>
        </dgm:presLayoutVars>
      </dgm:prSet>
      <dgm:spPr/>
    </dgm:pt>
    <dgm:pt modelId="{CBBF1D68-2821-4CCD-BA2A-15C8181287E1}" type="pres">
      <dgm:prSet presAssocID="{F5C0036A-A448-412D-BB9F-D6AFDEBCFD4C}" presName="sp" presStyleCnt="0"/>
      <dgm:spPr/>
    </dgm:pt>
    <dgm:pt modelId="{909389F4-D569-4F5B-9D26-3B8B8246627B}" type="pres">
      <dgm:prSet presAssocID="{51034873-60E3-466B-BF30-6C28B0BC8058}" presName="linNode" presStyleCnt="0"/>
      <dgm:spPr/>
    </dgm:pt>
    <dgm:pt modelId="{046EC1E0-FB87-4DD9-8CB8-BB8ABA184946}" type="pres">
      <dgm:prSet presAssocID="{51034873-60E3-466B-BF30-6C28B0BC805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BAD8FB7-B9D4-43DA-8AA8-60AF85568370}" type="pres">
      <dgm:prSet presAssocID="{51034873-60E3-466B-BF30-6C28B0BC8058}" presName="descendantText" presStyleLbl="alignAccFollowNode1" presStyleIdx="1" presStyleCnt="3">
        <dgm:presLayoutVars>
          <dgm:bulletEnabled val="1"/>
        </dgm:presLayoutVars>
      </dgm:prSet>
      <dgm:spPr/>
    </dgm:pt>
    <dgm:pt modelId="{63B10A83-1414-48AA-8752-B74A4ABB0B34}" type="pres">
      <dgm:prSet presAssocID="{9533D1F6-C613-4CB2-A5DA-F4B26F86E4E0}" presName="sp" presStyleCnt="0"/>
      <dgm:spPr/>
    </dgm:pt>
    <dgm:pt modelId="{791EBBA9-673C-4E1C-BB3F-2F2BEAF44E2B}" type="pres">
      <dgm:prSet presAssocID="{0859B93F-92B5-4037-8777-B6D9990798A8}" presName="linNode" presStyleCnt="0"/>
      <dgm:spPr/>
    </dgm:pt>
    <dgm:pt modelId="{0ADD389E-7695-4CF1-831A-855597C14BD6}" type="pres">
      <dgm:prSet presAssocID="{0859B93F-92B5-4037-8777-B6D9990798A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C49F256-EB95-4316-B48A-8B5DB0F397CB}" type="pres">
      <dgm:prSet presAssocID="{0859B93F-92B5-4037-8777-B6D9990798A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5D14000-660D-4EFD-BE2F-8ADDBBD16199}" type="presOf" srcId="{6F84770B-8A65-407A-904B-CCF8B640A3D3}" destId="{2C49F256-EB95-4316-B48A-8B5DB0F397CB}" srcOrd="0" destOrd="1" presId="urn:microsoft.com/office/officeart/2005/8/layout/vList5"/>
    <dgm:cxn modelId="{47F11018-96C6-4909-B9DC-E80B52E7FF91}" type="presOf" srcId="{C7DADEF8-CE17-400D-8BE0-202BDB18560A}" destId="{B7D4B463-AFD2-4F9F-BC78-74FC46329C24}" srcOrd="0" destOrd="1" presId="urn:microsoft.com/office/officeart/2005/8/layout/vList5"/>
    <dgm:cxn modelId="{D88EBB23-D28C-49D6-8C18-FDA0921D00C8}" srcId="{51034873-60E3-466B-BF30-6C28B0BC8058}" destId="{7454CF79-A984-4BB3-A224-5FAC8F1332EA}" srcOrd="0" destOrd="0" parTransId="{15F07602-FE79-4B48-B9D9-869B607989C9}" sibTransId="{6D4C8AB8-06EF-4886-B64B-F52C304DE584}"/>
    <dgm:cxn modelId="{730ED323-5CC9-4321-8721-94FE4F730633}" type="presOf" srcId="{FA19CEBC-3902-4797-BD3E-548F199F790B}" destId="{2C49F256-EB95-4316-B48A-8B5DB0F397CB}" srcOrd="0" destOrd="0" presId="urn:microsoft.com/office/officeart/2005/8/layout/vList5"/>
    <dgm:cxn modelId="{7F46B22B-60CD-4F62-AEF0-5E5FEF8C64B4}" type="presOf" srcId="{0590E921-7725-4575-A51C-7572D4CA35F2}" destId="{E04A219C-9FED-4868-8DC9-95736C548EE3}" srcOrd="0" destOrd="0" presId="urn:microsoft.com/office/officeart/2005/8/layout/vList5"/>
    <dgm:cxn modelId="{E5AD6837-C2D3-4801-8F4E-A9BC5728D16F}" srcId="{0590E921-7725-4575-A51C-7572D4CA35F2}" destId="{92868AA2-61A0-4BC7-838E-ACB694F46B0A}" srcOrd="0" destOrd="0" parTransId="{85DA01AA-E92B-48CC-9719-F0DB30E81112}" sibTransId="{0B568104-9E03-409A-9479-11BBCFFBE212}"/>
    <dgm:cxn modelId="{64A1263C-E3F8-4084-AB01-5B495658B66D}" type="presOf" srcId="{51034873-60E3-466B-BF30-6C28B0BC8058}" destId="{046EC1E0-FB87-4DD9-8CB8-BB8ABA184946}" srcOrd="0" destOrd="0" presId="urn:microsoft.com/office/officeart/2005/8/layout/vList5"/>
    <dgm:cxn modelId="{190A7854-51E8-4969-983D-AC13E32FE8A8}" type="presOf" srcId="{92868AA2-61A0-4BC7-838E-ACB694F46B0A}" destId="{B7D4B463-AFD2-4F9F-BC78-74FC46329C24}" srcOrd="0" destOrd="0" presId="urn:microsoft.com/office/officeart/2005/8/layout/vList5"/>
    <dgm:cxn modelId="{703C5A8E-FEB0-4F40-88D1-B3D22554FFC0}" srcId="{0859B93F-92B5-4037-8777-B6D9990798A8}" destId="{FA19CEBC-3902-4797-BD3E-548F199F790B}" srcOrd="0" destOrd="0" parTransId="{A7656A9E-47D5-46D4-AC32-6671013CA3F7}" sibTransId="{0CFD7A4B-D496-4C64-90C5-9B3B9C2ADB05}"/>
    <dgm:cxn modelId="{DBCC6294-4CA2-4D17-A15B-3DCE33E5BF1F}" type="presOf" srcId="{EE22A6E3-70CA-4DE3-9D05-458A2A3E6C19}" destId="{6BAD8FB7-B9D4-43DA-8AA8-60AF85568370}" srcOrd="0" destOrd="1" presId="urn:microsoft.com/office/officeart/2005/8/layout/vList5"/>
    <dgm:cxn modelId="{CD3D5A98-303A-4E2C-9C35-0BD62499E156}" srcId="{51034873-60E3-466B-BF30-6C28B0BC8058}" destId="{EE22A6E3-70CA-4DE3-9D05-458A2A3E6C19}" srcOrd="1" destOrd="0" parTransId="{1C6024C3-C8B1-46F0-8AD8-76AFCB4A5A33}" sibTransId="{7BAE24B6-58BD-4221-BD9B-B5ED5B01B2BA}"/>
    <dgm:cxn modelId="{966816B3-3C65-4AA6-BF8E-E315A3D1199F}" srcId="{A9FF4431-BEBF-464E-AB82-BE15850715AD}" destId="{51034873-60E3-466B-BF30-6C28B0BC8058}" srcOrd="1" destOrd="0" parTransId="{AF6B0855-397F-45C4-8305-8A9CACA08992}" sibTransId="{9533D1F6-C613-4CB2-A5DA-F4B26F86E4E0}"/>
    <dgm:cxn modelId="{E19E4BBC-1F2E-4AD4-9B49-41D37DB653EC}" type="presOf" srcId="{7454CF79-A984-4BB3-A224-5FAC8F1332EA}" destId="{6BAD8FB7-B9D4-43DA-8AA8-60AF85568370}" srcOrd="0" destOrd="0" presId="urn:microsoft.com/office/officeart/2005/8/layout/vList5"/>
    <dgm:cxn modelId="{65526DBF-7B57-4298-8B01-0BBDCC67AA12}" srcId="{0590E921-7725-4575-A51C-7572D4CA35F2}" destId="{C7DADEF8-CE17-400D-8BE0-202BDB18560A}" srcOrd="1" destOrd="0" parTransId="{4E6F78F0-6745-40D5-9127-1BF7763B6762}" sibTransId="{ED8D426A-495A-4AC3-A4FA-22491F7EC0EF}"/>
    <dgm:cxn modelId="{5751A0D5-2034-448B-92C0-C7A5D8F97165}" srcId="{A9FF4431-BEBF-464E-AB82-BE15850715AD}" destId="{0859B93F-92B5-4037-8777-B6D9990798A8}" srcOrd="2" destOrd="0" parTransId="{2B763B07-9716-49BE-A9FF-3647B82DFAD9}" sibTransId="{F59C535C-FBD8-4A40-A403-35569CD0BE73}"/>
    <dgm:cxn modelId="{223BFEDE-D480-4A28-94A6-F1D0FC9990B5}" type="presOf" srcId="{A9FF4431-BEBF-464E-AB82-BE15850715AD}" destId="{71B2F189-E02F-4EC1-BBEF-6D35ED4C0F36}" srcOrd="0" destOrd="0" presId="urn:microsoft.com/office/officeart/2005/8/layout/vList5"/>
    <dgm:cxn modelId="{BB0D07E4-76B4-4487-AD52-2AAF9791DD1A}" type="presOf" srcId="{0859B93F-92B5-4037-8777-B6D9990798A8}" destId="{0ADD389E-7695-4CF1-831A-855597C14BD6}" srcOrd="0" destOrd="0" presId="urn:microsoft.com/office/officeart/2005/8/layout/vList5"/>
    <dgm:cxn modelId="{4F04EFE7-301F-4388-AC5F-57719E326BFB}" srcId="{A9FF4431-BEBF-464E-AB82-BE15850715AD}" destId="{0590E921-7725-4575-A51C-7572D4CA35F2}" srcOrd="0" destOrd="0" parTransId="{4CECF545-8439-43CD-8AD1-00333C5ABF24}" sibTransId="{F5C0036A-A448-412D-BB9F-D6AFDEBCFD4C}"/>
    <dgm:cxn modelId="{33B60CFC-5640-4A31-B739-EE8396B21A8C}" srcId="{0859B93F-92B5-4037-8777-B6D9990798A8}" destId="{6F84770B-8A65-407A-904B-CCF8B640A3D3}" srcOrd="1" destOrd="0" parTransId="{CCB85804-5BD2-46B8-A605-0AF1E5DEEA27}" sibTransId="{21F24166-CFED-43C2-8A8C-FCCE51CDD220}"/>
    <dgm:cxn modelId="{12573183-3483-4604-A5D4-A12C69F079BF}" type="presParOf" srcId="{71B2F189-E02F-4EC1-BBEF-6D35ED4C0F36}" destId="{F288E0AF-0D4A-4366-8123-F9B177C1A78E}" srcOrd="0" destOrd="0" presId="urn:microsoft.com/office/officeart/2005/8/layout/vList5"/>
    <dgm:cxn modelId="{67D7F7F3-CF94-4BC4-BD35-C925B514FD22}" type="presParOf" srcId="{F288E0AF-0D4A-4366-8123-F9B177C1A78E}" destId="{E04A219C-9FED-4868-8DC9-95736C548EE3}" srcOrd="0" destOrd="0" presId="urn:microsoft.com/office/officeart/2005/8/layout/vList5"/>
    <dgm:cxn modelId="{C07DC538-5362-40DF-8493-25C8128BBBE2}" type="presParOf" srcId="{F288E0AF-0D4A-4366-8123-F9B177C1A78E}" destId="{B7D4B463-AFD2-4F9F-BC78-74FC46329C24}" srcOrd="1" destOrd="0" presId="urn:microsoft.com/office/officeart/2005/8/layout/vList5"/>
    <dgm:cxn modelId="{4A9E175F-7757-49AC-B2F3-35FF8D1F7E03}" type="presParOf" srcId="{71B2F189-E02F-4EC1-BBEF-6D35ED4C0F36}" destId="{CBBF1D68-2821-4CCD-BA2A-15C8181287E1}" srcOrd="1" destOrd="0" presId="urn:microsoft.com/office/officeart/2005/8/layout/vList5"/>
    <dgm:cxn modelId="{0272A059-4875-4873-920C-3A66B8EAD2C2}" type="presParOf" srcId="{71B2F189-E02F-4EC1-BBEF-6D35ED4C0F36}" destId="{909389F4-D569-4F5B-9D26-3B8B8246627B}" srcOrd="2" destOrd="0" presId="urn:microsoft.com/office/officeart/2005/8/layout/vList5"/>
    <dgm:cxn modelId="{D758F261-A531-4E2B-A8A4-7A9ED6DA0E03}" type="presParOf" srcId="{909389F4-D569-4F5B-9D26-3B8B8246627B}" destId="{046EC1E0-FB87-4DD9-8CB8-BB8ABA184946}" srcOrd="0" destOrd="0" presId="urn:microsoft.com/office/officeart/2005/8/layout/vList5"/>
    <dgm:cxn modelId="{7776267A-2589-4B5B-AFE1-7FA32CEA3072}" type="presParOf" srcId="{909389F4-D569-4F5B-9D26-3B8B8246627B}" destId="{6BAD8FB7-B9D4-43DA-8AA8-60AF85568370}" srcOrd="1" destOrd="0" presId="urn:microsoft.com/office/officeart/2005/8/layout/vList5"/>
    <dgm:cxn modelId="{1AC37F88-AA24-410A-9842-044FDD77CFF5}" type="presParOf" srcId="{71B2F189-E02F-4EC1-BBEF-6D35ED4C0F36}" destId="{63B10A83-1414-48AA-8752-B74A4ABB0B34}" srcOrd="3" destOrd="0" presId="urn:microsoft.com/office/officeart/2005/8/layout/vList5"/>
    <dgm:cxn modelId="{DA79E30D-58A6-48C3-8893-205D236B7DCD}" type="presParOf" srcId="{71B2F189-E02F-4EC1-BBEF-6D35ED4C0F36}" destId="{791EBBA9-673C-4E1C-BB3F-2F2BEAF44E2B}" srcOrd="4" destOrd="0" presId="urn:microsoft.com/office/officeart/2005/8/layout/vList5"/>
    <dgm:cxn modelId="{30576F3B-84CE-48B1-9735-29DA95D9E451}" type="presParOf" srcId="{791EBBA9-673C-4E1C-BB3F-2F2BEAF44E2B}" destId="{0ADD389E-7695-4CF1-831A-855597C14BD6}" srcOrd="0" destOrd="0" presId="urn:microsoft.com/office/officeart/2005/8/layout/vList5"/>
    <dgm:cxn modelId="{68671FB2-A930-4886-96A3-DD8CC08FDD22}" type="presParOf" srcId="{791EBBA9-673C-4E1C-BB3F-2F2BEAF44E2B}" destId="{2C49F256-EB95-4316-B48A-8B5DB0F397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18ED48-4158-498C-AD88-5D9735A8107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85D639-894C-4EB8-BCF1-B830A46F7E77}">
      <dgm:prSet phldrT="[Text]"/>
      <dgm:spPr/>
      <dgm:t>
        <a:bodyPr/>
        <a:lstStyle/>
        <a:p>
          <a:r>
            <a:rPr lang="en-US"/>
            <a:t>ACGME Surveys</a:t>
          </a:r>
        </a:p>
      </dgm:t>
    </dgm:pt>
    <dgm:pt modelId="{D2B0F952-5BD0-4638-8756-A0B9700E71E5}" type="parTrans" cxnId="{973BD196-BBE7-4D1C-9737-6269272AAE5B}">
      <dgm:prSet/>
      <dgm:spPr/>
      <dgm:t>
        <a:bodyPr/>
        <a:lstStyle/>
        <a:p>
          <a:endParaRPr lang="en-US"/>
        </a:p>
      </dgm:t>
    </dgm:pt>
    <dgm:pt modelId="{BCAF6AEA-E17B-4B08-B010-30C1B867A804}" type="sibTrans" cxnId="{973BD196-BBE7-4D1C-9737-6269272AAE5B}">
      <dgm:prSet/>
      <dgm:spPr/>
      <dgm:t>
        <a:bodyPr/>
        <a:lstStyle/>
        <a:p>
          <a:endParaRPr lang="en-US"/>
        </a:p>
      </dgm:t>
    </dgm:pt>
    <dgm:pt modelId="{3115EBCB-34F0-4AA2-AD7E-E50A2B87196D}">
      <dgm:prSet phldrT="[Text]"/>
      <dgm:spPr/>
      <dgm:t>
        <a:bodyPr/>
        <a:lstStyle/>
        <a:p>
          <a:r>
            <a:rPr lang="en-US" dirty="0"/>
            <a:t>Annual </a:t>
          </a:r>
          <a:r>
            <a:rPr lang="en-US" dirty="0" err="1"/>
            <a:t>Housestaff</a:t>
          </a:r>
          <a:r>
            <a:rPr lang="en-US" dirty="0"/>
            <a:t> Surveys</a:t>
          </a:r>
        </a:p>
      </dgm:t>
    </dgm:pt>
    <dgm:pt modelId="{CDC871CF-87C0-4964-A887-515D0B981CDC}" type="parTrans" cxnId="{2975C0B7-3BF3-4DFF-93EA-105A4FAC77CC}">
      <dgm:prSet/>
      <dgm:spPr/>
      <dgm:t>
        <a:bodyPr/>
        <a:lstStyle/>
        <a:p>
          <a:endParaRPr lang="en-US"/>
        </a:p>
      </dgm:t>
    </dgm:pt>
    <dgm:pt modelId="{30F54261-EFCA-44A0-986A-C3847F7FB9A6}" type="sibTrans" cxnId="{2975C0B7-3BF3-4DFF-93EA-105A4FAC77CC}">
      <dgm:prSet/>
      <dgm:spPr/>
      <dgm:t>
        <a:bodyPr/>
        <a:lstStyle/>
        <a:p>
          <a:endParaRPr lang="en-US"/>
        </a:p>
      </dgm:t>
    </dgm:pt>
    <dgm:pt modelId="{B96A8F07-FD91-4EA1-9C45-EF993A269765}">
      <dgm:prSet phldrT="[Text]"/>
      <dgm:spPr/>
      <dgm:t>
        <a:bodyPr/>
        <a:lstStyle/>
        <a:p>
          <a:r>
            <a:rPr lang="en-US" dirty="0"/>
            <a:t>Work Hours</a:t>
          </a:r>
        </a:p>
      </dgm:t>
    </dgm:pt>
    <dgm:pt modelId="{99DDE1DC-D60E-41A6-B73A-F5E4ACF34887}" type="parTrans" cxnId="{D814387A-BC32-463E-8CE0-5FCEA37E4CC7}">
      <dgm:prSet/>
      <dgm:spPr/>
      <dgm:t>
        <a:bodyPr/>
        <a:lstStyle/>
        <a:p>
          <a:endParaRPr lang="en-US"/>
        </a:p>
      </dgm:t>
    </dgm:pt>
    <dgm:pt modelId="{693A48A3-3BAE-4E42-98FE-A3DAF4A32E74}" type="sibTrans" cxnId="{D814387A-BC32-463E-8CE0-5FCEA37E4CC7}">
      <dgm:prSet/>
      <dgm:spPr/>
      <dgm:t>
        <a:bodyPr/>
        <a:lstStyle/>
        <a:p>
          <a:endParaRPr lang="en-US"/>
        </a:p>
      </dgm:t>
    </dgm:pt>
    <dgm:pt modelId="{74B8BD26-4F6B-4389-98BA-397AEE5733E6}">
      <dgm:prSet phldrT="[Text]"/>
      <dgm:spPr/>
      <dgm:t>
        <a:bodyPr/>
        <a:lstStyle/>
        <a:p>
          <a:r>
            <a:rPr lang="en-US" dirty="0"/>
            <a:t>SI Policies</a:t>
          </a:r>
        </a:p>
      </dgm:t>
    </dgm:pt>
    <dgm:pt modelId="{12A33FB0-1509-4B8D-969C-A9F156CDA09E}" type="parTrans" cxnId="{34C6F89D-ECD0-4158-9D8D-970AB2764839}">
      <dgm:prSet/>
      <dgm:spPr/>
      <dgm:t>
        <a:bodyPr/>
        <a:lstStyle/>
        <a:p>
          <a:endParaRPr lang="en-US"/>
        </a:p>
      </dgm:t>
    </dgm:pt>
    <dgm:pt modelId="{C080DF29-A7FB-4C8C-B105-0EC053BD1E38}" type="sibTrans" cxnId="{34C6F89D-ECD0-4158-9D8D-970AB2764839}">
      <dgm:prSet/>
      <dgm:spPr/>
      <dgm:t>
        <a:bodyPr/>
        <a:lstStyle/>
        <a:p>
          <a:endParaRPr lang="en-US"/>
        </a:p>
      </dgm:t>
    </dgm:pt>
    <dgm:pt modelId="{0CC345E2-357E-470F-ABB8-7B609B69B6BC}">
      <dgm:prSet phldrT="[Text]"/>
      <dgm:spPr/>
      <dgm:t>
        <a:bodyPr/>
        <a:lstStyle/>
        <a:p>
          <a:r>
            <a:rPr lang="en-US" dirty="0"/>
            <a:t>CLER Focus Areas</a:t>
          </a:r>
        </a:p>
      </dgm:t>
    </dgm:pt>
    <dgm:pt modelId="{59DFBB12-8781-4F17-96B8-BB0CE835E71E}" type="parTrans" cxnId="{73400B74-466B-40A2-B94B-735F2B6FD535}">
      <dgm:prSet/>
      <dgm:spPr/>
      <dgm:t>
        <a:bodyPr/>
        <a:lstStyle/>
        <a:p>
          <a:endParaRPr lang="en-US"/>
        </a:p>
      </dgm:t>
    </dgm:pt>
    <dgm:pt modelId="{FC397136-9AD1-45D3-AB30-6EEB739A3EFB}" type="sibTrans" cxnId="{73400B74-466B-40A2-B94B-735F2B6FD535}">
      <dgm:prSet/>
      <dgm:spPr/>
      <dgm:t>
        <a:bodyPr/>
        <a:lstStyle/>
        <a:p>
          <a:endParaRPr lang="en-US"/>
        </a:p>
      </dgm:t>
    </dgm:pt>
    <dgm:pt modelId="{166DE4FA-711F-42FC-9280-1C4F41AB7A96}" type="pres">
      <dgm:prSet presAssocID="{D418ED48-4158-498C-AD88-5D9735A8107F}" presName="diagram" presStyleCnt="0">
        <dgm:presLayoutVars>
          <dgm:dir/>
          <dgm:resizeHandles val="exact"/>
        </dgm:presLayoutVars>
      </dgm:prSet>
      <dgm:spPr/>
    </dgm:pt>
    <dgm:pt modelId="{519E14CA-E269-4337-95A2-78B6490D1D29}" type="pres">
      <dgm:prSet presAssocID="{4385D639-894C-4EB8-BCF1-B830A46F7E77}" presName="node" presStyleLbl="node1" presStyleIdx="0" presStyleCnt="5">
        <dgm:presLayoutVars>
          <dgm:bulletEnabled val="1"/>
        </dgm:presLayoutVars>
      </dgm:prSet>
      <dgm:spPr/>
    </dgm:pt>
    <dgm:pt modelId="{8401EAF7-C4AB-4E2C-BAD8-87057DE7E74B}" type="pres">
      <dgm:prSet presAssocID="{BCAF6AEA-E17B-4B08-B010-30C1B867A804}" presName="sibTrans" presStyleCnt="0"/>
      <dgm:spPr/>
    </dgm:pt>
    <dgm:pt modelId="{9F69A1A3-6913-4B9D-BA71-E04627E8D816}" type="pres">
      <dgm:prSet presAssocID="{3115EBCB-34F0-4AA2-AD7E-E50A2B87196D}" presName="node" presStyleLbl="node1" presStyleIdx="1" presStyleCnt="5">
        <dgm:presLayoutVars>
          <dgm:bulletEnabled val="1"/>
        </dgm:presLayoutVars>
      </dgm:prSet>
      <dgm:spPr/>
    </dgm:pt>
    <dgm:pt modelId="{E870358C-E39C-444C-AFC7-1604BD6B49F3}" type="pres">
      <dgm:prSet presAssocID="{30F54261-EFCA-44A0-986A-C3847F7FB9A6}" presName="sibTrans" presStyleCnt="0"/>
      <dgm:spPr/>
    </dgm:pt>
    <dgm:pt modelId="{31457011-2193-4BA3-A09F-1C409DB781EA}" type="pres">
      <dgm:prSet presAssocID="{B96A8F07-FD91-4EA1-9C45-EF993A269765}" presName="node" presStyleLbl="node1" presStyleIdx="2" presStyleCnt="5">
        <dgm:presLayoutVars>
          <dgm:bulletEnabled val="1"/>
        </dgm:presLayoutVars>
      </dgm:prSet>
      <dgm:spPr/>
    </dgm:pt>
    <dgm:pt modelId="{9F97741C-67A4-4202-8FAC-AF8D93C418FB}" type="pres">
      <dgm:prSet presAssocID="{693A48A3-3BAE-4E42-98FE-A3DAF4A32E74}" presName="sibTrans" presStyleCnt="0"/>
      <dgm:spPr/>
    </dgm:pt>
    <dgm:pt modelId="{D6F0B4F0-C2EF-49E8-9F01-8DB2F0735883}" type="pres">
      <dgm:prSet presAssocID="{74B8BD26-4F6B-4389-98BA-397AEE5733E6}" presName="node" presStyleLbl="node1" presStyleIdx="3" presStyleCnt="5">
        <dgm:presLayoutVars>
          <dgm:bulletEnabled val="1"/>
        </dgm:presLayoutVars>
      </dgm:prSet>
      <dgm:spPr/>
    </dgm:pt>
    <dgm:pt modelId="{04C8708B-9CF3-447A-9F82-B7ABC1F44D36}" type="pres">
      <dgm:prSet presAssocID="{C080DF29-A7FB-4C8C-B105-0EC053BD1E38}" presName="sibTrans" presStyleCnt="0"/>
      <dgm:spPr/>
    </dgm:pt>
    <dgm:pt modelId="{493D1393-ED25-4E25-AE37-4EAE195FF42F}" type="pres">
      <dgm:prSet presAssocID="{0CC345E2-357E-470F-ABB8-7B609B69B6BC}" presName="node" presStyleLbl="node1" presStyleIdx="4" presStyleCnt="5">
        <dgm:presLayoutVars>
          <dgm:bulletEnabled val="1"/>
        </dgm:presLayoutVars>
      </dgm:prSet>
      <dgm:spPr/>
    </dgm:pt>
  </dgm:ptLst>
  <dgm:cxnLst>
    <dgm:cxn modelId="{E745A50E-5739-4F08-A641-31C42BDECB41}" type="presOf" srcId="{74B8BD26-4F6B-4389-98BA-397AEE5733E6}" destId="{D6F0B4F0-C2EF-49E8-9F01-8DB2F0735883}" srcOrd="0" destOrd="0" presId="urn:microsoft.com/office/officeart/2005/8/layout/default"/>
    <dgm:cxn modelId="{2ECD3024-D269-48DF-A56E-9A1140CEE7EE}" type="presOf" srcId="{B96A8F07-FD91-4EA1-9C45-EF993A269765}" destId="{31457011-2193-4BA3-A09F-1C409DB781EA}" srcOrd="0" destOrd="0" presId="urn:microsoft.com/office/officeart/2005/8/layout/default"/>
    <dgm:cxn modelId="{852EF033-B61B-45D7-9DBF-BFDA90A328B3}" type="presOf" srcId="{4385D639-894C-4EB8-BCF1-B830A46F7E77}" destId="{519E14CA-E269-4337-95A2-78B6490D1D29}" srcOrd="0" destOrd="0" presId="urn:microsoft.com/office/officeart/2005/8/layout/default"/>
    <dgm:cxn modelId="{73400B74-466B-40A2-B94B-735F2B6FD535}" srcId="{D418ED48-4158-498C-AD88-5D9735A8107F}" destId="{0CC345E2-357E-470F-ABB8-7B609B69B6BC}" srcOrd="4" destOrd="0" parTransId="{59DFBB12-8781-4F17-96B8-BB0CE835E71E}" sibTransId="{FC397136-9AD1-45D3-AB30-6EEB739A3EFB}"/>
    <dgm:cxn modelId="{D814387A-BC32-463E-8CE0-5FCEA37E4CC7}" srcId="{D418ED48-4158-498C-AD88-5D9735A8107F}" destId="{B96A8F07-FD91-4EA1-9C45-EF993A269765}" srcOrd="2" destOrd="0" parTransId="{99DDE1DC-D60E-41A6-B73A-F5E4ACF34887}" sibTransId="{693A48A3-3BAE-4E42-98FE-A3DAF4A32E74}"/>
    <dgm:cxn modelId="{8E0BE78F-EA71-4389-9CF3-6B547194B570}" type="presOf" srcId="{D418ED48-4158-498C-AD88-5D9735A8107F}" destId="{166DE4FA-711F-42FC-9280-1C4F41AB7A96}" srcOrd="0" destOrd="0" presId="urn:microsoft.com/office/officeart/2005/8/layout/default"/>
    <dgm:cxn modelId="{973BD196-BBE7-4D1C-9737-6269272AAE5B}" srcId="{D418ED48-4158-498C-AD88-5D9735A8107F}" destId="{4385D639-894C-4EB8-BCF1-B830A46F7E77}" srcOrd="0" destOrd="0" parTransId="{D2B0F952-5BD0-4638-8756-A0B9700E71E5}" sibTransId="{BCAF6AEA-E17B-4B08-B010-30C1B867A804}"/>
    <dgm:cxn modelId="{34C6F89D-ECD0-4158-9D8D-970AB2764839}" srcId="{D418ED48-4158-498C-AD88-5D9735A8107F}" destId="{74B8BD26-4F6B-4389-98BA-397AEE5733E6}" srcOrd="3" destOrd="0" parTransId="{12A33FB0-1509-4B8D-969C-A9F156CDA09E}" sibTransId="{C080DF29-A7FB-4C8C-B105-0EC053BD1E38}"/>
    <dgm:cxn modelId="{2975C0B7-3BF3-4DFF-93EA-105A4FAC77CC}" srcId="{D418ED48-4158-498C-AD88-5D9735A8107F}" destId="{3115EBCB-34F0-4AA2-AD7E-E50A2B87196D}" srcOrd="1" destOrd="0" parTransId="{CDC871CF-87C0-4964-A887-515D0B981CDC}" sibTransId="{30F54261-EFCA-44A0-986A-C3847F7FB9A6}"/>
    <dgm:cxn modelId="{4A951EB8-DC36-41AF-957F-68D6EB67D7E6}" type="presOf" srcId="{0CC345E2-357E-470F-ABB8-7B609B69B6BC}" destId="{493D1393-ED25-4E25-AE37-4EAE195FF42F}" srcOrd="0" destOrd="0" presId="urn:microsoft.com/office/officeart/2005/8/layout/default"/>
    <dgm:cxn modelId="{2926BBBC-DC78-4819-B629-0E68A3B695BE}" type="presOf" srcId="{3115EBCB-34F0-4AA2-AD7E-E50A2B87196D}" destId="{9F69A1A3-6913-4B9D-BA71-E04627E8D816}" srcOrd="0" destOrd="0" presId="urn:microsoft.com/office/officeart/2005/8/layout/default"/>
    <dgm:cxn modelId="{4AE51DAD-6D21-4E35-8CB8-53DDD990712E}" type="presParOf" srcId="{166DE4FA-711F-42FC-9280-1C4F41AB7A96}" destId="{519E14CA-E269-4337-95A2-78B6490D1D29}" srcOrd="0" destOrd="0" presId="urn:microsoft.com/office/officeart/2005/8/layout/default"/>
    <dgm:cxn modelId="{D7234A08-3EEF-40E6-BB03-22BFDD8DD560}" type="presParOf" srcId="{166DE4FA-711F-42FC-9280-1C4F41AB7A96}" destId="{8401EAF7-C4AB-4E2C-BAD8-87057DE7E74B}" srcOrd="1" destOrd="0" presId="urn:microsoft.com/office/officeart/2005/8/layout/default"/>
    <dgm:cxn modelId="{53440ACC-3691-4FF1-B6FB-5F9B758AADD6}" type="presParOf" srcId="{166DE4FA-711F-42FC-9280-1C4F41AB7A96}" destId="{9F69A1A3-6913-4B9D-BA71-E04627E8D816}" srcOrd="2" destOrd="0" presId="urn:microsoft.com/office/officeart/2005/8/layout/default"/>
    <dgm:cxn modelId="{82ACBC7D-48D8-4A61-9537-D7873B26DB0E}" type="presParOf" srcId="{166DE4FA-711F-42FC-9280-1C4F41AB7A96}" destId="{E870358C-E39C-444C-AFC7-1604BD6B49F3}" srcOrd="3" destOrd="0" presId="urn:microsoft.com/office/officeart/2005/8/layout/default"/>
    <dgm:cxn modelId="{69872329-46CE-4819-A9E5-954C922F1C38}" type="presParOf" srcId="{166DE4FA-711F-42FC-9280-1C4F41AB7A96}" destId="{31457011-2193-4BA3-A09F-1C409DB781EA}" srcOrd="4" destOrd="0" presId="urn:microsoft.com/office/officeart/2005/8/layout/default"/>
    <dgm:cxn modelId="{E9402B29-99C5-4313-A4BE-56A255183070}" type="presParOf" srcId="{166DE4FA-711F-42FC-9280-1C4F41AB7A96}" destId="{9F97741C-67A4-4202-8FAC-AF8D93C418FB}" srcOrd="5" destOrd="0" presId="urn:microsoft.com/office/officeart/2005/8/layout/default"/>
    <dgm:cxn modelId="{273EB429-DAD5-44B1-992B-9DD1B2CE37F0}" type="presParOf" srcId="{166DE4FA-711F-42FC-9280-1C4F41AB7A96}" destId="{D6F0B4F0-C2EF-49E8-9F01-8DB2F0735883}" srcOrd="6" destOrd="0" presId="urn:microsoft.com/office/officeart/2005/8/layout/default"/>
    <dgm:cxn modelId="{E9E76F59-5E96-4AFA-BEEF-8517E83AD51F}" type="presParOf" srcId="{166DE4FA-711F-42FC-9280-1C4F41AB7A96}" destId="{04C8708B-9CF3-447A-9F82-B7ABC1F44D36}" srcOrd="7" destOrd="0" presId="urn:microsoft.com/office/officeart/2005/8/layout/default"/>
    <dgm:cxn modelId="{B3A1BBDE-FB9B-40E1-9E21-2F518CC1DFBA}" type="presParOf" srcId="{166DE4FA-711F-42FC-9280-1C4F41AB7A96}" destId="{493D1393-ED25-4E25-AE37-4EAE195FF42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520C67-957A-4B21-ABE3-F29544F78BA5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9508B460-2242-4707-95A9-E0A0D4CC50E8}">
      <dgm:prSet phldrT="[Text]"/>
      <dgm:spPr/>
      <dgm:t>
        <a:bodyPr/>
        <a:lstStyle/>
        <a:p>
          <a:r>
            <a:rPr lang="en-US" dirty="0"/>
            <a:t>Curriculum</a:t>
          </a:r>
        </a:p>
      </dgm:t>
    </dgm:pt>
    <dgm:pt modelId="{68E96057-CC94-4300-9790-6C151D7FFD0A}" type="parTrans" cxnId="{65FF6AB1-DFCA-46F7-BC92-A21C0B0F4A25}">
      <dgm:prSet/>
      <dgm:spPr/>
      <dgm:t>
        <a:bodyPr/>
        <a:lstStyle/>
        <a:p>
          <a:endParaRPr lang="en-US"/>
        </a:p>
      </dgm:t>
    </dgm:pt>
    <dgm:pt modelId="{9B11DBFD-EE8A-4AFC-A38A-9C04C2A6B140}" type="sibTrans" cxnId="{65FF6AB1-DFCA-46F7-BC92-A21C0B0F4A25}">
      <dgm:prSet/>
      <dgm:spPr/>
      <dgm:t>
        <a:bodyPr/>
        <a:lstStyle/>
        <a:p>
          <a:endParaRPr lang="en-US"/>
        </a:p>
      </dgm:t>
    </dgm:pt>
    <dgm:pt modelId="{BAB13D0C-6C90-4EB1-89AB-D16A76BE60AB}">
      <dgm:prSet phldrT="[Text]"/>
      <dgm:spPr/>
      <dgm:t>
        <a:bodyPr/>
        <a:lstStyle/>
        <a:p>
          <a:r>
            <a:rPr lang="en-US" dirty="0"/>
            <a:t>Board pass rates</a:t>
          </a:r>
        </a:p>
      </dgm:t>
    </dgm:pt>
    <dgm:pt modelId="{5CBBFB49-9312-4348-B782-C2D107EDCC54}" type="parTrans" cxnId="{E129D884-3500-455D-B6D5-5C4635F9CE60}">
      <dgm:prSet/>
      <dgm:spPr/>
      <dgm:t>
        <a:bodyPr/>
        <a:lstStyle/>
        <a:p>
          <a:endParaRPr lang="en-US"/>
        </a:p>
      </dgm:t>
    </dgm:pt>
    <dgm:pt modelId="{D5CD8E4E-F3CD-42E7-887B-E472083C4537}" type="sibTrans" cxnId="{E129D884-3500-455D-B6D5-5C4635F9CE60}">
      <dgm:prSet/>
      <dgm:spPr/>
      <dgm:t>
        <a:bodyPr/>
        <a:lstStyle/>
        <a:p>
          <a:endParaRPr lang="en-US"/>
        </a:p>
      </dgm:t>
    </dgm:pt>
    <dgm:pt modelId="{0E58A3F7-6406-4A7F-A364-15088C01D697}">
      <dgm:prSet phldrT="[Text]"/>
      <dgm:spPr/>
      <dgm:t>
        <a:bodyPr/>
        <a:lstStyle/>
        <a:p>
          <a:r>
            <a:rPr lang="en-US" dirty="0"/>
            <a:t>Milestones</a:t>
          </a:r>
        </a:p>
      </dgm:t>
    </dgm:pt>
    <dgm:pt modelId="{D63EADDA-3DC7-4FCE-AD3E-3977EB33DB1D}" type="parTrans" cxnId="{132FF666-8F06-4B66-AB12-0110402360F9}">
      <dgm:prSet/>
      <dgm:spPr/>
      <dgm:t>
        <a:bodyPr/>
        <a:lstStyle/>
        <a:p>
          <a:endParaRPr lang="en-US"/>
        </a:p>
      </dgm:t>
    </dgm:pt>
    <dgm:pt modelId="{7FBB1FA8-FB73-4DEB-B668-5B8363F74E48}" type="sibTrans" cxnId="{132FF666-8F06-4B66-AB12-0110402360F9}">
      <dgm:prSet/>
      <dgm:spPr/>
      <dgm:t>
        <a:bodyPr/>
        <a:lstStyle/>
        <a:p>
          <a:endParaRPr lang="en-US"/>
        </a:p>
      </dgm:t>
    </dgm:pt>
    <dgm:pt modelId="{40671C95-E933-47CB-8F6B-D52008622B0A}" type="pres">
      <dgm:prSet presAssocID="{80520C67-957A-4B21-ABE3-F29544F78BA5}" presName="compositeShape" presStyleCnt="0">
        <dgm:presLayoutVars>
          <dgm:chMax val="7"/>
          <dgm:dir/>
          <dgm:resizeHandles val="exact"/>
        </dgm:presLayoutVars>
      </dgm:prSet>
      <dgm:spPr/>
    </dgm:pt>
    <dgm:pt modelId="{FE824CF8-EEF4-4E39-A85F-1C5C9B67CBDC}" type="pres">
      <dgm:prSet presAssocID="{9508B460-2242-4707-95A9-E0A0D4CC50E8}" presName="circ1" presStyleLbl="vennNode1" presStyleIdx="0" presStyleCnt="3"/>
      <dgm:spPr/>
    </dgm:pt>
    <dgm:pt modelId="{3AE49FEE-748A-4E19-9925-DD90DE955E69}" type="pres">
      <dgm:prSet presAssocID="{9508B460-2242-4707-95A9-E0A0D4CC50E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F072838-2459-4CB3-8F05-6E7745A9213F}" type="pres">
      <dgm:prSet presAssocID="{BAB13D0C-6C90-4EB1-89AB-D16A76BE60AB}" presName="circ2" presStyleLbl="vennNode1" presStyleIdx="1" presStyleCnt="3"/>
      <dgm:spPr/>
    </dgm:pt>
    <dgm:pt modelId="{895357ED-8CE4-4682-B5C1-E80F7F1DF405}" type="pres">
      <dgm:prSet presAssocID="{BAB13D0C-6C90-4EB1-89AB-D16A76BE60A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208987D-1FBB-4A10-B0D9-95C2CF9A2DE5}" type="pres">
      <dgm:prSet presAssocID="{0E58A3F7-6406-4A7F-A364-15088C01D697}" presName="circ3" presStyleLbl="vennNode1" presStyleIdx="2" presStyleCnt="3"/>
      <dgm:spPr/>
    </dgm:pt>
    <dgm:pt modelId="{E18FB113-26D0-4C79-944E-CA46ED2A283C}" type="pres">
      <dgm:prSet presAssocID="{0E58A3F7-6406-4A7F-A364-15088C01D6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46AB210-2DB0-4B87-8F12-A6AC55EDDA73}" type="presOf" srcId="{BAB13D0C-6C90-4EB1-89AB-D16A76BE60AB}" destId="{AF072838-2459-4CB3-8F05-6E7745A9213F}" srcOrd="0" destOrd="0" presId="urn:microsoft.com/office/officeart/2005/8/layout/venn1"/>
    <dgm:cxn modelId="{132FF666-8F06-4B66-AB12-0110402360F9}" srcId="{80520C67-957A-4B21-ABE3-F29544F78BA5}" destId="{0E58A3F7-6406-4A7F-A364-15088C01D697}" srcOrd="2" destOrd="0" parTransId="{D63EADDA-3DC7-4FCE-AD3E-3977EB33DB1D}" sibTransId="{7FBB1FA8-FB73-4DEB-B668-5B8363F74E48}"/>
    <dgm:cxn modelId="{2080C659-372D-44D8-BB87-B9521B91D4AE}" type="presOf" srcId="{BAB13D0C-6C90-4EB1-89AB-D16A76BE60AB}" destId="{895357ED-8CE4-4682-B5C1-E80F7F1DF405}" srcOrd="1" destOrd="0" presId="urn:microsoft.com/office/officeart/2005/8/layout/venn1"/>
    <dgm:cxn modelId="{E129D884-3500-455D-B6D5-5C4635F9CE60}" srcId="{80520C67-957A-4B21-ABE3-F29544F78BA5}" destId="{BAB13D0C-6C90-4EB1-89AB-D16A76BE60AB}" srcOrd="1" destOrd="0" parTransId="{5CBBFB49-9312-4348-B782-C2D107EDCC54}" sibTransId="{D5CD8E4E-F3CD-42E7-887B-E472083C4537}"/>
    <dgm:cxn modelId="{73D68E9B-685C-4129-8C7A-47B41A5A286C}" type="presOf" srcId="{80520C67-957A-4B21-ABE3-F29544F78BA5}" destId="{40671C95-E933-47CB-8F6B-D52008622B0A}" srcOrd="0" destOrd="0" presId="urn:microsoft.com/office/officeart/2005/8/layout/venn1"/>
    <dgm:cxn modelId="{65FF6AB1-DFCA-46F7-BC92-A21C0B0F4A25}" srcId="{80520C67-957A-4B21-ABE3-F29544F78BA5}" destId="{9508B460-2242-4707-95A9-E0A0D4CC50E8}" srcOrd="0" destOrd="0" parTransId="{68E96057-CC94-4300-9790-6C151D7FFD0A}" sibTransId="{9B11DBFD-EE8A-4AFC-A38A-9C04C2A6B140}"/>
    <dgm:cxn modelId="{7FD4DBBF-58F7-4684-87F3-81474835CF45}" type="presOf" srcId="{0E58A3F7-6406-4A7F-A364-15088C01D697}" destId="{7208987D-1FBB-4A10-B0D9-95C2CF9A2DE5}" srcOrd="0" destOrd="0" presId="urn:microsoft.com/office/officeart/2005/8/layout/venn1"/>
    <dgm:cxn modelId="{65E9D3C2-4DBB-46D6-9761-14E9DAD74816}" type="presOf" srcId="{9508B460-2242-4707-95A9-E0A0D4CC50E8}" destId="{3AE49FEE-748A-4E19-9925-DD90DE955E69}" srcOrd="1" destOrd="0" presId="urn:microsoft.com/office/officeart/2005/8/layout/venn1"/>
    <dgm:cxn modelId="{7CC149CB-B9A3-49BF-9524-5EF4EE09560F}" type="presOf" srcId="{0E58A3F7-6406-4A7F-A364-15088C01D697}" destId="{E18FB113-26D0-4C79-944E-CA46ED2A283C}" srcOrd="1" destOrd="0" presId="urn:microsoft.com/office/officeart/2005/8/layout/venn1"/>
    <dgm:cxn modelId="{89DA19DB-2259-4453-A1D4-4D4E505B182B}" type="presOf" srcId="{9508B460-2242-4707-95A9-E0A0D4CC50E8}" destId="{FE824CF8-EEF4-4E39-A85F-1C5C9B67CBDC}" srcOrd="0" destOrd="0" presId="urn:microsoft.com/office/officeart/2005/8/layout/venn1"/>
    <dgm:cxn modelId="{61A423C8-E2C3-4828-A3EA-D7089FE0E534}" type="presParOf" srcId="{40671C95-E933-47CB-8F6B-D52008622B0A}" destId="{FE824CF8-EEF4-4E39-A85F-1C5C9B67CBDC}" srcOrd="0" destOrd="0" presId="urn:microsoft.com/office/officeart/2005/8/layout/venn1"/>
    <dgm:cxn modelId="{26FC36B6-8764-410E-A3B7-2114A0257ED3}" type="presParOf" srcId="{40671C95-E933-47CB-8F6B-D52008622B0A}" destId="{3AE49FEE-748A-4E19-9925-DD90DE955E69}" srcOrd="1" destOrd="0" presId="urn:microsoft.com/office/officeart/2005/8/layout/venn1"/>
    <dgm:cxn modelId="{674EC748-6980-49A1-A1D8-676E08CE44AB}" type="presParOf" srcId="{40671C95-E933-47CB-8F6B-D52008622B0A}" destId="{AF072838-2459-4CB3-8F05-6E7745A9213F}" srcOrd="2" destOrd="0" presId="urn:microsoft.com/office/officeart/2005/8/layout/venn1"/>
    <dgm:cxn modelId="{DE0C1B65-C37B-41C4-90F8-36B04B0950FB}" type="presParOf" srcId="{40671C95-E933-47CB-8F6B-D52008622B0A}" destId="{895357ED-8CE4-4682-B5C1-E80F7F1DF405}" srcOrd="3" destOrd="0" presId="urn:microsoft.com/office/officeart/2005/8/layout/venn1"/>
    <dgm:cxn modelId="{21A33324-C758-4153-BD5F-3BB7EAE9E778}" type="presParOf" srcId="{40671C95-E933-47CB-8F6B-D52008622B0A}" destId="{7208987D-1FBB-4A10-B0D9-95C2CF9A2DE5}" srcOrd="4" destOrd="0" presId="urn:microsoft.com/office/officeart/2005/8/layout/venn1"/>
    <dgm:cxn modelId="{9B23CFE5-A8F5-41F5-B6F4-43313A3D531D}" type="presParOf" srcId="{40671C95-E933-47CB-8F6B-D52008622B0A}" destId="{E18FB113-26D0-4C79-944E-CA46ED2A283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4B463-AFD2-4F9F-BC78-74FC46329C24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Decision-making authority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Differentiate between program information &amp; program oversight</a:t>
          </a:r>
        </a:p>
      </dsp:txBody>
      <dsp:txXfrm rot="-5400000">
        <a:off x="2194561" y="184100"/>
        <a:ext cx="3850293" cy="945456"/>
      </dsp:txXfrm>
    </dsp:sp>
    <dsp:sp modelId="{E04A219C-9FED-4868-8DC9-95736C548EE3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Importance of GMECs</a:t>
          </a:r>
        </a:p>
      </dsp:txBody>
      <dsp:txXfrm>
        <a:off x="63934" y="65918"/>
        <a:ext cx="2066692" cy="1181819"/>
      </dsp:txXfrm>
    </dsp:sp>
    <dsp:sp modelId="{6BAD8FB7-B9D4-43DA-8AA8-60AF85568370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Membership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Structure</a:t>
          </a:r>
        </a:p>
      </dsp:txBody>
      <dsp:txXfrm rot="-5400000">
        <a:off x="2194561" y="1559271"/>
        <a:ext cx="3850293" cy="945456"/>
      </dsp:txXfrm>
    </dsp:sp>
    <dsp:sp modelId="{046EC1E0-FB87-4DD9-8CB8-BB8ABA184946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Essential Components of GMECs</a:t>
          </a:r>
        </a:p>
      </dsp:txBody>
      <dsp:txXfrm>
        <a:off x="63934" y="1441090"/>
        <a:ext cx="2066692" cy="1181819"/>
      </dsp:txXfrm>
    </dsp:sp>
    <dsp:sp modelId="{2C49F256-EB95-4316-B48A-8B5DB0F397CB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Oversight responsibilities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Review and approval requirements</a:t>
          </a:r>
        </a:p>
      </dsp:txBody>
      <dsp:txXfrm rot="-5400000">
        <a:off x="2194561" y="2934443"/>
        <a:ext cx="3850293" cy="945456"/>
      </dsp:txXfrm>
    </dsp:sp>
    <dsp:sp modelId="{0ADD389E-7695-4CF1-831A-855597C14BD6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GMEC Responsibilities</a:t>
          </a:r>
        </a:p>
      </dsp:txBody>
      <dsp:txXfrm>
        <a:off x="63934" y="2816262"/>
        <a:ext cx="2066692" cy="1181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E14CA-E269-4337-95A2-78B6490D1D29}">
      <dsp:nvSpPr>
        <dsp:cNvPr id="0" name=""/>
        <dsp:cNvSpPr/>
      </dsp:nvSpPr>
      <dsp:spPr>
        <a:xfrm>
          <a:off x="0" y="512878"/>
          <a:ext cx="1743363" cy="10460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ACGME Surveys</a:t>
          </a:r>
        </a:p>
      </dsp:txBody>
      <dsp:txXfrm>
        <a:off x="0" y="512878"/>
        <a:ext cx="1743363" cy="1046018"/>
      </dsp:txXfrm>
    </dsp:sp>
    <dsp:sp modelId="{9F69A1A3-6913-4B9D-BA71-E04627E8D816}">
      <dsp:nvSpPr>
        <dsp:cNvPr id="0" name=""/>
        <dsp:cNvSpPr/>
      </dsp:nvSpPr>
      <dsp:spPr>
        <a:xfrm>
          <a:off x="1917699" y="512878"/>
          <a:ext cx="1743363" cy="10460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Annual </a:t>
          </a:r>
          <a:r>
            <a:rPr lang="en-US" sz="2200" kern="1200" dirty="0" err="1"/>
            <a:t>Housestaff</a:t>
          </a:r>
          <a:r>
            <a:rPr lang="en-US" sz="2200" kern="1200" dirty="0"/>
            <a:t> Surveys</a:t>
          </a:r>
        </a:p>
      </dsp:txBody>
      <dsp:txXfrm>
        <a:off x="1917699" y="512878"/>
        <a:ext cx="1743363" cy="1046018"/>
      </dsp:txXfrm>
    </dsp:sp>
    <dsp:sp modelId="{31457011-2193-4BA3-A09F-1C409DB781EA}">
      <dsp:nvSpPr>
        <dsp:cNvPr id="0" name=""/>
        <dsp:cNvSpPr/>
      </dsp:nvSpPr>
      <dsp:spPr>
        <a:xfrm>
          <a:off x="3835399" y="512878"/>
          <a:ext cx="1743363" cy="10460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Work Hours</a:t>
          </a:r>
        </a:p>
      </dsp:txBody>
      <dsp:txXfrm>
        <a:off x="3835399" y="512878"/>
        <a:ext cx="1743363" cy="1046018"/>
      </dsp:txXfrm>
    </dsp:sp>
    <dsp:sp modelId="{D6F0B4F0-C2EF-49E8-9F01-8DB2F0735883}">
      <dsp:nvSpPr>
        <dsp:cNvPr id="0" name=""/>
        <dsp:cNvSpPr/>
      </dsp:nvSpPr>
      <dsp:spPr>
        <a:xfrm>
          <a:off x="958849" y="1733233"/>
          <a:ext cx="1743363" cy="10460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SI Policies</a:t>
          </a:r>
        </a:p>
      </dsp:txBody>
      <dsp:txXfrm>
        <a:off x="958849" y="1733233"/>
        <a:ext cx="1743363" cy="1046018"/>
      </dsp:txXfrm>
    </dsp:sp>
    <dsp:sp modelId="{493D1393-ED25-4E25-AE37-4EAE195FF42F}">
      <dsp:nvSpPr>
        <dsp:cNvPr id="0" name=""/>
        <dsp:cNvSpPr/>
      </dsp:nvSpPr>
      <dsp:spPr>
        <a:xfrm>
          <a:off x="2876549" y="1733233"/>
          <a:ext cx="1743363" cy="10460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CLER Focus Areas</a:t>
          </a:r>
        </a:p>
      </dsp:txBody>
      <dsp:txXfrm>
        <a:off x="2876549" y="1733233"/>
        <a:ext cx="1743363" cy="1046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24CF8-EEF4-4E39-A85F-1C5C9B67CBDC}">
      <dsp:nvSpPr>
        <dsp:cNvPr id="0" name=""/>
        <dsp:cNvSpPr/>
      </dsp:nvSpPr>
      <dsp:spPr>
        <a:xfrm>
          <a:off x="1567956" y="43122"/>
          <a:ext cx="2069869" cy="20698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Curriculum</a:t>
          </a:r>
        </a:p>
      </dsp:txBody>
      <dsp:txXfrm>
        <a:off x="1843939" y="405349"/>
        <a:ext cx="1517904" cy="931441"/>
      </dsp:txXfrm>
    </dsp:sp>
    <dsp:sp modelId="{AF072838-2459-4CB3-8F05-6E7745A9213F}">
      <dsp:nvSpPr>
        <dsp:cNvPr id="0" name=""/>
        <dsp:cNvSpPr/>
      </dsp:nvSpPr>
      <dsp:spPr>
        <a:xfrm>
          <a:off x="2314834" y="1336790"/>
          <a:ext cx="2069869" cy="2069869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Board pass rates</a:t>
          </a:r>
        </a:p>
      </dsp:txBody>
      <dsp:txXfrm>
        <a:off x="2947869" y="1871506"/>
        <a:ext cx="1241921" cy="1138428"/>
      </dsp:txXfrm>
    </dsp:sp>
    <dsp:sp modelId="{7208987D-1FBB-4A10-B0D9-95C2CF9A2DE5}">
      <dsp:nvSpPr>
        <dsp:cNvPr id="0" name=""/>
        <dsp:cNvSpPr/>
      </dsp:nvSpPr>
      <dsp:spPr>
        <a:xfrm>
          <a:off x="821079" y="1336790"/>
          <a:ext cx="2069869" cy="2069869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Milestones</a:t>
          </a:r>
        </a:p>
      </dsp:txBody>
      <dsp:txXfrm>
        <a:off x="1015991" y="1871506"/>
        <a:ext cx="1241921" cy="1138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508709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0673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 Copyright 2022</a:t>
            </a:r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 Copyright 2022</a:t>
            </a:r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 Copyright 2022</a:t>
            </a:r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 Copyright 2022</a:t>
            </a:r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3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 Copyright 2022</a:t>
            </a:r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 Copyright 2022</a:t>
            </a:r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 Copyright 2022</a:t>
            </a:r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65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Partners In Medical Education, Inc Copyright 2022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hyperlink" Target="mailto:Christine@partnersinmeded.com" TargetMode="External"/><Relationship Id="rId4" Type="http://schemas.openxmlformats.org/officeDocument/2006/relationships/hyperlink" Target="mailto:Carmela@partnersinmeded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Schwartz, if you have any questions or concerns during this time.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Please Note…</a:t>
            </a:r>
            <a:endParaRPr lang="en-US" dirty="0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332B5-5A12-4D14-A54F-301115360AA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Partners In Medical Education, Inc. Copyright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EFF900-A1CD-47A4-A718-F9E7E0A1D6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1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572029"/>
            <a:ext cx="7886700" cy="4438905"/>
          </a:xfrm>
        </p:spPr>
        <p:txBody>
          <a:bodyPr/>
          <a:lstStyle/>
          <a:p>
            <a:r>
              <a:rPr lang="en-US" dirty="0"/>
              <a:t>The quality of </a:t>
            </a:r>
            <a:r>
              <a:rPr lang="en-US" u="sng" dirty="0"/>
              <a:t>educational experiences </a:t>
            </a:r>
            <a:r>
              <a:rPr lang="en-US" dirty="0"/>
              <a:t>in each ACGME-accredited program that lead to measurable achievement of </a:t>
            </a:r>
            <a:r>
              <a:rPr lang="en-US" u="sng" dirty="0"/>
              <a:t>educational outcomes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Oversight Requirements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6474213"/>
              </p:ext>
            </p:extLst>
          </p:nvPr>
        </p:nvGraphicFramePr>
        <p:xfrm>
          <a:off x="1989344" y="2897592"/>
          <a:ext cx="5205783" cy="344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43419" y="3121890"/>
            <a:ext cx="9412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G&amp;O</a:t>
            </a:r>
          </a:p>
          <a:p>
            <a:r>
              <a:rPr lang="en-US" dirty="0"/>
              <a:t>Rotations</a:t>
            </a:r>
          </a:p>
          <a:p>
            <a:r>
              <a:rPr lang="en-US" dirty="0"/>
              <a:t>Didactics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FC376-CFE6-4689-AD95-70267DAC12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E1A7E-629E-4C66-99CD-7F69AF1673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7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7305964" y="1828800"/>
            <a:ext cx="1357745" cy="1149655"/>
          </a:xfrm>
          <a:prstGeom prst="irregularSeal2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NEW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Programs’ APEs and self-studies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ACGME-accredited programs’ </a:t>
            </a:r>
            <a:r>
              <a:rPr lang="en-US" u="sng" dirty="0">
                <a:solidFill>
                  <a:srgbClr val="FF0000"/>
                </a:solidFill>
              </a:rPr>
              <a:t>implementation</a:t>
            </a:r>
            <a:r>
              <a:rPr lang="en-US" dirty="0">
                <a:solidFill>
                  <a:srgbClr val="FF0000"/>
                </a:solidFill>
              </a:rPr>
              <a:t> of institutional policy(</a:t>
            </a:r>
            <a:r>
              <a:rPr lang="en-US" dirty="0" err="1">
                <a:solidFill>
                  <a:srgbClr val="FF0000"/>
                </a:solidFill>
              </a:rPr>
              <a:t>ies</a:t>
            </a:r>
            <a:r>
              <a:rPr lang="en-US" dirty="0">
                <a:solidFill>
                  <a:srgbClr val="FF0000"/>
                </a:solidFill>
              </a:rPr>
              <a:t>) for vacation and leaves of absence, including medical, parental, and caregiver leaves of absence, at least annually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Policies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LOA tracking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Specialty board requirements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Oversight Requirements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DFD21-C2B4-489A-9618-8B218BE83D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3D423-694B-4E86-BBDB-C98665C7C0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7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processes related to reductions and closures of ACGME-accredited programs, major participating sites, and the SI</a:t>
            </a:r>
          </a:p>
          <a:p>
            <a:r>
              <a:rPr lang="en-US" dirty="0"/>
              <a:t>Provision of summary information of patient safety reports to residents, fellows, faculty members, &amp; other clinical staff members.  At a minimum, this oversight must include verification that such summary information is being provided.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Work with patient safety team to identify what data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Event report data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EXAMPLE:  hand-washing audit data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Oversight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9A64C-1BBE-4AA9-A7C6-03073C6446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79CE7-1DA1-4897-950A-DD374B21DB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9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Program Evaluations (APEs)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Explosion 2 4"/>
          <p:cNvSpPr/>
          <p:nvPr/>
        </p:nvSpPr>
        <p:spPr>
          <a:xfrm>
            <a:off x="83127" y="1542472"/>
            <a:ext cx="3454400" cy="2595417"/>
          </a:xfrm>
          <a:prstGeom prst="irregularSeal2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Review CPRs V.C.1.a)-e)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861AF-1894-44D6-89EB-0C1DF3074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67172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Standardize APEs across SI</a:t>
            </a:r>
          </a:p>
          <a:p>
            <a:pPr lvl="1"/>
            <a:r>
              <a:rPr lang="en-US" dirty="0"/>
              <a:t>Create templates for programs</a:t>
            </a:r>
          </a:p>
          <a:p>
            <a:pPr lvl="1"/>
            <a:r>
              <a:rPr lang="en-US" dirty="0"/>
              <a:t>Ability to use data for AIR</a:t>
            </a:r>
          </a:p>
          <a:p>
            <a:pPr marL="546100" lvl="1" indent="0">
              <a:buNone/>
            </a:pPr>
            <a:endParaRPr lang="en-US" dirty="0"/>
          </a:p>
          <a:p>
            <a:r>
              <a:rPr lang="en-US" dirty="0"/>
              <a:t>Monitor APE action plans at GMEC</a:t>
            </a:r>
          </a:p>
          <a:p>
            <a:pPr lvl="1"/>
            <a:r>
              <a:rPr lang="en-US" dirty="0"/>
              <a:t>Greater program accountability </a:t>
            </a:r>
          </a:p>
          <a:p>
            <a:pPr marL="546100" lvl="1" indent="0">
              <a:buNone/>
            </a:pPr>
            <a:endParaRPr lang="en-US" dirty="0"/>
          </a:p>
          <a:p>
            <a:r>
              <a:rPr lang="en-US" dirty="0"/>
              <a:t>Consider use of a GMEC sub-committee if you are a large SI or don’t want to take up time at GMEC meetings to do this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9272" y="174531"/>
            <a:ext cx="6526006" cy="1325563"/>
          </a:xfrm>
        </p:spPr>
        <p:txBody>
          <a:bodyPr/>
          <a:lstStyle/>
          <a:p>
            <a:r>
              <a:rPr lang="en-US" dirty="0"/>
              <a:t>Tips for GMEC Oversight of APEs</a:t>
            </a:r>
          </a:p>
        </p:txBody>
      </p:sp>
      <p:pic>
        <p:nvPicPr>
          <p:cNvPr id="4" name="Google Shape;213;p16" descr="Tools">
            <a:extLst>
              <a:ext uri="{FF2B5EF4-FFF2-40B4-BE49-F238E27FC236}">
                <a16:creationId xmlns:a16="http://schemas.microsoft.com/office/drawing/2014/main" id="{CE55A864-122F-4EFD-A6B2-A85D1389C1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0589" y="1321498"/>
            <a:ext cx="812800" cy="833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20415" y="1357466"/>
            <a:ext cx="3111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TOOLS: (1) ACGME APE Template</a:t>
            </a:r>
          </a:p>
          <a:p>
            <a:r>
              <a:rPr lang="en-US" dirty="0"/>
              <a:t>   (2) ACGME Action Plan Template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84A54-35CC-493D-931E-D713C1B53E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7C66C-15B5-4513-805D-603D090471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84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for GMEC oversight of APEs must be designed to allow GMECs to actually make a decision </a:t>
            </a:r>
          </a:p>
          <a:p>
            <a:pPr lvl="1"/>
            <a:r>
              <a:rPr lang="en-US" dirty="0"/>
              <a:t>Accept programs’ APEs and action plans</a:t>
            </a:r>
          </a:p>
          <a:p>
            <a:pPr lvl="1"/>
            <a:r>
              <a:rPr lang="en-US" dirty="0"/>
              <a:t>Recommend program undergo a Special Review</a:t>
            </a:r>
          </a:p>
          <a:p>
            <a:pPr lvl="1"/>
            <a:r>
              <a:rPr lang="en-US" dirty="0"/>
              <a:t>Request more information or require additional action items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GMEC Decision-making Authority for APEs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C0572-F9DF-4656-B815-E561AED80E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4CAAC-ACF9-4009-A578-3FB657E4D4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05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process allow for effective oversight?</a:t>
            </a:r>
          </a:p>
          <a:p>
            <a:r>
              <a:rPr lang="en-US" dirty="0"/>
              <a:t>Does process allow GMEC to easily identify program vulnerabilities?</a:t>
            </a:r>
          </a:p>
          <a:p>
            <a:r>
              <a:rPr lang="en-US" dirty="0"/>
              <a:t>Can GMEC assess adequacy of resources?</a:t>
            </a:r>
          </a:p>
          <a:p>
            <a:r>
              <a:rPr lang="en-US" dirty="0"/>
              <a:t>Does process allow GMEC to assess program compliance with ACGME requirements?</a:t>
            </a:r>
          </a:p>
          <a:p>
            <a:r>
              <a:rPr lang="en-US" dirty="0"/>
              <a:t>Does process promote quality improvement and allow GMEC to assess program’s ability to facilitate continuous program improvement?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GMEC Decision-making Authority for APEs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970CF-884C-47D8-89C8-FD10D0318D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9F399-BE74-40FB-9A2B-288B071F3A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1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0796" y="1810155"/>
            <a:ext cx="3767860" cy="443890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Programs complete ACGME APE form and action plans which are sent to GMEC before meeting</a:t>
            </a:r>
          </a:p>
          <a:p>
            <a:r>
              <a:rPr lang="en-US" sz="2000" dirty="0"/>
              <a:t>Forms are presented and reviewed at the GMEC meeting</a:t>
            </a:r>
          </a:p>
          <a:p>
            <a:r>
              <a:rPr lang="en-US" sz="2000" dirty="0"/>
              <a:t>Programs provide written update on APE action plans at mid-point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It’s Done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6510" y="1810155"/>
            <a:ext cx="4479635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Programs complete APE form in </a:t>
            </a:r>
          </a:p>
          <a:p>
            <a:r>
              <a:rPr lang="en-US" sz="2000" dirty="0"/>
              <a:t>    residency management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DIO reviews APE form and action </a:t>
            </a:r>
          </a:p>
          <a:p>
            <a:r>
              <a:rPr lang="en-US" sz="2000" dirty="0"/>
              <a:t>    plans, PEC meeting minutes, </a:t>
            </a:r>
          </a:p>
          <a:p>
            <a:r>
              <a:rPr lang="en-US" sz="2000" dirty="0"/>
              <a:t>    ACGME surveys, most recent    </a:t>
            </a:r>
          </a:p>
          <a:p>
            <a:r>
              <a:rPr lang="en-US" sz="2000" dirty="0"/>
              <a:t>    annual program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DIO provides written comments/</a:t>
            </a:r>
          </a:p>
          <a:p>
            <a:r>
              <a:rPr lang="en-US" sz="2000" dirty="0"/>
              <a:t>    feedback and recommendations</a:t>
            </a:r>
          </a:p>
          <a:p>
            <a:endParaRPr lang="en-US" sz="2000" dirty="0"/>
          </a:p>
          <a:p>
            <a:r>
              <a:rPr lang="en-US" sz="2000" dirty="0"/>
              <a:t>	TOOL: APE Summary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GMEC reviews written DIO report </a:t>
            </a:r>
          </a:p>
          <a:p>
            <a:r>
              <a:rPr lang="en-US" sz="2000" dirty="0"/>
              <a:t>    at meeting</a:t>
            </a:r>
          </a:p>
          <a:p>
            <a:endParaRPr lang="en-US" sz="2000" dirty="0"/>
          </a:p>
        </p:txBody>
      </p:sp>
      <p:pic>
        <p:nvPicPr>
          <p:cNvPr id="5" name="Google Shape;213;p16" descr="Tools">
            <a:extLst>
              <a:ext uri="{FF2B5EF4-FFF2-40B4-BE49-F238E27FC236}">
                <a16:creationId xmlns:a16="http://schemas.microsoft.com/office/drawing/2014/main" id="{CE55A864-122F-4EFD-A6B2-A85D1389C1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9019" y="4391573"/>
            <a:ext cx="665019" cy="7161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2DF5E-AEC9-4B13-A7FB-4DA863E6AC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1FED9-CE26-445A-8547-37B99A31E3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54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Allows more in-depth evaluation of programs</a:t>
            </a:r>
          </a:p>
          <a:p>
            <a:r>
              <a:rPr lang="en-US" dirty="0"/>
              <a:t>A modified “internal review” process</a:t>
            </a:r>
          </a:p>
          <a:p>
            <a:r>
              <a:rPr lang="en-US" dirty="0"/>
              <a:t>Provides assessment of programs’ compliance with ACGME requirements beyond data identified in APEs</a:t>
            </a:r>
          </a:p>
          <a:p>
            <a:r>
              <a:rPr lang="en-US" dirty="0"/>
              <a:t>Helps for site visit preparation</a:t>
            </a:r>
          </a:p>
          <a:p>
            <a:r>
              <a:rPr lang="en-US" dirty="0"/>
              <a:t>Still includes PEC involvement and GMEC oversight</a:t>
            </a:r>
          </a:p>
          <a:p>
            <a:r>
              <a:rPr lang="en-US" dirty="0"/>
              <a:t>Can do separately or in conjunction with APE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Review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6F966-2BBE-40D6-B9C5-ED6A15573C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F856E-8F7B-458E-9402-579392E222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48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41" y="2087418"/>
            <a:ext cx="7925487" cy="29690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 vs. Program Review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BF92CD-BDF6-40BE-B4CB-1C35D96198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40928-30E1-4B2B-B0F2-CF2E5C6403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6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AD46-1839-4F2E-BDA0-10A7C04B5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ABC's of GMEC: Part Two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96B3C-872B-49C8-BB4D-0853A7C0D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04" y="4564215"/>
            <a:ext cx="7245398" cy="1116242"/>
          </a:xfrm>
        </p:spPr>
        <p:txBody>
          <a:bodyPr>
            <a:normAutofit fontScale="25000" lnSpcReduction="20000"/>
          </a:bodyPr>
          <a:lstStyle/>
          <a:p>
            <a:endParaRPr lang="en-US" sz="2500" b="1" dirty="0"/>
          </a:p>
          <a:p>
            <a:endParaRPr lang="en-US" sz="2500" b="1" dirty="0"/>
          </a:p>
          <a:p>
            <a:r>
              <a:rPr lang="en-US" sz="8000" b="1" dirty="0"/>
              <a:t>Presented by:  Victoria Hanlon, MS, CHCP</a:t>
            </a:r>
          </a:p>
          <a:p>
            <a:r>
              <a:rPr lang="en-US" sz="8000" b="1" dirty="0"/>
              <a:t>			 </a:t>
            </a:r>
            <a:r>
              <a:rPr lang="en-US" sz="8000" b="1" dirty="0">
                <a:effectLst/>
              </a:rPr>
              <a:t>Amy </a:t>
            </a:r>
            <a:r>
              <a:rPr lang="en-US" sz="8000" b="1" dirty="0"/>
              <a:t>Durante</a:t>
            </a:r>
            <a:r>
              <a:rPr lang="en-US" sz="8000" b="1" dirty="0">
                <a:effectLst/>
              </a:rPr>
              <a:t>, MHA</a:t>
            </a:r>
            <a:r>
              <a:rPr lang="en-US" sz="8000" b="1" dirty="0"/>
              <a:t> </a:t>
            </a:r>
            <a:endParaRPr lang="en-US" sz="8000" dirty="0"/>
          </a:p>
          <a:p>
            <a:endParaRPr lang="en-US" sz="2500" b="1" dirty="0">
              <a:effectLst/>
              <a:ea typeface="Times New Roman" panose="02020603050405020304" pitchFamily="18" charset="0"/>
            </a:endParaRPr>
          </a:p>
          <a:p>
            <a:endParaRPr lang="en-US" sz="2500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EB819-74A8-4964-B1E6-4AA7574187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332B5-5A12-4D14-A54F-301115360AA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Partners In Medical Education, Inc.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3209285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PLAs</a:t>
            </a:r>
          </a:p>
          <a:p>
            <a:r>
              <a:rPr lang="en-US" dirty="0"/>
              <a:t>Rotation goals &amp; objectives</a:t>
            </a:r>
          </a:p>
          <a:p>
            <a:r>
              <a:rPr lang="en-US" dirty="0"/>
              <a:t>Evaluation forms and processes</a:t>
            </a:r>
          </a:p>
          <a:p>
            <a:r>
              <a:rPr lang="en-US" dirty="0"/>
              <a:t>Program policies</a:t>
            </a:r>
          </a:p>
          <a:p>
            <a:r>
              <a:rPr lang="en-US" dirty="0"/>
              <a:t>Evidence of resident/fellow participation in QIPS</a:t>
            </a:r>
          </a:p>
          <a:p>
            <a:r>
              <a:rPr lang="en-US" dirty="0"/>
              <a:t>Meetings with PD, residents/fellows, and faculty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Review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60AA9-812D-4348-802D-B941BC59B7A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9FC63-4428-45B8-B8C4-265D36A28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7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B4F7E0-F26F-33A8-8964-12B223B52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Board pass rate/In-service exams</a:t>
            </a:r>
          </a:p>
          <a:p>
            <a:r>
              <a:rPr lang="en-US" dirty="0"/>
              <a:t>Match data analysis</a:t>
            </a:r>
          </a:p>
          <a:p>
            <a:pPr lvl="1"/>
            <a:r>
              <a:rPr lang="en-US" dirty="0"/>
              <a:t>Filled vs. SOAP</a:t>
            </a:r>
          </a:p>
          <a:p>
            <a:pPr lvl="1"/>
            <a:r>
              <a:rPr lang="en-US" dirty="0"/>
              <a:t>U.S. Graduates</a:t>
            </a:r>
          </a:p>
          <a:p>
            <a:r>
              <a:rPr lang="en-US" dirty="0"/>
              <a:t>RMS data accuracy </a:t>
            </a:r>
          </a:p>
          <a:p>
            <a:r>
              <a:rPr lang="en-US" dirty="0"/>
              <a:t>Remediation/probation</a:t>
            </a:r>
          </a:p>
          <a:p>
            <a:r>
              <a:rPr lang="en-US" dirty="0"/>
              <a:t>Site visit documents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58EB55-A60A-AEB3-EB1F-F2B0C455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Review Data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18ED8-5C01-F53C-6757-CAA22FF0D3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A picture containing light, traffic, outdoor, red&#10;&#10;Description automatically generated">
            <a:extLst>
              <a:ext uri="{FF2B5EF4-FFF2-40B4-BE49-F238E27FC236}">
                <a16:creationId xmlns:a16="http://schemas.microsoft.com/office/drawing/2014/main" id="{1EF1013D-6C1E-465D-DB94-DDA72924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173" y="2528434"/>
            <a:ext cx="2146789" cy="285815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EE92BB-CE7E-467C-B0C2-CF0A43DDAA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2482465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66CFC9-F66A-3507-8B80-E19DE1C2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604FD-C39F-E6D5-AEDF-7A90CAAA20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6F544B0D-F025-A40C-3C1A-9F326D18C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08" y="1699937"/>
            <a:ext cx="2908963" cy="24294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86FD91-9721-4D3D-B3A1-F83E0EA8B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586808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784C75-6B8F-FA4D-DF52-B3FFEAA14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Establishes a variety of criteria for identifying underperformance that includes, at a minimum, program accreditation statuses of Initial Accreditation with Warning, Continued Accreditation with Warning, and adverse accreditation statuses as described by ACGME policies; and,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A7BA06-2AF0-1932-4027-C65F8707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Review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B5A07-5710-04B5-821E-13678B6F91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4BA6EE14-66E0-3D44-179D-AD4163E18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024" y="4189907"/>
            <a:ext cx="4344390" cy="198705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E0FBCC-3F10-45F2-B271-E848A29FA1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2970704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E3A4FE-B5C5-15D1-E6E7-182D213B6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in a timely report that describes the quality improvement goals, the corrective actions, and the process for GMEC monitoring of outcomes, including timelines. 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6ABA47-B07C-5B0D-B97F-01AF0538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Review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FDB64-4061-DFC6-1CE2-8BC4930F8D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88755254-2899-EA73-7A77-FCC2FE6C9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98" y="3647768"/>
            <a:ext cx="4293578" cy="223286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DAED25-FB78-4544-9809-390A5E2FD8E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1131771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831AFA-0B58-58C4-459A-B8CBBC740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 policy for consistency</a:t>
            </a:r>
          </a:p>
          <a:p>
            <a:r>
              <a:rPr lang="en-US" dirty="0"/>
              <a:t>Determine dates and/or timeline</a:t>
            </a:r>
          </a:p>
          <a:p>
            <a:r>
              <a:rPr lang="en-US" dirty="0"/>
              <a:t>Subcommittee members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43C946-E4DF-8C1F-08B5-1CA2D876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Review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FE013-9093-9363-87C9-F761FC0B8B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253E2B-E512-FBB4-1667-12F5FE8F8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360" y="3429000"/>
            <a:ext cx="4293578" cy="222658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271367-1D2E-4D6D-8F27-3298F0920A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3191065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B81258-64DE-08C2-5C4A-FEFE8A280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committee</a:t>
            </a:r>
          </a:p>
          <a:p>
            <a:pPr lvl="1"/>
            <a:r>
              <a:rPr lang="en-US" dirty="0"/>
              <a:t>Committee chair</a:t>
            </a:r>
          </a:p>
          <a:p>
            <a:pPr lvl="1"/>
            <a:r>
              <a:rPr lang="en-US" dirty="0"/>
              <a:t>Faculty from another program </a:t>
            </a:r>
          </a:p>
          <a:p>
            <a:pPr lvl="1"/>
            <a:r>
              <a:rPr lang="en-US" dirty="0"/>
              <a:t>If multiple institutions can be same program different hospital</a:t>
            </a:r>
          </a:p>
          <a:p>
            <a:pPr lvl="1"/>
            <a:r>
              <a:rPr lang="en-US" dirty="0"/>
              <a:t>Peer selected resident</a:t>
            </a:r>
          </a:p>
          <a:p>
            <a:pPr lvl="1"/>
            <a:r>
              <a:rPr lang="en-US" dirty="0"/>
              <a:t>Admin from GME</a:t>
            </a:r>
          </a:p>
          <a:p>
            <a:r>
              <a:rPr lang="en-US" dirty="0"/>
              <a:t>Template </a:t>
            </a:r>
          </a:p>
          <a:p>
            <a:r>
              <a:rPr lang="en-US" dirty="0"/>
              <a:t>Interviews</a:t>
            </a:r>
          </a:p>
          <a:p>
            <a:pPr lvl="1"/>
            <a:r>
              <a:rPr lang="en-US" dirty="0"/>
              <a:t>Residents, faculty, leadership</a:t>
            </a:r>
          </a:p>
          <a:p>
            <a:pPr lvl="1"/>
            <a:r>
              <a:rPr lang="en-US" dirty="0"/>
              <a:t>Can separate PGY levels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FD90D2-1876-5F45-85D7-8B29E8C2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Review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AC2F5-A84E-EF07-E947-55ED1CE7F5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F5E55-75B5-4B61-84FD-62841A4025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3037791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7F26A-0BBE-E507-0BD1-AD40A84B5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8151556" cy="4438905"/>
          </a:xfrm>
        </p:spPr>
        <p:txBody>
          <a:bodyPr/>
          <a:lstStyle/>
          <a:p>
            <a:r>
              <a:rPr lang="en-US" dirty="0"/>
              <a:t>Present at GMEC and approve report</a:t>
            </a:r>
          </a:p>
          <a:p>
            <a:r>
              <a:rPr lang="en-US" dirty="0"/>
              <a:t>Follow up on agenda</a:t>
            </a:r>
          </a:p>
          <a:p>
            <a:r>
              <a:rPr lang="en-US" dirty="0"/>
              <a:t>First to review when surveys are released</a:t>
            </a:r>
          </a:p>
          <a:p>
            <a:r>
              <a:rPr lang="en-US" dirty="0"/>
              <a:t>Go back in??</a:t>
            </a:r>
          </a:p>
          <a:p>
            <a:r>
              <a:rPr lang="en-US" dirty="0"/>
              <a:t>Major changes section on web ADS – they like it!!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DF4523-B9D8-2A27-0CB6-AF2D1E7EB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GMEC Oversight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42505-7B8A-900E-53BA-D92EF25540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75DC23-262D-4B66-9863-8FA8385140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415306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F009D3-CE03-812F-C467-2534D9504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Institutional Review (AIR)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287DF-354F-A4A3-225A-B94BE670D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87525F81-64ED-3E9A-DCA5-9F622833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59" y="1557474"/>
            <a:ext cx="2722218" cy="23557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259BB9-0AF9-4F2C-A78F-764409F5A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415377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409683-ACF1-C76D-2196-49EDD4B28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GMEC must identify institutional performance indicators for the AIR, to include, at a minimum: </a:t>
            </a:r>
          </a:p>
          <a:p>
            <a:pPr marL="63500" indent="0">
              <a:lnSpc>
                <a:spcPct val="100000"/>
              </a:lnSpc>
              <a:buNone/>
            </a:pPr>
            <a:r>
              <a:rPr lang="en-US" dirty="0"/>
              <a:t>	The most recent ACGME institutional letter of 	notification;</a:t>
            </a:r>
          </a:p>
          <a:p>
            <a:pPr marL="63500" indent="0">
              <a:lnSpc>
                <a:spcPct val="100000"/>
              </a:lnSpc>
              <a:buNone/>
            </a:pPr>
            <a:r>
              <a:rPr lang="en-US" dirty="0"/>
              <a:t>	Results of ACGME surveys of residents/fellows 	and core faculty members; and, </a:t>
            </a:r>
          </a:p>
          <a:p>
            <a:pPr marL="63500" indent="0">
              <a:lnSpc>
                <a:spcPct val="100000"/>
              </a:lnSpc>
              <a:buNone/>
            </a:pPr>
            <a:r>
              <a:rPr lang="en-US" dirty="0"/>
              <a:t>	Each of its ACGME-accredited programs’ ACGME</a:t>
            </a:r>
          </a:p>
          <a:p>
            <a:pPr marL="63500" indent="0">
              <a:lnSpc>
                <a:spcPct val="100000"/>
              </a:lnSpc>
              <a:buNone/>
            </a:pPr>
            <a:r>
              <a:rPr lang="en-US" dirty="0"/>
              <a:t>	accreditation information, including accreditation 	and recognition statuses and citations.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956009-5FDB-74CC-6E54-5CBFFAA7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Institutional Review (AIR)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FCCC9-E075-F933-5626-B3A031E0C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AF9EB0-1A4A-4866-8F67-E8D0A3CF1E8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139343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A4FE05-04E8-4325-A736-FB7D60336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429000"/>
            <a:ext cx="3943350" cy="3048174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Current Director of Medical Education with 21 programs</a:t>
            </a:r>
          </a:p>
          <a:p>
            <a:r>
              <a:rPr lang="en-US" sz="1800" dirty="0"/>
              <a:t>Creates the agenda for the site GMEC and sits on the system-wide GMEC for a large 23 hospital SI</a:t>
            </a:r>
          </a:p>
          <a:p>
            <a:r>
              <a:rPr lang="en-US" sz="1800" dirty="0"/>
              <a:t>Began her career in GME at Hospital for Special Surgery as the Radiology Fellowship Program Coordinator</a:t>
            </a:r>
          </a:p>
          <a:p>
            <a:r>
              <a:rPr lang="en-US" sz="1800" dirty="0"/>
              <a:t>Continued her career in GME at Lutheran Medical Center as the OB/GYN Residency Coordinator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F0A0A-728F-43E5-A16A-E892DCBA7A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231FF-963B-47EF-84D5-108F33D689F7}"/>
              </a:ext>
            </a:extLst>
          </p:cNvPr>
          <p:cNvSpPr txBox="1"/>
          <p:nvPr/>
        </p:nvSpPr>
        <p:spPr>
          <a:xfrm>
            <a:off x="4925228" y="3373939"/>
            <a:ext cx="3943350" cy="3416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lnSpc>
                <a:spcPct val="90000"/>
              </a:lnSpc>
              <a:spcAft>
                <a:spcPts val="120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endParaRPr lang="en-US" sz="1800" i="1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1E5539-8DF0-4001-80C9-D8EA211422DA}"/>
              </a:ext>
            </a:extLst>
          </p:cNvPr>
          <p:cNvSpPr txBox="1"/>
          <p:nvPr/>
        </p:nvSpPr>
        <p:spPr>
          <a:xfrm>
            <a:off x="4823627" y="2973829"/>
            <a:ext cx="380081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1" dirty="0">
                <a:solidFill>
                  <a:schemeClr val="dk1"/>
                </a:solidFill>
                <a:latin typeface="Calibri"/>
                <a:cs typeface="Calibri"/>
              </a:rPr>
              <a:t>Victoria Hanlon, MS, CHCP</a:t>
            </a:r>
            <a:endParaRPr lang="en-US" sz="2000" b="1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A769B-269F-48DF-AD43-B5EE4DBD99B8}"/>
              </a:ext>
            </a:extLst>
          </p:cNvPr>
          <p:cNvSpPr txBox="1"/>
          <p:nvPr/>
        </p:nvSpPr>
        <p:spPr>
          <a:xfrm>
            <a:off x="196281" y="2998399"/>
            <a:ext cx="380081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1" dirty="0">
                <a:solidFill>
                  <a:schemeClr val="dk1"/>
                </a:solidFill>
                <a:latin typeface="Calibri"/>
                <a:cs typeface="Calibri"/>
              </a:rPr>
              <a:t>                      Amy Durante, MHA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74" y="1051615"/>
            <a:ext cx="2263925" cy="194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A959D1-BEDF-4C56-851E-918F1569072B}"/>
              </a:ext>
            </a:extLst>
          </p:cNvPr>
          <p:cNvSpPr txBox="1"/>
          <p:nvPr/>
        </p:nvSpPr>
        <p:spPr>
          <a:xfrm>
            <a:off x="2241755" y="509788"/>
            <a:ext cx="600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Introducing Your Presenters…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DA4FE05-04E8-4325-A736-FB7D603362FF}"/>
              </a:ext>
            </a:extLst>
          </p:cNvPr>
          <p:cNvSpPr txBox="1">
            <a:spLocks/>
          </p:cNvSpPr>
          <p:nvPr/>
        </p:nvSpPr>
        <p:spPr>
          <a:xfrm>
            <a:off x="4743450" y="3429000"/>
            <a:ext cx="3943350" cy="304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700" dirty="0"/>
              <a:t>Current DIO at a Sponsoring Institution with 19 programs</a:t>
            </a:r>
          </a:p>
          <a:p>
            <a:r>
              <a:rPr lang="en-US" sz="1700" dirty="0"/>
              <a:t>Been a member or Chair of a GMEC for 11 years</a:t>
            </a:r>
          </a:p>
          <a:p>
            <a:r>
              <a:rPr lang="en-US" sz="1700" dirty="0"/>
              <a:t>Began her career in GME at Georgetown University Hospital as the Associate Administrator for Surgical Specialty Education</a:t>
            </a:r>
          </a:p>
          <a:p>
            <a:r>
              <a:rPr lang="en-US" sz="1700" dirty="0"/>
              <a:t>Has GME experience at both the community and academic medical center levels</a:t>
            </a:r>
          </a:p>
          <a:p>
            <a:pPr marL="63500" indent="0">
              <a:buFont typeface="Arial"/>
              <a:buNone/>
            </a:pP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6B332B5-5A12-4D14-A54F-301115360AA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Partners In Medical Education, Inc. Copyright 2022</a:t>
            </a:r>
          </a:p>
        </p:txBody>
      </p:sp>
      <p:pic>
        <p:nvPicPr>
          <p:cNvPr id="1026" name="Picture 2" descr="https://attachments.office.net/owa/tori%40partnersinmeded.com/service.svc/s/GetAttachmentThumbnail?id=AAMkADkwYzg3ODQzLTVmZTMtNDAyYi1hMjNhLTZiOTNkMzY5ZDU1OABGAAAAAABiJpLul86nRLcnUjVeViVxBwCnf1AjgDGHRYnAF6v96R6QAAAAAAEMAACnf1AjgDGHRYnAF6v96R6QAAKkuyNEAAABEgAQAMRTL8sbfpZCsfIGmSY%2BMVA%3D&amp;thumbnailType=2&amp;token=eyJhbGciOiJSUzI1NiIsImtpZCI6IkZBRDY1NDI2MkM2QUYyOTYxQUExRThDQUI3OEZGMUIyNzBFNzA3RTkiLCJ0eXAiOiJKV1QiLCJ4NXQiOiItdFpVSml4cThwWWFvZWpLdDRfeHNuRG5CLWsifQ.eyJvcmlnaW4iOiJodHRwczovL291dGxvb2sub2ZmaWNlLmNvbSIsInVjIjoiZDcxZWJhMTZkZGFjNDU2MjlmN2Y2ZjI2MTNhNTAxM2UiLCJ2ZXIiOiJFeGNoYW5nZS5DYWxsYmFjay5WMSIsImFwcGN0eHNlbmRlciI6Ik93YURvd25sb2FkQGI0ZmU0ODZjLWViZTAtNGQ3Zi1iZTI2LTJkYWEyN2MxMWE2NiIsImlzc3JpbmciOiJXVyIsImFwcGN0eCI6IntcIm1zZXhjaHByb3RcIjpcIm93YVwiLFwicHVpZFwiOlwiMTE1MzgwMTExNTI5NDMxODMyNVwiLFwic2NvcGVcIjpcIk93YURvd25sb2FkXCIsXCJvaWRcIjpcIjIwZWE2ZTZkLTUwM2UtNDgzZC04MGJjLTk4YjZiMWRhN2Y0Y1wiLFwicHJpbWFyeXNpZFwiOlwiUy0xLTUtMjEtODYyNzI3NTQzLTM5MjE1MDYwNDMtMzcxMTgxMzU0MS0xMzE5NjI4MlwifSIsIm5iZiI6MTY1MjExNjg0MCwiZXhwIjoxNjUyMTE3NDQwLCJpc3MiOiIwMDAwMDAwMi0wMDAwLTBmZjEtY2UwMC0wMDAwMDAwMDAwMDBAYjRmZTQ4NmMtZWJlMC00ZDdmLWJlMjYtMmRhYTI3YzExYTY2IiwiYXVkIjoiMDAwMDAwMDItMDAwMC0wZmYxLWNlMDAtMDAwMDAwMDAwMDAwL2F0dGFjaG1lbnRzLm9mZmljZS5uZXRAYjRmZTQ4NmMtZWJlMC00ZDdmLWJlMjYtMmRhYTI3YzExYTY2IiwiaGFwcCI6Im93YSJ9.nGQ6rvm8ctEIfEllDjASv4VqH4nXjCot6dRUj_6CTWPFwDVC-do-_0hYas6iQ4U4knVeOa68fdPotMEDDiYCsngWVd7bkiYLYeyod_C5SpVd6tZeZzd8MwZD2t5GkiBcp-E7joVtisnvkJE5KMxibHvZC_lESxyD4OTounJnsUgeC_ldCAks663g1sqLRkprF0apON93jFuoondKM1u3pI6mH_EfxcsEinN47PPddE8u2G_ruOx7D9ArgI_viqV0kTKZDc-FQwsY7MvcliB4fcZUL_AOqZ8Ewjq8ngGJlPbpHjggvG9gMGBdfwYzSVf-czDTNgUcKk3K82PZJcCzCg&amp;X-OWA-CANARY=ejYjbXvv4UmeVxPLPVTDulB1YULgMdoYN9KfxB4ioFFMoNA7Mk52wV7LITMOt9egib7Od2ughhY.&amp;owa=outlook.office.com&amp;scriptVer=20220408004.16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03" y="975053"/>
            <a:ext cx="1349951" cy="20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4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6ED416-670C-B725-8592-CE7F1D19D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Subcommittee of the GMEC</a:t>
            </a:r>
          </a:p>
          <a:p>
            <a:pPr lvl="1"/>
            <a:r>
              <a:rPr lang="en-US" dirty="0"/>
              <a:t>Resident member</a:t>
            </a:r>
          </a:p>
          <a:p>
            <a:pPr lvl="1"/>
            <a:r>
              <a:rPr lang="en-US" dirty="0"/>
              <a:t>Determine role of subcommittee</a:t>
            </a:r>
          </a:p>
          <a:p>
            <a:r>
              <a:rPr lang="en-US" dirty="0"/>
              <a:t>DON’T FORGET #1</a:t>
            </a:r>
          </a:p>
          <a:p>
            <a:pPr lvl="1"/>
            <a:r>
              <a:rPr lang="en-US" dirty="0"/>
              <a:t>GMEC must identify institutional performance indicators for the AIR</a:t>
            </a:r>
          </a:p>
          <a:p>
            <a:r>
              <a:rPr lang="en-US" dirty="0"/>
              <a:t>Survey to GMEC and discussion</a:t>
            </a:r>
          </a:p>
          <a:p>
            <a:r>
              <a:rPr lang="en-US" dirty="0"/>
              <a:t>Tall order for many institutions </a:t>
            </a:r>
          </a:p>
          <a:p>
            <a:r>
              <a:rPr lang="en-US" dirty="0"/>
              <a:t>Let ACGME reports assist you</a:t>
            </a:r>
          </a:p>
          <a:p>
            <a:r>
              <a:rPr lang="en-US" dirty="0"/>
              <a:t>Compare last years</a:t>
            </a:r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1CCD92-4F60-AD78-E0BF-F61330FF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Institutional Review (AIR)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17BE6-D5BA-B25E-4447-DD2EEDA2A6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1E8317E-E782-A600-7866-FA03C494F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1193679"/>
            <a:ext cx="2315698" cy="185420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97820C-2A0A-4E27-89BD-53E3C559949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3930034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E73921-74D5-988F-4990-408D2042D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DIO must annually submit a written executive summary of the AIR to the Sponsoring Institution’s Governing Body. The written executive summary must include: </a:t>
            </a:r>
          </a:p>
          <a:p>
            <a:pPr lvl="1"/>
            <a:r>
              <a:rPr lang="en-US" dirty="0"/>
              <a:t>A summary of institutional performance on indicators for the AIR; and, </a:t>
            </a:r>
          </a:p>
          <a:p>
            <a:pPr lvl="1"/>
            <a:r>
              <a:rPr lang="en-US" dirty="0"/>
              <a:t>Action plans and performance monitoring procedures resulting from the AIR.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4A4CD7-C039-6543-9877-24BF2374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Institutional Review (AIR)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603B8-D390-FE67-E7F6-9264BCA386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DA32DE-3D26-4D0E-B55B-803659C606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3888843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FDE4FD-927D-819D-B920-32EBFCB0D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Presentation and discussion at GMEC</a:t>
            </a:r>
          </a:p>
          <a:p>
            <a:pPr lvl="1"/>
            <a:r>
              <a:rPr lang="en-US" dirty="0"/>
              <a:t>Shorter version to governing body</a:t>
            </a:r>
          </a:p>
          <a:p>
            <a:r>
              <a:rPr lang="en-US" dirty="0"/>
              <a:t>Action plans</a:t>
            </a:r>
          </a:p>
          <a:p>
            <a:pPr lvl="1"/>
            <a:r>
              <a:rPr lang="en-US" dirty="0"/>
              <a:t>Monitoring</a:t>
            </a:r>
          </a:p>
          <a:p>
            <a:pPr lvl="1"/>
            <a:r>
              <a:rPr lang="en-US" dirty="0"/>
              <a:t>Responsibility</a:t>
            </a:r>
          </a:p>
          <a:p>
            <a:pPr lvl="1"/>
            <a:r>
              <a:rPr lang="en-US" dirty="0"/>
              <a:t>A year goes by very quickly</a:t>
            </a:r>
          </a:p>
          <a:p>
            <a:r>
              <a:rPr lang="en-US" dirty="0"/>
              <a:t>Attainable and measurable goals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DE2246-DAAC-982C-9704-9BD64658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Governing Body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EC31E-7378-1E41-C33D-6456CCD90D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F54F37-2335-4159-92B6-4F7546E1DB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57827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8465B2-6D4C-F359-D084-9A6A5F52A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</a:t>
            </a:r>
          </a:p>
          <a:p>
            <a:r>
              <a:rPr lang="en-US" dirty="0"/>
              <a:t>Action plans</a:t>
            </a:r>
          </a:p>
          <a:p>
            <a:r>
              <a:rPr lang="en-US" dirty="0"/>
              <a:t>Others involvement </a:t>
            </a:r>
          </a:p>
          <a:p>
            <a:r>
              <a:rPr lang="en-US" dirty="0"/>
              <a:t>Report and approval at GMEC </a:t>
            </a:r>
          </a:p>
          <a:p>
            <a:pPr lvl="1"/>
            <a:r>
              <a:rPr lang="en-US" dirty="0"/>
              <a:t>Others will learn from it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846D57-C7D5-267D-77E9-BDA50EE2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263EB-04ED-5913-A50D-7AE96FE8F0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BC2A996-16E1-723B-35E9-C843D114B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40" y="4258487"/>
            <a:ext cx="4471419" cy="191847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E90FE7-7D1F-4C80-A423-918211B3AB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2092887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42852" y="22087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    </a:t>
            </a:r>
            <a:endParaRPr lang="en-US" altLang="en-US" sz="1400" b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The ABCs of GMEC: Part II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Thursday, May 19,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Here We Grow Again – And With Our Community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Tuesday, May 24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ACGME Complaint Letter: Now What?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June 9,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JEDI Warriors in GME: Guardians of Justice, Equity, Diversity, and Inclusion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June 23, 2022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6" y="4312703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6" y="5003730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Moral Injury in Healthcare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Streamlining Your Special Review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Getting to the Next Stage - Program Improvement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Digging for Data IV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Back to Basics – GME for New Coordinators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Leveraging RMS Technology for the Medicare Cost Report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Meet the Experts – Fall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 Successful Coordinator? You Must Be C-C-Crazy!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Planning and Tracking Scholarly Activity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 Financing: The Basics, the Strategies, and the Upcoming Changes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Role of Coaching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2BAC2-4600-4528-8015-7D2D7D5691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85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0"/>
          <p:cNvSpPr txBox="1">
            <a:spLocks noGrp="1"/>
          </p:cNvSpPr>
          <p:nvPr>
            <p:ph type="body" idx="1"/>
          </p:nvPr>
        </p:nvSpPr>
        <p:spPr>
          <a:xfrm>
            <a:off x="838200" y="1891117"/>
            <a:ext cx="7677150" cy="408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2286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1" dirty="0"/>
              <a:t>    </a:t>
            </a:r>
            <a:endParaRPr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 dirty="0"/>
              <a:t>Partners in Medical Education, Inc. provides comprehensive consulting services to</a:t>
            </a:r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 dirty="0"/>
              <a:t>the GME community.</a:t>
            </a:r>
            <a:endParaRPr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 dirty="0"/>
              <a:t>  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 dirty="0"/>
              <a:t>Partners in Medical Education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dirty="0"/>
              <a:t>724-864-7320  |  </a:t>
            </a:r>
            <a:r>
              <a:rPr lang="en-US" sz="6400" b="1" u="sng" dirty="0">
                <a:solidFill>
                  <a:schemeClr val="hlink"/>
                </a:solidFill>
                <a:hlinkClick r:id="rId3"/>
              </a:rPr>
              <a:t>info@PartnersInMedEd.com</a:t>
            </a:r>
            <a:endParaRPr sz="64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6400" b="1" dirty="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6400" b="1" dirty="0"/>
              <a:t>Carmela Meyer, EdD</a:t>
            </a:r>
            <a:endParaRPr dirty="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6400" b="1" u="sng" dirty="0">
              <a:solidFill>
                <a:schemeClr val="hlink"/>
              </a:solidFill>
              <a:hlinkClick r:id="rId4"/>
            </a:endParaRPr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6400" b="1" u="sng" dirty="0">
                <a:solidFill>
                  <a:schemeClr val="hlink"/>
                </a:solidFill>
                <a:hlinkClick r:id="rId4"/>
              </a:rPr>
              <a:t>Carmela@partnersinmeded.com</a:t>
            </a:r>
            <a:endParaRPr sz="6400" b="1"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6400"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400" dirty="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 dirty="0"/>
              <a:t>Christine Redovan, MBA, MLIS</a:t>
            </a:r>
            <a:endParaRPr dirty="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400" b="1" u="sng" dirty="0">
              <a:solidFill>
                <a:schemeClr val="hlink"/>
              </a:solidFill>
              <a:hlinkClick r:id="rId5"/>
            </a:endParaRPr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 u="sng" dirty="0">
                <a:solidFill>
                  <a:schemeClr val="hlink"/>
                </a:solidFill>
                <a:hlinkClick r:id="rId5"/>
              </a:rPr>
              <a:t>Christine@partnersinmeded.com</a:t>
            </a:r>
            <a:endParaRPr sz="6400" b="1"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400" b="1"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6400" b="1" dirty="0"/>
              <a:t>www.PartnersInMedEd.com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b="1" dirty="0"/>
          </a:p>
        </p:txBody>
      </p:sp>
      <p:pic>
        <p:nvPicPr>
          <p:cNvPr id="421" name="Google Shape;421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Partners In Medical Education, Inc Copyright 2022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body" idx="1"/>
          </p:nvPr>
        </p:nvSpPr>
        <p:spPr>
          <a:xfrm>
            <a:off x="462150" y="2004167"/>
            <a:ext cx="8219700" cy="45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 fontAlgn="base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Noto Sans Symbols"/>
              </a:rPr>
              <a:t>Understand the essential components related to institutional and program GMEC oversight</a:t>
            </a:r>
            <a:endParaRPr lang="en-US" sz="2800" dirty="0">
              <a:latin typeface="Calibri"/>
              <a:ea typeface="Noto Sans Symbols"/>
              <a:cs typeface="Noto Sans Symbols"/>
            </a:endParaRPr>
          </a:p>
          <a:p>
            <a:pPr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Noto Sans Symbols"/>
              </a:rPr>
              <a:t>Discuss strategies for organizing these components to ensure compliance with ACGME expectations and requirements</a:t>
            </a:r>
          </a:p>
          <a:p>
            <a:pPr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Noto Sans Symbols"/>
              </a:rPr>
              <a:t>Identify tips and tools for fulfilling the ACGME’s expectations for GMEC’s oversight of the SI and programs</a:t>
            </a:r>
          </a:p>
          <a:p>
            <a:pPr marR="0" lvl="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000" dirty="0">
              <a:effectLst/>
              <a:ea typeface="Noto Sans Symbols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●"/>
            </a:pPr>
            <a:endParaRPr lang="en-US" sz="3000" dirty="0">
              <a:latin typeface="Calibri"/>
              <a:ea typeface="Noto Sans Symbols"/>
              <a:cs typeface="Noto Sans Symbols"/>
            </a:endParaRPr>
          </a:p>
        </p:txBody>
      </p:sp>
      <p:sp>
        <p:nvSpPr>
          <p:cNvPr id="78" name="Google Shape;78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79" name="Google Shape;79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Partners In Medical Education, Inc Copyright 2022</a:t>
            </a:r>
            <a:endParaRPr dirty="0"/>
          </a:p>
        </p:txBody>
      </p:sp>
      <p:sp>
        <p:nvSpPr>
          <p:cNvPr id="80" name="Google Shape;80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AutoShape 4" descr="Recap Pictures | Download Free Images on Unsplas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0139352"/>
              </p:ext>
            </p:extLst>
          </p:nvPr>
        </p:nvGraphicFramePr>
        <p:xfrm>
          <a:off x="1524000" y="18588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279506" y="160337"/>
            <a:ext cx="42875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RECAP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2BF7E-0A52-467A-A38E-6D1D05A42BD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7F5F4-DEDA-4628-8904-A33FAEC4D5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GMEC Demonstrate Oversight?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2050" name="Picture 2" descr="🤔 Thinking Face emoji Meaning | Dictionar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93" y="160148"/>
            <a:ext cx="1987261" cy="19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A6463-FB4C-4229-9998-B8C2CE40A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</a:p>
        </p:txBody>
      </p:sp>
    </p:spTree>
    <p:extLst>
      <p:ext uri="{BB962C8B-B14F-4D97-AF65-F5344CB8AC3E}">
        <p14:creationId xmlns:p14="http://schemas.microsoft.com/office/powerpoint/2010/main" val="85757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&amp; discussion of data as identified in </a:t>
            </a:r>
            <a:r>
              <a:rPr lang="en-US" i="1" dirty="0"/>
              <a:t>IR I.B.4.a).(1-6)</a:t>
            </a:r>
          </a:p>
          <a:p>
            <a:r>
              <a:rPr lang="en-US" dirty="0"/>
              <a:t>Documentation in GMEC minutes (this is your proof to the ACGME)</a:t>
            </a:r>
          </a:p>
          <a:p>
            <a:r>
              <a:rPr lang="en-US" u="sng" dirty="0"/>
              <a:t>APEs (program), AIR (SI) &amp; Special Reviews (underperforming programs)</a:t>
            </a:r>
          </a:p>
          <a:p>
            <a:pPr marL="6350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Oversight</a:t>
            </a:r>
          </a:p>
        </p:txBody>
      </p:sp>
      <p:sp>
        <p:nvSpPr>
          <p:cNvPr id="5" name="Google Shape;79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Partners In Medical Education, Inc Copyright 2022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05956-813D-4A84-80F9-29D17901A1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C64332-B75C-4E63-AC5A-183F05F17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ACGME accreditation and recognition statuses of the SI and each of its ACGME-accredited programs </a:t>
            </a:r>
          </a:p>
          <a:p>
            <a:pPr lvl="1"/>
            <a:r>
              <a:rPr lang="en-US" dirty="0"/>
              <a:t>GMEC review all ACGME LONs</a:t>
            </a:r>
          </a:p>
          <a:p>
            <a:pPr marL="5461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C5C383-D506-413D-ACF2-F78FFB79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Oversight Requirements</a:t>
            </a:r>
          </a:p>
        </p:txBody>
      </p:sp>
      <p:sp>
        <p:nvSpPr>
          <p:cNvPr id="4" name="Google Shape;79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Partners In Medical Education, Inc Copyright 2022</a:t>
            </a: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65" y="3470104"/>
            <a:ext cx="7078069" cy="27068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59AC4-473C-411C-85BE-C302116514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4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8650" y="1572029"/>
            <a:ext cx="7886700" cy="4438905"/>
          </a:xfrm>
        </p:spPr>
        <p:txBody>
          <a:bodyPr/>
          <a:lstStyle/>
          <a:p>
            <a:r>
              <a:rPr lang="en-US" dirty="0"/>
              <a:t>The quality of the GME learning and working environment within the SI, each of its ACGME-accredited programs, and its participating sites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Oversight Requirements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20460311"/>
              </p:ext>
            </p:extLst>
          </p:nvPr>
        </p:nvGraphicFramePr>
        <p:xfrm>
          <a:off x="1989344" y="2897592"/>
          <a:ext cx="5578763" cy="3292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1EEDC-B380-4E95-9E4C-2E498BE0927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53075-D483-4B90-84B0-347110B3E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34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1921</Words>
  <Application>Microsoft Office PowerPoint</Application>
  <PresentationFormat>On-screen Show (4:3)</PresentationFormat>
  <Paragraphs>390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Wingdings</vt:lpstr>
      <vt:lpstr>Noto Sans Symbols</vt:lpstr>
      <vt:lpstr>Arial</vt:lpstr>
      <vt:lpstr>Comic Sans MS</vt:lpstr>
      <vt:lpstr>PME-2016</vt:lpstr>
      <vt:lpstr>Please Note…</vt:lpstr>
      <vt:lpstr>The ABC's of GMEC: Part Two </vt:lpstr>
      <vt:lpstr>PowerPoint Presentation</vt:lpstr>
      <vt:lpstr>LEARNING OBJECTIVES</vt:lpstr>
      <vt:lpstr>PowerPoint Presentation</vt:lpstr>
      <vt:lpstr>How Does the GMEC Demonstrate Oversight?</vt:lpstr>
      <vt:lpstr>Oversight</vt:lpstr>
      <vt:lpstr>ACGME Oversight Requirements</vt:lpstr>
      <vt:lpstr>ACGME Oversight Requirements</vt:lpstr>
      <vt:lpstr>ACGME Oversight Requirements</vt:lpstr>
      <vt:lpstr>ACGME Oversight Requirements</vt:lpstr>
      <vt:lpstr>ACGME Oversight Requirements</vt:lpstr>
      <vt:lpstr>Annual Program Evaluations (APEs)</vt:lpstr>
      <vt:lpstr>Tips for GMEC Oversight of APEs</vt:lpstr>
      <vt:lpstr>GMEC Decision-making Authority for APEs</vt:lpstr>
      <vt:lpstr>GMEC Decision-making Authority for APEs</vt:lpstr>
      <vt:lpstr>How It’s Done</vt:lpstr>
      <vt:lpstr>Program Review </vt:lpstr>
      <vt:lpstr>APE vs. Program Review</vt:lpstr>
      <vt:lpstr>Program Review Data</vt:lpstr>
      <vt:lpstr>Dashboard Review Data  </vt:lpstr>
      <vt:lpstr>Special Review</vt:lpstr>
      <vt:lpstr>Special Review Process</vt:lpstr>
      <vt:lpstr>Special Review Process</vt:lpstr>
      <vt:lpstr>Special Review Policy</vt:lpstr>
      <vt:lpstr>Special Review Process</vt:lpstr>
      <vt:lpstr>GMEC Oversight</vt:lpstr>
      <vt:lpstr>Annual Institutional Review (AIR)</vt:lpstr>
      <vt:lpstr>Annual Institutional Review (AIR)</vt:lpstr>
      <vt:lpstr>Annual Institutional Review (AIR)</vt:lpstr>
      <vt:lpstr>Annual Institutional Review (AIR)</vt:lpstr>
      <vt:lpstr>Before the Governing Body</vt:lpstr>
      <vt:lpstr>Common Themes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OBJECTIVES</dc:title>
  <dc:creator>Microsoft Office User</dc:creator>
  <cp:lastModifiedBy>BJ Schwartz</cp:lastModifiedBy>
  <cp:revision>361</cp:revision>
  <dcterms:created xsi:type="dcterms:W3CDTF">2016-03-20T11:36:31Z</dcterms:created>
  <dcterms:modified xsi:type="dcterms:W3CDTF">2022-05-13T18:06:41Z</dcterms:modified>
</cp:coreProperties>
</file>