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3"/>
  </p:notesMasterIdLst>
  <p:sldIdLst>
    <p:sldId id="398" r:id="rId2"/>
    <p:sldId id="256" r:id="rId3"/>
    <p:sldId id="455" r:id="rId4"/>
    <p:sldId id="257" r:id="rId5"/>
    <p:sldId id="437" r:id="rId6"/>
    <p:sldId id="431" r:id="rId7"/>
    <p:sldId id="403" r:id="rId8"/>
    <p:sldId id="432" r:id="rId9"/>
    <p:sldId id="411" r:id="rId10"/>
    <p:sldId id="434" r:id="rId11"/>
    <p:sldId id="435" r:id="rId12"/>
    <p:sldId id="436" r:id="rId13"/>
    <p:sldId id="438" r:id="rId14"/>
    <p:sldId id="439" r:id="rId15"/>
    <p:sldId id="440" r:id="rId16"/>
    <p:sldId id="441" r:id="rId17"/>
    <p:sldId id="442" r:id="rId18"/>
    <p:sldId id="443" r:id="rId19"/>
    <p:sldId id="444" r:id="rId20"/>
    <p:sldId id="446" r:id="rId21"/>
    <p:sldId id="452" r:id="rId22"/>
    <p:sldId id="447" r:id="rId23"/>
    <p:sldId id="448" r:id="rId24"/>
    <p:sldId id="449" r:id="rId25"/>
    <p:sldId id="450" r:id="rId26"/>
    <p:sldId id="451" r:id="rId27"/>
    <p:sldId id="433" r:id="rId28"/>
    <p:sldId id="453" r:id="rId29"/>
    <p:sldId id="284" r:id="rId30"/>
    <p:sldId id="399" r:id="rId31"/>
    <p:sldId id="454" r:id="rId32"/>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904">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35" roundtripDataSignature="AMtx7mgnrmepJ0I9pbTxRFzruV774XYnh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Peters" initials="HP" lastIdx="1" clrIdx="0">
    <p:extLst>
      <p:ext uri="{19B8F6BF-5375-455C-9EA6-DF929625EA0E}">
        <p15:presenceInfo xmlns:p15="http://schemas.microsoft.com/office/powerpoint/2012/main" userId="Heather Peters" providerId="None"/>
      </p:ext>
    </p:extLst>
  </p:cmAuthor>
  <p:cmAuthor id="2" name="Heather" initials="H" lastIdx="2" clrIdx="1">
    <p:extLst>
      <p:ext uri="{19B8F6BF-5375-455C-9EA6-DF929625EA0E}">
        <p15:presenceInfo xmlns:p15="http://schemas.microsoft.com/office/powerpoint/2012/main" userId="Heather" providerId="None"/>
      </p:ext>
    </p:extLst>
  </p:cmAuthor>
  <p:cmAuthor id="3" name="Guest User" initials="GU" lastIdx="1" clrIdx="2">
    <p:extLst>
      <p:ext uri="{19B8F6BF-5375-455C-9EA6-DF929625EA0E}">
        <p15:presenceInfo xmlns:p15="http://schemas.microsoft.com/office/powerpoint/2012/main" userId="S::urn:spo:anon#01351215e5d710cc632bbad6c6a2dee358575745ca5955ee2dd5129fecad57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63" autoAdjust="0"/>
    <p:restoredTop sz="95481" autoAdjust="0"/>
  </p:normalViewPr>
  <p:slideViewPr>
    <p:cSldViewPr snapToGrid="0">
      <p:cViewPr varScale="1">
        <p:scale>
          <a:sx n="42" d="100"/>
          <a:sy n="42" d="100"/>
        </p:scale>
        <p:origin x="518" y="34"/>
      </p:cViewPr>
      <p:guideLst>
        <p:guide orient="horz" pos="2160"/>
        <p:guide pos="2904"/>
      </p:guideLst>
    </p:cSldViewPr>
  </p:slideViewPr>
  <p:notesTextViewPr>
    <p:cViewPr>
      <p:scale>
        <a:sx n="1" d="1"/>
        <a:sy n="1" d="1"/>
      </p:scale>
      <p:origin x="0" y="0"/>
    </p:cViewPr>
  </p:notesTextViewPr>
  <p:sorterViewPr>
    <p:cViewPr>
      <p:scale>
        <a:sx n="50" d="100"/>
        <a:sy n="50"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2D72A-7C23-44FE-8C50-31A8733F28F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9ABC3FE0-8FB2-415B-AAA0-62988B9BDB5B}">
      <dgm:prSet phldrT="[Text]"/>
      <dgm:spPr>
        <a:solidFill>
          <a:srgbClr val="92D050">
            <a:alpha val="50000"/>
          </a:srgbClr>
        </a:solidFill>
      </dgm:spPr>
      <dgm:t>
        <a:bodyPr/>
        <a:lstStyle/>
        <a:p>
          <a:r>
            <a:rPr lang="en-US" dirty="0"/>
            <a:t>Experiences</a:t>
          </a:r>
        </a:p>
      </dgm:t>
    </dgm:pt>
    <dgm:pt modelId="{62958CB9-3EA9-4802-9948-B2B69B4E0F69}" type="parTrans" cxnId="{5418E8A4-C9E9-4607-A58A-45B383759845}">
      <dgm:prSet/>
      <dgm:spPr/>
      <dgm:t>
        <a:bodyPr/>
        <a:lstStyle/>
        <a:p>
          <a:endParaRPr lang="en-US"/>
        </a:p>
      </dgm:t>
    </dgm:pt>
    <dgm:pt modelId="{6C2CBE20-5E58-4F11-93FB-0030FF72A3AE}" type="sibTrans" cxnId="{5418E8A4-C9E9-4607-A58A-45B383759845}">
      <dgm:prSet/>
      <dgm:spPr/>
      <dgm:t>
        <a:bodyPr/>
        <a:lstStyle/>
        <a:p>
          <a:endParaRPr lang="en-US"/>
        </a:p>
      </dgm:t>
    </dgm:pt>
    <dgm:pt modelId="{6E1231FF-D120-400B-A620-F21D517D938E}">
      <dgm:prSet phldrT="[Text]"/>
      <dgm:spPr>
        <a:solidFill>
          <a:srgbClr val="92D050">
            <a:alpha val="50000"/>
          </a:srgbClr>
        </a:solidFill>
      </dgm:spPr>
      <dgm:t>
        <a:bodyPr/>
        <a:lstStyle/>
        <a:p>
          <a:r>
            <a:rPr lang="en-US" dirty="0"/>
            <a:t>Attributes</a:t>
          </a:r>
        </a:p>
      </dgm:t>
    </dgm:pt>
    <dgm:pt modelId="{10A7B7BF-1842-4E9B-BC0D-4F2A48102D52}" type="parTrans" cxnId="{4D53BE9A-FDD4-41D4-953D-542F9338B16C}">
      <dgm:prSet/>
      <dgm:spPr/>
      <dgm:t>
        <a:bodyPr/>
        <a:lstStyle/>
        <a:p>
          <a:endParaRPr lang="en-US"/>
        </a:p>
      </dgm:t>
    </dgm:pt>
    <dgm:pt modelId="{51E1BA2A-9D3D-431F-9690-9798E7E0F04B}" type="sibTrans" cxnId="{4D53BE9A-FDD4-41D4-953D-542F9338B16C}">
      <dgm:prSet/>
      <dgm:spPr/>
      <dgm:t>
        <a:bodyPr/>
        <a:lstStyle/>
        <a:p>
          <a:endParaRPr lang="en-US"/>
        </a:p>
      </dgm:t>
    </dgm:pt>
    <dgm:pt modelId="{2D9619B3-C312-4EF2-89DB-CE8CF83F2FA8}">
      <dgm:prSet phldrT="[Text]"/>
      <dgm:spPr>
        <a:solidFill>
          <a:srgbClr val="92D050">
            <a:alpha val="50000"/>
          </a:srgbClr>
        </a:solidFill>
      </dgm:spPr>
      <dgm:t>
        <a:bodyPr/>
        <a:lstStyle/>
        <a:p>
          <a:r>
            <a:rPr lang="en-US" dirty="0"/>
            <a:t>Competencies</a:t>
          </a:r>
        </a:p>
      </dgm:t>
    </dgm:pt>
    <dgm:pt modelId="{F635FD5A-25B8-4773-BF1D-E21DA144ACCF}" type="parTrans" cxnId="{79A4808D-C12A-4E9A-859D-E779F8863DA4}">
      <dgm:prSet/>
      <dgm:spPr/>
      <dgm:t>
        <a:bodyPr/>
        <a:lstStyle/>
        <a:p>
          <a:endParaRPr lang="en-US"/>
        </a:p>
      </dgm:t>
    </dgm:pt>
    <dgm:pt modelId="{5D32B993-A921-410E-AB35-4AD231DDEA13}" type="sibTrans" cxnId="{79A4808D-C12A-4E9A-859D-E779F8863DA4}">
      <dgm:prSet/>
      <dgm:spPr/>
      <dgm:t>
        <a:bodyPr/>
        <a:lstStyle/>
        <a:p>
          <a:endParaRPr lang="en-US"/>
        </a:p>
      </dgm:t>
    </dgm:pt>
    <dgm:pt modelId="{BC025CF1-AF2F-40FB-BBC6-4DDB092792A3}">
      <dgm:prSet phldrT="[Text]"/>
      <dgm:spPr>
        <a:solidFill>
          <a:srgbClr val="92D050">
            <a:alpha val="50000"/>
          </a:srgbClr>
        </a:solidFill>
      </dgm:spPr>
      <dgm:t>
        <a:bodyPr/>
        <a:lstStyle/>
        <a:p>
          <a:r>
            <a:rPr lang="en-US" dirty="0"/>
            <a:t>Metrics</a:t>
          </a:r>
        </a:p>
      </dgm:t>
    </dgm:pt>
    <dgm:pt modelId="{B6850337-F5C7-4EB2-A4C4-FF1DEB1EE0AA}" type="parTrans" cxnId="{1DB3C503-8325-49B1-A59B-0B664E3AE686}">
      <dgm:prSet/>
      <dgm:spPr/>
      <dgm:t>
        <a:bodyPr/>
        <a:lstStyle/>
        <a:p>
          <a:endParaRPr lang="en-US"/>
        </a:p>
      </dgm:t>
    </dgm:pt>
    <dgm:pt modelId="{C6CEE9DD-853E-4CB5-A8DB-711E998E4095}" type="sibTrans" cxnId="{1DB3C503-8325-49B1-A59B-0B664E3AE686}">
      <dgm:prSet/>
      <dgm:spPr/>
      <dgm:t>
        <a:bodyPr/>
        <a:lstStyle/>
        <a:p>
          <a:endParaRPr lang="en-US"/>
        </a:p>
      </dgm:t>
    </dgm:pt>
    <dgm:pt modelId="{2CFB4D61-B4D5-43D4-9937-E08670054463}" type="pres">
      <dgm:prSet presAssocID="{2472D72A-7C23-44FE-8C50-31A8733F28F0}" presName="Name0" presStyleCnt="0">
        <dgm:presLayoutVars>
          <dgm:dir/>
          <dgm:resizeHandles val="exact"/>
        </dgm:presLayoutVars>
      </dgm:prSet>
      <dgm:spPr/>
    </dgm:pt>
    <dgm:pt modelId="{79082E10-2DEA-40AA-A659-19E23DC381D3}" type="pres">
      <dgm:prSet presAssocID="{9ABC3FE0-8FB2-415B-AAA0-62988B9BDB5B}" presName="Name5" presStyleLbl="vennNode1" presStyleIdx="0" presStyleCnt="4">
        <dgm:presLayoutVars>
          <dgm:bulletEnabled val="1"/>
        </dgm:presLayoutVars>
      </dgm:prSet>
      <dgm:spPr/>
    </dgm:pt>
    <dgm:pt modelId="{22761C2F-7742-49C1-89FF-95CB263E5AAC}" type="pres">
      <dgm:prSet presAssocID="{6C2CBE20-5E58-4F11-93FB-0030FF72A3AE}" presName="space" presStyleCnt="0"/>
      <dgm:spPr/>
    </dgm:pt>
    <dgm:pt modelId="{0A4AA271-8CB0-4F8E-B7AA-D7ED8AE28DAD}" type="pres">
      <dgm:prSet presAssocID="{6E1231FF-D120-400B-A620-F21D517D938E}" presName="Name5" presStyleLbl="vennNode1" presStyleIdx="1" presStyleCnt="4" custLinFactNeighborX="-2317" custLinFactNeighborY="2033">
        <dgm:presLayoutVars>
          <dgm:bulletEnabled val="1"/>
        </dgm:presLayoutVars>
      </dgm:prSet>
      <dgm:spPr/>
    </dgm:pt>
    <dgm:pt modelId="{FDECBFC4-A116-4051-89E5-395882FA081F}" type="pres">
      <dgm:prSet presAssocID="{51E1BA2A-9D3D-431F-9690-9798E7E0F04B}" presName="space" presStyleCnt="0"/>
      <dgm:spPr/>
    </dgm:pt>
    <dgm:pt modelId="{98657D9A-B2CB-4C92-9942-7DF2F147FC93}" type="pres">
      <dgm:prSet presAssocID="{2D9619B3-C312-4EF2-89DB-CE8CF83F2FA8}" presName="Name5" presStyleLbl="vennNode1" presStyleIdx="2" presStyleCnt="4">
        <dgm:presLayoutVars>
          <dgm:bulletEnabled val="1"/>
        </dgm:presLayoutVars>
      </dgm:prSet>
      <dgm:spPr/>
    </dgm:pt>
    <dgm:pt modelId="{D90A5E01-8316-43D5-97A1-FA461A35BF01}" type="pres">
      <dgm:prSet presAssocID="{5D32B993-A921-410E-AB35-4AD231DDEA13}" presName="space" presStyleCnt="0"/>
      <dgm:spPr/>
    </dgm:pt>
    <dgm:pt modelId="{77CBE6FF-BE70-4E5B-8F97-848E348AA85D}" type="pres">
      <dgm:prSet presAssocID="{BC025CF1-AF2F-40FB-BBC6-4DDB092792A3}" presName="Name5" presStyleLbl="vennNode1" presStyleIdx="3" presStyleCnt="4">
        <dgm:presLayoutVars>
          <dgm:bulletEnabled val="1"/>
        </dgm:presLayoutVars>
      </dgm:prSet>
      <dgm:spPr/>
    </dgm:pt>
  </dgm:ptLst>
  <dgm:cxnLst>
    <dgm:cxn modelId="{1DB3C503-8325-49B1-A59B-0B664E3AE686}" srcId="{2472D72A-7C23-44FE-8C50-31A8733F28F0}" destId="{BC025CF1-AF2F-40FB-BBC6-4DDB092792A3}" srcOrd="3" destOrd="0" parTransId="{B6850337-F5C7-4EB2-A4C4-FF1DEB1EE0AA}" sibTransId="{C6CEE9DD-853E-4CB5-A8DB-711E998E4095}"/>
    <dgm:cxn modelId="{1DA17228-AFD0-4934-AFAD-45713F67D23E}" type="presOf" srcId="{2D9619B3-C312-4EF2-89DB-CE8CF83F2FA8}" destId="{98657D9A-B2CB-4C92-9942-7DF2F147FC93}" srcOrd="0" destOrd="0" presId="urn:microsoft.com/office/officeart/2005/8/layout/venn3"/>
    <dgm:cxn modelId="{79A4808D-C12A-4E9A-859D-E779F8863DA4}" srcId="{2472D72A-7C23-44FE-8C50-31A8733F28F0}" destId="{2D9619B3-C312-4EF2-89DB-CE8CF83F2FA8}" srcOrd="2" destOrd="0" parTransId="{F635FD5A-25B8-4773-BF1D-E21DA144ACCF}" sibTransId="{5D32B993-A921-410E-AB35-4AD231DDEA13}"/>
    <dgm:cxn modelId="{4D53BE9A-FDD4-41D4-953D-542F9338B16C}" srcId="{2472D72A-7C23-44FE-8C50-31A8733F28F0}" destId="{6E1231FF-D120-400B-A620-F21D517D938E}" srcOrd="1" destOrd="0" parTransId="{10A7B7BF-1842-4E9B-BC0D-4F2A48102D52}" sibTransId="{51E1BA2A-9D3D-431F-9690-9798E7E0F04B}"/>
    <dgm:cxn modelId="{C230A09D-9FA7-4163-80BC-1FD3AD5E6EC5}" type="presOf" srcId="{2472D72A-7C23-44FE-8C50-31A8733F28F0}" destId="{2CFB4D61-B4D5-43D4-9937-E08670054463}" srcOrd="0" destOrd="0" presId="urn:microsoft.com/office/officeart/2005/8/layout/venn3"/>
    <dgm:cxn modelId="{5418E8A4-C9E9-4607-A58A-45B383759845}" srcId="{2472D72A-7C23-44FE-8C50-31A8733F28F0}" destId="{9ABC3FE0-8FB2-415B-AAA0-62988B9BDB5B}" srcOrd="0" destOrd="0" parTransId="{62958CB9-3EA9-4802-9948-B2B69B4E0F69}" sibTransId="{6C2CBE20-5E58-4F11-93FB-0030FF72A3AE}"/>
    <dgm:cxn modelId="{00D20DC3-FA3D-4BFA-B8B6-A0979442648D}" type="presOf" srcId="{BC025CF1-AF2F-40FB-BBC6-4DDB092792A3}" destId="{77CBE6FF-BE70-4E5B-8F97-848E348AA85D}" srcOrd="0" destOrd="0" presId="urn:microsoft.com/office/officeart/2005/8/layout/venn3"/>
    <dgm:cxn modelId="{FF96ACDB-71EA-45E7-9A57-74BD624D53E5}" type="presOf" srcId="{9ABC3FE0-8FB2-415B-AAA0-62988B9BDB5B}" destId="{79082E10-2DEA-40AA-A659-19E23DC381D3}" srcOrd="0" destOrd="0" presId="urn:microsoft.com/office/officeart/2005/8/layout/venn3"/>
    <dgm:cxn modelId="{016D9AE2-0CA2-4AA2-BAD5-69D9F2B3F63D}" type="presOf" srcId="{6E1231FF-D120-400B-A620-F21D517D938E}" destId="{0A4AA271-8CB0-4F8E-B7AA-D7ED8AE28DAD}" srcOrd="0" destOrd="0" presId="urn:microsoft.com/office/officeart/2005/8/layout/venn3"/>
    <dgm:cxn modelId="{46C10D4F-65F8-4E62-85FC-D0721B669AF4}" type="presParOf" srcId="{2CFB4D61-B4D5-43D4-9937-E08670054463}" destId="{79082E10-2DEA-40AA-A659-19E23DC381D3}" srcOrd="0" destOrd="0" presId="urn:microsoft.com/office/officeart/2005/8/layout/venn3"/>
    <dgm:cxn modelId="{0FA7FB34-84F1-4FFC-BF14-4BB4958D8165}" type="presParOf" srcId="{2CFB4D61-B4D5-43D4-9937-E08670054463}" destId="{22761C2F-7742-49C1-89FF-95CB263E5AAC}" srcOrd="1" destOrd="0" presId="urn:microsoft.com/office/officeart/2005/8/layout/venn3"/>
    <dgm:cxn modelId="{9885B43D-E29A-4251-AE29-098EEFF3C179}" type="presParOf" srcId="{2CFB4D61-B4D5-43D4-9937-E08670054463}" destId="{0A4AA271-8CB0-4F8E-B7AA-D7ED8AE28DAD}" srcOrd="2" destOrd="0" presId="urn:microsoft.com/office/officeart/2005/8/layout/venn3"/>
    <dgm:cxn modelId="{F673FB8E-257F-4A1F-A430-1523A1D7D53A}" type="presParOf" srcId="{2CFB4D61-B4D5-43D4-9937-E08670054463}" destId="{FDECBFC4-A116-4051-89E5-395882FA081F}" srcOrd="3" destOrd="0" presId="urn:microsoft.com/office/officeart/2005/8/layout/venn3"/>
    <dgm:cxn modelId="{EED3C968-0246-4ECE-A389-A2F8604214B1}" type="presParOf" srcId="{2CFB4D61-B4D5-43D4-9937-E08670054463}" destId="{98657D9A-B2CB-4C92-9942-7DF2F147FC93}" srcOrd="4" destOrd="0" presId="urn:microsoft.com/office/officeart/2005/8/layout/venn3"/>
    <dgm:cxn modelId="{0A282CAC-98B7-4B53-A89D-034F7ACB9BC4}" type="presParOf" srcId="{2CFB4D61-B4D5-43D4-9937-E08670054463}" destId="{D90A5E01-8316-43D5-97A1-FA461A35BF01}" srcOrd="5" destOrd="0" presId="urn:microsoft.com/office/officeart/2005/8/layout/venn3"/>
    <dgm:cxn modelId="{9EF033C0-071E-4661-A82E-2F5CC48CB90F}" type="presParOf" srcId="{2CFB4D61-B4D5-43D4-9937-E08670054463}" destId="{77CBE6FF-BE70-4E5B-8F97-848E348AA85D}"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82E10-2DEA-40AA-A659-19E23DC381D3}">
      <dsp:nvSpPr>
        <dsp:cNvPr id="0" name=""/>
        <dsp:cNvSpPr/>
      </dsp:nvSpPr>
      <dsp:spPr>
        <a:xfrm>
          <a:off x="2352" y="979074"/>
          <a:ext cx="2360255" cy="2360255"/>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893" tIns="21590" rIns="129893" bIns="21590" numCol="1" spcCol="1270" anchor="ctr" anchorCtr="0">
          <a:noAutofit/>
        </a:bodyPr>
        <a:lstStyle/>
        <a:p>
          <a:pPr marL="0" lvl="0" indent="0" algn="ctr" defTabSz="755650">
            <a:lnSpc>
              <a:spcPct val="90000"/>
            </a:lnSpc>
            <a:spcBef>
              <a:spcPct val="0"/>
            </a:spcBef>
            <a:spcAft>
              <a:spcPct val="35000"/>
            </a:spcAft>
            <a:buNone/>
          </a:pPr>
          <a:r>
            <a:rPr lang="en-US" sz="1700" kern="1200" dirty="0"/>
            <a:t>Experiences</a:t>
          </a:r>
        </a:p>
      </dsp:txBody>
      <dsp:txXfrm>
        <a:off x="348003" y="1324725"/>
        <a:ext cx="1668953" cy="1668953"/>
      </dsp:txXfrm>
    </dsp:sp>
    <dsp:sp modelId="{0A4AA271-8CB0-4F8E-B7AA-D7ED8AE28DAD}">
      <dsp:nvSpPr>
        <dsp:cNvPr id="0" name=""/>
        <dsp:cNvSpPr/>
      </dsp:nvSpPr>
      <dsp:spPr>
        <a:xfrm>
          <a:off x="1879619" y="1027058"/>
          <a:ext cx="2360255" cy="2360255"/>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893" tIns="21590" rIns="129893" bIns="21590" numCol="1" spcCol="1270" anchor="ctr" anchorCtr="0">
          <a:noAutofit/>
        </a:bodyPr>
        <a:lstStyle/>
        <a:p>
          <a:pPr marL="0" lvl="0" indent="0" algn="ctr" defTabSz="755650">
            <a:lnSpc>
              <a:spcPct val="90000"/>
            </a:lnSpc>
            <a:spcBef>
              <a:spcPct val="0"/>
            </a:spcBef>
            <a:spcAft>
              <a:spcPct val="35000"/>
            </a:spcAft>
            <a:buNone/>
          </a:pPr>
          <a:r>
            <a:rPr lang="en-US" sz="1700" kern="1200" dirty="0"/>
            <a:t>Attributes</a:t>
          </a:r>
        </a:p>
      </dsp:txBody>
      <dsp:txXfrm>
        <a:off x="2225270" y="1372709"/>
        <a:ext cx="1668953" cy="1668953"/>
      </dsp:txXfrm>
    </dsp:sp>
    <dsp:sp modelId="{98657D9A-B2CB-4C92-9942-7DF2F147FC93}">
      <dsp:nvSpPr>
        <dsp:cNvPr id="0" name=""/>
        <dsp:cNvSpPr/>
      </dsp:nvSpPr>
      <dsp:spPr>
        <a:xfrm>
          <a:off x="3778761" y="979074"/>
          <a:ext cx="2360255" cy="2360255"/>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893" tIns="21590" rIns="129893"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Competencies</a:t>
          </a:r>
        </a:p>
      </dsp:txBody>
      <dsp:txXfrm>
        <a:off x="4124412" y="1324725"/>
        <a:ext cx="1668953" cy="1668953"/>
      </dsp:txXfrm>
    </dsp:sp>
    <dsp:sp modelId="{77CBE6FF-BE70-4E5B-8F97-848E348AA85D}">
      <dsp:nvSpPr>
        <dsp:cNvPr id="0" name=""/>
        <dsp:cNvSpPr/>
      </dsp:nvSpPr>
      <dsp:spPr>
        <a:xfrm>
          <a:off x="5666966" y="979074"/>
          <a:ext cx="2360255" cy="2360255"/>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893" tIns="21590" rIns="129893" bIns="21590" numCol="1" spcCol="1270" anchor="ctr" anchorCtr="0">
          <a:noAutofit/>
        </a:bodyPr>
        <a:lstStyle/>
        <a:p>
          <a:pPr marL="0" lvl="0" indent="0" algn="ctr" defTabSz="755650">
            <a:lnSpc>
              <a:spcPct val="90000"/>
            </a:lnSpc>
            <a:spcBef>
              <a:spcPct val="0"/>
            </a:spcBef>
            <a:spcAft>
              <a:spcPct val="35000"/>
            </a:spcAft>
            <a:buNone/>
          </a:pPr>
          <a:r>
            <a:rPr lang="en-US" sz="1700" kern="1200" dirty="0"/>
            <a:t>Metrics</a:t>
          </a:r>
        </a:p>
      </dsp:txBody>
      <dsp:txXfrm>
        <a:off x="6012617" y="1324725"/>
        <a:ext cx="1668953" cy="166895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dk1"/>
                </a:solidFill>
                <a:latin typeface="Comic Sans MS"/>
                <a:ea typeface="Comic Sans MS"/>
                <a:cs typeface="Comic Sans MS"/>
                <a:sym typeface="Comic Sans MS"/>
              </a:rPr>
              <a:t>‹#›</a:t>
            </a:fld>
            <a:endParaRPr sz="1200" b="1" i="0" u="none" strike="noStrike" cap="none" dirty="0">
              <a:solidFill>
                <a:schemeClr val="dk1"/>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2974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59" name="Google Shape;59;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3</a:t>
            </a:fld>
            <a:endParaRPr lang="en-US"/>
          </a:p>
        </p:txBody>
      </p:sp>
    </p:spTree>
    <p:extLst>
      <p:ext uri="{BB962C8B-B14F-4D97-AF65-F5344CB8AC3E}">
        <p14:creationId xmlns:p14="http://schemas.microsoft.com/office/powerpoint/2010/main" val="154725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4</a:t>
            </a:fld>
            <a:endParaRPr sz="1200" b="1" i="0" u="none" strike="noStrike" cap="none" dirty="0">
              <a:solidFill>
                <a:schemeClr val="dk1"/>
              </a:solidFill>
              <a:latin typeface="Comic Sans MS"/>
              <a:ea typeface="Comic Sans MS"/>
              <a:cs typeface="Comic Sans MS"/>
              <a:sym typeface="Comic Sans M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9: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333" name="Google Shape;333;p2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57338" y="665163"/>
            <a:ext cx="4440237" cy="3330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55278" y="4218007"/>
            <a:ext cx="6042210" cy="3996135"/>
          </a:xfrm>
          <a:prstGeom prst="rect">
            <a:avLst/>
          </a:prstGeom>
        </p:spPr>
        <p:txBody>
          <a:bodyPr lIns="97457" tIns="97457" rIns="97457" bIns="97457" anchor="t" anchorCtr="0">
            <a:noAutofit/>
          </a:bodyPr>
          <a:lstStyle/>
          <a:p>
            <a:endParaRPr dirty="0"/>
          </a:p>
        </p:txBody>
      </p:sp>
    </p:spTree>
    <p:extLst>
      <p:ext uri="{BB962C8B-B14F-4D97-AF65-F5344CB8AC3E}">
        <p14:creationId xmlns:p14="http://schemas.microsoft.com/office/powerpoint/2010/main" val="3490490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31</a:t>
            </a:fld>
            <a:endParaRPr lang="en-US" dirty="0"/>
          </a:p>
        </p:txBody>
      </p:sp>
    </p:spTree>
    <p:extLst>
      <p:ext uri="{BB962C8B-B14F-4D97-AF65-F5344CB8AC3E}">
        <p14:creationId xmlns:p14="http://schemas.microsoft.com/office/powerpoint/2010/main" val="2220815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1"/>
          <p:cNvSpPr txBox="1">
            <a:spLocks noGrp="1"/>
          </p:cNvSpPr>
          <p:nvPr>
            <p:ph type="ctrTitle"/>
          </p:nvPr>
        </p:nvSpPr>
        <p:spPr>
          <a:xfrm>
            <a:off x="3762303" y="1423942"/>
            <a:ext cx="5263034" cy="2387600"/>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31"/>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lstStyle>
            <a:lvl1pPr marR="0" lvl="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Google Shape;17;p3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2021                    </a:t>
            </a:r>
            <a:endParaRPr dirty="0"/>
          </a:p>
        </p:txBody>
      </p:sp>
      <p:sp>
        <p:nvSpPr>
          <p:cNvPr id="18" name="Google Shape;18;p3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2"/>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2"/>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2"/>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2021                    </a:t>
            </a:r>
            <a:endParaRPr dirty="0"/>
          </a:p>
        </p:txBody>
      </p:sp>
      <p:sp>
        <p:nvSpPr>
          <p:cNvPr id="23" name="Google Shape;23;p3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
        <p:cNvGrpSpPr/>
        <p:nvPr/>
      </p:nvGrpSpPr>
      <p:grpSpPr>
        <a:xfrm>
          <a:off x="0" y="0"/>
          <a:ext cx="0" cy="0"/>
          <a:chOff x="0" y="0"/>
          <a:chExt cx="0" cy="0"/>
        </a:xfrm>
      </p:grpSpPr>
      <p:sp>
        <p:nvSpPr>
          <p:cNvPr id="48" name="Google Shape;48;p37"/>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37"/>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Google Shape;50;p37"/>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2021                    </a:t>
            </a:r>
            <a:endParaRPr dirty="0"/>
          </a:p>
        </p:txBody>
      </p:sp>
      <p:sp>
        <p:nvSpPr>
          <p:cNvPr id="51" name="Google Shape;51;p3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2"/>
        <p:cNvGrpSpPr/>
        <p:nvPr/>
      </p:nvGrpSpPr>
      <p:grpSpPr>
        <a:xfrm>
          <a:off x="0" y="0"/>
          <a:ext cx="0" cy="0"/>
          <a:chOff x="0" y="0"/>
          <a:chExt cx="0" cy="0"/>
        </a:xfrm>
      </p:grpSpPr>
      <p:sp>
        <p:nvSpPr>
          <p:cNvPr id="53" name="Google Shape;53;p38"/>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3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3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2021                    </a:t>
            </a:r>
            <a:endParaRPr dirty="0"/>
          </a:p>
        </p:txBody>
      </p:sp>
      <p:sp>
        <p:nvSpPr>
          <p:cNvPr id="56" name="Google Shape;56;p3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55B2-8B4C-4909-A061-0C259E5E747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19E6C-4E50-46E3-B16D-F7C111630AB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012F472-9484-4BFF-A8FE-2339AC4EFF3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16E967-2C31-4F93-B93A-631DAE1809A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72B2E87-D609-42A8-BC2E-FD57470990D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15509E-8206-4095-AF27-419DC0081B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C7B3D4A-D9BA-459E-B242-15668E936E6F}"/>
              </a:ext>
            </a:extLst>
          </p:cNvPr>
          <p:cNvSpPr>
            <a:spLocks noGrp="1"/>
          </p:cNvSpPr>
          <p:nvPr>
            <p:ph type="ftr" sz="quarter" idx="11"/>
          </p:nvPr>
        </p:nvSpPr>
        <p:spPr/>
        <p:txBody>
          <a:bodyPr/>
          <a:lstStyle/>
          <a:p>
            <a:r>
              <a:rPr lang="en-US"/>
              <a:t>Presented by Partners in Medical Education, Inc. 2021                    </a:t>
            </a:r>
            <a:endParaRPr lang="en-US" dirty="0"/>
          </a:p>
        </p:txBody>
      </p:sp>
      <p:sp>
        <p:nvSpPr>
          <p:cNvPr id="9" name="Slide Number Placeholder 8">
            <a:extLst>
              <a:ext uri="{FF2B5EF4-FFF2-40B4-BE49-F238E27FC236}">
                <a16:creationId xmlns:a16="http://schemas.microsoft.com/office/drawing/2014/main" id="{83E91E4E-8831-4E90-8115-D78A51B10092}"/>
              </a:ext>
            </a:extLst>
          </p:cNvPr>
          <p:cNvSpPr>
            <a:spLocks noGrp="1"/>
          </p:cNvSpPr>
          <p:nvPr>
            <p:ph type="sldNum" sz="quarter" idx="12"/>
          </p:nvPr>
        </p:nvSpPr>
        <p:spPr/>
        <p:txBody>
          <a:bodyPr/>
          <a:lstStyle/>
          <a:p>
            <a:fld id="{B2CC894B-16EF-4F9D-865F-A5E547E82AB9}" type="slidenum">
              <a:rPr lang="en-US" smtClean="0"/>
              <a:t>‹#›</a:t>
            </a:fld>
            <a:endParaRPr lang="en-US" dirty="0"/>
          </a:p>
        </p:txBody>
      </p:sp>
    </p:spTree>
    <p:extLst>
      <p:ext uri="{BB962C8B-B14F-4D97-AF65-F5344CB8AC3E}">
        <p14:creationId xmlns:p14="http://schemas.microsoft.com/office/powerpoint/2010/main" val="1909780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3" name="Google Shape;13;p3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2021                    </a:t>
            </a:r>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69"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commons.wikimedia.org/wiki/File:Documents_icon.sv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ercommons.org/courseware/lesson/72511" TargetMode="External"/><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orthoebm.blogspot.com/2015/06/rrc-acgme.html" TargetMode="External"/><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insightextractor.com/2019/07/19/four-tenets-for-effective-metrics-design/" TargetMode="External"/><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hyperlink" Target="https://creativecommons.org/licenses/by-nc-sa/3.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picpedia.org/chalkboard/r/recruitment.html"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fermentationwineblog.com/2013/02/the-great-and-influential-wine-blogger-confesses/"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flickr.com/photos/shmectorcom/8595329912"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hyperlink" Target="https://www.peoplematters.in/news/compensation-benefits/90-of-epf-now-available-for-housing-purposes-15350" TargetMode="External"/><Relationship Id="rId5" Type="http://schemas.openxmlformats.org/officeDocument/2006/relationships/image" Target="../media/image17.jpg"/><Relationship Id="rId10" Type="http://schemas.openxmlformats.org/officeDocument/2006/relationships/hyperlink" Target="https://creativecommons.org/licenses/by-sa/3.0/" TargetMode="External"/><Relationship Id="rId4" Type="http://schemas.openxmlformats.org/officeDocument/2006/relationships/hyperlink" Target="https://creativecommons.org/licenses/by/3.0/" TargetMode="External"/><Relationship Id="rId9" Type="http://schemas.openxmlformats.org/officeDocument/2006/relationships/hyperlink" Target="https://www.flickr.com/photos/mtrienke/987936571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ublicdomainpictures.net/view-image.php?image=220010&amp;amp;picture=barrier"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2021                    </a:t>
            </a:r>
            <a:endParaRPr sz="800" b="0" i="0" u="none" strike="noStrike" cap="none" dirty="0">
              <a:solidFill>
                <a:schemeClr val="dk1"/>
              </a:solidFill>
              <a:latin typeface="Arial"/>
              <a:ea typeface="Arial"/>
              <a:cs typeface="Arial"/>
              <a:sym typeface="Arial"/>
            </a:endParaRPr>
          </a:p>
        </p:txBody>
      </p:sp>
      <p:sp>
        <p:nvSpPr>
          <p:cNvPr id="78" name="Google Shape;78;p1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a:t>1</a:t>
            </a:fld>
            <a:endParaRPr dirty="0"/>
          </a:p>
        </p:txBody>
      </p:sp>
      <p:sp>
        <p:nvSpPr>
          <p:cNvPr id="8" name="TextBox 7">
            <a:extLst>
              <a:ext uri="{FF2B5EF4-FFF2-40B4-BE49-F238E27FC236}">
                <a16:creationId xmlns:a16="http://schemas.microsoft.com/office/drawing/2014/main" id="{26113BC4-E41A-6343-9C6D-FC65B28EC97C}"/>
              </a:ext>
            </a:extLst>
          </p:cNvPr>
          <p:cNvSpPr txBox="1"/>
          <p:nvPr/>
        </p:nvSpPr>
        <p:spPr>
          <a:xfrm>
            <a:off x="3421931" y="1451998"/>
            <a:ext cx="5288436" cy="4678204"/>
          </a:xfrm>
          <a:prstGeom prst="rect">
            <a:avLst/>
          </a:prstGeom>
          <a:noFill/>
        </p:spPr>
        <p:txBody>
          <a:bodyPr wrap="square">
            <a:spAutoFit/>
          </a:bodyPr>
          <a:lstStyle/>
          <a:p>
            <a:pPr algn="ctr">
              <a:defRPr/>
            </a:pPr>
            <a:r>
              <a:rPr lang="en-US" sz="1800" dirty="0">
                <a:solidFill>
                  <a:srgbClr val="00B050"/>
                </a:solidFill>
                <a:latin typeface="Arial" panose="020B0604020202020204" pitchFamily="34" charset="0"/>
                <a:cs typeface="Arial" panose="020B0604020202020204" pitchFamily="34" charset="0"/>
              </a:rPr>
              <a:t>Please make sure your Start Video is OFF when logging into the WebEx platform. </a:t>
            </a:r>
          </a:p>
          <a:p>
            <a:pPr algn="ctr">
              <a:defRPr/>
            </a:pPr>
            <a:r>
              <a:rPr lang="en-US" sz="1800" dirty="0">
                <a:latin typeface="Arial" panose="020B0604020202020204" pitchFamily="34" charset="0"/>
                <a:cs typeface="Arial" panose="020B0604020202020204" pitchFamily="34" charset="0"/>
              </a:rPr>
              <a:t>Here is what it should look like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ALSO</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solidFill>
                  <a:srgbClr val="00B050"/>
                </a:solidFill>
                <a:latin typeface="Arial" panose="020B0604020202020204" pitchFamily="34" charset="0"/>
                <a:cs typeface="Arial" panose="020B0604020202020204" pitchFamily="34" charset="0"/>
              </a:rPr>
              <a:t>It is NORMAL to not hear any sound until the webinar starts at 12:00 noon EST.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Your phone line is muted, but you can always chat to the host, BJ Schwartz, if you have any questions or concerns during this time.</a:t>
            </a:r>
            <a:br>
              <a:rPr lang="en-US" sz="2400" dirty="0">
                <a:solidFill>
                  <a:srgbClr val="00B050"/>
                </a:solidFill>
                <a:latin typeface="Arial" panose="020B0604020202020204" pitchFamily="34" charset="0"/>
                <a:cs typeface="Arial" panose="020B0604020202020204" pitchFamily="34" charset="0"/>
              </a:rPr>
            </a:br>
            <a:endParaRPr lang="en-US" sz="1200" b="1" dirty="0">
              <a:latin typeface="+mn-lt"/>
            </a:endParaRPr>
          </a:p>
          <a:p>
            <a:pPr>
              <a:defRPr/>
            </a:pPr>
            <a:endParaRPr lang="en-US" sz="1600" b="0" dirty="0">
              <a:latin typeface="Arial" panose="020B0604020202020204" pitchFamily="34" charset="0"/>
              <a:cs typeface="Arial" panose="020B0604020202020204" pitchFamily="34" charset="0"/>
            </a:endParaRPr>
          </a:p>
        </p:txBody>
      </p:sp>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Please Note…</a:t>
            </a:r>
            <a:endParaRPr lang="en-US" dirty="0"/>
          </a:p>
        </p:txBody>
      </p:sp>
      <p:pic>
        <p:nvPicPr>
          <p:cNvPr id="7" name="Picture 6" descr="No Video Icons - Download Free Vector Icons | Noun Project">
            <a:extLst>
              <a:ext uri="{FF2B5EF4-FFF2-40B4-BE49-F238E27FC236}">
                <a16:creationId xmlns:a16="http://schemas.microsoft.com/office/drawing/2014/main" id="{EBC3FA65-BF65-4CC3-AA15-9AC6B56253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757" y="1762812"/>
            <a:ext cx="1904999" cy="1559629"/>
          </a:xfrm>
          <a:prstGeom prst="rect">
            <a:avLst/>
          </a:prstGeom>
          <a:noFill/>
          <a:ln>
            <a:noFill/>
          </a:ln>
        </p:spPr>
      </p:pic>
      <p:pic>
        <p:nvPicPr>
          <p:cNvPr id="9" name="Picture 8" descr="Audio, mic, microphone, mute, sound icon - Free download">
            <a:extLst>
              <a:ext uri="{FF2B5EF4-FFF2-40B4-BE49-F238E27FC236}">
                <a16:creationId xmlns:a16="http://schemas.microsoft.com/office/drawing/2014/main" id="{384F8BCF-530F-42B3-8B5C-ABF849B092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60170" y="3648173"/>
            <a:ext cx="1904999" cy="1559629"/>
          </a:xfrm>
          <a:prstGeom prst="rect">
            <a:avLst/>
          </a:prstGeom>
          <a:noFill/>
          <a:ln>
            <a:noFill/>
          </a:ln>
        </p:spPr>
      </p:pic>
      <p:pic>
        <p:nvPicPr>
          <p:cNvPr id="2" name="Picture 1">
            <a:extLst>
              <a:ext uri="{FF2B5EF4-FFF2-40B4-BE49-F238E27FC236}">
                <a16:creationId xmlns:a16="http://schemas.microsoft.com/office/drawing/2014/main" id="{4484FFF8-AE6F-4240-93F2-6BCFB61DD4FA}"/>
              </a:ext>
            </a:extLst>
          </p:cNvPr>
          <p:cNvPicPr>
            <a:picLocks noChangeAspect="1"/>
          </p:cNvPicPr>
          <p:nvPr/>
        </p:nvPicPr>
        <p:blipFill>
          <a:blip r:embed="rId5"/>
          <a:stretch>
            <a:fillRect/>
          </a:stretch>
        </p:blipFill>
        <p:spPr>
          <a:xfrm>
            <a:off x="3659337" y="2493870"/>
            <a:ext cx="5028571" cy="828571"/>
          </a:xfrm>
          <a:prstGeom prst="rect">
            <a:avLst/>
          </a:prstGeom>
        </p:spPr>
      </p:pic>
    </p:spTree>
    <p:extLst>
      <p:ext uri="{BB962C8B-B14F-4D97-AF65-F5344CB8AC3E}">
        <p14:creationId xmlns:p14="http://schemas.microsoft.com/office/powerpoint/2010/main" val="366589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13374-82CB-4424-8535-E3CB86C23C34}"/>
              </a:ext>
            </a:extLst>
          </p:cNvPr>
          <p:cNvSpPr>
            <a:spLocks noGrp="1"/>
          </p:cNvSpPr>
          <p:nvPr>
            <p:ph type="body" idx="1"/>
          </p:nvPr>
        </p:nvSpPr>
        <p:spPr/>
        <p:txBody>
          <a:bodyPr/>
          <a:lstStyle/>
          <a:p>
            <a:pPr marL="63500" indent="0" algn="ctr">
              <a:buNone/>
            </a:pPr>
            <a:r>
              <a:rPr lang="en-US" sz="3200" dirty="0"/>
              <a:t>The University of Texas Health Science Center at Houston</a:t>
            </a:r>
          </a:p>
          <a:p>
            <a:pPr marL="63500" indent="0">
              <a:buNone/>
            </a:pPr>
            <a:endParaRPr lang="en-US" sz="2400" dirty="0"/>
          </a:p>
          <a:p>
            <a:pPr marL="63500" indent="0" algn="ctr">
              <a:buNone/>
            </a:pPr>
            <a:r>
              <a:rPr lang="en-US" sz="3200" dirty="0"/>
              <a:t>Three - fold increase in URM accepted to IM program over two years</a:t>
            </a:r>
          </a:p>
          <a:p>
            <a:pPr marL="63500" indent="0">
              <a:buNone/>
            </a:pPr>
            <a:endParaRPr lang="en-US" sz="1800" dirty="0"/>
          </a:p>
          <a:p>
            <a:pPr marL="63500" indent="0">
              <a:buNone/>
            </a:pPr>
            <a:endParaRPr lang="en-US" sz="1800" dirty="0"/>
          </a:p>
          <a:p>
            <a:pPr marL="63500" indent="0">
              <a:buNone/>
            </a:pPr>
            <a:endParaRPr lang="en-US" sz="1800" dirty="0"/>
          </a:p>
          <a:p>
            <a:pPr marL="63500" indent="0">
              <a:buNone/>
            </a:pPr>
            <a:endParaRPr lang="en-US" sz="1800" dirty="0"/>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Aibana O, Swails JL, Flores RJ, Love L. Bridging the gap: holistic review to increase diversity in graduate medical education. Acad Med. 2019;94(8):1137–1141. doi:10.1097/ACM.0000000000002779</a:t>
            </a:r>
          </a:p>
          <a:p>
            <a:pPr marL="63500" indent="0">
              <a:buNone/>
            </a:pPr>
            <a:endParaRPr lang="en-US" sz="1800" dirty="0"/>
          </a:p>
        </p:txBody>
      </p:sp>
      <p:sp>
        <p:nvSpPr>
          <p:cNvPr id="3" name="Title 2">
            <a:extLst>
              <a:ext uri="{FF2B5EF4-FFF2-40B4-BE49-F238E27FC236}">
                <a16:creationId xmlns:a16="http://schemas.microsoft.com/office/drawing/2014/main" id="{F1F82EC1-0DEA-4835-9984-0C9826C14107}"/>
              </a:ext>
            </a:extLst>
          </p:cNvPr>
          <p:cNvSpPr>
            <a:spLocks noGrp="1"/>
          </p:cNvSpPr>
          <p:nvPr>
            <p:ph type="title"/>
          </p:nvPr>
        </p:nvSpPr>
        <p:spPr>
          <a:xfrm>
            <a:off x="1989344" y="246466"/>
            <a:ext cx="6754606" cy="1325563"/>
          </a:xfrm>
        </p:spPr>
        <p:txBody>
          <a:bodyPr/>
          <a:lstStyle/>
          <a:p>
            <a:r>
              <a:rPr lang="en-US" dirty="0"/>
              <a:t>Let’s look at some examples…</a:t>
            </a:r>
          </a:p>
        </p:txBody>
      </p:sp>
      <p:sp>
        <p:nvSpPr>
          <p:cNvPr id="4" name="Slide Number Placeholder 3">
            <a:extLst>
              <a:ext uri="{FF2B5EF4-FFF2-40B4-BE49-F238E27FC236}">
                <a16:creationId xmlns:a16="http://schemas.microsoft.com/office/drawing/2014/main" id="{C82A04FE-5287-4151-992D-E38540CFCD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
        <p:nvSpPr>
          <p:cNvPr id="5" name="Footer Placeholder 4">
            <a:extLst>
              <a:ext uri="{FF2B5EF4-FFF2-40B4-BE49-F238E27FC236}">
                <a16:creationId xmlns:a16="http://schemas.microsoft.com/office/drawing/2014/main" id="{EB592071-F56A-405E-823A-0716FE07B909}"/>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152025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13374-82CB-4424-8535-E3CB86C23C34}"/>
              </a:ext>
            </a:extLst>
          </p:cNvPr>
          <p:cNvSpPr>
            <a:spLocks noGrp="1"/>
          </p:cNvSpPr>
          <p:nvPr>
            <p:ph type="body" idx="1"/>
          </p:nvPr>
        </p:nvSpPr>
        <p:spPr/>
        <p:txBody>
          <a:bodyPr/>
          <a:lstStyle/>
          <a:p>
            <a:pPr marL="63500" indent="0" algn="ctr">
              <a:buNone/>
            </a:pPr>
            <a:r>
              <a:rPr lang="en-US" sz="2800" dirty="0"/>
              <a:t>University of California San Francisco Pediatrics</a:t>
            </a:r>
          </a:p>
          <a:p>
            <a:pPr marL="63500" indent="0" algn="ctr">
              <a:buNone/>
            </a:pPr>
            <a:endParaRPr lang="en-US" sz="2800" dirty="0"/>
          </a:p>
          <a:p>
            <a:pPr marL="63500" indent="0" algn="ctr">
              <a:buNone/>
            </a:pPr>
            <a:r>
              <a:rPr lang="en-US" sz="2800" dirty="0"/>
              <a:t>Increased URM from 11% in 2015 </a:t>
            </a:r>
          </a:p>
          <a:p>
            <a:pPr marL="63500" indent="0" algn="ctr">
              <a:buNone/>
            </a:pPr>
            <a:r>
              <a:rPr lang="en-US" sz="2800" dirty="0"/>
              <a:t>to </a:t>
            </a:r>
          </a:p>
          <a:p>
            <a:pPr marL="63500" indent="0" algn="ctr">
              <a:buNone/>
            </a:pPr>
            <a:r>
              <a:rPr lang="en-US" sz="2800" dirty="0"/>
              <a:t>45% in 2019 </a:t>
            </a:r>
          </a:p>
          <a:p>
            <a:pPr marL="63500" indent="0" algn="ctr">
              <a:buNone/>
            </a:pPr>
            <a:r>
              <a:rPr lang="en-US" sz="2800" dirty="0"/>
              <a:t>35% in 2020</a:t>
            </a:r>
          </a:p>
          <a:p>
            <a:pPr marL="63500" indent="0">
              <a:buNone/>
            </a:pPr>
            <a:endParaRPr lang="en-US" sz="1800" dirty="0"/>
          </a:p>
        </p:txBody>
      </p:sp>
      <p:sp>
        <p:nvSpPr>
          <p:cNvPr id="3" name="Title 2">
            <a:extLst>
              <a:ext uri="{FF2B5EF4-FFF2-40B4-BE49-F238E27FC236}">
                <a16:creationId xmlns:a16="http://schemas.microsoft.com/office/drawing/2014/main" id="{F1F82EC1-0DEA-4835-9984-0C9826C14107}"/>
              </a:ext>
            </a:extLst>
          </p:cNvPr>
          <p:cNvSpPr>
            <a:spLocks noGrp="1"/>
          </p:cNvSpPr>
          <p:nvPr>
            <p:ph type="title"/>
          </p:nvPr>
        </p:nvSpPr>
        <p:spPr>
          <a:xfrm>
            <a:off x="1989344" y="246466"/>
            <a:ext cx="6754606" cy="1325563"/>
          </a:xfrm>
        </p:spPr>
        <p:txBody>
          <a:bodyPr/>
          <a:lstStyle/>
          <a:p>
            <a:r>
              <a:rPr lang="en-US" dirty="0"/>
              <a:t>Let’s look at some examples…</a:t>
            </a:r>
          </a:p>
        </p:txBody>
      </p:sp>
      <p:sp>
        <p:nvSpPr>
          <p:cNvPr id="4" name="Slide Number Placeholder 3">
            <a:extLst>
              <a:ext uri="{FF2B5EF4-FFF2-40B4-BE49-F238E27FC236}">
                <a16:creationId xmlns:a16="http://schemas.microsoft.com/office/drawing/2014/main" id="{C82A04FE-5287-4151-992D-E38540CFCD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
        <p:nvSpPr>
          <p:cNvPr id="5" name="TextBox 4">
            <a:extLst>
              <a:ext uri="{FF2B5EF4-FFF2-40B4-BE49-F238E27FC236}">
                <a16:creationId xmlns:a16="http://schemas.microsoft.com/office/drawing/2014/main" id="{81C9ADA7-AFF5-4FA8-BD0A-B406D8BAD462}"/>
              </a:ext>
            </a:extLst>
          </p:cNvPr>
          <p:cNvSpPr txBox="1"/>
          <p:nvPr/>
        </p:nvSpPr>
        <p:spPr>
          <a:xfrm>
            <a:off x="962024" y="5407315"/>
            <a:ext cx="7648575" cy="646331"/>
          </a:xfrm>
          <a:prstGeom prst="rect">
            <a:avLst/>
          </a:prstGeom>
          <a:noFill/>
        </p:spPr>
        <p:txBody>
          <a:bodyPr wrap="square" rtlCol="0">
            <a:spAutoFit/>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Marbin, J., Rosenblush, G., Brim, R., Cruz, E., Martinez, A. &amp; McNamara, M. (2021). Improving diversity in pediatric residency selection: Using an equity framework to implement holistic review.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J Grad Med Educ, 13</a:t>
            </a:r>
            <a:r>
              <a:rPr lang="en-US" sz="1200" dirty="0">
                <a:effectLst/>
                <a:latin typeface="Calibri" panose="020F0502020204030204" pitchFamily="34" charset="0"/>
                <a:ea typeface="Calibri" panose="020F0502020204030204" pitchFamily="34" charset="0"/>
                <a:cs typeface="Times New Roman" panose="02020603050405020304" pitchFamily="18" charset="0"/>
              </a:rPr>
              <a:t>(2), 195-200.  https://doi.org/10.4300/JGME-D-20-01024.1</a:t>
            </a:r>
          </a:p>
        </p:txBody>
      </p:sp>
      <p:sp>
        <p:nvSpPr>
          <p:cNvPr id="6" name="Footer Placeholder 5">
            <a:extLst>
              <a:ext uri="{FF2B5EF4-FFF2-40B4-BE49-F238E27FC236}">
                <a16:creationId xmlns:a16="http://schemas.microsoft.com/office/drawing/2014/main" id="{486F43D9-42B0-48D5-84B3-97241770EEBF}"/>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263736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8050B2-0844-4904-9C2B-A24A17D3ED34}"/>
              </a:ext>
            </a:extLst>
          </p:cNvPr>
          <p:cNvSpPr txBox="1"/>
          <p:nvPr/>
        </p:nvSpPr>
        <p:spPr>
          <a:xfrm>
            <a:off x="6157396" y="2897592"/>
            <a:ext cx="3005653" cy="369332"/>
          </a:xfrm>
          <a:prstGeom prst="rect">
            <a:avLst/>
          </a:prstGeom>
          <a:noFill/>
        </p:spPr>
        <p:txBody>
          <a:bodyPr wrap="square" rtlCol="0">
            <a:spAutoFit/>
          </a:bodyPr>
          <a:lstStyle/>
          <a:p>
            <a:r>
              <a:rPr lang="en-US" sz="900" dirty="0">
                <a:hlinkClick r:id="rId2" tooltip="https://commons.wikimedia.org/wiki/File:Documents_icon.svg"/>
              </a:rPr>
              <a:t>This Photo</a:t>
            </a:r>
            <a:r>
              <a:rPr lang="en-US" sz="900" dirty="0"/>
              <a:t> by Unknown Author is licensed under </a:t>
            </a:r>
            <a:r>
              <a:rPr lang="en-US" sz="900" dirty="0">
                <a:hlinkClick r:id="rId3" tooltip="https://creativecommons.org/licenses/by-sa/3.0/"/>
              </a:rPr>
              <a:t>CC BY-SA</a:t>
            </a:r>
            <a:endParaRPr lang="en-US" sz="900" dirty="0"/>
          </a:p>
        </p:txBody>
      </p:sp>
      <p:sp>
        <p:nvSpPr>
          <p:cNvPr id="2" name="Text Placeholder 1">
            <a:extLst>
              <a:ext uri="{FF2B5EF4-FFF2-40B4-BE49-F238E27FC236}">
                <a16:creationId xmlns:a16="http://schemas.microsoft.com/office/drawing/2014/main" id="{82827BB6-F747-4315-875E-3418912E1215}"/>
              </a:ext>
            </a:extLst>
          </p:cNvPr>
          <p:cNvSpPr>
            <a:spLocks noGrp="1"/>
          </p:cNvSpPr>
          <p:nvPr>
            <p:ph type="body" idx="1"/>
          </p:nvPr>
        </p:nvSpPr>
        <p:spPr>
          <a:xfrm>
            <a:off x="213622" y="1723897"/>
            <a:ext cx="7886700" cy="4438905"/>
          </a:xfrm>
        </p:spPr>
        <p:txBody>
          <a:bodyPr/>
          <a:lstStyle/>
          <a:p>
            <a:pPr marL="63500" indent="0">
              <a:buNone/>
            </a:pPr>
            <a:r>
              <a:rPr lang="en-US" dirty="0"/>
              <a:t>AAMC Holistic Review Framework</a:t>
            </a:r>
          </a:p>
          <a:p>
            <a:pPr marL="63500" indent="0">
              <a:buNone/>
            </a:pPr>
            <a:endParaRPr lang="en-US" dirty="0"/>
          </a:p>
          <a:p>
            <a:pPr marL="63500" indent="0">
              <a:buNone/>
            </a:pPr>
            <a:r>
              <a:rPr lang="en-US" dirty="0"/>
              <a:t>1. Emphasizes individual consideration</a:t>
            </a:r>
          </a:p>
          <a:p>
            <a:pPr marL="63500" indent="0">
              <a:buNone/>
            </a:pPr>
            <a:endParaRPr lang="en-US" dirty="0"/>
          </a:p>
          <a:p>
            <a:pPr marL="63500" indent="0">
              <a:buNone/>
            </a:pPr>
            <a:r>
              <a:rPr lang="en-US" dirty="0"/>
              <a:t>2. Guides us in developing mission-driven, diversity-oriented processes</a:t>
            </a:r>
          </a:p>
          <a:p>
            <a:pPr marL="63500" indent="0">
              <a:buNone/>
            </a:pPr>
            <a:endParaRPr lang="en-US" dirty="0"/>
          </a:p>
          <a:p>
            <a:pPr marL="63500" indent="0">
              <a:buNone/>
            </a:pPr>
            <a:r>
              <a:rPr lang="en-US" dirty="0"/>
              <a:t>3. Helps us use a balanced approach to accessing candidates</a:t>
            </a:r>
          </a:p>
        </p:txBody>
      </p:sp>
      <p:sp>
        <p:nvSpPr>
          <p:cNvPr id="3" name="Title 2">
            <a:extLst>
              <a:ext uri="{FF2B5EF4-FFF2-40B4-BE49-F238E27FC236}">
                <a16:creationId xmlns:a16="http://schemas.microsoft.com/office/drawing/2014/main" id="{7DC5CDAB-EAD8-44F1-A998-D1239ED7D8EC}"/>
              </a:ext>
            </a:extLst>
          </p:cNvPr>
          <p:cNvSpPr>
            <a:spLocks noGrp="1"/>
          </p:cNvSpPr>
          <p:nvPr>
            <p:ph type="title"/>
          </p:nvPr>
        </p:nvSpPr>
        <p:spPr/>
        <p:txBody>
          <a:bodyPr/>
          <a:lstStyle/>
          <a:p>
            <a:r>
              <a:rPr lang="en-US" dirty="0"/>
              <a:t>Where do we start?</a:t>
            </a:r>
          </a:p>
        </p:txBody>
      </p:sp>
      <p:sp>
        <p:nvSpPr>
          <p:cNvPr id="4" name="Slide Number Placeholder 3">
            <a:extLst>
              <a:ext uri="{FF2B5EF4-FFF2-40B4-BE49-F238E27FC236}">
                <a16:creationId xmlns:a16="http://schemas.microsoft.com/office/drawing/2014/main" id="{FF7FF674-F30D-4CC4-9AD4-47F9C9C94F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pic>
        <p:nvPicPr>
          <p:cNvPr id="6" name="Picture 5">
            <a:extLst>
              <a:ext uri="{FF2B5EF4-FFF2-40B4-BE49-F238E27FC236}">
                <a16:creationId xmlns:a16="http://schemas.microsoft.com/office/drawing/2014/main" id="{D286E359-BDEC-432C-8C55-926F5B959FBB}"/>
              </a:ext>
            </a:extLst>
          </p:cNvPr>
          <p:cNvPicPr>
            <a:picLocks noChangeAspect="1"/>
          </p:cNvPicPr>
          <p:nvPr/>
        </p:nvPicPr>
        <p:blipFill>
          <a:blip r:embed="rId4">
            <a:extLst>
              <a:ext uri="{837473B0-CC2E-450A-ABE3-18F120FF3D39}">
                <a1611:picAttrSrcUrl xmlns:a1611="http://schemas.microsoft.com/office/drawing/2016/11/main" r:id="rId2"/>
              </a:ext>
            </a:extLst>
          </a:blip>
          <a:stretch>
            <a:fillRect/>
          </a:stretch>
        </p:blipFill>
        <p:spPr>
          <a:xfrm>
            <a:off x="6605072" y="328863"/>
            <a:ext cx="2110303" cy="2486332"/>
          </a:xfrm>
          <a:prstGeom prst="rect">
            <a:avLst/>
          </a:prstGeom>
        </p:spPr>
      </p:pic>
      <p:sp>
        <p:nvSpPr>
          <p:cNvPr id="8" name="TextBox 7">
            <a:extLst>
              <a:ext uri="{FF2B5EF4-FFF2-40B4-BE49-F238E27FC236}">
                <a16:creationId xmlns:a16="http://schemas.microsoft.com/office/drawing/2014/main" id="{241DC1CC-3A57-4BD8-96EE-34F38FE15333}"/>
              </a:ext>
            </a:extLst>
          </p:cNvPr>
          <p:cNvSpPr txBox="1"/>
          <p:nvPr/>
        </p:nvSpPr>
        <p:spPr>
          <a:xfrm>
            <a:off x="1538287" y="6008913"/>
            <a:ext cx="6067425" cy="307777"/>
          </a:xfrm>
          <a:prstGeom prst="rect">
            <a:avLst/>
          </a:prstGeom>
          <a:noFill/>
        </p:spPr>
        <p:txBody>
          <a:bodyPr wrap="square" rtlCol="0">
            <a:spAutoFit/>
          </a:bodyPr>
          <a:lstStyle/>
          <a:p>
            <a:r>
              <a:rPr lang="en-US" dirty="0"/>
              <a:t>https://www.aamc.org/services/member-capacity-building/holistic-review</a:t>
            </a:r>
          </a:p>
        </p:txBody>
      </p:sp>
      <p:sp>
        <p:nvSpPr>
          <p:cNvPr id="5" name="Footer Placeholder 4">
            <a:extLst>
              <a:ext uri="{FF2B5EF4-FFF2-40B4-BE49-F238E27FC236}">
                <a16:creationId xmlns:a16="http://schemas.microsoft.com/office/drawing/2014/main" id="{C2EE3873-6F9B-4E6D-A02C-E72C077B39FB}"/>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561593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DBDA76-8AD2-43FB-A16C-081615B634B0}"/>
              </a:ext>
            </a:extLst>
          </p:cNvPr>
          <p:cNvSpPr>
            <a:spLocks noGrp="1"/>
          </p:cNvSpPr>
          <p:nvPr>
            <p:ph type="body" idx="1"/>
          </p:nvPr>
        </p:nvSpPr>
        <p:spPr>
          <a:xfrm>
            <a:off x="628650" y="1738058"/>
            <a:ext cx="7886700" cy="3091117"/>
          </a:xfrm>
        </p:spPr>
        <p:txBody>
          <a:bodyPr/>
          <a:lstStyle/>
          <a:p>
            <a:pPr marL="63500" indent="0">
              <a:buNone/>
            </a:pPr>
            <a:r>
              <a:rPr lang="en-US" sz="2400" b="0" i="0" dirty="0">
                <a:solidFill>
                  <a:schemeClr val="tx1"/>
                </a:solidFill>
                <a:effectLst/>
                <a:latin typeface="robotoregular"/>
              </a:rPr>
              <a:t>“Holistic Review refers to mission-aligned admissions or selection processes that take into consideration applicants’ experiences, attributes, and academic metrics as well as the value an applicant would contribute to learning, practice, and teaching. Holistic Review allows admissions committees to consider the “whole” applicant, rather than disproportionately focusing on any one factor.”</a:t>
            </a:r>
          </a:p>
          <a:p>
            <a:pPr marL="63500" indent="0">
              <a:buNone/>
            </a:pPr>
            <a:endParaRPr lang="en-US" sz="2400" dirty="0">
              <a:solidFill>
                <a:schemeClr val="tx1"/>
              </a:solidFill>
              <a:latin typeface="robotoregular"/>
            </a:endParaRPr>
          </a:p>
          <a:p>
            <a:pPr marL="63500" indent="0">
              <a:buNone/>
            </a:pPr>
            <a:endParaRPr lang="en-US" sz="2400" dirty="0">
              <a:solidFill>
                <a:schemeClr val="tx1"/>
              </a:solidFill>
              <a:latin typeface="robotoregular"/>
            </a:endParaRPr>
          </a:p>
          <a:p>
            <a:pPr marL="63500" indent="0">
              <a:buNone/>
            </a:pPr>
            <a:endParaRPr lang="en-US" sz="2400" dirty="0">
              <a:solidFill>
                <a:schemeClr val="tx1"/>
              </a:solidFill>
            </a:endParaRPr>
          </a:p>
        </p:txBody>
      </p:sp>
      <p:sp>
        <p:nvSpPr>
          <p:cNvPr id="3" name="Title 2">
            <a:extLst>
              <a:ext uri="{FF2B5EF4-FFF2-40B4-BE49-F238E27FC236}">
                <a16:creationId xmlns:a16="http://schemas.microsoft.com/office/drawing/2014/main" id="{1D89AFB5-656C-4748-9670-D0C2802288E1}"/>
              </a:ext>
            </a:extLst>
          </p:cNvPr>
          <p:cNvSpPr>
            <a:spLocks noGrp="1"/>
          </p:cNvSpPr>
          <p:nvPr>
            <p:ph type="title"/>
          </p:nvPr>
        </p:nvSpPr>
        <p:spPr/>
        <p:txBody>
          <a:bodyPr/>
          <a:lstStyle/>
          <a:p>
            <a:r>
              <a:rPr lang="en-US" dirty="0"/>
              <a:t>What is holistic review?</a:t>
            </a:r>
          </a:p>
        </p:txBody>
      </p:sp>
      <p:sp>
        <p:nvSpPr>
          <p:cNvPr id="4" name="Slide Number Placeholder 3">
            <a:extLst>
              <a:ext uri="{FF2B5EF4-FFF2-40B4-BE49-F238E27FC236}">
                <a16:creationId xmlns:a16="http://schemas.microsoft.com/office/drawing/2014/main" id="{A0FDA9F1-172E-42CC-83E9-FEF163A1B7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
        <p:nvSpPr>
          <p:cNvPr id="5" name="TextBox 4">
            <a:extLst>
              <a:ext uri="{FF2B5EF4-FFF2-40B4-BE49-F238E27FC236}">
                <a16:creationId xmlns:a16="http://schemas.microsoft.com/office/drawing/2014/main" id="{3EAC0E0C-FE21-447C-BFD2-A8E949F8A5CE}"/>
              </a:ext>
            </a:extLst>
          </p:cNvPr>
          <p:cNvSpPr txBox="1"/>
          <p:nvPr/>
        </p:nvSpPr>
        <p:spPr>
          <a:xfrm>
            <a:off x="1538287" y="5966754"/>
            <a:ext cx="6067425" cy="307777"/>
          </a:xfrm>
          <a:prstGeom prst="rect">
            <a:avLst/>
          </a:prstGeom>
          <a:noFill/>
        </p:spPr>
        <p:txBody>
          <a:bodyPr wrap="square" rtlCol="0">
            <a:spAutoFit/>
          </a:bodyPr>
          <a:lstStyle/>
          <a:p>
            <a:r>
              <a:rPr lang="en-US" dirty="0"/>
              <a:t>https://www.aamc.org/services/member-capacity-building/holistic-review</a:t>
            </a:r>
          </a:p>
        </p:txBody>
      </p:sp>
      <p:sp>
        <p:nvSpPr>
          <p:cNvPr id="6" name="Footer Placeholder 5">
            <a:extLst>
              <a:ext uri="{FF2B5EF4-FFF2-40B4-BE49-F238E27FC236}">
                <a16:creationId xmlns:a16="http://schemas.microsoft.com/office/drawing/2014/main" id="{1B5DBBCA-3BF6-465C-BCC1-B05F7D5F731E}"/>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253415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94CB56-4371-43C7-8921-48D12A7A3EE3}"/>
              </a:ext>
            </a:extLst>
          </p:cNvPr>
          <p:cNvSpPr>
            <a:spLocks noGrp="1"/>
          </p:cNvSpPr>
          <p:nvPr>
            <p:ph type="body" idx="1"/>
          </p:nvPr>
        </p:nvSpPr>
        <p:spPr/>
        <p:txBody>
          <a:bodyPr/>
          <a:lstStyle/>
          <a:p>
            <a:pPr marL="63500" indent="0">
              <a:buNone/>
            </a:pPr>
            <a:r>
              <a:rPr lang="en-US" dirty="0"/>
              <a:t>Screening and selection criteria is:</a:t>
            </a:r>
          </a:p>
          <a:p>
            <a:pPr marL="63500" indent="0">
              <a:buNone/>
            </a:pPr>
            <a:endParaRPr lang="en-US" dirty="0"/>
          </a:p>
          <a:p>
            <a:pPr marL="63500" indent="0">
              <a:buNone/>
            </a:pPr>
            <a:r>
              <a:rPr lang="en-US" dirty="0"/>
              <a:t>	Broad</a:t>
            </a:r>
          </a:p>
          <a:p>
            <a:pPr marL="63500" indent="0">
              <a:buNone/>
            </a:pPr>
            <a:endParaRPr lang="en-US" dirty="0"/>
          </a:p>
          <a:p>
            <a:pPr marL="63500" indent="0">
              <a:buNone/>
            </a:pPr>
            <a:r>
              <a:rPr lang="en-US" dirty="0"/>
              <a:t>	Linked to institutional mission</a:t>
            </a:r>
          </a:p>
          <a:p>
            <a:pPr marL="63500" indent="0">
              <a:buNone/>
            </a:pPr>
            <a:endParaRPr lang="en-US" dirty="0"/>
          </a:p>
          <a:p>
            <a:pPr marL="63500" indent="0">
              <a:buNone/>
            </a:pPr>
            <a:r>
              <a:rPr lang="en-US" dirty="0"/>
              <a:t>	Promote diversity and inclusion as essential to 	excellence</a:t>
            </a:r>
          </a:p>
        </p:txBody>
      </p:sp>
      <p:sp>
        <p:nvSpPr>
          <p:cNvPr id="3" name="Title 2">
            <a:extLst>
              <a:ext uri="{FF2B5EF4-FFF2-40B4-BE49-F238E27FC236}">
                <a16:creationId xmlns:a16="http://schemas.microsoft.com/office/drawing/2014/main" id="{A7542C41-157B-40D0-BC5D-FB16F7554441}"/>
              </a:ext>
            </a:extLst>
          </p:cNvPr>
          <p:cNvSpPr>
            <a:spLocks noGrp="1"/>
          </p:cNvSpPr>
          <p:nvPr>
            <p:ph type="title"/>
          </p:nvPr>
        </p:nvSpPr>
        <p:spPr/>
        <p:txBody>
          <a:bodyPr/>
          <a:lstStyle/>
          <a:p>
            <a:r>
              <a:rPr lang="en-US" dirty="0"/>
              <a:t>Core Principle 1</a:t>
            </a:r>
          </a:p>
        </p:txBody>
      </p:sp>
      <p:sp>
        <p:nvSpPr>
          <p:cNvPr id="4" name="Slide Number Placeholder 3">
            <a:extLst>
              <a:ext uri="{FF2B5EF4-FFF2-40B4-BE49-F238E27FC236}">
                <a16:creationId xmlns:a16="http://schemas.microsoft.com/office/drawing/2014/main" id="{C735C96C-BD36-45B3-B772-86DE24D7DC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
        <p:nvSpPr>
          <p:cNvPr id="6" name="Arrow: Right 5">
            <a:extLst>
              <a:ext uri="{FF2B5EF4-FFF2-40B4-BE49-F238E27FC236}">
                <a16:creationId xmlns:a16="http://schemas.microsoft.com/office/drawing/2014/main" id="{F6263D03-4D9F-4812-8BE7-8942CE990ADF}"/>
              </a:ext>
            </a:extLst>
          </p:cNvPr>
          <p:cNvSpPr/>
          <p:nvPr/>
        </p:nvSpPr>
        <p:spPr>
          <a:xfrm>
            <a:off x="742950" y="3086100"/>
            <a:ext cx="39052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AF2E3AEA-0B0B-4944-99F8-674345DAEBAA}"/>
              </a:ext>
            </a:extLst>
          </p:cNvPr>
          <p:cNvSpPr/>
          <p:nvPr/>
        </p:nvSpPr>
        <p:spPr>
          <a:xfrm>
            <a:off x="762000" y="4057650"/>
            <a:ext cx="39052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B6CE10AC-FBE5-42FD-853D-D4DF7F636693}"/>
              </a:ext>
            </a:extLst>
          </p:cNvPr>
          <p:cNvSpPr/>
          <p:nvPr/>
        </p:nvSpPr>
        <p:spPr>
          <a:xfrm>
            <a:off x="762000" y="4895850"/>
            <a:ext cx="39052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147CF66-E591-4E0C-AB6A-31A13A3A8DD0}"/>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261327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5500AD-D513-4034-AAD8-CA71A9592F3D}"/>
              </a:ext>
            </a:extLst>
          </p:cNvPr>
          <p:cNvSpPr>
            <a:spLocks noGrp="1"/>
          </p:cNvSpPr>
          <p:nvPr>
            <p:ph type="body" idx="1"/>
          </p:nvPr>
        </p:nvSpPr>
        <p:spPr/>
        <p:txBody>
          <a:bodyPr/>
          <a:lstStyle/>
          <a:p>
            <a:pPr marL="63500" indent="0">
              <a:buNone/>
            </a:pPr>
            <a:r>
              <a:rPr lang="en-US" dirty="0"/>
              <a:t>Identify balance of experiences, attributes, competencies and metrics (EACM)</a:t>
            </a:r>
          </a:p>
          <a:p>
            <a:pPr marL="63500" indent="0">
              <a:buNone/>
            </a:pPr>
            <a:endParaRPr lang="en-US" dirty="0"/>
          </a:p>
          <a:p>
            <a:pPr marL="63500" indent="0">
              <a:buNone/>
            </a:pPr>
            <a:r>
              <a:rPr lang="en-US" dirty="0"/>
              <a:t>	Apply these equally across all candidates</a:t>
            </a:r>
          </a:p>
          <a:p>
            <a:pPr marL="63500" indent="0">
              <a:buNone/>
            </a:pPr>
            <a:endParaRPr lang="en-US" dirty="0"/>
          </a:p>
          <a:p>
            <a:pPr marL="63500" indent="0">
              <a:buNone/>
            </a:pPr>
            <a:r>
              <a:rPr lang="en-US" dirty="0"/>
              <a:t>	Supported by data</a:t>
            </a:r>
          </a:p>
        </p:txBody>
      </p:sp>
      <p:sp>
        <p:nvSpPr>
          <p:cNvPr id="3" name="Title 2">
            <a:extLst>
              <a:ext uri="{FF2B5EF4-FFF2-40B4-BE49-F238E27FC236}">
                <a16:creationId xmlns:a16="http://schemas.microsoft.com/office/drawing/2014/main" id="{0C2904BE-A173-40BC-A69A-CA282E590312}"/>
              </a:ext>
            </a:extLst>
          </p:cNvPr>
          <p:cNvSpPr>
            <a:spLocks noGrp="1"/>
          </p:cNvSpPr>
          <p:nvPr>
            <p:ph type="title"/>
          </p:nvPr>
        </p:nvSpPr>
        <p:spPr/>
        <p:txBody>
          <a:bodyPr/>
          <a:lstStyle/>
          <a:p>
            <a:r>
              <a:rPr lang="en-US" dirty="0"/>
              <a:t>Core Principle 2</a:t>
            </a:r>
          </a:p>
        </p:txBody>
      </p:sp>
      <p:sp>
        <p:nvSpPr>
          <p:cNvPr id="4" name="Slide Number Placeholder 3">
            <a:extLst>
              <a:ext uri="{FF2B5EF4-FFF2-40B4-BE49-F238E27FC236}">
                <a16:creationId xmlns:a16="http://schemas.microsoft.com/office/drawing/2014/main" id="{8DBB3CF1-D1C4-45C6-AEE5-7BDD102337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
        <p:nvSpPr>
          <p:cNvPr id="5" name="Arrow: Right 4">
            <a:extLst>
              <a:ext uri="{FF2B5EF4-FFF2-40B4-BE49-F238E27FC236}">
                <a16:creationId xmlns:a16="http://schemas.microsoft.com/office/drawing/2014/main" id="{EEBA8B71-FD6E-463F-A212-796D5624EF45}"/>
              </a:ext>
            </a:extLst>
          </p:cNvPr>
          <p:cNvSpPr/>
          <p:nvPr/>
        </p:nvSpPr>
        <p:spPr>
          <a:xfrm>
            <a:off x="809625" y="3395662"/>
            <a:ext cx="342900" cy="6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18D1EEA0-55F0-4289-A6D8-2530E600F2F0}"/>
              </a:ext>
            </a:extLst>
          </p:cNvPr>
          <p:cNvSpPr/>
          <p:nvPr/>
        </p:nvSpPr>
        <p:spPr>
          <a:xfrm>
            <a:off x="809625" y="4419600"/>
            <a:ext cx="39052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F3F22774-627C-4E10-81F4-AAF249B4734C}"/>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2536925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4A360F-5B51-4C9E-A942-AF4305C088C1}"/>
              </a:ext>
            </a:extLst>
          </p:cNvPr>
          <p:cNvSpPr>
            <a:spLocks noGrp="1"/>
          </p:cNvSpPr>
          <p:nvPr>
            <p:ph type="body" idx="1"/>
          </p:nvPr>
        </p:nvSpPr>
        <p:spPr/>
        <p:txBody>
          <a:bodyPr/>
          <a:lstStyle/>
          <a:p>
            <a:pPr marL="63500" indent="0">
              <a:buNone/>
            </a:pPr>
            <a:r>
              <a:rPr lang="en-US" dirty="0"/>
              <a:t>	Consider individual contributions to the 	program and to medicine</a:t>
            </a:r>
          </a:p>
          <a:p>
            <a:pPr marL="63500" indent="0">
              <a:buNone/>
            </a:pPr>
            <a:r>
              <a:rPr lang="en-US" dirty="0"/>
              <a:t>	</a:t>
            </a:r>
          </a:p>
          <a:p>
            <a:pPr marL="63500" indent="0">
              <a:buNone/>
            </a:pPr>
            <a:endParaRPr lang="en-US" dirty="0"/>
          </a:p>
          <a:p>
            <a:pPr marL="63500" indent="0">
              <a:buNone/>
            </a:pPr>
            <a:r>
              <a:rPr lang="en-US" dirty="0"/>
              <a:t>	Weigh and balance criteria needed to achieve 	program/institution outcomes</a:t>
            </a:r>
          </a:p>
        </p:txBody>
      </p:sp>
      <p:sp>
        <p:nvSpPr>
          <p:cNvPr id="3" name="Title 2">
            <a:extLst>
              <a:ext uri="{FF2B5EF4-FFF2-40B4-BE49-F238E27FC236}">
                <a16:creationId xmlns:a16="http://schemas.microsoft.com/office/drawing/2014/main" id="{C4B71FE7-28D6-4AC1-90CD-AFB5DD91E59E}"/>
              </a:ext>
            </a:extLst>
          </p:cNvPr>
          <p:cNvSpPr>
            <a:spLocks noGrp="1"/>
          </p:cNvSpPr>
          <p:nvPr>
            <p:ph type="title"/>
          </p:nvPr>
        </p:nvSpPr>
        <p:spPr/>
        <p:txBody>
          <a:bodyPr/>
          <a:lstStyle/>
          <a:p>
            <a:r>
              <a:rPr lang="en-US" dirty="0"/>
              <a:t>Core Principle 3</a:t>
            </a:r>
          </a:p>
        </p:txBody>
      </p:sp>
      <p:sp>
        <p:nvSpPr>
          <p:cNvPr id="4" name="Slide Number Placeholder 3">
            <a:extLst>
              <a:ext uri="{FF2B5EF4-FFF2-40B4-BE49-F238E27FC236}">
                <a16:creationId xmlns:a16="http://schemas.microsoft.com/office/drawing/2014/main" id="{BF9E1553-7014-43C6-83DE-AE3F6F5B8B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
        <p:nvSpPr>
          <p:cNvPr id="7" name="Arrow: Right 6">
            <a:extLst>
              <a:ext uri="{FF2B5EF4-FFF2-40B4-BE49-F238E27FC236}">
                <a16:creationId xmlns:a16="http://schemas.microsoft.com/office/drawing/2014/main" id="{E3BC5444-A8E3-4EF9-A7FB-31B61A9B241C}"/>
              </a:ext>
            </a:extLst>
          </p:cNvPr>
          <p:cNvSpPr/>
          <p:nvPr/>
        </p:nvSpPr>
        <p:spPr>
          <a:xfrm>
            <a:off x="885825" y="2181225"/>
            <a:ext cx="39052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9565B94D-3584-4AC1-8324-709E18E25EB5}"/>
              </a:ext>
            </a:extLst>
          </p:cNvPr>
          <p:cNvSpPr/>
          <p:nvPr/>
        </p:nvSpPr>
        <p:spPr>
          <a:xfrm>
            <a:off x="885825" y="4048125"/>
            <a:ext cx="39052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5BB52174-64D1-4E08-882D-CADA8554A4AC}"/>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1748758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7AFF8-FD92-4464-86F7-4E0C7C26C230}"/>
              </a:ext>
            </a:extLst>
          </p:cNvPr>
          <p:cNvSpPr>
            <a:spLocks noGrp="1"/>
          </p:cNvSpPr>
          <p:nvPr>
            <p:ph type="title"/>
          </p:nvPr>
        </p:nvSpPr>
        <p:spPr/>
        <p:txBody>
          <a:bodyPr/>
          <a:lstStyle/>
          <a:p>
            <a:r>
              <a:rPr lang="en-US" dirty="0"/>
              <a:t>E-A-C-M Model</a:t>
            </a:r>
          </a:p>
        </p:txBody>
      </p:sp>
      <p:sp>
        <p:nvSpPr>
          <p:cNvPr id="4" name="Slide Number Placeholder 3">
            <a:extLst>
              <a:ext uri="{FF2B5EF4-FFF2-40B4-BE49-F238E27FC236}">
                <a16:creationId xmlns:a16="http://schemas.microsoft.com/office/drawing/2014/main" id="{8A7B1A69-12A4-4986-B6C5-46493225CB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graphicFrame>
        <p:nvGraphicFramePr>
          <p:cNvPr id="8" name="Diagram 7">
            <a:extLst>
              <a:ext uri="{FF2B5EF4-FFF2-40B4-BE49-F238E27FC236}">
                <a16:creationId xmlns:a16="http://schemas.microsoft.com/office/drawing/2014/main" id="{CA5FDC7E-DA50-41CE-B910-EF12137DACBB}"/>
              </a:ext>
            </a:extLst>
          </p:cNvPr>
          <p:cNvGraphicFramePr/>
          <p:nvPr>
            <p:extLst>
              <p:ext uri="{D42A27DB-BD31-4B8C-83A1-F6EECF244321}">
                <p14:modId xmlns:p14="http://schemas.microsoft.com/office/powerpoint/2010/main" val="1391604923"/>
              </p:ext>
            </p:extLst>
          </p:nvPr>
        </p:nvGraphicFramePr>
        <p:xfrm>
          <a:off x="485775" y="1419225"/>
          <a:ext cx="8029575" cy="4318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38BA5B60-D0FC-4611-B12C-F81B217DB656}"/>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914977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7477EB-BA5B-4DAC-B643-D57D9E58DA9F}"/>
              </a:ext>
            </a:extLst>
          </p:cNvPr>
          <p:cNvSpPr>
            <a:spLocks noGrp="1"/>
          </p:cNvSpPr>
          <p:nvPr>
            <p:ph type="body" idx="1"/>
          </p:nvPr>
        </p:nvSpPr>
        <p:spPr/>
        <p:txBody>
          <a:bodyPr/>
          <a:lstStyle/>
          <a:p>
            <a:pPr marL="63500" indent="0" algn="ctr">
              <a:buNone/>
            </a:pPr>
            <a:r>
              <a:rPr lang="en-US" dirty="0"/>
              <a:t>The path taken to get where you are and the context in which these experiences have taken place</a:t>
            </a:r>
          </a:p>
          <a:p>
            <a:pPr marL="63500" indent="0">
              <a:buNone/>
            </a:pPr>
            <a:endParaRPr lang="en-US" dirty="0"/>
          </a:p>
          <a:p>
            <a:pPr>
              <a:buFont typeface="Arial" panose="020B0604020202020204" pitchFamily="34" charset="0"/>
              <a:buChar char="•"/>
            </a:pPr>
            <a:r>
              <a:rPr lang="en-US" dirty="0"/>
              <a:t>Personal – research, community/population experiences, educational background</a:t>
            </a:r>
          </a:p>
          <a:p>
            <a:pPr>
              <a:buFont typeface="Arial" panose="020B0604020202020204" pitchFamily="34" charset="0"/>
              <a:buChar char="•"/>
            </a:pPr>
            <a:r>
              <a:rPr lang="en-US" dirty="0"/>
              <a:t>Population – regional, national and world context such as pandemic and historical/social/cultural events</a:t>
            </a:r>
          </a:p>
        </p:txBody>
      </p:sp>
      <p:sp>
        <p:nvSpPr>
          <p:cNvPr id="3" name="Title 2">
            <a:extLst>
              <a:ext uri="{FF2B5EF4-FFF2-40B4-BE49-F238E27FC236}">
                <a16:creationId xmlns:a16="http://schemas.microsoft.com/office/drawing/2014/main" id="{934EF22A-4B9D-4B17-AFF5-E8DA502EF232}"/>
              </a:ext>
            </a:extLst>
          </p:cNvPr>
          <p:cNvSpPr>
            <a:spLocks noGrp="1"/>
          </p:cNvSpPr>
          <p:nvPr>
            <p:ph type="title"/>
          </p:nvPr>
        </p:nvSpPr>
        <p:spPr/>
        <p:txBody>
          <a:bodyPr/>
          <a:lstStyle/>
          <a:p>
            <a:r>
              <a:rPr lang="en-US" dirty="0"/>
              <a:t>Experiences</a:t>
            </a:r>
          </a:p>
        </p:txBody>
      </p:sp>
      <p:sp>
        <p:nvSpPr>
          <p:cNvPr id="4" name="Slide Number Placeholder 3">
            <a:extLst>
              <a:ext uri="{FF2B5EF4-FFF2-40B4-BE49-F238E27FC236}">
                <a16:creationId xmlns:a16="http://schemas.microsoft.com/office/drawing/2014/main" id="{D17A1F5C-1A62-4C6E-8356-69121D8293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
        <p:nvSpPr>
          <p:cNvPr id="5" name="Footer Placeholder 4">
            <a:extLst>
              <a:ext uri="{FF2B5EF4-FFF2-40B4-BE49-F238E27FC236}">
                <a16:creationId xmlns:a16="http://schemas.microsoft.com/office/drawing/2014/main" id="{AA7F4619-2687-4812-9D40-0FE8F6F03188}"/>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941682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A71DFD-8E6E-49AB-879A-BFFDF7DAE86C}"/>
              </a:ext>
            </a:extLst>
          </p:cNvPr>
          <p:cNvSpPr>
            <a:spLocks noGrp="1"/>
          </p:cNvSpPr>
          <p:nvPr>
            <p:ph type="title"/>
          </p:nvPr>
        </p:nvSpPr>
        <p:spPr/>
        <p:txBody>
          <a:bodyPr/>
          <a:lstStyle/>
          <a:p>
            <a:r>
              <a:rPr lang="en-US" dirty="0"/>
              <a:t>			Attributes</a:t>
            </a:r>
          </a:p>
        </p:txBody>
      </p:sp>
      <p:sp>
        <p:nvSpPr>
          <p:cNvPr id="5" name="Content Placeholder 4">
            <a:extLst>
              <a:ext uri="{FF2B5EF4-FFF2-40B4-BE49-F238E27FC236}">
                <a16:creationId xmlns:a16="http://schemas.microsoft.com/office/drawing/2014/main" id="{39499D7E-93EA-4B02-8E35-D48983E5C7C2}"/>
              </a:ext>
            </a:extLst>
          </p:cNvPr>
          <p:cNvSpPr>
            <a:spLocks noGrp="1"/>
          </p:cNvSpPr>
          <p:nvPr>
            <p:ph sz="half" idx="2"/>
          </p:nvPr>
        </p:nvSpPr>
        <p:spPr>
          <a:xfrm>
            <a:off x="439342" y="1876425"/>
            <a:ext cx="3868340" cy="3684588"/>
          </a:xfrm>
        </p:spPr>
        <p:txBody>
          <a:bodyPr/>
          <a:lstStyle/>
          <a:p>
            <a:r>
              <a:rPr lang="en-US" dirty="0"/>
              <a:t>Skills</a:t>
            </a:r>
          </a:p>
          <a:p>
            <a:r>
              <a:rPr lang="en-US" dirty="0"/>
              <a:t>Abilities</a:t>
            </a:r>
          </a:p>
          <a:p>
            <a:r>
              <a:rPr lang="en-US" dirty="0"/>
              <a:t>Personal qualities</a:t>
            </a:r>
          </a:p>
          <a:p>
            <a:r>
              <a:rPr lang="en-US" dirty="0"/>
              <a:t>Demographic</a:t>
            </a:r>
          </a:p>
          <a:p>
            <a:endParaRPr lang="en-US" dirty="0"/>
          </a:p>
        </p:txBody>
      </p:sp>
      <p:pic>
        <p:nvPicPr>
          <p:cNvPr id="11" name="Content Placeholder 10" descr="Text&#10;&#10;Description automatically generated">
            <a:extLst>
              <a:ext uri="{FF2B5EF4-FFF2-40B4-BE49-F238E27FC236}">
                <a16:creationId xmlns:a16="http://schemas.microsoft.com/office/drawing/2014/main" id="{49C70AEE-3DFE-4685-9B6C-7A318D996EEF}"/>
              </a:ext>
            </a:extLst>
          </p:cNvPr>
          <p:cNvPicPr>
            <a:picLocks noGrp="1" noChangeAspect="1"/>
          </p:cNvPicPr>
          <p:nvPr>
            <p:ph sz="quarter" idx="4"/>
          </p:nvPr>
        </p:nvPicPr>
        <p:blipFill>
          <a:blip r:embed="rId2">
            <a:extLst>
              <a:ext uri="{837473B0-CC2E-450A-ABE3-18F120FF3D39}">
                <a1611:picAttrSrcUrl xmlns:a1611="http://schemas.microsoft.com/office/drawing/2016/11/main" r:id="rId3"/>
              </a:ext>
            </a:extLst>
          </a:blip>
          <a:stretch>
            <a:fillRect/>
          </a:stretch>
        </p:blipFill>
        <p:spPr>
          <a:xfrm>
            <a:off x="4041775" y="1922363"/>
            <a:ext cx="4555500" cy="3013273"/>
          </a:xfrm>
        </p:spPr>
      </p:pic>
      <p:sp>
        <p:nvSpPr>
          <p:cNvPr id="4" name="Slide Number Placeholder 3">
            <a:extLst>
              <a:ext uri="{FF2B5EF4-FFF2-40B4-BE49-F238E27FC236}">
                <a16:creationId xmlns:a16="http://schemas.microsoft.com/office/drawing/2014/main" id="{FBF9B46D-2B4A-4B02-8BDC-9399751C180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
        <p:nvSpPr>
          <p:cNvPr id="12" name="TextBox 11">
            <a:extLst>
              <a:ext uri="{FF2B5EF4-FFF2-40B4-BE49-F238E27FC236}">
                <a16:creationId xmlns:a16="http://schemas.microsoft.com/office/drawing/2014/main" id="{148E2D0C-5646-468E-AF92-8BC6FC8F91B3}"/>
              </a:ext>
            </a:extLst>
          </p:cNvPr>
          <p:cNvSpPr txBox="1"/>
          <p:nvPr/>
        </p:nvSpPr>
        <p:spPr>
          <a:xfrm>
            <a:off x="4041775" y="4895881"/>
            <a:ext cx="3868340" cy="230832"/>
          </a:xfrm>
          <a:prstGeom prst="rect">
            <a:avLst/>
          </a:prstGeom>
          <a:noFill/>
        </p:spPr>
        <p:txBody>
          <a:bodyPr wrap="square" rtlCol="0">
            <a:spAutoFit/>
          </a:bodyPr>
          <a:lstStyle/>
          <a:p>
            <a:r>
              <a:rPr lang="en-US" sz="900" dirty="0">
                <a:hlinkClick r:id="rId3" tooltip="https://www.oercommons.org/courseware/lesson/72511"/>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2" name="Footer Placeholder 1">
            <a:extLst>
              <a:ext uri="{FF2B5EF4-FFF2-40B4-BE49-F238E27FC236}">
                <a16:creationId xmlns:a16="http://schemas.microsoft.com/office/drawing/2014/main" id="{EAD3337D-DCA7-4261-A4B8-5F994C22675C}"/>
              </a:ext>
            </a:extLst>
          </p:cNvPr>
          <p:cNvSpPr>
            <a:spLocks noGrp="1"/>
          </p:cNvSpPr>
          <p:nvPr>
            <p:ph type="ftr" sz="quarte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8626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
          <p:cNvSpPr txBox="1">
            <a:spLocks noGrp="1"/>
          </p:cNvSpPr>
          <p:nvPr>
            <p:ph type="subTitle" idx="1"/>
          </p:nvPr>
        </p:nvSpPr>
        <p:spPr>
          <a:xfrm>
            <a:off x="139604" y="4543550"/>
            <a:ext cx="7245398" cy="1116242"/>
          </a:xfrm>
          <a:prstGeom prst="rect">
            <a:avLst/>
          </a:prstGeom>
          <a:noFill/>
          <a:ln>
            <a:noFill/>
          </a:ln>
        </p:spPr>
        <p:txBody>
          <a:bodyPr spcFirstLastPara="1" wrap="square" lIns="91425" tIns="91425" rIns="91425" bIns="91425" anchor="ctr" anchorCtr="0">
            <a:noAutofit/>
          </a:bodyPr>
          <a:lstStyle/>
          <a:p>
            <a:pPr marL="0" indent="0"/>
            <a:r>
              <a:rPr lang="en-US" dirty="0"/>
              <a:t>Christine Redovan, MBA, MLIS -- GME Consultant</a:t>
            </a:r>
            <a:endParaRPr dirty="0"/>
          </a:p>
        </p:txBody>
      </p:sp>
      <p:sp>
        <p:nvSpPr>
          <p:cNvPr id="63" name="Google Shape;63;p1"/>
          <p:cNvSpPr txBox="1">
            <a:spLocks noGrp="1"/>
          </p:cNvSpPr>
          <p:nvPr>
            <p:ph type="ctrTitle"/>
          </p:nvPr>
        </p:nvSpPr>
        <p:spPr>
          <a:xfrm>
            <a:off x="3762303" y="1423942"/>
            <a:ext cx="5263034" cy="2387600"/>
          </a:xfrm>
          <a:prstGeom prst="rect">
            <a:avLst/>
          </a:prstGeom>
          <a:noFill/>
          <a:ln>
            <a:noFill/>
          </a:ln>
        </p:spPr>
        <p:txBody>
          <a:bodyPr spcFirstLastPara="1" wrap="square" lIns="91425" tIns="91425" rIns="91425" bIns="91425" anchor="ctr" anchorCtr="0">
            <a:noAutofit/>
          </a:bodyPr>
          <a:lstStyle/>
          <a:p>
            <a:r>
              <a:rPr lang="en-US" dirty="0"/>
              <a:t>Holistic Review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3DA49-ADDC-4298-ACC6-58423E464B57}"/>
              </a:ext>
            </a:extLst>
          </p:cNvPr>
          <p:cNvSpPr>
            <a:spLocks noGrp="1"/>
          </p:cNvSpPr>
          <p:nvPr>
            <p:ph type="title"/>
          </p:nvPr>
        </p:nvSpPr>
        <p:spPr/>
        <p:txBody>
          <a:bodyPr/>
          <a:lstStyle/>
          <a:p>
            <a:r>
              <a:rPr lang="en-US" dirty="0"/>
              <a:t>		Competencies</a:t>
            </a:r>
          </a:p>
        </p:txBody>
      </p:sp>
      <p:pic>
        <p:nvPicPr>
          <p:cNvPr id="16" name="Content Placeholder 15" descr="Graphical user interface, application&#10;&#10;Description automatically generated">
            <a:extLst>
              <a:ext uri="{FF2B5EF4-FFF2-40B4-BE49-F238E27FC236}">
                <a16:creationId xmlns:a16="http://schemas.microsoft.com/office/drawing/2014/main" id="{28331318-AE15-4678-84C7-5CED03686BF5}"/>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222095" y="2324100"/>
            <a:ext cx="4532225" cy="2549376"/>
          </a:xfrm>
        </p:spPr>
      </p:pic>
      <p:sp>
        <p:nvSpPr>
          <p:cNvPr id="4" name="Slide Number Placeholder 3">
            <a:extLst>
              <a:ext uri="{FF2B5EF4-FFF2-40B4-BE49-F238E27FC236}">
                <a16:creationId xmlns:a16="http://schemas.microsoft.com/office/drawing/2014/main" id="{6880C79A-7CD5-4CE5-9518-963107046FB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
        <p:nvSpPr>
          <p:cNvPr id="14" name="Content Placeholder 13">
            <a:extLst>
              <a:ext uri="{FF2B5EF4-FFF2-40B4-BE49-F238E27FC236}">
                <a16:creationId xmlns:a16="http://schemas.microsoft.com/office/drawing/2014/main" id="{B42FBC93-E766-4B5B-871E-CB0CEBF82758}"/>
              </a:ext>
            </a:extLst>
          </p:cNvPr>
          <p:cNvSpPr>
            <a:spLocks noGrp="1"/>
          </p:cNvSpPr>
          <p:nvPr>
            <p:ph sz="quarter" idx="4"/>
          </p:nvPr>
        </p:nvSpPr>
        <p:spPr>
          <a:xfrm>
            <a:off x="5076738" y="1988344"/>
            <a:ext cx="3887391" cy="3684588"/>
          </a:xfrm>
        </p:spPr>
        <p:txBody>
          <a:bodyPr/>
          <a:lstStyle/>
          <a:p>
            <a:r>
              <a:rPr lang="en-US" dirty="0"/>
              <a:t>Ways in which we apply our knowledge, skills and abilities</a:t>
            </a:r>
          </a:p>
          <a:p>
            <a:r>
              <a:rPr lang="en-US" dirty="0"/>
              <a:t>ACGME 6 competencies</a:t>
            </a:r>
          </a:p>
          <a:p>
            <a:r>
              <a:rPr lang="en-US" dirty="0"/>
              <a:t>Other specialty competencies</a:t>
            </a:r>
          </a:p>
          <a:p>
            <a:endParaRPr lang="en-US" dirty="0"/>
          </a:p>
        </p:txBody>
      </p:sp>
      <p:sp>
        <p:nvSpPr>
          <p:cNvPr id="17" name="TextBox 16">
            <a:extLst>
              <a:ext uri="{FF2B5EF4-FFF2-40B4-BE49-F238E27FC236}">
                <a16:creationId xmlns:a16="http://schemas.microsoft.com/office/drawing/2014/main" id="{EC6239E4-71FB-4A10-AA8B-6F026A563A7A}"/>
              </a:ext>
            </a:extLst>
          </p:cNvPr>
          <p:cNvSpPr txBox="1"/>
          <p:nvPr/>
        </p:nvSpPr>
        <p:spPr>
          <a:xfrm>
            <a:off x="544513" y="5014863"/>
            <a:ext cx="3887391" cy="230832"/>
          </a:xfrm>
          <a:prstGeom prst="rect">
            <a:avLst/>
          </a:prstGeom>
          <a:noFill/>
        </p:spPr>
        <p:txBody>
          <a:bodyPr wrap="square" rtlCol="0">
            <a:spAutoFit/>
          </a:bodyPr>
          <a:lstStyle/>
          <a:p>
            <a:r>
              <a:rPr lang="en-US" sz="900" dirty="0">
                <a:hlinkClick r:id="rId3" tooltip="http://orthoebm.blogspot.com/2015/06/rrc-acgme.html"/>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2" name="Footer Placeholder 1">
            <a:extLst>
              <a:ext uri="{FF2B5EF4-FFF2-40B4-BE49-F238E27FC236}">
                <a16:creationId xmlns:a16="http://schemas.microsoft.com/office/drawing/2014/main" id="{C468CFE1-2C29-4CC3-84B8-5FC6C75D660F}"/>
              </a:ext>
            </a:extLst>
          </p:cNvPr>
          <p:cNvSpPr>
            <a:spLocks noGrp="1"/>
          </p:cNvSpPr>
          <p:nvPr>
            <p:ph type="ftr" sz="quarte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3202115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3DA49-ADDC-4298-ACC6-58423E464B57}"/>
              </a:ext>
            </a:extLst>
          </p:cNvPr>
          <p:cNvSpPr>
            <a:spLocks noGrp="1"/>
          </p:cNvSpPr>
          <p:nvPr>
            <p:ph type="title"/>
          </p:nvPr>
        </p:nvSpPr>
        <p:spPr/>
        <p:txBody>
          <a:bodyPr/>
          <a:lstStyle/>
          <a:p>
            <a:r>
              <a:rPr lang="en-US" dirty="0"/>
              <a:t>		Metrics</a:t>
            </a:r>
          </a:p>
        </p:txBody>
      </p:sp>
      <p:sp>
        <p:nvSpPr>
          <p:cNvPr id="7" name="Content Placeholder 6">
            <a:extLst>
              <a:ext uri="{FF2B5EF4-FFF2-40B4-BE49-F238E27FC236}">
                <a16:creationId xmlns:a16="http://schemas.microsoft.com/office/drawing/2014/main" id="{99BB56DC-E490-4E87-AEAF-628DDEDF5032}"/>
              </a:ext>
            </a:extLst>
          </p:cNvPr>
          <p:cNvSpPr>
            <a:spLocks noGrp="1"/>
          </p:cNvSpPr>
          <p:nvPr>
            <p:ph sz="half" idx="2"/>
          </p:nvPr>
        </p:nvSpPr>
        <p:spPr/>
        <p:txBody>
          <a:bodyPr/>
          <a:lstStyle/>
          <a:p>
            <a:r>
              <a:rPr lang="en-US" dirty="0"/>
              <a:t>Step scores</a:t>
            </a:r>
          </a:p>
          <a:p>
            <a:r>
              <a:rPr lang="en-US" dirty="0"/>
              <a:t>Transcripts</a:t>
            </a:r>
          </a:p>
          <a:p>
            <a:r>
              <a:rPr lang="en-US" dirty="0"/>
              <a:t>Number of publications</a:t>
            </a:r>
          </a:p>
          <a:p>
            <a:endParaRPr lang="en-US" dirty="0"/>
          </a:p>
        </p:txBody>
      </p:sp>
      <p:pic>
        <p:nvPicPr>
          <p:cNvPr id="11" name="Content Placeholder 10" descr="Diagram&#10;&#10;Description automatically generated">
            <a:extLst>
              <a:ext uri="{FF2B5EF4-FFF2-40B4-BE49-F238E27FC236}">
                <a16:creationId xmlns:a16="http://schemas.microsoft.com/office/drawing/2014/main" id="{5BF641DA-ED2D-4331-BB97-3815D15375F1}"/>
              </a:ext>
            </a:extLst>
          </p:cNvPr>
          <p:cNvPicPr>
            <a:picLocks noGrp="1" noChangeAspect="1"/>
          </p:cNvPicPr>
          <p:nvPr>
            <p:ph sz="quarter" idx="4"/>
          </p:nvPr>
        </p:nvPicPr>
        <p:blipFill>
          <a:blip r:embed="rId2">
            <a:extLst>
              <a:ext uri="{837473B0-CC2E-450A-ABE3-18F120FF3D39}">
                <a1611:picAttrSrcUrl xmlns:a1611="http://schemas.microsoft.com/office/drawing/2016/11/main" r:id="rId3"/>
              </a:ext>
            </a:extLst>
          </a:blip>
          <a:stretch>
            <a:fillRect/>
          </a:stretch>
        </p:blipFill>
        <p:spPr>
          <a:xfrm>
            <a:off x="4343400" y="2141170"/>
            <a:ext cx="3887788" cy="2575659"/>
          </a:xfrm>
        </p:spPr>
      </p:pic>
      <p:sp>
        <p:nvSpPr>
          <p:cNvPr id="4" name="Slide Number Placeholder 3">
            <a:extLst>
              <a:ext uri="{FF2B5EF4-FFF2-40B4-BE49-F238E27FC236}">
                <a16:creationId xmlns:a16="http://schemas.microsoft.com/office/drawing/2014/main" id="{6880C79A-7CD5-4CE5-9518-963107046FB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
        <p:nvSpPr>
          <p:cNvPr id="12" name="TextBox 11">
            <a:extLst>
              <a:ext uri="{FF2B5EF4-FFF2-40B4-BE49-F238E27FC236}">
                <a16:creationId xmlns:a16="http://schemas.microsoft.com/office/drawing/2014/main" id="{31AD63A4-2074-4301-8EBC-5D08A194708D}"/>
              </a:ext>
            </a:extLst>
          </p:cNvPr>
          <p:cNvSpPr txBox="1"/>
          <p:nvPr/>
        </p:nvSpPr>
        <p:spPr>
          <a:xfrm>
            <a:off x="4343400" y="4716829"/>
            <a:ext cx="3887788" cy="230832"/>
          </a:xfrm>
          <a:prstGeom prst="rect">
            <a:avLst/>
          </a:prstGeom>
          <a:noFill/>
        </p:spPr>
        <p:txBody>
          <a:bodyPr wrap="square" rtlCol="0">
            <a:spAutoFit/>
          </a:bodyPr>
          <a:lstStyle/>
          <a:p>
            <a:r>
              <a:rPr lang="en-US" sz="900" dirty="0">
                <a:hlinkClick r:id="rId3" tooltip="http://insightextractor.com/2019/07/19/four-tenets-for-effective-metrics-design/"/>
              </a:rPr>
              <a:t>This Photo</a:t>
            </a:r>
            <a:r>
              <a:rPr lang="en-US" sz="900" dirty="0"/>
              <a:t> by Unknown Author is licensed under </a:t>
            </a:r>
            <a:r>
              <a:rPr lang="en-US" sz="900" dirty="0">
                <a:hlinkClick r:id="rId4" tooltip="https://creativecommons.org/licenses/by-nc-sa/3.0/"/>
              </a:rPr>
              <a:t>CC BY-SA-NC</a:t>
            </a:r>
            <a:endParaRPr lang="en-US" sz="900" dirty="0"/>
          </a:p>
        </p:txBody>
      </p:sp>
      <p:sp>
        <p:nvSpPr>
          <p:cNvPr id="2" name="Footer Placeholder 1">
            <a:extLst>
              <a:ext uri="{FF2B5EF4-FFF2-40B4-BE49-F238E27FC236}">
                <a16:creationId xmlns:a16="http://schemas.microsoft.com/office/drawing/2014/main" id="{AC55A39B-CDCE-456D-8839-E438BD589B2B}"/>
              </a:ext>
            </a:extLst>
          </p:cNvPr>
          <p:cNvSpPr>
            <a:spLocks noGrp="1"/>
          </p:cNvSpPr>
          <p:nvPr>
            <p:ph type="ftr" sz="quarte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1054046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33EBD5-17C6-4E0A-953D-A7C9CCF97F5E}"/>
              </a:ext>
            </a:extLst>
          </p:cNvPr>
          <p:cNvSpPr>
            <a:spLocks noGrp="1"/>
          </p:cNvSpPr>
          <p:nvPr>
            <p:ph type="title"/>
          </p:nvPr>
        </p:nvSpPr>
        <p:spPr>
          <a:xfrm>
            <a:off x="1989344" y="166006"/>
            <a:ext cx="6526006" cy="1325563"/>
          </a:xfrm>
        </p:spPr>
        <p:txBody>
          <a:bodyPr/>
          <a:lstStyle/>
          <a:p>
            <a:r>
              <a:rPr lang="en-US" dirty="0"/>
              <a:t>Applying Holistic Review</a:t>
            </a:r>
          </a:p>
        </p:txBody>
      </p:sp>
      <p:sp>
        <p:nvSpPr>
          <p:cNvPr id="4" name="Slide Number Placeholder 3">
            <a:extLst>
              <a:ext uri="{FF2B5EF4-FFF2-40B4-BE49-F238E27FC236}">
                <a16:creationId xmlns:a16="http://schemas.microsoft.com/office/drawing/2014/main" id="{A9C23AB6-9DC1-4A8C-B141-1574091039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pic>
        <p:nvPicPr>
          <p:cNvPr id="6" name="Picture 5" descr="Diagram&#10;&#10;Description automatically generated">
            <a:extLst>
              <a:ext uri="{FF2B5EF4-FFF2-40B4-BE49-F238E27FC236}">
                <a16:creationId xmlns:a16="http://schemas.microsoft.com/office/drawing/2014/main" id="{0BD2C926-5F4D-40FC-82E7-9C3651D3B2E7}"/>
              </a:ext>
            </a:extLst>
          </p:cNvPr>
          <p:cNvPicPr>
            <a:picLocks noChangeAspect="1"/>
          </p:cNvPicPr>
          <p:nvPr/>
        </p:nvPicPr>
        <p:blipFill>
          <a:blip r:embed="rId2"/>
          <a:stretch>
            <a:fillRect/>
          </a:stretch>
        </p:blipFill>
        <p:spPr>
          <a:xfrm>
            <a:off x="3237119" y="1104006"/>
            <a:ext cx="4963906" cy="5053907"/>
          </a:xfrm>
          <a:prstGeom prst="rect">
            <a:avLst/>
          </a:prstGeom>
        </p:spPr>
      </p:pic>
      <p:sp>
        <p:nvSpPr>
          <p:cNvPr id="7" name="TextBox 6">
            <a:extLst>
              <a:ext uri="{FF2B5EF4-FFF2-40B4-BE49-F238E27FC236}">
                <a16:creationId xmlns:a16="http://schemas.microsoft.com/office/drawing/2014/main" id="{507E5A80-0F22-45D7-8173-3213CB9D2039}"/>
              </a:ext>
            </a:extLst>
          </p:cNvPr>
          <p:cNvSpPr txBox="1"/>
          <p:nvPr/>
        </p:nvSpPr>
        <p:spPr>
          <a:xfrm>
            <a:off x="451747" y="2161960"/>
            <a:ext cx="2686050" cy="369332"/>
          </a:xfrm>
          <a:prstGeom prst="rect">
            <a:avLst/>
          </a:prstGeom>
          <a:noFill/>
        </p:spPr>
        <p:txBody>
          <a:bodyPr wrap="square" rtlCol="0">
            <a:spAutoFit/>
          </a:bodyPr>
          <a:lstStyle/>
          <a:p>
            <a:r>
              <a:rPr lang="en-US" sz="1800" dirty="0"/>
              <a:t>1 – Circle of Control</a:t>
            </a:r>
          </a:p>
        </p:txBody>
      </p:sp>
      <p:sp>
        <p:nvSpPr>
          <p:cNvPr id="8" name="TextBox 7">
            <a:extLst>
              <a:ext uri="{FF2B5EF4-FFF2-40B4-BE49-F238E27FC236}">
                <a16:creationId xmlns:a16="http://schemas.microsoft.com/office/drawing/2014/main" id="{C092FCF5-F409-4154-9796-ABB3AF55EA18}"/>
              </a:ext>
            </a:extLst>
          </p:cNvPr>
          <p:cNvSpPr txBox="1"/>
          <p:nvPr/>
        </p:nvSpPr>
        <p:spPr>
          <a:xfrm>
            <a:off x="451747" y="3121223"/>
            <a:ext cx="2686050" cy="369332"/>
          </a:xfrm>
          <a:prstGeom prst="rect">
            <a:avLst/>
          </a:prstGeom>
          <a:noFill/>
        </p:spPr>
        <p:txBody>
          <a:bodyPr wrap="square" rtlCol="0">
            <a:spAutoFit/>
          </a:bodyPr>
          <a:lstStyle/>
          <a:p>
            <a:r>
              <a:rPr lang="en-US" sz="1800" dirty="0"/>
              <a:t>2 – Circle of Influence</a:t>
            </a:r>
          </a:p>
        </p:txBody>
      </p:sp>
      <p:sp>
        <p:nvSpPr>
          <p:cNvPr id="9" name="TextBox 8">
            <a:extLst>
              <a:ext uri="{FF2B5EF4-FFF2-40B4-BE49-F238E27FC236}">
                <a16:creationId xmlns:a16="http://schemas.microsoft.com/office/drawing/2014/main" id="{EA95230C-5E63-44B4-9CFD-FC3CA14FFADA}"/>
              </a:ext>
            </a:extLst>
          </p:cNvPr>
          <p:cNvSpPr txBox="1"/>
          <p:nvPr/>
        </p:nvSpPr>
        <p:spPr>
          <a:xfrm>
            <a:off x="451747" y="3977366"/>
            <a:ext cx="2686050" cy="369332"/>
          </a:xfrm>
          <a:prstGeom prst="rect">
            <a:avLst/>
          </a:prstGeom>
          <a:noFill/>
        </p:spPr>
        <p:txBody>
          <a:bodyPr wrap="square" rtlCol="0">
            <a:spAutoFit/>
          </a:bodyPr>
          <a:lstStyle/>
          <a:p>
            <a:r>
              <a:rPr lang="en-US" sz="1800" dirty="0"/>
              <a:t>3 – Circle of Concern</a:t>
            </a:r>
          </a:p>
        </p:txBody>
      </p:sp>
      <p:sp>
        <p:nvSpPr>
          <p:cNvPr id="10" name="TextBox 9">
            <a:extLst>
              <a:ext uri="{FF2B5EF4-FFF2-40B4-BE49-F238E27FC236}">
                <a16:creationId xmlns:a16="http://schemas.microsoft.com/office/drawing/2014/main" id="{34087B6E-BC4F-4AFE-8532-363F9851B982}"/>
              </a:ext>
            </a:extLst>
          </p:cNvPr>
          <p:cNvSpPr txBox="1"/>
          <p:nvPr/>
        </p:nvSpPr>
        <p:spPr>
          <a:xfrm>
            <a:off x="332684" y="6073324"/>
            <a:ext cx="5610225" cy="307777"/>
          </a:xfrm>
          <a:prstGeom prst="rect">
            <a:avLst/>
          </a:prstGeom>
          <a:noFill/>
        </p:spPr>
        <p:txBody>
          <a:bodyPr wrap="square" rtlCol="0">
            <a:spAutoFit/>
          </a:bodyPr>
          <a:lstStyle/>
          <a:p>
            <a:r>
              <a:rPr lang="en-US" dirty="0"/>
              <a:t>https://www.clairenewton.co.za/my-articles/circles-of-control.html</a:t>
            </a:r>
          </a:p>
        </p:txBody>
      </p:sp>
      <p:sp>
        <p:nvSpPr>
          <p:cNvPr id="2" name="Footer Placeholder 1">
            <a:extLst>
              <a:ext uri="{FF2B5EF4-FFF2-40B4-BE49-F238E27FC236}">
                <a16:creationId xmlns:a16="http://schemas.microsoft.com/office/drawing/2014/main" id="{941A14F0-92DD-4CDB-BD6D-5EE97F862EED}"/>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4252904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71CDF6-8AC0-4FFD-B925-8BF0D20CAB33}"/>
              </a:ext>
            </a:extLst>
          </p:cNvPr>
          <p:cNvSpPr>
            <a:spLocks noGrp="1"/>
          </p:cNvSpPr>
          <p:nvPr>
            <p:ph type="body" idx="1"/>
          </p:nvPr>
        </p:nvSpPr>
        <p:spPr/>
        <p:txBody>
          <a:bodyPr/>
          <a:lstStyle/>
          <a:p>
            <a:r>
              <a:rPr lang="en-US" dirty="0"/>
              <a:t>Recruitment materials</a:t>
            </a:r>
          </a:p>
          <a:p>
            <a:r>
              <a:rPr lang="en-US" dirty="0"/>
              <a:t>Interactions with applicants</a:t>
            </a:r>
          </a:p>
          <a:p>
            <a:r>
              <a:rPr lang="en-US" dirty="0"/>
              <a:t>Screening criteria</a:t>
            </a:r>
          </a:p>
          <a:p>
            <a:r>
              <a:rPr lang="en-US" dirty="0"/>
              <a:t>Who we invite for interviews</a:t>
            </a:r>
          </a:p>
          <a:p>
            <a:r>
              <a:rPr lang="en-US" dirty="0"/>
              <a:t>Training of interviewers</a:t>
            </a:r>
          </a:p>
          <a:p>
            <a:r>
              <a:rPr lang="en-US" dirty="0"/>
              <a:t>Location and type of interview</a:t>
            </a:r>
          </a:p>
          <a:p>
            <a:pPr marL="63500" indent="0">
              <a:buNone/>
            </a:pPr>
            <a:endParaRPr lang="en-US" dirty="0"/>
          </a:p>
          <a:p>
            <a:endParaRPr lang="en-US" dirty="0"/>
          </a:p>
        </p:txBody>
      </p:sp>
      <p:sp>
        <p:nvSpPr>
          <p:cNvPr id="3" name="Title 2">
            <a:extLst>
              <a:ext uri="{FF2B5EF4-FFF2-40B4-BE49-F238E27FC236}">
                <a16:creationId xmlns:a16="http://schemas.microsoft.com/office/drawing/2014/main" id="{BA468B3A-7BBD-4EBE-B5CC-BCE53280C294}"/>
              </a:ext>
            </a:extLst>
          </p:cNvPr>
          <p:cNvSpPr>
            <a:spLocks noGrp="1"/>
          </p:cNvSpPr>
          <p:nvPr>
            <p:ph type="title"/>
          </p:nvPr>
        </p:nvSpPr>
        <p:spPr/>
        <p:txBody>
          <a:bodyPr/>
          <a:lstStyle/>
          <a:p>
            <a:r>
              <a:rPr lang="en-US" dirty="0"/>
              <a:t>Circle of control</a:t>
            </a:r>
          </a:p>
        </p:txBody>
      </p:sp>
      <p:sp>
        <p:nvSpPr>
          <p:cNvPr id="4" name="Slide Number Placeholder 3">
            <a:extLst>
              <a:ext uri="{FF2B5EF4-FFF2-40B4-BE49-F238E27FC236}">
                <a16:creationId xmlns:a16="http://schemas.microsoft.com/office/drawing/2014/main" id="{5E5CA8F9-7E5F-4582-9523-05699D47E0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pic>
        <p:nvPicPr>
          <p:cNvPr id="6" name="Picture 5" descr="Text&#10;&#10;Description automatically generated">
            <a:extLst>
              <a:ext uri="{FF2B5EF4-FFF2-40B4-BE49-F238E27FC236}">
                <a16:creationId xmlns:a16="http://schemas.microsoft.com/office/drawing/2014/main" id="{175216C3-BEF7-40E8-8EA6-2E31F0C1BF0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57837" y="1720706"/>
            <a:ext cx="3209925" cy="2110526"/>
          </a:xfrm>
          <a:prstGeom prst="rect">
            <a:avLst/>
          </a:prstGeom>
        </p:spPr>
      </p:pic>
      <p:sp>
        <p:nvSpPr>
          <p:cNvPr id="7" name="TextBox 6">
            <a:extLst>
              <a:ext uri="{FF2B5EF4-FFF2-40B4-BE49-F238E27FC236}">
                <a16:creationId xmlns:a16="http://schemas.microsoft.com/office/drawing/2014/main" id="{4AE320A7-4E97-49FF-8F6E-8FA8A253C37E}"/>
              </a:ext>
            </a:extLst>
          </p:cNvPr>
          <p:cNvSpPr txBox="1"/>
          <p:nvPr/>
        </p:nvSpPr>
        <p:spPr>
          <a:xfrm>
            <a:off x="5557837" y="3997261"/>
            <a:ext cx="3319462" cy="230832"/>
          </a:xfrm>
          <a:prstGeom prst="rect">
            <a:avLst/>
          </a:prstGeom>
          <a:noFill/>
        </p:spPr>
        <p:txBody>
          <a:bodyPr wrap="square" rtlCol="0">
            <a:spAutoFit/>
          </a:bodyPr>
          <a:lstStyle/>
          <a:p>
            <a:r>
              <a:rPr lang="en-US" sz="900" dirty="0">
                <a:hlinkClick r:id="rId3" tooltip="https://www.picpedia.org/chalkboard/r/recruitment.html"/>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5" name="Footer Placeholder 4">
            <a:extLst>
              <a:ext uri="{FF2B5EF4-FFF2-40B4-BE49-F238E27FC236}">
                <a16:creationId xmlns:a16="http://schemas.microsoft.com/office/drawing/2014/main" id="{C295A2B0-839C-4413-B4B8-3E4B85B51942}"/>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2456865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AEFB97-A8AE-47E2-89D5-1DE3324FD1B1}"/>
              </a:ext>
            </a:extLst>
          </p:cNvPr>
          <p:cNvSpPr>
            <a:spLocks noGrp="1"/>
          </p:cNvSpPr>
          <p:nvPr>
            <p:ph type="body" idx="1"/>
          </p:nvPr>
        </p:nvSpPr>
        <p:spPr/>
        <p:txBody>
          <a:bodyPr/>
          <a:lstStyle/>
          <a:p>
            <a:r>
              <a:rPr lang="en-US" sz="3200" dirty="0"/>
              <a:t>Who applies</a:t>
            </a:r>
          </a:p>
          <a:p>
            <a:r>
              <a:rPr lang="en-US" sz="3200" dirty="0"/>
              <a:t>How our program is perceived (applicants, current and past residents)</a:t>
            </a:r>
          </a:p>
          <a:p>
            <a:r>
              <a:rPr lang="en-US" sz="3200" dirty="0"/>
              <a:t>Experiences with us/in our environment</a:t>
            </a:r>
          </a:p>
        </p:txBody>
      </p:sp>
      <p:sp>
        <p:nvSpPr>
          <p:cNvPr id="3" name="Title 2">
            <a:extLst>
              <a:ext uri="{FF2B5EF4-FFF2-40B4-BE49-F238E27FC236}">
                <a16:creationId xmlns:a16="http://schemas.microsoft.com/office/drawing/2014/main" id="{B465B4F6-3353-49C0-9D85-E59506CED945}"/>
              </a:ext>
            </a:extLst>
          </p:cNvPr>
          <p:cNvSpPr>
            <a:spLocks noGrp="1"/>
          </p:cNvSpPr>
          <p:nvPr>
            <p:ph type="title"/>
          </p:nvPr>
        </p:nvSpPr>
        <p:spPr/>
        <p:txBody>
          <a:bodyPr/>
          <a:lstStyle/>
          <a:p>
            <a:r>
              <a:rPr lang="en-US" dirty="0"/>
              <a:t>Circle of influence</a:t>
            </a:r>
          </a:p>
        </p:txBody>
      </p:sp>
      <p:sp>
        <p:nvSpPr>
          <p:cNvPr id="4" name="Slide Number Placeholder 3">
            <a:extLst>
              <a:ext uri="{FF2B5EF4-FFF2-40B4-BE49-F238E27FC236}">
                <a16:creationId xmlns:a16="http://schemas.microsoft.com/office/drawing/2014/main" id="{AB7BBDAE-63CE-45AB-B01A-5F16093680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pic>
        <p:nvPicPr>
          <p:cNvPr id="6" name="Picture 5" descr="A group of people standing in a circle&#10;&#10;Description automatically generated with low confidence">
            <a:extLst>
              <a:ext uri="{FF2B5EF4-FFF2-40B4-BE49-F238E27FC236}">
                <a16:creationId xmlns:a16="http://schemas.microsoft.com/office/drawing/2014/main" id="{47D549CE-7622-44C5-ACAF-383838D40A0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84500" y="3975742"/>
            <a:ext cx="2654300" cy="2078946"/>
          </a:xfrm>
          <a:prstGeom prst="rect">
            <a:avLst/>
          </a:prstGeom>
        </p:spPr>
      </p:pic>
      <p:sp>
        <p:nvSpPr>
          <p:cNvPr id="7" name="TextBox 6">
            <a:extLst>
              <a:ext uri="{FF2B5EF4-FFF2-40B4-BE49-F238E27FC236}">
                <a16:creationId xmlns:a16="http://schemas.microsoft.com/office/drawing/2014/main" id="{F7DF9689-E690-4163-814F-698E6B0FF298}"/>
              </a:ext>
            </a:extLst>
          </p:cNvPr>
          <p:cNvSpPr txBox="1"/>
          <p:nvPr/>
        </p:nvSpPr>
        <p:spPr>
          <a:xfrm>
            <a:off x="5749925" y="5784387"/>
            <a:ext cx="2654300" cy="369332"/>
          </a:xfrm>
          <a:prstGeom prst="rect">
            <a:avLst/>
          </a:prstGeom>
          <a:noFill/>
        </p:spPr>
        <p:txBody>
          <a:bodyPr wrap="square" rtlCol="0">
            <a:spAutoFit/>
          </a:bodyPr>
          <a:lstStyle/>
          <a:p>
            <a:r>
              <a:rPr lang="en-US" sz="900" dirty="0">
                <a:hlinkClick r:id="rId3" tooltip="http://fermentationwineblog.com/2013/02/the-great-and-influential-wine-blogger-confesses/"/>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5" name="Footer Placeholder 4">
            <a:extLst>
              <a:ext uri="{FF2B5EF4-FFF2-40B4-BE49-F238E27FC236}">
                <a16:creationId xmlns:a16="http://schemas.microsoft.com/office/drawing/2014/main" id="{C872DBE3-632A-49E4-885B-C2B7E607222D}"/>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313543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6AA3D2-D66E-43A0-8CA1-48D42C37BE95}"/>
              </a:ext>
            </a:extLst>
          </p:cNvPr>
          <p:cNvSpPr>
            <a:spLocks noGrp="1"/>
          </p:cNvSpPr>
          <p:nvPr>
            <p:ph type="body" idx="1"/>
          </p:nvPr>
        </p:nvSpPr>
        <p:spPr/>
        <p:txBody>
          <a:bodyPr/>
          <a:lstStyle/>
          <a:p>
            <a:pPr>
              <a:buFontTx/>
              <a:buChar char="-"/>
            </a:pPr>
            <a:r>
              <a:rPr lang="en-US" dirty="0"/>
              <a:t>Past circumstances</a:t>
            </a:r>
          </a:p>
          <a:p>
            <a:pPr>
              <a:buFontTx/>
              <a:buChar char="-"/>
            </a:pPr>
            <a:r>
              <a:rPr lang="en-US" dirty="0"/>
              <a:t>Weather</a:t>
            </a:r>
          </a:p>
          <a:p>
            <a:pPr>
              <a:buFontTx/>
              <a:buChar char="-"/>
            </a:pPr>
            <a:r>
              <a:rPr lang="en-US" dirty="0"/>
              <a:t>Location of institution</a:t>
            </a:r>
          </a:p>
          <a:p>
            <a:pPr>
              <a:buFontTx/>
              <a:buChar char="-"/>
            </a:pPr>
            <a:r>
              <a:rPr lang="en-US" dirty="0"/>
              <a:t>Cost of housing</a:t>
            </a:r>
          </a:p>
          <a:p>
            <a:pPr>
              <a:buFontTx/>
              <a:buChar char="-"/>
            </a:pPr>
            <a:r>
              <a:rPr lang="en-US" dirty="0"/>
              <a:t>Lack of public transportation</a:t>
            </a:r>
          </a:p>
          <a:p>
            <a:pPr>
              <a:buFontTx/>
              <a:buChar char="-"/>
            </a:pPr>
            <a:endParaRPr lang="en-US" dirty="0"/>
          </a:p>
          <a:p>
            <a:pPr marL="63500" indent="0">
              <a:buNone/>
            </a:pPr>
            <a:endParaRPr lang="en-US" dirty="0"/>
          </a:p>
        </p:txBody>
      </p:sp>
      <p:sp>
        <p:nvSpPr>
          <p:cNvPr id="3" name="Title 2">
            <a:extLst>
              <a:ext uri="{FF2B5EF4-FFF2-40B4-BE49-F238E27FC236}">
                <a16:creationId xmlns:a16="http://schemas.microsoft.com/office/drawing/2014/main" id="{5258BF72-7E3F-4FF4-919A-9B30162A8439}"/>
              </a:ext>
            </a:extLst>
          </p:cNvPr>
          <p:cNvSpPr>
            <a:spLocks noGrp="1"/>
          </p:cNvSpPr>
          <p:nvPr>
            <p:ph type="title"/>
          </p:nvPr>
        </p:nvSpPr>
        <p:spPr/>
        <p:txBody>
          <a:bodyPr/>
          <a:lstStyle/>
          <a:p>
            <a:r>
              <a:rPr lang="en-US" dirty="0"/>
              <a:t>Circle of concern	</a:t>
            </a:r>
          </a:p>
        </p:txBody>
      </p:sp>
      <p:sp>
        <p:nvSpPr>
          <p:cNvPr id="4" name="Slide Number Placeholder 3">
            <a:extLst>
              <a:ext uri="{FF2B5EF4-FFF2-40B4-BE49-F238E27FC236}">
                <a16:creationId xmlns:a16="http://schemas.microsoft.com/office/drawing/2014/main" id="{F55A0AD3-AFCC-4C30-B2EE-41A9BC596B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pic>
        <p:nvPicPr>
          <p:cNvPr id="6" name="Picture 5" descr="A picture containing company name&#10;&#10;Description automatically generated">
            <a:extLst>
              <a:ext uri="{FF2B5EF4-FFF2-40B4-BE49-F238E27FC236}">
                <a16:creationId xmlns:a16="http://schemas.microsoft.com/office/drawing/2014/main" id="{0E689C41-8EE0-4D0E-BA47-D72904D10A3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90588" y="1572029"/>
            <a:ext cx="1525424" cy="1525424"/>
          </a:xfrm>
          <a:prstGeom prst="rect">
            <a:avLst/>
          </a:prstGeom>
        </p:spPr>
      </p:pic>
      <p:sp>
        <p:nvSpPr>
          <p:cNvPr id="7" name="TextBox 6">
            <a:extLst>
              <a:ext uri="{FF2B5EF4-FFF2-40B4-BE49-F238E27FC236}">
                <a16:creationId xmlns:a16="http://schemas.microsoft.com/office/drawing/2014/main" id="{D1578E11-CF66-43AB-BA58-F7ADE7093DFC}"/>
              </a:ext>
            </a:extLst>
          </p:cNvPr>
          <p:cNvSpPr txBox="1"/>
          <p:nvPr/>
        </p:nvSpPr>
        <p:spPr>
          <a:xfrm>
            <a:off x="6590588" y="3097453"/>
            <a:ext cx="1525424" cy="507831"/>
          </a:xfrm>
          <a:prstGeom prst="rect">
            <a:avLst/>
          </a:prstGeom>
          <a:noFill/>
        </p:spPr>
        <p:txBody>
          <a:bodyPr wrap="square" rtlCol="0">
            <a:spAutoFit/>
          </a:bodyPr>
          <a:lstStyle/>
          <a:p>
            <a:r>
              <a:rPr lang="en-US" sz="900" dirty="0">
                <a:hlinkClick r:id="rId3" tooltip="http://flickr.com/photos/shmectorcom/8595329912"/>
              </a:rPr>
              <a:t>This Photo</a:t>
            </a:r>
            <a:r>
              <a:rPr lang="en-US" sz="900" dirty="0"/>
              <a:t> by Unknown Author is licensed under </a:t>
            </a:r>
            <a:r>
              <a:rPr lang="en-US" sz="900" dirty="0">
                <a:hlinkClick r:id="rId4" tooltip="https://creativecommons.org/licenses/by/3.0/"/>
              </a:rPr>
              <a:t>CC BY</a:t>
            </a:r>
            <a:endParaRPr lang="en-US" sz="900" dirty="0"/>
          </a:p>
        </p:txBody>
      </p:sp>
      <p:pic>
        <p:nvPicPr>
          <p:cNvPr id="9" name="Picture 8" descr="A group of houses&#10;&#10;Description automatically generated with low confidence">
            <a:extLst>
              <a:ext uri="{FF2B5EF4-FFF2-40B4-BE49-F238E27FC236}">
                <a16:creationId xmlns:a16="http://schemas.microsoft.com/office/drawing/2014/main" id="{54D324F6-7C48-4256-BE0E-3976E1C0744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72924" y="4213351"/>
            <a:ext cx="2800350" cy="1575197"/>
          </a:xfrm>
          <a:prstGeom prst="rect">
            <a:avLst/>
          </a:prstGeom>
        </p:spPr>
      </p:pic>
      <p:sp>
        <p:nvSpPr>
          <p:cNvPr id="10" name="TextBox 9">
            <a:extLst>
              <a:ext uri="{FF2B5EF4-FFF2-40B4-BE49-F238E27FC236}">
                <a16:creationId xmlns:a16="http://schemas.microsoft.com/office/drawing/2014/main" id="{0B9E2E9E-8211-4098-96E9-F4693EA15C29}"/>
              </a:ext>
            </a:extLst>
          </p:cNvPr>
          <p:cNvSpPr txBox="1"/>
          <p:nvPr/>
        </p:nvSpPr>
        <p:spPr>
          <a:xfrm>
            <a:off x="572924" y="5973660"/>
            <a:ext cx="2800350" cy="369332"/>
          </a:xfrm>
          <a:prstGeom prst="rect">
            <a:avLst/>
          </a:prstGeom>
          <a:noFill/>
        </p:spPr>
        <p:txBody>
          <a:bodyPr wrap="square" rtlCol="0">
            <a:spAutoFit/>
          </a:bodyPr>
          <a:lstStyle/>
          <a:p>
            <a:r>
              <a:rPr lang="en-US" sz="900" dirty="0">
                <a:hlinkClick r:id="rId6" tooltip="https://www.peoplematters.in/news/compensation-benefits/90-of-epf-now-available-for-housing-purposes-15350"/>
              </a:rPr>
              <a:t>This Photo</a:t>
            </a:r>
            <a:r>
              <a:rPr lang="en-US" sz="900" dirty="0"/>
              <a:t> by Unknown Author is licensed under </a:t>
            </a:r>
            <a:r>
              <a:rPr lang="en-US" sz="900" dirty="0">
                <a:hlinkClick r:id="rId7" tooltip="https://creativecommons.org/licenses/by-nc-sa/3.0/"/>
              </a:rPr>
              <a:t>CC BY-SA-NC</a:t>
            </a:r>
            <a:endParaRPr lang="en-US" sz="900" dirty="0"/>
          </a:p>
        </p:txBody>
      </p:sp>
      <p:pic>
        <p:nvPicPr>
          <p:cNvPr id="12" name="Picture 11" descr="A small house in the snow&#10;&#10;Description automatically generated with low confidence">
            <a:extLst>
              <a:ext uri="{FF2B5EF4-FFF2-40B4-BE49-F238E27FC236}">
                <a16:creationId xmlns:a16="http://schemas.microsoft.com/office/drawing/2014/main" id="{555FD51D-5063-4C36-8FBB-8ACDDB05C50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113626" y="4145129"/>
            <a:ext cx="2457450" cy="1639100"/>
          </a:xfrm>
          <a:prstGeom prst="rect">
            <a:avLst/>
          </a:prstGeom>
        </p:spPr>
      </p:pic>
      <p:sp>
        <p:nvSpPr>
          <p:cNvPr id="13" name="TextBox 12">
            <a:extLst>
              <a:ext uri="{FF2B5EF4-FFF2-40B4-BE49-F238E27FC236}">
                <a16:creationId xmlns:a16="http://schemas.microsoft.com/office/drawing/2014/main" id="{A6BA8F89-04E1-400C-BB4C-283D1C0B02C6}"/>
              </a:ext>
            </a:extLst>
          </p:cNvPr>
          <p:cNvSpPr txBox="1"/>
          <p:nvPr/>
        </p:nvSpPr>
        <p:spPr>
          <a:xfrm>
            <a:off x="6113626" y="5969341"/>
            <a:ext cx="2457450" cy="369332"/>
          </a:xfrm>
          <a:prstGeom prst="rect">
            <a:avLst/>
          </a:prstGeom>
          <a:noFill/>
        </p:spPr>
        <p:txBody>
          <a:bodyPr wrap="square" rtlCol="0">
            <a:spAutoFit/>
          </a:bodyPr>
          <a:lstStyle/>
          <a:p>
            <a:r>
              <a:rPr lang="en-US" sz="900" dirty="0">
                <a:hlinkClick r:id="rId9" tooltip="https://www.flickr.com/photos/mtrienke/9879365716"/>
              </a:rPr>
              <a:t>This Photo</a:t>
            </a:r>
            <a:r>
              <a:rPr lang="en-US" sz="900" dirty="0"/>
              <a:t> by Unknown Author is licensed under </a:t>
            </a:r>
            <a:r>
              <a:rPr lang="en-US" sz="900" dirty="0">
                <a:hlinkClick r:id="rId10" tooltip="https://creativecommons.org/licenses/by-sa/3.0/"/>
              </a:rPr>
              <a:t>CC BY-SA</a:t>
            </a:r>
            <a:endParaRPr lang="en-US" sz="900" dirty="0"/>
          </a:p>
        </p:txBody>
      </p:sp>
      <p:sp>
        <p:nvSpPr>
          <p:cNvPr id="5" name="Footer Placeholder 4">
            <a:extLst>
              <a:ext uri="{FF2B5EF4-FFF2-40B4-BE49-F238E27FC236}">
                <a16:creationId xmlns:a16="http://schemas.microsoft.com/office/drawing/2014/main" id="{8B11E403-61B9-4C16-901A-47CFF75CD4A0}"/>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4094454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B26D07-04D3-4526-9469-EF65CB357EB4}"/>
              </a:ext>
            </a:extLst>
          </p:cNvPr>
          <p:cNvSpPr>
            <a:spLocks noGrp="1"/>
          </p:cNvSpPr>
          <p:nvPr>
            <p:ph type="title"/>
          </p:nvPr>
        </p:nvSpPr>
        <p:spPr/>
        <p:txBody>
          <a:bodyPr/>
          <a:lstStyle/>
          <a:p>
            <a:r>
              <a:rPr lang="en-US" dirty="0"/>
              <a:t>Using the handouts</a:t>
            </a:r>
          </a:p>
        </p:txBody>
      </p:sp>
      <p:sp>
        <p:nvSpPr>
          <p:cNvPr id="4" name="Slide Number Placeholder 3">
            <a:extLst>
              <a:ext uri="{FF2B5EF4-FFF2-40B4-BE49-F238E27FC236}">
                <a16:creationId xmlns:a16="http://schemas.microsoft.com/office/drawing/2014/main" id="{792E91F3-32EE-4E51-8D7B-6365362957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pic>
        <p:nvPicPr>
          <p:cNvPr id="6" name="Picture 5" descr="Text&#10;&#10;Description automatically generated">
            <a:extLst>
              <a:ext uri="{FF2B5EF4-FFF2-40B4-BE49-F238E27FC236}">
                <a16:creationId xmlns:a16="http://schemas.microsoft.com/office/drawing/2014/main" id="{0FED4639-5125-4918-B9C0-DCC40855EE2E}"/>
              </a:ext>
            </a:extLst>
          </p:cNvPr>
          <p:cNvPicPr>
            <a:picLocks noChangeAspect="1"/>
          </p:cNvPicPr>
          <p:nvPr/>
        </p:nvPicPr>
        <p:blipFill>
          <a:blip r:embed="rId2"/>
          <a:stretch>
            <a:fillRect/>
          </a:stretch>
        </p:blipFill>
        <p:spPr>
          <a:xfrm>
            <a:off x="240875" y="1631894"/>
            <a:ext cx="8274475" cy="2082907"/>
          </a:xfrm>
          <a:prstGeom prst="rect">
            <a:avLst/>
          </a:prstGeom>
        </p:spPr>
      </p:pic>
      <p:pic>
        <p:nvPicPr>
          <p:cNvPr id="8" name="Picture 7" descr="Text&#10;&#10;Description automatically generated">
            <a:extLst>
              <a:ext uri="{FF2B5EF4-FFF2-40B4-BE49-F238E27FC236}">
                <a16:creationId xmlns:a16="http://schemas.microsoft.com/office/drawing/2014/main" id="{5057D6FF-2334-4D9C-AAD5-85642610DD83}"/>
              </a:ext>
            </a:extLst>
          </p:cNvPr>
          <p:cNvPicPr>
            <a:picLocks noChangeAspect="1"/>
          </p:cNvPicPr>
          <p:nvPr/>
        </p:nvPicPr>
        <p:blipFill>
          <a:blip r:embed="rId3"/>
          <a:stretch>
            <a:fillRect/>
          </a:stretch>
        </p:blipFill>
        <p:spPr>
          <a:xfrm>
            <a:off x="329988" y="4184652"/>
            <a:ext cx="8255424" cy="2000353"/>
          </a:xfrm>
          <a:prstGeom prst="rect">
            <a:avLst/>
          </a:prstGeom>
        </p:spPr>
      </p:pic>
      <p:sp>
        <p:nvSpPr>
          <p:cNvPr id="2" name="Footer Placeholder 1">
            <a:extLst>
              <a:ext uri="{FF2B5EF4-FFF2-40B4-BE49-F238E27FC236}">
                <a16:creationId xmlns:a16="http://schemas.microsoft.com/office/drawing/2014/main" id="{BEE2EED9-298D-447A-8CE1-922A81DEE905}"/>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2747331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2B6E5E-D1E1-44F4-BB63-44E978269BCD}"/>
              </a:ext>
            </a:extLst>
          </p:cNvPr>
          <p:cNvSpPr>
            <a:spLocks noGrp="1"/>
          </p:cNvSpPr>
          <p:nvPr>
            <p:ph type="body" idx="1"/>
          </p:nvPr>
        </p:nvSpPr>
        <p:spPr/>
        <p:txBody>
          <a:bodyPr/>
          <a:lstStyle/>
          <a:p>
            <a:r>
              <a:rPr lang="en-US" dirty="0"/>
              <a:t>Time </a:t>
            </a:r>
          </a:p>
          <a:p>
            <a:r>
              <a:rPr lang="en-US" dirty="0"/>
              <a:t>Training – tools and interviewers</a:t>
            </a:r>
          </a:p>
          <a:p>
            <a:r>
              <a:rPr lang="en-US" dirty="0"/>
              <a:t>Program transparency</a:t>
            </a:r>
          </a:p>
          <a:p>
            <a:r>
              <a:rPr lang="en-US" dirty="0"/>
              <a:t>Evaluating attributes and experiences fairly </a:t>
            </a:r>
          </a:p>
          <a:p>
            <a:r>
              <a:rPr lang="en-US" dirty="0"/>
              <a:t>Not widely used in GME </a:t>
            </a:r>
          </a:p>
          <a:p>
            <a:pPr marL="6350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23C1E9B2-4333-42CE-AD58-D9FEE550A438}"/>
              </a:ext>
            </a:extLst>
          </p:cNvPr>
          <p:cNvSpPr>
            <a:spLocks noGrp="1"/>
          </p:cNvSpPr>
          <p:nvPr>
            <p:ph type="title"/>
          </p:nvPr>
        </p:nvSpPr>
        <p:spPr/>
        <p:txBody>
          <a:bodyPr/>
          <a:lstStyle/>
          <a:p>
            <a:r>
              <a:rPr lang="en-US" dirty="0"/>
              <a:t>Barriers to holistic review</a:t>
            </a:r>
          </a:p>
        </p:txBody>
      </p:sp>
      <p:sp>
        <p:nvSpPr>
          <p:cNvPr id="4" name="Slide Number Placeholder 3">
            <a:extLst>
              <a:ext uri="{FF2B5EF4-FFF2-40B4-BE49-F238E27FC236}">
                <a16:creationId xmlns:a16="http://schemas.microsoft.com/office/drawing/2014/main" id="{030D401B-C265-41DA-BA1A-8C2E33FE02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pic>
        <p:nvPicPr>
          <p:cNvPr id="6" name="Picture 5" descr="A picture containing text, furniture, seat, clipart&#10;&#10;Description automatically generated">
            <a:extLst>
              <a:ext uri="{FF2B5EF4-FFF2-40B4-BE49-F238E27FC236}">
                <a16:creationId xmlns:a16="http://schemas.microsoft.com/office/drawing/2014/main" id="{77BA4E58-6F74-45BB-8FB6-F082D10327A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91075" y="3910105"/>
            <a:ext cx="4257675" cy="2394942"/>
          </a:xfrm>
          <a:prstGeom prst="rect">
            <a:avLst/>
          </a:prstGeom>
        </p:spPr>
      </p:pic>
      <p:sp>
        <p:nvSpPr>
          <p:cNvPr id="5" name="Footer Placeholder 4">
            <a:extLst>
              <a:ext uri="{FF2B5EF4-FFF2-40B4-BE49-F238E27FC236}">
                <a16:creationId xmlns:a16="http://schemas.microsoft.com/office/drawing/2014/main" id="{A6F79A56-5AC5-4F84-B9A1-A2C9F9490B7F}"/>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859183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487DF7-9464-4B80-B4C8-179FFD00DCA1}"/>
              </a:ext>
            </a:extLst>
          </p:cNvPr>
          <p:cNvSpPr>
            <a:spLocks noGrp="1"/>
          </p:cNvSpPr>
          <p:nvPr>
            <p:ph type="body" idx="1"/>
          </p:nvPr>
        </p:nvSpPr>
        <p:spPr/>
        <p:txBody>
          <a:bodyPr/>
          <a:lstStyle/>
          <a:p>
            <a:pPr marL="6350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Association of Program Directors in Surgery. (2020, March 2). PD Handbook: Diversity, inclusion and equity toolbox.  Retrieved from www.apds.org.</a:t>
            </a:r>
          </a:p>
          <a:p>
            <a:pPr marL="6350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Gladwell, M. (2005, October2). Getting in.  The social logic of ivy league admissions. [Blog Post]. Retrieved from www.newyorker.com.</a:t>
            </a:r>
          </a:p>
          <a:p>
            <a:pPr marL="6350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Holistic Admissions. (n.d.). Association of Public &amp; Land-Grant Universities.  Retrieved from www.aplu.org.</a:t>
            </a:r>
          </a:p>
          <a:p>
            <a:pPr marL="6350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Kent, J. &amp; McCarthy, M.T. (2016). Holistic review in graduate admissions:  A report from the council of graduate schools.  Washington, DC: Council of Graduate Schools.  Retrieved from www.cgsnet.org.</a:t>
            </a:r>
          </a:p>
          <a:p>
            <a:pPr marL="6350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Williams, C., Kwan, B., Pereira, A., Moody, E., Angus, S. &amp; El-Bayoumi, J. (2019). A call to improve conditions for conducting holistic review in graduate medical education recruitment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MedEd Publish 8</a:t>
            </a:r>
            <a:r>
              <a:rPr lang="en-US" sz="1800" dirty="0">
                <a:effectLst/>
                <a:latin typeface="Calibri" panose="020F0502020204030204" pitchFamily="34" charset="0"/>
                <a:ea typeface="Calibri" panose="020F0502020204030204" pitchFamily="34" charset="0"/>
                <a:cs typeface="Times New Roman" panose="02020603050405020304" pitchFamily="18" charset="0"/>
              </a:rPr>
              <a:t>(2), 6. https://doi.org/10.15694/mep.2019.000076.1</a:t>
            </a:r>
          </a:p>
          <a:p>
            <a:pPr marL="6350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3500" indent="0">
              <a:buNone/>
            </a:pPr>
            <a:endParaRPr lang="en-US" dirty="0"/>
          </a:p>
        </p:txBody>
      </p:sp>
      <p:sp>
        <p:nvSpPr>
          <p:cNvPr id="3" name="Title 2">
            <a:extLst>
              <a:ext uri="{FF2B5EF4-FFF2-40B4-BE49-F238E27FC236}">
                <a16:creationId xmlns:a16="http://schemas.microsoft.com/office/drawing/2014/main" id="{CBC354B4-A2D9-464B-9308-6796E934CCC5}"/>
              </a:ext>
            </a:extLst>
          </p:cNvPr>
          <p:cNvSpPr>
            <a:spLocks noGrp="1"/>
          </p:cNvSpPr>
          <p:nvPr>
            <p:ph type="title"/>
          </p:nvPr>
        </p:nvSpPr>
        <p:spPr/>
        <p:txBody>
          <a:bodyPr/>
          <a:lstStyle/>
          <a:p>
            <a:r>
              <a:rPr lang="en-US" dirty="0"/>
              <a:t>Additional Resources</a:t>
            </a:r>
          </a:p>
        </p:txBody>
      </p:sp>
      <p:sp>
        <p:nvSpPr>
          <p:cNvPr id="4" name="Slide Number Placeholder 3">
            <a:extLst>
              <a:ext uri="{FF2B5EF4-FFF2-40B4-BE49-F238E27FC236}">
                <a16:creationId xmlns:a16="http://schemas.microsoft.com/office/drawing/2014/main" id="{4F52311E-6580-471A-8CF5-1214771E63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
        <p:nvSpPr>
          <p:cNvPr id="5" name="Footer Placeholder 4">
            <a:extLst>
              <a:ext uri="{FF2B5EF4-FFF2-40B4-BE49-F238E27FC236}">
                <a16:creationId xmlns:a16="http://schemas.microsoft.com/office/drawing/2014/main" id="{92FB5258-4686-42A3-B6AE-EE9EB0E35135}"/>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3164357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9"/>
          <p:cNvSpPr txBox="1">
            <a:spLocks noGrp="1"/>
          </p:cNvSpPr>
          <p:nvPr>
            <p:ph type="title"/>
          </p:nvPr>
        </p:nvSpPr>
        <p:spPr>
          <a:xfrm>
            <a:off x="1989344" y="246466"/>
            <a:ext cx="6526006" cy="1325563"/>
          </a:xfrm>
          <a:prstGeom prst="rect">
            <a:avLst/>
          </a:prstGeom>
          <a:noFill/>
          <a:ln>
            <a:solidFill>
              <a:schemeClr val="bg1"/>
            </a:solid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4400" dirty="0"/>
              <a:t>Questions</a:t>
            </a:r>
            <a:endParaRPr dirty="0"/>
          </a:p>
        </p:txBody>
      </p:sp>
      <p:sp>
        <p:nvSpPr>
          <p:cNvPr id="336" name="Google Shape;336;p2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29</a:t>
            </a:fld>
            <a:endParaRPr dirty="0"/>
          </a:p>
        </p:txBody>
      </p:sp>
      <p:pic>
        <p:nvPicPr>
          <p:cNvPr id="337" name="Google Shape;337;p29" descr="http://myup.weboldala.net/files/dzjir6enuwx16prtshbj.png"/>
          <p:cNvPicPr preferRelativeResize="0"/>
          <p:nvPr/>
        </p:nvPicPr>
        <p:blipFill rotWithShape="1">
          <a:blip r:embed="rId3">
            <a:alphaModFix/>
          </a:blip>
          <a:srcRect/>
          <a:stretch/>
        </p:blipFill>
        <p:spPr>
          <a:xfrm>
            <a:off x="3196713" y="2348548"/>
            <a:ext cx="2664826" cy="2633760"/>
          </a:xfrm>
          <a:prstGeom prst="rect">
            <a:avLst/>
          </a:prstGeom>
          <a:noFill/>
          <a:ln>
            <a:noFill/>
          </a:ln>
        </p:spPr>
      </p:pic>
      <p:sp>
        <p:nvSpPr>
          <p:cNvPr id="6" name="Google Shape;61;p1">
            <a:extLst>
              <a:ext uri="{FF2B5EF4-FFF2-40B4-BE49-F238E27FC236}">
                <a16:creationId xmlns:a16="http://schemas.microsoft.com/office/drawing/2014/main" id="{A25A0CE8-A040-41F0-A3DC-FB234F4BD7AF}"/>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2021                    </a:t>
            </a:r>
            <a:endParaRPr sz="8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028950" y="643313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800" b="0"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defRPr/>
            </a:pPr>
            <a:r>
              <a:rPr lang="en-US" dirty="0"/>
              <a:t>Presented by Partners in Medical Education, Inc. 2021                    </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a:t>
            </a:fld>
            <a:endParaRPr lang="en-US" altLang="en-US" dirty="0"/>
          </a:p>
        </p:txBody>
      </p:sp>
      <p:sp>
        <p:nvSpPr>
          <p:cNvPr id="6" name="Title 2">
            <a:extLst>
              <a:ext uri="{FF2B5EF4-FFF2-40B4-BE49-F238E27FC236}">
                <a16:creationId xmlns:a16="http://schemas.microsoft.com/office/drawing/2014/main" id="{DEB5A086-9859-467A-B39D-D369A78A8F1F}"/>
              </a:ext>
            </a:extLst>
          </p:cNvPr>
          <p:cNvSpPr>
            <a:spLocks noGrp="1"/>
          </p:cNvSpPr>
          <p:nvPr>
            <p:ph type="title"/>
          </p:nvPr>
        </p:nvSpPr>
        <p:spPr>
          <a:xfrm>
            <a:off x="1989344" y="246466"/>
            <a:ext cx="6526006" cy="1325563"/>
          </a:xfrm>
        </p:spPr>
        <p:txBody>
          <a:bodyPr/>
          <a:lstStyle/>
          <a:p>
            <a:r>
              <a:rPr lang="en-US" altLang="en-US" sz="3200" dirty="0">
                <a:solidFill>
                  <a:schemeClr val="tx1"/>
                </a:solidFill>
                <a:latin typeface="Lucida Bright" charset="0"/>
                <a:ea typeface="ＭＳ Ｐゴシック" charset="-128"/>
              </a:rPr>
              <a:t>Introducing Your Presenter…</a:t>
            </a:r>
            <a:endParaRPr lang="en-US" dirty="0"/>
          </a:p>
        </p:txBody>
      </p:sp>
      <p:sp>
        <p:nvSpPr>
          <p:cNvPr id="7" name="TextBox 6">
            <a:extLst>
              <a:ext uri="{FF2B5EF4-FFF2-40B4-BE49-F238E27FC236}">
                <a16:creationId xmlns:a16="http://schemas.microsoft.com/office/drawing/2014/main" id="{6E355914-DB31-4457-A287-395AEB52E06B}"/>
              </a:ext>
            </a:extLst>
          </p:cNvPr>
          <p:cNvSpPr txBox="1"/>
          <p:nvPr/>
        </p:nvSpPr>
        <p:spPr>
          <a:xfrm>
            <a:off x="3662234" y="1305342"/>
            <a:ext cx="4905632" cy="2862322"/>
          </a:xfrm>
          <a:prstGeom prst="rect">
            <a:avLst/>
          </a:prstGeom>
          <a:noFill/>
        </p:spPr>
        <p:txBody>
          <a:bodyPr wrap="square">
            <a:spAutoFit/>
          </a:bodyPr>
          <a:lstStyle/>
          <a:p>
            <a:pPr algn="ctr">
              <a:defRPr/>
            </a:pPr>
            <a:endParaRPr lang="en-US" sz="2400" b="1" dirty="0">
              <a:latin typeface="Lucida Bright" panose="02040602050505020304" pitchFamily="18" charset="77"/>
            </a:endParaRPr>
          </a:p>
          <a:p>
            <a:pPr algn="ctr">
              <a:defRPr/>
            </a:pPr>
            <a:endParaRPr lang="en-US" sz="2400" b="1" dirty="0">
              <a:latin typeface="Lucida Bright" panose="02040602050505020304" pitchFamily="18" charset="77"/>
            </a:endParaRPr>
          </a:p>
          <a:p>
            <a:pPr algn="ctr">
              <a:defRPr/>
            </a:pPr>
            <a:r>
              <a:rPr lang="en-US" sz="2400" b="1" dirty="0">
                <a:latin typeface="Lucida Bright" panose="02040602050505020304" pitchFamily="18" charset="77"/>
              </a:rPr>
              <a:t>Christine Redovan, MBA, MLIS</a:t>
            </a:r>
          </a:p>
          <a:p>
            <a:pPr algn="ctr">
              <a:defRPr/>
            </a:pPr>
            <a:r>
              <a:rPr lang="en-US" sz="2400" b="1" dirty="0">
                <a:latin typeface="Lucida Bright" panose="02040602050505020304" pitchFamily="18" charset="77"/>
              </a:rPr>
              <a:t>GME Consultant</a:t>
            </a:r>
          </a:p>
          <a:p>
            <a:pPr algn="ctr">
              <a:defRPr/>
            </a:pPr>
            <a:endParaRPr lang="en-US" sz="1200" b="1" dirty="0">
              <a:latin typeface="+mn-lt"/>
            </a:endParaRPr>
          </a:p>
          <a:p>
            <a:pPr marL="285750" marR="0" lvl="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Fifteen plus years recruitment and interview experience</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Seasoned developer of mission-aligned goals in multiple program areas</a:t>
            </a:r>
            <a:endParaRPr lang="en-US" sz="1200" dirty="0">
              <a:solidFill>
                <a:srgbClr val="003300"/>
              </a:solidFill>
              <a:latin typeface="+mn-lt"/>
            </a:endParaRPr>
          </a:p>
        </p:txBody>
      </p:sp>
      <p:pic>
        <p:nvPicPr>
          <p:cNvPr id="8" name="Picture 2">
            <a:extLst>
              <a:ext uri="{FF2B5EF4-FFF2-40B4-BE49-F238E27FC236}">
                <a16:creationId xmlns:a16="http://schemas.microsoft.com/office/drawing/2014/main" id="{D0FB7C16-75DF-4CC7-937D-1A5310D85C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52153" y="2122988"/>
            <a:ext cx="2279986" cy="303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46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774714" y="220871"/>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Upcoming Live Webinar</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br>
              <a:rPr lang="en-US" altLang="en-US" sz="1400" b="0" dirty="0">
                <a:solidFill>
                  <a:prstClr val="black"/>
                </a:solidFill>
                <a:latin typeface="+mn-lt"/>
                <a:ea typeface=""/>
                <a:cs typeface="Arial" panose="020B0604020202020204" pitchFamily="34" charset="0"/>
              </a:rPr>
            </a:br>
            <a:r>
              <a:rPr lang="en-US" altLang="en-US" sz="1400" dirty="0">
                <a:solidFill>
                  <a:prstClr val="black"/>
                </a:solidFill>
                <a:latin typeface="+mn-lt"/>
                <a:ea typeface=""/>
                <a:cs typeface="Arial" panose="020B0604020202020204" pitchFamily="34" charset="0"/>
              </a:rPr>
              <a:t>A Day in the Life of a DIO</a:t>
            </a:r>
          </a:p>
          <a:p>
            <a:pPr algn="ctr">
              <a:lnSpc>
                <a:spcPct val="80000"/>
              </a:lnSpc>
              <a:defRPr/>
            </a:pPr>
            <a:r>
              <a:rPr lang="en-US" altLang="en-US" sz="1400" b="0" dirty="0">
                <a:solidFill>
                  <a:prstClr val="black"/>
                </a:solidFill>
                <a:latin typeface="+mn-lt"/>
                <a:ea typeface=""/>
                <a:cs typeface="Arial" panose="020B0604020202020204" pitchFamily="34" charset="0"/>
              </a:rPr>
              <a:t>Thursday, September 9, 2021</a:t>
            </a:r>
          </a:p>
          <a:p>
            <a:pPr algn="ctr">
              <a:lnSpc>
                <a:spcPct val="80000"/>
              </a:lnSpc>
              <a:defRPr/>
            </a:pPr>
            <a:r>
              <a:rPr lang="en-US" altLang="en-US" sz="1400" b="0" dirty="0">
                <a:solidFill>
                  <a:prstClr val="black"/>
                </a:solidFill>
                <a:latin typeface="+mn-lt"/>
                <a:ea typeface=""/>
                <a:cs typeface="Arial" panose="020B0604020202020204" pitchFamily="34" charset="0"/>
              </a:rPr>
              <a:t>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altLang="en-US" sz="1400" dirty="0">
                <a:solidFill>
                  <a:prstClr val="black"/>
                </a:solidFill>
                <a:latin typeface="+mn-lt"/>
                <a:ea typeface=""/>
                <a:cs typeface="Arial" panose="020B0604020202020204" pitchFamily="34" charset="0"/>
              </a:rPr>
              <a:t>Resident Wellness in the Virtual World</a:t>
            </a:r>
          </a:p>
          <a:p>
            <a:pPr algn="ctr">
              <a:lnSpc>
                <a:spcPct val="80000"/>
              </a:lnSpc>
              <a:defRPr/>
            </a:pPr>
            <a:r>
              <a:rPr lang="en-US" altLang="en-US" sz="1400" b="0" dirty="0">
                <a:solidFill>
                  <a:prstClr val="black"/>
                </a:solidFill>
                <a:latin typeface="+mn-lt"/>
                <a:ea typeface=""/>
                <a:cs typeface="Arial" panose="020B0604020202020204" pitchFamily="34" charset="0"/>
              </a:rPr>
              <a:t>Tuesday, September 21, 2021</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altLang="en-US" sz="1400" dirty="0">
                <a:solidFill>
                  <a:prstClr val="black"/>
                </a:solidFill>
                <a:latin typeface="+mn-lt"/>
                <a:ea typeface=""/>
                <a:cs typeface="Arial" panose="020B0604020202020204" pitchFamily="34" charset="0"/>
              </a:rPr>
              <a:t>The Role of Coaching</a:t>
            </a:r>
          </a:p>
          <a:p>
            <a:pPr algn="ctr">
              <a:lnSpc>
                <a:spcPct val="80000"/>
              </a:lnSpc>
              <a:defRPr/>
            </a:pPr>
            <a:r>
              <a:rPr lang="en-US" altLang="en-US" sz="1400" b="0" dirty="0">
                <a:solidFill>
                  <a:prstClr val="black"/>
                </a:solidFill>
                <a:latin typeface="+mn-lt"/>
                <a:ea typeface=""/>
                <a:cs typeface="Arial" panose="020B0604020202020204" pitchFamily="34" charset="0"/>
              </a:rPr>
              <a:t>Thursday, September 30, 2021</a:t>
            </a:r>
          </a:p>
          <a:p>
            <a:pPr algn="ctr">
              <a:lnSpc>
                <a:spcPct val="80000"/>
              </a:lnSpc>
              <a:defRPr/>
            </a:pPr>
            <a:r>
              <a:rPr lang="en-US" altLang="en-US" sz="1400" b="0" dirty="0">
                <a:solidFill>
                  <a:prstClr val="black"/>
                </a:solidFill>
                <a:latin typeface="+mn-lt"/>
                <a:ea typeface=""/>
                <a:cs typeface="Arial" panose="020B0604020202020204" pitchFamily="34" charset="0"/>
              </a:rPr>
              <a:t>12:00pm – 1:00pm EST</a:t>
            </a:r>
          </a:p>
          <a:p>
            <a:pPr algn="ctr">
              <a:lnSpc>
                <a:spcPct val="80000"/>
              </a:lnSpc>
              <a:defRPr/>
            </a:pPr>
            <a:endParaRPr kumimoji="0" lang="en-US" altLang="en-US" sz="1400" b="0" i="0" u="none" strike="noStrike" kern="0" cap="none" spc="0" normalizeH="0" baseline="0" noProof="0" dirty="0">
              <a:ln>
                <a:noFill/>
              </a:ln>
              <a:solidFill>
                <a:prstClr val="black"/>
              </a:solidFill>
              <a:effectLst/>
              <a:uLnTx/>
              <a:uFillTx/>
              <a:latin typeface="+mn-lt"/>
              <a:cs typeface="Arial" panose="020B0604020202020204" pitchFamily="34" charset="0"/>
              <a:sym typeface="Arial"/>
            </a:endParaRPr>
          </a:p>
          <a:p>
            <a:pPr algn="ctr">
              <a:lnSpc>
                <a:spcPct val="80000"/>
              </a:lnSpc>
              <a:defRPr/>
            </a:pPr>
            <a:r>
              <a:rPr lang="en-US" altLang="en-US" sz="1400" dirty="0">
                <a:solidFill>
                  <a:prstClr val="black"/>
                </a:solidFill>
                <a:latin typeface="+mn-lt"/>
                <a:ea typeface="ＭＳ Ｐゴシック" charset="0"/>
                <a:cs typeface="Arial" panose="020B0604020202020204" pitchFamily="34" charset="0"/>
              </a:rPr>
              <a:t>GME Financing: The Basics, the Strategies, and the Upcoming Changes</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cs typeface="Arial" panose="020B0604020202020204" pitchFamily="34" charset="0"/>
                <a:sym typeface="Arial"/>
              </a:rPr>
              <a:t>Thursday, October 7, 2021</a:t>
            </a:r>
          </a:p>
          <a:p>
            <a:pPr algn="ctr">
              <a:lnSpc>
                <a:spcPct val="80000"/>
              </a:lnSpc>
              <a:defRPr/>
            </a:pPr>
            <a:r>
              <a:rPr lang="en-US" altLang="en-US" sz="1400" b="0" dirty="0">
                <a:solidFill>
                  <a:prstClr val="black"/>
                </a:solidFill>
                <a:latin typeface="+mn-lt"/>
                <a:ea typeface="ＭＳ Ｐゴシック" charset="0"/>
                <a:cs typeface="Arial" panose="020B0604020202020204" pitchFamily="34" charset="0"/>
              </a:rPr>
              <a:t>12:00pm – 1:00pm EST</a:t>
            </a:r>
            <a:endPar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30</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83322" y="42979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80586" y="5000874"/>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5816977"/>
          </a:xfrm>
          <a:prstGeom prst="rect">
            <a:avLst/>
          </a:prstGeom>
          <a:noFill/>
        </p:spPr>
        <p:txBody>
          <a:bodyPr wrap="square" rtlCol="0">
            <a:spAutoFit/>
          </a:bodyPr>
          <a:lstStyle/>
          <a:p>
            <a:pPr algn="ctr"/>
            <a:r>
              <a:rPr lang="en-US" sz="1200" dirty="0">
                <a:solidFill>
                  <a:srgbClr val="0070C0"/>
                </a:solidFill>
                <a:latin typeface="+mn-lt"/>
                <a:cs typeface="Arial" panose="020B0604020202020204" pitchFamily="34" charset="0"/>
              </a:rPr>
              <a:t>Site Visits – What to Expect in 2021</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ADS Update 2021</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GME Grants and Funding Sources</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Survey Research</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Impactful AIR &amp; APE – Bridging Data &amp; Action</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GMEC Checkups – QIPS Edition</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ACGME Surveys – What Now?</a:t>
            </a:r>
          </a:p>
          <a:p>
            <a:pPr algn="ctr"/>
            <a:endParaRPr lang="en-US" sz="1200" dirty="0">
              <a:solidFill>
                <a:srgbClr val="0070C0"/>
              </a:solidFill>
              <a:latin typeface="+mn-lt"/>
            </a:endParaRPr>
          </a:p>
          <a:p>
            <a:pPr algn="ctr"/>
            <a:r>
              <a:rPr lang="en-US" sz="1200" dirty="0">
                <a:solidFill>
                  <a:srgbClr val="0070C0"/>
                </a:solidFill>
                <a:latin typeface="+mn-lt"/>
              </a:rPr>
              <a:t>Other Approaches to CCC &amp; Evaluation</a:t>
            </a:r>
          </a:p>
          <a:p>
            <a:pPr algn="ctr"/>
            <a:endParaRPr lang="en-US" sz="1200" dirty="0">
              <a:solidFill>
                <a:srgbClr val="0070C0"/>
              </a:solidFill>
              <a:latin typeface="+mn-lt"/>
            </a:endParaRPr>
          </a:p>
          <a:p>
            <a:pPr algn="ctr"/>
            <a:r>
              <a:rPr lang="en-US" sz="1200" dirty="0">
                <a:solidFill>
                  <a:srgbClr val="0070C0"/>
                </a:solidFill>
                <a:latin typeface="+mn-lt"/>
              </a:rPr>
              <a:t>Lessons Learned from the Pandemic: Planning for the Next Disaster</a:t>
            </a:r>
          </a:p>
          <a:p>
            <a:pPr algn="ctr"/>
            <a:endParaRPr lang="en-US" sz="1200" dirty="0">
              <a:solidFill>
                <a:srgbClr val="0070C0"/>
              </a:solidFill>
              <a:latin typeface="+mn-lt"/>
            </a:endParaRPr>
          </a:p>
          <a:p>
            <a:pPr algn="ctr"/>
            <a:r>
              <a:rPr lang="en-US" sz="1200" dirty="0">
                <a:solidFill>
                  <a:srgbClr val="0070C0"/>
                </a:solidFill>
                <a:latin typeface="+mn-lt"/>
              </a:rPr>
              <a:t>Ask Partners – Spring Freebie</a:t>
            </a:r>
          </a:p>
          <a:p>
            <a:pPr algn="ctr"/>
            <a:endParaRPr lang="en-US" sz="1200" dirty="0">
              <a:solidFill>
                <a:srgbClr val="0070C0"/>
              </a:solidFill>
              <a:latin typeface="+mn-lt"/>
            </a:endParaRPr>
          </a:p>
          <a:p>
            <a:pPr algn="ctr"/>
            <a:r>
              <a:rPr lang="en-US" sz="1200" dirty="0">
                <a:solidFill>
                  <a:srgbClr val="0070C0"/>
                </a:solidFill>
                <a:latin typeface="+mn-lt"/>
              </a:rPr>
              <a:t>Digging for Data Part 3 </a:t>
            </a:r>
          </a:p>
          <a:p>
            <a:pPr algn="ctr"/>
            <a:endParaRPr lang="en-US" sz="1200" dirty="0">
              <a:solidFill>
                <a:srgbClr val="0070C0"/>
              </a:solidFill>
              <a:latin typeface="+mn-lt"/>
            </a:endParaRPr>
          </a:p>
          <a:p>
            <a:pPr algn="ctr"/>
            <a:r>
              <a:rPr lang="en-US" sz="1200" dirty="0">
                <a:solidFill>
                  <a:srgbClr val="0070C0"/>
                </a:solidFill>
                <a:latin typeface="+mn-lt"/>
              </a:rPr>
              <a:t>How to Maximize Virtual Learning Part 2 </a:t>
            </a:r>
          </a:p>
          <a:p>
            <a:pPr algn="ctr"/>
            <a:endParaRPr lang="en-US" sz="1200" dirty="0">
              <a:solidFill>
                <a:srgbClr val="0070C0"/>
              </a:solidFill>
              <a:latin typeface="+mn-lt"/>
            </a:endParaRPr>
          </a:p>
          <a:p>
            <a:pPr algn="ctr"/>
            <a:r>
              <a:rPr lang="en-US" sz="1200" dirty="0">
                <a:solidFill>
                  <a:srgbClr val="0070C0"/>
                </a:solidFill>
                <a:latin typeface="+mn-lt"/>
              </a:rPr>
              <a:t>Scholarly Work in Pandemic Times </a:t>
            </a:r>
          </a:p>
          <a:p>
            <a:pPr algn="ctr"/>
            <a:endParaRPr lang="en-US" sz="1200" dirty="0">
              <a:solidFill>
                <a:srgbClr val="0070C0"/>
              </a:solidFill>
              <a:latin typeface="+mn-lt"/>
            </a:endParaRPr>
          </a:p>
          <a:p>
            <a:pPr algn="ctr"/>
            <a:endParaRPr lang="en-US" sz="1200" dirty="0">
              <a:solidFill>
                <a:srgbClr val="0070C0"/>
              </a:solidFill>
              <a:latin typeface="+mn-lt"/>
            </a:endParaRPr>
          </a:p>
          <a:p>
            <a:pPr algn="ctr"/>
            <a:endParaRPr lang="en-US" sz="1200" dirty="0">
              <a:solidFill>
                <a:srgbClr val="0070C0"/>
              </a:solidFill>
              <a:latin typeface="+mn-lt"/>
            </a:endParaRPr>
          </a:p>
          <a:p>
            <a:pPr algn="ctr"/>
            <a:endParaRPr lang="en-US" sz="1200" dirty="0">
              <a:solidFill>
                <a:srgbClr val="0070C0"/>
              </a:solidFill>
              <a:latin typeface="+mn-lt"/>
            </a:endParaRPr>
          </a:p>
          <a:p>
            <a:pPr algn="ctr"/>
            <a:endParaRPr lang="en-US" sz="1200" dirty="0">
              <a:solidFill>
                <a:srgbClr val="0070C0"/>
              </a:solidFill>
              <a:latin typeface="+mn-lt"/>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2021</a:t>
            </a:r>
          </a:p>
        </p:txBody>
      </p:sp>
      <p:sp>
        <p:nvSpPr>
          <p:cNvPr id="2" name="Footer Placeholder 1">
            <a:extLst>
              <a:ext uri="{FF2B5EF4-FFF2-40B4-BE49-F238E27FC236}">
                <a16:creationId xmlns:a16="http://schemas.microsoft.com/office/drawing/2014/main" id="{18A40487-A171-4479-8E70-79FCFB30D61F}"/>
              </a:ext>
            </a:extLst>
          </p:cNvPr>
          <p:cNvSpPr>
            <a:spLocks noGrp="1"/>
          </p:cNvSpPr>
          <p:nvPr>
            <p:ph type="ftr" idx="11"/>
          </p:nvPr>
        </p:nvSpPr>
        <p:spPr/>
        <p:txBody>
          <a:bodyPr/>
          <a:lstStyle/>
          <a:p>
            <a:r>
              <a:rPr lang="en-US"/>
              <a:t>Presented by Partners in Medical Education, Inc. 2021                    </a:t>
            </a:r>
            <a:endParaRPr lang="en-US" dirty="0"/>
          </a:p>
        </p:txBody>
      </p:sp>
      <p:sp>
        <p:nvSpPr>
          <p:cNvPr id="3" name="Slide Number Placeholder 2">
            <a:extLst>
              <a:ext uri="{FF2B5EF4-FFF2-40B4-BE49-F238E27FC236}">
                <a16:creationId xmlns:a16="http://schemas.microsoft.com/office/drawing/2014/main" id="{A413F1FA-4283-4C73-B3B6-D68844A09A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dirty="0"/>
          </a:p>
        </p:txBody>
      </p:sp>
    </p:spTree>
    <p:custDataLst>
      <p:tags r:id="rId1"/>
    </p:custDataLst>
    <p:extLst>
      <p:ext uri="{BB962C8B-B14F-4D97-AF65-F5344CB8AC3E}">
        <p14:creationId xmlns:p14="http://schemas.microsoft.com/office/powerpoint/2010/main" val="1904785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028950" y="643313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800" b="0"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defRPr/>
            </a:pPr>
            <a:r>
              <a:rPr lang="en-US"/>
              <a:t>Presented by Partners in Medical Education, Inc. 2021                    </a:t>
            </a:r>
            <a:endParaRPr lang="en-US" dirty="0"/>
          </a:p>
        </p:txBody>
      </p:sp>
      <p:sp>
        <p:nvSpPr>
          <p:cNvPr id="5" name="Slide Number Placeholder 4"/>
          <p:cNvSpPr>
            <a:spLocks noGrp="1"/>
          </p:cNvSpPr>
          <p:nvPr>
            <p:ph type="sldNum" sz="quarter" idx="11"/>
          </p:nvPr>
        </p:nvSpPr>
        <p:spPr>
          <a:xfrm>
            <a:off x="7992532" y="6433131"/>
            <a:ext cx="522817" cy="365125"/>
          </a:xfrm>
        </p:spPr>
        <p:txBody>
          <a:bodyPr/>
          <a:lstStyle/>
          <a:p>
            <a:pPr>
              <a:defRPr/>
            </a:pPr>
            <a:fld id="{6AD68910-38FE-C240-95D4-C063CA8D3DE6}" type="slidenum">
              <a:rPr lang="en-US" altLang="en-US" smtClean="0"/>
              <a:pPr>
                <a:defRPr/>
              </a:pPr>
              <a:t>31</a:t>
            </a:fld>
            <a:endParaRPr lang="en-US" altLang="en-US" dirty="0"/>
          </a:p>
        </p:txBody>
      </p:sp>
      <p:pic>
        <p:nvPicPr>
          <p:cNvPr id="6" name="Picture 3">
            <a:extLst>
              <a:ext uri="{FF2B5EF4-FFF2-40B4-BE49-F238E27FC236}">
                <a16:creationId xmlns:a16="http://schemas.microsoft.com/office/drawing/2014/main" id="{33CDE63F-8254-C349-8236-48B0174E13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42E7CFA8-C95E-6942-B725-C18C0A8296C0}"/>
              </a:ext>
            </a:extLst>
          </p:cNvPr>
          <p:cNvSpPr txBox="1">
            <a:spLocks noChangeArrowheads="1"/>
          </p:cNvSpPr>
          <p:nvPr/>
        </p:nvSpPr>
        <p:spPr>
          <a:xfrm>
            <a:off x="838200" y="2146300"/>
            <a:ext cx="7677150" cy="380294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80000"/>
              </a:lnSpc>
              <a:spcAft>
                <a:spcPts val="0"/>
              </a:spcAft>
              <a:buFont typeface="Arial" panose="020B0604020202020204" pitchFamily="34" charset="0"/>
              <a:buNone/>
              <a:defRPr/>
            </a:pPr>
            <a:r>
              <a:rPr lang="en-US" sz="2000" b="1" dirty="0"/>
              <a:t>    </a:t>
            </a:r>
            <a:r>
              <a:rPr lang="en-US" sz="2900" b="0" dirty="0"/>
              <a:t>Partners in Medical Education, Inc. provides comprehensive consulting services</a:t>
            </a:r>
          </a:p>
          <a:p>
            <a:pPr algn="ctr" fontAlgn="auto">
              <a:lnSpc>
                <a:spcPct val="80000"/>
              </a:lnSpc>
              <a:spcAft>
                <a:spcPts val="0"/>
              </a:spcAft>
              <a:buFont typeface="Arial" panose="020B0604020202020204" pitchFamily="34" charset="0"/>
              <a:buNone/>
              <a:defRPr/>
            </a:pPr>
            <a:r>
              <a:rPr lang="en-US" sz="2900" b="0" dirty="0"/>
              <a:t> to the GME community.  </a:t>
            </a:r>
            <a:endParaRPr lang="en-US" sz="2000" b="0" dirty="0"/>
          </a:p>
          <a:p>
            <a:pPr algn="ctr" fontAlgn="auto">
              <a:lnSpc>
                <a:spcPct val="80000"/>
              </a:lnSpc>
              <a:spcAft>
                <a:spcPts val="0"/>
              </a:spcAft>
              <a:buFont typeface="Arial" panose="020B0604020202020204" pitchFamily="34" charset="0"/>
              <a:buNone/>
              <a:defRPr/>
            </a:pPr>
            <a:br>
              <a:rPr lang="en-US" sz="2000" b="0" dirty="0"/>
            </a:br>
            <a:br>
              <a:rPr lang="en-US" sz="2000" b="0" dirty="0"/>
            </a:br>
            <a:r>
              <a:rPr lang="en-US" b="1" dirty="0"/>
              <a:t>Partners in Medical Education</a:t>
            </a:r>
          </a:p>
          <a:p>
            <a:pPr algn="ctr" fontAlgn="auto">
              <a:lnSpc>
                <a:spcPct val="80000"/>
              </a:lnSpc>
              <a:spcAft>
                <a:spcPts val="0"/>
              </a:spcAft>
              <a:buFont typeface="Arial" panose="020B0604020202020204" pitchFamily="34" charset="0"/>
              <a:buNone/>
              <a:defRPr/>
            </a:pPr>
            <a:r>
              <a:rPr lang="en-US" sz="2000" b="0" dirty="0"/>
              <a:t>724-864-7320  |  info@PartnersInMedEd.com</a:t>
            </a:r>
          </a:p>
          <a:p>
            <a:pPr algn="ctr" fontAlgn="auto">
              <a:lnSpc>
                <a:spcPct val="80000"/>
              </a:lnSpc>
              <a:spcAft>
                <a:spcPts val="0"/>
              </a:spcAft>
              <a:buFont typeface="Wingdings" pitchFamily="2" charset="2"/>
              <a:buNone/>
              <a:defRPr/>
            </a:pPr>
            <a:endParaRPr lang="en-US" sz="2000" b="1" dirty="0"/>
          </a:p>
          <a:p>
            <a:pPr algn="ctr" fontAlgn="auto">
              <a:lnSpc>
                <a:spcPct val="80000"/>
              </a:lnSpc>
              <a:spcAft>
                <a:spcPts val="0"/>
              </a:spcAft>
              <a:buFont typeface="Arial" panose="020B0604020202020204" pitchFamily="34" charset="0"/>
              <a:buNone/>
              <a:defRPr/>
            </a:pPr>
            <a:r>
              <a:rPr lang="en-US" sz="2500" b="1" dirty="0"/>
              <a:t>Christine Redovan, MBA, MLIS</a:t>
            </a:r>
          </a:p>
          <a:p>
            <a:pPr algn="ctr" fontAlgn="auto">
              <a:lnSpc>
                <a:spcPct val="80000"/>
              </a:lnSpc>
              <a:spcAft>
                <a:spcPts val="0"/>
              </a:spcAft>
              <a:buFont typeface="Arial" panose="020B0604020202020204" pitchFamily="34" charset="0"/>
              <a:buNone/>
              <a:defRPr/>
            </a:pPr>
            <a:r>
              <a:rPr lang="en-US" sz="2000" b="0" dirty="0"/>
              <a:t>Christine@PartnersInMedEd.com</a:t>
            </a:r>
          </a:p>
          <a:p>
            <a:pPr algn="ctr" fontAlgn="auto">
              <a:lnSpc>
                <a:spcPct val="80000"/>
              </a:lnSpc>
              <a:spcAft>
                <a:spcPts val="0"/>
              </a:spcAft>
              <a:buFont typeface="Arial" panose="020B0604020202020204" pitchFamily="34" charset="0"/>
              <a:buNone/>
              <a:defRPr/>
            </a:pPr>
            <a:endParaRPr lang="en-US" sz="2000" b="0" dirty="0"/>
          </a:p>
          <a:p>
            <a:pPr algn="ctr" fontAlgn="auto">
              <a:lnSpc>
                <a:spcPct val="80000"/>
              </a:lnSpc>
              <a:spcAft>
                <a:spcPts val="0"/>
              </a:spcAft>
              <a:buFont typeface="Arial" panose="020B0604020202020204" pitchFamily="34" charset="0"/>
              <a:buNone/>
              <a:defRPr/>
            </a:pPr>
            <a:r>
              <a:rPr lang="en-US" sz="1800" b="1" dirty="0"/>
              <a:t>www.PartnersInMedEd.com</a:t>
            </a:r>
            <a:endParaRPr lang="en-US" sz="2400" b="1" dirty="0"/>
          </a:p>
          <a:p>
            <a:pPr fontAlgn="auto">
              <a:lnSpc>
                <a:spcPct val="80000"/>
              </a:lnSpc>
              <a:spcAft>
                <a:spcPts val="0"/>
              </a:spcAft>
              <a:buFont typeface="Wingdings" pitchFamily="2" charset="2"/>
              <a:buNone/>
              <a:defRPr/>
            </a:pPr>
            <a:endParaRPr lang="en-US" b="1" dirty="0"/>
          </a:p>
        </p:txBody>
      </p:sp>
    </p:spTree>
    <p:extLst>
      <p:ext uri="{BB962C8B-B14F-4D97-AF65-F5344CB8AC3E}">
        <p14:creationId xmlns:p14="http://schemas.microsoft.com/office/powerpoint/2010/main" val="69720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2"/>
          <p:cNvSpPr txBox="1">
            <a:spLocks noGrp="1"/>
          </p:cNvSpPr>
          <p:nvPr>
            <p:ph type="sldNum" idx="12"/>
          </p:nvPr>
        </p:nvSpPr>
        <p:spPr>
          <a:xfrm>
            <a:off x="6457844" y="642897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4</a:t>
            </a:fld>
            <a:endParaRPr dirty="0"/>
          </a:p>
        </p:txBody>
      </p:sp>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Learning Objectives</a:t>
            </a:r>
            <a:endParaRPr dirty="0"/>
          </a:p>
        </p:txBody>
      </p:sp>
      <p:sp>
        <p:nvSpPr>
          <p:cNvPr id="72" name="Google Shape;72;p2"/>
          <p:cNvSpPr txBox="1">
            <a:spLocks noGrp="1"/>
          </p:cNvSpPr>
          <p:nvPr>
            <p:ph type="body" idx="1"/>
          </p:nvPr>
        </p:nvSpPr>
        <p:spPr>
          <a:xfrm>
            <a:off x="628544" y="1925619"/>
            <a:ext cx="7886700" cy="3788599"/>
          </a:xfrm>
          <a:prstGeom prst="rect">
            <a:avLst/>
          </a:prstGeom>
          <a:noFill/>
          <a:ln>
            <a:noFill/>
          </a:ln>
        </p:spPr>
        <p:txBody>
          <a:bodyPr spcFirstLastPara="1" wrap="square" lIns="91425" tIns="91425" rIns="91425" bIns="91425" anchor="t" anchorCtr="0">
            <a:noAutofit/>
          </a:bodyPr>
          <a:lstStyle/>
          <a:p>
            <a:pPr marL="285750" indent="-285750">
              <a:spcBef>
                <a:spcPts val="0"/>
              </a:spcBef>
            </a:pPr>
            <a:r>
              <a:rPr lang="en-US" sz="3200" dirty="0">
                <a:effectLst/>
                <a:latin typeface="Times New Roman" panose="02020603050405020304" pitchFamily="18" charset="0"/>
                <a:ea typeface="Times New Roman" panose="02020603050405020304" pitchFamily="18" charset="0"/>
              </a:rPr>
              <a:t>Understand the history and theory behind holistic principles</a:t>
            </a:r>
          </a:p>
          <a:p>
            <a:pPr marL="285750" indent="-285750">
              <a:spcBef>
                <a:spcPts val="0"/>
              </a:spcBef>
            </a:pPr>
            <a:endParaRPr lang="en-US" sz="3200" dirty="0">
              <a:effectLst/>
              <a:latin typeface="Times New Roman" panose="02020603050405020304" pitchFamily="18" charset="0"/>
              <a:ea typeface="Times New Roman" panose="02020603050405020304" pitchFamily="18" charset="0"/>
            </a:endParaRPr>
          </a:p>
          <a:p>
            <a:pPr marL="285750" indent="-285750">
              <a:spcBef>
                <a:spcPts val="0"/>
              </a:spcBef>
            </a:pPr>
            <a:r>
              <a:rPr lang="en-US" sz="3200" dirty="0">
                <a:effectLst/>
                <a:latin typeface="Times New Roman" panose="02020603050405020304" pitchFamily="18" charset="0"/>
                <a:ea typeface="Times New Roman" panose="02020603050405020304" pitchFamily="18" charset="0"/>
              </a:rPr>
              <a:t>Apply holistic processes to personal and professional goals</a:t>
            </a:r>
          </a:p>
          <a:p>
            <a:pPr marL="0" indent="0">
              <a:spcBef>
                <a:spcPts val="0"/>
              </a:spcBef>
              <a:buNone/>
            </a:pPr>
            <a:endParaRPr lang="en-US" sz="3200" dirty="0">
              <a:effectLst/>
              <a:latin typeface="Times New Roman" panose="02020603050405020304" pitchFamily="18" charset="0"/>
              <a:ea typeface="Times New Roman" panose="02020603050405020304" pitchFamily="18" charset="0"/>
            </a:endParaRPr>
          </a:p>
          <a:p>
            <a:pPr marL="285750" indent="-285750">
              <a:spcBef>
                <a:spcPts val="0"/>
              </a:spcBef>
            </a:pPr>
            <a:r>
              <a:rPr lang="en-US" sz="3200" dirty="0">
                <a:effectLst/>
                <a:latin typeface="Times New Roman" panose="02020603050405020304" pitchFamily="18" charset="0"/>
                <a:ea typeface="Times New Roman" panose="02020603050405020304" pitchFamily="18" charset="0"/>
              </a:rPr>
              <a:t>Integrate holistic strategies in recruiting and selecting resident candidates</a:t>
            </a:r>
            <a:endParaRPr lang="en-US" sz="4000" dirty="0"/>
          </a:p>
          <a:p>
            <a:pPr lvl="1"/>
            <a:endParaRPr lang="en-US" sz="2000" dirty="0"/>
          </a:p>
          <a:p>
            <a:pPr lvl="1"/>
            <a:endParaRPr lang="en-US" sz="2000" dirty="0"/>
          </a:p>
          <a:p>
            <a:pPr marL="63500" indent="0">
              <a:buNone/>
            </a:pPr>
            <a:endParaRPr lang="en-US" sz="2400" dirty="0"/>
          </a:p>
        </p:txBody>
      </p:sp>
      <p:pic>
        <p:nvPicPr>
          <p:cNvPr id="73" name="Google Shape;73;p2" descr="http://www.legaltells.com/blog/wp-content/uploads/2011/06/Consistency.jpg"/>
          <p:cNvPicPr preferRelativeResize="0"/>
          <p:nvPr/>
        </p:nvPicPr>
        <p:blipFill rotWithShape="1">
          <a:blip r:embed="rId3">
            <a:alphaModFix/>
          </a:blip>
          <a:srcRect/>
          <a:stretch/>
        </p:blipFill>
        <p:spPr>
          <a:xfrm>
            <a:off x="6718977" y="392535"/>
            <a:ext cx="1796267" cy="1533084"/>
          </a:xfrm>
          <a:prstGeom prst="rect">
            <a:avLst/>
          </a:prstGeom>
          <a:noFill/>
          <a:ln>
            <a:noFill/>
          </a:ln>
        </p:spPr>
      </p:pic>
      <p:sp>
        <p:nvSpPr>
          <p:cNvPr id="8" name="Google Shape;61;p1">
            <a:extLst>
              <a:ext uri="{FF2B5EF4-FFF2-40B4-BE49-F238E27FC236}">
                <a16:creationId xmlns:a16="http://schemas.microsoft.com/office/drawing/2014/main" id="{373FF813-DB79-42A3-8527-7BE133B2E588}"/>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2021                    </a:t>
            </a:r>
            <a:endParaRPr sz="8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459396-E254-4B92-967A-8B95373A0510}"/>
              </a:ext>
            </a:extLst>
          </p:cNvPr>
          <p:cNvSpPr>
            <a:spLocks noGrp="1"/>
          </p:cNvSpPr>
          <p:nvPr>
            <p:ph type="body" idx="1"/>
          </p:nvPr>
        </p:nvSpPr>
        <p:spPr>
          <a:xfrm>
            <a:off x="280987" y="949523"/>
            <a:ext cx="8582025" cy="5061411"/>
          </a:xfrm>
        </p:spPr>
        <p:txBody>
          <a:bodyPr/>
          <a:lstStyle/>
          <a:p>
            <a:pPr marL="63500" indent="0">
              <a:buNone/>
            </a:pPr>
            <a:endParaRPr lang="en-US" dirty="0"/>
          </a:p>
          <a:p>
            <a:pPr marL="63500" indent="0">
              <a:buNone/>
            </a:pPr>
            <a:endParaRPr lang="en-US" dirty="0"/>
          </a:p>
          <a:p>
            <a:pPr marL="63500" indent="0">
              <a:buNone/>
            </a:pPr>
            <a:r>
              <a:rPr lang="en-US" dirty="0"/>
              <a:t>Whole File + Whole Person + Context = Holistic Review</a:t>
            </a:r>
          </a:p>
        </p:txBody>
      </p:sp>
      <p:sp>
        <p:nvSpPr>
          <p:cNvPr id="3" name="Title 2">
            <a:extLst>
              <a:ext uri="{FF2B5EF4-FFF2-40B4-BE49-F238E27FC236}">
                <a16:creationId xmlns:a16="http://schemas.microsoft.com/office/drawing/2014/main" id="{6E71C8CB-4F37-459F-AA65-0F8EE843C0B0}"/>
              </a:ext>
            </a:extLst>
          </p:cNvPr>
          <p:cNvSpPr>
            <a:spLocks noGrp="1"/>
          </p:cNvSpPr>
          <p:nvPr>
            <p:ph type="title"/>
          </p:nvPr>
        </p:nvSpPr>
        <p:spPr/>
        <p:txBody>
          <a:bodyPr/>
          <a:lstStyle/>
          <a:p>
            <a:r>
              <a:rPr lang="en-US" dirty="0"/>
              <a:t>What is holistic review?</a:t>
            </a:r>
          </a:p>
        </p:txBody>
      </p:sp>
      <p:sp>
        <p:nvSpPr>
          <p:cNvPr id="4" name="Slide Number Placeholder 3">
            <a:extLst>
              <a:ext uri="{FF2B5EF4-FFF2-40B4-BE49-F238E27FC236}">
                <a16:creationId xmlns:a16="http://schemas.microsoft.com/office/drawing/2014/main" id="{55E6384B-1E5C-4347-BD19-6ABB1B7C7F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
        <p:nvSpPr>
          <p:cNvPr id="5" name="TextBox 4">
            <a:extLst>
              <a:ext uri="{FF2B5EF4-FFF2-40B4-BE49-F238E27FC236}">
                <a16:creationId xmlns:a16="http://schemas.microsoft.com/office/drawing/2014/main" id="{019E084C-45F0-469A-8A78-4BDB74466E3B}"/>
              </a:ext>
            </a:extLst>
          </p:cNvPr>
          <p:cNvSpPr txBox="1"/>
          <p:nvPr/>
        </p:nvSpPr>
        <p:spPr>
          <a:xfrm>
            <a:off x="2905125" y="4128875"/>
            <a:ext cx="3552825" cy="584775"/>
          </a:xfrm>
          <a:prstGeom prst="rect">
            <a:avLst/>
          </a:prstGeom>
          <a:noFill/>
        </p:spPr>
        <p:txBody>
          <a:bodyPr wrap="square" rtlCol="0">
            <a:spAutoFit/>
          </a:bodyPr>
          <a:lstStyle/>
          <a:p>
            <a:r>
              <a:rPr lang="en-US" sz="1600" dirty="0"/>
              <a:t>Experiences – life, job, family, culture, talents, community</a:t>
            </a:r>
          </a:p>
        </p:txBody>
      </p:sp>
      <p:sp>
        <p:nvSpPr>
          <p:cNvPr id="6" name="TextBox 5">
            <a:extLst>
              <a:ext uri="{FF2B5EF4-FFF2-40B4-BE49-F238E27FC236}">
                <a16:creationId xmlns:a16="http://schemas.microsoft.com/office/drawing/2014/main" id="{ED3E1067-7276-4916-BBD3-E1F5E8890797}"/>
              </a:ext>
            </a:extLst>
          </p:cNvPr>
          <p:cNvSpPr txBox="1"/>
          <p:nvPr/>
        </p:nvSpPr>
        <p:spPr>
          <a:xfrm>
            <a:off x="347068" y="3065882"/>
            <a:ext cx="1914525" cy="1569660"/>
          </a:xfrm>
          <a:prstGeom prst="rect">
            <a:avLst/>
          </a:prstGeom>
          <a:noFill/>
        </p:spPr>
        <p:txBody>
          <a:bodyPr wrap="square" rtlCol="0">
            <a:spAutoFit/>
          </a:bodyPr>
          <a:lstStyle/>
          <a:p>
            <a:r>
              <a:rPr lang="en-US" sz="1600" dirty="0"/>
              <a:t>Application for residency, university, job.  Measurable data – transcript, exams, references</a:t>
            </a:r>
          </a:p>
        </p:txBody>
      </p:sp>
      <p:sp>
        <p:nvSpPr>
          <p:cNvPr id="7" name="TextBox 6">
            <a:extLst>
              <a:ext uri="{FF2B5EF4-FFF2-40B4-BE49-F238E27FC236}">
                <a16:creationId xmlns:a16="http://schemas.microsoft.com/office/drawing/2014/main" id="{6E050B21-394E-40A4-9DB5-4D41299C4D7E}"/>
              </a:ext>
            </a:extLst>
          </p:cNvPr>
          <p:cNvSpPr txBox="1"/>
          <p:nvPr/>
        </p:nvSpPr>
        <p:spPr>
          <a:xfrm>
            <a:off x="6029325" y="3534650"/>
            <a:ext cx="2466976" cy="584775"/>
          </a:xfrm>
          <a:prstGeom prst="rect">
            <a:avLst/>
          </a:prstGeom>
          <a:noFill/>
        </p:spPr>
        <p:txBody>
          <a:bodyPr wrap="square" rtlCol="0">
            <a:spAutoFit/>
          </a:bodyPr>
          <a:lstStyle/>
          <a:p>
            <a:r>
              <a:rPr lang="en-US" sz="1600" dirty="0"/>
              <a:t>What was available to you?  Unique situations?</a:t>
            </a:r>
          </a:p>
        </p:txBody>
      </p:sp>
      <p:sp>
        <p:nvSpPr>
          <p:cNvPr id="8" name="TextBox 7">
            <a:extLst>
              <a:ext uri="{FF2B5EF4-FFF2-40B4-BE49-F238E27FC236}">
                <a16:creationId xmlns:a16="http://schemas.microsoft.com/office/drawing/2014/main" id="{6D7DE158-428B-4EB1-97E5-89F00A627B1D}"/>
              </a:ext>
            </a:extLst>
          </p:cNvPr>
          <p:cNvSpPr txBox="1"/>
          <p:nvPr/>
        </p:nvSpPr>
        <p:spPr>
          <a:xfrm>
            <a:off x="494704" y="5804965"/>
            <a:ext cx="8001597" cy="677108"/>
          </a:xfrm>
          <a:prstGeom prst="rect">
            <a:avLst/>
          </a:prstGeom>
          <a:noFill/>
        </p:spPr>
        <p:txBody>
          <a:bodyPr wrap="square" rtlCol="0">
            <a:spAutoFit/>
          </a:bodyPr>
          <a:lstStyle/>
          <a:p>
            <a:r>
              <a:rPr lang="en-US" sz="1200" dirty="0">
                <a:latin typeface="+mn-lt"/>
              </a:rPr>
              <a:t>Jacobs,J. (2019, March 13).  What does holistic admission really mean? [Blog Post] retrieved from </a:t>
            </a:r>
            <a:r>
              <a:rPr lang="en-US" sz="1050" dirty="0">
                <a:latin typeface="+mn-lt"/>
              </a:rPr>
              <a:t>h</a:t>
            </a:r>
            <a:r>
              <a:rPr lang="en-US" sz="1200" dirty="0">
                <a:effectLst/>
                <a:latin typeface="+mn-lt"/>
                <a:ea typeface="Calibri" panose="020F0502020204030204" pitchFamily="34" charset="0"/>
                <a:cs typeface="Times New Roman" panose="02020603050405020304" pitchFamily="18" charset="0"/>
              </a:rPr>
              <a:t>ttps://news.miami.edu/admissions/stories/2019/04/holistic-review-jay-jacobs.html</a:t>
            </a:r>
          </a:p>
          <a:p>
            <a:endParaRPr lang="en-US" dirty="0"/>
          </a:p>
        </p:txBody>
      </p:sp>
      <p:cxnSp>
        <p:nvCxnSpPr>
          <p:cNvPr id="10" name="Straight Arrow Connector 9">
            <a:extLst>
              <a:ext uri="{FF2B5EF4-FFF2-40B4-BE49-F238E27FC236}">
                <a16:creationId xmlns:a16="http://schemas.microsoft.com/office/drawing/2014/main" id="{EDC9F502-08DA-4054-9376-1B33B842EB47}"/>
              </a:ext>
            </a:extLst>
          </p:cNvPr>
          <p:cNvCxnSpPr>
            <a:cxnSpLocks/>
          </p:cNvCxnSpPr>
          <p:nvPr/>
        </p:nvCxnSpPr>
        <p:spPr>
          <a:xfrm>
            <a:off x="5564985" y="2854393"/>
            <a:ext cx="702465" cy="468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B8024FE-7764-47CE-87BE-47722CC8006E}"/>
              </a:ext>
            </a:extLst>
          </p:cNvPr>
          <p:cNvCxnSpPr>
            <a:cxnSpLocks/>
          </p:cNvCxnSpPr>
          <p:nvPr/>
        </p:nvCxnSpPr>
        <p:spPr>
          <a:xfrm>
            <a:off x="3504012" y="2641580"/>
            <a:ext cx="347663" cy="1209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824E880-0F96-4275-8C31-4EBCEEDB639E}"/>
              </a:ext>
            </a:extLst>
          </p:cNvPr>
          <p:cNvCxnSpPr>
            <a:cxnSpLocks/>
          </p:cNvCxnSpPr>
          <p:nvPr/>
        </p:nvCxnSpPr>
        <p:spPr>
          <a:xfrm>
            <a:off x="1019174" y="2578168"/>
            <a:ext cx="0" cy="284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52F98AD1-1FC4-467E-B385-48022B68FD27}"/>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102056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72C6129-F783-4511-8F4A-9F7502B398AD}"/>
              </a:ext>
            </a:extLst>
          </p:cNvPr>
          <p:cNvSpPr>
            <a:spLocks noGrp="1"/>
          </p:cNvSpPr>
          <p:nvPr>
            <p:ph type="body" idx="1"/>
          </p:nvPr>
        </p:nvSpPr>
        <p:spPr>
          <a:xfrm>
            <a:off x="285750" y="1466850"/>
            <a:ext cx="8134350" cy="4481513"/>
          </a:xfrm>
        </p:spPr>
        <p:txBody>
          <a:bodyPr/>
          <a:lstStyle/>
          <a:p>
            <a:pPr lvl="1"/>
            <a:r>
              <a:rPr lang="en-US" sz="2800" dirty="0"/>
              <a:t>1905 – Harvard; College Admission Test</a:t>
            </a:r>
          </a:p>
          <a:p>
            <a:pPr lvl="1"/>
            <a:r>
              <a:rPr lang="en-US" sz="2800" dirty="0"/>
              <a:t>1922 – Holistic principles to weed out “undesirables”</a:t>
            </a:r>
          </a:p>
          <a:p>
            <a:pPr lvl="1"/>
            <a:r>
              <a:rPr lang="en-US" sz="2800" dirty="0"/>
              <a:t>Lawsuits influence holistic practices</a:t>
            </a:r>
          </a:p>
          <a:p>
            <a:pPr lvl="1"/>
            <a:r>
              <a:rPr lang="en-US" sz="2800" dirty="0"/>
              <a:t>2000’s - Undergraduate, graduate schools, nursing schools, medical schools begin incorporating principles</a:t>
            </a:r>
          </a:p>
          <a:p>
            <a:pPr lvl="1"/>
            <a:r>
              <a:rPr lang="en-US" sz="2800" dirty="0"/>
              <a:t>2016 – Council of Graduate Schools report</a:t>
            </a:r>
          </a:p>
          <a:p>
            <a:pPr lvl="1"/>
            <a:r>
              <a:rPr lang="en-US" sz="2800" dirty="0"/>
              <a:t>2021 – Used in variety of settings</a:t>
            </a:r>
          </a:p>
        </p:txBody>
      </p:sp>
      <p:sp>
        <p:nvSpPr>
          <p:cNvPr id="8" name="Title 7">
            <a:extLst>
              <a:ext uri="{FF2B5EF4-FFF2-40B4-BE49-F238E27FC236}">
                <a16:creationId xmlns:a16="http://schemas.microsoft.com/office/drawing/2014/main" id="{847EDF5E-9DE7-4666-BE0C-73F1F585F618}"/>
              </a:ext>
            </a:extLst>
          </p:cNvPr>
          <p:cNvSpPr>
            <a:spLocks noGrp="1"/>
          </p:cNvSpPr>
          <p:nvPr>
            <p:ph type="title"/>
          </p:nvPr>
        </p:nvSpPr>
        <p:spPr/>
        <p:txBody>
          <a:bodyPr/>
          <a:lstStyle/>
          <a:p>
            <a:r>
              <a:rPr lang="en-US" dirty="0"/>
              <a:t>Brief History </a:t>
            </a:r>
          </a:p>
        </p:txBody>
      </p:sp>
      <p:sp>
        <p:nvSpPr>
          <p:cNvPr id="7" name="Slide Number Placeholder 6">
            <a:extLst>
              <a:ext uri="{FF2B5EF4-FFF2-40B4-BE49-F238E27FC236}">
                <a16:creationId xmlns:a16="http://schemas.microsoft.com/office/drawing/2014/main" id="{B9ACD920-E1B7-44D5-A98A-E3D5EB471B76}"/>
              </a:ext>
            </a:extLst>
          </p:cNvPr>
          <p:cNvSpPr>
            <a:spLocks noGrp="1"/>
          </p:cNvSpPr>
          <p:nvPr>
            <p:ph type="sldNum" idx="12"/>
          </p:nvPr>
        </p:nvSpPr>
        <p:spPr/>
        <p:txBody>
          <a:bodyPr/>
          <a:lstStyle/>
          <a:p>
            <a:fld id="{B2CC894B-16EF-4F9D-865F-A5E547E82AB9}" type="slidenum">
              <a:rPr lang="en-US" smtClean="0"/>
              <a:t>6</a:t>
            </a:fld>
            <a:endParaRPr lang="en-US" dirty="0"/>
          </a:p>
        </p:txBody>
      </p:sp>
      <p:sp>
        <p:nvSpPr>
          <p:cNvPr id="2" name="Footer Placeholder 1">
            <a:extLst>
              <a:ext uri="{FF2B5EF4-FFF2-40B4-BE49-F238E27FC236}">
                <a16:creationId xmlns:a16="http://schemas.microsoft.com/office/drawing/2014/main" id="{59B64A9B-F66F-4F9C-B675-41934D8FB4D1}"/>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338391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90347C-2317-4E32-8902-876E9E191A93}"/>
              </a:ext>
            </a:extLst>
          </p:cNvPr>
          <p:cNvSpPr>
            <a:spLocks noGrp="1"/>
          </p:cNvSpPr>
          <p:nvPr>
            <p:ph type="body" idx="1"/>
          </p:nvPr>
        </p:nvSpPr>
        <p:spPr>
          <a:xfrm>
            <a:off x="628650" y="1572029"/>
            <a:ext cx="7886700" cy="4438905"/>
          </a:xfrm>
          <a:ln>
            <a:solidFill>
              <a:srgbClr val="00B050"/>
            </a:solidFill>
          </a:ln>
        </p:spPr>
        <p:txBody>
          <a:bodyPr/>
          <a:lstStyle/>
          <a:p>
            <a:r>
              <a:rPr lang="en-US" dirty="0"/>
              <a:t>Broad criteria linked to institutional mission and goals</a:t>
            </a:r>
          </a:p>
          <a:p>
            <a:r>
              <a:rPr lang="en-US" dirty="0"/>
              <a:t>Includes experiences, attributes and academic performance</a:t>
            </a:r>
          </a:p>
          <a:p>
            <a:pPr lvl="1"/>
            <a:r>
              <a:rPr lang="en-US" dirty="0"/>
              <a:t>Intentionally create diverse interview and selection pool</a:t>
            </a:r>
          </a:p>
          <a:p>
            <a:pPr lvl="1"/>
            <a:r>
              <a:rPr lang="en-US" dirty="0"/>
              <a:t>Applied equitably across entire candidate pool</a:t>
            </a:r>
          </a:p>
          <a:p>
            <a:pPr lvl="1"/>
            <a:r>
              <a:rPr lang="en-US" dirty="0"/>
              <a:t>Supported by performance data that links likelihood of success</a:t>
            </a:r>
          </a:p>
          <a:p>
            <a:r>
              <a:rPr lang="en-US" dirty="0"/>
              <a:t>Consider potential contribution to institution and field	</a:t>
            </a:r>
          </a:p>
        </p:txBody>
      </p:sp>
      <p:sp>
        <p:nvSpPr>
          <p:cNvPr id="4" name="Title 3">
            <a:extLst>
              <a:ext uri="{FF2B5EF4-FFF2-40B4-BE49-F238E27FC236}">
                <a16:creationId xmlns:a16="http://schemas.microsoft.com/office/drawing/2014/main" id="{F7704B1E-DFF8-4081-849F-E65C1F0A5686}"/>
              </a:ext>
            </a:extLst>
          </p:cNvPr>
          <p:cNvSpPr>
            <a:spLocks noGrp="1"/>
          </p:cNvSpPr>
          <p:nvPr>
            <p:ph type="title"/>
          </p:nvPr>
        </p:nvSpPr>
        <p:spPr/>
        <p:txBody>
          <a:bodyPr/>
          <a:lstStyle/>
          <a:p>
            <a:pPr algn="ctr"/>
            <a:r>
              <a:rPr lang="en-US" dirty="0"/>
              <a:t>Holistic Principles in GME</a:t>
            </a:r>
          </a:p>
        </p:txBody>
      </p:sp>
      <p:sp>
        <p:nvSpPr>
          <p:cNvPr id="6" name="TextBox 5">
            <a:extLst>
              <a:ext uri="{FF2B5EF4-FFF2-40B4-BE49-F238E27FC236}">
                <a16:creationId xmlns:a16="http://schemas.microsoft.com/office/drawing/2014/main" id="{003B78AD-06C8-4EB7-8940-14C8DD6B5516}"/>
              </a:ext>
            </a:extLst>
          </p:cNvPr>
          <p:cNvSpPr txBox="1"/>
          <p:nvPr/>
        </p:nvSpPr>
        <p:spPr>
          <a:xfrm>
            <a:off x="1251548" y="6010934"/>
            <a:ext cx="8001597" cy="307777"/>
          </a:xfrm>
          <a:prstGeom prst="rect">
            <a:avLst/>
          </a:prstGeom>
          <a:noFill/>
        </p:spPr>
        <p:txBody>
          <a:bodyPr wrap="square" rtlCol="0">
            <a:spAutoFit/>
          </a:bodyPr>
          <a:lstStyle/>
          <a:p>
            <a:r>
              <a:rPr lang="en-US" dirty="0"/>
              <a:t>https://www.aamc.org/services/member-capacity-building/holistic-review</a:t>
            </a:r>
          </a:p>
        </p:txBody>
      </p:sp>
      <p:sp>
        <p:nvSpPr>
          <p:cNvPr id="2" name="Footer Placeholder 1">
            <a:extLst>
              <a:ext uri="{FF2B5EF4-FFF2-40B4-BE49-F238E27FC236}">
                <a16:creationId xmlns:a16="http://schemas.microsoft.com/office/drawing/2014/main" id="{C6190C11-4C87-45C3-9C5B-BEE94A38F234}"/>
              </a:ext>
            </a:extLst>
          </p:cNvPr>
          <p:cNvSpPr>
            <a:spLocks noGrp="1"/>
          </p:cNvSpPr>
          <p:nvPr>
            <p:ph type="ftr" idx="11"/>
          </p:nvPr>
        </p:nvSpPr>
        <p:spPr/>
        <p:txBody>
          <a:bodyPr/>
          <a:lstStyle/>
          <a:p>
            <a:r>
              <a:rPr lang="en-US"/>
              <a:t>Presented by Partners in Medical Education, Inc. 2021                    </a:t>
            </a:r>
            <a:endParaRPr lang="en-US" dirty="0"/>
          </a:p>
        </p:txBody>
      </p:sp>
      <p:sp>
        <p:nvSpPr>
          <p:cNvPr id="3" name="Slide Number Placeholder 2">
            <a:extLst>
              <a:ext uri="{FF2B5EF4-FFF2-40B4-BE49-F238E27FC236}">
                <a16:creationId xmlns:a16="http://schemas.microsoft.com/office/drawing/2014/main" id="{83CD6C3F-8AF3-4EDF-99A6-C42503A39B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326703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B0A2206-E913-458C-926C-14D3DA83646B}"/>
              </a:ext>
            </a:extLst>
          </p:cNvPr>
          <p:cNvSpPr>
            <a:spLocks noGrp="1"/>
          </p:cNvSpPr>
          <p:nvPr>
            <p:ph type="body" idx="1"/>
          </p:nvPr>
        </p:nvSpPr>
        <p:spPr/>
        <p:txBody>
          <a:bodyPr/>
          <a:lstStyle/>
          <a:p>
            <a:r>
              <a:rPr lang="en-US" dirty="0"/>
              <a:t>Increase in diversity</a:t>
            </a:r>
          </a:p>
          <a:p>
            <a:r>
              <a:rPr lang="en-US" dirty="0"/>
              <a:t>Improved retention in program</a:t>
            </a:r>
          </a:p>
          <a:p>
            <a:r>
              <a:rPr lang="en-US" dirty="0"/>
              <a:t>Improved evaluation of all candidates</a:t>
            </a:r>
          </a:p>
          <a:p>
            <a:r>
              <a:rPr lang="en-US" dirty="0"/>
              <a:t>Less reliance on predictive validity of exam scores (conflicting research)</a:t>
            </a:r>
          </a:p>
          <a:p>
            <a:r>
              <a:rPr lang="en-US" dirty="0"/>
              <a:t>Evaluates soft skills for program “fit”</a:t>
            </a:r>
          </a:p>
          <a:p>
            <a:pPr marL="63500" indent="0">
              <a:buNone/>
            </a:pPr>
            <a:endParaRPr lang="en-US" dirty="0"/>
          </a:p>
        </p:txBody>
      </p:sp>
      <p:sp>
        <p:nvSpPr>
          <p:cNvPr id="8" name="Title 7">
            <a:extLst>
              <a:ext uri="{FF2B5EF4-FFF2-40B4-BE49-F238E27FC236}">
                <a16:creationId xmlns:a16="http://schemas.microsoft.com/office/drawing/2014/main" id="{C617C9C9-2AE5-4999-A62F-F512085C328C}"/>
              </a:ext>
            </a:extLst>
          </p:cNvPr>
          <p:cNvSpPr>
            <a:spLocks noGrp="1"/>
          </p:cNvSpPr>
          <p:nvPr>
            <p:ph type="title"/>
          </p:nvPr>
        </p:nvSpPr>
        <p:spPr/>
        <p:txBody>
          <a:bodyPr/>
          <a:lstStyle/>
          <a:p>
            <a:r>
              <a:rPr lang="en-US" dirty="0"/>
              <a:t>What does holistic review accomplish?</a:t>
            </a:r>
          </a:p>
        </p:txBody>
      </p:sp>
      <p:sp>
        <p:nvSpPr>
          <p:cNvPr id="7" name="Slide Number Placeholder 6">
            <a:extLst>
              <a:ext uri="{FF2B5EF4-FFF2-40B4-BE49-F238E27FC236}">
                <a16:creationId xmlns:a16="http://schemas.microsoft.com/office/drawing/2014/main" id="{64735990-4FD3-483F-9304-9500F3EF3D66}"/>
              </a:ext>
            </a:extLst>
          </p:cNvPr>
          <p:cNvSpPr>
            <a:spLocks noGrp="1"/>
          </p:cNvSpPr>
          <p:nvPr>
            <p:ph type="sldNum" idx="12"/>
          </p:nvPr>
        </p:nvSpPr>
        <p:spPr/>
        <p:txBody>
          <a:bodyPr/>
          <a:lstStyle/>
          <a:p>
            <a:fld id="{B2CC894B-16EF-4F9D-865F-A5E547E82AB9}" type="slidenum">
              <a:rPr lang="en-US" smtClean="0"/>
              <a:t>8</a:t>
            </a:fld>
            <a:endParaRPr lang="en-US" dirty="0"/>
          </a:p>
        </p:txBody>
      </p:sp>
      <p:sp>
        <p:nvSpPr>
          <p:cNvPr id="2" name="Footer Placeholder 1">
            <a:extLst>
              <a:ext uri="{FF2B5EF4-FFF2-40B4-BE49-F238E27FC236}">
                <a16:creationId xmlns:a16="http://schemas.microsoft.com/office/drawing/2014/main" id="{4DCC9E7E-6093-42A8-B019-81ECB57E6E87}"/>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268870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13374-82CB-4424-8535-E3CB86C23C34}"/>
              </a:ext>
            </a:extLst>
          </p:cNvPr>
          <p:cNvSpPr>
            <a:spLocks noGrp="1"/>
          </p:cNvSpPr>
          <p:nvPr>
            <p:ph type="body" idx="1"/>
          </p:nvPr>
        </p:nvSpPr>
        <p:spPr/>
        <p:txBody>
          <a:bodyPr/>
          <a:lstStyle/>
          <a:p>
            <a:pPr marL="63500" indent="0">
              <a:buNone/>
            </a:pPr>
            <a:endParaRPr lang="en-US" sz="2800" dirty="0"/>
          </a:p>
          <a:p>
            <a:pPr marL="63500" indent="0">
              <a:buNone/>
            </a:pPr>
            <a:endParaRPr lang="en-US" sz="2800" dirty="0"/>
          </a:p>
          <a:p>
            <a:pPr marL="63500" indent="0">
              <a:buNone/>
            </a:pPr>
            <a:endParaRPr lang="en-US" sz="2800" dirty="0"/>
          </a:p>
          <a:p>
            <a:pPr marL="63500" indent="0">
              <a:buNone/>
            </a:pPr>
            <a:r>
              <a:rPr lang="en-US" sz="2800" dirty="0"/>
              <a:t>After a few years of using holistic review, first year URM medical students increase from 11% to 20%.</a:t>
            </a:r>
          </a:p>
          <a:p>
            <a:pPr marL="63500" indent="0">
              <a:buNone/>
            </a:pPr>
            <a:endParaRPr lang="en-US" sz="1800" dirty="0"/>
          </a:p>
        </p:txBody>
      </p:sp>
      <p:sp>
        <p:nvSpPr>
          <p:cNvPr id="3" name="Title 2">
            <a:extLst>
              <a:ext uri="{FF2B5EF4-FFF2-40B4-BE49-F238E27FC236}">
                <a16:creationId xmlns:a16="http://schemas.microsoft.com/office/drawing/2014/main" id="{F1F82EC1-0DEA-4835-9984-0C9826C14107}"/>
              </a:ext>
            </a:extLst>
          </p:cNvPr>
          <p:cNvSpPr>
            <a:spLocks noGrp="1"/>
          </p:cNvSpPr>
          <p:nvPr>
            <p:ph type="title"/>
          </p:nvPr>
        </p:nvSpPr>
        <p:spPr>
          <a:xfrm>
            <a:off x="1989344" y="246466"/>
            <a:ext cx="6754606" cy="1325563"/>
          </a:xfrm>
        </p:spPr>
        <p:txBody>
          <a:bodyPr/>
          <a:lstStyle/>
          <a:p>
            <a:r>
              <a:rPr lang="en-US" dirty="0"/>
              <a:t>Let’s look at some examples…</a:t>
            </a:r>
          </a:p>
        </p:txBody>
      </p:sp>
      <p:sp>
        <p:nvSpPr>
          <p:cNvPr id="4" name="Slide Number Placeholder 3">
            <a:extLst>
              <a:ext uri="{FF2B5EF4-FFF2-40B4-BE49-F238E27FC236}">
                <a16:creationId xmlns:a16="http://schemas.microsoft.com/office/drawing/2014/main" id="{C82A04FE-5287-4151-992D-E38540CFCD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pic>
        <p:nvPicPr>
          <p:cNvPr id="6" name="Picture 5" descr="A picture containing logo&#10;&#10;Description automatically generated">
            <a:extLst>
              <a:ext uri="{FF2B5EF4-FFF2-40B4-BE49-F238E27FC236}">
                <a16:creationId xmlns:a16="http://schemas.microsoft.com/office/drawing/2014/main" id="{1FE7642D-DF99-4B31-909C-192787812A21}"/>
              </a:ext>
            </a:extLst>
          </p:cNvPr>
          <p:cNvPicPr>
            <a:picLocks noChangeAspect="1"/>
          </p:cNvPicPr>
          <p:nvPr/>
        </p:nvPicPr>
        <p:blipFill>
          <a:blip r:embed="rId2"/>
          <a:stretch>
            <a:fillRect/>
          </a:stretch>
        </p:blipFill>
        <p:spPr>
          <a:xfrm>
            <a:off x="2457171" y="1738058"/>
            <a:ext cx="4229657" cy="1325563"/>
          </a:xfrm>
          <a:prstGeom prst="rect">
            <a:avLst/>
          </a:prstGeom>
        </p:spPr>
      </p:pic>
      <p:sp>
        <p:nvSpPr>
          <p:cNvPr id="7" name="TextBox 6">
            <a:extLst>
              <a:ext uri="{FF2B5EF4-FFF2-40B4-BE49-F238E27FC236}">
                <a16:creationId xmlns:a16="http://schemas.microsoft.com/office/drawing/2014/main" id="{5419E4CA-37DE-42E0-80D7-75C64769BDC4}"/>
              </a:ext>
            </a:extLst>
          </p:cNvPr>
          <p:cNvSpPr txBox="1"/>
          <p:nvPr/>
        </p:nvSpPr>
        <p:spPr>
          <a:xfrm>
            <a:off x="1104899" y="5438299"/>
            <a:ext cx="7267575" cy="738664"/>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Bates, T., Mutha, S. &amp; Coffman, J. (2020). Practicing holistic review in medical education.  Healthforce Center at UCSF.  Retrieved from www.healthforce.ucsf.edu.</a:t>
            </a:r>
          </a:p>
          <a:p>
            <a:endParaRPr lang="en-US" dirty="0"/>
          </a:p>
        </p:txBody>
      </p:sp>
      <p:sp>
        <p:nvSpPr>
          <p:cNvPr id="5" name="Footer Placeholder 4">
            <a:extLst>
              <a:ext uri="{FF2B5EF4-FFF2-40B4-BE49-F238E27FC236}">
                <a16:creationId xmlns:a16="http://schemas.microsoft.com/office/drawing/2014/main" id="{722A694A-0232-47B9-B654-89143AA55DF5}"/>
              </a:ext>
            </a:extLst>
          </p:cNvPr>
          <p:cNvSpPr>
            <a:spLocks noGrp="1"/>
          </p:cNvSpPr>
          <p:nvPr>
            <p:ph type="ftr" idx="11"/>
          </p:nvPr>
        </p:nvSpPr>
        <p:spPr/>
        <p:txBody>
          <a:bodyPr/>
          <a:lstStyle/>
          <a:p>
            <a:r>
              <a:rPr lang="en-US"/>
              <a:t>Presented by Partners in Medical Education, Inc. 2021                    </a:t>
            </a:r>
            <a:endParaRPr lang="en-US" dirty="0"/>
          </a:p>
        </p:txBody>
      </p:sp>
    </p:spTree>
    <p:extLst>
      <p:ext uri="{BB962C8B-B14F-4D97-AF65-F5344CB8AC3E}">
        <p14:creationId xmlns:p14="http://schemas.microsoft.com/office/powerpoint/2010/main" val="31813226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6152</TotalTime>
  <Words>1907</Words>
  <Application>Microsoft Office PowerPoint</Application>
  <PresentationFormat>On-screen Show (4:3)</PresentationFormat>
  <Paragraphs>351</Paragraphs>
  <Slides>31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Comic Sans MS</vt:lpstr>
      <vt:lpstr>Lucida Bright</vt:lpstr>
      <vt:lpstr>robotoregular</vt:lpstr>
      <vt:lpstr>Times New Roman</vt:lpstr>
      <vt:lpstr>Wingdings</vt:lpstr>
      <vt:lpstr>PME-2016</vt:lpstr>
      <vt:lpstr>Please Note…</vt:lpstr>
      <vt:lpstr>Holistic Review</vt:lpstr>
      <vt:lpstr>Introducing Your Presenter…</vt:lpstr>
      <vt:lpstr>Learning Objectives</vt:lpstr>
      <vt:lpstr>What is holistic review?</vt:lpstr>
      <vt:lpstr>Brief History </vt:lpstr>
      <vt:lpstr>Holistic Principles in GME</vt:lpstr>
      <vt:lpstr>What does holistic review accomplish?</vt:lpstr>
      <vt:lpstr>Let’s look at some examples…</vt:lpstr>
      <vt:lpstr>Let’s look at some examples…</vt:lpstr>
      <vt:lpstr>Let’s look at some examples…</vt:lpstr>
      <vt:lpstr>Where do we start?</vt:lpstr>
      <vt:lpstr>What is holistic review?</vt:lpstr>
      <vt:lpstr>Core Principle 1</vt:lpstr>
      <vt:lpstr>Core Principle 2</vt:lpstr>
      <vt:lpstr>Core Principle 3</vt:lpstr>
      <vt:lpstr>E-A-C-M Model</vt:lpstr>
      <vt:lpstr>Experiences</vt:lpstr>
      <vt:lpstr>   Attributes</vt:lpstr>
      <vt:lpstr>  Competencies</vt:lpstr>
      <vt:lpstr>  Metrics</vt:lpstr>
      <vt:lpstr>Applying Holistic Review</vt:lpstr>
      <vt:lpstr>Circle of control</vt:lpstr>
      <vt:lpstr>Circle of influence</vt:lpstr>
      <vt:lpstr>Circle of concern </vt:lpstr>
      <vt:lpstr>Using the handouts</vt:lpstr>
      <vt:lpstr>Barriers to holistic review</vt:lpstr>
      <vt:lpstr>Additional Resources</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Program Requirements Part 4</dc:title>
  <dc:creator>christine</dc:creator>
  <cp:lastModifiedBy>BJ Schwartz</cp:lastModifiedBy>
  <cp:revision>679</cp:revision>
  <dcterms:modified xsi:type="dcterms:W3CDTF">2021-08-23T18:55:11Z</dcterms:modified>
</cp:coreProperties>
</file>