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6412" r:id="rId4"/>
    <p:sldMasterId id="2147483676" r:id="rId5"/>
  </p:sldMasterIdLst>
  <p:notesMasterIdLst>
    <p:notesMasterId r:id="rId23"/>
  </p:notesMasterIdLst>
  <p:sldIdLst>
    <p:sldId id="398" r:id="rId6"/>
    <p:sldId id="256" r:id="rId7"/>
    <p:sldId id="288" r:id="rId8"/>
    <p:sldId id="422" r:id="rId9"/>
    <p:sldId id="441" r:id="rId10"/>
    <p:sldId id="423" r:id="rId11"/>
    <p:sldId id="435" r:id="rId12"/>
    <p:sldId id="425" r:id="rId13"/>
    <p:sldId id="444" r:id="rId14"/>
    <p:sldId id="443" r:id="rId15"/>
    <p:sldId id="442" r:id="rId16"/>
    <p:sldId id="446" r:id="rId17"/>
    <p:sldId id="447" r:id="rId18"/>
    <p:sldId id="448" r:id="rId19"/>
    <p:sldId id="445" r:id="rId20"/>
    <p:sldId id="405" r:id="rId21"/>
    <p:sldId id="293" r:id="rId22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Comic Sans MS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Comic Sans MS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Comic Sans MS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Comic Sans MS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Comic Sans MS" charset="0"/>
        <a:ea typeface="+mn-ea"/>
        <a:cs typeface="+mn-cs"/>
      </a:defRPr>
    </a:lvl5pPr>
    <a:lvl6pPr marL="2286000" algn="l" defTabSz="914400" rtl="0" eaLnBrk="1" latinLnBrk="0" hangingPunct="1">
      <a:defRPr sz="2000" b="1" kern="1200">
        <a:solidFill>
          <a:schemeClr val="tx1"/>
        </a:solidFill>
        <a:latin typeface="Comic Sans MS" charset="0"/>
        <a:ea typeface="+mn-ea"/>
        <a:cs typeface="+mn-cs"/>
      </a:defRPr>
    </a:lvl6pPr>
    <a:lvl7pPr marL="2743200" algn="l" defTabSz="914400" rtl="0" eaLnBrk="1" latinLnBrk="0" hangingPunct="1">
      <a:defRPr sz="2000" b="1" kern="1200">
        <a:solidFill>
          <a:schemeClr val="tx1"/>
        </a:solidFill>
        <a:latin typeface="Comic Sans MS" charset="0"/>
        <a:ea typeface="+mn-ea"/>
        <a:cs typeface="+mn-cs"/>
      </a:defRPr>
    </a:lvl7pPr>
    <a:lvl8pPr marL="3200400" algn="l" defTabSz="914400" rtl="0" eaLnBrk="1" latinLnBrk="0" hangingPunct="1">
      <a:defRPr sz="2000" b="1" kern="1200">
        <a:solidFill>
          <a:schemeClr val="tx1"/>
        </a:solidFill>
        <a:latin typeface="Comic Sans MS" charset="0"/>
        <a:ea typeface="+mn-ea"/>
        <a:cs typeface="+mn-cs"/>
      </a:defRPr>
    </a:lvl8pPr>
    <a:lvl9pPr marL="3657600" algn="l" defTabSz="914400" rtl="0" eaLnBrk="1" latinLnBrk="0" hangingPunct="1">
      <a:defRPr sz="2000" b="1" kern="1200">
        <a:solidFill>
          <a:schemeClr val="tx1"/>
        </a:solidFill>
        <a:latin typeface="Comic Sans MS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7A45076-94B1-40A2-A360-42579C55130A}">
          <p14:sldIdLst>
            <p14:sldId id="398"/>
            <p14:sldId id="256"/>
            <p14:sldId id="288"/>
            <p14:sldId id="422"/>
            <p14:sldId id="441"/>
          </p14:sldIdLst>
        </p14:section>
        <p14:section name="Document - Heather" id="{6A38782B-87F8-42D6-AEB7-D7A4C4B16DFF}">
          <p14:sldIdLst>
            <p14:sldId id="423"/>
            <p14:sldId id="435"/>
            <p14:sldId id="425"/>
          </p14:sldIdLst>
        </p14:section>
        <p14:section name="Education (C&amp;H)" id="{91F8A420-6849-434B-8AA2-B79277DEEA14}">
          <p14:sldIdLst>
            <p14:sldId id="444"/>
            <p14:sldId id="443"/>
          </p14:sldIdLst>
        </p14:section>
        <p14:section name="Improvement - Carmela" id="{61E10400-E590-49FA-B4AF-7320B0353161}">
          <p14:sldIdLst>
            <p14:sldId id="442"/>
            <p14:sldId id="446"/>
            <p14:sldId id="447"/>
            <p14:sldId id="448"/>
          </p14:sldIdLst>
        </p14:section>
        <p14:section name="Resources" id="{CB8F40A8-BE74-44FC-9DD3-8FF033441513}">
          <p14:sldIdLst>
            <p14:sldId id="445"/>
            <p14:sldId id="405"/>
            <p14:sldId id="29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EAE5BD7-E2CD-48F2-D412-4F9764756FFE}" name="Heather Peters" initials="HP" userId="S::heather@partnersinmeded.com::24792599-199a-4d6e-a8a8-e44e1e9a8a24" providerId="AD"/>
  <p188:author id="{DBCA35F4-9FD7-EFFD-F13E-CCF139BC19AC}" name="Christine Redovan" initials="CR" userId="S::christine@partnersinmeded.com::9dcbf393-0785-43a2-a776-c244ad4b2b07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eather Peters" initials="HP" lastIdx="4" clrIdx="0">
    <p:extLst>
      <p:ext uri="{19B8F6BF-5375-455C-9EA6-DF929625EA0E}">
        <p15:presenceInfo xmlns:p15="http://schemas.microsoft.com/office/powerpoint/2012/main" userId="Heather Peters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0AD47"/>
    <a:srgbClr val="246D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0EEEAF8-11AD-4DB5-B278-646FDA422AB1}" v="5" dt="2023-02-07T19:43:05.21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2866" y="4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240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commentAuthors" Target="comment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J Schwartz" userId="166c3123-63e8-4023-b9d9-bab575057437" providerId="ADAL" clId="{C0EEEAF8-11AD-4DB5-B278-646FDA422AB1}"/>
    <pc:docChg chg="custSel addSld modSld">
      <pc:chgData name="BJ Schwartz" userId="166c3123-63e8-4023-b9d9-bab575057437" providerId="ADAL" clId="{C0EEEAF8-11AD-4DB5-B278-646FDA422AB1}" dt="2023-02-07T19:45:09.370" v="199" actId="113"/>
      <pc:docMkLst>
        <pc:docMk/>
      </pc:docMkLst>
      <pc:sldChg chg="addSp delSp modSp mod">
        <pc:chgData name="BJ Schwartz" userId="166c3123-63e8-4023-b9d9-bab575057437" providerId="ADAL" clId="{C0EEEAF8-11AD-4DB5-B278-646FDA422AB1}" dt="2023-02-07T19:40:13.164" v="8" actId="1076"/>
        <pc:sldMkLst>
          <pc:docMk/>
          <pc:sldMk cId="134304347" sldId="288"/>
        </pc:sldMkLst>
        <pc:spChg chg="mod">
          <ac:chgData name="BJ Schwartz" userId="166c3123-63e8-4023-b9d9-bab575057437" providerId="ADAL" clId="{C0EEEAF8-11AD-4DB5-B278-646FDA422AB1}" dt="2023-02-07T19:40:13.164" v="8" actId="1076"/>
          <ac:spMkLst>
            <pc:docMk/>
            <pc:sldMk cId="134304347" sldId="288"/>
            <ac:spMk id="3" creationId="{FCA5D965-6E7D-ADA1-AF9D-A02EB96B1976}"/>
          </ac:spMkLst>
        </pc:spChg>
        <pc:spChg chg="del mod">
          <ac:chgData name="BJ Schwartz" userId="166c3123-63e8-4023-b9d9-bab575057437" providerId="ADAL" clId="{C0EEEAF8-11AD-4DB5-B278-646FDA422AB1}" dt="2023-02-07T19:39:58.600" v="7" actId="478"/>
          <ac:spMkLst>
            <pc:docMk/>
            <pc:sldMk cId="134304347" sldId="288"/>
            <ac:spMk id="8" creationId="{ED33BEA9-058B-E57B-C118-FE604BA6A92A}"/>
          </ac:spMkLst>
        </pc:spChg>
        <pc:picChg chg="add mod">
          <ac:chgData name="BJ Schwartz" userId="166c3123-63e8-4023-b9d9-bab575057437" providerId="ADAL" clId="{C0EEEAF8-11AD-4DB5-B278-646FDA422AB1}" dt="2023-02-07T19:39:08.117" v="4" actId="14100"/>
          <ac:picMkLst>
            <pc:docMk/>
            <pc:sldMk cId="134304347" sldId="288"/>
            <ac:picMk id="4" creationId="{F89FFD59-EDA8-2BAB-2037-6A8797099815}"/>
          </ac:picMkLst>
        </pc:picChg>
      </pc:sldChg>
      <pc:sldChg chg="modSp add mod">
        <pc:chgData name="BJ Schwartz" userId="166c3123-63e8-4023-b9d9-bab575057437" providerId="ADAL" clId="{C0EEEAF8-11AD-4DB5-B278-646FDA422AB1}" dt="2023-02-07T19:43:09.463" v="51" actId="6549"/>
        <pc:sldMkLst>
          <pc:docMk/>
          <pc:sldMk cId="0" sldId="293"/>
        </pc:sldMkLst>
        <pc:spChg chg="mod">
          <ac:chgData name="BJ Schwartz" userId="166c3123-63e8-4023-b9d9-bab575057437" providerId="ADAL" clId="{C0EEEAF8-11AD-4DB5-B278-646FDA422AB1}" dt="2023-02-07T19:43:09.463" v="51" actId="6549"/>
          <ac:spMkLst>
            <pc:docMk/>
            <pc:sldMk cId="0" sldId="293"/>
            <ac:spMk id="420" creationId="{00000000-0000-0000-0000-000000000000}"/>
          </ac:spMkLst>
        </pc:spChg>
        <pc:spChg chg="mod">
          <ac:chgData name="BJ Schwartz" userId="166c3123-63e8-4023-b9d9-bab575057437" providerId="ADAL" clId="{C0EEEAF8-11AD-4DB5-B278-646FDA422AB1}" dt="2023-02-07T19:34:30.198" v="1"/>
          <ac:spMkLst>
            <pc:docMk/>
            <pc:sldMk cId="0" sldId="293"/>
            <ac:spMk id="422" creationId="{00000000-0000-0000-0000-000000000000}"/>
          </ac:spMkLst>
        </pc:spChg>
      </pc:sldChg>
      <pc:sldChg chg="delSp modSp add mod">
        <pc:chgData name="BJ Schwartz" userId="166c3123-63e8-4023-b9d9-bab575057437" providerId="ADAL" clId="{C0EEEAF8-11AD-4DB5-B278-646FDA422AB1}" dt="2023-02-07T19:45:09.370" v="199" actId="113"/>
        <pc:sldMkLst>
          <pc:docMk/>
          <pc:sldMk cId="3477323597" sldId="405"/>
        </pc:sldMkLst>
        <pc:spChg chg="mod">
          <ac:chgData name="BJ Schwartz" userId="166c3123-63e8-4023-b9d9-bab575057437" providerId="ADAL" clId="{C0EEEAF8-11AD-4DB5-B278-646FDA422AB1}" dt="2023-02-07T19:42:46.497" v="22" actId="1076"/>
          <ac:spMkLst>
            <pc:docMk/>
            <pc:sldMk cId="3477323597" sldId="405"/>
            <ac:spMk id="3" creationId="{52BAE3A6-9BED-3E5A-F3DF-6EA971A93C6D}"/>
          </ac:spMkLst>
        </pc:spChg>
        <pc:spChg chg="mod">
          <ac:chgData name="BJ Schwartz" userId="166c3123-63e8-4023-b9d9-bab575057437" providerId="ADAL" clId="{C0EEEAF8-11AD-4DB5-B278-646FDA422AB1}" dt="2023-02-07T19:34:24.650" v="0"/>
          <ac:spMkLst>
            <pc:docMk/>
            <pc:sldMk cId="3477323597" sldId="405"/>
            <ac:spMk id="4" creationId="{CDAAED3A-4FE1-E389-9CBD-B1DE02417DC1}"/>
          </ac:spMkLst>
        </pc:spChg>
        <pc:spChg chg="del">
          <ac:chgData name="BJ Schwartz" userId="166c3123-63e8-4023-b9d9-bab575057437" providerId="ADAL" clId="{C0EEEAF8-11AD-4DB5-B278-646FDA422AB1}" dt="2023-02-07T19:42:38.506" v="21" actId="478"/>
          <ac:spMkLst>
            <pc:docMk/>
            <pc:sldMk cId="3477323597" sldId="405"/>
            <ac:spMk id="11" creationId="{31C1B05A-8258-2A47-BB75-5DA517CF0AB6}"/>
          </ac:spMkLst>
        </pc:spChg>
        <pc:spChg chg="mod">
          <ac:chgData name="BJ Schwartz" userId="166c3123-63e8-4023-b9d9-bab575057437" providerId="ADAL" clId="{C0EEEAF8-11AD-4DB5-B278-646FDA422AB1}" dt="2023-02-07T19:45:09.370" v="199" actId="113"/>
          <ac:spMkLst>
            <pc:docMk/>
            <pc:sldMk cId="3477323597" sldId="405"/>
            <ac:spMk id="15" creationId="{00000000-0000-0000-0000-000000000000}"/>
          </ac:spMkLst>
        </pc:spChg>
      </pc:sldChg>
      <pc:sldChg chg="delSp modSp mod">
        <pc:chgData name="BJ Schwartz" userId="166c3123-63e8-4023-b9d9-bab575057437" providerId="ADAL" clId="{C0EEEAF8-11AD-4DB5-B278-646FDA422AB1}" dt="2023-02-07T19:40:37.400" v="11" actId="1076"/>
        <pc:sldMkLst>
          <pc:docMk/>
          <pc:sldMk cId="3436536662" sldId="422"/>
        </pc:sldMkLst>
        <pc:spChg chg="mod">
          <ac:chgData name="BJ Schwartz" userId="166c3123-63e8-4023-b9d9-bab575057437" providerId="ADAL" clId="{C0EEEAF8-11AD-4DB5-B278-646FDA422AB1}" dt="2023-02-07T19:40:37.400" v="11" actId="1076"/>
          <ac:spMkLst>
            <pc:docMk/>
            <pc:sldMk cId="3436536662" sldId="422"/>
            <ac:spMk id="6" creationId="{B2BE72EE-1ED7-554D-EB74-172EC930DCA1}"/>
          </ac:spMkLst>
        </pc:spChg>
        <pc:spChg chg="del">
          <ac:chgData name="BJ Schwartz" userId="166c3123-63e8-4023-b9d9-bab575057437" providerId="ADAL" clId="{C0EEEAF8-11AD-4DB5-B278-646FDA422AB1}" dt="2023-02-07T19:40:32.352" v="10" actId="478"/>
          <ac:spMkLst>
            <pc:docMk/>
            <pc:sldMk cId="3436536662" sldId="422"/>
            <ac:spMk id="7" creationId="{8BF8BB7B-449E-3D13-4FCD-EE22AD171AB5}"/>
          </ac:spMkLst>
        </pc:spChg>
      </pc:sldChg>
      <pc:sldChg chg="delSp modSp mod">
        <pc:chgData name="BJ Schwartz" userId="166c3123-63e8-4023-b9d9-bab575057437" providerId="ADAL" clId="{C0EEEAF8-11AD-4DB5-B278-646FDA422AB1}" dt="2023-02-07T19:41:08.211" v="14" actId="1076"/>
        <pc:sldMkLst>
          <pc:docMk/>
          <pc:sldMk cId="3588878063" sldId="423"/>
        </pc:sldMkLst>
        <pc:spChg chg="mod">
          <ac:chgData name="BJ Schwartz" userId="166c3123-63e8-4023-b9d9-bab575057437" providerId="ADAL" clId="{C0EEEAF8-11AD-4DB5-B278-646FDA422AB1}" dt="2023-02-07T19:41:08.211" v="14" actId="1076"/>
          <ac:spMkLst>
            <pc:docMk/>
            <pc:sldMk cId="3588878063" sldId="423"/>
            <ac:spMk id="4" creationId="{09838045-D825-806C-38E1-2588C5744BAF}"/>
          </ac:spMkLst>
        </pc:spChg>
        <pc:spChg chg="del">
          <ac:chgData name="BJ Schwartz" userId="166c3123-63e8-4023-b9d9-bab575057437" providerId="ADAL" clId="{C0EEEAF8-11AD-4DB5-B278-646FDA422AB1}" dt="2023-02-07T19:40:59.873" v="13" actId="478"/>
          <ac:spMkLst>
            <pc:docMk/>
            <pc:sldMk cId="3588878063" sldId="423"/>
            <ac:spMk id="7" creationId="{696CF399-DDCA-E82E-6CCF-4A63BB7EDE3E}"/>
          </ac:spMkLst>
        </pc:spChg>
      </pc:sldChg>
      <pc:sldChg chg="delSp modSp mod">
        <pc:chgData name="BJ Schwartz" userId="166c3123-63e8-4023-b9d9-bab575057437" providerId="ADAL" clId="{C0EEEAF8-11AD-4DB5-B278-646FDA422AB1}" dt="2023-02-07T19:41:39.043" v="19" actId="478"/>
        <pc:sldMkLst>
          <pc:docMk/>
          <pc:sldMk cId="3945303511" sldId="425"/>
        </pc:sldMkLst>
        <pc:spChg chg="del mod">
          <ac:chgData name="BJ Schwartz" userId="166c3123-63e8-4023-b9d9-bab575057437" providerId="ADAL" clId="{C0EEEAF8-11AD-4DB5-B278-646FDA422AB1}" dt="2023-02-07T19:41:39.043" v="19" actId="478"/>
          <ac:spMkLst>
            <pc:docMk/>
            <pc:sldMk cId="3945303511" sldId="425"/>
            <ac:spMk id="7" creationId="{BCDAD494-5712-0C3F-7CE7-AE5309B5F997}"/>
          </ac:spMkLst>
        </pc:spChg>
      </pc:sldChg>
      <pc:sldChg chg="delSp modSp mod">
        <pc:chgData name="BJ Schwartz" userId="166c3123-63e8-4023-b9d9-bab575057437" providerId="ADAL" clId="{C0EEEAF8-11AD-4DB5-B278-646FDA422AB1}" dt="2023-02-07T19:41:22.172" v="17" actId="478"/>
        <pc:sldMkLst>
          <pc:docMk/>
          <pc:sldMk cId="1448000901" sldId="435"/>
        </pc:sldMkLst>
        <pc:spChg chg="del mod">
          <ac:chgData name="BJ Schwartz" userId="166c3123-63e8-4023-b9d9-bab575057437" providerId="ADAL" clId="{C0EEEAF8-11AD-4DB5-B278-646FDA422AB1}" dt="2023-02-07T19:41:22.172" v="17" actId="478"/>
          <ac:spMkLst>
            <pc:docMk/>
            <pc:sldMk cId="1448000901" sldId="435"/>
            <ac:spMk id="3" creationId="{492627B7-C729-66DD-6DB7-DEBA6A29B0A3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BBE93E-5F7F-184D-A4E8-94CA3862B532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D67206-340A-194E-9A97-1CE564B498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3156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" name="Google Shape;74;p2:notes"/>
          <p:cNvSpPr txBox="1">
            <a:spLocks noGrp="1"/>
          </p:cNvSpPr>
          <p:nvPr>
            <p:ph type="body" idx="1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2:notes"/>
          <p:cNvSpPr txBox="1">
            <a:spLocks noGrp="1"/>
          </p:cNvSpPr>
          <p:nvPr>
            <p:ph type="sldNum" idx="12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sz="12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1</a:t>
            </a:fld>
            <a:endParaRPr sz="1200" b="1" i="0" u="none" strike="noStrike" cap="non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1297403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>
            <a:spLocks noGrp="1" noRot="1" noChangeAspect="1"/>
          </p:cNvSpPr>
          <p:nvPr>
            <p:ph type="sldImg" idx="2"/>
          </p:nvPr>
        </p:nvSpPr>
        <p:spPr>
          <a:xfrm>
            <a:off x="1557338" y="665163"/>
            <a:ext cx="4440237" cy="33305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Shape 147"/>
          <p:cNvSpPr txBox="1">
            <a:spLocks noGrp="1"/>
          </p:cNvSpPr>
          <p:nvPr>
            <p:ph type="body" idx="1"/>
          </p:nvPr>
        </p:nvSpPr>
        <p:spPr>
          <a:xfrm>
            <a:off x="755278" y="4218007"/>
            <a:ext cx="6042210" cy="3996135"/>
          </a:xfrm>
          <a:prstGeom prst="rect">
            <a:avLst/>
          </a:prstGeom>
        </p:spPr>
        <p:txBody>
          <a:bodyPr lIns="97457" tIns="97457" rIns="97457" bIns="97457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904906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7" name="Google Shape;417;p8:notes"/>
          <p:cNvSpPr txBox="1">
            <a:spLocks noGrp="1"/>
          </p:cNvSpPr>
          <p:nvPr>
            <p:ph type="body" idx="1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Google Shape;418;p8:notes"/>
          <p:cNvSpPr txBox="1">
            <a:spLocks noGrp="1"/>
          </p:cNvSpPr>
          <p:nvPr>
            <p:ph type="sldNum" idx="12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62303" y="1423942"/>
            <a:ext cx="5263034" cy="2387600"/>
          </a:xfrm>
        </p:spPr>
        <p:txBody>
          <a:bodyPr anchor="ctr">
            <a:norm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9604" y="4495801"/>
            <a:ext cx="7245398" cy="1116242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Presented by Partners in Medical Education, Inc.© 2023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1743DA7-34FC-504A-B92E-0B05F71BEB33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02114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06331"/>
            <a:ext cx="7886700" cy="7390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886958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bg>
      <p:bgPr>
        <a:blipFill dpi="0" rotWithShape="1">
          <a:blip r:embed="rId2">
            <a:alphaModFix amt="50000"/>
            <a:lum/>
          </a:blip>
          <a:srcRect/>
          <a:stretch>
            <a:fillRect t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600">
                <a:latin typeface="Arial" charset="0"/>
                <a:ea typeface="Arial" charset="0"/>
                <a:cs typeface="Arial" charset="0"/>
              </a:defRPr>
            </a:lvl1pPr>
            <a:lvl2pPr>
              <a:defRPr sz="2200">
                <a:latin typeface="Arial" charset="0"/>
                <a:ea typeface="Arial" charset="0"/>
                <a:cs typeface="Arial" charset="0"/>
              </a:defRPr>
            </a:lvl2pPr>
            <a:lvl3pPr>
              <a:defRPr sz="1800">
                <a:latin typeface="Arial" charset="0"/>
                <a:ea typeface="Arial" charset="0"/>
                <a:cs typeface="Arial" charset="0"/>
              </a:defRPr>
            </a:lvl3pPr>
            <a:lvl4pPr>
              <a:defRPr sz="1400">
                <a:latin typeface="Arial" charset="0"/>
                <a:ea typeface="Arial" charset="0"/>
                <a:cs typeface="Arial" charset="0"/>
              </a:defRPr>
            </a:lvl4pPr>
            <a:lvl5pPr>
              <a:defRPr sz="12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/>
              <a:t>Presented by Partners in Medical Education, Inc.© 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000"/>
            </a:lvl1pPr>
          </a:lstStyle>
          <a:p>
            <a:pPr>
              <a:defRPr/>
            </a:pPr>
            <a:fld id="{6AD68910-38FE-C240-95D4-C063CA8D3DE6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81048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14254"/>
            <a:ext cx="6115049" cy="2429491"/>
          </a:xfrm>
        </p:spPr>
        <p:txBody>
          <a:bodyPr anchor="ctr">
            <a:norm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-1" y="4643745"/>
            <a:ext cx="6115049" cy="514325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Presented by Partners in Medical Education, Inc.© 2023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6AC1577-D165-894F-A2E8-2E5C1B17494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86996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>
            <a:lvl1pPr>
              <a:defRPr sz="2600">
                <a:latin typeface="Arial" charset="0"/>
                <a:ea typeface="Arial" charset="0"/>
                <a:cs typeface="Arial" charset="0"/>
              </a:defRPr>
            </a:lvl1pPr>
            <a:lvl2pPr>
              <a:defRPr sz="2200">
                <a:latin typeface="Arial" charset="0"/>
                <a:ea typeface="Arial" charset="0"/>
                <a:cs typeface="Arial" charset="0"/>
              </a:defRPr>
            </a:lvl2pPr>
            <a:lvl3pPr>
              <a:defRPr sz="1800">
                <a:latin typeface="Arial" charset="0"/>
                <a:ea typeface="Arial" charset="0"/>
                <a:cs typeface="Arial" charset="0"/>
              </a:defRPr>
            </a:lvl3pPr>
            <a:lvl4pPr>
              <a:defRPr sz="1400">
                <a:latin typeface="Arial" charset="0"/>
                <a:ea typeface="Arial" charset="0"/>
                <a:cs typeface="Arial" charset="0"/>
              </a:defRPr>
            </a:lvl4pPr>
            <a:lvl5pPr>
              <a:defRPr sz="12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>
            <a:lvl1pPr>
              <a:defRPr sz="2600">
                <a:latin typeface="Arial" charset="0"/>
                <a:ea typeface="Arial" charset="0"/>
                <a:cs typeface="Arial" charset="0"/>
              </a:defRPr>
            </a:lvl1pPr>
            <a:lvl2pPr>
              <a:defRPr sz="2200">
                <a:latin typeface="Arial" charset="0"/>
                <a:ea typeface="Arial" charset="0"/>
                <a:cs typeface="Arial" charset="0"/>
              </a:defRPr>
            </a:lvl2pPr>
            <a:lvl3pPr>
              <a:defRPr sz="1800">
                <a:latin typeface="Arial" charset="0"/>
                <a:ea typeface="Arial" charset="0"/>
                <a:cs typeface="Arial" charset="0"/>
              </a:defRPr>
            </a:lvl3pPr>
            <a:lvl4pPr>
              <a:defRPr sz="1400">
                <a:latin typeface="Arial" charset="0"/>
                <a:ea typeface="Arial" charset="0"/>
                <a:cs typeface="Arial" charset="0"/>
              </a:defRPr>
            </a:lvl4pPr>
            <a:lvl5pPr>
              <a:defRPr sz="12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Presented by Partners in Medical Education, Inc.© 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F936355-F024-8C42-A5F5-6F05435583B0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10043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>
            <a:lvl1pPr>
              <a:defRPr sz="2600">
                <a:latin typeface="Arial" charset="0"/>
                <a:ea typeface="Arial" charset="0"/>
                <a:cs typeface="Arial" charset="0"/>
              </a:defRPr>
            </a:lvl1pPr>
            <a:lvl2pPr>
              <a:defRPr sz="2200">
                <a:latin typeface="Arial" charset="0"/>
                <a:ea typeface="Arial" charset="0"/>
                <a:cs typeface="Arial" charset="0"/>
              </a:defRPr>
            </a:lvl2pPr>
            <a:lvl3pPr>
              <a:defRPr sz="1800">
                <a:latin typeface="Arial" charset="0"/>
                <a:ea typeface="Arial" charset="0"/>
                <a:cs typeface="Arial" charset="0"/>
              </a:defRPr>
            </a:lvl3pPr>
            <a:lvl4pPr>
              <a:defRPr sz="1400">
                <a:latin typeface="Arial" charset="0"/>
                <a:ea typeface="Arial" charset="0"/>
                <a:cs typeface="Arial" charset="0"/>
              </a:defRPr>
            </a:lvl4pPr>
            <a:lvl5pPr>
              <a:defRPr sz="12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>
            <a:lvl1pPr>
              <a:defRPr sz="2600">
                <a:latin typeface="Arial" charset="0"/>
                <a:ea typeface="Arial" charset="0"/>
                <a:cs typeface="Arial" charset="0"/>
              </a:defRPr>
            </a:lvl1pPr>
            <a:lvl2pPr>
              <a:defRPr sz="2200">
                <a:latin typeface="Arial" charset="0"/>
                <a:ea typeface="Arial" charset="0"/>
                <a:cs typeface="Arial" charset="0"/>
              </a:defRPr>
            </a:lvl2pPr>
            <a:lvl3pPr>
              <a:defRPr sz="1800">
                <a:latin typeface="Arial" charset="0"/>
                <a:ea typeface="Arial" charset="0"/>
                <a:cs typeface="Arial" charset="0"/>
              </a:defRPr>
            </a:lvl3pPr>
            <a:lvl4pPr>
              <a:defRPr sz="1400">
                <a:latin typeface="Arial" charset="0"/>
                <a:ea typeface="Arial" charset="0"/>
                <a:cs typeface="Arial" charset="0"/>
              </a:defRPr>
            </a:lvl4pPr>
            <a:lvl5pPr>
              <a:defRPr sz="12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989344" y="246466"/>
            <a:ext cx="6526006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Presented by Partners in Medical Education, Inc.© 2023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55B5787-11C4-AF40-8375-AA391F8B86DD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38195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Presented by Partners in Medical Education, Inc.© 2023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5025EC8-843F-094B-B467-B8DEAEA065F8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4901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Presented by Partners in Medical Education, Inc.© 2023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111FBDE-2D36-6A49-83F8-2BBFB586505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06549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600">
                <a:latin typeface="Arial" charset="0"/>
                <a:ea typeface="Arial" charset="0"/>
                <a:cs typeface="Arial" charset="0"/>
              </a:defRPr>
            </a:lvl1pPr>
            <a:lvl2pPr>
              <a:defRPr sz="2200">
                <a:latin typeface="Arial" charset="0"/>
                <a:ea typeface="Arial" charset="0"/>
                <a:cs typeface="Arial" charset="0"/>
              </a:defRPr>
            </a:lvl2pPr>
            <a:lvl3pPr>
              <a:defRPr sz="1800">
                <a:latin typeface="Arial" charset="0"/>
                <a:ea typeface="Arial" charset="0"/>
                <a:cs typeface="Arial" charset="0"/>
              </a:defRPr>
            </a:lvl3pPr>
            <a:lvl4pPr>
              <a:defRPr sz="1400">
                <a:latin typeface="Arial" charset="0"/>
                <a:ea typeface="Arial" charset="0"/>
                <a:cs typeface="Arial" charset="0"/>
              </a:defRPr>
            </a:lvl4pPr>
            <a:lvl5pPr>
              <a:defRPr sz="1200">
                <a:latin typeface="Arial" charset="0"/>
                <a:ea typeface="Arial" charset="0"/>
                <a:cs typeface="Arial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Presented by Partners in Medical Education, Inc.© 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0DE7DD9-96F1-6E43-A8F9-4B502D1EE7DB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3876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Presented by Partners in Medical Education, Inc.© 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65E9A17-9C8D-1B4D-8899-8FD1CDB01285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30221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0.xml"/><Relationship Id="rId4" Type="http://schemas.openxmlformats.org/officeDocument/2006/relationships/hyperlink" Target="http://www.presentationgo.com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89344" y="246466"/>
            <a:ext cx="652600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738058"/>
            <a:ext cx="7886700" cy="44389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15350" y="6428971"/>
            <a:ext cx="432399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fld id="{A9D05994-BE46-7048-AC8D-587C147F5A32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3184226" y="643958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b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/>
              <a:t>Presented by Partners in Medical Education, Inc.© 2023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FFD70A-068A-B070-27C3-F41A0E2A0E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821751" y="643958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0" i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5564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413" r:id="rId1"/>
    <p:sldLayoutId id="2147486414" r:id="rId2"/>
    <p:sldLayoutId id="2147486415" r:id="rId3"/>
    <p:sldLayoutId id="2147486416" r:id="rId4"/>
    <p:sldLayoutId id="2147486417" r:id="rId5"/>
    <p:sldLayoutId id="2147486418" r:id="rId6"/>
    <p:sldLayoutId id="2147486419" r:id="rId7"/>
    <p:sldLayoutId id="2147486420" r:id="rId8"/>
    <p:sldLayoutId id="2147486421" r:id="rId9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500" b="1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106332"/>
            <a:ext cx="7886700" cy="73905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219200"/>
            <a:ext cx="7886700" cy="4957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6305910"/>
            <a:ext cx="9144000" cy="5520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15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www.</a:t>
            </a:r>
            <a:r>
              <a:rPr kumimoji="0" lang="en-US" sz="3200" b="0" i="0" u="none" strike="noStrike" kern="1200" cap="none" spc="15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presentationgo</a:t>
            </a:r>
            <a:r>
              <a:rPr kumimoji="0" lang="en-US" sz="3200" b="0" i="0" u="none" strike="noStrike" kern="1200" cap="none" spc="15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.com</a:t>
            </a:r>
          </a:p>
        </p:txBody>
      </p:sp>
      <p:sp>
        <p:nvSpPr>
          <p:cNvPr id="23" name="Freeform 22"/>
          <p:cNvSpPr/>
          <p:nvPr userDrawn="1"/>
        </p:nvSpPr>
        <p:spPr>
          <a:xfrm rot="5400000">
            <a:off x="91178" y="116438"/>
            <a:ext cx="369496" cy="570902"/>
          </a:xfrm>
          <a:custGeom>
            <a:avLst/>
            <a:gdLst>
              <a:gd name="connsiteX0" fmla="*/ 210916 w 1034764"/>
              <a:gd name="connsiteY0" fmla="*/ 535701 h 1598797"/>
              <a:gd name="connsiteX1" fmla="*/ 331908 w 1034764"/>
              <a:gd name="connsiteY1" fmla="*/ 284049 h 1598797"/>
              <a:gd name="connsiteX2" fmla="*/ 741774 w 1034764"/>
              <a:gd name="connsiteY2" fmla="*/ 315409 h 1598797"/>
              <a:gd name="connsiteX3" fmla="*/ 403935 w 1034764"/>
              <a:gd name="connsiteY3" fmla="*/ 375418 h 1598797"/>
              <a:gd name="connsiteX4" fmla="*/ 266699 w 1034764"/>
              <a:gd name="connsiteY4" fmla="*/ 689905 h 1598797"/>
              <a:gd name="connsiteX5" fmla="*/ 266698 w 1034764"/>
              <a:gd name="connsiteY5" fmla="*/ 689907 h 1598797"/>
              <a:gd name="connsiteX6" fmla="*/ 210916 w 1034764"/>
              <a:gd name="connsiteY6" fmla="*/ 535701 h 1598797"/>
              <a:gd name="connsiteX7" fmla="*/ 134938 w 1034764"/>
              <a:gd name="connsiteY7" fmla="*/ 517381 h 1598797"/>
              <a:gd name="connsiteX8" fmla="*/ 517383 w 1034764"/>
              <a:gd name="connsiteY8" fmla="*/ 899826 h 1598797"/>
              <a:gd name="connsiteX9" fmla="*/ 899828 w 1034764"/>
              <a:gd name="connsiteY9" fmla="*/ 517381 h 1598797"/>
              <a:gd name="connsiteX10" fmla="*/ 517383 w 1034764"/>
              <a:gd name="connsiteY10" fmla="*/ 134936 h 1598797"/>
              <a:gd name="connsiteX11" fmla="*/ 134938 w 1034764"/>
              <a:gd name="connsiteY11" fmla="*/ 517381 h 1598797"/>
              <a:gd name="connsiteX12" fmla="*/ 0 w 1034764"/>
              <a:gd name="connsiteY12" fmla="*/ 517382 h 1598797"/>
              <a:gd name="connsiteX13" fmla="*/ 517382 w 1034764"/>
              <a:gd name="connsiteY13" fmla="*/ 0 h 1598797"/>
              <a:gd name="connsiteX14" fmla="*/ 1034764 w 1034764"/>
              <a:gd name="connsiteY14" fmla="*/ 517382 h 1598797"/>
              <a:gd name="connsiteX15" fmla="*/ 621653 w 1034764"/>
              <a:gd name="connsiteY15" fmla="*/ 1024253 h 1598797"/>
              <a:gd name="connsiteX16" fmla="*/ 620527 w 1034764"/>
              <a:gd name="connsiteY16" fmla="*/ 1024366 h 1598797"/>
              <a:gd name="connsiteX17" fmla="*/ 662992 w 1034764"/>
              <a:gd name="connsiteY17" fmla="*/ 1598797 h 1598797"/>
              <a:gd name="connsiteX18" fmla="*/ 371775 w 1034764"/>
              <a:gd name="connsiteY18" fmla="*/ 1598797 h 1598797"/>
              <a:gd name="connsiteX19" fmla="*/ 414241 w 1034764"/>
              <a:gd name="connsiteY19" fmla="*/ 1024367 h 1598797"/>
              <a:gd name="connsiteX20" fmla="*/ 413112 w 1034764"/>
              <a:gd name="connsiteY20" fmla="*/ 1024253 h 1598797"/>
              <a:gd name="connsiteX21" fmla="*/ 0 w 1034764"/>
              <a:gd name="connsiteY21" fmla="*/ 517382 h 1598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034764" h="1598797">
                <a:moveTo>
                  <a:pt x="210916" y="535701"/>
                </a:moveTo>
                <a:cubicBezTo>
                  <a:pt x="207764" y="443901"/>
                  <a:pt x="249915" y="348683"/>
                  <a:pt x="331908" y="284049"/>
                </a:cubicBezTo>
                <a:cubicBezTo>
                  <a:pt x="463097" y="180634"/>
                  <a:pt x="646600" y="194675"/>
                  <a:pt x="741774" y="315409"/>
                </a:cubicBezTo>
                <a:cubicBezTo>
                  <a:pt x="631231" y="275026"/>
                  <a:pt x="502220" y="297941"/>
                  <a:pt x="403935" y="375418"/>
                </a:cubicBezTo>
                <a:cubicBezTo>
                  <a:pt x="305650" y="452895"/>
                  <a:pt x="253243" y="572989"/>
                  <a:pt x="266699" y="689905"/>
                </a:cubicBezTo>
                <a:lnTo>
                  <a:pt x="266698" y="689907"/>
                </a:lnTo>
                <a:cubicBezTo>
                  <a:pt x="231008" y="644631"/>
                  <a:pt x="212807" y="590781"/>
                  <a:pt x="210916" y="535701"/>
                </a:cubicBezTo>
                <a:close/>
                <a:moveTo>
                  <a:pt x="134938" y="517381"/>
                </a:moveTo>
                <a:cubicBezTo>
                  <a:pt x="134938" y="728600"/>
                  <a:pt x="306164" y="899826"/>
                  <a:pt x="517383" y="899826"/>
                </a:cubicBezTo>
                <a:cubicBezTo>
                  <a:pt x="728602" y="899826"/>
                  <a:pt x="899828" y="728600"/>
                  <a:pt x="899828" y="517381"/>
                </a:cubicBezTo>
                <a:cubicBezTo>
                  <a:pt x="899828" y="306162"/>
                  <a:pt x="728602" y="134936"/>
                  <a:pt x="517383" y="134936"/>
                </a:cubicBezTo>
                <a:cubicBezTo>
                  <a:pt x="306164" y="134936"/>
                  <a:pt x="134938" y="306162"/>
                  <a:pt x="134938" y="517381"/>
                </a:cubicBezTo>
                <a:close/>
                <a:moveTo>
                  <a:pt x="0" y="517382"/>
                </a:moveTo>
                <a:cubicBezTo>
                  <a:pt x="0" y="231640"/>
                  <a:pt x="231640" y="0"/>
                  <a:pt x="517382" y="0"/>
                </a:cubicBezTo>
                <a:cubicBezTo>
                  <a:pt x="803124" y="0"/>
                  <a:pt x="1034764" y="231640"/>
                  <a:pt x="1034764" y="517382"/>
                </a:cubicBezTo>
                <a:cubicBezTo>
                  <a:pt x="1034764" y="767406"/>
                  <a:pt x="857415" y="976008"/>
                  <a:pt x="621653" y="1024253"/>
                </a:cubicBezTo>
                <a:lnTo>
                  <a:pt x="620527" y="1024366"/>
                </a:lnTo>
                <a:lnTo>
                  <a:pt x="662992" y="1598797"/>
                </a:lnTo>
                <a:lnTo>
                  <a:pt x="371775" y="1598797"/>
                </a:lnTo>
                <a:lnTo>
                  <a:pt x="414241" y="1024367"/>
                </a:lnTo>
                <a:lnTo>
                  <a:pt x="413112" y="1024253"/>
                </a:lnTo>
                <a:cubicBezTo>
                  <a:pt x="177349" y="976008"/>
                  <a:pt x="0" y="767406"/>
                  <a:pt x="0" y="51738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" dist="12700" dir="2700000" algn="tl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-1654908" y="-73804"/>
            <a:ext cx="1569183" cy="612144"/>
            <a:chOff x="-2096383" y="21447"/>
            <a:chExt cx="1569183" cy="612144"/>
          </a:xfrm>
        </p:grpSpPr>
        <p:sp>
          <p:nvSpPr>
            <p:cNvPr id="10" name="TextBox 9"/>
            <p:cNvSpPr txBox="1"/>
            <p:nvPr userDrawn="1"/>
          </p:nvSpPr>
          <p:spPr>
            <a:xfrm>
              <a:off x="-2096383" y="21447"/>
              <a:ext cx="36580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By:</a:t>
              </a:r>
            </a:p>
          </p:txBody>
        </p:sp>
        <p:sp>
          <p:nvSpPr>
            <p:cNvPr id="11" name="TextBox 10"/>
            <p:cNvSpPr txBox="1"/>
            <p:nvPr userDrawn="1"/>
          </p:nvSpPr>
          <p:spPr>
            <a:xfrm>
              <a:off x="-1002010" y="387370"/>
              <a:ext cx="47481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.com</a:t>
              </a:r>
            </a:p>
          </p:txBody>
        </p:sp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-2018604" y="234547"/>
              <a:ext cx="1405251" cy="185944"/>
            </a:xfrm>
            <a:prstGeom prst="rect">
              <a:avLst/>
            </a:prstGeom>
          </p:spPr>
        </p:pic>
      </p:grpSp>
      <p:sp>
        <p:nvSpPr>
          <p:cNvPr id="13" name="Rectangle 12"/>
          <p:cNvSpPr/>
          <p:nvPr userDrawn="1"/>
        </p:nvSpPr>
        <p:spPr>
          <a:xfrm>
            <a:off x="-88899" y="6959601"/>
            <a:ext cx="162576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b="0" i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© </a:t>
            </a:r>
            <a:r>
              <a:rPr lang="en-US" sz="1100" b="0" i="0" u="none" strike="noStrike">
                <a:solidFill>
                  <a:srgbClr val="A5CD28"/>
                </a:solidFill>
                <a:effectLst/>
                <a:latin typeface="Open Sans" panose="020B0606030504020204" pitchFamily="34" charset="0"/>
                <a:hlinkClick r:id="rId4" tooltip="PresentationGo!"/>
              </a:rPr>
              <a:t>presentationgo.com</a:t>
            </a:r>
            <a:endParaRPr lang="en-US" sz="1100"/>
          </a:p>
        </p:txBody>
      </p:sp>
    </p:spTree>
    <p:extLst>
      <p:ext uri="{BB962C8B-B14F-4D97-AF65-F5344CB8AC3E}">
        <p14:creationId xmlns:p14="http://schemas.microsoft.com/office/powerpoint/2010/main" val="2055134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600" b="1" kern="1200">
          <a:solidFill>
            <a:schemeClr val="tx1"/>
          </a:solidFill>
          <a:latin typeface="Helvetica" panose="020B0500000000000000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www.acgme.org/globalassets/pdfs/milestones/1160-ACGME-Milestones-Report-2022-R22.pdf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PartnersInMedEd.com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5" Type="http://schemas.openxmlformats.org/officeDocument/2006/relationships/hyperlink" Target="mailto:Cheryl@partnersinmeded.com" TargetMode="External"/><Relationship Id="rId4" Type="http://schemas.openxmlformats.org/officeDocument/2006/relationships/hyperlink" Target="mailto:Heather@partnersinmeded.com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7" Type="http://schemas.openxmlformats.org/officeDocument/2006/relationships/image" Target="../media/image22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2"/>
          <p:cNvSpPr txBox="1">
            <a:spLocks noGrp="1"/>
          </p:cNvSpPr>
          <p:nvPr>
            <p:ph type="ftr" idx="11"/>
          </p:nvPr>
        </p:nvSpPr>
        <p:spPr>
          <a:xfrm>
            <a:off x="3028950" y="643313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Presented by Partners in Medical Education, Inc.© 2023</a:t>
            </a:r>
            <a:endParaRPr sz="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" name="Google Shape;78;p12"/>
          <p:cNvSpPr txBox="1">
            <a:spLocks noGrp="1"/>
          </p:cNvSpPr>
          <p:nvPr>
            <p:ph type="sldNum" idx="12"/>
          </p:nvPr>
        </p:nvSpPr>
        <p:spPr>
          <a:xfrm>
            <a:off x="6457950" y="643313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US" smtClean="0"/>
              <a:pPr marL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t>1</a:t>
            </a:fld>
            <a:endParaRPr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113BC4-E41A-6343-9C6D-FC65B28EC97C}"/>
              </a:ext>
            </a:extLst>
          </p:cNvPr>
          <p:cNvSpPr txBox="1"/>
          <p:nvPr/>
        </p:nvSpPr>
        <p:spPr>
          <a:xfrm>
            <a:off x="3421931" y="1451998"/>
            <a:ext cx="5288436" cy="4678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8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Please make sure your Start Video is OFF when logging into the WebEx platform. </a:t>
            </a:r>
          </a:p>
          <a:p>
            <a:pPr algn="ctr">
              <a:defRPr/>
            </a:pP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Here is what it should look like </a:t>
            </a:r>
          </a:p>
          <a:p>
            <a:pPr algn="ctr">
              <a:defRPr/>
            </a:pPr>
            <a:endParaRPr lang="en-US" sz="180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endParaRPr lang="en-US" sz="180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endParaRPr lang="en-US" sz="180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endParaRPr lang="en-US" sz="180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ALSO</a:t>
            </a:r>
          </a:p>
          <a:p>
            <a:pPr algn="ctr">
              <a:defRPr/>
            </a:pPr>
            <a:endParaRPr lang="en-US" sz="180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n-US" sz="18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is NORMAL to not hear any sound until the webinar starts at 12:00 noon EST. </a:t>
            </a:r>
          </a:p>
          <a:p>
            <a:pPr algn="ctr">
              <a:defRPr/>
            </a:pPr>
            <a:endParaRPr lang="en-US" sz="180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Your phone line is muted, but you can always chat to the host, BJ Schwartz, if you have any questions or concerns during this time.</a:t>
            </a:r>
            <a:br>
              <a:rPr lang="en-US" sz="24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200" b="1">
              <a:latin typeface="+mn-lt"/>
            </a:endParaRPr>
          </a:p>
          <a:p>
            <a:pPr>
              <a:defRPr/>
            </a:pPr>
            <a:endParaRPr lang="en-US" sz="1600" b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le 2">
            <a:extLst>
              <a:ext uri="{FF2B5EF4-FFF2-40B4-BE49-F238E27FC236}">
                <a16:creationId xmlns:a16="http://schemas.microsoft.com/office/drawing/2014/main" id="{E0774329-1389-6048-B7FC-B67F9A375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9344" y="246466"/>
            <a:ext cx="6526006" cy="1325563"/>
          </a:xfrm>
        </p:spPr>
        <p:txBody>
          <a:bodyPr/>
          <a:lstStyle/>
          <a:p>
            <a:r>
              <a:rPr lang="en-US" altLang="en-US" sz="3200"/>
              <a:t>Please Note…</a:t>
            </a:r>
            <a:endParaRPr lang="en-US"/>
          </a:p>
        </p:txBody>
      </p:sp>
      <p:pic>
        <p:nvPicPr>
          <p:cNvPr id="7" name="Picture 6" descr="No Video Icons - Download Free Vector Icons | Noun Project">
            <a:extLst>
              <a:ext uri="{FF2B5EF4-FFF2-40B4-BE49-F238E27FC236}">
                <a16:creationId xmlns:a16="http://schemas.microsoft.com/office/drawing/2014/main" id="{EBC3FA65-BF65-4CC3-AA15-9AC6B562531B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757" y="1750967"/>
            <a:ext cx="1904999" cy="155962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Audio, mic, microphone, mute, sound icon - Free download">
            <a:extLst>
              <a:ext uri="{FF2B5EF4-FFF2-40B4-BE49-F238E27FC236}">
                <a16:creationId xmlns:a16="http://schemas.microsoft.com/office/drawing/2014/main" id="{384F8BCF-530F-42B3-8B5C-ABF849B092C4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170" y="3648173"/>
            <a:ext cx="1904999" cy="15596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484FFF8-AE6F-4240-93F2-6BCFB61DD4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9337" y="2493870"/>
            <a:ext cx="5028571" cy="82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8945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CB4FF2C-3085-451D-2DF9-95EF6C1A4A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7552" y="2031330"/>
            <a:ext cx="3584448" cy="30783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/>
              <a:t>Situation: </a:t>
            </a:r>
            <a:r>
              <a:rPr lang="en-US" sz="2400" dirty="0"/>
              <a:t>The program director is required to have meetings with multiple trainees in a few weeks</a:t>
            </a:r>
          </a:p>
          <a:p>
            <a:pPr marL="0" indent="0">
              <a:buNone/>
            </a:pPr>
            <a:r>
              <a:rPr lang="en-US" sz="2400" b="1" dirty="0"/>
              <a:t>Concern: </a:t>
            </a:r>
            <a:r>
              <a:rPr lang="en-US" sz="2400" dirty="0"/>
              <a:t>How to make the meeting efficient, yet meaningful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EF825BB-DCAC-4B04-616A-82ACBBC36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9344" y="279051"/>
            <a:ext cx="6526006" cy="1325563"/>
          </a:xfrm>
        </p:spPr>
        <p:txBody>
          <a:bodyPr/>
          <a:lstStyle/>
          <a:p>
            <a:r>
              <a:rPr lang="en-US"/>
              <a:t>How to Make Semi-Annual Evaluation Meetings Efficient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A8E35C-F7BA-FD59-FDB1-757EB9112F9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Presented by Partners in Medical Education, Inc.©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535CE8-D203-958B-45C7-FB1079D4F54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AD68910-38FE-C240-95D4-C063CA8D3DE6}" type="slidenum">
              <a:rPr lang="en-US" altLang="en-US" smtClean="0"/>
              <a:pPr>
                <a:defRPr/>
              </a:pPr>
              <a:t>10</a:t>
            </a:fld>
            <a:endParaRPr lang="en-US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4158B76-10DA-77A8-9276-BE62BC360E3C}"/>
              </a:ext>
            </a:extLst>
          </p:cNvPr>
          <p:cNvSpPr txBox="1"/>
          <p:nvPr/>
        </p:nvSpPr>
        <p:spPr>
          <a:xfrm>
            <a:off x="4974338" y="2803978"/>
            <a:ext cx="3877056" cy="3046988"/>
          </a:xfrm>
          <a:prstGeom prst="rect">
            <a:avLst/>
          </a:prstGeom>
          <a:solidFill>
            <a:srgbClr val="70AD47">
              <a:alpha val="40000"/>
            </a:srgbClr>
          </a:solidFill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1600" dirty="0">
                <a:latin typeface="+mn-lt"/>
              </a:rPr>
              <a:t>Best Practices</a:t>
            </a:r>
          </a:p>
          <a:p>
            <a:pPr marL="514350" indent="-514350">
              <a:buAutoNum type="arabicPeriod"/>
            </a:pPr>
            <a:r>
              <a:rPr lang="en-US" sz="1600" b="0" dirty="0">
                <a:latin typeface="+mn-lt"/>
              </a:rPr>
              <a:t>Send out Semi-annual form ahead of time for the learner to review and begin to formulate goals that can be refined in the meeting </a:t>
            </a:r>
          </a:p>
          <a:p>
            <a:pPr marL="514350" indent="-514350">
              <a:buAutoNum type="arabicPeriod"/>
            </a:pPr>
            <a:r>
              <a:rPr lang="en-US" sz="1600" b="0" dirty="0">
                <a:latin typeface="+mn-lt"/>
              </a:rPr>
              <a:t>Set a structure for the meeting that aligns with the document (set a time limit for each section)</a:t>
            </a:r>
          </a:p>
          <a:p>
            <a:pPr marL="514350" indent="-514350">
              <a:buAutoNum type="arabicPeriod"/>
            </a:pPr>
            <a:r>
              <a:rPr lang="en-US" sz="1600" b="0" dirty="0">
                <a:latin typeface="+mn-lt"/>
              </a:rPr>
              <a:t>Go through the semi-annual form in a housestaff meeting so that all become acquainted with the form prior to the individual meetings</a:t>
            </a:r>
          </a:p>
        </p:txBody>
      </p:sp>
      <p:pic>
        <p:nvPicPr>
          <p:cNvPr id="8" name="Graphic 7" descr="Group brainstorm outline">
            <a:extLst>
              <a:ext uri="{FF2B5EF4-FFF2-40B4-BE49-F238E27FC236}">
                <a16:creationId xmlns:a16="http://schemas.microsoft.com/office/drawing/2014/main" id="{06B0D18D-1AE4-5624-E26A-2375E95D73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74338" y="1845067"/>
            <a:ext cx="1225296" cy="1225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0937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7AC8B89-9594-C202-3E20-EB404615A9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1116" y="526188"/>
            <a:ext cx="6516361" cy="698602"/>
          </a:xfrm>
        </p:spPr>
        <p:txBody>
          <a:bodyPr>
            <a:normAutofit/>
          </a:bodyPr>
          <a:lstStyle/>
          <a:p>
            <a:r>
              <a:rPr lang="en-US">
                <a:latin typeface="Arial"/>
                <a:cs typeface="Arial"/>
              </a:rPr>
              <a:t>It's a process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22444A-04D5-CB59-29E6-C527CF63DAF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Presented by Partners in Medical Education, Inc.© 2023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9CEC40-BA4F-8860-4593-2C033080D4E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AD68910-38FE-C240-95D4-C063CA8D3DE6}" type="slidenum">
              <a:rPr lang="en-US" altLang="en-US" smtClean="0"/>
              <a:pPr>
                <a:defRPr/>
              </a:pPr>
              <a:t>11</a:t>
            </a:fld>
            <a:endParaRPr lang="en-US" alt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A4B5E175-6DB4-C798-0182-D234A11DF6DA}"/>
              </a:ext>
            </a:extLst>
          </p:cNvPr>
          <p:cNvSpPr/>
          <p:nvPr/>
        </p:nvSpPr>
        <p:spPr>
          <a:xfrm>
            <a:off x="2536784" y="1572228"/>
            <a:ext cx="2517494" cy="61731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0">
                <a:latin typeface="Times New Roman"/>
                <a:cs typeface="Arial"/>
              </a:rPr>
              <a:t>Resident rotation evaluation</a:t>
            </a:r>
            <a:endParaRPr lang="en-US" sz="1400" b="0">
              <a:latin typeface="Times New Roman"/>
              <a:cs typeface="Times New Roman"/>
            </a:endParaRPr>
          </a:p>
        </p:txBody>
      </p:sp>
      <p:sp>
        <p:nvSpPr>
          <p:cNvPr id="19" name="Trapezoid 18">
            <a:extLst>
              <a:ext uri="{FF2B5EF4-FFF2-40B4-BE49-F238E27FC236}">
                <a16:creationId xmlns:a16="http://schemas.microsoft.com/office/drawing/2014/main" id="{61430CAD-A32E-5016-6B9A-FCDAC7528157}"/>
              </a:ext>
            </a:extLst>
          </p:cNvPr>
          <p:cNvSpPr/>
          <p:nvPr/>
        </p:nvSpPr>
        <p:spPr>
          <a:xfrm>
            <a:off x="2748987" y="2478911"/>
            <a:ext cx="2305291" cy="954911"/>
          </a:xfrm>
          <a:prstGeom prst="trapezoid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0">
                <a:solidFill>
                  <a:schemeClr val="bg1"/>
                </a:solidFill>
                <a:latin typeface="Times New Roman"/>
                <a:cs typeface="Times New Roman"/>
              </a:rPr>
              <a:t>CCC reviews all rotation evaluations and determines milestone achievement</a:t>
            </a:r>
            <a:endParaRPr lang="en-US" sz="1400" b="0">
              <a:solidFill>
                <a:schemeClr val="bg1"/>
              </a:solidFill>
              <a:cs typeface="Arial"/>
            </a:endParaRPr>
          </a:p>
        </p:txBody>
      </p:sp>
      <p:sp>
        <p:nvSpPr>
          <p:cNvPr id="20" name="Flowchart: Punched Tape 19">
            <a:extLst>
              <a:ext uri="{FF2B5EF4-FFF2-40B4-BE49-F238E27FC236}">
                <a16:creationId xmlns:a16="http://schemas.microsoft.com/office/drawing/2014/main" id="{127F040B-5718-65F8-724E-6668FC44440C}"/>
              </a:ext>
            </a:extLst>
          </p:cNvPr>
          <p:cNvSpPr/>
          <p:nvPr/>
        </p:nvSpPr>
        <p:spPr>
          <a:xfrm>
            <a:off x="2613948" y="3781063"/>
            <a:ext cx="2710404" cy="1215341"/>
          </a:xfrm>
          <a:prstGeom prst="flowChartPunchedTap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0">
                <a:latin typeface="Times New Roman"/>
                <a:cs typeface="Arial"/>
              </a:rPr>
              <a:t>Competencies reported on semi-annual and discussed strengths and challenges in each competency</a:t>
            </a:r>
          </a:p>
        </p:txBody>
      </p:sp>
      <p:sp>
        <p:nvSpPr>
          <p:cNvPr id="21" name="Diamond 20">
            <a:extLst>
              <a:ext uri="{FF2B5EF4-FFF2-40B4-BE49-F238E27FC236}">
                <a16:creationId xmlns:a16="http://schemas.microsoft.com/office/drawing/2014/main" id="{9C04CC93-023B-849F-0AE5-1B995B772304}"/>
              </a:ext>
            </a:extLst>
          </p:cNvPr>
          <p:cNvSpPr/>
          <p:nvPr/>
        </p:nvSpPr>
        <p:spPr>
          <a:xfrm>
            <a:off x="2218482" y="5092861"/>
            <a:ext cx="3356654" cy="1061011"/>
          </a:xfrm>
          <a:prstGeom prst="diamond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0">
                <a:latin typeface="Times New Roman"/>
                <a:cs typeface="Arial"/>
              </a:rPr>
              <a:t>Develop ILP for clinical activity:  improve competency</a:t>
            </a:r>
            <a:endParaRPr lang="en-US" sz="1200" b="0">
              <a:latin typeface="Times New Roman"/>
              <a:cs typeface="Times New Roman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AF9FD12C-4629-1317-1E4B-6B4555F9E60F}"/>
              </a:ext>
            </a:extLst>
          </p:cNvPr>
          <p:cNvSpPr/>
          <p:nvPr/>
        </p:nvSpPr>
        <p:spPr>
          <a:xfrm>
            <a:off x="279719" y="1745848"/>
            <a:ext cx="1302153" cy="2700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 b="0">
                <a:latin typeface="Times New Roman"/>
                <a:cs typeface="Arial"/>
              </a:rPr>
              <a:t>Eval form</a:t>
            </a:r>
            <a:endParaRPr lang="en-US"/>
          </a:p>
        </p:txBody>
      </p:sp>
      <p:sp>
        <p:nvSpPr>
          <p:cNvPr id="23" name="Trapezoid 22">
            <a:extLst>
              <a:ext uri="{FF2B5EF4-FFF2-40B4-BE49-F238E27FC236}">
                <a16:creationId xmlns:a16="http://schemas.microsoft.com/office/drawing/2014/main" id="{8A1E77EF-9D7F-5096-1B71-86CBCFDB39E6}"/>
              </a:ext>
            </a:extLst>
          </p:cNvPr>
          <p:cNvSpPr/>
          <p:nvPr/>
        </p:nvSpPr>
        <p:spPr>
          <a:xfrm>
            <a:off x="376176" y="2652530"/>
            <a:ext cx="1109241" cy="482279"/>
          </a:xfrm>
          <a:prstGeom prst="trapezoi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 b="0">
                <a:solidFill>
                  <a:schemeClr val="bg1"/>
                </a:solidFill>
                <a:latin typeface="Times New Roman"/>
                <a:cs typeface="Times New Roman"/>
              </a:rPr>
              <a:t>CCC</a:t>
            </a:r>
            <a:endParaRPr lang="en-US"/>
          </a:p>
        </p:txBody>
      </p:sp>
      <p:sp>
        <p:nvSpPr>
          <p:cNvPr id="24" name="Flowchart: Punched Tape 23">
            <a:extLst>
              <a:ext uri="{FF2B5EF4-FFF2-40B4-BE49-F238E27FC236}">
                <a16:creationId xmlns:a16="http://schemas.microsoft.com/office/drawing/2014/main" id="{24E7F217-E712-9720-32FE-7FD7AE8A47FA}"/>
              </a:ext>
            </a:extLst>
          </p:cNvPr>
          <p:cNvSpPr/>
          <p:nvPr/>
        </p:nvSpPr>
        <p:spPr>
          <a:xfrm>
            <a:off x="308657" y="4147595"/>
            <a:ext cx="1302151" cy="578734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 b="0">
                <a:latin typeface="Times New Roman"/>
                <a:cs typeface="Arial"/>
              </a:rPr>
              <a:t>Semi-annual</a:t>
            </a:r>
          </a:p>
        </p:txBody>
      </p:sp>
      <p:sp>
        <p:nvSpPr>
          <p:cNvPr id="25" name="Diamond 24">
            <a:extLst>
              <a:ext uri="{FF2B5EF4-FFF2-40B4-BE49-F238E27FC236}">
                <a16:creationId xmlns:a16="http://schemas.microsoft.com/office/drawing/2014/main" id="{2D8D83DE-5232-2429-2917-A54E72891DA0}"/>
              </a:ext>
            </a:extLst>
          </p:cNvPr>
          <p:cNvSpPr/>
          <p:nvPr/>
        </p:nvSpPr>
        <p:spPr>
          <a:xfrm>
            <a:off x="241140" y="5420809"/>
            <a:ext cx="1302151" cy="414760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 b="0">
                <a:latin typeface="Times New Roman"/>
                <a:cs typeface="Arial"/>
              </a:rPr>
              <a:t>ILP</a:t>
            </a:r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EDF92088-2697-AB19-5437-7BF421507D70}"/>
              </a:ext>
            </a:extLst>
          </p:cNvPr>
          <p:cNvSpPr/>
          <p:nvPr/>
        </p:nvSpPr>
        <p:spPr>
          <a:xfrm>
            <a:off x="5941668" y="1572227"/>
            <a:ext cx="2517494" cy="617316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 b="0">
                <a:latin typeface="Times New Roman"/>
                <a:cs typeface="Arial"/>
              </a:rPr>
              <a:t>ITE</a:t>
            </a:r>
            <a:endParaRPr lang="en-US"/>
          </a:p>
        </p:txBody>
      </p:sp>
      <p:sp>
        <p:nvSpPr>
          <p:cNvPr id="27" name="Trapezoid 26">
            <a:extLst>
              <a:ext uri="{FF2B5EF4-FFF2-40B4-BE49-F238E27FC236}">
                <a16:creationId xmlns:a16="http://schemas.microsoft.com/office/drawing/2014/main" id="{C2807A9A-4971-68A2-3C42-55E1B70B4D61}"/>
              </a:ext>
            </a:extLst>
          </p:cNvPr>
          <p:cNvSpPr/>
          <p:nvPr/>
        </p:nvSpPr>
        <p:spPr>
          <a:xfrm>
            <a:off x="6240683" y="2478911"/>
            <a:ext cx="2305291" cy="954911"/>
          </a:xfrm>
          <a:prstGeom prst="trapezoid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 b="0">
                <a:solidFill>
                  <a:schemeClr val="bg1"/>
                </a:solidFill>
                <a:latin typeface="Times New Roman"/>
                <a:cs typeface="Times New Roman"/>
              </a:rPr>
              <a:t>CCC reviews results: content areas, time &amp; study plans</a:t>
            </a:r>
          </a:p>
        </p:txBody>
      </p:sp>
      <p:sp>
        <p:nvSpPr>
          <p:cNvPr id="28" name="Flowchart: Punched Tape 27">
            <a:extLst>
              <a:ext uri="{FF2B5EF4-FFF2-40B4-BE49-F238E27FC236}">
                <a16:creationId xmlns:a16="http://schemas.microsoft.com/office/drawing/2014/main" id="{74856DA8-DE0D-D823-7DFB-359AE536F7B9}"/>
              </a:ext>
            </a:extLst>
          </p:cNvPr>
          <p:cNvSpPr/>
          <p:nvPr/>
        </p:nvSpPr>
        <p:spPr>
          <a:xfrm>
            <a:off x="6067062" y="3781062"/>
            <a:ext cx="2710404" cy="1215341"/>
          </a:xfrm>
          <a:prstGeom prst="flowChartPunchedTap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 b="0">
                <a:latin typeface="Times New Roman"/>
                <a:cs typeface="Arial"/>
              </a:rPr>
              <a:t>ITE results discussed and study plan developed with accountability checkpoints</a:t>
            </a:r>
            <a:endParaRPr lang="en-US"/>
          </a:p>
        </p:txBody>
      </p:sp>
      <p:sp>
        <p:nvSpPr>
          <p:cNvPr id="29" name="Diamond 28">
            <a:extLst>
              <a:ext uri="{FF2B5EF4-FFF2-40B4-BE49-F238E27FC236}">
                <a16:creationId xmlns:a16="http://schemas.microsoft.com/office/drawing/2014/main" id="{469FA103-72A6-6E8A-705D-71971E8CB1CC}"/>
              </a:ext>
            </a:extLst>
          </p:cNvPr>
          <p:cNvSpPr/>
          <p:nvPr/>
        </p:nvSpPr>
        <p:spPr>
          <a:xfrm>
            <a:off x="5748760" y="5141088"/>
            <a:ext cx="3086579" cy="974202"/>
          </a:xfrm>
          <a:prstGeom prst="diamond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200" b="0">
                <a:latin typeface="Times New Roman"/>
                <a:cs typeface="Arial"/>
              </a:rPr>
              <a:t>Develop ILP with resident for study plans and testing</a:t>
            </a:r>
            <a:endParaRPr lang="en-US" sz="1200" b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267552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7AC8B89-9594-C202-3E20-EB404615A9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1116" y="526188"/>
            <a:ext cx="6516361" cy="698602"/>
          </a:xfrm>
        </p:spPr>
        <p:txBody>
          <a:bodyPr>
            <a:normAutofit/>
          </a:bodyPr>
          <a:lstStyle/>
          <a:p>
            <a:r>
              <a:rPr lang="en-US">
                <a:latin typeface="Arial"/>
                <a:cs typeface="Arial"/>
              </a:rPr>
              <a:t>It's a process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22444A-04D5-CB59-29E6-C527CF63DAF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Presented by Partners in Medical Education, Inc.© 2023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9CEC40-BA4F-8860-4593-2C033080D4E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AD68910-38FE-C240-95D4-C063CA8D3DE6}" type="slidenum">
              <a:rPr lang="en-US" altLang="en-US" smtClean="0"/>
              <a:pPr>
                <a:defRPr/>
              </a:pPr>
              <a:t>12</a:t>
            </a:fld>
            <a:endParaRPr lang="en-US" alt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A4B5E175-6DB4-C798-0182-D234A11DF6DA}"/>
              </a:ext>
            </a:extLst>
          </p:cNvPr>
          <p:cNvSpPr/>
          <p:nvPr/>
        </p:nvSpPr>
        <p:spPr>
          <a:xfrm>
            <a:off x="2536784" y="1572228"/>
            <a:ext cx="2517494" cy="61731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 b="0">
                <a:latin typeface="Times New Roman"/>
                <a:cs typeface="Arial"/>
              </a:rPr>
              <a:t>Work hour logging compliance</a:t>
            </a:r>
          </a:p>
        </p:txBody>
      </p:sp>
      <p:sp>
        <p:nvSpPr>
          <p:cNvPr id="19" name="Trapezoid 18">
            <a:extLst>
              <a:ext uri="{FF2B5EF4-FFF2-40B4-BE49-F238E27FC236}">
                <a16:creationId xmlns:a16="http://schemas.microsoft.com/office/drawing/2014/main" id="{61430CAD-A32E-5016-6B9A-FCDAC7528157}"/>
              </a:ext>
            </a:extLst>
          </p:cNvPr>
          <p:cNvSpPr/>
          <p:nvPr/>
        </p:nvSpPr>
        <p:spPr>
          <a:xfrm>
            <a:off x="2488557" y="2478911"/>
            <a:ext cx="2710404" cy="954911"/>
          </a:xfrm>
          <a:prstGeom prst="trapezoid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 b="0">
                <a:solidFill>
                  <a:schemeClr val="bg1"/>
                </a:solidFill>
                <a:latin typeface="Times New Roman"/>
                <a:cs typeface="Times New Roman"/>
              </a:rPr>
              <a:t>CCC and PEC reviews work hour logs</a:t>
            </a:r>
          </a:p>
          <a:p>
            <a:pPr algn="ctr"/>
            <a:r>
              <a:rPr lang="en-US" sz="1400" b="0">
                <a:solidFill>
                  <a:schemeClr val="bg1"/>
                </a:solidFill>
                <a:latin typeface="Times New Roman"/>
                <a:cs typeface="Times New Roman"/>
              </a:rPr>
              <a:t>Coordinator tracks compliance</a:t>
            </a:r>
          </a:p>
        </p:txBody>
      </p:sp>
      <p:sp>
        <p:nvSpPr>
          <p:cNvPr id="20" name="Flowchart: Punched Tape 19">
            <a:extLst>
              <a:ext uri="{FF2B5EF4-FFF2-40B4-BE49-F238E27FC236}">
                <a16:creationId xmlns:a16="http://schemas.microsoft.com/office/drawing/2014/main" id="{127F040B-5718-65F8-724E-6668FC44440C}"/>
              </a:ext>
            </a:extLst>
          </p:cNvPr>
          <p:cNvSpPr/>
          <p:nvPr/>
        </p:nvSpPr>
        <p:spPr>
          <a:xfrm>
            <a:off x="2488556" y="3781063"/>
            <a:ext cx="2835796" cy="1215341"/>
          </a:xfrm>
          <a:prstGeom prst="flowChartPunchedTap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 b="0">
                <a:latin typeface="Times New Roman"/>
                <a:cs typeface="Arial"/>
              </a:rPr>
              <a:t>Compliance is reported on the semi-annual and discussed with the resident</a:t>
            </a:r>
            <a:endParaRPr lang="en-US"/>
          </a:p>
        </p:txBody>
      </p:sp>
      <p:sp>
        <p:nvSpPr>
          <p:cNvPr id="21" name="Diamond 20">
            <a:extLst>
              <a:ext uri="{FF2B5EF4-FFF2-40B4-BE49-F238E27FC236}">
                <a16:creationId xmlns:a16="http://schemas.microsoft.com/office/drawing/2014/main" id="{9C04CC93-023B-849F-0AE5-1B995B772304}"/>
              </a:ext>
            </a:extLst>
          </p:cNvPr>
          <p:cNvSpPr/>
          <p:nvPr/>
        </p:nvSpPr>
        <p:spPr>
          <a:xfrm>
            <a:off x="2218482" y="5092861"/>
            <a:ext cx="3356654" cy="1061011"/>
          </a:xfrm>
          <a:prstGeom prst="diamond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200" b="0">
                <a:latin typeface="Times New Roman"/>
                <a:cs typeface="Arial"/>
              </a:rPr>
              <a:t>Develop ILP to improve compliance – zero tolerance goal</a:t>
            </a:r>
            <a:endParaRPr lang="en-US" sz="1200" b="0">
              <a:latin typeface="Times New Roman"/>
              <a:cs typeface="Times New Roman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AF9FD12C-4629-1317-1E4B-6B4555F9E60F}"/>
              </a:ext>
            </a:extLst>
          </p:cNvPr>
          <p:cNvSpPr/>
          <p:nvPr/>
        </p:nvSpPr>
        <p:spPr>
          <a:xfrm>
            <a:off x="279719" y="1745848"/>
            <a:ext cx="1302153" cy="2700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 b="0">
                <a:latin typeface="Times New Roman"/>
                <a:cs typeface="Arial"/>
              </a:rPr>
              <a:t>Eval form</a:t>
            </a:r>
            <a:endParaRPr lang="en-US"/>
          </a:p>
        </p:txBody>
      </p:sp>
      <p:sp>
        <p:nvSpPr>
          <p:cNvPr id="23" name="Trapezoid 22">
            <a:extLst>
              <a:ext uri="{FF2B5EF4-FFF2-40B4-BE49-F238E27FC236}">
                <a16:creationId xmlns:a16="http://schemas.microsoft.com/office/drawing/2014/main" id="{8A1E77EF-9D7F-5096-1B71-86CBCFDB39E6}"/>
              </a:ext>
            </a:extLst>
          </p:cNvPr>
          <p:cNvSpPr/>
          <p:nvPr/>
        </p:nvSpPr>
        <p:spPr>
          <a:xfrm>
            <a:off x="376176" y="2652530"/>
            <a:ext cx="1109241" cy="482279"/>
          </a:xfrm>
          <a:prstGeom prst="trapezoi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 b="0">
                <a:solidFill>
                  <a:schemeClr val="bg1"/>
                </a:solidFill>
                <a:latin typeface="Times New Roman"/>
                <a:cs typeface="Times New Roman"/>
              </a:rPr>
              <a:t>CCC</a:t>
            </a:r>
            <a:endParaRPr lang="en-US"/>
          </a:p>
        </p:txBody>
      </p:sp>
      <p:sp>
        <p:nvSpPr>
          <p:cNvPr id="24" name="Flowchart: Punched Tape 23">
            <a:extLst>
              <a:ext uri="{FF2B5EF4-FFF2-40B4-BE49-F238E27FC236}">
                <a16:creationId xmlns:a16="http://schemas.microsoft.com/office/drawing/2014/main" id="{24E7F217-E712-9720-32FE-7FD7AE8A47FA}"/>
              </a:ext>
            </a:extLst>
          </p:cNvPr>
          <p:cNvSpPr/>
          <p:nvPr/>
        </p:nvSpPr>
        <p:spPr>
          <a:xfrm>
            <a:off x="308657" y="4147595"/>
            <a:ext cx="1302151" cy="578734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 b="0">
                <a:latin typeface="Times New Roman"/>
                <a:cs typeface="Arial"/>
              </a:rPr>
              <a:t>Semi-annual</a:t>
            </a:r>
          </a:p>
        </p:txBody>
      </p:sp>
      <p:sp>
        <p:nvSpPr>
          <p:cNvPr id="25" name="Diamond 24">
            <a:extLst>
              <a:ext uri="{FF2B5EF4-FFF2-40B4-BE49-F238E27FC236}">
                <a16:creationId xmlns:a16="http://schemas.microsoft.com/office/drawing/2014/main" id="{2D8D83DE-5232-2429-2917-A54E72891DA0}"/>
              </a:ext>
            </a:extLst>
          </p:cNvPr>
          <p:cNvSpPr/>
          <p:nvPr/>
        </p:nvSpPr>
        <p:spPr>
          <a:xfrm>
            <a:off x="241140" y="5420809"/>
            <a:ext cx="1302151" cy="414760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 b="0">
                <a:latin typeface="Times New Roman"/>
                <a:cs typeface="Arial"/>
              </a:rPr>
              <a:t>ILP</a:t>
            </a:r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EDF92088-2697-AB19-5437-7BF421507D70}"/>
              </a:ext>
            </a:extLst>
          </p:cNvPr>
          <p:cNvSpPr/>
          <p:nvPr/>
        </p:nvSpPr>
        <p:spPr>
          <a:xfrm>
            <a:off x="5623365" y="1495062"/>
            <a:ext cx="3269846" cy="694481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 b="0">
                <a:latin typeface="Times New Roman"/>
                <a:cs typeface="Arial"/>
              </a:rPr>
              <a:t>360 forms</a:t>
            </a:r>
            <a:endParaRPr lang="en-US">
              <a:latin typeface="Arial" panose="020B0604020202020204"/>
              <a:cs typeface="Arial"/>
            </a:endParaRPr>
          </a:p>
          <a:p>
            <a:pPr algn="ctr"/>
            <a:r>
              <a:rPr lang="en-US" sz="1400" b="0">
                <a:latin typeface="Times New Roman"/>
                <a:cs typeface="Arial"/>
              </a:rPr>
              <a:t>(nursing, allied professionals, peer, coordinator)</a:t>
            </a:r>
          </a:p>
        </p:txBody>
      </p:sp>
      <p:sp>
        <p:nvSpPr>
          <p:cNvPr id="27" name="Trapezoid 26">
            <a:extLst>
              <a:ext uri="{FF2B5EF4-FFF2-40B4-BE49-F238E27FC236}">
                <a16:creationId xmlns:a16="http://schemas.microsoft.com/office/drawing/2014/main" id="{C2807A9A-4971-68A2-3C42-55E1B70B4D61}"/>
              </a:ext>
            </a:extLst>
          </p:cNvPr>
          <p:cNvSpPr/>
          <p:nvPr/>
        </p:nvSpPr>
        <p:spPr>
          <a:xfrm>
            <a:off x="6115291" y="2478911"/>
            <a:ext cx="2536784" cy="954911"/>
          </a:xfrm>
          <a:prstGeom prst="trapezoid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 b="0">
                <a:solidFill>
                  <a:schemeClr val="bg1"/>
                </a:solidFill>
                <a:latin typeface="Times New Roman"/>
                <a:cs typeface="Times New Roman"/>
              </a:rPr>
              <a:t>CCC reviews all evaluations and assesses the milestones for communication, PBLI and professionalism</a:t>
            </a:r>
          </a:p>
        </p:txBody>
      </p:sp>
      <p:sp>
        <p:nvSpPr>
          <p:cNvPr id="28" name="Flowchart: Punched Tape 27">
            <a:extLst>
              <a:ext uri="{FF2B5EF4-FFF2-40B4-BE49-F238E27FC236}">
                <a16:creationId xmlns:a16="http://schemas.microsoft.com/office/drawing/2014/main" id="{74856DA8-DE0D-D823-7DFB-359AE536F7B9}"/>
              </a:ext>
            </a:extLst>
          </p:cNvPr>
          <p:cNvSpPr/>
          <p:nvPr/>
        </p:nvSpPr>
        <p:spPr>
          <a:xfrm>
            <a:off x="6067062" y="3781062"/>
            <a:ext cx="2710404" cy="1215341"/>
          </a:xfrm>
          <a:prstGeom prst="flowChartPunchedTap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 b="0">
                <a:latin typeface="Times New Roman"/>
                <a:cs typeface="Arial"/>
              </a:rPr>
              <a:t>Disruptive behaviors discussed and reported on the semi-annual</a:t>
            </a:r>
            <a:endParaRPr lang="en-US"/>
          </a:p>
        </p:txBody>
      </p:sp>
      <p:sp>
        <p:nvSpPr>
          <p:cNvPr id="29" name="Diamond 28">
            <a:extLst>
              <a:ext uri="{FF2B5EF4-FFF2-40B4-BE49-F238E27FC236}">
                <a16:creationId xmlns:a16="http://schemas.microsoft.com/office/drawing/2014/main" id="{469FA103-72A6-6E8A-705D-71971E8CB1CC}"/>
              </a:ext>
            </a:extLst>
          </p:cNvPr>
          <p:cNvSpPr/>
          <p:nvPr/>
        </p:nvSpPr>
        <p:spPr>
          <a:xfrm>
            <a:off x="5748760" y="5141088"/>
            <a:ext cx="3086579" cy="974202"/>
          </a:xfrm>
          <a:prstGeom prst="diamond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200" b="0">
                <a:latin typeface="Times New Roman"/>
                <a:cs typeface="Arial"/>
              </a:rPr>
              <a:t>Develop ILP with resident for disruptive behavior</a:t>
            </a:r>
          </a:p>
        </p:txBody>
      </p:sp>
    </p:spTree>
    <p:extLst>
      <p:ext uri="{BB962C8B-B14F-4D97-AF65-F5344CB8AC3E}">
        <p14:creationId xmlns:p14="http://schemas.microsoft.com/office/powerpoint/2010/main" val="33605770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2B603E6-9F27-CE62-5621-DC7B235021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9344" y="246466"/>
            <a:ext cx="6516361" cy="544272"/>
          </a:xfrm>
        </p:spPr>
        <p:txBody>
          <a:bodyPr>
            <a:normAutofit fontScale="90000"/>
          </a:bodyPr>
          <a:lstStyle/>
          <a:p>
            <a:r>
              <a:rPr lang="en-US">
                <a:latin typeface="Arial"/>
                <a:cs typeface="Arial"/>
              </a:rPr>
              <a:t>ILP Components for Success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4DE819-302A-9E6F-4EE6-F8B5BD30BCE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Presented by Partners in Medical Education, Inc.© 2023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31A888-5AFB-A137-973C-830F35850B5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AD68910-38FE-C240-95D4-C063CA8D3DE6}" type="slidenum">
              <a:rPr lang="en-US" altLang="en-US" smtClean="0"/>
              <a:pPr>
                <a:defRPr/>
              </a:pPr>
              <a:t>13</a:t>
            </a:fld>
            <a:endParaRPr lang="en-US" altLang="en-US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2494526F-45A9-2FCE-6F06-B3051852C8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6455391"/>
              </p:ext>
            </p:extLst>
          </p:nvPr>
        </p:nvGraphicFramePr>
        <p:xfrm>
          <a:off x="202557" y="1728872"/>
          <a:ext cx="8822046" cy="4565402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1443608">
                  <a:extLst>
                    <a:ext uri="{9D8B030D-6E8A-4147-A177-3AD203B41FA5}">
                      <a16:colId xmlns:a16="http://schemas.microsoft.com/office/drawing/2014/main" val="2967481286"/>
                    </a:ext>
                  </a:extLst>
                </a:gridCol>
                <a:gridCol w="1550542">
                  <a:extLst>
                    <a:ext uri="{9D8B030D-6E8A-4147-A177-3AD203B41FA5}">
                      <a16:colId xmlns:a16="http://schemas.microsoft.com/office/drawing/2014/main" val="3871868839"/>
                    </a:ext>
                  </a:extLst>
                </a:gridCol>
                <a:gridCol w="2994149">
                  <a:extLst>
                    <a:ext uri="{9D8B030D-6E8A-4147-A177-3AD203B41FA5}">
                      <a16:colId xmlns:a16="http://schemas.microsoft.com/office/drawing/2014/main" val="2597115810"/>
                    </a:ext>
                  </a:extLst>
                </a:gridCol>
                <a:gridCol w="916329">
                  <a:extLst>
                    <a:ext uri="{9D8B030D-6E8A-4147-A177-3AD203B41FA5}">
                      <a16:colId xmlns:a16="http://schemas.microsoft.com/office/drawing/2014/main" val="150424988"/>
                    </a:ext>
                  </a:extLst>
                </a:gridCol>
                <a:gridCol w="1917418">
                  <a:extLst>
                    <a:ext uri="{9D8B030D-6E8A-4147-A177-3AD203B41FA5}">
                      <a16:colId xmlns:a16="http://schemas.microsoft.com/office/drawing/2014/main" val="3281248466"/>
                    </a:ext>
                  </a:extLst>
                </a:gridCol>
              </a:tblGrid>
              <a:tr h="35306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Milestone</a:t>
                      </a:r>
                      <a:endParaRPr lang="en-US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Performance Concern</a:t>
                      </a:r>
                      <a:endParaRPr lang="en-US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Action Plan</a:t>
                      </a:r>
                      <a:endParaRPr lang="en-US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Deadline</a:t>
                      </a:r>
                      <a:endParaRPr lang="en-US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Expected Outcome</a:t>
                      </a:r>
                      <a:endParaRPr lang="en-US">
                        <a:effectLst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52314129"/>
                  </a:ext>
                </a:extLst>
              </a:tr>
              <a:tr h="275021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A/PC2: Organize and prioritize responsibilities to provide patient care that is safe, effective, and efficient.</a:t>
                      </a:r>
                      <a:endParaRPr lang="en-US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en-US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E/PROF2: Demonstrate a sense of duty and accountability to patients, society, and the profession.</a:t>
                      </a:r>
                      <a:endParaRPr lang="en-US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en-US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Dr. Lewis’ assessment of your performance during the Same Day Sick rotation identified a lack of focus and difficulty prioritizing responsibilities.</a:t>
                      </a:r>
                      <a:endParaRPr lang="en-US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en-US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en-US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A.</a:t>
                      </a:r>
                      <a:r>
                        <a:rPr lang="en-US" sz="700">
                          <a:effectLst/>
                        </a:rPr>
                        <a:t>   </a:t>
                      </a:r>
                      <a:r>
                        <a:rPr lang="en-US" sz="1000">
                          <a:effectLst/>
                        </a:rPr>
                        <a:t>Dr. Great will assess resident performance regarding milestone A/PC2 and E/PROF2 during continuity clinic on June 10 and 24.  (form attached)</a:t>
                      </a:r>
                      <a:endParaRPr lang="en-US">
                        <a:effectLst/>
                      </a:endParaRPr>
                    </a:p>
                    <a:p>
                      <a:pPr marL="160020" marR="0" indent="-17145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60020" algn="l"/>
                        </a:tabLst>
                      </a:pPr>
                      <a:endParaRPr lang="en-US">
                        <a:effectLst/>
                      </a:endParaRP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B.</a:t>
                      </a:r>
                      <a:r>
                        <a:rPr lang="en-US" sz="700">
                          <a:effectLst/>
                        </a:rPr>
                        <a:t>   </a:t>
                      </a:r>
                      <a:r>
                        <a:rPr lang="en-US" sz="1000">
                          <a:effectLst/>
                        </a:rPr>
                        <a:t>Dr. Bones will evaluate resident performance on milestones A/PC2 and E/PROF2 during June outpatient rotation. </a:t>
                      </a:r>
                      <a:endParaRPr lang="en-US">
                        <a:effectLst/>
                      </a:endParaRPr>
                    </a:p>
                    <a:p>
                      <a:pPr marL="160020" marR="0" indent="-17145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60020" algn="l"/>
                        </a:tabLst>
                      </a:pPr>
                      <a:endParaRPr lang="en-US">
                        <a:effectLst/>
                      </a:endParaRP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C.</a:t>
                      </a:r>
                      <a:r>
                        <a:rPr lang="en-US" sz="700">
                          <a:effectLst/>
                        </a:rPr>
                        <a:t>   </a:t>
                      </a:r>
                      <a:r>
                        <a:rPr lang="en-US" sz="1000">
                          <a:effectLst/>
                        </a:rPr>
                        <a:t>Dr. Welby will evaluate resident performance on milestones A/PC2 and E/PROF2 during July outpatient rotation. </a:t>
                      </a:r>
                      <a:endParaRPr lang="en-US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July 9</a:t>
                      </a:r>
                      <a:endParaRPr lang="en-US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July 30</a:t>
                      </a:r>
                      <a:endParaRPr lang="en-US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August 15</a:t>
                      </a:r>
                      <a:endParaRPr lang="en-US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en-US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en-US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June 28</a:t>
                      </a:r>
                      <a:endParaRPr lang="en-US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en-US">
                        <a:effectLst/>
                      </a:endParaRPr>
                    </a:p>
                    <a:p>
                      <a:pPr lvl="0">
                        <a:spcAft>
                          <a:spcPts val="0"/>
                        </a:spcAft>
                        <a:buNone/>
                      </a:pPr>
                      <a:endParaRPr lang="en-US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July 12</a:t>
                      </a:r>
                      <a:endParaRPr lang="en-US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July 28</a:t>
                      </a:r>
                      <a:endParaRPr lang="en-US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Dr. Great evaluates resident’s clinical decision-making at least at a level 2 on milestone A/PC2 and E/PROF2 at a 2.5.</a:t>
                      </a:r>
                      <a:endParaRPr lang="en-US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en-US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Dr. Bones evaluates resident’s performance at least at a level 2 on milestones A/PC2, level 2.5 on E/PROF2.</a:t>
                      </a:r>
                      <a:endParaRPr lang="en-US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en-US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Dr. Welby evaluates resident’s performance at least at a level 2 on milestones A/PC2, level 2.5 on E/PROF2.</a:t>
                      </a:r>
                      <a:endParaRPr lang="en-US">
                        <a:effectLst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45033306"/>
                  </a:ext>
                </a:extLst>
              </a:tr>
              <a:tr h="144943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E/PROF4: Develop the ability to use self-awareness of knowledge, skills, and emotional limitations to engage in appropriate help-seeking behaviors.</a:t>
                      </a:r>
                      <a:endParaRPr lang="en-US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err="1">
                          <a:effectLst/>
                        </a:rPr>
                        <a:t>Athough</a:t>
                      </a:r>
                      <a:r>
                        <a:rPr lang="en-US" sz="1000">
                          <a:effectLst/>
                        </a:rPr>
                        <a:t> resident has worked on this milestone, input from faculty members’ show there does not appear to be sufficient progress. </a:t>
                      </a:r>
                      <a:endParaRPr lang="en-US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60020" marR="0" indent="-16002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2a. Meet with Ms. Smith, Director of Educational Support Services. The program requires completion of education testing. </a:t>
                      </a:r>
                      <a:endParaRPr lang="en-US">
                        <a:effectLst/>
                      </a:endParaRPr>
                    </a:p>
                    <a:p>
                      <a:pPr marL="160020" marR="0" indent="-16002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>
                        <a:effectLst/>
                      </a:endParaRPr>
                    </a:p>
                    <a:p>
                      <a:pPr marL="160020" marR="0" indent="-16002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Further action steps may be added based on Ms. Smith's report.</a:t>
                      </a:r>
                      <a:endParaRPr lang="en-US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July 20 (meeting)</a:t>
                      </a:r>
                      <a:endParaRPr lang="en-US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July 28 (testing)</a:t>
                      </a:r>
                      <a:endParaRPr lang="en-US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en-US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err="1">
                          <a:effectLst/>
                        </a:rPr>
                        <a:t>Ms</a:t>
                      </a:r>
                      <a:r>
                        <a:rPr lang="en-US" sz="1000">
                          <a:effectLst/>
                        </a:rPr>
                        <a:t> Smith recommends next steps such as counseling, testing, medical management, etc. to Dr. PD by email.</a:t>
                      </a:r>
                      <a:endParaRPr lang="en-US">
                        <a:effectLst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82276680"/>
                  </a:ext>
                </a:extLst>
              </a:tr>
            </a:tbl>
          </a:graphicData>
        </a:graphic>
      </p:graphicFrame>
      <p:sp>
        <p:nvSpPr>
          <p:cNvPr id="8" name="Oval 7">
            <a:extLst>
              <a:ext uri="{FF2B5EF4-FFF2-40B4-BE49-F238E27FC236}">
                <a16:creationId xmlns:a16="http://schemas.microsoft.com/office/drawing/2014/main" id="{1C6CAF75-F3A7-9B38-CB0B-ECAA3BA32E3A}"/>
              </a:ext>
            </a:extLst>
          </p:cNvPr>
          <p:cNvSpPr/>
          <p:nvPr/>
        </p:nvSpPr>
        <p:spPr>
          <a:xfrm>
            <a:off x="1591518" y="906683"/>
            <a:ext cx="2884024" cy="54015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tx1"/>
                </a:solidFill>
                <a:cs typeface="Arial"/>
              </a:rPr>
              <a:t>Identify the specific action that is a concern</a:t>
            </a:r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72F35AB2-0066-E125-17C5-5729C769E8EE}"/>
              </a:ext>
            </a:extLst>
          </p:cNvPr>
          <p:cNvSpPr/>
          <p:nvPr/>
        </p:nvSpPr>
        <p:spPr>
          <a:xfrm rot="1080000">
            <a:off x="2932253" y="1437190"/>
            <a:ext cx="279721" cy="66554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88F91DB-2960-6FF4-21A8-902FC84C778A}"/>
              </a:ext>
            </a:extLst>
          </p:cNvPr>
          <p:cNvSpPr/>
          <p:nvPr/>
        </p:nvSpPr>
        <p:spPr>
          <a:xfrm>
            <a:off x="5816277" y="868100"/>
            <a:ext cx="2884024" cy="54015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200">
                <a:solidFill>
                  <a:schemeClr val="tx1"/>
                </a:solidFill>
                <a:cs typeface="Arial"/>
              </a:rPr>
              <a:t>What is the exact measure of success</a:t>
            </a:r>
            <a:endParaRPr lang="en-US"/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BD920184-67FA-6F62-2775-E91B62474F58}"/>
              </a:ext>
            </a:extLst>
          </p:cNvPr>
          <p:cNvSpPr/>
          <p:nvPr/>
        </p:nvSpPr>
        <p:spPr>
          <a:xfrm rot="-2280000">
            <a:off x="6822319" y="1375733"/>
            <a:ext cx="221846" cy="78129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6516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2B603E6-9F27-CE62-5621-DC7B235021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9344" y="246466"/>
            <a:ext cx="6516361" cy="544272"/>
          </a:xfrm>
        </p:spPr>
        <p:txBody>
          <a:bodyPr>
            <a:normAutofit fontScale="90000"/>
          </a:bodyPr>
          <a:lstStyle/>
          <a:p>
            <a:r>
              <a:rPr lang="en-US">
                <a:latin typeface="Arial"/>
                <a:cs typeface="Arial"/>
              </a:rPr>
              <a:t>ILP Components for Success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4DE819-302A-9E6F-4EE6-F8B5BD30BCE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Presented by Partners in Medical Education, Inc.© 2023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31A888-5AFB-A137-973C-830F35850B5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AD68910-38FE-C240-95D4-C063CA8D3DE6}" type="slidenum">
              <a:rPr lang="en-US" altLang="en-US" smtClean="0"/>
              <a:pPr>
                <a:defRPr/>
              </a:pPr>
              <a:t>14</a:t>
            </a:fld>
            <a:endParaRPr lang="en-US" alt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100DE73-5325-0B94-0926-2CEF9F39CF75}"/>
              </a:ext>
            </a:extLst>
          </p:cNvPr>
          <p:cNvSpPr txBox="1"/>
          <p:nvPr/>
        </p:nvSpPr>
        <p:spPr>
          <a:xfrm>
            <a:off x="432123" y="1454553"/>
            <a:ext cx="7961451" cy="501675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>
                <a:latin typeface="Times New Roman"/>
                <a:cs typeface="Times New Roman"/>
              </a:rPr>
              <a:t>Summary of documented progress:</a:t>
            </a:r>
          </a:p>
          <a:p>
            <a:r>
              <a:rPr lang="en-US" sz="1600">
                <a:latin typeface="Times New Roman"/>
                <a:cs typeface="Times New Roman"/>
              </a:rPr>
              <a:t>1A: July 9 clinic assessment completed by Dr. Great. </a:t>
            </a:r>
            <a:r>
              <a:rPr lang="en-US" sz="1600">
                <a:solidFill>
                  <a:srgbClr val="FF0000"/>
                </a:solidFill>
                <a:latin typeface="Times New Roman"/>
                <a:cs typeface="Times New Roman"/>
              </a:rPr>
              <a:t>Completed</a:t>
            </a:r>
          </a:p>
          <a:p>
            <a:r>
              <a:rPr lang="en-US" sz="1600">
                <a:latin typeface="Times New Roman"/>
                <a:cs typeface="Times New Roman"/>
              </a:rPr>
              <a:t>  July 30 clinic assessment </a:t>
            </a:r>
            <a:r>
              <a:rPr lang="en-US" sz="1600">
                <a:solidFill>
                  <a:srgbClr val="FF0000"/>
                </a:solidFill>
                <a:latin typeface="Times New Roman"/>
                <a:cs typeface="Times New Roman"/>
              </a:rPr>
              <a:t>Completed</a:t>
            </a:r>
          </a:p>
          <a:p>
            <a:r>
              <a:rPr lang="en-US" sz="1600">
                <a:latin typeface="Times New Roman"/>
                <a:cs typeface="Times New Roman"/>
              </a:rPr>
              <a:t>  August 15 clinic assessment </a:t>
            </a:r>
            <a:r>
              <a:rPr lang="en-US" sz="1600">
                <a:solidFill>
                  <a:srgbClr val="FF0000"/>
                </a:solidFill>
                <a:latin typeface="Times New Roman"/>
                <a:cs typeface="Times New Roman"/>
              </a:rPr>
              <a:t>Completed</a:t>
            </a:r>
          </a:p>
          <a:p>
            <a:endParaRPr lang="en-US" sz="1600">
              <a:latin typeface="Times New Roman"/>
              <a:cs typeface="Times New Roman"/>
            </a:endParaRPr>
          </a:p>
          <a:p>
            <a:r>
              <a:rPr lang="en-US" sz="1600">
                <a:latin typeface="Times New Roman"/>
                <a:cs typeface="Times New Roman"/>
              </a:rPr>
              <a:t>1B: Dr.  Bone’s performance evaluation achieves required levels. </a:t>
            </a:r>
            <a:r>
              <a:rPr lang="en-US" sz="1600">
                <a:solidFill>
                  <a:srgbClr val="FF0000"/>
                </a:solidFill>
                <a:latin typeface="Times New Roman"/>
                <a:cs typeface="Times New Roman"/>
              </a:rPr>
              <a:t>Completed</a:t>
            </a:r>
          </a:p>
          <a:p>
            <a:endParaRPr lang="en-US" sz="1600">
              <a:latin typeface="Times New Roman"/>
              <a:cs typeface="Times New Roman"/>
            </a:endParaRPr>
          </a:p>
          <a:p>
            <a:r>
              <a:rPr lang="en-US" sz="1600">
                <a:latin typeface="Times New Roman"/>
                <a:cs typeface="Times New Roman"/>
              </a:rPr>
              <a:t>1C: Dr. Welby’s performance evaluation achieves required levels </a:t>
            </a:r>
            <a:r>
              <a:rPr lang="en-US" sz="1600">
                <a:solidFill>
                  <a:srgbClr val="FF0000"/>
                </a:solidFill>
                <a:latin typeface="Times New Roman"/>
                <a:cs typeface="Times New Roman"/>
              </a:rPr>
              <a:t>Completed</a:t>
            </a:r>
          </a:p>
          <a:p>
            <a:endParaRPr lang="en-US" sz="1600">
              <a:latin typeface="Times New Roman"/>
              <a:cs typeface="Times New Roman"/>
            </a:endParaRPr>
          </a:p>
          <a:p>
            <a:r>
              <a:rPr lang="en-US" sz="1600">
                <a:latin typeface="Times New Roman"/>
                <a:cs typeface="Times New Roman"/>
              </a:rPr>
              <a:t>2A: Meeting with Smith: email update </a:t>
            </a:r>
            <a:r>
              <a:rPr lang="en-US" sz="1600">
                <a:solidFill>
                  <a:srgbClr val="FF0000"/>
                </a:solidFill>
                <a:latin typeface="Times New Roman"/>
                <a:cs typeface="Times New Roman"/>
              </a:rPr>
              <a:t>Completed</a:t>
            </a:r>
          </a:p>
          <a:p>
            <a:r>
              <a:rPr lang="en-US" sz="1600">
                <a:solidFill>
                  <a:srgbClr val="FF0000"/>
                </a:solidFill>
                <a:latin typeface="Times New Roman"/>
                <a:cs typeface="Times New Roman"/>
              </a:rPr>
              <a:t>	</a:t>
            </a:r>
            <a:r>
              <a:rPr lang="en-US" sz="1600">
                <a:latin typeface="Times New Roman"/>
                <a:cs typeface="Times New Roman"/>
              </a:rPr>
              <a:t>Learning Inventory</a:t>
            </a:r>
            <a:r>
              <a:rPr lang="en-US" sz="1600">
                <a:solidFill>
                  <a:srgbClr val="FF0000"/>
                </a:solidFill>
                <a:latin typeface="Times New Roman"/>
                <a:cs typeface="Times New Roman"/>
              </a:rPr>
              <a:t>. Completed</a:t>
            </a:r>
          </a:p>
          <a:p>
            <a:endParaRPr lang="en-US" sz="1600">
              <a:latin typeface="Times New Roman"/>
              <a:cs typeface="Times New Roman"/>
            </a:endParaRPr>
          </a:p>
          <a:p>
            <a:endParaRPr lang="en-US" sz="1600">
              <a:latin typeface="Times New Roman"/>
              <a:cs typeface="Times New Roman"/>
            </a:endParaRPr>
          </a:p>
          <a:p>
            <a:r>
              <a:rPr lang="en-US" sz="1600">
                <a:latin typeface="Times New Roman"/>
                <a:cs typeface="Times New Roman"/>
              </a:rPr>
              <a:t>Has this resident successfully met or exceeded all expectations of this performance improvement plan?    _______yes     _______no</a:t>
            </a:r>
          </a:p>
          <a:p>
            <a:r>
              <a:rPr lang="en-US" sz="1600">
                <a:latin typeface="Times New Roman"/>
                <a:cs typeface="Times New Roman"/>
              </a:rPr>
              <a:t>If no, outline the next steps for performance improvement below.</a:t>
            </a:r>
          </a:p>
          <a:p>
            <a:endParaRPr lang="en-US" sz="1600">
              <a:latin typeface="Times New Roman"/>
              <a:cs typeface="Times New Roman"/>
            </a:endParaRPr>
          </a:p>
          <a:p>
            <a:endParaRPr lang="en-US" sz="1600">
              <a:latin typeface="Times New Roman"/>
              <a:cs typeface="Times New Roman"/>
            </a:endParaRPr>
          </a:p>
          <a:p>
            <a:r>
              <a:rPr lang="en-US" sz="1600">
                <a:latin typeface="Times New Roman"/>
                <a:cs typeface="Times New Roman"/>
              </a:rPr>
              <a:t>___________________________________________________________</a:t>
            </a:r>
          </a:p>
          <a:p>
            <a:r>
              <a:rPr lang="en-US" sz="1600">
                <a:latin typeface="Times New Roman"/>
                <a:cs typeface="Times New Roman"/>
              </a:rPr>
              <a:t>PD                            Date                       Resident signature              Date</a:t>
            </a:r>
          </a:p>
        </p:txBody>
      </p:sp>
    </p:spTree>
    <p:extLst>
      <p:ext uri="{BB962C8B-B14F-4D97-AF65-F5344CB8AC3E}">
        <p14:creationId xmlns:p14="http://schemas.microsoft.com/office/powerpoint/2010/main" val="19608845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741DA1F-F1EF-1357-6ED7-0A8F27D982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6004" y="1733271"/>
            <a:ext cx="4366570" cy="1143887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sz="1800" dirty="0"/>
              <a:t>National Milestone Data: </a:t>
            </a:r>
            <a:r>
              <a:rPr lang="en-US" sz="1800" dirty="0">
                <a:hlinkClick r:id="rId2"/>
              </a:rPr>
              <a:t>1160-ACGME-Milestones-Report-2022-R22.pdf</a:t>
            </a:r>
            <a:endParaRPr lang="en-US" sz="1800" dirty="0"/>
          </a:p>
          <a:p>
            <a:pPr marL="0" indent="0">
              <a:buNone/>
            </a:pPr>
            <a:r>
              <a:rPr lang="en-US" sz="1800" dirty="0"/>
              <a:t>Evaluation Map – Partners ACGME 2023</a:t>
            </a:r>
          </a:p>
          <a:p>
            <a:pPr marL="0" indent="0">
              <a:buNone/>
            </a:pPr>
            <a:r>
              <a:rPr lang="en-US" sz="1800" dirty="0"/>
              <a:t>Semi-Annual Evaluation Template - Partners</a:t>
            </a:r>
          </a:p>
          <a:p>
            <a:pPr marL="0" indent="0">
              <a:buNone/>
            </a:pPr>
            <a:endParaRPr lang="en-US" sz="1800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3C6B8F8-5F29-4F59-AB94-228119DC5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9344" y="246466"/>
            <a:ext cx="2603230" cy="1325563"/>
          </a:xfrm>
        </p:spPr>
        <p:txBody>
          <a:bodyPr/>
          <a:lstStyle/>
          <a:p>
            <a:r>
              <a:rPr lang="en-US" dirty="0"/>
              <a:t>Resources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620C39-1302-07E6-DD81-F6AC8E90FA5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Presented by Partners in Medical Education, Inc.© 2023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01E876-66C5-6ABB-CFAA-6869F75D5FB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AD68910-38FE-C240-95D4-C063CA8D3DE6}" type="slidenum">
              <a:rPr lang="en-US" altLang="en-US" smtClean="0"/>
              <a:pPr>
                <a:defRPr/>
              </a:pPr>
              <a:t>15</a:t>
            </a:fld>
            <a:endParaRPr lang="en-US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F85244-0498-9B25-E377-218C071C8B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9948" y="1765773"/>
            <a:ext cx="4928616" cy="447361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E554C27-CF70-DE41-3AE9-4673B0A9C090}"/>
              </a:ext>
            </a:extLst>
          </p:cNvPr>
          <p:cNvSpPr txBox="1"/>
          <p:nvPr/>
        </p:nvSpPr>
        <p:spPr>
          <a:xfrm>
            <a:off x="3888486" y="5225259"/>
            <a:ext cx="11198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>
                <a:latin typeface="+mn-lt"/>
              </a:rPr>
              <a:t>p. 27</a:t>
            </a:r>
          </a:p>
        </p:txBody>
      </p:sp>
    </p:spTree>
    <p:extLst>
      <p:ext uri="{BB962C8B-B14F-4D97-AF65-F5344CB8AC3E}">
        <p14:creationId xmlns:p14="http://schemas.microsoft.com/office/powerpoint/2010/main" val="13407178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5441759" y="220871"/>
            <a:ext cx="3702241" cy="705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Wingdings" charset="0"/>
              <a:buNone/>
              <a:tabLst/>
              <a:defRPr/>
            </a:pPr>
            <a:endParaRPr kumimoji="0" lang="en-US" sz="1800" b="1" i="1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Arial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Arial"/>
              <a:buNone/>
              <a:tabLst/>
              <a:defRPr/>
            </a:pPr>
            <a:r>
              <a:rPr kumimoji="0" lang="en-US" sz="1800" b="1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  <a:sym typeface="Arial"/>
              </a:rPr>
              <a:t>   </a:t>
            </a: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A6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  <a:sym typeface="Arial"/>
              </a:rPr>
              <a:t>Latest On-Demand Webinars</a:t>
            </a:r>
            <a:b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A6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  <a:sym typeface="Arial"/>
              </a:rPr>
            </a:br>
            <a:endParaRPr kumimoji="0" lang="en-US" sz="1500" b="1" i="0" u="none" strike="noStrike" kern="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buSzPct val="150000"/>
              <a:buFont typeface="Arial"/>
              <a:buNone/>
              <a:tabLst/>
              <a:defRPr/>
            </a:pPr>
            <a:endParaRPr kumimoji="0" lang="en-US" altLang="ja-JP" sz="1500" b="1" i="0" u="none" strike="noStrike" kern="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buSzPct val="150000"/>
              <a:buFont typeface="Arial"/>
              <a:buNone/>
              <a:tabLst/>
              <a:defRPr/>
            </a:pPr>
            <a:endParaRPr kumimoji="0" lang="en-US" altLang="ja-JP" sz="1500" b="1" i="0" u="none" strike="noStrike" kern="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Arial"/>
              <a:buNone/>
              <a:tabLst/>
              <a:defRPr/>
            </a:pPr>
            <a:endParaRPr kumimoji="0" lang="en-US" altLang="ja-JP" sz="1500" b="1" i="0" u="none" strike="noStrike" kern="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Arial"/>
              <a:buNone/>
              <a:tabLst/>
              <a:defRPr/>
            </a:pPr>
            <a:endParaRPr kumimoji="0" lang="en-US" altLang="ja-JP" sz="1500" b="1" i="0" u="none" strike="noStrike" kern="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Arial"/>
              <a:buNone/>
              <a:tabLst/>
              <a:defRPr/>
            </a:pPr>
            <a:endParaRPr kumimoji="0" lang="en-US" sz="1500" b="1" i="0" u="none" strike="noStrike" kern="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Arial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Arial" charset="0"/>
              <a:buChar char="•"/>
              <a:tabLst/>
              <a:defRPr/>
            </a:pPr>
            <a:endParaRPr kumimoji="0" lang="en-US" altLang="ja-JP" sz="15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Arial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Wingdings" charset="0"/>
              <a:buNone/>
              <a:tabLst/>
              <a:defRPr/>
            </a:pPr>
            <a:endParaRPr kumimoji="0" lang="en-US" altLang="ja-JP" sz="15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Arial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Wingdings" charset="0"/>
              <a:buNone/>
              <a:tabLst/>
              <a:defRPr/>
            </a:pPr>
            <a:endParaRPr kumimoji="0" lang="en-US" altLang="ja-JP" sz="15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Arial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Wingdings" charset="0"/>
              <a:buNone/>
              <a:tabLst/>
              <a:defRPr/>
            </a:pPr>
            <a:endParaRPr kumimoji="0" lang="en-US" altLang="ja-JP" sz="15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Arial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Wingdings" charset="0"/>
              <a:buNone/>
              <a:tabLst/>
              <a:defRPr/>
            </a:pPr>
            <a:endParaRPr kumimoji="0" lang="en-US" altLang="ja-JP" sz="15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Arial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Wingdings" charset="0"/>
              <a:buNone/>
              <a:tabLst/>
              <a:defRPr/>
            </a:pPr>
            <a:endParaRPr kumimoji="0" lang="en-US" altLang="ja-JP" sz="15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Arial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Wingdings" charset="0"/>
              <a:buNone/>
              <a:tabLst/>
              <a:defRPr/>
            </a:pPr>
            <a:endParaRPr kumimoji="0" lang="en-US" sz="15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Arial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Wingdings" charset="0"/>
              <a:buNone/>
              <a:tabLst/>
              <a:defRPr/>
            </a:pPr>
            <a:endParaRPr kumimoji="0" lang="en-US" sz="1500" b="1" i="1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Arial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Wingdings" charset="0"/>
              <a:buNone/>
              <a:tabLst/>
              <a:defRPr/>
            </a:pPr>
            <a:endParaRPr kumimoji="0" lang="en-US" sz="15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Arial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5664199" y="5584371"/>
            <a:ext cx="3479801" cy="920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Wingdings" charset="0"/>
              <a:buNone/>
              <a:tabLst/>
              <a:defRPr/>
            </a:pPr>
            <a:r>
              <a:rPr kumimoji="0" lang="en-US" sz="11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Contact us today to learn how our Educational</a:t>
            </a:r>
          </a:p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Wingdings" charset="0"/>
              <a:buNone/>
              <a:tabLst/>
              <a:defRPr/>
            </a:pPr>
            <a:r>
              <a:rPr kumimoji="0" lang="en-US" sz="11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Passports can save you time &amp; money!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Wingdings" charset="0"/>
              <a:buNone/>
              <a:tabLst/>
              <a:defRPr/>
            </a:pPr>
            <a:r>
              <a:rPr kumimoji="0" lang="en-US" sz="11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724-864-7320</a:t>
            </a:r>
          </a:p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Wingdings" charset="0"/>
              <a:buNone/>
              <a:tabLst/>
              <a:defRPr/>
            </a:pPr>
            <a:r>
              <a:rPr kumimoji="0" lang="en-US" sz="11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www.PartnersInMedEd.com</a:t>
            </a:r>
          </a:p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Wingdings" charset="0"/>
              <a:buNone/>
              <a:tabLst/>
              <a:defRPr/>
            </a:pPr>
            <a:endParaRPr kumimoji="0" lang="en-US" sz="1200" b="0" i="1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805396" y="220871"/>
            <a:ext cx="5060092" cy="3772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1440" tIns="45720" rIns="91440" bIns="45720" anchor="t"/>
          <a:lstStyle>
            <a:lvl1pPr marL="342900" indent="-342900"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  <a:buClr>
                <a:srgbClr val="44546A"/>
              </a:buClr>
              <a:buSzPct val="75000"/>
              <a:defRPr/>
            </a:pPr>
            <a:endParaRPr kumimoji="0" lang="en-US" sz="1800" b="1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Arial"/>
            </a:endParaRPr>
          </a:p>
          <a:p>
            <a:pPr algn="ctr">
              <a:lnSpc>
                <a:spcPct val="80000"/>
              </a:lnSpc>
              <a:spcBef>
                <a:spcPct val="20000"/>
              </a:spcBef>
              <a:buClr>
                <a:srgbClr val="44546A"/>
              </a:buClr>
              <a:buSzPct val="75000"/>
              <a:defRPr/>
            </a:pPr>
            <a:endParaRPr lang="en-US" sz="1800" b="1" i="0" u="none" strike="noStrike" kern="0" cap="none" spc="0" normalizeH="0" baseline="0" noProof="0" dirty="0">
              <a:ln>
                <a:noFill/>
              </a:ln>
              <a:solidFill>
                <a:srgbClr val="00A6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A600"/>
                </a:solidFill>
                <a:effectLst/>
                <a:uLnTx/>
                <a:uFillTx/>
                <a:latin typeface="Arial"/>
                <a:ea typeface="ＭＳ Ｐゴシック"/>
                <a:cs typeface="Arial"/>
                <a:sym typeface="Arial"/>
              </a:rPr>
              <a:t>Upcoming Live Webinar</a:t>
            </a:r>
            <a:br>
              <a:rPr lang="en-US" sz="1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</a:br>
            <a:endParaRPr kumimoji="0" lang="en-US" altLang="en-US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ＭＳ Ｐゴシック" charset="0"/>
              <a:cs typeface="Arial" panose="020B0604020202020204" pitchFamily="34" charset="0"/>
              <a:sym typeface="Arial"/>
            </a:endParaRPr>
          </a:p>
          <a:p>
            <a:pPr algn="ctr">
              <a:lnSpc>
                <a:spcPct val="80000"/>
              </a:lnSpc>
              <a:defRPr/>
            </a:pPr>
            <a:r>
              <a:rPr lang="en-US" altLang="en-US" sz="1400" kern="0" dirty="0">
                <a:latin typeface="+mn-lt"/>
                <a:ea typeface="ＭＳ Ｐゴシック"/>
                <a:cs typeface="Arial"/>
                <a:sym typeface="Arial"/>
              </a:rPr>
              <a:t>Ask Partners – Spring Freebie</a:t>
            </a:r>
            <a:endParaRPr lang="en-US" altLang="en-US" sz="1400" kern="0" dirty="0">
              <a:latin typeface="+mn-lt"/>
              <a:ea typeface="ＭＳ Ｐゴシック"/>
              <a:cs typeface="Arial"/>
            </a:endParaRPr>
          </a:p>
          <a:p>
            <a:pPr algn="ctr">
              <a:lnSpc>
                <a:spcPct val="80000"/>
              </a:lnSpc>
              <a:defRPr/>
            </a:pPr>
            <a:r>
              <a:rPr kumimoji="0" lang="en-US" altLang="en-US" sz="1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ＭＳ Ｐゴシック"/>
                <a:cs typeface="Arial"/>
                <a:sym typeface="Arial"/>
              </a:rPr>
              <a:t>Tuesday, March 21, 2023</a:t>
            </a:r>
            <a:endParaRPr lang="en-US" altLang="en-US" sz="14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ＭＳ Ｐゴシック"/>
              <a:cs typeface="Arial"/>
            </a:endParaRPr>
          </a:p>
          <a:p>
            <a:pPr algn="ctr">
              <a:lnSpc>
                <a:spcPct val="80000"/>
              </a:lnSpc>
              <a:defRPr/>
            </a:pPr>
            <a:endParaRPr lang="en-US" altLang="en-US" sz="1400" kern="0" dirty="0">
              <a:latin typeface="+mn-lt"/>
              <a:cs typeface="Arial" panose="020B0604020202020204" pitchFamily="34" charset="0"/>
            </a:endParaRPr>
          </a:p>
          <a:p>
            <a:pPr algn="ctr">
              <a:lnSpc>
                <a:spcPct val="80000"/>
              </a:lnSpc>
              <a:defRPr/>
            </a:pPr>
            <a:r>
              <a:rPr lang="en-US" altLang="en-US" sz="1400" dirty="0">
                <a:latin typeface="+mn-lt"/>
                <a:ea typeface="ＭＳ Ｐゴシック"/>
                <a:cs typeface="Arial"/>
              </a:rPr>
              <a:t>GMEC Best Practices</a:t>
            </a:r>
            <a:endParaRPr lang="en-US" altLang="en-US" sz="14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cs typeface="Arial" panose="020B0604020202020204" pitchFamily="34" charset="0"/>
            </a:endParaRPr>
          </a:p>
          <a:p>
            <a:pPr algn="ctr">
              <a:lnSpc>
                <a:spcPct val="80000"/>
              </a:lnSpc>
              <a:defRPr/>
            </a:pPr>
            <a:r>
              <a:rPr lang="en-US" altLang="en-US" sz="1400" b="0" dirty="0">
                <a:solidFill>
                  <a:srgbClr val="000000"/>
                </a:solidFill>
                <a:latin typeface="+mn-lt"/>
                <a:ea typeface="ＭＳ Ｐゴシック"/>
                <a:cs typeface="Arial"/>
              </a:rPr>
              <a:t>Thursday, March 30, 2023</a:t>
            </a:r>
            <a:endParaRPr lang="en-US" altLang="en-US" sz="1400" b="0" dirty="0">
              <a:solidFill>
                <a:srgbClr val="000000"/>
              </a:solidFill>
              <a:latin typeface="+mn-lt"/>
              <a:cs typeface="Arial" panose="020B0604020202020204" pitchFamily="34" charset="0"/>
            </a:endParaRPr>
          </a:p>
          <a:p>
            <a:pPr algn="ctr">
              <a:lnSpc>
                <a:spcPct val="80000"/>
              </a:lnSpc>
              <a:defRPr/>
            </a:pPr>
            <a:endParaRPr lang="en-US" altLang="en-US" sz="1400" dirty="0">
              <a:solidFill>
                <a:srgbClr val="000000"/>
              </a:solidFill>
              <a:latin typeface="+mn-lt"/>
              <a:cs typeface="Arial" panose="020B0604020202020204" pitchFamily="34" charset="0"/>
            </a:endParaRPr>
          </a:p>
          <a:p>
            <a:pPr algn="ctr">
              <a:lnSpc>
                <a:spcPct val="80000"/>
              </a:lnSpc>
              <a:defRPr/>
            </a:pPr>
            <a:r>
              <a:rPr lang="en-US" altLang="en-US" sz="1400" dirty="0">
                <a:solidFill>
                  <a:srgbClr val="000000"/>
                </a:solidFill>
                <a:latin typeface="+mn-lt"/>
                <a:ea typeface="ＭＳ Ｐゴシック"/>
                <a:cs typeface="Arial"/>
              </a:rPr>
              <a:t>Back to Basics for New Coordinators III</a:t>
            </a:r>
            <a:endParaRPr lang="en-US" altLang="en-US" sz="1400" dirty="0">
              <a:solidFill>
                <a:srgbClr val="000000"/>
              </a:solidFill>
              <a:latin typeface="+mn-lt"/>
              <a:cs typeface="Arial" panose="020B0604020202020204" pitchFamily="34" charset="0"/>
            </a:endParaRPr>
          </a:p>
          <a:p>
            <a:pPr algn="ctr">
              <a:lnSpc>
                <a:spcPct val="80000"/>
              </a:lnSpc>
              <a:defRPr/>
            </a:pPr>
            <a:r>
              <a:rPr lang="en-US" altLang="en-US" sz="1400" b="0" dirty="0">
                <a:solidFill>
                  <a:srgbClr val="000000"/>
                </a:solidFill>
                <a:latin typeface="+mn-lt"/>
                <a:ea typeface="ＭＳ Ｐゴシック"/>
                <a:cs typeface="Arial"/>
              </a:rPr>
              <a:t>Thursday, April 6, 2023</a:t>
            </a:r>
          </a:p>
          <a:p>
            <a:pPr algn="ctr">
              <a:lnSpc>
                <a:spcPct val="80000"/>
              </a:lnSpc>
              <a:defRPr/>
            </a:pPr>
            <a:endParaRPr lang="en-US" altLang="en-US" sz="1400" b="0" dirty="0">
              <a:solidFill>
                <a:srgbClr val="000000"/>
              </a:solidFill>
              <a:latin typeface="+mn-lt"/>
              <a:ea typeface="ＭＳ Ｐゴシック"/>
              <a:cs typeface="Arial"/>
            </a:endParaRPr>
          </a:p>
          <a:p>
            <a:pPr algn="ctr">
              <a:lnSpc>
                <a:spcPct val="80000"/>
              </a:lnSpc>
              <a:defRPr/>
            </a:pPr>
            <a:r>
              <a:rPr lang="en-US" altLang="en-US" sz="1400" dirty="0">
                <a:solidFill>
                  <a:srgbClr val="000000"/>
                </a:solidFill>
                <a:latin typeface="+mn-lt"/>
                <a:ea typeface="ＭＳ Ｐゴシック"/>
                <a:cs typeface="Arial"/>
              </a:rPr>
              <a:t>Special Review – When to Trigger</a:t>
            </a:r>
          </a:p>
          <a:p>
            <a:pPr algn="ctr">
              <a:lnSpc>
                <a:spcPct val="80000"/>
              </a:lnSpc>
              <a:defRPr/>
            </a:pPr>
            <a:r>
              <a:rPr lang="en-US" altLang="en-US" sz="1400" b="0" dirty="0">
                <a:solidFill>
                  <a:srgbClr val="000000"/>
                </a:solidFill>
                <a:latin typeface="+mn-lt"/>
                <a:ea typeface="ＭＳ Ｐゴシック"/>
                <a:cs typeface="Arial"/>
              </a:rPr>
              <a:t>Tuesday, April 18, 2023</a:t>
            </a:r>
          </a:p>
          <a:p>
            <a:pPr algn="ctr">
              <a:lnSpc>
                <a:spcPct val="80000"/>
              </a:lnSpc>
              <a:defRPr/>
            </a:pPr>
            <a:endParaRPr lang="en-US" altLang="en-US" sz="1400" b="0" dirty="0">
              <a:solidFill>
                <a:srgbClr val="000000"/>
              </a:solidFill>
              <a:latin typeface="+mn-lt"/>
              <a:ea typeface="ＭＳ Ｐゴシック"/>
              <a:cs typeface="Arial"/>
            </a:endParaRPr>
          </a:p>
          <a:p>
            <a:pPr algn="ctr">
              <a:lnSpc>
                <a:spcPct val="80000"/>
              </a:lnSpc>
              <a:defRPr/>
            </a:pPr>
            <a:r>
              <a:rPr lang="en-US" altLang="en-US" sz="1400" dirty="0">
                <a:solidFill>
                  <a:srgbClr val="000000"/>
                </a:solidFill>
                <a:latin typeface="+mn-lt"/>
                <a:ea typeface="ＭＳ Ｐゴシック"/>
                <a:cs typeface="Arial"/>
              </a:rPr>
              <a:t>I Have A Scholarly Idea, Now What Should I Do to Turn it Into a Research Project?</a:t>
            </a:r>
          </a:p>
          <a:p>
            <a:pPr algn="ctr">
              <a:lnSpc>
                <a:spcPct val="80000"/>
              </a:lnSpc>
              <a:defRPr/>
            </a:pPr>
            <a:r>
              <a:rPr lang="en-US" altLang="en-US" sz="1400" b="0" dirty="0">
                <a:solidFill>
                  <a:srgbClr val="000000"/>
                </a:solidFill>
                <a:latin typeface="+mn-lt"/>
                <a:ea typeface="ＭＳ Ｐゴシック"/>
                <a:cs typeface="Arial"/>
              </a:rPr>
              <a:t>Thursday, May 4, 2023</a:t>
            </a:r>
            <a:endParaRPr lang="en-US" altLang="en-US" sz="1400" b="0" dirty="0">
              <a:solidFill>
                <a:srgbClr val="000000"/>
              </a:solidFill>
              <a:latin typeface="+mn-lt"/>
              <a:cs typeface="Arial" panose="020B0604020202020204" pitchFamily="34" charset="0"/>
            </a:endParaRPr>
          </a:p>
          <a:p>
            <a:pPr algn="ctr">
              <a:lnSpc>
                <a:spcPct val="80000"/>
              </a:lnSpc>
              <a:defRPr/>
            </a:pPr>
            <a:endParaRPr lang="en-US" altLang="en-US" sz="1400" b="0" dirty="0">
              <a:solidFill>
                <a:srgbClr val="000000"/>
              </a:solidFill>
              <a:latin typeface="+mn-lt"/>
              <a:cs typeface="Arial" panose="020B0604020202020204" pitchFamily="34" charset="0"/>
            </a:endParaRPr>
          </a:p>
          <a:p>
            <a:pPr algn="ctr">
              <a:lnSpc>
                <a:spcPct val="80000"/>
              </a:lnSpc>
              <a:defRPr/>
            </a:pPr>
            <a:endParaRPr lang="en-US" altLang="en-US" sz="1400" b="0" dirty="0">
              <a:solidFill>
                <a:srgbClr val="FF0000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1BC0267B-F438-E24C-9DAA-F6D2132B4198}"/>
              </a:ext>
            </a:extLst>
          </p:cNvPr>
          <p:cNvSpPr txBox="1">
            <a:spLocks/>
          </p:cNvSpPr>
          <p:nvPr/>
        </p:nvSpPr>
        <p:spPr>
          <a:xfrm>
            <a:off x="6457950" y="6433131"/>
            <a:ext cx="20574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6AD68910-38FE-C240-95D4-C063CA8D3DE6}" type="slidenum">
              <a:rPr kumimoji="0" lang="en-US" alt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  <a:sym typeface="Arial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16</a:t>
            </a:fld>
            <a:endParaRPr kumimoji="0" lang="en-US" altLang="en-US" sz="1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Arial" charset="0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C18BD8-A5B9-3741-B6AD-A994C0913D2D}"/>
              </a:ext>
            </a:extLst>
          </p:cNvPr>
          <p:cNvSpPr txBox="1"/>
          <p:nvPr/>
        </p:nvSpPr>
        <p:spPr>
          <a:xfrm>
            <a:off x="5638800" y="725880"/>
            <a:ext cx="3505200" cy="729430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endParaRPr lang="en-US" sz="1200" dirty="0">
              <a:solidFill>
                <a:srgbClr val="0070C0"/>
              </a:solidFill>
              <a:latin typeface="+mn-lt"/>
            </a:endParaRPr>
          </a:p>
          <a:p>
            <a:pPr algn="ctr"/>
            <a:r>
              <a:rPr lang="en-US" sz="1200" dirty="0">
                <a:solidFill>
                  <a:srgbClr val="0070C0"/>
                </a:solidFill>
                <a:latin typeface="+mn-lt"/>
              </a:rPr>
              <a:t>Digging for Data V</a:t>
            </a:r>
          </a:p>
          <a:p>
            <a:pPr algn="ctr"/>
            <a:endParaRPr lang="en-US" sz="1200" dirty="0">
              <a:solidFill>
                <a:srgbClr val="0070C0"/>
              </a:solidFill>
              <a:latin typeface="+mn-lt"/>
            </a:endParaRPr>
          </a:p>
          <a:p>
            <a:pPr algn="ctr"/>
            <a:r>
              <a:rPr lang="en-US" sz="1200" dirty="0">
                <a:solidFill>
                  <a:srgbClr val="0070C0"/>
                </a:solidFill>
                <a:latin typeface="+mn-lt"/>
              </a:rPr>
              <a:t>Developing Residency Budgets</a:t>
            </a:r>
          </a:p>
          <a:p>
            <a:pPr algn="ctr"/>
            <a:endParaRPr lang="en-US" sz="1200" dirty="0">
              <a:solidFill>
                <a:srgbClr val="0070C0"/>
              </a:solidFill>
              <a:latin typeface="+mn-lt"/>
            </a:endParaRPr>
          </a:p>
          <a:p>
            <a:pPr algn="ctr"/>
            <a:r>
              <a:rPr lang="en-US" sz="1200" dirty="0">
                <a:solidFill>
                  <a:srgbClr val="0070C0"/>
                </a:solidFill>
                <a:latin typeface="+mn-lt"/>
              </a:rPr>
              <a:t>SI Self Study 101</a:t>
            </a:r>
            <a:endParaRPr lang="en-US" sz="1200" dirty="0">
              <a:solidFill>
                <a:srgbClr val="0070C0"/>
              </a:solidFill>
              <a:latin typeface="+mn-lt"/>
              <a:cs typeface="Arial" panose="020B0604020202020204" pitchFamily="34" charset="0"/>
            </a:endParaRPr>
          </a:p>
          <a:p>
            <a:pPr algn="ctr"/>
            <a:endParaRPr lang="en-US" sz="1200" dirty="0">
              <a:solidFill>
                <a:srgbClr val="0070C0"/>
              </a:solidFill>
              <a:latin typeface="+mn-lt"/>
              <a:cs typeface="Arial" panose="020B0604020202020204" pitchFamily="34" charset="0"/>
            </a:endParaRPr>
          </a:p>
          <a:p>
            <a:pPr algn="ctr"/>
            <a:r>
              <a:rPr lang="en-US" sz="1200" dirty="0">
                <a:solidFill>
                  <a:srgbClr val="0070C0"/>
                </a:solidFill>
                <a:latin typeface="+mn-lt"/>
              </a:rPr>
              <a:t>Motivating Faculty to Mentor &amp; Do Research</a:t>
            </a:r>
          </a:p>
          <a:p>
            <a:pPr algn="ctr"/>
            <a:endParaRPr lang="en-US" sz="1200" dirty="0">
              <a:solidFill>
                <a:srgbClr val="0070C0"/>
              </a:solidFill>
              <a:latin typeface="+mn-lt"/>
            </a:endParaRPr>
          </a:p>
          <a:p>
            <a:pPr algn="ctr"/>
            <a:r>
              <a:rPr lang="en-US" sz="1200" dirty="0">
                <a:solidFill>
                  <a:srgbClr val="0070C0"/>
                </a:solidFill>
                <a:latin typeface="+mn-lt"/>
              </a:rPr>
              <a:t>Meet the Experts – Fall Freebie</a:t>
            </a:r>
            <a:endParaRPr lang="en-US" dirty="0"/>
          </a:p>
          <a:p>
            <a:pPr algn="ctr"/>
            <a:endParaRPr lang="en-US" sz="1200" dirty="0">
              <a:solidFill>
                <a:srgbClr val="0070C0"/>
              </a:solidFill>
              <a:latin typeface="+mn-lt"/>
              <a:cs typeface="Arial" panose="020B0604020202020204" pitchFamily="34" charset="0"/>
            </a:endParaRPr>
          </a:p>
          <a:p>
            <a:pPr algn="ctr"/>
            <a:r>
              <a:rPr lang="en-US" sz="1200" dirty="0">
                <a:solidFill>
                  <a:srgbClr val="0070C0"/>
                </a:solidFill>
                <a:latin typeface="+mn-lt"/>
              </a:rPr>
              <a:t>Lights, Camera…Zoom!</a:t>
            </a:r>
          </a:p>
          <a:p>
            <a:pPr algn="ctr"/>
            <a:endParaRPr lang="en-US" sz="1200" dirty="0">
              <a:solidFill>
                <a:srgbClr val="0070C0"/>
              </a:solidFill>
              <a:latin typeface="+mn-lt"/>
              <a:cs typeface="Arial" panose="020B0604020202020204" pitchFamily="34" charset="0"/>
            </a:endParaRPr>
          </a:p>
          <a:p>
            <a:pPr algn="ctr"/>
            <a:r>
              <a:rPr lang="en-US" sz="1200" dirty="0">
                <a:solidFill>
                  <a:srgbClr val="0070C0"/>
                </a:solidFill>
                <a:latin typeface="+mn-lt"/>
              </a:rPr>
              <a:t>GME Educational Program Design II</a:t>
            </a:r>
          </a:p>
          <a:p>
            <a:pPr algn="ctr"/>
            <a:endParaRPr lang="en-US" sz="1200" dirty="0">
              <a:solidFill>
                <a:srgbClr val="0070C0"/>
              </a:solidFill>
              <a:latin typeface="+mn-lt"/>
              <a:cs typeface="Arial" panose="020B0604020202020204" pitchFamily="34" charset="0"/>
            </a:endParaRPr>
          </a:p>
          <a:p>
            <a:pPr algn="ctr"/>
            <a:r>
              <a:rPr lang="en-US" sz="1200" dirty="0">
                <a:solidFill>
                  <a:srgbClr val="0070C0"/>
                </a:solidFill>
                <a:latin typeface="+mn-lt"/>
              </a:rPr>
              <a:t>Site Visits Are Coming!</a:t>
            </a:r>
          </a:p>
          <a:p>
            <a:pPr algn="ctr"/>
            <a:endParaRPr lang="en-US" sz="1200" dirty="0">
              <a:solidFill>
                <a:srgbClr val="0070C0"/>
              </a:solidFill>
              <a:latin typeface="+mn-lt"/>
              <a:cs typeface="Arial" panose="020B0604020202020204" pitchFamily="34" charset="0"/>
            </a:endParaRPr>
          </a:p>
          <a:p>
            <a:pPr algn="ctr"/>
            <a:r>
              <a:rPr lang="en-US" sz="1200" dirty="0">
                <a:solidFill>
                  <a:srgbClr val="0070C0"/>
                </a:solidFill>
                <a:latin typeface="+mn-lt"/>
              </a:rPr>
              <a:t>SI 2025: 2022 Check Up</a:t>
            </a:r>
          </a:p>
          <a:p>
            <a:pPr algn="ctr"/>
            <a:endParaRPr lang="en-US" sz="1200" dirty="0">
              <a:solidFill>
                <a:srgbClr val="0070C0"/>
              </a:solidFill>
              <a:latin typeface="+mn-lt"/>
              <a:cs typeface="Arial" panose="020B0604020202020204" pitchFamily="34" charset="0"/>
            </a:endParaRPr>
          </a:p>
          <a:p>
            <a:pPr algn="ctr"/>
            <a:r>
              <a:rPr lang="en-US" sz="1200" dirty="0">
                <a:solidFill>
                  <a:srgbClr val="0070C0"/>
                </a:solidFill>
                <a:latin typeface="+mn-lt"/>
              </a:rPr>
              <a:t>Back To Basics: Intermediate Topics for New Program Coordinators</a:t>
            </a:r>
          </a:p>
          <a:p>
            <a:pPr algn="ctr"/>
            <a:endParaRPr lang="en-US" sz="1200" dirty="0">
              <a:solidFill>
                <a:srgbClr val="0070C0"/>
              </a:solidFill>
              <a:latin typeface="+mn-lt"/>
              <a:cs typeface="Arial" panose="020B0604020202020204" pitchFamily="34" charset="0"/>
            </a:endParaRPr>
          </a:p>
          <a:p>
            <a:pPr algn="ctr"/>
            <a:r>
              <a:rPr lang="en-US" sz="1200" dirty="0">
                <a:solidFill>
                  <a:srgbClr val="0070C0"/>
                </a:solidFill>
                <a:latin typeface="+mn-lt"/>
              </a:rPr>
              <a:t>GME Educational Program Design I</a:t>
            </a:r>
          </a:p>
          <a:p>
            <a:pPr algn="ctr"/>
            <a:endParaRPr lang="en-US" sz="1200" dirty="0">
              <a:solidFill>
                <a:srgbClr val="0070C0"/>
              </a:solidFill>
              <a:latin typeface="+mn-lt"/>
              <a:cs typeface="Arial" panose="020B0604020202020204" pitchFamily="34" charset="0"/>
            </a:endParaRPr>
          </a:p>
          <a:p>
            <a:pPr algn="ctr"/>
            <a:r>
              <a:rPr lang="en-US" sz="1200" dirty="0">
                <a:solidFill>
                  <a:srgbClr val="0070C0"/>
                </a:solidFill>
                <a:latin typeface="+mn-lt"/>
              </a:rPr>
              <a:t>Wellness is a Team Sport</a:t>
            </a:r>
          </a:p>
          <a:p>
            <a:pPr algn="ctr"/>
            <a:endParaRPr lang="en-US" sz="1200" dirty="0">
              <a:solidFill>
                <a:srgbClr val="0070C0"/>
              </a:solidFill>
              <a:latin typeface="+mn-lt"/>
              <a:cs typeface="Arial" panose="020B0604020202020204" pitchFamily="34" charset="0"/>
            </a:endParaRPr>
          </a:p>
          <a:p>
            <a:pPr algn="ctr"/>
            <a:endParaRPr lang="en-US" sz="1200" dirty="0">
              <a:solidFill>
                <a:srgbClr val="0070C0"/>
              </a:solidFill>
              <a:latin typeface="+mn-lt"/>
              <a:cs typeface="Arial" panose="020B0604020202020204" pitchFamily="34" charset="0"/>
            </a:endParaRPr>
          </a:p>
          <a:p>
            <a:pPr algn="ctr"/>
            <a:endParaRPr lang="en-US" sz="1200" dirty="0">
              <a:solidFill>
                <a:srgbClr val="0070C0"/>
              </a:solidFill>
              <a:latin typeface="+mn-lt"/>
            </a:endParaRPr>
          </a:p>
          <a:p>
            <a:pPr algn="ctr"/>
            <a:endParaRPr lang="en-US" sz="1200" dirty="0">
              <a:solidFill>
                <a:srgbClr val="0070C0"/>
              </a:solidFill>
              <a:latin typeface="+mn-lt"/>
              <a:cs typeface="Arial" panose="020B0604020202020204" pitchFamily="34" charset="0"/>
            </a:endParaRPr>
          </a:p>
          <a:p>
            <a:pPr algn="ctr"/>
            <a:endParaRPr lang="en-US" sz="1200" dirty="0">
              <a:solidFill>
                <a:srgbClr val="0070C0"/>
              </a:solidFill>
              <a:latin typeface="+mn-lt"/>
              <a:cs typeface="Arial" panose="020B0604020202020204" pitchFamily="34" charset="0"/>
            </a:endParaRPr>
          </a:p>
          <a:p>
            <a:pPr algn="ctr"/>
            <a:endParaRPr lang="en-US" sz="1200" dirty="0">
              <a:solidFill>
                <a:srgbClr val="0070C0"/>
              </a:solidFill>
              <a:latin typeface="+mn-lt"/>
              <a:cs typeface="Arial" panose="020B0604020202020204" pitchFamily="34" charset="0"/>
            </a:endParaRPr>
          </a:p>
          <a:p>
            <a:pPr algn="ctr"/>
            <a:endParaRPr lang="en-US" sz="1200" dirty="0">
              <a:solidFill>
                <a:srgbClr val="0070C0"/>
              </a:solidFill>
              <a:latin typeface="+mn-lt"/>
              <a:cs typeface="Arial" panose="020B0604020202020204" pitchFamily="34" charset="0"/>
            </a:endParaRPr>
          </a:p>
          <a:p>
            <a:pPr algn="ctr"/>
            <a:endParaRPr lang="en-US" sz="1200" dirty="0">
              <a:solidFill>
                <a:srgbClr val="0070C0"/>
              </a:solidFill>
              <a:latin typeface="+mn-lt"/>
              <a:cs typeface="Arial" panose="020B0604020202020204" pitchFamily="34" charset="0"/>
            </a:endParaRPr>
          </a:p>
          <a:p>
            <a:pPr algn="ctr"/>
            <a:endParaRPr lang="en-US" sz="1200" dirty="0">
              <a:solidFill>
                <a:srgbClr val="0070C0"/>
              </a:solidFill>
              <a:latin typeface="+mn-lt"/>
              <a:cs typeface="Arial" panose="020B0604020202020204" pitchFamily="34" charset="0"/>
            </a:endParaRPr>
          </a:p>
          <a:p>
            <a:pPr algn="ctr"/>
            <a:endParaRPr lang="en-US" sz="1200" dirty="0">
              <a:solidFill>
                <a:srgbClr val="0070C0"/>
              </a:solidFill>
              <a:latin typeface="+mn-lt"/>
              <a:cs typeface="Arial" panose="020B0604020202020204" pitchFamily="34" charset="0"/>
            </a:endParaRPr>
          </a:p>
          <a:p>
            <a:pPr algn="ctr"/>
            <a:endParaRPr lang="en-US" sz="1200" dirty="0">
              <a:solidFill>
                <a:srgbClr val="0070C0"/>
              </a:solidFill>
              <a:latin typeface="+mn-lt"/>
              <a:cs typeface="Arial" panose="020B0604020202020204" pitchFamily="34" charset="0"/>
            </a:endParaRPr>
          </a:p>
          <a:p>
            <a:pPr algn="ctr"/>
            <a:endParaRPr lang="en-US" sz="1200" dirty="0">
              <a:solidFill>
                <a:srgbClr val="0070C0"/>
              </a:solidFill>
              <a:latin typeface="+mn-lt"/>
              <a:cs typeface="Arial" panose="020B0604020202020204" pitchFamily="34" charset="0"/>
            </a:endParaRPr>
          </a:p>
          <a:p>
            <a:pPr algn="ctr"/>
            <a:endParaRPr lang="en-US" sz="1200" dirty="0">
              <a:solidFill>
                <a:srgbClr val="0070C0"/>
              </a:solidFill>
              <a:latin typeface="+mn-lt"/>
              <a:cs typeface="Arial" panose="020B0604020202020204" pitchFamily="34" charset="0"/>
            </a:endParaRPr>
          </a:p>
          <a:p>
            <a:pPr algn="ctr"/>
            <a:endParaRPr lang="en-US" sz="120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E22BC2B-521D-436C-65AC-2DFA8A9E1D26}"/>
              </a:ext>
            </a:extLst>
          </p:cNvPr>
          <p:cNvSpPr txBox="1"/>
          <p:nvPr/>
        </p:nvSpPr>
        <p:spPr>
          <a:xfrm>
            <a:off x="470217" y="3993776"/>
            <a:ext cx="521234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+mn-lt"/>
              </a:rPr>
              <a:t>NEW Program Director Coaching Series</a:t>
            </a:r>
          </a:p>
          <a:p>
            <a:r>
              <a:rPr lang="en-US" sz="1400" b="0" strike="sngStrike" dirty="0">
                <a:latin typeface="+mn-lt"/>
              </a:rPr>
              <a:t>Jan – March Session – FULL</a:t>
            </a:r>
          </a:p>
          <a:p>
            <a:pPr algn="ctr"/>
            <a:r>
              <a:rPr lang="en-US" sz="1400" b="0" dirty="0">
                <a:solidFill>
                  <a:schemeClr val="accent6"/>
                </a:solidFill>
                <a:latin typeface="+mn-lt"/>
              </a:rPr>
              <a:t>Next Session Starts April – June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0" dirty="0">
                <a:latin typeface="+mn-lt"/>
              </a:rPr>
              <a:t>6 one-hour group sessions over 12wks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0" dirty="0">
                <a:latin typeface="+mn-lt"/>
              </a:rPr>
              <a:t>2 one-on-one 30 min </a:t>
            </a:r>
            <a:r>
              <a:rPr lang="en-US" sz="1400" b="0" dirty="0" err="1">
                <a:latin typeface="+mn-lt"/>
              </a:rPr>
              <a:t>indiv</a:t>
            </a:r>
            <a:r>
              <a:rPr lang="en-US" sz="1400" b="0" dirty="0">
                <a:latin typeface="+mn-lt"/>
              </a:rPr>
              <a:t>. Sessions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0" dirty="0">
                <a:latin typeface="+mn-lt"/>
              </a:rPr>
              <a:t>Limited Enrollment for interactivity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0" dirty="0">
                <a:latin typeface="+mn-lt"/>
              </a:rPr>
              <a:t>Course Materials/GME Community Network</a:t>
            </a:r>
          </a:p>
          <a:p>
            <a:endParaRPr lang="en-US" sz="1400" b="0" dirty="0">
              <a:latin typeface="+mn-lt"/>
            </a:endParaRPr>
          </a:p>
          <a:p>
            <a:r>
              <a:rPr lang="en-US" sz="1400" b="0" dirty="0">
                <a:solidFill>
                  <a:srgbClr val="00B050"/>
                </a:solidFill>
                <a:latin typeface="+mn-lt"/>
              </a:rPr>
              <a:t>Email BJ@PartnersInMedEd.com for pricing and availability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AAED3A-4FE1-E389-9CBD-B1DE02417DC1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6457950" y="643313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2BAE3A6-9BED-3E5A-F3DF-6EA971A93C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863214" y="6433130"/>
            <a:ext cx="3086100" cy="365125"/>
          </a:xfrm>
        </p:spPr>
        <p:txBody>
          <a:bodyPr/>
          <a:lstStyle/>
          <a:p>
            <a:pPr>
              <a:defRPr/>
            </a:pPr>
            <a:r>
              <a:rPr lang="en-US" dirty="0"/>
              <a:t>Presented by Partners in Medical Education, Inc.© 2023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77323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/>
    </mc:Choice>
    <mc:Fallback xmlns=""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50"/>
          <p:cNvSpPr txBox="1">
            <a:spLocks noGrp="1"/>
          </p:cNvSpPr>
          <p:nvPr>
            <p:ph type="body" idx="1"/>
          </p:nvPr>
        </p:nvSpPr>
        <p:spPr>
          <a:xfrm>
            <a:off x="838200" y="1891117"/>
            <a:ext cx="7677150" cy="40897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25000" lnSpcReduction="20000"/>
          </a:bodyPr>
          <a:lstStyle/>
          <a:p>
            <a:pPr marL="228600" lvl="0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2000" b="1" dirty="0"/>
              <a:t>    </a:t>
            </a:r>
            <a:endParaRPr dirty="0"/>
          </a:p>
          <a:p>
            <a:pPr marL="228600" lvl="0" indent="-228600" algn="ctr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4800" dirty="0"/>
              <a:t>Partners in Medical Education, Inc. provides comprehensive consulting services to the GME community.</a:t>
            </a:r>
            <a:endParaRPr dirty="0"/>
          </a:p>
          <a:p>
            <a:pPr marL="228600" lvl="0" indent="-228600" algn="ctr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4400" dirty="0"/>
              <a:t>  </a:t>
            </a:r>
            <a:endParaRPr dirty="0"/>
          </a:p>
          <a:p>
            <a:pPr marL="0" lvl="0" indent="0" algn="ctr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6400" b="1" dirty="0"/>
              <a:t>Partners in Medical Education</a:t>
            </a:r>
            <a:endParaRPr dirty="0"/>
          </a:p>
          <a:p>
            <a:pPr marL="0" lvl="0" indent="0" algn="ctr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6400" dirty="0"/>
              <a:t>724-864-7320  |  </a:t>
            </a:r>
            <a:r>
              <a:rPr lang="en-US" sz="6400" b="1" u="sng" dirty="0">
                <a:solidFill>
                  <a:schemeClr val="hlink"/>
                </a:solidFill>
                <a:hlinkClick r:id="rId3"/>
              </a:rPr>
              <a:t>info@PartnersInMedEd.com</a:t>
            </a:r>
            <a:endParaRPr sz="6400" b="1" dirty="0">
              <a:solidFill>
                <a:srgbClr val="FF0000"/>
              </a:solidFill>
            </a:endParaRPr>
          </a:p>
          <a:p>
            <a:pPr marL="0" lvl="0" indent="0" algn="ctr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lang="en-US" sz="6400" dirty="0">
              <a:solidFill>
                <a:srgbClr val="FF0000"/>
              </a:solidFill>
            </a:endParaRPr>
          </a:p>
          <a:p>
            <a:pPr marL="0" lvl="0" indent="0" algn="ctr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lang="en-US" sz="6400" dirty="0">
              <a:solidFill>
                <a:srgbClr val="FF0000"/>
              </a:solidFill>
            </a:endParaRPr>
          </a:p>
          <a:p>
            <a:pPr marL="0" lvl="0" indent="0" algn="ctr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ans Symbols"/>
              <a:buNone/>
            </a:pPr>
            <a:endParaRPr lang="en-US" sz="6400" b="1" dirty="0"/>
          </a:p>
          <a:p>
            <a:pPr marL="0" lvl="0" indent="0" algn="ctr" rtl="0">
              <a:lnSpc>
                <a:spcPct val="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6400" b="1" dirty="0"/>
              <a:t>Amy Durant, MHA</a:t>
            </a:r>
            <a:endParaRPr lang="en-US" sz="6600" dirty="0"/>
          </a:p>
          <a:p>
            <a:pPr marL="0" lvl="0" indent="0" algn="ctr" rtl="0">
              <a:lnSpc>
                <a:spcPct val="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6400" dirty="0"/>
              <a:t> </a:t>
            </a:r>
            <a:r>
              <a:rPr lang="en-US" sz="6400" b="1" dirty="0"/>
              <a:t> </a:t>
            </a:r>
            <a:endParaRPr lang="en-US" sz="6600" dirty="0"/>
          </a:p>
          <a:p>
            <a:pPr marL="0" lvl="0" indent="0" algn="ctr" rtl="0">
              <a:lnSpc>
                <a:spcPct val="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6400" b="1" u="sng" dirty="0">
                <a:solidFill>
                  <a:schemeClr val="hlink"/>
                </a:solidFill>
                <a:hlinkClick r:id="rId4"/>
              </a:rPr>
              <a:t>Heather@partnersinmeded.com</a:t>
            </a:r>
            <a:endParaRPr lang="en-US" sz="6400" b="1" dirty="0"/>
          </a:p>
          <a:p>
            <a:pPr marL="0" lvl="0" indent="0" algn="ctr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6400" dirty="0">
              <a:solidFill>
                <a:srgbClr val="FF0000"/>
              </a:solidFill>
            </a:endParaRPr>
          </a:p>
          <a:p>
            <a:pPr marL="0" lvl="0" indent="0" algn="ctr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ans Symbols"/>
              <a:buNone/>
            </a:pPr>
            <a:endParaRPr sz="6400" b="1" dirty="0"/>
          </a:p>
          <a:p>
            <a:pPr marL="0" lvl="0" indent="0" algn="ctr" rtl="0">
              <a:lnSpc>
                <a:spcPct val="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6400" b="1" dirty="0"/>
              <a:t>Cheryl Haynes, BA</a:t>
            </a:r>
            <a:endParaRPr dirty="0"/>
          </a:p>
          <a:p>
            <a:pPr marL="0" lvl="0" indent="0" algn="ctr" rtl="0">
              <a:lnSpc>
                <a:spcPct val="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6400" dirty="0"/>
              <a:t> </a:t>
            </a:r>
            <a:r>
              <a:rPr lang="en-US" sz="6400" b="1" dirty="0"/>
              <a:t> </a:t>
            </a:r>
            <a:endParaRPr dirty="0"/>
          </a:p>
          <a:p>
            <a:pPr marL="0" lvl="0" indent="0" algn="ctr" rtl="0">
              <a:lnSpc>
                <a:spcPct val="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6400" b="1" u="sng" dirty="0">
                <a:solidFill>
                  <a:schemeClr val="hlink"/>
                </a:solidFill>
                <a:hlinkClick r:id="rId5"/>
              </a:rPr>
              <a:t>Carmela@partnersinmeded.com</a:t>
            </a:r>
            <a:endParaRPr sz="6400" b="1" dirty="0"/>
          </a:p>
          <a:p>
            <a:pPr marL="0" lvl="0" indent="0" algn="ctr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6400" dirty="0"/>
          </a:p>
          <a:p>
            <a:pPr marL="228600" lvl="0" indent="-228600" algn="ctr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6400" b="1" dirty="0"/>
          </a:p>
          <a:p>
            <a:pPr marL="228600" lvl="0" indent="-228600" algn="ctr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ans Symbols"/>
              <a:buNone/>
            </a:pPr>
            <a:r>
              <a:rPr lang="en-US" sz="6400" b="1" dirty="0"/>
              <a:t>www.PartnersInMedEd.com</a:t>
            </a:r>
            <a:endParaRPr dirty="0"/>
          </a:p>
          <a:p>
            <a:pPr marL="228600" lvl="0" indent="-22860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ans Symbols"/>
              <a:buNone/>
            </a:pPr>
            <a:endParaRPr b="1" dirty="0"/>
          </a:p>
        </p:txBody>
      </p:sp>
      <p:pic>
        <p:nvPicPr>
          <p:cNvPr id="421" name="Google Shape;421;p5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968925" y="484910"/>
            <a:ext cx="3768064" cy="1540160"/>
          </a:xfrm>
          <a:prstGeom prst="rect">
            <a:avLst/>
          </a:prstGeom>
          <a:noFill/>
          <a:ln>
            <a:noFill/>
          </a:ln>
        </p:spPr>
      </p:pic>
      <p:sp>
        <p:nvSpPr>
          <p:cNvPr id="422" name="Google Shape;422;p50"/>
          <p:cNvSpPr txBox="1">
            <a:spLocks noGrp="1"/>
          </p:cNvSpPr>
          <p:nvPr>
            <p:ph type="sldNum" idx="12"/>
          </p:nvPr>
        </p:nvSpPr>
        <p:spPr>
          <a:xfrm>
            <a:off x="6457950" y="643313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US" smtClean="0"/>
              <a:pPr/>
              <a:t>17</a:t>
            </a:fld>
            <a:endParaRPr sz="10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3" name="Google Shape;423;p50"/>
          <p:cNvSpPr txBox="1">
            <a:spLocks noGrp="1"/>
          </p:cNvSpPr>
          <p:nvPr>
            <p:ph type="ftr" idx="11"/>
          </p:nvPr>
        </p:nvSpPr>
        <p:spPr>
          <a:xfrm>
            <a:off x="3028950" y="643313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US"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Presented by Partners in Medical Education, Inc.© 2023</a:t>
            </a:r>
            <a:endParaRPr sz="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20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How Semi-Annual Evaluations Document, Educate, and Improve</a:t>
            </a:r>
            <a:endParaRPr lang="en-US" sz="600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4935" y="4696028"/>
            <a:ext cx="7258182" cy="1315092"/>
          </a:xfrm>
        </p:spPr>
        <p:txBody>
          <a:bodyPr>
            <a:normAutofit/>
          </a:bodyPr>
          <a:lstStyle/>
          <a:p>
            <a:r>
              <a:rPr lang="en-US" sz="2100">
                <a:latin typeface="Arial"/>
                <a:cs typeface="Arial"/>
              </a:rPr>
              <a:t>Carmela Meyer, MBA, </a:t>
            </a:r>
            <a:r>
              <a:rPr lang="en-US" sz="2100" err="1">
                <a:latin typeface="Arial"/>
                <a:cs typeface="Arial"/>
              </a:rPr>
              <a:t>Ed.D</a:t>
            </a:r>
            <a:endParaRPr lang="en-US" sz="2100">
              <a:latin typeface="Arial"/>
              <a:cs typeface="Arial"/>
            </a:endParaRPr>
          </a:p>
          <a:p>
            <a:r>
              <a:rPr lang="en-US" sz="2100">
                <a:latin typeface="Arial"/>
                <a:cs typeface="Arial"/>
              </a:rPr>
              <a:t>Heather Peters, </a:t>
            </a:r>
            <a:r>
              <a:rPr lang="en-US" sz="2100" err="1">
                <a:latin typeface="Arial"/>
                <a:cs typeface="Arial"/>
              </a:rPr>
              <a:t>M.Ed</a:t>
            </a:r>
            <a:r>
              <a:rPr lang="en-US" sz="2100">
                <a:latin typeface="Arial"/>
                <a:cs typeface="Arial"/>
              </a:rPr>
              <a:t>, </a:t>
            </a:r>
            <a:r>
              <a:rPr lang="en-US" sz="2100" err="1">
                <a:latin typeface="Arial"/>
                <a:cs typeface="Arial"/>
              </a:rPr>
              <a:t>Ph.D</a:t>
            </a:r>
            <a:r>
              <a:rPr lang="en-US" sz="2100">
                <a:latin typeface="Arial"/>
                <a:cs typeface="Arial"/>
              </a:rPr>
              <a:t>	</a:t>
            </a:r>
          </a:p>
          <a:p>
            <a:r>
              <a:rPr lang="en-US" sz="2100">
                <a:latin typeface="Arial"/>
                <a:cs typeface="Arial"/>
              </a:rPr>
              <a:t>	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4833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DA4FE05-04E8-4325-A736-FB7D603362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1357" y="3926603"/>
            <a:ext cx="3943350" cy="2267720"/>
          </a:xfrm>
        </p:spPr>
        <p:txBody>
          <a:bodyPr>
            <a:normAutofit lnSpcReduction="10000"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10+ years as Director of Education for multiple specialties (Surgery, Orthopedics, OBGYN, and Pediatrics) and 22+ years in GME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Master’s degree in curriculum and evaluation</a:t>
            </a:r>
            <a:endParaRPr lang="en-US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Provided assessment education for multiple GME institutions</a:t>
            </a:r>
            <a:endParaRPr lang="en-US" sz="18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81E5539-8DF0-4001-80C9-D8EA211422DA}"/>
              </a:ext>
            </a:extLst>
          </p:cNvPr>
          <p:cNvSpPr txBox="1"/>
          <p:nvPr/>
        </p:nvSpPr>
        <p:spPr>
          <a:xfrm>
            <a:off x="4996493" y="3378040"/>
            <a:ext cx="38008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Carmela Meyer, MBA, </a:t>
            </a:r>
            <a:r>
              <a:rPr lang="en-US" sz="2000" b="1" i="1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Ed.D</a:t>
            </a:r>
            <a:endParaRPr lang="en-US" sz="2000" b="1" i="1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CDA769B-269F-48DF-AD43-B5EE4DBD99B8}"/>
              </a:ext>
            </a:extLst>
          </p:cNvPr>
          <p:cNvSpPr txBox="1"/>
          <p:nvPr/>
        </p:nvSpPr>
        <p:spPr>
          <a:xfrm>
            <a:off x="1033888" y="3407090"/>
            <a:ext cx="38008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Heather Peters, MEd, PhD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9A959D1-BEDF-4C56-851E-918F1569072B}"/>
              </a:ext>
            </a:extLst>
          </p:cNvPr>
          <p:cNvSpPr txBox="1"/>
          <p:nvPr/>
        </p:nvSpPr>
        <p:spPr>
          <a:xfrm>
            <a:off x="2241755" y="509788"/>
            <a:ext cx="60025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Introducing Your Presenters…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C837BDFC-7AF0-C6CE-0C98-09AA4C68AA6C}"/>
              </a:ext>
            </a:extLst>
          </p:cNvPr>
          <p:cNvSpPr txBox="1">
            <a:spLocks/>
          </p:cNvSpPr>
          <p:nvPr/>
        </p:nvSpPr>
        <p:spPr>
          <a:xfrm>
            <a:off x="4925227" y="3855315"/>
            <a:ext cx="4116970" cy="2489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68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>
              <a:spcBef>
                <a:spcPts val="0"/>
              </a:spcBef>
            </a:pPr>
            <a:r>
              <a:rPr lang="en-US" sz="1800" dirty="0">
                <a:effectLst/>
                <a:ea typeface="Times New Roman" panose="02020603050405020304" pitchFamily="18" charset="0"/>
              </a:rPr>
              <a:t>25+ year of GME</a:t>
            </a:r>
            <a:r>
              <a:rPr lang="en-US" sz="1800" dirty="0">
                <a:ea typeface="Times New Roman" panose="02020603050405020304" pitchFamily="18" charset="0"/>
              </a:rPr>
              <a:t> including Associate Program Director of Curriculum and Assessment</a:t>
            </a:r>
            <a:endParaRPr lang="en-US" sz="1800" dirty="0">
              <a:effectLst/>
              <a:latin typeface="Times New Roman"/>
              <a:ea typeface="Times New Roman" panose="02020603050405020304" pitchFamily="18" charset="0"/>
            </a:endParaRPr>
          </a:p>
          <a:p>
            <a:pPr marL="285750" indent="-285750">
              <a:spcBef>
                <a:spcPts val="0"/>
              </a:spcBef>
            </a:pP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Provided assessment education for program directors and program coordinators</a:t>
            </a:r>
          </a:p>
          <a:p>
            <a:pPr marL="285750" indent="-285750">
              <a:spcBef>
                <a:spcPts val="0"/>
              </a:spcBef>
              <a:buClr>
                <a:srgbClr val="000000"/>
              </a:buClr>
            </a:pPr>
            <a:r>
              <a:rPr lang="en-US" sz="1800" dirty="0">
                <a:ea typeface="Times New Roman" panose="02020603050405020304" pitchFamily="18" charset="0"/>
              </a:rPr>
              <a:t>Collaborated with PDs from multiple specialties to build assessment plans that align with ACGME requirements</a:t>
            </a:r>
          </a:p>
        </p:txBody>
      </p:sp>
      <p:pic>
        <p:nvPicPr>
          <p:cNvPr id="13" name="Picture 12" descr="A picture containing person, wall, indoor&#10;&#10;Description automatically generated">
            <a:extLst>
              <a:ext uri="{FF2B5EF4-FFF2-40B4-BE49-F238E27FC236}">
                <a16:creationId xmlns:a16="http://schemas.microsoft.com/office/drawing/2014/main" id="{9E85C4F8-B2E8-14CA-8784-31E231D9B8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750" b="29280"/>
          <a:stretch/>
        </p:blipFill>
        <p:spPr>
          <a:xfrm>
            <a:off x="1993481" y="1291325"/>
            <a:ext cx="1739101" cy="1996362"/>
          </a:xfrm>
          <a:prstGeom prst="rect">
            <a:avLst/>
          </a:prstGeom>
        </p:spPr>
      </p:pic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8737D874-9FC9-2E58-556C-CE5411BC8B9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457950" y="6433131"/>
            <a:ext cx="2057400" cy="365125"/>
          </a:xfrm>
        </p:spPr>
        <p:txBody>
          <a:bodyPr/>
          <a:lstStyle/>
          <a:p>
            <a:pPr>
              <a:defRPr/>
            </a:pPr>
            <a:fld id="{6AD68910-38FE-C240-95D4-C063CA8D3DE6}" type="slidenum">
              <a:rPr lang="en-US" altLang="en-US" smtClean="0"/>
              <a:pPr>
                <a:defRPr/>
              </a:pPr>
              <a:t>3</a:t>
            </a:fld>
            <a:endParaRPr lang="en-US" alt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A5D965-6E7D-ADA1-AF9D-A02EB96B197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863031" y="6433131"/>
            <a:ext cx="3086100" cy="365125"/>
          </a:xfrm>
        </p:spPr>
        <p:txBody>
          <a:bodyPr/>
          <a:lstStyle/>
          <a:p>
            <a:pPr>
              <a:defRPr/>
            </a:pPr>
            <a:r>
              <a:rPr lang="en-US" dirty="0"/>
              <a:t>Presented by Partners in Medical Education, Inc.© 2023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9FFD59-EDA8-2BAB-2037-6A879709981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744074" y="1291325"/>
            <a:ext cx="1862454" cy="19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043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655BDED-109B-D065-7905-13AFAFADF5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718436"/>
            <a:ext cx="8200657" cy="439966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246D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EXPLAIN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the expected elements of the semi-annual evaluation as a documentation and educational tool;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2400" b="1" dirty="0">
              <a:solidFill>
                <a:srgbClr val="246D38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246D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DISCUSS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strategies for creating more efficient semi-annual evaluation meetings with trainees; and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2400" b="1" dirty="0">
              <a:solidFill>
                <a:srgbClr val="246D38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246D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ANALYZE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trainee needs, based on the CCC meeting discussion, and translate that into individual learning plans within the framework of the semi-annual evaluation.</a:t>
            </a:r>
            <a:endParaRPr lang="en-US" sz="3200" dirty="0">
              <a:latin typeface="Arial"/>
              <a:cs typeface="Arial"/>
            </a:endParaRPr>
          </a:p>
          <a:p>
            <a:endParaRPr lang="en-US" dirty="0">
              <a:cs typeface="Arial"/>
            </a:endParaRPr>
          </a:p>
          <a:p>
            <a:pPr marL="0" indent="0">
              <a:buNone/>
            </a:pPr>
            <a:endParaRPr lang="en-US" dirty="0">
              <a:cs typeface="Arial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39FC5A7-86DF-B39E-FB63-0F1FFACF36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Learning Objectives</a:t>
            </a:r>
            <a:endParaRPr lang="en-US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8CF38E-D8FE-7F49-4D2D-FED432BB092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AD68910-38FE-C240-95D4-C063CA8D3DE6}" type="slidenum">
              <a:rPr lang="en-US" altLang="en-US" smtClean="0"/>
              <a:pPr>
                <a:defRPr/>
              </a:pPr>
              <a:t>4</a:t>
            </a:fld>
            <a:endParaRPr lang="en-US" altLang="en-US"/>
          </a:p>
        </p:txBody>
      </p:sp>
      <p:pic>
        <p:nvPicPr>
          <p:cNvPr id="4" name="Picture 5" descr="Shape&#10;&#10;Description automatically generated">
            <a:extLst>
              <a:ext uri="{FF2B5EF4-FFF2-40B4-BE49-F238E27FC236}">
                <a16:creationId xmlns:a16="http://schemas.microsoft.com/office/drawing/2014/main" id="{0501A911-51CC-5411-8F27-0316DB50E8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5175" y="4728561"/>
            <a:ext cx="2743200" cy="1513490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BE72EE-1ED7-554D-EB74-172EC930DCA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795120" y="6428971"/>
            <a:ext cx="3086100" cy="365125"/>
          </a:xfrm>
        </p:spPr>
        <p:txBody>
          <a:bodyPr/>
          <a:lstStyle/>
          <a:p>
            <a:pPr>
              <a:defRPr/>
            </a:pPr>
            <a:r>
              <a:rPr lang="en-US" dirty="0"/>
              <a:t>Presented by Partners in Medical Education, Inc.© 2023</a:t>
            </a:r>
          </a:p>
        </p:txBody>
      </p:sp>
    </p:spTree>
    <p:extLst>
      <p:ext uri="{BB962C8B-B14F-4D97-AF65-F5344CB8AC3E}">
        <p14:creationId xmlns:p14="http://schemas.microsoft.com/office/powerpoint/2010/main" val="34365366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6385E0-74EB-29D9-E7AA-675562F7DA1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Presented by Partners in Medical Education, Inc.©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A6BAFC-1345-A739-BB22-6BD29AD2EF0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AD68910-38FE-C240-95D4-C063CA8D3DE6}" type="slidenum">
              <a:rPr lang="en-US" altLang="en-US" smtClean="0"/>
              <a:pPr>
                <a:defRPr/>
              </a:pPr>
              <a:t>5</a:t>
            </a:fld>
            <a:endParaRPr lang="en-US" altLang="en-US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B4152AE9-A43F-3531-D5B1-ECBFB463E854}"/>
              </a:ext>
            </a:extLst>
          </p:cNvPr>
          <p:cNvSpPr>
            <a:spLocks/>
          </p:cNvSpPr>
          <p:nvPr/>
        </p:nvSpPr>
        <p:spPr bwMode="auto">
          <a:xfrm>
            <a:off x="0" y="1138394"/>
            <a:ext cx="9144000" cy="5054020"/>
          </a:xfrm>
          <a:custGeom>
            <a:avLst/>
            <a:gdLst>
              <a:gd name="T0" fmla="*/ 1200 w 1592"/>
              <a:gd name="T1" fmla="*/ 0 h 876"/>
              <a:gd name="T2" fmla="*/ 916 w 1592"/>
              <a:gd name="T3" fmla="*/ 200 h 876"/>
              <a:gd name="T4" fmla="*/ 550 w 1592"/>
              <a:gd name="T5" fmla="*/ 270 h 876"/>
              <a:gd name="T6" fmla="*/ 380 w 1592"/>
              <a:gd name="T7" fmla="*/ 442 h 876"/>
              <a:gd name="T8" fmla="*/ 18 w 1592"/>
              <a:gd name="T9" fmla="*/ 522 h 876"/>
              <a:gd name="T10" fmla="*/ 0 w 1592"/>
              <a:gd name="T11" fmla="*/ 519 h 876"/>
              <a:gd name="T12" fmla="*/ 0 w 1592"/>
              <a:gd name="T13" fmla="*/ 759 h 876"/>
              <a:gd name="T14" fmla="*/ 178 w 1592"/>
              <a:gd name="T15" fmla="*/ 800 h 876"/>
              <a:gd name="T16" fmla="*/ 592 w 1592"/>
              <a:gd name="T17" fmla="*/ 818 h 876"/>
              <a:gd name="T18" fmla="*/ 990 w 1592"/>
              <a:gd name="T19" fmla="*/ 832 h 876"/>
              <a:gd name="T20" fmla="*/ 1456 w 1592"/>
              <a:gd name="T21" fmla="*/ 810 h 876"/>
              <a:gd name="T22" fmla="*/ 1592 w 1592"/>
              <a:gd name="T23" fmla="*/ 853 h 876"/>
              <a:gd name="T24" fmla="*/ 1592 w 1592"/>
              <a:gd name="T25" fmla="*/ 0 h 876"/>
              <a:gd name="T26" fmla="*/ 1200 w 1592"/>
              <a:gd name="T27" fmla="*/ 0 h 876"/>
              <a:gd name="connsiteX0" fmla="*/ 7703 w 10165"/>
              <a:gd name="connsiteY0" fmla="*/ 0 h 9737"/>
              <a:gd name="connsiteX1" fmla="*/ 5919 w 10165"/>
              <a:gd name="connsiteY1" fmla="*/ 2283 h 9737"/>
              <a:gd name="connsiteX2" fmla="*/ 3620 w 10165"/>
              <a:gd name="connsiteY2" fmla="*/ 3082 h 9737"/>
              <a:gd name="connsiteX3" fmla="*/ 278 w 10165"/>
              <a:gd name="connsiteY3" fmla="*/ 5959 h 9737"/>
              <a:gd name="connsiteX4" fmla="*/ 165 w 10165"/>
              <a:gd name="connsiteY4" fmla="*/ 5925 h 9737"/>
              <a:gd name="connsiteX5" fmla="*/ 165 w 10165"/>
              <a:gd name="connsiteY5" fmla="*/ 8664 h 9737"/>
              <a:gd name="connsiteX6" fmla="*/ 1283 w 10165"/>
              <a:gd name="connsiteY6" fmla="*/ 9132 h 9737"/>
              <a:gd name="connsiteX7" fmla="*/ 3884 w 10165"/>
              <a:gd name="connsiteY7" fmla="*/ 9338 h 9737"/>
              <a:gd name="connsiteX8" fmla="*/ 6384 w 10165"/>
              <a:gd name="connsiteY8" fmla="*/ 9498 h 9737"/>
              <a:gd name="connsiteX9" fmla="*/ 9311 w 10165"/>
              <a:gd name="connsiteY9" fmla="*/ 9247 h 9737"/>
              <a:gd name="connsiteX10" fmla="*/ 10165 w 10165"/>
              <a:gd name="connsiteY10" fmla="*/ 9737 h 9737"/>
              <a:gd name="connsiteX11" fmla="*/ 10165 w 10165"/>
              <a:gd name="connsiteY11" fmla="*/ 0 h 9737"/>
              <a:gd name="connsiteX12" fmla="*/ 7703 w 10165"/>
              <a:gd name="connsiteY12" fmla="*/ 0 h 9737"/>
              <a:gd name="connsiteX0" fmla="*/ 7578 w 10000"/>
              <a:gd name="connsiteY0" fmla="*/ 0 h 10000"/>
              <a:gd name="connsiteX1" fmla="*/ 5823 w 10000"/>
              <a:gd name="connsiteY1" fmla="*/ 2345 h 10000"/>
              <a:gd name="connsiteX2" fmla="*/ 3561 w 10000"/>
              <a:gd name="connsiteY2" fmla="*/ 3165 h 10000"/>
              <a:gd name="connsiteX3" fmla="*/ 273 w 10000"/>
              <a:gd name="connsiteY3" fmla="*/ 6120 h 10000"/>
              <a:gd name="connsiteX4" fmla="*/ 162 w 10000"/>
              <a:gd name="connsiteY4" fmla="*/ 6085 h 10000"/>
              <a:gd name="connsiteX5" fmla="*/ 162 w 10000"/>
              <a:gd name="connsiteY5" fmla="*/ 8898 h 10000"/>
              <a:gd name="connsiteX6" fmla="*/ 1262 w 10000"/>
              <a:gd name="connsiteY6" fmla="*/ 9379 h 10000"/>
              <a:gd name="connsiteX7" fmla="*/ 3821 w 10000"/>
              <a:gd name="connsiteY7" fmla="*/ 9590 h 10000"/>
              <a:gd name="connsiteX8" fmla="*/ 6280 w 10000"/>
              <a:gd name="connsiteY8" fmla="*/ 9755 h 10000"/>
              <a:gd name="connsiteX9" fmla="*/ 9160 w 10000"/>
              <a:gd name="connsiteY9" fmla="*/ 9497 h 10000"/>
              <a:gd name="connsiteX10" fmla="*/ 10000 w 10000"/>
              <a:gd name="connsiteY10" fmla="*/ 10000 h 10000"/>
              <a:gd name="connsiteX11" fmla="*/ 10000 w 10000"/>
              <a:gd name="connsiteY11" fmla="*/ 0 h 10000"/>
              <a:gd name="connsiteX12" fmla="*/ 7578 w 10000"/>
              <a:gd name="connsiteY12" fmla="*/ 0 h 10000"/>
              <a:gd name="connsiteX0" fmla="*/ 7416 w 9838"/>
              <a:gd name="connsiteY0" fmla="*/ 0 h 10000"/>
              <a:gd name="connsiteX1" fmla="*/ 5661 w 9838"/>
              <a:gd name="connsiteY1" fmla="*/ 2345 h 10000"/>
              <a:gd name="connsiteX2" fmla="*/ 3399 w 9838"/>
              <a:gd name="connsiteY2" fmla="*/ 3165 h 10000"/>
              <a:gd name="connsiteX3" fmla="*/ 0 w 9838"/>
              <a:gd name="connsiteY3" fmla="*/ 6085 h 10000"/>
              <a:gd name="connsiteX4" fmla="*/ 0 w 9838"/>
              <a:gd name="connsiteY4" fmla="*/ 8898 h 10000"/>
              <a:gd name="connsiteX5" fmla="*/ 1100 w 9838"/>
              <a:gd name="connsiteY5" fmla="*/ 9379 h 10000"/>
              <a:gd name="connsiteX6" fmla="*/ 3659 w 9838"/>
              <a:gd name="connsiteY6" fmla="*/ 9590 h 10000"/>
              <a:gd name="connsiteX7" fmla="*/ 6118 w 9838"/>
              <a:gd name="connsiteY7" fmla="*/ 9755 h 10000"/>
              <a:gd name="connsiteX8" fmla="*/ 8998 w 9838"/>
              <a:gd name="connsiteY8" fmla="*/ 9497 h 10000"/>
              <a:gd name="connsiteX9" fmla="*/ 9838 w 9838"/>
              <a:gd name="connsiteY9" fmla="*/ 10000 h 10000"/>
              <a:gd name="connsiteX10" fmla="*/ 9838 w 9838"/>
              <a:gd name="connsiteY10" fmla="*/ 0 h 10000"/>
              <a:gd name="connsiteX11" fmla="*/ 7416 w 9838"/>
              <a:gd name="connsiteY11" fmla="*/ 0 h 10000"/>
              <a:gd name="connsiteX0" fmla="*/ 7538 w 10000"/>
              <a:gd name="connsiteY0" fmla="*/ 0 h 10000"/>
              <a:gd name="connsiteX1" fmla="*/ 5754 w 10000"/>
              <a:gd name="connsiteY1" fmla="*/ 2345 h 10000"/>
              <a:gd name="connsiteX2" fmla="*/ 3455 w 10000"/>
              <a:gd name="connsiteY2" fmla="*/ 3165 h 10000"/>
              <a:gd name="connsiteX3" fmla="*/ 0 w 10000"/>
              <a:gd name="connsiteY3" fmla="*/ 6085 h 10000"/>
              <a:gd name="connsiteX4" fmla="*/ 0 w 10000"/>
              <a:gd name="connsiteY4" fmla="*/ 8898 h 10000"/>
              <a:gd name="connsiteX5" fmla="*/ 1118 w 10000"/>
              <a:gd name="connsiteY5" fmla="*/ 9379 h 10000"/>
              <a:gd name="connsiteX6" fmla="*/ 3719 w 10000"/>
              <a:gd name="connsiteY6" fmla="*/ 9590 h 10000"/>
              <a:gd name="connsiteX7" fmla="*/ 6219 w 10000"/>
              <a:gd name="connsiteY7" fmla="*/ 9755 h 10000"/>
              <a:gd name="connsiteX8" fmla="*/ 9146 w 10000"/>
              <a:gd name="connsiteY8" fmla="*/ 9497 h 10000"/>
              <a:gd name="connsiteX9" fmla="*/ 10000 w 10000"/>
              <a:gd name="connsiteY9" fmla="*/ 10000 h 10000"/>
              <a:gd name="connsiteX10" fmla="*/ 10000 w 10000"/>
              <a:gd name="connsiteY10" fmla="*/ 0 h 10000"/>
              <a:gd name="connsiteX11" fmla="*/ 7538 w 10000"/>
              <a:gd name="connsiteY11" fmla="*/ 0 h 10000"/>
              <a:gd name="connsiteX0" fmla="*/ 7538 w 10000"/>
              <a:gd name="connsiteY0" fmla="*/ 0 h 10000"/>
              <a:gd name="connsiteX1" fmla="*/ 5754 w 10000"/>
              <a:gd name="connsiteY1" fmla="*/ 2345 h 10000"/>
              <a:gd name="connsiteX2" fmla="*/ 2594 w 10000"/>
              <a:gd name="connsiteY2" fmla="*/ 3656 h 10000"/>
              <a:gd name="connsiteX3" fmla="*/ 0 w 10000"/>
              <a:gd name="connsiteY3" fmla="*/ 6085 h 10000"/>
              <a:gd name="connsiteX4" fmla="*/ 0 w 10000"/>
              <a:gd name="connsiteY4" fmla="*/ 8898 h 10000"/>
              <a:gd name="connsiteX5" fmla="*/ 1118 w 10000"/>
              <a:gd name="connsiteY5" fmla="*/ 9379 h 10000"/>
              <a:gd name="connsiteX6" fmla="*/ 3719 w 10000"/>
              <a:gd name="connsiteY6" fmla="*/ 9590 h 10000"/>
              <a:gd name="connsiteX7" fmla="*/ 6219 w 10000"/>
              <a:gd name="connsiteY7" fmla="*/ 9755 h 10000"/>
              <a:gd name="connsiteX8" fmla="*/ 9146 w 10000"/>
              <a:gd name="connsiteY8" fmla="*/ 9497 h 10000"/>
              <a:gd name="connsiteX9" fmla="*/ 10000 w 10000"/>
              <a:gd name="connsiteY9" fmla="*/ 10000 h 10000"/>
              <a:gd name="connsiteX10" fmla="*/ 10000 w 10000"/>
              <a:gd name="connsiteY10" fmla="*/ 0 h 10000"/>
              <a:gd name="connsiteX11" fmla="*/ 7538 w 10000"/>
              <a:gd name="connsiteY11" fmla="*/ 0 h 10000"/>
              <a:gd name="connsiteX0" fmla="*/ 7538 w 10000"/>
              <a:gd name="connsiteY0" fmla="*/ 0 h 10000"/>
              <a:gd name="connsiteX1" fmla="*/ 5754 w 10000"/>
              <a:gd name="connsiteY1" fmla="*/ 2345 h 10000"/>
              <a:gd name="connsiteX2" fmla="*/ 2594 w 10000"/>
              <a:gd name="connsiteY2" fmla="*/ 3656 h 10000"/>
              <a:gd name="connsiteX3" fmla="*/ 0 w 10000"/>
              <a:gd name="connsiteY3" fmla="*/ 6085 h 10000"/>
              <a:gd name="connsiteX4" fmla="*/ 0 w 10000"/>
              <a:gd name="connsiteY4" fmla="*/ 8898 h 10000"/>
              <a:gd name="connsiteX5" fmla="*/ 1118 w 10000"/>
              <a:gd name="connsiteY5" fmla="*/ 9379 h 10000"/>
              <a:gd name="connsiteX6" fmla="*/ 3719 w 10000"/>
              <a:gd name="connsiteY6" fmla="*/ 9590 h 10000"/>
              <a:gd name="connsiteX7" fmla="*/ 6219 w 10000"/>
              <a:gd name="connsiteY7" fmla="*/ 9755 h 10000"/>
              <a:gd name="connsiteX8" fmla="*/ 9146 w 10000"/>
              <a:gd name="connsiteY8" fmla="*/ 9497 h 10000"/>
              <a:gd name="connsiteX9" fmla="*/ 10000 w 10000"/>
              <a:gd name="connsiteY9" fmla="*/ 10000 h 10000"/>
              <a:gd name="connsiteX10" fmla="*/ 10000 w 10000"/>
              <a:gd name="connsiteY10" fmla="*/ 0 h 10000"/>
              <a:gd name="connsiteX11" fmla="*/ 7538 w 10000"/>
              <a:gd name="connsiteY11" fmla="*/ 0 h 10000"/>
              <a:gd name="connsiteX0" fmla="*/ 7538 w 10000"/>
              <a:gd name="connsiteY0" fmla="*/ 0 h 10000"/>
              <a:gd name="connsiteX1" fmla="*/ 5754 w 10000"/>
              <a:gd name="connsiteY1" fmla="*/ 2345 h 10000"/>
              <a:gd name="connsiteX2" fmla="*/ 2594 w 10000"/>
              <a:gd name="connsiteY2" fmla="*/ 3656 h 10000"/>
              <a:gd name="connsiteX3" fmla="*/ 0 w 10000"/>
              <a:gd name="connsiteY3" fmla="*/ 6085 h 10000"/>
              <a:gd name="connsiteX4" fmla="*/ 0 w 10000"/>
              <a:gd name="connsiteY4" fmla="*/ 8898 h 10000"/>
              <a:gd name="connsiteX5" fmla="*/ 1118 w 10000"/>
              <a:gd name="connsiteY5" fmla="*/ 9379 h 10000"/>
              <a:gd name="connsiteX6" fmla="*/ 3719 w 10000"/>
              <a:gd name="connsiteY6" fmla="*/ 9590 h 10000"/>
              <a:gd name="connsiteX7" fmla="*/ 6219 w 10000"/>
              <a:gd name="connsiteY7" fmla="*/ 9755 h 10000"/>
              <a:gd name="connsiteX8" fmla="*/ 9146 w 10000"/>
              <a:gd name="connsiteY8" fmla="*/ 9497 h 10000"/>
              <a:gd name="connsiteX9" fmla="*/ 10000 w 10000"/>
              <a:gd name="connsiteY9" fmla="*/ 10000 h 10000"/>
              <a:gd name="connsiteX10" fmla="*/ 10000 w 10000"/>
              <a:gd name="connsiteY10" fmla="*/ 0 h 10000"/>
              <a:gd name="connsiteX11" fmla="*/ 7538 w 10000"/>
              <a:gd name="connsiteY11" fmla="*/ 0 h 10000"/>
              <a:gd name="connsiteX0" fmla="*/ 7538 w 10000"/>
              <a:gd name="connsiteY0" fmla="*/ 0 h 10000"/>
              <a:gd name="connsiteX1" fmla="*/ 5754 w 10000"/>
              <a:gd name="connsiteY1" fmla="*/ 2345 h 10000"/>
              <a:gd name="connsiteX2" fmla="*/ 2594 w 10000"/>
              <a:gd name="connsiteY2" fmla="*/ 3656 h 10000"/>
              <a:gd name="connsiteX3" fmla="*/ 0 w 10000"/>
              <a:gd name="connsiteY3" fmla="*/ 6085 h 10000"/>
              <a:gd name="connsiteX4" fmla="*/ 0 w 10000"/>
              <a:gd name="connsiteY4" fmla="*/ 8898 h 10000"/>
              <a:gd name="connsiteX5" fmla="*/ 1118 w 10000"/>
              <a:gd name="connsiteY5" fmla="*/ 9379 h 10000"/>
              <a:gd name="connsiteX6" fmla="*/ 3719 w 10000"/>
              <a:gd name="connsiteY6" fmla="*/ 9590 h 10000"/>
              <a:gd name="connsiteX7" fmla="*/ 6219 w 10000"/>
              <a:gd name="connsiteY7" fmla="*/ 9755 h 10000"/>
              <a:gd name="connsiteX8" fmla="*/ 9146 w 10000"/>
              <a:gd name="connsiteY8" fmla="*/ 9497 h 10000"/>
              <a:gd name="connsiteX9" fmla="*/ 10000 w 10000"/>
              <a:gd name="connsiteY9" fmla="*/ 10000 h 10000"/>
              <a:gd name="connsiteX10" fmla="*/ 10000 w 10000"/>
              <a:gd name="connsiteY10" fmla="*/ 0 h 10000"/>
              <a:gd name="connsiteX11" fmla="*/ 7538 w 10000"/>
              <a:gd name="connsiteY11" fmla="*/ 0 h 10000"/>
              <a:gd name="connsiteX0" fmla="*/ 7538 w 10000"/>
              <a:gd name="connsiteY0" fmla="*/ 0 h 10000"/>
              <a:gd name="connsiteX1" fmla="*/ 5734 w 10000"/>
              <a:gd name="connsiteY1" fmla="*/ 2081 h 10000"/>
              <a:gd name="connsiteX2" fmla="*/ 2594 w 10000"/>
              <a:gd name="connsiteY2" fmla="*/ 3656 h 10000"/>
              <a:gd name="connsiteX3" fmla="*/ 0 w 10000"/>
              <a:gd name="connsiteY3" fmla="*/ 6085 h 10000"/>
              <a:gd name="connsiteX4" fmla="*/ 0 w 10000"/>
              <a:gd name="connsiteY4" fmla="*/ 8898 h 10000"/>
              <a:gd name="connsiteX5" fmla="*/ 1118 w 10000"/>
              <a:gd name="connsiteY5" fmla="*/ 9379 h 10000"/>
              <a:gd name="connsiteX6" fmla="*/ 3719 w 10000"/>
              <a:gd name="connsiteY6" fmla="*/ 9590 h 10000"/>
              <a:gd name="connsiteX7" fmla="*/ 6219 w 10000"/>
              <a:gd name="connsiteY7" fmla="*/ 9755 h 10000"/>
              <a:gd name="connsiteX8" fmla="*/ 9146 w 10000"/>
              <a:gd name="connsiteY8" fmla="*/ 9497 h 10000"/>
              <a:gd name="connsiteX9" fmla="*/ 10000 w 10000"/>
              <a:gd name="connsiteY9" fmla="*/ 10000 h 10000"/>
              <a:gd name="connsiteX10" fmla="*/ 10000 w 10000"/>
              <a:gd name="connsiteY10" fmla="*/ 0 h 10000"/>
              <a:gd name="connsiteX11" fmla="*/ 7538 w 10000"/>
              <a:gd name="connsiteY11" fmla="*/ 0 h 10000"/>
              <a:gd name="connsiteX0" fmla="*/ 7538 w 10000"/>
              <a:gd name="connsiteY0" fmla="*/ 0 h 10000"/>
              <a:gd name="connsiteX1" fmla="*/ 5734 w 10000"/>
              <a:gd name="connsiteY1" fmla="*/ 2081 h 10000"/>
              <a:gd name="connsiteX2" fmla="*/ 2594 w 10000"/>
              <a:gd name="connsiteY2" fmla="*/ 3656 h 10000"/>
              <a:gd name="connsiteX3" fmla="*/ 0 w 10000"/>
              <a:gd name="connsiteY3" fmla="*/ 6085 h 10000"/>
              <a:gd name="connsiteX4" fmla="*/ 0 w 10000"/>
              <a:gd name="connsiteY4" fmla="*/ 8898 h 10000"/>
              <a:gd name="connsiteX5" fmla="*/ 1118 w 10000"/>
              <a:gd name="connsiteY5" fmla="*/ 9379 h 10000"/>
              <a:gd name="connsiteX6" fmla="*/ 3719 w 10000"/>
              <a:gd name="connsiteY6" fmla="*/ 9590 h 10000"/>
              <a:gd name="connsiteX7" fmla="*/ 6219 w 10000"/>
              <a:gd name="connsiteY7" fmla="*/ 9755 h 10000"/>
              <a:gd name="connsiteX8" fmla="*/ 9146 w 10000"/>
              <a:gd name="connsiteY8" fmla="*/ 9497 h 10000"/>
              <a:gd name="connsiteX9" fmla="*/ 10000 w 10000"/>
              <a:gd name="connsiteY9" fmla="*/ 10000 h 10000"/>
              <a:gd name="connsiteX10" fmla="*/ 10000 w 10000"/>
              <a:gd name="connsiteY10" fmla="*/ 0 h 10000"/>
              <a:gd name="connsiteX11" fmla="*/ 7538 w 10000"/>
              <a:gd name="connsiteY11" fmla="*/ 0 h 10000"/>
              <a:gd name="connsiteX0" fmla="*/ 7538 w 10000"/>
              <a:gd name="connsiteY0" fmla="*/ 0 h 10000"/>
              <a:gd name="connsiteX1" fmla="*/ 5734 w 10000"/>
              <a:gd name="connsiteY1" fmla="*/ 2081 h 10000"/>
              <a:gd name="connsiteX2" fmla="*/ 2594 w 10000"/>
              <a:gd name="connsiteY2" fmla="*/ 3656 h 10000"/>
              <a:gd name="connsiteX3" fmla="*/ 0 w 10000"/>
              <a:gd name="connsiteY3" fmla="*/ 6085 h 10000"/>
              <a:gd name="connsiteX4" fmla="*/ 0 w 10000"/>
              <a:gd name="connsiteY4" fmla="*/ 8898 h 10000"/>
              <a:gd name="connsiteX5" fmla="*/ 1118 w 10000"/>
              <a:gd name="connsiteY5" fmla="*/ 9379 h 10000"/>
              <a:gd name="connsiteX6" fmla="*/ 3719 w 10000"/>
              <a:gd name="connsiteY6" fmla="*/ 9590 h 10000"/>
              <a:gd name="connsiteX7" fmla="*/ 6219 w 10000"/>
              <a:gd name="connsiteY7" fmla="*/ 9755 h 10000"/>
              <a:gd name="connsiteX8" fmla="*/ 9146 w 10000"/>
              <a:gd name="connsiteY8" fmla="*/ 9497 h 10000"/>
              <a:gd name="connsiteX9" fmla="*/ 10000 w 10000"/>
              <a:gd name="connsiteY9" fmla="*/ 10000 h 10000"/>
              <a:gd name="connsiteX10" fmla="*/ 10000 w 10000"/>
              <a:gd name="connsiteY10" fmla="*/ 0 h 10000"/>
              <a:gd name="connsiteX11" fmla="*/ 7538 w 10000"/>
              <a:gd name="connsiteY11" fmla="*/ 0 h 10000"/>
              <a:gd name="connsiteX0" fmla="*/ 7538 w 10000"/>
              <a:gd name="connsiteY0" fmla="*/ 0 h 10000"/>
              <a:gd name="connsiteX1" fmla="*/ 5734 w 10000"/>
              <a:gd name="connsiteY1" fmla="*/ 2081 h 10000"/>
              <a:gd name="connsiteX2" fmla="*/ 2594 w 10000"/>
              <a:gd name="connsiteY2" fmla="*/ 3656 h 10000"/>
              <a:gd name="connsiteX3" fmla="*/ 0 w 10000"/>
              <a:gd name="connsiteY3" fmla="*/ 6085 h 10000"/>
              <a:gd name="connsiteX4" fmla="*/ 0 w 10000"/>
              <a:gd name="connsiteY4" fmla="*/ 8898 h 10000"/>
              <a:gd name="connsiteX5" fmla="*/ 1118 w 10000"/>
              <a:gd name="connsiteY5" fmla="*/ 9379 h 10000"/>
              <a:gd name="connsiteX6" fmla="*/ 3719 w 10000"/>
              <a:gd name="connsiteY6" fmla="*/ 9590 h 10000"/>
              <a:gd name="connsiteX7" fmla="*/ 6219 w 10000"/>
              <a:gd name="connsiteY7" fmla="*/ 9755 h 10000"/>
              <a:gd name="connsiteX8" fmla="*/ 9146 w 10000"/>
              <a:gd name="connsiteY8" fmla="*/ 9497 h 10000"/>
              <a:gd name="connsiteX9" fmla="*/ 10000 w 10000"/>
              <a:gd name="connsiteY9" fmla="*/ 10000 h 10000"/>
              <a:gd name="connsiteX10" fmla="*/ 10000 w 10000"/>
              <a:gd name="connsiteY10" fmla="*/ 0 h 10000"/>
              <a:gd name="connsiteX11" fmla="*/ 7538 w 10000"/>
              <a:gd name="connsiteY11" fmla="*/ 0 h 10000"/>
              <a:gd name="connsiteX0" fmla="*/ 7538 w 10000"/>
              <a:gd name="connsiteY0" fmla="*/ 0 h 10000"/>
              <a:gd name="connsiteX1" fmla="*/ 5734 w 10000"/>
              <a:gd name="connsiteY1" fmla="*/ 2081 h 10000"/>
              <a:gd name="connsiteX2" fmla="*/ 2594 w 10000"/>
              <a:gd name="connsiteY2" fmla="*/ 3656 h 10000"/>
              <a:gd name="connsiteX3" fmla="*/ 0 w 10000"/>
              <a:gd name="connsiteY3" fmla="*/ 6085 h 10000"/>
              <a:gd name="connsiteX4" fmla="*/ 0 w 10000"/>
              <a:gd name="connsiteY4" fmla="*/ 8898 h 10000"/>
              <a:gd name="connsiteX5" fmla="*/ 1118 w 10000"/>
              <a:gd name="connsiteY5" fmla="*/ 9379 h 10000"/>
              <a:gd name="connsiteX6" fmla="*/ 3719 w 10000"/>
              <a:gd name="connsiteY6" fmla="*/ 9590 h 10000"/>
              <a:gd name="connsiteX7" fmla="*/ 6219 w 10000"/>
              <a:gd name="connsiteY7" fmla="*/ 9755 h 10000"/>
              <a:gd name="connsiteX8" fmla="*/ 9146 w 10000"/>
              <a:gd name="connsiteY8" fmla="*/ 9497 h 10000"/>
              <a:gd name="connsiteX9" fmla="*/ 10000 w 10000"/>
              <a:gd name="connsiteY9" fmla="*/ 10000 h 10000"/>
              <a:gd name="connsiteX10" fmla="*/ 10000 w 10000"/>
              <a:gd name="connsiteY10" fmla="*/ 0 h 10000"/>
              <a:gd name="connsiteX11" fmla="*/ 7538 w 10000"/>
              <a:gd name="connsiteY11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000" h="10000">
                <a:moveTo>
                  <a:pt x="7538" y="0"/>
                </a:moveTo>
                <a:cubicBezTo>
                  <a:pt x="7242" y="1137"/>
                  <a:pt x="6741" y="1888"/>
                  <a:pt x="5734" y="2081"/>
                </a:cubicBezTo>
                <a:cubicBezTo>
                  <a:pt x="4333" y="2350"/>
                  <a:pt x="3743" y="1668"/>
                  <a:pt x="2594" y="3656"/>
                </a:cubicBezTo>
                <a:cubicBezTo>
                  <a:pt x="1445" y="5644"/>
                  <a:pt x="575" y="5130"/>
                  <a:pt x="0" y="6085"/>
                </a:cubicBezTo>
                <a:lnTo>
                  <a:pt x="0" y="8898"/>
                </a:lnTo>
                <a:cubicBezTo>
                  <a:pt x="320" y="8910"/>
                  <a:pt x="691" y="9027"/>
                  <a:pt x="1118" y="9379"/>
                </a:cubicBezTo>
                <a:cubicBezTo>
                  <a:pt x="2236" y="10270"/>
                  <a:pt x="3178" y="9755"/>
                  <a:pt x="3719" y="9590"/>
                </a:cubicBezTo>
                <a:cubicBezTo>
                  <a:pt x="4259" y="9426"/>
                  <a:pt x="4749" y="9519"/>
                  <a:pt x="6219" y="9755"/>
                </a:cubicBezTo>
                <a:cubicBezTo>
                  <a:pt x="7689" y="10000"/>
                  <a:pt x="8254" y="8770"/>
                  <a:pt x="9146" y="9497"/>
                </a:cubicBezTo>
                <a:cubicBezTo>
                  <a:pt x="9548" y="9824"/>
                  <a:pt x="9824" y="9954"/>
                  <a:pt x="10000" y="10000"/>
                </a:cubicBezTo>
                <a:lnTo>
                  <a:pt x="10000" y="0"/>
                </a:lnTo>
                <a:lnTo>
                  <a:pt x="7538" y="0"/>
                </a:lnTo>
                <a:close/>
              </a:path>
            </a:pathLst>
          </a:custGeom>
          <a:solidFill>
            <a:schemeClr val="tx2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26CC7428-BFF2-37F1-5B58-53A99AE606CC}"/>
              </a:ext>
            </a:extLst>
          </p:cNvPr>
          <p:cNvSpPr/>
          <p:nvPr/>
        </p:nvSpPr>
        <p:spPr>
          <a:xfrm>
            <a:off x="249714" y="4234896"/>
            <a:ext cx="2977377" cy="1597882"/>
          </a:xfrm>
          <a:custGeom>
            <a:avLst/>
            <a:gdLst>
              <a:gd name="connsiteX0" fmla="*/ 837043 w 2033588"/>
              <a:gd name="connsiteY0" fmla="*/ 0 h 1597882"/>
              <a:gd name="connsiteX1" fmla="*/ 1196546 w 2033588"/>
              <a:gd name="connsiteY1" fmla="*/ 0 h 1597882"/>
              <a:gd name="connsiteX2" fmla="*/ 2033588 w 2033588"/>
              <a:gd name="connsiteY2" fmla="*/ 1597882 h 1597882"/>
              <a:gd name="connsiteX3" fmla="*/ 0 w 2033588"/>
              <a:gd name="connsiteY3" fmla="*/ 1597882 h 1597882"/>
              <a:gd name="connsiteX4" fmla="*/ 837043 w 2033588"/>
              <a:gd name="connsiteY4" fmla="*/ 0 h 1597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33588" h="1597882">
                <a:moveTo>
                  <a:pt x="837043" y="0"/>
                </a:moveTo>
                <a:lnTo>
                  <a:pt x="1196546" y="0"/>
                </a:lnTo>
                <a:lnTo>
                  <a:pt x="2033588" y="1597882"/>
                </a:lnTo>
                <a:lnTo>
                  <a:pt x="0" y="1597882"/>
                </a:lnTo>
                <a:lnTo>
                  <a:pt x="837043" y="0"/>
                </a:lnTo>
                <a:close/>
              </a:path>
            </a:pathLst>
          </a:custGeom>
          <a:gradFill>
            <a:gsLst>
              <a:gs pos="0">
                <a:schemeClr val="bg1">
                  <a:alpha val="12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N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071629-ABF1-4BB9-A0FD-241772C264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6165" y="2604867"/>
            <a:ext cx="36119" cy="1143811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EDB9051-2807-91F5-BBD5-70603C040434}"/>
              </a:ext>
            </a:extLst>
          </p:cNvPr>
          <p:cNvGrpSpPr/>
          <p:nvPr/>
        </p:nvGrpSpPr>
        <p:grpSpPr>
          <a:xfrm>
            <a:off x="1368185" y="3610223"/>
            <a:ext cx="635088" cy="755483"/>
            <a:chOff x="3616085" y="2591048"/>
            <a:chExt cx="635088" cy="755483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92DB01B9-924F-02AA-F05A-9721A938DC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26118" y="3238757"/>
              <a:ext cx="610005" cy="38125"/>
            </a:xfrm>
            <a:prstGeom prst="ellipse">
              <a:avLst/>
            </a:prstGeom>
            <a:solidFill>
              <a:schemeClr val="accent3">
                <a:lumMod val="20000"/>
                <a:lumOff val="8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44C8E489-0AA6-4762-3B58-53C729A9FD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4606" y="3149885"/>
              <a:ext cx="313029" cy="196646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AF385BC1-33FC-024D-BB2F-36DB606C01F8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5940" y="2591048"/>
              <a:ext cx="110363" cy="81267"/>
            </a:xfrm>
            <a:custGeom>
              <a:avLst/>
              <a:gdLst>
                <a:gd name="T0" fmla="*/ 46 w 46"/>
                <a:gd name="T1" fmla="*/ 34 h 34"/>
                <a:gd name="T2" fmla="*/ 43 w 46"/>
                <a:gd name="T3" fmla="*/ 8 h 34"/>
                <a:gd name="T4" fmla="*/ 23 w 46"/>
                <a:gd name="T5" fmla="*/ 1 h 34"/>
                <a:gd name="T6" fmla="*/ 3 w 46"/>
                <a:gd name="T7" fmla="*/ 8 h 34"/>
                <a:gd name="T8" fmla="*/ 0 w 46"/>
                <a:gd name="T9" fmla="*/ 34 h 34"/>
                <a:gd name="T10" fmla="*/ 46 w 46"/>
                <a:gd name="T11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6" h="34">
                  <a:moveTo>
                    <a:pt x="46" y="34"/>
                  </a:moveTo>
                  <a:cubicBezTo>
                    <a:pt x="46" y="34"/>
                    <a:pt x="44" y="14"/>
                    <a:pt x="43" y="8"/>
                  </a:cubicBezTo>
                  <a:cubicBezTo>
                    <a:pt x="42" y="3"/>
                    <a:pt x="33" y="0"/>
                    <a:pt x="23" y="1"/>
                  </a:cubicBezTo>
                  <a:cubicBezTo>
                    <a:pt x="14" y="0"/>
                    <a:pt x="4" y="3"/>
                    <a:pt x="3" y="8"/>
                  </a:cubicBezTo>
                  <a:cubicBezTo>
                    <a:pt x="2" y="14"/>
                    <a:pt x="0" y="34"/>
                    <a:pt x="0" y="34"/>
                  </a:cubicBezTo>
                  <a:lnTo>
                    <a:pt x="46" y="34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78ABC3E9-6BAC-7E20-EB94-655D52DFD85F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6085" y="2646229"/>
              <a:ext cx="635088" cy="619034"/>
            </a:xfrm>
            <a:custGeom>
              <a:avLst/>
              <a:gdLst>
                <a:gd name="T0" fmla="*/ 223 w 264"/>
                <a:gd name="T1" fmla="*/ 150 h 259"/>
                <a:gd name="T2" fmla="*/ 174 w 264"/>
                <a:gd name="T3" fmla="*/ 46 h 259"/>
                <a:gd name="T4" fmla="*/ 131 w 264"/>
                <a:gd name="T5" fmla="*/ 0 h 259"/>
                <a:gd name="T6" fmla="*/ 88 w 264"/>
                <a:gd name="T7" fmla="*/ 46 h 259"/>
                <a:gd name="T8" fmla="*/ 39 w 264"/>
                <a:gd name="T9" fmla="*/ 150 h 259"/>
                <a:gd name="T10" fmla="*/ 5 w 264"/>
                <a:gd name="T11" fmla="*/ 259 h 259"/>
                <a:gd name="T12" fmla="*/ 131 w 264"/>
                <a:gd name="T13" fmla="*/ 251 h 259"/>
                <a:gd name="T14" fmla="*/ 258 w 264"/>
                <a:gd name="T15" fmla="*/ 259 h 259"/>
                <a:gd name="T16" fmla="*/ 258 w 264"/>
                <a:gd name="T17" fmla="*/ 259 h 259"/>
                <a:gd name="T18" fmla="*/ 223 w 264"/>
                <a:gd name="T19" fmla="*/ 150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4" h="259">
                  <a:moveTo>
                    <a:pt x="223" y="150"/>
                  </a:moveTo>
                  <a:cubicBezTo>
                    <a:pt x="182" y="88"/>
                    <a:pt x="174" y="89"/>
                    <a:pt x="174" y="46"/>
                  </a:cubicBezTo>
                  <a:cubicBezTo>
                    <a:pt x="175" y="4"/>
                    <a:pt x="161" y="0"/>
                    <a:pt x="131" y="0"/>
                  </a:cubicBezTo>
                  <a:cubicBezTo>
                    <a:pt x="101" y="0"/>
                    <a:pt x="87" y="4"/>
                    <a:pt x="88" y="46"/>
                  </a:cubicBezTo>
                  <a:cubicBezTo>
                    <a:pt x="89" y="89"/>
                    <a:pt x="80" y="88"/>
                    <a:pt x="39" y="150"/>
                  </a:cubicBezTo>
                  <a:cubicBezTo>
                    <a:pt x="0" y="210"/>
                    <a:pt x="4" y="254"/>
                    <a:pt x="5" y="259"/>
                  </a:cubicBezTo>
                  <a:cubicBezTo>
                    <a:pt x="8" y="254"/>
                    <a:pt x="63" y="251"/>
                    <a:pt x="131" y="251"/>
                  </a:cubicBezTo>
                  <a:cubicBezTo>
                    <a:pt x="201" y="251"/>
                    <a:pt x="258" y="255"/>
                    <a:pt x="258" y="259"/>
                  </a:cubicBezTo>
                  <a:cubicBezTo>
                    <a:pt x="258" y="259"/>
                    <a:pt x="258" y="259"/>
                    <a:pt x="258" y="259"/>
                  </a:cubicBezTo>
                  <a:cubicBezTo>
                    <a:pt x="258" y="259"/>
                    <a:pt x="264" y="213"/>
                    <a:pt x="223" y="150"/>
                  </a:cubicBezTo>
                  <a:close/>
                </a:path>
              </a:pathLst>
            </a:custGeom>
            <a:solidFill>
              <a:schemeClr val="accent4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EC55E40E-8B4F-242A-A490-BD43A79ED465}"/>
              </a:ext>
            </a:extLst>
          </p:cNvPr>
          <p:cNvSpPr txBox="1"/>
          <p:nvPr/>
        </p:nvSpPr>
        <p:spPr>
          <a:xfrm>
            <a:off x="485749" y="4465537"/>
            <a:ext cx="2394942" cy="307777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ctr"/>
            <a:r>
              <a:rPr lang="en-US" b="1" kern="0" dirty="0">
                <a:solidFill>
                  <a:schemeClr val="bg1"/>
                </a:solidFill>
                <a:latin typeface="Segoe UI" panose="020B0502040204020203" pitchFamily="34" charset="0"/>
                <a:ea typeface="Calibri Light" charset="0"/>
                <a:cs typeface="Segoe UI" panose="020B0502040204020203" pitchFamily="34" charset="0"/>
              </a:rPr>
              <a:t>Document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B742385D-B27A-6ADA-02AA-02CF27F798B8}"/>
              </a:ext>
            </a:extLst>
          </p:cNvPr>
          <p:cNvSpPr/>
          <p:nvPr/>
        </p:nvSpPr>
        <p:spPr>
          <a:xfrm>
            <a:off x="2901329" y="3497116"/>
            <a:ext cx="2977377" cy="1597882"/>
          </a:xfrm>
          <a:custGeom>
            <a:avLst/>
            <a:gdLst>
              <a:gd name="connsiteX0" fmla="*/ 837043 w 2033588"/>
              <a:gd name="connsiteY0" fmla="*/ 0 h 1597882"/>
              <a:gd name="connsiteX1" fmla="*/ 1196546 w 2033588"/>
              <a:gd name="connsiteY1" fmla="*/ 0 h 1597882"/>
              <a:gd name="connsiteX2" fmla="*/ 2033588 w 2033588"/>
              <a:gd name="connsiteY2" fmla="*/ 1597882 h 1597882"/>
              <a:gd name="connsiteX3" fmla="*/ 0 w 2033588"/>
              <a:gd name="connsiteY3" fmla="*/ 1597882 h 1597882"/>
              <a:gd name="connsiteX4" fmla="*/ 837043 w 2033588"/>
              <a:gd name="connsiteY4" fmla="*/ 0 h 1597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33588" h="1597882">
                <a:moveTo>
                  <a:pt x="837043" y="0"/>
                </a:moveTo>
                <a:lnTo>
                  <a:pt x="1196546" y="0"/>
                </a:lnTo>
                <a:lnTo>
                  <a:pt x="2033588" y="1597882"/>
                </a:lnTo>
                <a:lnTo>
                  <a:pt x="0" y="1597882"/>
                </a:lnTo>
                <a:lnTo>
                  <a:pt x="837043" y="0"/>
                </a:lnTo>
                <a:close/>
              </a:path>
            </a:pathLst>
          </a:custGeom>
          <a:gradFill>
            <a:gsLst>
              <a:gs pos="0">
                <a:schemeClr val="bg1">
                  <a:alpha val="12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N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344BCD8-C53A-019E-500A-AF9F1E1882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70453" y="1834839"/>
            <a:ext cx="36119" cy="1143811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7AF7AC9-1245-4550-39ED-FC3A6C97FC10}"/>
              </a:ext>
            </a:extLst>
          </p:cNvPr>
          <p:cNvGrpSpPr/>
          <p:nvPr/>
        </p:nvGrpSpPr>
        <p:grpSpPr>
          <a:xfrm>
            <a:off x="4072473" y="2840195"/>
            <a:ext cx="635088" cy="755483"/>
            <a:chOff x="3616085" y="2591048"/>
            <a:chExt cx="635088" cy="755483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C4932356-61A6-3F5F-F3B6-5E42CB9974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26118" y="3238757"/>
              <a:ext cx="610005" cy="38125"/>
            </a:xfrm>
            <a:prstGeom prst="ellipse">
              <a:avLst/>
            </a:prstGeom>
            <a:solidFill>
              <a:schemeClr val="accent3">
                <a:lumMod val="20000"/>
                <a:lumOff val="8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0E837870-0A0A-694F-C8A8-1E8780933C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4606" y="3149885"/>
              <a:ext cx="313029" cy="196646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C095565D-BA49-3821-AF7F-A670B8FD7C7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5940" y="2591048"/>
              <a:ext cx="110363" cy="81267"/>
            </a:xfrm>
            <a:custGeom>
              <a:avLst/>
              <a:gdLst>
                <a:gd name="T0" fmla="*/ 46 w 46"/>
                <a:gd name="T1" fmla="*/ 34 h 34"/>
                <a:gd name="T2" fmla="*/ 43 w 46"/>
                <a:gd name="T3" fmla="*/ 8 h 34"/>
                <a:gd name="T4" fmla="*/ 23 w 46"/>
                <a:gd name="T5" fmla="*/ 1 h 34"/>
                <a:gd name="T6" fmla="*/ 3 w 46"/>
                <a:gd name="T7" fmla="*/ 8 h 34"/>
                <a:gd name="T8" fmla="*/ 0 w 46"/>
                <a:gd name="T9" fmla="*/ 34 h 34"/>
                <a:gd name="T10" fmla="*/ 46 w 46"/>
                <a:gd name="T11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6" h="34">
                  <a:moveTo>
                    <a:pt x="46" y="34"/>
                  </a:moveTo>
                  <a:cubicBezTo>
                    <a:pt x="46" y="34"/>
                    <a:pt x="44" y="14"/>
                    <a:pt x="43" y="8"/>
                  </a:cubicBezTo>
                  <a:cubicBezTo>
                    <a:pt x="42" y="3"/>
                    <a:pt x="33" y="0"/>
                    <a:pt x="23" y="1"/>
                  </a:cubicBezTo>
                  <a:cubicBezTo>
                    <a:pt x="14" y="0"/>
                    <a:pt x="4" y="3"/>
                    <a:pt x="3" y="8"/>
                  </a:cubicBezTo>
                  <a:cubicBezTo>
                    <a:pt x="2" y="14"/>
                    <a:pt x="0" y="34"/>
                    <a:pt x="0" y="34"/>
                  </a:cubicBezTo>
                  <a:lnTo>
                    <a:pt x="46" y="34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22" name="Freeform 13">
              <a:extLst>
                <a:ext uri="{FF2B5EF4-FFF2-40B4-BE49-F238E27FC236}">
                  <a16:creationId xmlns:a16="http://schemas.microsoft.com/office/drawing/2014/main" id="{07C9305E-35FE-313A-0F37-8B8A622AC9DD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6085" y="2646229"/>
              <a:ext cx="635088" cy="619034"/>
            </a:xfrm>
            <a:custGeom>
              <a:avLst/>
              <a:gdLst>
                <a:gd name="T0" fmla="*/ 223 w 264"/>
                <a:gd name="T1" fmla="*/ 150 h 259"/>
                <a:gd name="T2" fmla="*/ 174 w 264"/>
                <a:gd name="T3" fmla="*/ 46 h 259"/>
                <a:gd name="T4" fmla="*/ 131 w 264"/>
                <a:gd name="T5" fmla="*/ 0 h 259"/>
                <a:gd name="T6" fmla="*/ 88 w 264"/>
                <a:gd name="T7" fmla="*/ 46 h 259"/>
                <a:gd name="T8" fmla="*/ 39 w 264"/>
                <a:gd name="T9" fmla="*/ 150 h 259"/>
                <a:gd name="T10" fmla="*/ 5 w 264"/>
                <a:gd name="T11" fmla="*/ 259 h 259"/>
                <a:gd name="T12" fmla="*/ 131 w 264"/>
                <a:gd name="T13" fmla="*/ 251 h 259"/>
                <a:gd name="T14" fmla="*/ 258 w 264"/>
                <a:gd name="T15" fmla="*/ 259 h 259"/>
                <a:gd name="T16" fmla="*/ 258 w 264"/>
                <a:gd name="T17" fmla="*/ 259 h 259"/>
                <a:gd name="T18" fmla="*/ 223 w 264"/>
                <a:gd name="T19" fmla="*/ 150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4" h="259">
                  <a:moveTo>
                    <a:pt x="223" y="150"/>
                  </a:moveTo>
                  <a:cubicBezTo>
                    <a:pt x="182" y="88"/>
                    <a:pt x="174" y="89"/>
                    <a:pt x="174" y="46"/>
                  </a:cubicBezTo>
                  <a:cubicBezTo>
                    <a:pt x="175" y="4"/>
                    <a:pt x="161" y="0"/>
                    <a:pt x="131" y="0"/>
                  </a:cubicBezTo>
                  <a:cubicBezTo>
                    <a:pt x="101" y="0"/>
                    <a:pt x="87" y="4"/>
                    <a:pt x="88" y="46"/>
                  </a:cubicBezTo>
                  <a:cubicBezTo>
                    <a:pt x="89" y="89"/>
                    <a:pt x="80" y="88"/>
                    <a:pt x="39" y="150"/>
                  </a:cubicBezTo>
                  <a:cubicBezTo>
                    <a:pt x="0" y="210"/>
                    <a:pt x="4" y="254"/>
                    <a:pt x="5" y="259"/>
                  </a:cubicBezTo>
                  <a:cubicBezTo>
                    <a:pt x="8" y="254"/>
                    <a:pt x="63" y="251"/>
                    <a:pt x="131" y="251"/>
                  </a:cubicBezTo>
                  <a:cubicBezTo>
                    <a:pt x="201" y="251"/>
                    <a:pt x="258" y="255"/>
                    <a:pt x="258" y="259"/>
                  </a:cubicBezTo>
                  <a:cubicBezTo>
                    <a:pt x="258" y="259"/>
                    <a:pt x="258" y="259"/>
                    <a:pt x="258" y="259"/>
                  </a:cubicBezTo>
                  <a:cubicBezTo>
                    <a:pt x="258" y="259"/>
                    <a:pt x="264" y="213"/>
                    <a:pt x="223" y="150"/>
                  </a:cubicBezTo>
                  <a:close/>
                </a:path>
              </a:pathLst>
            </a:custGeom>
            <a:solidFill>
              <a:schemeClr val="accent4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</p:grp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B247E4EF-25C5-0C83-32C6-71994DD4891D}"/>
              </a:ext>
            </a:extLst>
          </p:cNvPr>
          <p:cNvSpPr/>
          <p:nvPr/>
        </p:nvSpPr>
        <p:spPr>
          <a:xfrm>
            <a:off x="5899344" y="2620786"/>
            <a:ext cx="2977377" cy="1597882"/>
          </a:xfrm>
          <a:custGeom>
            <a:avLst/>
            <a:gdLst>
              <a:gd name="connsiteX0" fmla="*/ 837043 w 2033588"/>
              <a:gd name="connsiteY0" fmla="*/ 0 h 1597882"/>
              <a:gd name="connsiteX1" fmla="*/ 1196546 w 2033588"/>
              <a:gd name="connsiteY1" fmla="*/ 0 h 1597882"/>
              <a:gd name="connsiteX2" fmla="*/ 2033588 w 2033588"/>
              <a:gd name="connsiteY2" fmla="*/ 1597882 h 1597882"/>
              <a:gd name="connsiteX3" fmla="*/ 0 w 2033588"/>
              <a:gd name="connsiteY3" fmla="*/ 1597882 h 1597882"/>
              <a:gd name="connsiteX4" fmla="*/ 837043 w 2033588"/>
              <a:gd name="connsiteY4" fmla="*/ 0 h 1597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33588" h="1597882">
                <a:moveTo>
                  <a:pt x="837043" y="0"/>
                </a:moveTo>
                <a:lnTo>
                  <a:pt x="1196546" y="0"/>
                </a:lnTo>
                <a:lnTo>
                  <a:pt x="2033588" y="1597882"/>
                </a:lnTo>
                <a:lnTo>
                  <a:pt x="0" y="1597882"/>
                </a:lnTo>
                <a:lnTo>
                  <a:pt x="837043" y="0"/>
                </a:lnTo>
                <a:close/>
              </a:path>
            </a:pathLst>
          </a:custGeom>
          <a:gradFill>
            <a:gsLst>
              <a:gs pos="0">
                <a:schemeClr val="bg1">
                  <a:alpha val="12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N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BB55925-BE72-452C-8293-E13AEC80F4D4}"/>
              </a:ext>
            </a:extLst>
          </p:cNvPr>
          <p:cNvSpPr txBox="1"/>
          <p:nvPr/>
        </p:nvSpPr>
        <p:spPr>
          <a:xfrm>
            <a:off x="6224638" y="2845919"/>
            <a:ext cx="2394942" cy="307777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ctr"/>
            <a:r>
              <a:rPr lang="en-US" b="1" kern="0" dirty="0">
                <a:solidFill>
                  <a:schemeClr val="bg1"/>
                </a:solidFill>
                <a:latin typeface="Segoe UI" panose="020B0502040204020203" pitchFamily="34" charset="0"/>
                <a:ea typeface="Calibri Light" charset="0"/>
                <a:cs typeface="Segoe UI" panose="020B0502040204020203" pitchFamily="34" charset="0"/>
              </a:rPr>
              <a:t>Improve</a:t>
            </a:r>
            <a:endParaRPr lang="en-US" b="1" dirty="0">
              <a:solidFill>
                <a:schemeClr val="bg1"/>
              </a:solidFill>
              <a:latin typeface="Segoe UI" panose="020B0502040204020203" pitchFamily="34" charset="0"/>
              <a:ea typeface="Calibri Light" charset="0"/>
              <a:cs typeface="Segoe UI" panose="020B0502040204020203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2757522-F372-8057-F5FF-CB36CDA39A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68468" y="967782"/>
            <a:ext cx="36119" cy="1143811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1984A84-6826-7E46-E840-24F0491A1182}"/>
              </a:ext>
            </a:extLst>
          </p:cNvPr>
          <p:cNvGrpSpPr/>
          <p:nvPr/>
        </p:nvGrpSpPr>
        <p:grpSpPr>
          <a:xfrm>
            <a:off x="7070488" y="1973138"/>
            <a:ext cx="635088" cy="755483"/>
            <a:chOff x="3616085" y="2591048"/>
            <a:chExt cx="635088" cy="755483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48782D1A-D69E-0027-292A-5F390EEA68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26118" y="3238757"/>
              <a:ext cx="610005" cy="38125"/>
            </a:xfrm>
            <a:prstGeom prst="ellipse">
              <a:avLst/>
            </a:prstGeom>
            <a:solidFill>
              <a:schemeClr val="accent3">
                <a:lumMod val="20000"/>
                <a:lumOff val="8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539D6A4B-AB36-B3F5-E929-4F252CC611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4606" y="3149885"/>
              <a:ext cx="313029" cy="196646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30" name="Freeform 12">
              <a:extLst>
                <a:ext uri="{FF2B5EF4-FFF2-40B4-BE49-F238E27FC236}">
                  <a16:creationId xmlns:a16="http://schemas.microsoft.com/office/drawing/2014/main" id="{D29F388F-7439-596D-7B0B-71C6232395D6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5940" y="2591048"/>
              <a:ext cx="110363" cy="81267"/>
            </a:xfrm>
            <a:custGeom>
              <a:avLst/>
              <a:gdLst>
                <a:gd name="T0" fmla="*/ 46 w 46"/>
                <a:gd name="T1" fmla="*/ 34 h 34"/>
                <a:gd name="T2" fmla="*/ 43 w 46"/>
                <a:gd name="T3" fmla="*/ 8 h 34"/>
                <a:gd name="T4" fmla="*/ 23 w 46"/>
                <a:gd name="T5" fmla="*/ 1 h 34"/>
                <a:gd name="T6" fmla="*/ 3 w 46"/>
                <a:gd name="T7" fmla="*/ 8 h 34"/>
                <a:gd name="T8" fmla="*/ 0 w 46"/>
                <a:gd name="T9" fmla="*/ 34 h 34"/>
                <a:gd name="T10" fmla="*/ 46 w 46"/>
                <a:gd name="T11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6" h="34">
                  <a:moveTo>
                    <a:pt x="46" y="34"/>
                  </a:moveTo>
                  <a:cubicBezTo>
                    <a:pt x="46" y="34"/>
                    <a:pt x="44" y="14"/>
                    <a:pt x="43" y="8"/>
                  </a:cubicBezTo>
                  <a:cubicBezTo>
                    <a:pt x="42" y="3"/>
                    <a:pt x="33" y="0"/>
                    <a:pt x="23" y="1"/>
                  </a:cubicBezTo>
                  <a:cubicBezTo>
                    <a:pt x="14" y="0"/>
                    <a:pt x="4" y="3"/>
                    <a:pt x="3" y="8"/>
                  </a:cubicBezTo>
                  <a:cubicBezTo>
                    <a:pt x="2" y="14"/>
                    <a:pt x="0" y="34"/>
                    <a:pt x="0" y="34"/>
                  </a:cubicBezTo>
                  <a:lnTo>
                    <a:pt x="46" y="34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31" name="Freeform 13">
              <a:extLst>
                <a:ext uri="{FF2B5EF4-FFF2-40B4-BE49-F238E27FC236}">
                  <a16:creationId xmlns:a16="http://schemas.microsoft.com/office/drawing/2014/main" id="{2BA868A8-3A74-C161-A114-0CCF47B0087F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6085" y="2646229"/>
              <a:ext cx="635088" cy="619034"/>
            </a:xfrm>
            <a:custGeom>
              <a:avLst/>
              <a:gdLst>
                <a:gd name="T0" fmla="*/ 223 w 264"/>
                <a:gd name="T1" fmla="*/ 150 h 259"/>
                <a:gd name="T2" fmla="*/ 174 w 264"/>
                <a:gd name="T3" fmla="*/ 46 h 259"/>
                <a:gd name="T4" fmla="*/ 131 w 264"/>
                <a:gd name="T5" fmla="*/ 0 h 259"/>
                <a:gd name="T6" fmla="*/ 88 w 264"/>
                <a:gd name="T7" fmla="*/ 46 h 259"/>
                <a:gd name="T8" fmla="*/ 39 w 264"/>
                <a:gd name="T9" fmla="*/ 150 h 259"/>
                <a:gd name="T10" fmla="*/ 5 w 264"/>
                <a:gd name="T11" fmla="*/ 259 h 259"/>
                <a:gd name="T12" fmla="*/ 131 w 264"/>
                <a:gd name="T13" fmla="*/ 251 h 259"/>
                <a:gd name="T14" fmla="*/ 258 w 264"/>
                <a:gd name="T15" fmla="*/ 259 h 259"/>
                <a:gd name="T16" fmla="*/ 258 w 264"/>
                <a:gd name="T17" fmla="*/ 259 h 259"/>
                <a:gd name="T18" fmla="*/ 223 w 264"/>
                <a:gd name="T19" fmla="*/ 150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4" h="259">
                  <a:moveTo>
                    <a:pt x="223" y="150"/>
                  </a:moveTo>
                  <a:cubicBezTo>
                    <a:pt x="182" y="88"/>
                    <a:pt x="174" y="89"/>
                    <a:pt x="174" y="46"/>
                  </a:cubicBezTo>
                  <a:cubicBezTo>
                    <a:pt x="175" y="4"/>
                    <a:pt x="161" y="0"/>
                    <a:pt x="131" y="0"/>
                  </a:cubicBezTo>
                  <a:cubicBezTo>
                    <a:pt x="101" y="0"/>
                    <a:pt x="87" y="4"/>
                    <a:pt x="88" y="46"/>
                  </a:cubicBezTo>
                  <a:cubicBezTo>
                    <a:pt x="89" y="89"/>
                    <a:pt x="80" y="88"/>
                    <a:pt x="39" y="150"/>
                  </a:cubicBezTo>
                  <a:cubicBezTo>
                    <a:pt x="0" y="210"/>
                    <a:pt x="4" y="254"/>
                    <a:pt x="5" y="259"/>
                  </a:cubicBezTo>
                  <a:cubicBezTo>
                    <a:pt x="8" y="254"/>
                    <a:pt x="63" y="251"/>
                    <a:pt x="131" y="251"/>
                  </a:cubicBezTo>
                  <a:cubicBezTo>
                    <a:pt x="201" y="251"/>
                    <a:pt x="258" y="255"/>
                    <a:pt x="258" y="259"/>
                  </a:cubicBezTo>
                  <a:cubicBezTo>
                    <a:pt x="258" y="259"/>
                    <a:pt x="258" y="259"/>
                    <a:pt x="258" y="259"/>
                  </a:cubicBezTo>
                  <a:cubicBezTo>
                    <a:pt x="258" y="259"/>
                    <a:pt x="264" y="213"/>
                    <a:pt x="223" y="150"/>
                  </a:cubicBezTo>
                  <a:close/>
                </a:path>
              </a:pathLst>
            </a:custGeom>
            <a:solidFill>
              <a:schemeClr val="accent4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126B68D0-5895-183E-8EC6-68C77FA7DB82}"/>
              </a:ext>
            </a:extLst>
          </p:cNvPr>
          <p:cNvSpPr txBox="1"/>
          <p:nvPr/>
        </p:nvSpPr>
        <p:spPr>
          <a:xfrm>
            <a:off x="3918940" y="3785597"/>
            <a:ext cx="2394942" cy="307777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Educate</a:t>
            </a:r>
          </a:p>
        </p:txBody>
      </p:sp>
      <p:sp>
        <p:nvSpPr>
          <p:cNvPr id="34" name="Title 2">
            <a:extLst>
              <a:ext uri="{FF2B5EF4-FFF2-40B4-BE49-F238E27FC236}">
                <a16:creationId xmlns:a16="http://schemas.microsoft.com/office/drawing/2014/main" id="{A710A8CA-F4A7-16D9-95C1-E231E594B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9138" y="246063"/>
            <a:ext cx="6526212" cy="1325562"/>
          </a:xfrm>
        </p:spPr>
        <p:txBody>
          <a:bodyPr/>
          <a:lstStyle/>
          <a:p>
            <a:r>
              <a:rPr lang="en-US">
                <a:latin typeface="Arial"/>
                <a:cs typeface="Arial"/>
              </a:rPr>
              <a:t>Semi-Annual Evaluations: Multiple Dimensions</a:t>
            </a:r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AD161A3-9C92-535C-ED92-7F227402D7E0}"/>
              </a:ext>
            </a:extLst>
          </p:cNvPr>
          <p:cNvSpPr txBox="1"/>
          <p:nvPr/>
        </p:nvSpPr>
        <p:spPr>
          <a:xfrm>
            <a:off x="1988223" y="5022218"/>
            <a:ext cx="621131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kern="0" dirty="0">
                <a:solidFill>
                  <a:schemeClr val="accent4"/>
                </a:solidFill>
                <a:latin typeface="Segoe UI" panose="020B0502040204020203" pitchFamily="34" charset="0"/>
                <a:ea typeface="Calibri Light" charset="0"/>
                <a:cs typeface="Segoe UI" panose="020B0502040204020203" pitchFamily="34" charset="0"/>
              </a:rPr>
              <a:t>Semi-Annual Evaluation Form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05906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02D3CD0-2AB8-A034-E9E5-8B63A25C58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WHY: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To provide the learner, the program, and the ACGME documentation of the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learner’s progress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areas of need, and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career goals</a:t>
            </a:r>
            <a:endParaRPr lang="en-US" dirty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WHO: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Program Director and Program Coordinator</a:t>
            </a:r>
            <a:endParaRPr lang="en-US" dirty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HOW: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Thorough documentation on the semi-annual evaluation form</a:t>
            </a:r>
            <a:endParaRPr lang="en-US" dirty="0">
              <a:latin typeface="Arial"/>
              <a:cs typeface="Arial"/>
            </a:endParaRPr>
          </a:p>
          <a:p>
            <a:endParaRPr lang="en-US" dirty="0">
              <a:latin typeface="Arial"/>
              <a:cs typeface="Arial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F1F9474-EE05-2737-8AEB-2B3766B07E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Purpose of the Semi-Annual Evaluation Process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F5A859-E1D0-C325-8780-759554789E0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AD68910-38FE-C240-95D4-C063CA8D3DE6}" type="slidenum">
              <a:rPr lang="en-US" altLang="en-US" smtClean="0"/>
              <a:pPr>
                <a:defRPr/>
              </a:pPr>
              <a:t>6</a:t>
            </a:fld>
            <a:endParaRPr lang="en-US" altLang="en-US"/>
          </a:p>
        </p:txBody>
      </p:sp>
      <p:pic>
        <p:nvPicPr>
          <p:cNvPr id="8" name="Picture 8" descr="Icon&#10;&#10;Description automatically generated">
            <a:extLst>
              <a:ext uri="{FF2B5EF4-FFF2-40B4-BE49-F238E27FC236}">
                <a16:creationId xmlns:a16="http://schemas.microsoft.com/office/drawing/2014/main" id="{D6FF0156-08A1-D417-30C6-F78F7FEC91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4124" y="2312449"/>
            <a:ext cx="2743200" cy="1772005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838045-D825-806C-38E1-2588C5744BA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028950" y="6428970"/>
            <a:ext cx="3086100" cy="365125"/>
          </a:xfrm>
        </p:spPr>
        <p:txBody>
          <a:bodyPr/>
          <a:lstStyle/>
          <a:p>
            <a:pPr>
              <a:defRPr/>
            </a:pPr>
            <a:r>
              <a:rPr lang="en-US" dirty="0"/>
              <a:t>Presented by Partners in Medical Education, Inc.© 2023</a:t>
            </a:r>
          </a:p>
        </p:txBody>
      </p:sp>
    </p:spTree>
    <p:extLst>
      <p:ext uri="{BB962C8B-B14F-4D97-AF65-F5344CB8AC3E}">
        <p14:creationId xmlns:p14="http://schemas.microsoft.com/office/powerpoint/2010/main" val="35888780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1EA12BBF-168A-7489-E290-820387EB1C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100" y="3830404"/>
            <a:ext cx="3093208" cy="2226935"/>
          </a:xfrm>
          <a:prstGeom prst="rect">
            <a:avLst/>
          </a:prstGeom>
        </p:spPr>
      </p:pic>
      <p:pic>
        <p:nvPicPr>
          <p:cNvPr id="10" name="Picture 11" descr="Logo&#10;&#10;Description automatically generated">
            <a:extLst>
              <a:ext uri="{FF2B5EF4-FFF2-40B4-BE49-F238E27FC236}">
                <a16:creationId xmlns:a16="http://schemas.microsoft.com/office/drawing/2014/main" id="{DC530FF2-0012-C9FA-90F8-EB9A82EDA9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600000">
            <a:off x="5468783" y="783222"/>
            <a:ext cx="3414929" cy="2959029"/>
          </a:xfrm>
          <a:prstGeom prst="rect">
            <a:avLst/>
          </a:prstGeom>
        </p:spPr>
      </p:pic>
      <p:sp>
        <p:nvSpPr>
          <p:cNvPr id="11" name="Title 2">
            <a:extLst>
              <a:ext uri="{FF2B5EF4-FFF2-40B4-BE49-F238E27FC236}">
                <a16:creationId xmlns:a16="http://schemas.microsoft.com/office/drawing/2014/main" id="{9B137497-7366-9C6F-7E03-843826045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9536" y="52268"/>
            <a:ext cx="6526006" cy="1325563"/>
          </a:xfrm>
        </p:spPr>
        <p:txBody>
          <a:bodyPr/>
          <a:lstStyle/>
          <a:p>
            <a:r>
              <a:rPr lang="en-US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WHEN: </a:t>
            </a:r>
            <a:r>
              <a:rPr lang="en-US" b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Semi-Annual Evaluation Process Timeline</a:t>
            </a:r>
            <a:endParaRPr lang="en-US" b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1ADD1D-B4B9-2C80-95DB-243D7A83E06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457950" y="6433131"/>
            <a:ext cx="20574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6AD68910-38FE-C240-95D4-C063CA8D3DE6}" type="slidenum">
              <a:rPr lang="en-US" altLang="en-US" smtClean="0"/>
              <a:pPr>
                <a:spcAft>
                  <a:spcPts val="600"/>
                </a:spcAft>
                <a:defRPr/>
              </a:pPr>
              <a:t>7</a:t>
            </a:fld>
            <a:endParaRPr lang="en-US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833125-D3CC-82DD-0FB1-4404726621BE}"/>
              </a:ext>
            </a:extLst>
          </p:cNvPr>
          <p:cNvSpPr txBox="1"/>
          <p:nvPr/>
        </p:nvSpPr>
        <p:spPr>
          <a:xfrm>
            <a:off x="2081992" y="1657154"/>
            <a:ext cx="3591920" cy="2062103"/>
          </a:xfrm>
          <a:prstGeom prst="rect">
            <a:avLst/>
          </a:prstGeom>
          <a:solidFill>
            <a:schemeClr val="accent2"/>
          </a:solidFill>
          <a:ln>
            <a:solidFill>
              <a:schemeClr val="accent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latin typeface="Calibri"/>
                <a:cs typeface="Calibri"/>
              </a:rPr>
              <a:t>Learners with Concerns</a:t>
            </a:r>
          </a:p>
          <a:p>
            <a:r>
              <a:rPr lang="en-US" sz="1600" b="0" dirty="0">
                <a:latin typeface="Calibri"/>
                <a:cs typeface="Calibri"/>
              </a:rPr>
              <a:t>Mid-point review (February) for those in danger of non-renewal or holding their contract for any reason </a:t>
            </a:r>
          </a:p>
          <a:p>
            <a:endParaRPr lang="en-US" sz="1600" b="0" dirty="0">
              <a:latin typeface="Calibri"/>
              <a:cs typeface="Calibri"/>
            </a:endParaRPr>
          </a:p>
          <a:p>
            <a:r>
              <a:rPr lang="en-US" sz="1600" dirty="0">
                <a:latin typeface="Calibri"/>
                <a:cs typeface="Calibri"/>
              </a:rPr>
              <a:t>Best Practice: </a:t>
            </a:r>
            <a:r>
              <a:rPr lang="en-US" sz="1600" b="0" dirty="0">
                <a:latin typeface="Calibri"/>
                <a:cs typeface="Calibri"/>
              </a:rPr>
              <a:t>CCC or CCC subgroup meets in February or March to clarify direction for those in difficulty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E2752E-10C0-1CE8-7B25-05A9F2C38440}"/>
              </a:ext>
            </a:extLst>
          </p:cNvPr>
          <p:cNvSpPr txBox="1"/>
          <p:nvPr/>
        </p:nvSpPr>
        <p:spPr>
          <a:xfrm>
            <a:off x="6110016" y="2936363"/>
            <a:ext cx="2581319" cy="107721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>
                <a:latin typeface="Calibri"/>
                <a:cs typeface="Calibri"/>
              </a:rPr>
              <a:t>CCC Meeting: </a:t>
            </a:r>
            <a:r>
              <a:rPr lang="en-US" sz="1600" b="0">
                <a:latin typeface="Calibri"/>
                <a:cs typeface="Calibri"/>
              </a:rPr>
              <a:t>May/June</a:t>
            </a:r>
          </a:p>
          <a:p>
            <a:r>
              <a:rPr lang="en-US" sz="1600">
                <a:latin typeface="Calibri"/>
                <a:cs typeface="Calibri"/>
              </a:rPr>
              <a:t>Milestones Due: </a:t>
            </a:r>
            <a:r>
              <a:rPr lang="en-US" sz="1600" b="0">
                <a:latin typeface="Calibri"/>
                <a:cs typeface="Calibri"/>
              </a:rPr>
              <a:t>June</a:t>
            </a:r>
          </a:p>
          <a:p>
            <a:r>
              <a:rPr lang="en-US" sz="1600">
                <a:latin typeface="Calibri"/>
                <a:cs typeface="Calibri"/>
              </a:rPr>
              <a:t>Semi-Annual evaluation meeting: </a:t>
            </a:r>
            <a:r>
              <a:rPr lang="en-US" sz="1600" b="0">
                <a:latin typeface="Calibri"/>
                <a:cs typeface="Calibri"/>
              </a:rPr>
              <a:t>Summer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436227-C044-D768-853F-A591800A7897}"/>
              </a:ext>
            </a:extLst>
          </p:cNvPr>
          <p:cNvSpPr txBox="1"/>
          <p:nvPr/>
        </p:nvSpPr>
        <p:spPr>
          <a:xfrm>
            <a:off x="657527" y="4438956"/>
            <a:ext cx="2061510" cy="181588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latin typeface="Calibri"/>
                <a:cs typeface="Calibri"/>
              </a:rPr>
              <a:t>CCC Meeting: </a:t>
            </a:r>
            <a:r>
              <a:rPr lang="en-US" sz="1600" b="0" dirty="0">
                <a:latin typeface="Calibri"/>
                <a:cs typeface="Calibri"/>
              </a:rPr>
              <a:t>November/December</a:t>
            </a:r>
          </a:p>
          <a:p>
            <a:r>
              <a:rPr lang="en-US" sz="1600" dirty="0">
                <a:latin typeface="Calibri"/>
                <a:cs typeface="Calibri"/>
              </a:rPr>
              <a:t>Milestones Due: </a:t>
            </a:r>
            <a:r>
              <a:rPr lang="en-US" sz="1600" b="0" dirty="0">
                <a:latin typeface="Calibri"/>
                <a:cs typeface="Calibri"/>
              </a:rPr>
              <a:t>January</a:t>
            </a:r>
          </a:p>
          <a:p>
            <a:r>
              <a:rPr lang="en-US" sz="1600" dirty="0">
                <a:latin typeface="Calibri"/>
                <a:cs typeface="Calibri"/>
              </a:rPr>
              <a:t>Semi-annual evaluation meeting: </a:t>
            </a:r>
            <a:r>
              <a:rPr lang="en-US" sz="1600" b="0" dirty="0">
                <a:latin typeface="Calibri"/>
                <a:cs typeface="Calibri"/>
              </a:rPr>
              <a:t>Winter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3BF3587-D357-7051-5484-36DD0DE7784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Presented by Partners in Medical Education, Inc.© 2023</a:t>
            </a:r>
          </a:p>
        </p:txBody>
      </p:sp>
    </p:spTree>
    <p:extLst>
      <p:ext uri="{BB962C8B-B14F-4D97-AF65-F5344CB8AC3E}">
        <p14:creationId xmlns:p14="http://schemas.microsoft.com/office/powerpoint/2010/main" val="14480009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190F024-43F6-A7DB-8EFF-386B2AED68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804" y="2097333"/>
            <a:ext cx="7886700" cy="2478228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dirty="0">
                <a:latin typeface="Arial"/>
                <a:cs typeface="Arial"/>
              </a:rPr>
              <a:t>In-depth review of the Sample Semi-annual Evaluation Template</a:t>
            </a:r>
          </a:p>
          <a:p>
            <a:pPr marL="0" indent="0">
              <a:lnSpc>
                <a:spcPct val="120000"/>
              </a:lnSpc>
              <a:buNone/>
            </a:pPr>
            <a:endParaRPr lang="en-US" dirty="0">
              <a:latin typeface="Arial"/>
              <a:cs typeface="Arial"/>
            </a:endParaRPr>
          </a:p>
          <a:p>
            <a:pPr marL="0" indent="0">
              <a:lnSpc>
                <a:spcPct val="120000"/>
              </a:lnSpc>
              <a:buNone/>
            </a:pPr>
            <a:endParaRPr lang="en-US" b="1" dirty="0">
              <a:latin typeface="Arial"/>
              <a:cs typeface="Arial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b="1" dirty="0">
                <a:latin typeface="Arial"/>
                <a:cs typeface="Arial"/>
              </a:rPr>
              <a:t>Discussion for GME Team after Webinar: </a:t>
            </a:r>
            <a:r>
              <a:rPr lang="en-US" dirty="0">
                <a:latin typeface="Arial"/>
                <a:cs typeface="Arial"/>
              </a:rPr>
              <a:t>What are our goals for consistency and yet how can we make this document stand out to our learners?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E8D2E93-6769-9676-478E-894BF65A7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Key Document: Semi-Annual Evaluation Form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1197D9-B4A0-4F2B-F7A1-1C6ACCC58FD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AD68910-38FE-C240-95D4-C063CA8D3DE6}" type="slidenum">
              <a:rPr lang="en-US" altLang="en-US" smtClean="0"/>
              <a:pPr>
                <a:defRPr/>
              </a:pPr>
              <a:t>8</a:t>
            </a:fld>
            <a:endParaRPr lang="en-US" altLang="en-US"/>
          </a:p>
        </p:txBody>
      </p:sp>
      <p:sp>
        <p:nvSpPr>
          <p:cNvPr id="4" name="Freeform 53">
            <a:extLst>
              <a:ext uri="{FF2B5EF4-FFF2-40B4-BE49-F238E27FC236}">
                <a16:creationId xmlns:a16="http://schemas.microsoft.com/office/drawing/2014/main" id="{E8BF858C-3688-474C-924B-4F2ED0836A7F}"/>
              </a:ext>
            </a:extLst>
          </p:cNvPr>
          <p:cNvSpPr/>
          <p:nvPr/>
        </p:nvSpPr>
        <p:spPr>
          <a:xfrm>
            <a:off x="0" y="4718957"/>
            <a:ext cx="9144000" cy="1580986"/>
          </a:xfrm>
          <a:custGeom>
            <a:avLst/>
            <a:gdLst>
              <a:gd name="connsiteX0" fmla="*/ 12188824 w 12188824"/>
              <a:gd name="connsiteY0" fmla="*/ 0 h 3188140"/>
              <a:gd name="connsiteX1" fmla="*/ 12188824 w 12188824"/>
              <a:gd name="connsiteY1" fmla="*/ 3188140 h 3188140"/>
              <a:gd name="connsiteX2" fmla="*/ 0 w 12188824"/>
              <a:gd name="connsiteY2" fmla="*/ 3188140 h 3188140"/>
              <a:gd name="connsiteX3" fmla="*/ 0 w 12188824"/>
              <a:gd name="connsiteY3" fmla="*/ 2075275 h 3188140"/>
              <a:gd name="connsiteX4" fmla="*/ 1685486 w 12188824"/>
              <a:gd name="connsiteY4" fmla="*/ 2379995 h 3188140"/>
              <a:gd name="connsiteX5" fmla="*/ 3927087 w 12188824"/>
              <a:gd name="connsiteY5" fmla="*/ 1549632 h 3188140"/>
              <a:gd name="connsiteX6" fmla="*/ 6282325 w 12188824"/>
              <a:gd name="connsiteY6" fmla="*/ 1418855 h 3188140"/>
              <a:gd name="connsiteX7" fmla="*/ 7647218 w 12188824"/>
              <a:gd name="connsiteY7" fmla="*/ 799892 h 3188140"/>
              <a:gd name="connsiteX8" fmla="*/ 8555666 w 12188824"/>
              <a:gd name="connsiteY8" fmla="*/ 716728 h 3188140"/>
              <a:gd name="connsiteX9" fmla="*/ 9678689 w 12188824"/>
              <a:gd name="connsiteY9" fmla="*/ 879246 h 3188140"/>
              <a:gd name="connsiteX10" fmla="*/ 10264007 w 12188824"/>
              <a:gd name="connsiteY10" fmla="*/ 830364 h 3188140"/>
              <a:gd name="connsiteX11" fmla="*/ 12009961 w 12188824"/>
              <a:gd name="connsiteY11" fmla="*/ 56431 h 3188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88824" h="3188140">
                <a:moveTo>
                  <a:pt x="12188824" y="0"/>
                </a:moveTo>
                <a:lnTo>
                  <a:pt x="12188824" y="3188140"/>
                </a:lnTo>
                <a:lnTo>
                  <a:pt x="0" y="3188140"/>
                </a:lnTo>
                <a:lnTo>
                  <a:pt x="0" y="2075275"/>
                </a:lnTo>
                <a:cubicBezTo>
                  <a:pt x="380901" y="2244776"/>
                  <a:pt x="977645" y="2445383"/>
                  <a:pt x="1685486" y="2379995"/>
                </a:cubicBezTo>
                <a:cubicBezTo>
                  <a:pt x="2671384" y="2288579"/>
                  <a:pt x="2813587" y="1778807"/>
                  <a:pt x="3927087" y="1549632"/>
                </a:cubicBezTo>
                <a:cubicBezTo>
                  <a:pt x="5142795" y="1299507"/>
                  <a:pt x="5380858" y="1823880"/>
                  <a:pt x="6282325" y="1418855"/>
                </a:cubicBezTo>
                <a:cubicBezTo>
                  <a:pt x="6737502" y="1214439"/>
                  <a:pt x="6979372" y="944634"/>
                  <a:pt x="7647218" y="799892"/>
                </a:cubicBezTo>
                <a:cubicBezTo>
                  <a:pt x="7871315" y="751009"/>
                  <a:pt x="8167148" y="686891"/>
                  <a:pt x="8555666" y="716728"/>
                </a:cubicBezTo>
                <a:cubicBezTo>
                  <a:pt x="8997512" y="750375"/>
                  <a:pt x="9142253" y="860201"/>
                  <a:pt x="9678689" y="879246"/>
                </a:cubicBezTo>
                <a:cubicBezTo>
                  <a:pt x="9845651" y="884960"/>
                  <a:pt x="10034196" y="872898"/>
                  <a:pt x="10264007" y="830364"/>
                </a:cubicBezTo>
                <a:cubicBezTo>
                  <a:pt x="11111511" y="672052"/>
                  <a:pt x="11170059" y="341889"/>
                  <a:pt x="12009961" y="56431"/>
                </a:cubicBezTo>
                <a:close/>
              </a:path>
            </a:pathLst>
          </a:custGeom>
          <a:solidFill>
            <a:schemeClr val="accent4"/>
          </a:solidFill>
          <a:ln w="634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>
            <a:defPPr>
              <a:defRPr lang="en-C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grpSp>
        <p:nvGrpSpPr>
          <p:cNvPr id="6" name="Graphic 188" descr="Crawl with solid fill">
            <a:extLst>
              <a:ext uri="{FF2B5EF4-FFF2-40B4-BE49-F238E27FC236}">
                <a16:creationId xmlns:a16="http://schemas.microsoft.com/office/drawing/2014/main" id="{EB4A76E0-2B0E-CC41-99C3-321A0B3507F5}"/>
              </a:ext>
            </a:extLst>
          </p:cNvPr>
          <p:cNvGrpSpPr/>
          <p:nvPr/>
        </p:nvGrpSpPr>
        <p:grpSpPr>
          <a:xfrm rot="20115558">
            <a:off x="641732" y="5385368"/>
            <a:ext cx="790263" cy="528637"/>
            <a:chOff x="229493" y="5783301"/>
            <a:chExt cx="790263" cy="528637"/>
          </a:xfrm>
          <a:solidFill>
            <a:schemeClr val="tx2"/>
          </a:solidFill>
        </p:grpSpPr>
        <p:sp>
          <p:nvSpPr>
            <p:cNvPr id="8" name="Freeform 312">
              <a:extLst>
                <a:ext uri="{FF2B5EF4-FFF2-40B4-BE49-F238E27FC236}">
                  <a16:creationId xmlns:a16="http://schemas.microsoft.com/office/drawing/2014/main" id="{0FC2C8AB-076E-6148-A7DD-5C3C8CDBE6AF}"/>
                </a:ext>
              </a:extLst>
            </p:cNvPr>
            <p:cNvSpPr/>
            <p:nvPr/>
          </p:nvSpPr>
          <p:spPr>
            <a:xfrm>
              <a:off x="867356" y="5783301"/>
              <a:ext cx="152400" cy="152399"/>
            </a:xfrm>
            <a:custGeom>
              <a:avLst/>
              <a:gdLst>
                <a:gd name="connsiteX0" fmla="*/ 152400 w 152400"/>
                <a:gd name="connsiteY0" fmla="*/ 76200 h 152399"/>
                <a:gd name="connsiteX1" fmla="*/ 76200 w 152400"/>
                <a:gd name="connsiteY1" fmla="*/ 152400 h 152399"/>
                <a:gd name="connsiteX2" fmla="*/ 0 w 152400"/>
                <a:gd name="connsiteY2" fmla="*/ 76200 h 152399"/>
                <a:gd name="connsiteX3" fmla="*/ 76200 w 152400"/>
                <a:gd name="connsiteY3" fmla="*/ 0 h 152399"/>
                <a:gd name="connsiteX4" fmla="*/ 152400 w 152400"/>
                <a:gd name="connsiteY4" fmla="*/ 76200 h 152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2400" h="152399">
                  <a:moveTo>
                    <a:pt x="152400" y="76200"/>
                  </a:moveTo>
                  <a:cubicBezTo>
                    <a:pt x="152400" y="118284"/>
                    <a:pt x="118284" y="152400"/>
                    <a:pt x="76200" y="152400"/>
                  </a:cubicBezTo>
                  <a:cubicBezTo>
                    <a:pt x="34116" y="152400"/>
                    <a:pt x="0" y="118284"/>
                    <a:pt x="0" y="76200"/>
                  </a:cubicBezTo>
                  <a:cubicBezTo>
                    <a:pt x="0" y="34116"/>
                    <a:pt x="34116" y="0"/>
                    <a:pt x="76200" y="0"/>
                  </a:cubicBezTo>
                  <a:cubicBezTo>
                    <a:pt x="118284" y="0"/>
                    <a:pt x="152400" y="34116"/>
                    <a:pt x="152400" y="7620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CO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9" name="Freeform 313">
              <a:extLst>
                <a:ext uri="{FF2B5EF4-FFF2-40B4-BE49-F238E27FC236}">
                  <a16:creationId xmlns:a16="http://schemas.microsoft.com/office/drawing/2014/main" id="{F3573AED-DED3-2049-90DB-626ED312DE79}"/>
                </a:ext>
              </a:extLst>
            </p:cNvPr>
            <p:cNvSpPr/>
            <p:nvPr/>
          </p:nvSpPr>
          <p:spPr>
            <a:xfrm>
              <a:off x="229493" y="5858804"/>
              <a:ext cx="619765" cy="453134"/>
            </a:xfrm>
            <a:custGeom>
              <a:avLst/>
              <a:gdLst>
                <a:gd name="connsiteX0" fmla="*/ 555948 w 619765"/>
                <a:gd name="connsiteY0" fmla="*/ 12127 h 453134"/>
                <a:gd name="connsiteX1" fmla="*/ 555948 w 619765"/>
                <a:gd name="connsiteY1" fmla="*/ 12127 h 453134"/>
                <a:gd name="connsiteX2" fmla="*/ 229240 w 619765"/>
                <a:gd name="connsiteY2" fmla="*/ 67372 h 453134"/>
                <a:gd name="connsiteX3" fmla="*/ 229240 w 619765"/>
                <a:gd name="connsiteY3" fmla="*/ 67372 h 453134"/>
                <a:gd name="connsiteX4" fmla="*/ 180663 w 619765"/>
                <a:gd name="connsiteY4" fmla="*/ 144524 h 453134"/>
                <a:gd name="connsiteX5" fmla="*/ 180663 w 619765"/>
                <a:gd name="connsiteY5" fmla="*/ 304544 h 453134"/>
                <a:gd name="connsiteX6" fmla="*/ 21595 w 619765"/>
                <a:gd name="connsiteY6" fmla="*/ 379792 h 453134"/>
                <a:gd name="connsiteX7" fmla="*/ 3498 w 619765"/>
                <a:gd name="connsiteY7" fmla="*/ 430274 h 453134"/>
                <a:gd name="connsiteX8" fmla="*/ 37788 w 619765"/>
                <a:gd name="connsiteY8" fmla="*/ 452182 h 453134"/>
                <a:gd name="connsiteX9" fmla="*/ 53980 w 619765"/>
                <a:gd name="connsiteY9" fmla="*/ 448372 h 453134"/>
                <a:gd name="connsiteX10" fmla="*/ 234955 w 619765"/>
                <a:gd name="connsiteY10" fmla="*/ 362647 h 453134"/>
                <a:gd name="connsiteX11" fmla="*/ 256863 w 619765"/>
                <a:gd name="connsiteY11" fmla="*/ 328357 h 453134"/>
                <a:gd name="connsiteX12" fmla="*/ 256863 w 619765"/>
                <a:gd name="connsiteY12" fmla="*/ 189292 h 453134"/>
                <a:gd name="connsiteX13" fmla="*/ 359733 w 619765"/>
                <a:gd name="connsiteY13" fmla="*/ 263587 h 453134"/>
                <a:gd name="connsiteX14" fmla="*/ 290200 w 619765"/>
                <a:gd name="connsiteY14" fmla="*/ 395984 h 453134"/>
                <a:gd name="connsiteX15" fmla="*/ 306393 w 619765"/>
                <a:gd name="connsiteY15" fmla="*/ 447419 h 453134"/>
                <a:gd name="connsiteX16" fmla="*/ 324490 w 619765"/>
                <a:gd name="connsiteY16" fmla="*/ 452182 h 453134"/>
                <a:gd name="connsiteX17" fmla="*/ 357828 w 619765"/>
                <a:gd name="connsiteY17" fmla="*/ 432179 h 453134"/>
                <a:gd name="connsiteX18" fmla="*/ 443553 w 619765"/>
                <a:gd name="connsiteY18" fmla="*/ 270254 h 453134"/>
                <a:gd name="connsiteX19" fmla="*/ 432123 w 619765"/>
                <a:gd name="connsiteY19" fmla="*/ 221677 h 453134"/>
                <a:gd name="connsiteX20" fmla="*/ 355923 w 619765"/>
                <a:gd name="connsiteY20" fmla="*/ 167384 h 453134"/>
                <a:gd name="connsiteX21" fmla="*/ 543565 w 619765"/>
                <a:gd name="connsiteY21" fmla="*/ 167384 h 453134"/>
                <a:gd name="connsiteX22" fmla="*/ 543565 w 619765"/>
                <a:gd name="connsiteY22" fmla="*/ 415034 h 453134"/>
                <a:gd name="connsiteX23" fmla="*/ 581665 w 619765"/>
                <a:gd name="connsiteY23" fmla="*/ 453134 h 453134"/>
                <a:gd name="connsiteX24" fmla="*/ 619765 w 619765"/>
                <a:gd name="connsiteY24" fmla="*/ 415034 h 453134"/>
                <a:gd name="connsiteX25" fmla="*/ 619765 w 619765"/>
                <a:gd name="connsiteY25" fmla="*/ 86422 h 453134"/>
                <a:gd name="connsiteX26" fmla="*/ 555948 w 619765"/>
                <a:gd name="connsiteY26" fmla="*/ 12127 h 45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19765" h="453134">
                  <a:moveTo>
                    <a:pt x="555948" y="12127"/>
                  </a:moveTo>
                  <a:lnTo>
                    <a:pt x="555948" y="12127"/>
                  </a:lnTo>
                  <a:cubicBezTo>
                    <a:pt x="419740" y="-25973"/>
                    <a:pt x="293058" y="34987"/>
                    <a:pt x="229240" y="67372"/>
                  </a:cubicBezTo>
                  <a:lnTo>
                    <a:pt x="229240" y="67372"/>
                  </a:lnTo>
                  <a:cubicBezTo>
                    <a:pt x="200665" y="81659"/>
                    <a:pt x="180663" y="110234"/>
                    <a:pt x="180663" y="144524"/>
                  </a:cubicBezTo>
                  <a:lnTo>
                    <a:pt x="180663" y="304544"/>
                  </a:lnTo>
                  <a:lnTo>
                    <a:pt x="21595" y="379792"/>
                  </a:lnTo>
                  <a:cubicBezTo>
                    <a:pt x="2545" y="388364"/>
                    <a:pt x="-5075" y="411224"/>
                    <a:pt x="3498" y="430274"/>
                  </a:cubicBezTo>
                  <a:cubicBezTo>
                    <a:pt x="10165" y="443609"/>
                    <a:pt x="23500" y="452182"/>
                    <a:pt x="37788" y="452182"/>
                  </a:cubicBezTo>
                  <a:cubicBezTo>
                    <a:pt x="43503" y="452182"/>
                    <a:pt x="49218" y="451229"/>
                    <a:pt x="53980" y="448372"/>
                  </a:cubicBezTo>
                  <a:lnTo>
                    <a:pt x="234955" y="362647"/>
                  </a:lnTo>
                  <a:cubicBezTo>
                    <a:pt x="248290" y="355979"/>
                    <a:pt x="256863" y="342644"/>
                    <a:pt x="256863" y="328357"/>
                  </a:cubicBezTo>
                  <a:lnTo>
                    <a:pt x="256863" y="189292"/>
                  </a:lnTo>
                  <a:lnTo>
                    <a:pt x="359733" y="263587"/>
                  </a:lnTo>
                  <a:lnTo>
                    <a:pt x="290200" y="395984"/>
                  </a:lnTo>
                  <a:cubicBezTo>
                    <a:pt x="280675" y="415034"/>
                    <a:pt x="287343" y="437894"/>
                    <a:pt x="306393" y="447419"/>
                  </a:cubicBezTo>
                  <a:cubicBezTo>
                    <a:pt x="312108" y="450277"/>
                    <a:pt x="317823" y="452182"/>
                    <a:pt x="324490" y="452182"/>
                  </a:cubicBezTo>
                  <a:cubicBezTo>
                    <a:pt x="337825" y="452182"/>
                    <a:pt x="351160" y="444562"/>
                    <a:pt x="357828" y="432179"/>
                  </a:cubicBezTo>
                  <a:lnTo>
                    <a:pt x="443553" y="270254"/>
                  </a:lnTo>
                  <a:cubicBezTo>
                    <a:pt x="452125" y="253109"/>
                    <a:pt x="447363" y="232154"/>
                    <a:pt x="432123" y="221677"/>
                  </a:cubicBezTo>
                  <a:lnTo>
                    <a:pt x="355923" y="167384"/>
                  </a:lnTo>
                  <a:lnTo>
                    <a:pt x="543565" y="167384"/>
                  </a:lnTo>
                  <a:lnTo>
                    <a:pt x="543565" y="415034"/>
                  </a:lnTo>
                  <a:cubicBezTo>
                    <a:pt x="543565" y="435989"/>
                    <a:pt x="560710" y="453134"/>
                    <a:pt x="581665" y="453134"/>
                  </a:cubicBezTo>
                  <a:cubicBezTo>
                    <a:pt x="602620" y="453134"/>
                    <a:pt x="619765" y="435989"/>
                    <a:pt x="619765" y="415034"/>
                  </a:cubicBezTo>
                  <a:lnTo>
                    <a:pt x="619765" y="86422"/>
                  </a:lnTo>
                  <a:cubicBezTo>
                    <a:pt x="618813" y="49274"/>
                    <a:pt x="591190" y="17842"/>
                    <a:pt x="555948" y="1212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CO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</p:grpSp>
      <p:grpSp>
        <p:nvGrpSpPr>
          <p:cNvPr id="10" name="Graphic 190" descr="Walk with solid fill">
            <a:extLst>
              <a:ext uri="{FF2B5EF4-FFF2-40B4-BE49-F238E27FC236}">
                <a16:creationId xmlns:a16="http://schemas.microsoft.com/office/drawing/2014/main" id="{79D2E2AD-EAB1-6E4C-B7E9-CBB6810F1ABB}"/>
              </a:ext>
            </a:extLst>
          </p:cNvPr>
          <p:cNvGrpSpPr/>
          <p:nvPr/>
        </p:nvGrpSpPr>
        <p:grpSpPr>
          <a:xfrm rot="20708042">
            <a:off x="3915612" y="4773719"/>
            <a:ext cx="533759" cy="819150"/>
            <a:chOff x="8333469" y="1841808"/>
            <a:chExt cx="533759" cy="819150"/>
          </a:xfrm>
          <a:solidFill>
            <a:schemeClr val="tx2"/>
          </a:solidFill>
        </p:grpSpPr>
        <p:sp>
          <p:nvSpPr>
            <p:cNvPr id="11" name="Freeform 318">
              <a:extLst>
                <a:ext uri="{FF2B5EF4-FFF2-40B4-BE49-F238E27FC236}">
                  <a16:creationId xmlns:a16="http://schemas.microsoft.com/office/drawing/2014/main" id="{7F82F298-96AE-134F-B04C-CA120F8EAE0D}"/>
                </a:ext>
              </a:extLst>
            </p:cNvPr>
            <p:cNvSpPr/>
            <p:nvPr/>
          </p:nvSpPr>
          <p:spPr>
            <a:xfrm>
              <a:off x="8571855" y="1841808"/>
              <a:ext cx="152400" cy="152400"/>
            </a:xfrm>
            <a:custGeom>
              <a:avLst/>
              <a:gdLst>
                <a:gd name="connsiteX0" fmla="*/ 152400 w 152400"/>
                <a:gd name="connsiteY0" fmla="*/ 76200 h 152400"/>
                <a:gd name="connsiteX1" fmla="*/ 76200 w 152400"/>
                <a:gd name="connsiteY1" fmla="*/ 152400 h 152400"/>
                <a:gd name="connsiteX2" fmla="*/ 0 w 152400"/>
                <a:gd name="connsiteY2" fmla="*/ 76200 h 152400"/>
                <a:gd name="connsiteX3" fmla="*/ 76200 w 152400"/>
                <a:gd name="connsiteY3" fmla="*/ 0 h 152400"/>
                <a:gd name="connsiteX4" fmla="*/ 152400 w 152400"/>
                <a:gd name="connsiteY4" fmla="*/ 76200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2400" h="152400">
                  <a:moveTo>
                    <a:pt x="152400" y="76200"/>
                  </a:moveTo>
                  <a:cubicBezTo>
                    <a:pt x="152400" y="118284"/>
                    <a:pt x="118284" y="152400"/>
                    <a:pt x="76200" y="152400"/>
                  </a:cubicBezTo>
                  <a:cubicBezTo>
                    <a:pt x="34116" y="152400"/>
                    <a:pt x="0" y="118284"/>
                    <a:pt x="0" y="76200"/>
                  </a:cubicBezTo>
                  <a:cubicBezTo>
                    <a:pt x="0" y="34116"/>
                    <a:pt x="34116" y="0"/>
                    <a:pt x="76200" y="0"/>
                  </a:cubicBezTo>
                  <a:cubicBezTo>
                    <a:pt x="118284" y="0"/>
                    <a:pt x="152400" y="34116"/>
                    <a:pt x="152400" y="7620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CO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2" name="Freeform 319">
              <a:extLst>
                <a:ext uri="{FF2B5EF4-FFF2-40B4-BE49-F238E27FC236}">
                  <a16:creationId xmlns:a16="http://schemas.microsoft.com/office/drawing/2014/main" id="{B4B79BDD-8E6A-8143-A5E7-4F188BA55F41}"/>
                </a:ext>
              </a:extLst>
            </p:cNvPr>
            <p:cNvSpPr/>
            <p:nvPr/>
          </p:nvSpPr>
          <p:spPr>
            <a:xfrm>
              <a:off x="8333469" y="2013258"/>
              <a:ext cx="533759" cy="647700"/>
            </a:xfrm>
            <a:custGeom>
              <a:avLst/>
              <a:gdLst>
                <a:gd name="connsiteX0" fmla="*/ 507943 w 533759"/>
                <a:gd name="connsiteY0" fmla="*/ 201930 h 647700"/>
                <a:gd name="connsiteX1" fmla="*/ 409835 w 533759"/>
                <a:gd name="connsiteY1" fmla="*/ 169545 h 647700"/>
                <a:gd name="connsiteX2" fmla="*/ 353638 w 533759"/>
                <a:gd name="connsiteY2" fmla="*/ 40005 h 647700"/>
                <a:gd name="connsiteX3" fmla="*/ 286963 w 533759"/>
                <a:gd name="connsiteY3" fmla="*/ 0 h 647700"/>
                <a:gd name="connsiteX4" fmla="*/ 254578 w 533759"/>
                <a:gd name="connsiteY4" fmla="*/ 7620 h 647700"/>
                <a:gd name="connsiteX5" fmla="*/ 121228 w 533759"/>
                <a:gd name="connsiteY5" fmla="*/ 60007 h 647700"/>
                <a:gd name="connsiteX6" fmla="*/ 100273 w 533759"/>
                <a:gd name="connsiteY6" fmla="*/ 80963 h 647700"/>
                <a:gd name="connsiteX7" fmla="*/ 52648 w 533759"/>
                <a:gd name="connsiteY7" fmla="*/ 195263 h 647700"/>
                <a:gd name="connsiteX8" fmla="*/ 73603 w 533759"/>
                <a:gd name="connsiteY8" fmla="*/ 244793 h 647700"/>
                <a:gd name="connsiteX9" fmla="*/ 87890 w 533759"/>
                <a:gd name="connsiteY9" fmla="*/ 247650 h 647700"/>
                <a:gd name="connsiteX10" fmla="*/ 123133 w 533759"/>
                <a:gd name="connsiteY10" fmla="*/ 223838 h 647700"/>
                <a:gd name="connsiteX11" fmla="*/ 162185 w 533759"/>
                <a:gd name="connsiteY11" fmla="*/ 124777 h 647700"/>
                <a:gd name="connsiteX12" fmla="*/ 202190 w 533759"/>
                <a:gd name="connsiteY12" fmla="*/ 109538 h 647700"/>
                <a:gd name="connsiteX13" fmla="*/ 136468 w 533759"/>
                <a:gd name="connsiteY13" fmla="*/ 430530 h 647700"/>
                <a:gd name="connsiteX14" fmla="*/ 8833 w 533759"/>
                <a:gd name="connsiteY14" fmla="*/ 585788 h 647700"/>
                <a:gd name="connsiteX15" fmla="*/ 13595 w 533759"/>
                <a:gd name="connsiteY15" fmla="*/ 639128 h 647700"/>
                <a:gd name="connsiteX16" fmla="*/ 37408 w 533759"/>
                <a:gd name="connsiteY16" fmla="*/ 647700 h 647700"/>
                <a:gd name="connsiteX17" fmla="*/ 66935 w 533759"/>
                <a:gd name="connsiteY17" fmla="*/ 633413 h 647700"/>
                <a:gd name="connsiteX18" fmla="*/ 200285 w 533759"/>
                <a:gd name="connsiteY18" fmla="*/ 471488 h 647700"/>
                <a:gd name="connsiteX19" fmla="*/ 207905 w 533759"/>
                <a:gd name="connsiteY19" fmla="*/ 455295 h 647700"/>
                <a:gd name="connsiteX20" fmla="*/ 230765 w 533759"/>
                <a:gd name="connsiteY20" fmla="*/ 344805 h 647700"/>
                <a:gd name="connsiteX21" fmla="*/ 333635 w 533759"/>
                <a:gd name="connsiteY21" fmla="*/ 419100 h 647700"/>
                <a:gd name="connsiteX22" fmla="*/ 333635 w 533759"/>
                <a:gd name="connsiteY22" fmla="*/ 609600 h 647700"/>
                <a:gd name="connsiteX23" fmla="*/ 371735 w 533759"/>
                <a:gd name="connsiteY23" fmla="*/ 647700 h 647700"/>
                <a:gd name="connsiteX24" fmla="*/ 409835 w 533759"/>
                <a:gd name="connsiteY24" fmla="*/ 609600 h 647700"/>
                <a:gd name="connsiteX25" fmla="*/ 409835 w 533759"/>
                <a:gd name="connsiteY25" fmla="*/ 400050 h 647700"/>
                <a:gd name="connsiteX26" fmla="*/ 394595 w 533759"/>
                <a:gd name="connsiteY26" fmla="*/ 369570 h 647700"/>
                <a:gd name="connsiteX27" fmla="*/ 302203 w 533759"/>
                <a:gd name="connsiteY27" fmla="*/ 301943 h 647700"/>
                <a:gd name="connsiteX28" fmla="*/ 327920 w 533759"/>
                <a:gd name="connsiteY28" fmla="*/ 173355 h 647700"/>
                <a:gd name="connsiteX29" fmla="*/ 346018 w 533759"/>
                <a:gd name="connsiteY29" fmla="*/ 215265 h 647700"/>
                <a:gd name="connsiteX30" fmla="*/ 368878 w 533759"/>
                <a:gd name="connsiteY30" fmla="*/ 236220 h 647700"/>
                <a:gd name="connsiteX31" fmla="*/ 483178 w 533759"/>
                <a:gd name="connsiteY31" fmla="*/ 274320 h 647700"/>
                <a:gd name="connsiteX32" fmla="*/ 495560 w 533759"/>
                <a:gd name="connsiteY32" fmla="*/ 276225 h 647700"/>
                <a:gd name="connsiteX33" fmla="*/ 531755 w 533759"/>
                <a:gd name="connsiteY33" fmla="*/ 250508 h 647700"/>
                <a:gd name="connsiteX34" fmla="*/ 507943 w 533759"/>
                <a:gd name="connsiteY34" fmla="*/ 20193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533759" h="647700">
                  <a:moveTo>
                    <a:pt x="507943" y="201930"/>
                  </a:moveTo>
                  <a:lnTo>
                    <a:pt x="409835" y="169545"/>
                  </a:lnTo>
                  <a:cubicBezTo>
                    <a:pt x="409835" y="169545"/>
                    <a:pt x="355543" y="43815"/>
                    <a:pt x="353638" y="40005"/>
                  </a:cubicBezTo>
                  <a:cubicBezTo>
                    <a:pt x="340303" y="16193"/>
                    <a:pt x="315538" y="0"/>
                    <a:pt x="286963" y="0"/>
                  </a:cubicBezTo>
                  <a:cubicBezTo>
                    <a:pt x="275533" y="0"/>
                    <a:pt x="264103" y="2857"/>
                    <a:pt x="254578" y="7620"/>
                  </a:cubicBezTo>
                  <a:lnTo>
                    <a:pt x="121228" y="60007"/>
                  </a:lnTo>
                  <a:cubicBezTo>
                    <a:pt x="111703" y="63818"/>
                    <a:pt x="104083" y="71438"/>
                    <a:pt x="100273" y="80963"/>
                  </a:cubicBezTo>
                  <a:lnTo>
                    <a:pt x="52648" y="195263"/>
                  </a:lnTo>
                  <a:cubicBezTo>
                    <a:pt x="45028" y="214313"/>
                    <a:pt x="53600" y="237173"/>
                    <a:pt x="73603" y="244793"/>
                  </a:cubicBezTo>
                  <a:cubicBezTo>
                    <a:pt x="78365" y="246698"/>
                    <a:pt x="83128" y="247650"/>
                    <a:pt x="87890" y="247650"/>
                  </a:cubicBezTo>
                  <a:cubicBezTo>
                    <a:pt x="103130" y="247650"/>
                    <a:pt x="117418" y="239077"/>
                    <a:pt x="123133" y="223838"/>
                  </a:cubicBezTo>
                  <a:lnTo>
                    <a:pt x="162185" y="124777"/>
                  </a:lnTo>
                  <a:lnTo>
                    <a:pt x="202190" y="109538"/>
                  </a:lnTo>
                  <a:lnTo>
                    <a:pt x="136468" y="430530"/>
                  </a:lnTo>
                  <a:lnTo>
                    <a:pt x="8833" y="585788"/>
                  </a:lnTo>
                  <a:cubicBezTo>
                    <a:pt x="-4502" y="601980"/>
                    <a:pt x="-2597" y="625793"/>
                    <a:pt x="13595" y="639128"/>
                  </a:cubicBezTo>
                  <a:cubicBezTo>
                    <a:pt x="20263" y="644843"/>
                    <a:pt x="28835" y="647700"/>
                    <a:pt x="37408" y="647700"/>
                  </a:cubicBezTo>
                  <a:cubicBezTo>
                    <a:pt x="48838" y="647700"/>
                    <a:pt x="59315" y="642938"/>
                    <a:pt x="66935" y="633413"/>
                  </a:cubicBezTo>
                  <a:lnTo>
                    <a:pt x="200285" y="471488"/>
                  </a:lnTo>
                  <a:cubicBezTo>
                    <a:pt x="204095" y="466725"/>
                    <a:pt x="206953" y="461010"/>
                    <a:pt x="207905" y="455295"/>
                  </a:cubicBezTo>
                  <a:lnTo>
                    <a:pt x="230765" y="344805"/>
                  </a:lnTo>
                  <a:lnTo>
                    <a:pt x="333635" y="419100"/>
                  </a:lnTo>
                  <a:lnTo>
                    <a:pt x="333635" y="609600"/>
                  </a:lnTo>
                  <a:cubicBezTo>
                    <a:pt x="333635" y="630555"/>
                    <a:pt x="350780" y="647700"/>
                    <a:pt x="371735" y="647700"/>
                  </a:cubicBezTo>
                  <a:cubicBezTo>
                    <a:pt x="392690" y="647700"/>
                    <a:pt x="409835" y="630555"/>
                    <a:pt x="409835" y="609600"/>
                  </a:cubicBezTo>
                  <a:lnTo>
                    <a:pt x="409835" y="400050"/>
                  </a:lnTo>
                  <a:cubicBezTo>
                    <a:pt x="409835" y="387668"/>
                    <a:pt x="404120" y="376238"/>
                    <a:pt x="394595" y="369570"/>
                  </a:cubicBezTo>
                  <a:lnTo>
                    <a:pt x="302203" y="301943"/>
                  </a:lnTo>
                  <a:lnTo>
                    <a:pt x="327920" y="173355"/>
                  </a:lnTo>
                  <a:lnTo>
                    <a:pt x="346018" y="215265"/>
                  </a:lnTo>
                  <a:cubicBezTo>
                    <a:pt x="350780" y="224790"/>
                    <a:pt x="358400" y="232410"/>
                    <a:pt x="368878" y="236220"/>
                  </a:cubicBezTo>
                  <a:lnTo>
                    <a:pt x="483178" y="274320"/>
                  </a:lnTo>
                  <a:cubicBezTo>
                    <a:pt x="486988" y="275273"/>
                    <a:pt x="490798" y="276225"/>
                    <a:pt x="495560" y="276225"/>
                  </a:cubicBezTo>
                  <a:cubicBezTo>
                    <a:pt x="511753" y="276225"/>
                    <a:pt x="526040" y="265748"/>
                    <a:pt x="531755" y="250508"/>
                  </a:cubicBezTo>
                  <a:cubicBezTo>
                    <a:pt x="538423" y="230505"/>
                    <a:pt x="527945" y="208598"/>
                    <a:pt x="507943" y="2019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CO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</p:grpSp>
      <p:grpSp>
        <p:nvGrpSpPr>
          <p:cNvPr id="13" name="Graphic 195" descr="Run with solid fill">
            <a:extLst>
              <a:ext uri="{FF2B5EF4-FFF2-40B4-BE49-F238E27FC236}">
                <a16:creationId xmlns:a16="http://schemas.microsoft.com/office/drawing/2014/main" id="{7A7AE0E6-6D3C-014A-8879-8FE0FA2017A3}"/>
              </a:ext>
            </a:extLst>
          </p:cNvPr>
          <p:cNvGrpSpPr/>
          <p:nvPr/>
        </p:nvGrpSpPr>
        <p:grpSpPr>
          <a:xfrm rot="20548979">
            <a:off x="7126989" y="4436946"/>
            <a:ext cx="719322" cy="819150"/>
            <a:chOff x="3587666" y="3694641"/>
            <a:chExt cx="719322" cy="819150"/>
          </a:xfrm>
          <a:solidFill>
            <a:schemeClr val="tx2"/>
          </a:solidFill>
        </p:grpSpPr>
        <p:sp>
          <p:nvSpPr>
            <p:cNvPr id="14" name="Freeform 315">
              <a:extLst>
                <a:ext uri="{FF2B5EF4-FFF2-40B4-BE49-F238E27FC236}">
                  <a16:creationId xmlns:a16="http://schemas.microsoft.com/office/drawing/2014/main" id="{C5FEA2B5-02A1-1549-A72D-79A924729BCD}"/>
                </a:ext>
              </a:extLst>
            </p:cNvPr>
            <p:cNvSpPr/>
            <p:nvPr/>
          </p:nvSpPr>
          <p:spPr>
            <a:xfrm>
              <a:off x="4025817" y="3694641"/>
              <a:ext cx="152400" cy="152400"/>
            </a:xfrm>
            <a:custGeom>
              <a:avLst/>
              <a:gdLst>
                <a:gd name="connsiteX0" fmla="*/ 152400 w 152400"/>
                <a:gd name="connsiteY0" fmla="*/ 76200 h 152400"/>
                <a:gd name="connsiteX1" fmla="*/ 76200 w 152400"/>
                <a:gd name="connsiteY1" fmla="*/ 152400 h 152400"/>
                <a:gd name="connsiteX2" fmla="*/ 0 w 152400"/>
                <a:gd name="connsiteY2" fmla="*/ 76200 h 152400"/>
                <a:gd name="connsiteX3" fmla="*/ 76200 w 152400"/>
                <a:gd name="connsiteY3" fmla="*/ 0 h 152400"/>
                <a:gd name="connsiteX4" fmla="*/ 152400 w 152400"/>
                <a:gd name="connsiteY4" fmla="*/ 76200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2400" h="152400">
                  <a:moveTo>
                    <a:pt x="152400" y="76200"/>
                  </a:moveTo>
                  <a:cubicBezTo>
                    <a:pt x="152400" y="118284"/>
                    <a:pt x="118284" y="152400"/>
                    <a:pt x="76200" y="152400"/>
                  </a:cubicBezTo>
                  <a:cubicBezTo>
                    <a:pt x="34116" y="152400"/>
                    <a:pt x="0" y="118284"/>
                    <a:pt x="0" y="76200"/>
                  </a:cubicBezTo>
                  <a:cubicBezTo>
                    <a:pt x="0" y="34116"/>
                    <a:pt x="34116" y="0"/>
                    <a:pt x="76200" y="0"/>
                  </a:cubicBezTo>
                  <a:cubicBezTo>
                    <a:pt x="118284" y="0"/>
                    <a:pt x="152400" y="34116"/>
                    <a:pt x="152400" y="7620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CO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5" name="Freeform 316">
              <a:extLst>
                <a:ext uri="{FF2B5EF4-FFF2-40B4-BE49-F238E27FC236}">
                  <a16:creationId xmlns:a16="http://schemas.microsoft.com/office/drawing/2014/main" id="{CA6BD2A0-8FF8-D146-ABA6-CDA050F278D3}"/>
                </a:ext>
              </a:extLst>
            </p:cNvPr>
            <p:cNvSpPr/>
            <p:nvPr/>
          </p:nvSpPr>
          <p:spPr>
            <a:xfrm>
              <a:off x="3587666" y="3856566"/>
              <a:ext cx="719322" cy="657225"/>
            </a:xfrm>
            <a:custGeom>
              <a:avLst/>
              <a:gdLst>
                <a:gd name="connsiteX0" fmla="*/ 699135 w 719322"/>
                <a:gd name="connsiteY0" fmla="*/ 19050 h 657225"/>
                <a:gd name="connsiteX1" fmla="*/ 647700 w 719322"/>
                <a:gd name="connsiteY1" fmla="*/ 35243 h 657225"/>
                <a:gd name="connsiteX2" fmla="*/ 614363 w 719322"/>
                <a:gd name="connsiteY2" fmla="*/ 98107 h 657225"/>
                <a:gd name="connsiteX3" fmla="*/ 467678 w 719322"/>
                <a:gd name="connsiteY3" fmla="*/ 5715 h 657225"/>
                <a:gd name="connsiteX4" fmla="*/ 447675 w 719322"/>
                <a:gd name="connsiteY4" fmla="*/ 0 h 657225"/>
                <a:gd name="connsiteX5" fmla="*/ 285750 w 719322"/>
                <a:gd name="connsiteY5" fmla="*/ 0 h 657225"/>
                <a:gd name="connsiteX6" fmla="*/ 252413 w 719322"/>
                <a:gd name="connsiteY6" fmla="*/ 20003 h 657225"/>
                <a:gd name="connsiteX7" fmla="*/ 190500 w 719322"/>
                <a:gd name="connsiteY7" fmla="*/ 134302 h 657225"/>
                <a:gd name="connsiteX8" fmla="*/ 205740 w 719322"/>
                <a:gd name="connsiteY8" fmla="*/ 185738 h 657225"/>
                <a:gd name="connsiteX9" fmla="*/ 223838 w 719322"/>
                <a:gd name="connsiteY9" fmla="*/ 190500 h 657225"/>
                <a:gd name="connsiteX10" fmla="*/ 257175 w 719322"/>
                <a:gd name="connsiteY10" fmla="*/ 170498 h 657225"/>
                <a:gd name="connsiteX11" fmla="*/ 308610 w 719322"/>
                <a:gd name="connsiteY11" fmla="*/ 76200 h 657225"/>
                <a:gd name="connsiteX12" fmla="*/ 364808 w 719322"/>
                <a:gd name="connsiteY12" fmla="*/ 76200 h 657225"/>
                <a:gd name="connsiteX13" fmla="*/ 196215 w 719322"/>
                <a:gd name="connsiteY13" fmla="*/ 390525 h 657225"/>
                <a:gd name="connsiteX14" fmla="*/ 38100 w 719322"/>
                <a:gd name="connsiteY14" fmla="*/ 390525 h 657225"/>
                <a:gd name="connsiteX15" fmla="*/ 0 w 719322"/>
                <a:gd name="connsiteY15" fmla="*/ 428625 h 657225"/>
                <a:gd name="connsiteX16" fmla="*/ 38100 w 719322"/>
                <a:gd name="connsiteY16" fmla="*/ 466725 h 657225"/>
                <a:gd name="connsiteX17" fmla="*/ 219075 w 719322"/>
                <a:gd name="connsiteY17" fmla="*/ 466725 h 657225"/>
                <a:gd name="connsiteX18" fmla="*/ 252413 w 719322"/>
                <a:gd name="connsiteY18" fmla="*/ 446723 h 657225"/>
                <a:gd name="connsiteX19" fmla="*/ 319088 w 719322"/>
                <a:gd name="connsiteY19" fmla="*/ 323850 h 657225"/>
                <a:gd name="connsiteX20" fmla="*/ 428625 w 719322"/>
                <a:gd name="connsiteY20" fmla="*/ 425767 h 657225"/>
                <a:gd name="connsiteX21" fmla="*/ 420053 w 719322"/>
                <a:gd name="connsiteY21" fmla="*/ 617220 h 657225"/>
                <a:gd name="connsiteX22" fmla="*/ 455295 w 719322"/>
                <a:gd name="connsiteY22" fmla="*/ 657225 h 657225"/>
                <a:gd name="connsiteX23" fmla="*/ 457200 w 719322"/>
                <a:gd name="connsiteY23" fmla="*/ 657225 h 657225"/>
                <a:gd name="connsiteX24" fmla="*/ 495300 w 719322"/>
                <a:gd name="connsiteY24" fmla="*/ 621030 h 657225"/>
                <a:gd name="connsiteX25" fmla="*/ 504825 w 719322"/>
                <a:gd name="connsiteY25" fmla="*/ 411480 h 657225"/>
                <a:gd name="connsiteX26" fmla="*/ 492443 w 719322"/>
                <a:gd name="connsiteY26" fmla="*/ 381953 h 657225"/>
                <a:gd name="connsiteX27" fmla="*/ 400050 w 719322"/>
                <a:gd name="connsiteY27" fmla="*/ 296228 h 657225"/>
                <a:gd name="connsiteX28" fmla="*/ 497205 w 719322"/>
                <a:gd name="connsiteY28" fmla="*/ 115252 h 657225"/>
                <a:gd name="connsiteX29" fmla="*/ 607695 w 719322"/>
                <a:gd name="connsiteY29" fmla="*/ 184785 h 657225"/>
                <a:gd name="connsiteX30" fmla="*/ 638175 w 719322"/>
                <a:gd name="connsiteY30" fmla="*/ 189548 h 657225"/>
                <a:gd name="connsiteX31" fmla="*/ 661988 w 719322"/>
                <a:gd name="connsiteY31" fmla="*/ 170498 h 657225"/>
                <a:gd name="connsiteX32" fmla="*/ 714375 w 719322"/>
                <a:gd name="connsiteY32" fmla="*/ 70485 h 657225"/>
                <a:gd name="connsiteX33" fmla="*/ 699135 w 719322"/>
                <a:gd name="connsiteY33" fmla="*/ 19050 h 657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19322" h="657225">
                  <a:moveTo>
                    <a:pt x="699135" y="19050"/>
                  </a:moveTo>
                  <a:cubicBezTo>
                    <a:pt x="680085" y="9525"/>
                    <a:pt x="657225" y="16193"/>
                    <a:pt x="647700" y="35243"/>
                  </a:cubicBezTo>
                  <a:lnTo>
                    <a:pt x="614363" y="98107"/>
                  </a:lnTo>
                  <a:lnTo>
                    <a:pt x="467678" y="5715"/>
                  </a:lnTo>
                  <a:cubicBezTo>
                    <a:pt x="461963" y="1905"/>
                    <a:pt x="455295" y="0"/>
                    <a:pt x="447675" y="0"/>
                  </a:cubicBezTo>
                  <a:lnTo>
                    <a:pt x="285750" y="0"/>
                  </a:lnTo>
                  <a:cubicBezTo>
                    <a:pt x="271463" y="0"/>
                    <a:pt x="259080" y="7620"/>
                    <a:pt x="252413" y="20003"/>
                  </a:cubicBezTo>
                  <a:lnTo>
                    <a:pt x="190500" y="134302"/>
                  </a:lnTo>
                  <a:cubicBezTo>
                    <a:pt x="180023" y="152400"/>
                    <a:pt x="187643" y="176213"/>
                    <a:pt x="205740" y="185738"/>
                  </a:cubicBezTo>
                  <a:cubicBezTo>
                    <a:pt x="211455" y="188595"/>
                    <a:pt x="218122" y="190500"/>
                    <a:pt x="223838" y="190500"/>
                  </a:cubicBezTo>
                  <a:cubicBezTo>
                    <a:pt x="237172" y="190500"/>
                    <a:pt x="250508" y="182880"/>
                    <a:pt x="257175" y="170498"/>
                  </a:cubicBezTo>
                  <a:lnTo>
                    <a:pt x="308610" y="76200"/>
                  </a:lnTo>
                  <a:lnTo>
                    <a:pt x="364808" y="76200"/>
                  </a:lnTo>
                  <a:lnTo>
                    <a:pt x="196215" y="390525"/>
                  </a:lnTo>
                  <a:lnTo>
                    <a:pt x="38100" y="390525"/>
                  </a:lnTo>
                  <a:cubicBezTo>
                    <a:pt x="17145" y="390525"/>
                    <a:pt x="0" y="407670"/>
                    <a:pt x="0" y="428625"/>
                  </a:cubicBezTo>
                  <a:cubicBezTo>
                    <a:pt x="0" y="449580"/>
                    <a:pt x="17145" y="466725"/>
                    <a:pt x="38100" y="466725"/>
                  </a:cubicBezTo>
                  <a:lnTo>
                    <a:pt x="219075" y="466725"/>
                  </a:lnTo>
                  <a:cubicBezTo>
                    <a:pt x="233363" y="466725"/>
                    <a:pt x="245745" y="459105"/>
                    <a:pt x="252413" y="446723"/>
                  </a:cubicBezTo>
                  <a:lnTo>
                    <a:pt x="319088" y="323850"/>
                  </a:lnTo>
                  <a:lnTo>
                    <a:pt x="428625" y="425767"/>
                  </a:lnTo>
                  <a:lnTo>
                    <a:pt x="420053" y="617220"/>
                  </a:lnTo>
                  <a:cubicBezTo>
                    <a:pt x="418148" y="638175"/>
                    <a:pt x="434340" y="656273"/>
                    <a:pt x="455295" y="657225"/>
                  </a:cubicBezTo>
                  <a:cubicBezTo>
                    <a:pt x="456248" y="657225"/>
                    <a:pt x="456248" y="657225"/>
                    <a:pt x="457200" y="657225"/>
                  </a:cubicBezTo>
                  <a:cubicBezTo>
                    <a:pt x="477203" y="657225"/>
                    <a:pt x="494348" y="641033"/>
                    <a:pt x="495300" y="621030"/>
                  </a:cubicBezTo>
                  <a:lnTo>
                    <a:pt x="504825" y="411480"/>
                  </a:lnTo>
                  <a:cubicBezTo>
                    <a:pt x="505778" y="400050"/>
                    <a:pt x="501015" y="389573"/>
                    <a:pt x="492443" y="381953"/>
                  </a:cubicBezTo>
                  <a:lnTo>
                    <a:pt x="400050" y="296228"/>
                  </a:lnTo>
                  <a:lnTo>
                    <a:pt x="497205" y="115252"/>
                  </a:lnTo>
                  <a:lnTo>
                    <a:pt x="607695" y="184785"/>
                  </a:lnTo>
                  <a:cubicBezTo>
                    <a:pt x="616268" y="190500"/>
                    <a:pt x="627698" y="192405"/>
                    <a:pt x="638175" y="189548"/>
                  </a:cubicBezTo>
                  <a:cubicBezTo>
                    <a:pt x="648653" y="186690"/>
                    <a:pt x="657225" y="180023"/>
                    <a:pt x="661988" y="170498"/>
                  </a:cubicBezTo>
                  <a:lnTo>
                    <a:pt x="714375" y="70485"/>
                  </a:lnTo>
                  <a:cubicBezTo>
                    <a:pt x="724853" y="52388"/>
                    <a:pt x="718185" y="29528"/>
                    <a:pt x="699135" y="1905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CO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</p:grpSp>
      <p:pic>
        <p:nvPicPr>
          <p:cNvPr id="17" name="Graphic 16" descr="Chat outline">
            <a:extLst>
              <a:ext uri="{FF2B5EF4-FFF2-40B4-BE49-F238E27FC236}">
                <a16:creationId xmlns:a16="http://schemas.microsoft.com/office/drawing/2014/main" id="{199CF22A-2505-994A-725D-3576C82475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3391" y="2597993"/>
            <a:ext cx="914400" cy="914400"/>
          </a:xfrm>
          <a:prstGeom prst="rect">
            <a:avLst/>
          </a:prstGeom>
        </p:spPr>
      </p:pic>
      <p:pic>
        <p:nvPicPr>
          <p:cNvPr id="19" name="Graphic 18" descr="Magnifying glass outline">
            <a:extLst>
              <a:ext uri="{FF2B5EF4-FFF2-40B4-BE49-F238E27FC236}">
                <a16:creationId xmlns:a16="http://schemas.microsoft.com/office/drawing/2014/main" id="{D52D9BC0-A0E9-229E-2FA9-F2C60DD294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600950" y="1567879"/>
            <a:ext cx="843258" cy="843258"/>
          </a:xfrm>
          <a:prstGeom prst="rect">
            <a:avLst/>
          </a:prstGeom>
        </p:spPr>
      </p:pic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1B5A4B0A-9294-179B-9767-328AABA52AA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Presented by Partners in Medical Education, Inc.© 2023</a:t>
            </a:r>
          </a:p>
        </p:txBody>
      </p:sp>
    </p:spTree>
    <p:extLst>
      <p:ext uri="{BB962C8B-B14F-4D97-AF65-F5344CB8AC3E}">
        <p14:creationId xmlns:p14="http://schemas.microsoft.com/office/powerpoint/2010/main" val="39453035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A2B217F-1D7E-717C-20D7-83B7826E15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7048" y="1674050"/>
            <a:ext cx="7180326" cy="433355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Provides a </a:t>
            </a:r>
            <a:r>
              <a:rPr lang="en-US" b="1" dirty="0"/>
              <a:t>consistent framework </a:t>
            </a:r>
            <a:r>
              <a:rPr lang="en-US" dirty="0"/>
              <a:t>for reviewing CCC feedback, ITE scores, Procedural competence and so on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Gives </a:t>
            </a:r>
            <a:r>
              <a:rPr lang="en-US" b="1" dirty="0"/>
              <a:t>emphasis</a:t>
            </a:r>
            <a:r>
              <a:rPr lang="en-US" dirty="0"/>
              <a:t> to the elements of the training program that are essential to </a:t>
            </a:r>
            <a:r>
              <a:rPr lang="en-US" b="1" dirty="0"/>
              <a:t>quality evaluation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Begins the process of using “</a:t>
            </a:r>
            <a:r>
              <a:rPr lang="en-US" b="1" dirty="0"/>
              <a:t>common evaluation &amp; educational language</a:t>
            </a:r>
            <a:r>
              <a:rPr lang="en-US" dirty="0"/>
              <a:t>” for all participants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4F0AF8F-7A29-DFF5-3224-A4C49BAD1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does the Semi-Annual Evaluation Form Educate?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5817D0-7B3E-479F-B077-FE6C6220705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Presented by Partners in Medical Education, Inc.©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28B3A2-AAF5-BCB2-FA8D-E88CC413F4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AD68910-38FE-C240-95D4-C063CA8D3DE6}" type="slidenum">
              <a:rPr lang="en-US" altLang="en-US" smtClean="0"/>
              <a:pPr>
                <a:defRPr/>
              </a:pPr>
              <a:t>9</a:t>
            </a:fld>
            <a:endParaRPr lang="en-US" altLang="en-US"/>
          </a:p>
        </p:txBody>
      </p:sp>
      <p:pic>
        <p:nvPicPr>
          <p:cNvPr id="7" name="Graphic 6" descr="Badge 1 with solid fill">
            <a:extLst>
              <a:ext uri="{FF2B5EF4-FFF2-40B4-BE49-F238E27FC236}">
                <a16:creationId xmlns:a16="http://schemas.microsoft.com/office/drawing/2014/main" id="{BA50C5CB-9EE8-A4F7-BFE1-50D94FE50E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2648" y="1783080"/>
            <a:ext cx="914400" cy="914400"/>
          </a:xfrm>
          <a:prstGeom prst="rect">
            <a:avLst/>
          </a:prstGeom>
        </p:spPr>
      </p:pic>
      <p:pic>
        <p:nvPicPr>
          <p:cNvPr id="9" name="Graphic 8" descr="Badge with solid fill">
            <a:extLst>
              <a:ext uri="{FF2B5EF4-FFF2-40B4-BE49-F238E27FC236}">
                <a16:creationId xmlns:a16="http://schemas.microsoft.com/office/drawing/2014/main" id="{065E7273-5803-2A5C-4459-8E2954F8B7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2648" y="3246121"/>
            <a:ext cx="914400" cy="914400"/>
          </a:xfrm>
          <a:prstGeom prst="rect">
            <a:avLst/>
          </a:prstGeom>
        </p:spPr>
      </p:pic>
      <p:pic>
        <p:nvPicPr>
          <p:cNvPr id="11" name="Graphic 10" descr="Badge 3 with solid fill">
            <a:extLst>
              <a:ext uri="{FF2B5EF4-FFF2-40B4-BE49-F238E27FC236}">
                <a16:creationId xmlns:a16="http://schemas.microsoft.com/office/drawing/2014/main" id="{78328B93-E6F7-27AA-4522-A07933EFA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12648" y="449884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40184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PME-2016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ME-2016" id="{CDBB09D6-2E31-6544-8AD6-22CA05291743}" vid="{98D09D54-364A-314E-A8DE-A1E776F54B88}"/>
    </a:ext>
  </a:extLst>
</a:theme>
</file>

<file path=ppt/theme/theme2.xml><?xml version="1.0" encoding="utf-8"?>
<a:theme xmlns:a="http://schemas.openxmlformats.org/drawingml/2006/main" name="Template PresentationGo">
  <a:themeElements>
    <a:clrScheme name="PGO2">
      <a:dk1>
        <a:sysClr val="windowText" lastClr="000000"/>
      </a:dk1>
      <a:lt1>
        <a:sysClr val="window" lastClr="FFFFFF"/>
      </a:lt1>
      <a:dk2>
        <a:srgbClr val="063951"/>
      </a:dk2>
      <a:lt2>
        <a:srgbClr val="D3D3D3"/>
      </a:lt2>
      <a:accent1>
        <a:srgbClr val="3A5C84"/>
      </a:accent1>
      <a:accent2>
        <a:srgbClr val="F7931F"/>
      </a:accent2>
      <a:accent3>
        <a:srgbClr val="4CC1EF"/>
      </a:accent3>
      <a:accent4>
        <a:srgbClr val="FFCC4C"/>
      </a:accent4>
      <a:accent5>
        <a:srgbClr val="C13018"/>
      </a:accent5>
      <a:accent6>
        <a:srgbClr val="A2B969"/>
      </a:accent6>
      <a:hlink>
        <a:srgbClr val="6C2B43"/>
      </a:hlink>
      <a:folHlink>
        <a:srgbClr val="6C2B43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5b592465-3d56-4da0-b683-2bace713b1a0">
      <UserInfo>
        <DisplayName>Christine Redovan</DisplayName>
        <AccountId>12</AccountId>
        <AccountType/>
      </UserInfo>
      <UserInfo>
        <DisplayName>Carmela Meyer</DisplayName>
        <AccountId>15</AccountId>
        <AccountType/>
      </UserInfo>
      <UserInfo>
        <DisplayName>Heather Peters</DisplayName>
        <AccountId>9</AccountId>
        <AccountType/>
      </UserInfo>
      <UserInfo>
        <DisplayName>Amy Durante</DisplayName>
        <AccountId>13</AccountId>
        <AccountType/>
      </UserInfo>
    </SharedWithUsers>
    <lcf76f155ced4ddcb4097134ff3c332f xmlns="37d4d523-0ecf-4d56-85eb-df9df8851fdb">
      <Terms xmlns="http://schemas.microsoft.com/office/infopath/2007/PartnerControls"/>
    </lcf76f155ced4ddcb4097134ff3c332f>
    <TaxCatchAll xmlns="5b592465-3d56-4da0-b683-2bace713b1a0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D3B7A11D580E14F9BE0484D3412B0B6" ma:contentTypeVersion="13" ma:contentTypeDescription="Create a new document." ma:contentTypeScope="" ma:versionID="e6dc13309da9ab1dbc357909bb5655d7">
  <xsd:schema xmlns:xsd="http://www.w3.org/2001/XMLSchema" xmlns:xs="http://www.w3.org/2001/XMLSchema" xmlns:p="http://schemas.microsoft.com/office/2006/metadata/properties" xmlns:ns2="37d4d523-0ecf-4d56-85eb-df9df8851fdb" xmlns:ns3="5b592465-3d56-4da0-b683-2bace713b1a0" targetNamespace="http://schemas.microsoft.com/office/2006/metadata/properties" ma:root="true" ma:fieldsID="dbf0ee040505c82f3169c2f156c80ece" ns2:_="" ns3:_="">
    <xsd:import namespace="37d4d523-0ecf-4d56-85eb-df9df8851fdb"/>
    <xsd:import namespace="5b592465-3d56-4da0-b683-2bace713b1a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7d4d523-0ecf-4d56-85eb-df9df8851fd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2becccba-c4c9-45c7-b798-466261a7ce0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592465-3d56-4da0-b683-2bace713b1a0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dcf033c4-6452-4770-b075-5520ec8e4c3a}" ma:internalName="TaxCatchAll" ma:showField="CatchAllData" ma:web="5b592465-3d56-4da0-b683-2bace713b1a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BBFF05B-E7F1-4326-AE75-A2378C780FE7}">
  <ds:schemaRefs>
    <ds:schemaRef ds:uri="http://schemas.openxmlformats.org/package/2006/metadata/core-properties"/>
    <ds:schemaRef ds:uri="http://schemas.microsoft.com/office/infopath/2007/PartnerControls"/>
    <ds:schemaRef ds:uri="http://schemas.microsoft.com/office/2006/documentManagement/types"/>
    <ds:schemaRef ds:uri="5b592465-3d56-4da0-b683-2bace713b1a0"/>
    <ds:schemaRef ds:uri="http://purl.org/dc/dcmitype/"/>
    <ds:schemaRef ds:uri="37d4d523-0ecf-4d56-85eb-df9df8851fdb"/>
    <ds:schemaRef ds:uri="http://purl.org/dc/elements/1.1/"/>
    <ds:schemaRef ds:uri="http://schemas.microsoft.com/office/2006/metadata/properties"/>
    <ds:schemaRef ds:uri="http://www.w3.org/XML/1998/namespace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90911789-10B6-4CCC-A31B-82754DFB27E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AA0A7AA-9EBD-45E5-B08A-C1E480E4600C}">
  <ds:schemaRefs>
    <ds:schemaRef ds:uri="37d4d523-0ecf-4d56-85eb-df9df8851fdb"/>
    <ds:schemaRef ds:uri="5b592465-3d56-4da0-b683-2bace713b1a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PME-2016</Template>
  <TotalTime>68</TotalTime>
  <Words>1693</Words>
  <Application>Microsoft Office PowerPoint</Application>
  <PresentationFormat>On-screen Show (4:3)</PresentationFormat>
  <Paragraphs>303</Paragraphs>
  <Slides>17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30" baseType="lpstr">
      <vt:lpstr>Arial</vt:lpstr>
      <vt:lpstr>Calibri</vt:lpstr>
      <vt:lpstr>Calibri Light</vt:lpstr>
      <vt:lpstr>Comic Sans MS</vt:lpstr>
      <vt:lpstr>Helvetica</vt:lpstr>
      <vt:lpstr>Noto Sans Symbols</vt:lpstr>
      <vt:lpstr>Open Sans</vt:lpstr>
      <vt:lpstr>Segoe UI</vt:lpstr>
      <vt:lpstr>Symbol</vt:lpstr>
      <vt:lpstr>Times New Roman</vt:lpstr>
      <vt:lpstr>Wingdings</vt:lpstr>
      <vt:lpstr>PME-2016</vt:lpstr>
      <vt:lpstr>Template PresentationGo</vt:lpstr>
      <vt:lpstr>Please Note…</vt:lpstr>
      <vt:lpstr>How Semi-Annual Evaluations Document, Educate, and Improve</vt:lpstr>
      <vt:lpstr>PowerPoint Presentation</vt:lpstr>
      <vt:lpstr>Learning Objectives</vt:lpstr>
      <vt:lpstr>Semi-Annual Evaluations: Multiple Dimensions</vt:lpstr>
      <vt:lpstr>Purpose of the Semi-Annual Evaluation Process</vt:lpstr>
      <vt:lpstr>WHEN: Semi-Annual Evaluation Process Timeline</vt:lpstr>
      <vt:lpstr>Key Document: Semi-Annual Evaluation Form</vt:lpstr>
      <vt:lpstr>How does the Semi-Annual Evaluation Form Educate?</vt:lpstr>
      <vt:lpstr>How to Make Semi-Annual Evaluation Meetings Efficient</vt:lpstr>
      <vt:lpstr>It's a process</vt:lpstr>
      <vt:lpstr>It's a process</vt:lpstr>
      <vt:lpstr>ILP Components for Success</vt:lpstr>
      <vt:lpstr>ILP Components for Success</vt:lpstr>
      <vt:lpstr>Resources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BJ Schwartz</cp:lastModifiedBy>
  <cp:revision>2</cp:revision>
  <dcterms:created xsi:type="dcterms:W3CDTF">2016-03-20T11:36:31Z</dcterms:created>
  <dcterms:modified xsi:type="dcterms:W3CDTF">2023-02-07T19:45:16Z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0x0101005D3B7A11D580E14F9BE0484D3412B0B6</vt:lpwstr>
  </property>
  <property fmtid="{D5CDD505-2E9C-101B-9397-08002B2CF9AE}" pid="3" name="MediaServiceImageTags">
    <vt:lpwstr/>
  </property>
</Properties>
</file>